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82.xml" ContentType="application/vnd.openxmlformats-officedocument.presentationml.slide+xml"/>
  <Override PartName="/ppt/presentation.xml" ContentType="application/vnd.openxmlformats-officedocument.presentationml.presentation.main+xml"/>
  <Override PartName="/ppt/slideLayouts/slideLayout40.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50" r:id="rId1"/>
    <p:sldMasterId id="2147484833" r:id="rId2"/>
    <p:sldMasterId id="2147484933" r:id="rId3"/>
    <p:sldMasterId id="2147485051" r:id="rId4"/>
    <p:sldMasterId id="2147485061" r:id="rId5"/>
    <p:sldMasterId id="2147485081" r:id="rId6"/>
    <p:sldMasterId id="2147485097" r:id="rId7"/>
    <p:sldMasterId id="2147485119" r:id="rId8"/>
    <p:sldMasterId id="2147485140" r:id="rId9"/>
    <p:sldMasterId id="2147485160" r:id="rId10"/>
    <p:sldMasterId id="2147485182" r:id="rId11"/>
  </p:sldMasterIdLst>
  <p:notesMasterIdLst>
    <p:notesMasterId r:id="rId104"/>
  </p:notesMasterIdLst>
  <p:handoutMasterIdLst>
    <p:handoutMasterId r:id="rId105"/>
  </p:handoutMasterIdLst>
  <p:sldIdLst>
    <p:sldId id="2147470782" r:id="rId12"/>
    <p:sldId id="2147470693" r:id="rId13"/>
    <p:sldId id="2147470758" r:id="rId14"/>
    <p:sldId id="2147470759" r:id="rId15"/>
    <p:sldId id="2559" r:id="rId16"/>
    <p:sldId id="2147470694" r:id="rId17"/>
    <p:sldId id="13407" r:id="rId18"/>
    <p:sldId id="2147470772" r:id="rId19"/>
    <p:sldId id="2147470726" r:id="rId20"/>
    <p:sldId id="2147470837" r:id="rId21"/>
    <p:sldId id="2147470734" r:id="rId22"/>
    <p:sldId id="2141411657" r:id="rId23"/>
    <p:sldId id="2147470764" r:id="rId24"/>
    <p:sldId id="2147470765" r:id="rId25"/>
    <p:sldId id="2134958544" r:id="rId26"/>
    <p:sldId id="13403" r:id="rId27"/>
    <p:sldId id="2134958500" r:id="rId28"/>
    <p:sldId id="2147470849" r:id="rId29"/>
    <p:sldId id="2145706749" r:id="rId30"/>
    <p:sldId id="2147470436" r:id="rId31"/>
    <p:sldId id="2147470850" r:id="rId32"/>
    <p:sldId id="2147470851" r:id="rId33"/>
    <p:sldId id="2147470214" r:id="rId34"/>
    <p:sldId id="2147470217" r:id="rId35"/>
    <p:sldId id="610" r:id="rId36"/>
    <p:sldId id="2147470545" r:id="rId37"/>
    <p:sldId id="2147470842" r:id="rId38"/>
    <p:sldId id="2147470843" r:id="rId39"/>
    <p:sldId id="2147470841" r:id="rId40"/>
    <p:sldId id="2147470701" r:id="rId41"/>
    <p:sldId id="256" r:id="rId42"/>
    <p:sldId id="2147470702" r:id="rId43"/>
    <p:sldId id="2147470723" r:id="rId44"/>
    <p:sldId id="2147470724" r:id="rId45"/>
    <p:sldId id="2147470845" r:id="rId46"/>
    <p:sldId id="2147470846" r:id="rId47"/>
    <p:sldId id="2147470838" r:id="rId48"/>
    <p:sldId id="2147470766" r:id="rId49"/>
    <p:sldId id="2147470775" r:id="rId50"/>
    <p:sldId id="2147470773" r:id="rId51"/>
    <p:sldId id="2147470770" r:id="rId52"/>
    <p:sldId id="2147470560" r:id="rId53"/>
    <p:sldId id="2147470561" r:id="rId54"/>
    <p:sldId id="2147470562" r:id="rId55"/>
    <p:sldId id="2147470713" r:id="rId56"/>
    <p:sldId id="2135715047" r:id="rId57"/>
    <p:sldId id="2135714894" r:id="rId58"/>
    <p:sldId id="2147470445" r:id="rId59"/>
    <p:sldId id="2141410976" r:id="rId60"/>
    <p:sldId id="2147470715" r:id="rId61"/>
    <p:sldId id="2147470716" r:id="rId62"/>
    <p:sldId id="2147470589" r:id="rId63"/>
    <p:sldId id="2147470590" r:id="rId64"/>
    <p:sldId id="2147470450" r:id="rId65"/>
    <p:sldId id="2147470446" r:id="rId66"/>
    <p:sldId id="2141411012" r:id="rId67"/>
    <p:sldId id="2147470565" r:id="rId68"/>
    <p:sldId id="2141411011" r:id="rId69"/>
    <p:sldId id="2147470563" r:id="rId70"/>
    <p:sldId id="2147470720" r:id="rId71"/>
    <p:sldId id="2147470779" r:id="rId72"/>
    <p:sldId id="2147470776" r:id="rId73"/>
    <p:sldId id="2147470777" r:id="rId74"/>
    <p:sldId id="2147470780" r:id="rId75"/>
    <p:sldId id="2147470778" r:id="rId76"/>
    <p:sldId id="2147470839" r:id="rId77"/>
    <p:sldId id="2147470767" r:id="rId78"/>
    <p:sldId id="2147470768" r:id="rId79"/>
    <p:sldId id="2147470771" r:id="rId80"/>
    <p:sldId id="2134958616" r:id="rId81"/>
    <p:sldId id="2147470585" r:id="rId82"/>
    <p:sldId id="2147470586" r:id="rId83"/>
    <p:sldId id="2147470587" r:id="rId84"/>
    <p:sldId id="2147470588" r:id="rId85"/>
    <p:sldId id="2147470709" r:id="rId86"/>
    <p:sldId id="257" r:id="rId87"/>
    <p:sldId id="2147470710" r:id="rId88"/>
    <p:sldId id="2147470727" r:id="rId89"/>
    <p:sldId id="2147470728" r:id="rId90"/>
    <p:sldId id="2147470729" r:id="rId91"/>
    <p:sldId id="2147470840" r:id="rId92"/>
    <p:sldId id="2147470711" r:id="rId93"/>
    <p:sldId id="2147470852" r:id="rId94"/>
    <p:sldId id="2147470703" r:id="rId95"/>
    <p:sldId id="2147470781" r:id="rId96"/>
    <p:sldId id="2147470725" r:id="rId97"/>
    <p:sldId id="263" r:id="rId98"/>
    <p:sldId id="2147470844" r:id="rId99"/>
    <p:sldId id="2147470567" r:id="rId100"/>
    <p:sldId id="2147470568" r:id="rId101"/>
    <p:sldId id="2147470569" r:id="rId102"/>
    <p:sldId id="2147470570" r:id="rId103"/>
  </p:sldIdLst>
  <p:sldSz cx="12192000" cy="6858000"/>
  <p:notesSz cx="7772400" cy="10058400"/>
  <p:custDataLst>
    <p:tags r:id="rId106"/>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95A"/>
    <a:srgbClr val="003479"/>
    <a:srgbClr val="8E8E8E"/>
    <a:srgbClr val="FF40FF"/>
    <a:srgbClr val="EE2B40"/>
    <a:srgbClr val="0432FF"/>
    <a:srgbClr val="ECF4FD"/>
    <a:srgbClr val="D7E4ED"/>
    <a:srgbClr val="D7E5EC"/>
    <a:srgbClr val="ECF4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3" autoAdjust="0"/>
    <p:restoredTop sz="93358" autoAdjust="0"/>
  </p:normalViewPr>
  <p:slideViewPr>
    <p:cSldViewPr>
      <p:cViewPr varScale="1">
        <p:scale>
          <a:sx n="103" d="100"/>
          <a:sy n="103" d="100"/>
        </p:scale>
        <p:origin x="904"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12" Type="http://schemas.openxmlformats.org/officeDocument/2006/relationships/customXml" Target="../customXml/item1.xml"/><Relationship Id="rId16" Type="http://schemas.openxmlformats.org/officeDocument/2006/relationships/slide" Target="slides/slide5.xml"/><Relationship Id="rId107" Type="http://schemas.openxmlformats.org/officeDocument/2006/relationships/commentAuthors" Target="commentAuthor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113" Type="http://schemas.openxmlformats.org/officeDocument/2006/relationships/customXml" Target="../customXml/item2.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presProps" Target="presProps.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ags" Target="tags/tag1.xml"/><Relationship Id="rId114" Type="http://schemas.openxmlformats.org/officeDocument/2006/relationships/customXml" Target="../customXml/item3.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viewProps" Target="viewProp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5/5/22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35213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444B1-158A-4BF6-99BF-61DE2EB2E352}" type="slidenum">
              <a:rPr lang="en-US" smtClean="0"/>
              <a:t>70</a:t>
            </a:fld>
            <a:endParaRPr lang="en-US" dirty="0"/>
          </a:p>
        </p:txBody>
      </p:sp>
    </p:spTree>
    <p:extLst>
      <p:ext uri="{BB962C8B-B14F-4D97-AF65-F5344CB8AC3E}">
        <p14:creationId xmlns:p14="http://schemas.microsoft.com/office/powerpoint/2010/main" val="645363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0809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C23A5-433C-0C40-811E-6E0D3F796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79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C23A5-433C-0C40-811E-6E0D3F796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620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7C23A5-433C-0C40-811E-6E0D3F7965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506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4AB42-B299-2C4B-BD18-FFF5176229D7}" type="slidenum">
              <a:rPr lang="en-US" smtClean="0"/>
              <a:t>84</a:t>
            </a:fld>
            <a:endParaRPr lang="en-US"/>
          </a:p>
        </p:txBody>
      </p:sp>
    </p:spTree>
    <p:extLst>
      <p:ext uri="{BB962C8B-B14F-4D97-AF65-F5344CB8AC3E}">
        <p14:creationId xmlns:p14="http://schemas.microsoft.com/office/powerpoint/2010/main" val="133589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4AB42-B299-2C4B-BD18-FFF5176229D7}" type="slidenum">
              <a:rPr lang="en-US" smtClean="0"/>
              <a:t>85</a:t>
            </a:fld>
            <a:endParaRPr lang="en-US"/>
          </a:p>
        </p:txBody>
      </p:sp>
    </p:spTree>
    <p:extLst>
      <p:ext uri="{BB962C8B-B14F-4D97-AF65-F5344CB8AC3E}">
        <p14:creationId xmlns:p14="http://schemas.microsoft.com/office/powerpoint/2010/main" val="153851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1544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310705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28D681-7867-E949-A3D2-41DDE609BED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01023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91391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2338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AB42-B299-2C4B-BD18-FFF517622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46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AB42-B299-2C4B-BD18-FFF517622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018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74AB42-B299-2C4B-BD18-FFF5176229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9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7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730426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8988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4335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39739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26172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23524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53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87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5200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872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765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39728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312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057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5072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9981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032249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93063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610906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61255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3847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6"/>
            <a:ext cx="10265664" cy="365125"/>
          </a:xfrm>
        </p:spPr>
        <p:txBody>
          <a:bodyPr lIns="45686" tIns="45686" bIns="45686"/>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932064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73496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078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948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Self-Assessment Quiz">
    <p:spTree>
      <p:nvGrpSpPr>
        <p:cNvPr id="1" name=""/>
        <p:cNvGrpSpPr/>
        <p:nvPr/>
      </p:nvGrpSpPr>
      <p:grpSpPr>
        <a:xfrm>
          <a:off x="0" y="0"/>
          <a:ext cx="0" cy="0"/>
          <a:chOff x="0" y="0"/>
          <a:chExt cx="0" cy="0"/>
        </a:xfrm>
      </p:grpSpPr>
      <p:sp>
        <p:nvSpPr>
          <p:cNvPr id="2" name="Title 1"/>
          <p:cNvSpPr>
            <a:spLocks noGrp="1"/>
          </p:cNvSpPr>
          <p:nvPr>
            <p:ph type="title"/>
          </p:nvPr>
        </p:nvSpPr>
        <p:spPr>
          <a:xfrm>
            <a:off x="912286" y="640080"/>
            <a:ext cx="10358967" cy="1143000"/>
          </a:xfrm>
        </p:spPr>
        <p:txBody>
          <a:bodyPr tIns="457200" anchor="t" anchorCtr="0"/>
          <a:lstStyle>
            <a:lvl1pPr algn="l">
              <a:defRPr sz="3200"/>
            </a:lvl1pPr>
          </a:lstStyle>
          <a:p>
            <a:r>
              <a:rPr lang="en-US" dirty="0"/>
              <a:t>Click to edit Master title style</a:t>
            </a:r>
          </a:p>
        </p:txBody>
      </p:sp>
      <p:sp>
        <p:nvSpPr>
          <p:cNvPr id="3" name="Content Placeholder 2"/>
          <p:cNvSpPr>
            <a:spLocks noGrp="1"/>
          </p:cNvSpPr>
          <p:nvPr>
            <p:ph idx="1"/>
          </p:nvPr>
        </p:nvSpPr>
        <p:spPr>
          <a:xfrm>
            <a:off x="1199456" y="2204864"/>
            <a:ext cx="10071797" cy="4423269"/>
          </a:xfrm>
        </p:spPr>
        <p:txBody>
          <a:bodyPr/>
          <a:lstStyle>
            <a:lvl1pPr marL="0" indent="-457200">
              <a:lnSpc>
                <a:spcPct val="120000"/>
              </a:lnSpc>
              <a:spcBef>
                <a:spcPts val="300"/>
              </a:spcBef>
              <a:spcAft>
                <a:spcPts val="0"/>
              </a:spcAft>
              <a:buFont typeface="+mj-lt"/>
              <a:buAutoNum type="arabicPeriod"/>
              <a:defRPr sz="2500" b="0"/>
            </a:lvl1pPr>
            <a:lvl2pPr>
              <a:defRPr sz="2500" b="0"/>
            </a:lvl2pPr>
            <a:lvl3pPr>
              <a:defRPr sz="2500" b="0"/>
            </a:lvl3pPr>
            <a:lvl4pPr>
              <a:defRPr sz="2500" b="0"/>
            </a:lvl4pPr>
            <a:lvl5pPr>
              <a:defRPr sz="2500" b="0"/>
            </a:lvl5pPr>
          </a:lstStyle>
          <a:p>
            <a:pPr lvl="0"/>
            <a:r>
              <a:rPr lang="en-US" dirty="0"/>
              <a:t>Click to edit Master text styles</a:t>
            </a:r>
          </a:p>
        </p:txBody>
      </p:sp>
      <p:sp>
        <p:nvSpPr>
          <p:cNvPr id="4" name="Rectangle 3">
            <a:extLst>
              <a:ext uri="{FF2B5EF4-FFF2-40B4-BE49-F238E27FC236}">
                <a16:creationId xmlns:a16="http://schemas.microsoft.com/office/drawing/2014/main" id="{DB0D48DF-91AE-0777-F202-7BBF5BDF3C0B}"/>
              </a:ext>
            </a:extLst>
          </p:cNvPr>
          <p:cNvSpPr/>
          <p:nvPr userDrawn="1"/>
        </p:nvSpPr>
        <p:spPr bwMode="auto">
          <a:xfrm>
            <a:off x="0" y="0"/>
            <a:ext cx="12188952" cy="640080"/>
          </a:xfrm>
          <a:prstGeom prst="rect">
            <a:avLst/>
          </a:prstGeom>
          <a:solidFill>
            <a:srgbClr val="B9D3D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25DB12C8-DDD4-ECFF-444A-602D0C382830}"/>
              </a:ext>
            </a:extLst>
          </p:cNvPr>
          <p:cNvSpPr txBox="1"/>
          <p:nvPr userDrawn="1"/>
        </p:nvSpPr>
        <p:spPr>
          <a:xfrm>
            <a:off x="3672840" y="0"/>
            <a:ext cx="4846320" cy="640080"/>
          </a:xfrm>
          <a:prstGeom prst="rect">
            <a:avLst/>
          </a:prstGeom>
          <a:solidFill>
            <a:srgbClr val="C00000"/>
          </a:solidFill>
          <a:ln w="12700">
            <a:noFill/>
          </a:ln>
          <a:effectLst>
            <a:glow rad="88900">
              <a:schemeClr val="accent4">
                <a:satMod val="175000"/>
                <a:alpha val="10000"/>
              </a:schemeClr>
            </a:glow>
          </a:effectLst>
        </p:spPr>
        <p:txBody>
          <a:bodyPr wrap="square" lIns="182880" tIns="182880" rIns="182880" bIns="182880" rtlCol="0" anchor="ctr">
            <a:noAutofit/>
          </a:bodyPr>
          <a:lstStyle/>
          <a:p>
            <a:pPr algn="ctr"/>
            <a:r>
              <a:rPr lang="en-US" sz="3400" dirty="0">
                <a:solidFill>
                  <a:schemeClr val="bg1"/>
                </a:solidFill>
                <a:latin typeface="Calibri" panose="020F0502020204030204" pitchFamily="34" charset="0"/>
                <a:cs typeface="Calibri" panose="020F0502020204030204" pitchFamily="34" charset="0"/>
              </a:rPr>
              <a:t>SELF-ASSESSMENT QUIZ</a:t>
            </a:r>
          </a:p>
        </p:txBody>
      </p:sp>
    </p:spTree>
    <p:extLst>
      <p:ext uri="{BB962C8B-B14F-4D97-AF65-F5344CB8AC3E}">
        <p14:creationId xmlns:p14="http://schemas.microsoft.com/office/powerpoint/2010/main" val="2022300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135038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057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359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5425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700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1031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16382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206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3998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0422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257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2382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46128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836862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11449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59682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4041449"/>
            <a:ext cx="8103515" cy="1499616"/>
          </a:xfrm>
          <a:prstGeom prst="rect">
            <a:avLst/>
          </a:prstGeom>
        </p:spPr>
        <p:txBody>
          <a:bodyPr>
            <a:normAutofit/>
          </a:bodyPr>
          <a:lstStyle>
            <a:lvl1pPr>
              <a:defRPr sz="36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5560956"/>
            <a:ext cx="10993546" cy="468233"/>
          </a:xfrm>
        </p:spPr>
        <p:txBody>
          <a:bodyPr/>
          <a:lstStyle>
            <a:lvl1pPr marL="0" indent="0">
              <a:buNone/>
              <a:defRPr/>
            </a:lvl1pPr>
          </a:lstStyle>
          <a:p>
            <a:r>
              <a:rPr lang="en-US"/>
              <a:t>Click to edit Master subtitle style</a:t>
            </a:r>
            <a:endParaRPr lang="en-US" dirty="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181232" y="0"/>
            <a:ext cx="12010768" cy="3773669"/>
          </a:xfrm>
          <a:solidFill>
            <a:schemeClr val="accent2"/>
          </a:solidFill>
        </p:spPr>
        <p:txBody>
          <a:bodyPr/>
          <a:lstStyle/>
          <a:p>
            <a:r>
              <a:rPr lang="en-US"/>
              <a:t>Click icon to add picture</a:t>
            </a:r>
            <a:endParaRPr lang="en-US" dirty="0"/>
          </a:p>
        </p:txBody>
      </p:sp>
      <p:sp>
        <p:nvSpPr>
          <p:cNvPr id="8" name="Rectangle 7">
            <a:extLst>
              <a:ext uri="{FF2B5EF4-FFF2-40B4-BE49-F238E27FC236}">
                <a16:creationId xmlns:a16="http://schemas.microsoft.com/office/drawing/2014/main" id="{DEABC933-BF7E-644C-B5AD-A92AFB278C5F}"/>
              </a:ext>
            </a:extLst>
          </p:cNvPr>
          <p:cNvSpPr/>
          <p:nvPr/>
        </p:nvSpPr>
        <p:spPr>
          <a:xfrm>
            <a:off x="0" y="0"/>
            <a:ext cx="1812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4">
            <a:extLst>
              <a:ext uri="{FF2B5EF4-FFF2-40B4-BE49-F238E27FC236}">
                <a16:creationId xmlns:a16="http://schemas.microsoft.com/office/drawing/2014/main" id="{62BA8710-3246-C048-946C-36E62B50885A}"/>
              </a:ext>
            </a:extLst>
          </p:cNvPr>
          <p:cNvSpPr txBox="1">
            <a:spLocks/>
          </p:cNvSpPr>
          <p:nvPr/>
        </p:nvSpPr>
        <p:spPr>
          <a:xfrm>
            <a:off x="581191" y="6049080"/>
            <a:ext cx="2862583" cy="275580"/>
          </a:xfrm>
          <a:prstGeom prst="rect">
            <a:avLst/>
          </a:prstGeom>
        </p:spPr>
        <p:txBody>
          <a:bodyPr vert="horz" lIns="91440" tIns="45720" rIns="91440" bIns="45720" rtlCol="0" anchor="ctr">
            <a:normAutofit lnSpcReduction="10000"/>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400" kern="1200" dirty="0" err="1">
                <a:solidFill>
                  <a:schemeClr val="tx1">
                    <a:lumMod val="75000"/>
                    <a:lumOff val="25000"/>
                  </a:schemeClr>
                </a:solidFill>
                <a:latin typeface="+mn-lt"/>
                <a:ea typeface="+mn-ea"/>
                <a:cs typeface="+mn-cs"/>
              </a:rPr>
              <a:t>xxxx</a:t>
            </a:r>
            <a:r>
              <a:rPr lang="en-US" sz="1400" kern="1200" dirty="0">
                <a:solidFill>
                  <a:schemeClr val="tx1">
                    <a:lumMod val="75000"/>
                    <a:lumOff val="25000"/>
                  </a:schemeClr>
                </a:solidFill>
                <a:latin typeface="+mn-lt"/>
                <a:ea typeface="+mn-ea"/>
                <a:cs typeface="+mn-cs"/>
              </a:rPr>
              <a:t> xx</a:t>
            </a:r>
            <a:r>
              <a:rPr lang="en-US" sz="1400" kern="1200" noProof="0" dirty="0">
                <a:solidFill>
                  <a:schemeClr val="tx1">
                    <a:lumMod val="75000"/>
                    <a:lumOff val="25000"/>
                  </a:schemeClr>
                </a:solidFill>
                <a:latin typeface="+mn-lt"/>
                <a:ea typeface="+mn-ea"/>
                <a:cs typeface="+mn-cs"/>
              </a:rPr>
              <a:t>, 20xx</a:t>
            </a:r>
          </a:p>
        </p:txBody>
      </p:sp>
      <p:cxnSp>
        <p:nvCxnSpPr>
          <p:cNvPr id="11" name="Straight Connector 10">
            <a:extLst>
              <a:ext uri="{FF2B5EF4-FFF2-40B4-BE49-F238E27FC236}">
                <a16:creationId xmlns:a16="http://schemas.microsoft.com/office/drawing/2014/main" id="{2C31FEEB-6BA4-5846-A8E7-150A20A1A2A1}"/>
              </a:ext>
            </a:extLst>
          </p:cNvPr>
          <p:cNvCxnSpPr>
            <a:cxnSpLocks/>
          </p:cNvCxnSpPr>
          <p:nvPr/>
        </p:nvCxnSpPr>
        <p:spPr>
          <a:xfrm>
            <a:off x="581191" y="5560956"/>
            <a:ext cx="4996649"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2" name="Picture 11" descr="A picture containing logo&#10;&#10;Description automatically generated">
            <a:extLst>
              <a:ext uri="{FF2B5EF4-FFF2-40B4-BE49-F238E27FC236}">
                <a16:creationId xmlns:a16="http://schemas.microsoft.com/office/drawing/2014/main" id="{B39C8FAE-4C9B-C941-9E64-C4D95FE6F5C8}"/>
              </a:ext>
            </a:extLst>
          </p:cNvPr>
          <p:cNvPicPr>
            <a:picLocks noChangeAspect="1"/>
          </p:cNvPicPr>
          <p:nvPr/>
        </p:nvPicPr>
        <p:blipFill>
          <a:blip r:embed="rId2"/>
          <a:stretch>
            <a:fillRect/>
          </a:stretch>
        </p:blipFill>
        <p:spPr>
          <a:xfrm>
            <a:off x="9038935" y="5356107"/>
            <a:ext cx="2248659" cy="673082"/>
          </a:xfrm>
          <a:prstGeom prst="rect">
            <a:avLst/>
          </a:prstGeom>
        </p:spPr>
      </p:pic>
    </p:spTree>
    <p:extLst>
      <p:ext uri="{BB962C8B-B14F-4D97-AF65-F5344CB8AC3E}">
        <p14:creationId xmlns:p14="http://schemas.microsoft.com/office/powerpoint/2010/main" val="11182328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1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99736" y="326150"/>
            <a:ext cx="5670406" cy="2464826"/>
          </a:xfrm>
          <a:prstGeom prst="rect">
            <a:avLst/>
          </a:prstGeom>
        </p:spPr>
        <p:txBody>
          <a:bodyPr>
            <a:normAutofit/>
          </a:bodyPr>
          <a:lstStyle>
            <a:lvl1pPr>
              <a:defRPr sz="3600"/>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6170142" y="-24714"/>
            <a:ext cx="6044757" cy="688271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8099"/>
              <a:gd name="connsiteY0" fmla="*/ 10015 h 10015"/>
              <a:gd name="connsiteX1" fmla="*/ 2000 w 8099"/>
              <a:gd name="connsiteY1" fmla="*/ 15 h 10015"/>
              <a:gd name="connsiteX2" fmla="*/ 8099 w 8099"/>
              <a:gd name="connsiteY2" fmla="*/ 0 h 10015"/>
              <a:gd name="connsiteX3" fmla="*/ 8000 w 8099"/>
              <a:gd name="connsiteY3" fmla="*/ 10015 h 10015"/>
              <a:gd name="connsiteX4" fmla="*/ 0 w 8099"/>
              <a:gd name="connsiteY4" fmla="*/ 10015 h 10015"/>
              <a:gd name="connsiteX0" fmla="*/ 0 w 9879"/>
              <a:gd name="connsiteY0" fmla="*/ 9985 h 9985"/>
              <a:gd name="connsiteX1" fmla="*/ 2469 w 9879"/>
              <a:gd name="connsiteY1" fmla="*/ 0 h 9985"/>
              <a:gd name="connsiteX2" fmla="*/ 9298 w 9879"/>
              <a:gd name="connsiteY2" fmla="*/ 429 h 9985"/>
              <a:gd name="connsiteX3" fmla="*/ 9878 w 9879"/>
              <a:gd name="connsiteY3" fmla="*/ 9985 h 9985"/>
              <a:gd name="connsiteX4" fmla="*/ 0 w 9879"/>
              <a:gd name="connsiteY4" fmla="*/ 9985 h 9985"/>
              <a:gd name="connsiteX0" fmla="*/ 0 w 10027"/>
              <a:gd name="connsiteY0" fmla="*/ 10000 h 10000"/>
              <a:gd name="connsiteX1" fmla="*/ 2499 w 10027"/>
              <a:gd name="connsiteY1" fmla="*/ 0 h 10000"/>
              <a:gd name="connsiteX2" fmla="*/ 10027 w 10027"/>
              <a:gd name="connsiteY2" fmla="*/ 10 h 10000"/>
              <a:gd name="connsiteX3" fmla="*/ 9999 w 10027"/>
              <a:gd name="connsiteY3" fmla="*/ 10000 h 10000"/>
              <a:gd name="connsiteX4" fmla="*/ 0 w 10027"/>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7" h="10000">
                <a:moveTo>
                  <a:pt x="0" y="10000"/>
                </a:moveTo>
                <a:lnTo>
                  <a:pt x="2499" y="0"/>
                </a:lnTo>
                <a:lnTo>
                  <a:pt x="10027" y="10"/>
                </a:lnTo>
                <a:cubicBezTo>
                  <a:pt x="9985" y="3348"/>
                  <a:pt x="10040" y="6662"/>
                  <a:pt x="9999" y="10000"/>
                </a:cubicBezTo>
                <a:lnTo>
                  <a:pt x="0" y="10000"/>
                </a:lnTo>
                <a:close/>
              </a:path>
            </a:pathLst>
          </a:custGeom>
          <a:solidFill>
            <a:schemeClr val="accent2"/>
          </a:solidFill>
        </p:spPr>
        <p:txBody>
          <a:bodyPr/>
          <a:lstStyle/>
          <a:p>
            <a:r>
              <a:rPr lang="en-US"/>
              <a:t>Click icon to add picture</a:t>
            </a:r>
            <a:endParaRPr lang="en-US" dirty="0"/>
          </a:p>
        </p:txBody>
      </p:sp>
      <p:pic>
        <p:nvPicPr>
          <p:cNvPr id="10" name="Picture 9" descr="A picture containing logo&#10;&#10;Description automatically generated">
            <a:extLst>
              <a:ext uri="{FF2B5EF4-FFF2-40B4-BE49-F238E27FC236}">
                <a16:creationId xmlns:a16="http://schemas.microsoft.com/office/drawing/2014/main" id="{D75DDA33-4A07-8A48-9409-D3851E580CC2}"/>
              </a:ext>
            </a:extLst>
          </p:cNvPr>
          <p:cNvPicPr>
            <a:picLocks noChangeAspect="1"/>
          </p:cNvPicPr>
          <p:nvPr/>
        </p:nvPicPr>
        <p:blipFill>
          <a:blip r:embed="rId2"/>
          <a:stretch>
            <a:fillRect/>
          </a:stretch>
        </p:blipFill>
        <p:spPr>
          <a:xfrm>
            <a:off x="630226" y="5373903"/>
            <a:ext cx="2248659" cy="673082"/>
          </a:xfrm>
          <a:prstGeom prst="rect">
            <a:avLst/>
          </a:prstGeom>
        </p:spPr>
      </p:pic>
      <p:sp>
        <p:nvSpPr>
          <p:cNvPr id="14" name="Rectangle 13">
            <a:extLst>
              <a:ext uri="{FF2B5EF4-FFF2-40B4-BE49-F238E27FC236}">
                <a16:creationId xmlns:a16="http://schemas.microsoft.com/office/drawing/2014/main" id="{426D5B90-50B3-2449-BE53-65AB21B0A314}"/>
              </a:ext>
            </a:extLst>
          </p:cNvPr>
          <p:cNvSpPr/>
          <p:nvPr/>
        </p:nvSpPr>
        <p:spPr>
          <a:xfrm>
            <a:off x="0" y="0"/>
            <a:ext cx="1812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4">
            <a:extLst>
              <a:ext uri="{FF2B5EF4-FFF2-40B4-BE49-F238E27FC236}">
                <a16:creationId xmlns:a16="http://schemas.microsoft.com/office/drawing/2014/main" id="{3976F242-8034-9D43-B853-EEFA0EBAD1CA}"/>
              </a:ext>
            </a:extLst>
          </p:cNvPr>
          <p:cNvSpPr>
            <a:spLocks noGrp="1"/>
          </p:cNvSpPr>
          <p:nvPr>
            <p:ph type="subTitle" idx="4294967295" hasCustomPrompt="1"/>
          </p:nvPr>
        </p:nvSpPr>
        <p:spPr>
          <a:xfrm>
            <a:off x="609906" y="3161224"/>
            <a:ext cx="2862583" cy="381157"/>
          </a:xfrm>
        </p:spPr>
        <p:txBody>
          <a:bodyPr anchor="ctr">
            <a:normAutofit/>
          </a:bodyPr>
          <a:lstStyle>
            <a:lvl1pPr marL="0" indent="0">
              <a:buNone/>
              <a:defRPr/>
            </a:lvl1pPr>
          </a:lstStyle>
          <a:p>
            <a:r>
              <a:rPr lang="en-US" dirty="0"/>
              <a:t>Presenter name</a:t>
            </a:r>
          </a:p>
        </p:txBody>
      </p:sp>
      <p:cxnSp>
        <p:nvCxnSpPr>
          <p:cNvPr id="6" name="Straight Connector 5">
            <a:extLst>
              <a:ext uri="{FF2B5EF4-FFF2-40B4-BE49-F238E27FC236}">
                <a16:creationId xmlns:a16="http://schemas.microsoft.com/office/drawing/2014/main" id="{83E7920D-E436-7D44-9777-8D8F46B5AFBB}"/>
              </a:ext>
            </a:extLst>
          </p:cNvPr>
          <p:cNvCxnSpPr/>
          <p:nvPr/>
        </p:nvCxnSpPr>
        <p:spPr>
          <a:xfrm>
            <a:off x="630226" y="2987040"/>
            <a:ext cx="4073854"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8D811B3B-5CC6-6C48-9606-C5A3DA89C21B}"/>
              </a:ext>
            </a:extLst>
          </p:cNvPr>
          <p:cNvSpPr>
            <a:spLocks noGrp="1"/>
          </p:cNvSpPr>
          <p:nvPr>
            <p:ph type="body" sz="quarter" idx="14" hasCustomPrompt="1"/>
          </p:nvPr>
        </p:nvSpPr>
        <p:spPr>
          <a:xfrm>
            <a:off x="609600" y="3541713"/>
            <a:ext cx="2862263" cy="334962"/>
          </a:xfrm>
        </p:spPr>
        <p:txBody>
          <a:bodyPr>
            <a:noAutofit/>
          </a:bodyPr>
          <a:lstStyle>
            <a:lvl1pPr marL="0" indent="0">
              <a:buNone/>
              <a:defRPr sz="1400"/>
            </a:lvl1pPr>
          </a:lstStyle>
          <a:p>
            <a:pPr lvl="0"/>
            <a:r>
              <a:rPr lang="en-US" dirty="0" err="1"/>
              <a:t>xxxx</a:t>
            </a:r>
            <a:r>
              <a:rPr lang="en-US" dirty="0"/>
              <a:t> xx, 20xx</a:t>
            </a:r>
          </a:p>
        </p:txBody>
      </p:sp>
    </p:spTree>
    <p:extLst>
      <p:ext uri="{BB962C8B-B14F-4D97-AF65-F5344CB8AC3E}">
        <p14:creationId xmlns:p14="http://schemas.microsoft.com/office/powerpoint/2010/main" val="2178752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a:prstGeom prst="rect">
            <a:avLst/>
          </a:prstGeom>
        </p:spPr>
        <p:txBody>
          <a:bodyPr/>
          <a:lstStyle>
            <a:lvl1pPr>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401126"/>
          </a:xfrm>
        </p:spPr>
        <p:txBody>
          <a:bodyPr/>
          <a:lstStyle>
            <a:lvl1pPr marL="0" indent="0">
              <a:buNone/>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8317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825459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a:prstGeom prst="rect">
            <a:avLst/>
          </a:prstGeom>
        </p:spPr>
        <p:txBody>
          <a:bodyPr>
            <a:normAutofit/>
          </a:bodyPr>
          <a:lstStyle/>
          <a:p>
            <a:r>
              <a:rPr lang="en-US">
                <a:solidFill>
                  <a:schemeClr val="tx2"/>
                </a:solidFill>
              </a:rPr>
              <a:t>Click to edit Master title style</a:t>
            </a:r>
            <a:endParaRPr lang="en-US" dirty="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a:normAutofit/>
          </a:bodyPr>
          <a:lstStyle>
            <a:lvl1pPr marL="0" indent="0">
              <a:buNone/>
              <a:defRPr/>
            </a:lvl1pPr>
          </a:lstStyle>
          <a:p>
            <a:pPr lvl="0"/>
            <a:r>
              <a:rPr lang="en-US"/>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a:lstStyle/>
          <a:p>
            <a:r>
              <a:rPr lang="en-US"/>
              <a:t>Click icon to add picture</a:t>
            </a:r>
            <a:endParaRPr lang="en-US" dirty="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a:lstStyle/>
          <a:p>
            <a:r>
              <a:rPr lang="en-US"/>
              <a:t>Click icon to add picture</a:t>
            </a:r>
            <a:endParaRPr lang="en-US" dirty="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32600278"/>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a:prstGeom prst="rect">
            <a:avLst/>
          </a:prstGeo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a:lstStyle>
            <a:lvl1pPr marL="0" indent="0">
              <a:buNone/>
              <a:defRPr/>
            </a:lvl1pPr>
          </a:lstStyle>
          <a:p>
            <a:r>
              <a:rPr lang="en-US"/>
              <a:t>Click to edit Master subtitle style</a:t>
            </a:r>
            <a:endParaRPr lang="en-US" dirty="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FCF35AEF-D2B9-4846-89C4-5632F8E67730}"/>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A202C336-0287-9149-84C5-329079EC8068}"/>
              </a:ext>
            </a:extLst>
          </p:cNvPr>
          <p:cNvSpPr>
            <a:spLocks noGrp="1"/>
          </p:cNvSpPr>
          <p:nvPr>
            <p:ph type="ftr" sz="quarter" idx="15"/>
          </p:nvPr>
        </p:nvSpPr>
        <p:spPr/>
        <p:txBody>
          <a:bodyPr/>
          <a:lstStyle/>
          <a:p>
            <a:endParaRPr lang="en-US" dirty="0"/>
          </a:p>
        </p:txBody>
      </p:sp>
      <p:sp>
        <p:nvSpPr>
          <p:cNvPr id="4" name="Slide Number Placeholder 3">
            <a:extLst>
              <a:ext uri="{FF2B5EF4-FFF2-40B4-BE49-F238E27FC236}">
                <a16:creationId xmlns:a16="http://schemas.microsoft.com/office/drawing/2014/main" id="{C1FCF620-E1B9-5B4E-A890-25D51B679B04}"/>
              </a:ext>
            </a:extLst>
          </p:cNvPr>
          <p:cNvSpPr>
            <a:spLocks noGrp="1"/>
          </p:cNvSpPr>
          <p:nvPr>
            <p:ph type="sldNum" sz="quarter" idx="16"/>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108985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261787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B8C83-733B-E142-8F6C-DCCF04C82854}"/>
              </a:ext>
            </a:extLst>
          </p:cNvPr>
          <p:cNvSpPr/>
          <p:nvPr/>
        </p:nvSpPr>
        <p:spPr>
          <a:xfrm>
            <a:off x="181232" y="2051222"/>
            <a:ext cx="12010768" cy="480677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192" y="731520"/>
            <a:ext cx="11029616" cy="98755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pic>
        <p:nvPicPr>
          <p:cNvPr id="11" name="Picture 10" descr="A picture containing logo&#10;&#10;Description automatically generated">
            <a:extLst>
              <a:ext uri="{FF2B5EF4-FFF2-40B4-BE49-F238E27FC236}">
                <a16:creationId xmlns:a16="http://schemas.microsoft.com/office/drawing/2014/main" id="{6BCB8E96-802A-894B-B30B-B0FF7B637E93}"/>
              </a:ext>
            </a:extLst>
          </p:cNvPr>
          <p:cNvPicPr>
            <a:picLocks noChangeAspect="1"/>
          </p:cNvPicPr>
          <p:nvPr/>
        </p:nvPicPr>
        <p:blipFill>
          <a:blip r:embed="rId2"/>
          <a:stretch>
            <a:fillRect/>
          </a:stretch>
        </p:blipFill>
        <p:spPr>
          <a:xfrm>
            <a:off x="581190" y="6296147"/>
            <a:ext cx="1286029" cy="384942"/>
          </a:xfrm>
          <a:prstGeom prst="rect">
            <a:avLst/>
          </a:prstGeom>
        </p:spPr>
      </p:pic>
    </p:spTree>
    <p:extLst>
      <p:ext uri="{BB962C8B-B14F-4D97-AF65-F5344CB8AC3E}">
        <p14:creationId xmlns:p14="http://schemas.microsoft.com/office/powerpoint/2010/main" val="22295307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1B8C83-733B-E142-8F6C-DCCF04C82854}"/>
              </a:ext>
            </a:extLst>
          </p:cNvPr>
          <p:cNvSpPr/>
          <p:nvPr/>
        </p:nvSpPr>
        <p:spPr>
          <a:xfrm>
            <a:off x="181232" y="0"/>
            <a:ext cx="12010768" cy="6858000"/>
          </a:xfrm>
          <a:prstGeom prst="rect">
            <a:avLst/>
          </a:prstGeom>
          <a:solidFill>
            <a:srgbClr val="444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1192" y="731520"/>
            <a:ext cx="11029616" cy="987552"/>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lvl1pPr>
              <a:defRPr>
                <a:solidFill>
                  <a:schemeClr val="bg1"/>
                </a:solidFill>
              </a:defRPr>
            </a:lvl1pPr>
          </a:lstStyle>
          <a:p>
            <a:fld id="{3A98EE3D-8CD1-4C3F-BD1C-C98C9596463C}" type="slidenum">
              <a:rPr lang="en-US" smtClean="0"/>
              <a:pPr/>
              <a:t>‹#›</a:t>
            </a:fld>
            <a:endParaRPr lang="en-US" dirty="0"/>
          </a:p>
        </p:txBody>
      </p:sp>
      <p:pic>
        <p:nvPicPr>
          <p:cNvPr id="6" name="Picture 5" descr="Text&#10;&#10;Description automatically generated with low confidence">
            <a:extLst>
              <a:ext uri="{FF2B5EF4-FFF2-40B4-BE49-F238E27FC236}">
                <a16:creationId xmlns:a16="http://schemas.microsoft.com/office/drawing/2014/main" id="{A945E778-0839-5A49-943E-7FEA253CA1B5}"/>
              </a:ext>
            </a:extLst>
          </p:cNvPr>
          <p:cNvPicPr>
            <a:picLocks noChangeAspect="1"/>
          </p:cNvPicPr>
          <p:nvPr/>
        </p:nvPicPr>
        <p:blipFill>
          <a:blip r:embed="rId2"/>
          <a:stretch>
            <a:fillRect/>
          </a:stretch>
        </p:blipFill>
        <p:spPr>
          <a:xfrm>
            <a:off x="581190" y="6299117"/>
            <a:ext cx="1288099" cy="384942"/>
          </a:xfrm>
          <a:prstGeom prst="rect">
            <a:avLst/>
          </a:prstGeom>
        </p:spPr>
      </p:pic>
    </p:spTree>
    <p:extLst>
      <p:ext uri="{BB962C8B-B14F-4D97-AF65-F5344CB8AC3E}">
        <p14:creationId xmlns:p14="http://schemas.microsoft.com/office/powerpoint/2010/main" val="1850337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237831"/>
            <a:ext cx="10993549" cy="1475013"/>
          </a:xfrm>
          <a:prstGeom prst="rect">
            <a:avLst/>
          </a:prstGeom>
        </p:spPr>
        <p:txBody>
          <a:bodyPr/>
          <a:lstStyle/>
          <a:p>
            <a:r>
              <a:rPr lang="en-US"/>
              <a:t>Click to edit Master title style</a:t>
            </a:r>
            <a:endParaRPr lang="en-US" dirty="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1729321"/>
            <a:ext cx="10993546" cy="468233"/>
          </a:xfrm>
        </p:spPr>
        <p:txBody>
          <a:bodyPr/>
          <a:lstStyle>
            <a:lvl1pPr marL="0" indent="0">
              <a:buNone/>
              <a:defRPr/>
            </a:lvl1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2315404"/>
            <a:ext cx="5486400" cy="3310128"/>
          </a:xfrm>
          <a:solidFill>
            <a:schemeClr val="accent2"/>
          </a:solidFill>
        </p:spPr>
        <p:txBody>
          <a:bodyPr/>
          <a:lstStyle/>
          <a:p>
            <a:r>
              <a:rPr lang="en-US"/>
              <a:t>Click icon to add picture</a:t>
            </a:r>
            <a:endParaRPr lang="en-US" dirty="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2315404"/>
            <a:ext cx="5486400" cy="3310128"/>
          </a:xfrm>
          <a:solidFill>
            <a:schemeClr val="accent2"/>
          </a:solidFill>
        </p:spPr>
        <p:txBody>
          <a:bodyPr/>
          <a:lstStyle/>
          <a:p>
            <a:r>
              <a:rPr lang="en-US"/>
              <a:t>Click icon to add picture</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315779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a:prstGeom prst="rect">
            <a:avLst/>
          </a:prstGeom>
        </p:spPr>
        <p:txBody>
          <a:bodyPr/>
          <a:lstStyle/>
          <a:p>
            <a:r>
              <a:rPr lang="en-US"/>
              <a:t>Click to edit Master title style</a:t>
            </a:r>
            <a:endParaRPr lang="en-US" dirty="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a:lstStyle/>
          <a:p>
            <a:r>
              <a:rPr lang="en-US"/>
              <a:t>Click icon to add SmartArt graphic</a:t>
            </a:r>
            <a:endParaRPr lang="en-US" dirty="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a:lstStyle/>
          <a:p>
            <a:r>
              <a:rPr lang="en-US"/>
              <a:t>Click icon to add SmartArt graphic</a:t>
            </a:r>
            <a:endParaRPr lang="en-US" dirty="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a:lstStyle/>
          <a:p>
            <a:r>
              <a:rPr lang="en-US"/>
              <a:t>Click icon to add SmartArt graphic</a:t>
            </a:r>
            <a:endParaRPr lang="en-US" dirty="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a:lstStyle/>
          <a:p>
            <a:r>
              <a:rPr lang="en-US"/>
              <a:t>Click icon to add SmartArt graphic</a:t>
            </a:r>
            <a:endParaRPr lang="en-US" dirty="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a:r>
              <a:rPr lang="en-US" dirty="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a:r>
              <a:rPr lang="en-US" dirty="0"/>
              <a:t>Title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40261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58573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3200400"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2343"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4412341"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2300293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a:prstGeom prst="rect">
            <a:avLst/>
          </a:prstGeom>
        </p:spPr>
        <p:txBody>
          <a:bodyPr anchor="ctr"/>
          <a:lstStyle/>
          <a:p>
            <a:pPr algn="r"/>
            <a:r>
              <a:rPr lang="en-US">
                <a:solidFill>
                  <a:schemeClr val="tx2"/>
                </a:solidFill>
              </a:rPr>
              <a:t>Click to edit Master title style</a:t>
            </a:r>
            <a:endParaRPr lang="en-US" dirty="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a:lstStyle/>
          <a:p>
            <a:r>
              <a:rPr lang="en-US"/>
              <a:t>Click icon to add picture</a:t>
            </a:r>
            <a:endParaRPr lang="en-US" dirty="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a:lstStyle/>
          <a:p>
            <a:r>
              <a:rPr lang="en-US"/>
              <a:t>Click icon to add picture</a:t>
            </a:r>
            <a:endParaRPr lang="en-US" dirty="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a:lstStyle/>
          <a:p>
            <a:r>
              <a:rPr lang="en-US"/>
              <a:t>Click icon to add picture</a:t>
            </a:r>
            <a:endParaRPr lang="en-US" dirty="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a:normAutofit/>
          </a:bodyPr>
          <a:lstStyle>
            <a:lvl1pPr marL="0" indent="0">
              <a:buNone/>
              <a:defRPr/>
            </a:lvl1pPr>
          </a:lstStyle>
          <a:p>
            <a:pPr lvl="0"/>
            <a:r>
              <a:rPr lang="en-US"/>
              <a:t>Click to edit Master text styles</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4298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54816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4557086"/>
            <a:ext cx="11290860" cy="1258827"/>
          </a:xfrm>
          <a:prstGeom prst="rect">
            <a:avLst/>
          </a:prstGeom>
          <a:solidFill>
            <a:srgbClr val="444444"/>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1809062"/>
            <a:ext cx="11029615" cy="2147467"/>
          </a:xfrm>
          <a:prstGeom prst="rect">
            <a:avLst/>
          </a:prstGeom>
        </p:spPr>
        <p:txBody>
          <a:bodyPr anchor="b">
            <a:normAutofit/>
          </a:bodyPr>
          <a:lstStyle>
            <a:lvl1pPr algn="l">
              <a:defRPr sz="32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3956529"/>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F56F2-D093-2046-948F-D5046C0C55E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9AFE9EA-4614-0A44-AF3D-C98ED7CA09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447041-9196-AC4A-8FDB-42BCB01AAC9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81044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6974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779349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a:spLocks noChangeAspect="1"/>
          </p:cNvSpPr>
          <p:nvPr/>
        </p:nvSpPr>
        <p:spPr>
          <a:xfrm>
            <a:off x="447817" y="601201"/>
            <a:ext cx="3682723" cy="5323350"/>
          </a:xfrm>
          <a:prstGeom prst="rect">
            <a:avLst/>
          </a:prstGeom>
          <a:solidFill>
            <a:srgbClr val="444444"/>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a:prstGeom prst="rect">
            <a:avLst/>
          </a:prstGeo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274036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3311610" y="6452590"/>
            <a:ext cx="4186791" cy="365125"/>
          </a:xfrm>
        </p:spPr>
        <p:txBody>
          <a:bodyPr/>
          <a:lstStyle/>
          <a:p>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46446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438013"/>
            <a:ext cx="11029616" cy="566738"/>
          </a:xfrm>
          <a:prstGeom prst="rect">
            <a:avLst/>
          </a:prstGeo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012991"/>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98152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a:prstGeom prst="rect">
            <a:avLst/>
          </a:prstGeom>
        </p:spPr>
        <p:txBody>
          <a:bodyPr>
            <a:noAutofit/>
          </a:bodyPr>
          <a:lstStyle>
            <a:lvl1pPr>
              <a:defRPr sz="3600"/>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a:normAutofit/>
          </a:bodyPr>
          <a:lstStyle>
            <a:lvl1pPr marL="0" indent="0">
              <a:buNone/>
              <a:defRPr/>
            </a:lvl1pPr>
          </a:lstStyle>
          <a:p>
            <a:pPr lvl="0"/>
            <a:r>
              <a:rPr lang="en-US"/>
              <a:t>Click to edit Master text styles</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a:lstStyle/>
          <a:p>
            <a:r>
              <a:rPr lang="en-US"/>
              <a:t>Click icon to add picture</a:t>
            </a:r>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pic>
        <p:nvPicPr>
          <p:cNvPr id="10" name="Picture 9" descr="A picture containing logo&#10;&#10;Description automatically generated">
            <a:extLst>
              <a:ext uri="{FF2B5EF4-FFF2-40B4-BE49-F238E27FC236}">
                <a16:creationId xmlns:a16="http://schemas.microsoft.com/office/drawing/2014/main" id="{D75DDA33-4A07-8A48-9409-D3851E580CC2}"/>
              </a:ext>
            </a:extLst>
          </p:cNvPr>
          <p:cNvPicPr>
            <a:picLocks noChangeAspect="1"/>
          </p:cNvPicPr>
          <p:nvPr/>
        </p:nvPicPr>
        <p:blipFill>
          <a:blip r:embed="rId2"/>
          <a:stretch>
            <a:fillRect/>
          </a:stretch>
        </p:blipFill>
        <p:spPr>
          <a:xfrm>
            <a:off x="581190" y="6296147"/>
            <a:ext cx="1286029" cy="384942"/>
          </a:xfrm>
          <a:prstGeom prst="rect">
            <a:avLst/>
          </a:prstGeom>
        </p:spPr>
      </p:pic>
      <p:cxnSp>
        <p:nvCxnSpPr>
          <p:cNvPr id="12" name="Straight Connector 11">
            <a:extLst>
              <a:ext uri="{FF2B5EF4-FFF2-40B4-BE49-F238E27FC236}">
                <a16:creationId xmlns:a16="http://schemas.microsoft.com/office/drawing/2014/main" id="{9020667F-7730-4442-A022-EA4DC85B4991}"/>
              </a:ext>
            </a:extLst>
          </p:cNvPr>
          <p:cNvCxnSpPr>
            <a:cxnSpLocks/>
          </p:cNvCxnSpPr>
          <p:nvPr/>
        </p:nvCxnSpPr>
        <p:spPr>
          <a:xfrm>
            <a:off x="609906" y="2269744"/>
            <a:ext cx="3568661" cy="1016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4778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719073"/>
            <a:ext cx="10363200" cy="1470025"/>
          </a:xfrm>
        </p:spPr>
        <p:txBody>
          <a:bodyPr lIns="0" tIns="0" rIns="0" bIns="0" anchor="t" anchorCtr="0">
            <a:noAutofit/>
          </a:bodyPr>
          <a:lstStyle>
            <a:lvl1pPr algn="l">
              <a:defRPr sz="6000" baseline="0">
                <a:solidFill>
                  <a:schemeClr val="tx1"/>
                </a:solidFill>
                <a:latin typeface="Georgia" pitchFamily="18" charset="0"/>
              </a:defRPr>
            </a:lvl1pPr>
          </a:lstStyle>
          <a:p>
            <a:r>
              <a:rPr lang="en-US" dirty="0"/>
              <a:t>Presentation Title</a:t>
            </a:r>
          </a:p>
        </p:txBody>
      </p:sp>
      <p:sp>
        <p:nvSpPr>
          <p:cNvPr id="3" name="Subtitle 2"/>
          <p:cNvSpPr>
            <a:spLocks noGrp="1"/>
          </p:cNvSpPr>
          <p:nvPr>
            <p:ph type="subTitle" idx="1" hasCustomPrompt="1"/>
          </p:nvPr>
        </p:nvSpPr>
        <p:spPr>
          <a:xfrm>
            <a:off x="609600" y="2633472"/>
            <a:ext cx="8534400" cy="1752600"/>
          </a:xfrm>
        </p:spPr>
        <p:txBody>
          <a:bodyPr lIns="0" tIns="0" rIns="0" bIns="0">
            <a:normAutofit/>
          </a:bodyPr>
          <a:lstStyle>
            <a:lvl1pPr marL="0" indent="0" algn="l">
              <a:buNone/>
              <a:defRPr sz="3800" baseline="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Subhead</a:t>
            </a:r>
          </a:p>
        </p:txBody>
      </p:sp>
    </p:spTree>
    <p:extLst>
      <p:ext uri="{BB962C8B-B14F-4D97-AF65-F5344CB8AC3E}">
        <p14:creationId xmlns:p14="http://schemas.microsoft.com/office/powerpoint/2010/main" val="4740590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72196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Content Reference">
    <p:spTree>
      <p:nvGrpSpPr>
        <p:cNvPr id="1" name=""/>
        <p:cNvGrpSpPr/>
        <p:nvPr/>
      </p:nvGrpSpPr>
      <p:grpSpPr>
        <a:xfrm>
          <a:off x="0" y="0"/>
          <a:ext cx="0" cy="0"/>
          <a:chOff x="0" y="0"/>
          <a:chExt cx="0" cy="0"/>
        </a:xfrm>
      </p:grpSpPr>
      <p:sp>
        <p:nvSpPr>
          <p:cNvPr id="2" name="Title 1"/>
          <p:cNvSpPr>
            <a:spLocks noGrp="1"/>
          </p:cNvSpPr>
          <p:nvPr>
            <p:ph type="title"/>
          </p:nvPr>
        </p:nvSpPr>
        <p:spPr>
          <a:xfrm>
            <a:off x="812800" y="386575"/>
            <a:ext cx="10769600" cy="1031063"/>
          </a:xfrm>
        </p:spPr>
        <p:txBody>
          <a:bodyPr anchor="ctr">
            <a:normAutofit/>
          </a:bodyPr>
          <a:lstStyle>
            <a:lvl1pPr>
              <a:defRPr sz="3200" b="0">
                <a:latin typeface="Corbel" pitchFamily="34" charset="0"/>
              </a:defRPr>
            </a:lvl1pPr>
          </a:lstStyle>
          <a:p>
            <a:r>
              <a:rPr kumimoji="0" lang="en-US" dirty="0"/>
              <a:t>Click to edit Master title style</a:t>
            </a:r>
          </a:p>
        </p:txBody>
      </p:sp>
      <p:sp>
        <p:nvSpPr>
          <p:cNvPr id="8" name="Content Placeholder 7"/>
          <p:cNvSpPr>
            <a:spLocks noGrp="1"/>
          </p:cNvSpPr>
          <p:nvPr>
            <p:ph sz="quarter" idx="1"/>
          </p:nvPr>
        </p:nvSpPr>
        <p:spPr>
          <a:xfrm>
            <a:off x="812800" y="1447800"/>
            <a:ext cx="10769600" cy="4856356"/>
          </a:xfrm>
        </p:spPr>
        <p:txBody>
          <a:bodyPr vert="horz">
            <a:normAutofit/>
          </a:bodyPr>
          <a:lstStyle>
            <a:lvl1pPr marL="274286" indent="-274286">
              <a:buFont typeface="Arial" panose="020B0604020202020204" pitchFamily="34" charset="0"/>
              <a:buChar char="•"/>
              <a:defRPr sz="2933">
                <a:solidFill>
                  <a:schemeClr val="tx1"/>
                </a:solidFill>
                <a:latin typeface="Corbel" pitchFamily="34" charset="0"/>
              </a:defRPr>
            </a:lvl1pPr>
            <a:lvl2pPr marL="776191" indent="-257144">
              <a:buClrTx/>
              <a:buFont typeface="Corbel" panose="020B0503020204020204" pitchFamily="34" charset="0"/>
              <a:buChar char="‐"/>
              <a:defRPr sz="2667">
                <a:solidFill>
                  <a:schemeClr val="tx1"/>
                </a:solidFill>
                <a:latin typeface="Corbel" pitchFamily="34" charset="0"/>
              </a:defRPr>
            </a:lvl2pPr>
            <a:lvl3pPr marL="1201589" indent="-341273">
              <a:buFont typeface="Arial" panose="020B0604020202020204" pitchFamily="34" charset="0"/>
              <a:buChar char="•"/>
              <a:defRPr sz="2133">
                <a:solidFill>
                  <a:schemeClr val="tx1"/>
                </a:solidFill>
                <a:latin typeface="Corbel" pitchFamily="34" charset="0"/>
              </a:defRPr>
            </a:lvl3pPr>
            <a:lvl4pPr marL="1596825" indent="-219048">
              <a:buFont typeface="Corbel" panose="020B0503020204020204" pitchFamily="34" charset="0"/>
              <a:buChar char="‐"/>
              <a:defRPr sz="2133">
                <a:solidFill>
                  <a:schemeClr val="tx1"/>
                </a:solidFill>
                <a:latin typeface="Corbel" pitchFamily="34" charset="0"/>
              </a:defRPr>
            </a:lvl4pPr>
            <a:lvl5pPr marL="2060315" indent="-231748">
              <a:buClrTx/>
              <a:buFont typeface="Corbel" panose="020B0503020204020204" pitchFamily="34" charset="0"/>
              <a:buChar char="»"/>
              <a:defRPr sz="1867">
                <a:solidFill>
                  <a:schemeClr val="tx1"/>
                </a:solidFill>
                <a:latin typeface="Corbel" pitchFamily="34" charset="0"/>
              </a:defRPr>
            </a:lvl5pPr>
          </a:lstStyle>
          <a:p>
            <a:pPr lvl="0" eaLnBrk="1" latinLnBrk="0" hangingPunct="1"/>
            <a:r>
              <a:rPr lang="en-US" dirty="0"/>
              <a:t>Click to edit Master text styles</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ext Placeholder 6"/>
          <p:cNvSpPr>
            <a:spLocks noGrp="1"/>
          </p:cNvSpPr>
          <p:nvPr>
            <p:ph type="body" sz="quarter" idx="13"/>
          </p:nvPr>
        </p:nvSpPr>
        <p:spPr>
          <a:xfrm>
            <a:off x="7823200" y="6475140"/>
            <a:ext cx="3962400" cy="230459"/>
          </a:xfrm>
        </p:spPr>
        <p:txBody>
          <a:bodyPr>
            <a:normAutofit/>
          </a:bodyPr>
          <a:lstStyle>
            <a:lvl1pPr marL="0" indent="0" algn="r">
              <a:buNone/>
              <a:defRPr sz="1200">
                <a:latin typeface="Corbel" panose="020B0503020204020204" pitchFamily="34" charset="0"/>
              </a:defRPr>
            </a:lvl1pPr>
          </a:lstStyle>
          <a:p>
            <a:pPr lvl="0"/>
            <a:endParaRPr lang="en-US" dirty="0"/>
          </a:p>
        </p:txBody>
      </p:sp>
      <p:cxnSp>
        <p:nvCxnSpPr>
          <p:cNvPr id="5" name="Straight Connector 4">
            <a:extLst>
              <a:ext uri="{FF2B5EF4-FFF2-40B4-BE49-F238E27FC236}">
                <a16:creationId xmlns:a16="http://schemas.microsoft.com/office/drawing/2014/main" id="{34746C6B-302A-4BB0-84A7-35783D0F6CC9}"/>
              </a:ext>
            </a:extLst>
          </p:cNvPr>
          <p:cNvCxnSpPr/>
          <p:nvPr userDrawn="1"/>
        </p:nvCxnSpPr>
        <p:spPr bwMode="gray">
          <a:xfrm>
            <a:off x="0" y="211060"/>
            <a:ext cx="270933" cy="0"/>
          </a:xfrm>
          <a:prstGeom prst="line">
            <a:avLst/>
          </a:prstGeom>
          <a:noFill/>
          <a:ln w="44450" cap="flat" cmpd="sng" algn="ctr">
            <a:solidFill>
              <a:srgbClr val="EE3124"/>
            </a:solidFill>
            <a:prstDash val="solid"/>
          </a:ln>
          <a:effectLst/>
        </p:spPr>
      </p:cxnSp>
      <p:sp>
        <p:nvSpPr>
          <p:cNvPr id="6" name="TextBox 5">
            <a:extLst>
              <a:ext uri="{FF2B5EF4-FFF2-40B4-BE49-F238E27FC236}">
                <a16:creationId xmlns:a16="http://schemas.microsoft.com/office/drawing/2014/main" id="{68287E36-754E-4F7C-A20F-3E83C50BDD90}"/>
              </a:ext>
            </a:extLst>
          </p:cNvPr>
          <p:cNvSpPr txBox="1"/>
          <p:nvPr userDrawn="1"/>
        </p:nvSpPr>
        <p:spPr bwMode="gray">
          <a:xfrm>
            <a:off x="414859" y="130269"/>
            <a:ext cx="1267891" cy="161583"/>
          </a:xfrm>
          <a:prstGeom prst="rect">
            <a:avLst/>
          </a:prstGeom>
          <a:noFill/>
        </p:spPr>
        <p:txBody>
          <a:bodyPr wrap="square" lIns="0" tIns="0" rIns="0" bIns="0" rtlCol="0" anchor="ctr" anchorCtr="0">
            <a:spAutoFit/>
          </a:bodyPr>
          <a:lstStyle/>
          <a:p>
            <a:r>
              <a:rPr lang="en-US" sz="1050" dirty="0">
                <a:solidFill>
                  <a:srgbClr val="63666A"/>
                </a:solidFill>
                <a:latin typeface="Corbel" panose="020B0503020204020204" pitchFamily="34" charset="0"/>
                <a:cs typeface="Arial" pitchFamily="34" charset="0"/>
              </a:rPr>
              <a:t>Ashish M. Kamat, MD</a:t>
            </a:r>
          </a:p>
        </p:txBody>
      </p:sp>
      <p:sp>
        <p:nvSpPr>
          <p:cNvPr id="9" name="Slide Number Placeholder 5">
            <a:extLst>
              <a:ext uri="{FF2B5EF4-FFF2-40B4-BE49-F238E27FC236}">
                <a16:creationId xmlns:a16="http://schemas.microsoft.com/office/drawing/2014/main" id="{2D20D1D1-B638-48B6-ACCC-2B8A3D72CC97}"/>
              </a:ext>
            </a:extLst>
          </p:cNvPr>
          <p:cNvSpPr>
            <a:spLocks noGrp="1"/>
          </p:cNvSpPr>
          <p:nvPr>
            <p:ph type="sldNum" sz="quarter" idx="4"/>
          </p:nvPr>
        </p:nvSpPr>
        <p:spPr>
          <a:xfrm>
            <a:off x="11677960" y="109289"/>
            <a:ext cx="439699" cy="365125"/>
          </a:xfrm>
          <a:prstGeom prst="rect">
            <a:avLst/>
          </a:prstGeom>
        </p:spPr>
        <p:txBody>
          <a:bodyPr vert="horz" lIns="91440" tIns="45720" rIns="91440" bIns="45720" rtlCol="0" anchor="ctr"/>
          <a:lstStyle>
            <a:lvl1pPr algn="r">
              <a:defRPr sz="1050">
                <a:solidFill>
                  <a:schemeClr val="tx1">
                    <a:tint val="75000"/>
                  </a:schemeClr>
                </a:solidFill>
                <a:latin typeface="Corbel" panose="020B0503020204020204" pitchFamily="34" charset="0"/>
              </a:defRPr>
            </a:lvl1pPr>
          </a:lstStyle>
          <a:p>
            <a:fld id="{64E24BB1-CCAD-444C-8DBE-4E5D9951CB3F}" type="slidenum">
              <a:rPr lang="en-US" smtClean="0"/>
              <a:pPr/>
              <a:t>‹#›</a:t>
            </a:fld>
            <a:endParaRPr lang="en-US"/>
          </a:p>
        </p:txBody>
      </p:sp>
    </p:spTree>
    <p:extLst>
      <p:ext uri="{BB962C8B-B14F-4D97-AF65-F5344CB8AC3E}">
        <p14:creationId xmlns:p14="http://schemas.microsoft.com/office/powerpoint/2010/main" val="39078457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812800" y="379141"/>
            <a:ext cx="10769600" cy="1038498"/>
          </a:xfrm>
        </p:spPr>
        <p:txBody>
          <a:bodyPr anchor="ctr">
            <a:normAutofit/>
          </a:bodyPr>
          <a:lstStyle>
            <a:lvl1pPr>
              <a:defRPr sz="3200" b="0">
                <a:latin typeface="Corbel" pitchFamily="34" charset="0"/>
              </a:defRPr>
            </a:lvl1pPr>
          </a:lstStyle>
          <a:p>
            <a:r>
              <a:rPr kumimoji="0" lang="en-US" dirty="0"/>
              <a:t>Click to edit Master title style</a:t>
            </a:r>
          </a:p>
        </p:txBody>
      </p:sp>
      <p:sp>
        <p:nvSpPr>
          <p:cNvPr id="8" name="Content Placeholder 7"/>
          <p:cNvSpPr>
            <a:spLocks noGrp="1"/>
          </p:cNvSpPr>
          <p:nvPr>
            <p:ph sz="quarter" idx="1"/>
          </p:nvPr>
        </p:nvSpPr>
        <p:spPr>
          <a:xfrm>
            <a:off x="812800" y="1447800"/>
            <a:ext cx="5252222" cy="4856356"/>
          </a:xfrm>
        </p:spPr>
        <p:txBody>
          <a:bodyPr vert="horz">
            <a:normAutofit/>
          </a:bodyPr>
          <a:lstStyle>
            <a:lvl1pPr marL="274286" indent="-274286">
              <a:buFont typeface="Arial" panose="020B0604020202020204" pitchFamily="34" charset="0"/>
              <a:buChar char="•"/>
              <a:defRPr sz="2933">
                <a:solidFill>
                  <a:schemeClr val="tx1"/>
                </a:solidFill>
                <a:latin typeface="Corbel" pitchFamily="34" charset="0"/>
              </a:defRPr>
            </a:lvl1pPr>
            <a:lvl2pPr marL="776191" indent="-257144">
              <a:buClrTx/>
              <a:buFont typeface="Corbel" panose="020B0503020204020204" pitchFamily="34" charset="0"/>
              <a:buChar char="‐"/>
              <a:defRPr sz="2667">
                <a:solidFill>
                  <a:schemeClr val="tx1"/>
                </a:solidFill>
                <a:latin typeface="Corbel" pitchFamily="34" charset="0"/>
              </a:defRPr>
            </a:lvl2pPr>
            <a:lvl3pPr marL="1201589" indent="-341273">
              <a:buFont typeface="Arial" panose="020B0604020202020204" pitchFamily="34" charset="0"/>
              <a:buChar char="•"/>
              <a:defRPr sz="2133">
                <a:solidFill>
                  <a:schemeClr val="tx1"/>
                </a:solidFill>
                <a:latin typeface="Corbel" pitchFamily="34" charset="0"/>
              </a:defRPr>
            </a:lvl3pPr>
            <a:lvl4pPr marL="1596825" indent="-219048">
              <a:buFont typeface="Corbel" panose="020B0503020204020204" pitchFamily="34" charset="0"/>
              <a:buChar char="‐"/>
              <a:defRPr sz="2133">
                <a:solidFill>
                  <a:schemeClr val="tx1"/>
                </a:solidFill>
                <a:latin typeface="Corbel" pitchFamily="34" charset="0"/>
              </a:defRPr>
            </a:lvl4pPr>
            <a:lvl5pPr marL="2060315" indent="-231748">
              <a:buClrTx/>
              <a:buFont typeface="Corbel" panose="020B0503020204020204" pitchFamily="34" charset="0"/>
              <a:buChar char="»"/>
              <a:defRPr sz="1867">
                <a:solidFill>
                  <a:schemeClr val="tx1"/>
                </a:solidFill>
                <a:latin typeface="Corbel" pitchFamily="34" charset="0"/>
              </a:defRPr>
            </a:lvl5pPr>
          </a:lstStyle>
          <a:p>
            <a:pPr lvl="0" eaLnBrk="1" latinLnBrk="0" hangingPunct="1"/>
            <a:r>
              <a:rPr lang="en-US" dirty="0"/>
              <a:t>Click to edit Master text styles</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ext Placeholder 6"/>
          <p:cNvSpPr>
            <a:spLocks noGrp="1"/>
          </p:cNvSpPr>
          <p:nvPr>
            <p:ph type="body" sz="quarter" idx="13"/>
          </p:nvPr>
        </p:nvSpPr>
        <p:spPr>
          <a:xfrm>
            <a:off x="7823200" y="6475140"/>
            <a:ext cx="3962400" cy="230459"/>
          </a:xfrm>
        </p:spPr>
        <p:txBody>
          <a:bodyPr>
            <a:normAutofit/>
          </a:bodyPr>
          <a:lstStyle>
            <a:lvl1pPr marL="0" indent="0" algn="r">
              <a:buNone/>
              <a:defRPr sz="1200">
                <a:latin typeface="Corbel" panose="020B0503020204020204" pitchFamily="34" charset="0"/>
              </a:defRPr>
            </a:lvl1pPr>
          </a:lstStyle>
          <a:p>
            <a:pPr lvl="0"/>
            <a:endParaRPr lang="en-US" dirty="0"/>
          </a:p>
        </p:txBody>
      </p:sp>
      <p:cxnSp>
        <p:nvCxnSpPr>
          <p:cNvPr id="5" name="Straight Connector 4">
            <a:extLst>
              <a:ext uri="{FF2B5EF4-FFF2-40B4-BE49-F238E27FC236}">
                <a16:creationId xmlns:a16="http://schemas.microsoft.com/office/drawing/2014/main" id="{34746C6B-302A-4BB0-84A7-35783D0F6CC9}"/>
              </a:ext>
            </a:extLst>
          </p:cNvPr>
          <p:cNvCxnSpPr/>
          <p:nvPr userDrawn="1"/>
        </p:nvCxnSpPr>
        <p:spPr bwMode="gray">
          <a:xfrm>
            <a:off x="0" y="211060"/>
            <a:ext cx="270933" cy="0"/>
          </a:xfrm>
          <a:prstGeom prst="line">
            <a:avLst/>
          </a:prstGeom>
          <a:noFill/>
          <a:ln w="44450" cap="flat" cmpd="sng" algn="ctr">
            <a:solidFill>
              <a:srgbClr val="EE3124"/>
            </a:solidFill>
            <a:prstDash val="solid"/>
          </a:ln>
          <a:effectLst/>
        </p:spPr>
      </p:cxnSp>
      <p:sp>
        <p:nvSpPr>
          <p:cNvPr id="6" name="TextBox 5">
            <a:extLst>
              <a:ext uri="{FF2B5EF4-FFF2-40B4-BE49-F238E27FC236}">
                <a16:creationId xmlns:a16="http://schemas.microsoft.com/office/drawing/2014/main" id="{68287E36-754E-4F7C-A20F-3E83C50BDD90}"/>
              </a:ext>
            </a:extLst>
          </p:cNvPr>
          <p:cNvSpPr txBox="1"/>
          <p:nvPr userDrawn="1"/>
        </p:nvSpPr>
        <p:spPr bwMode="gray">
          <a:xfrm>
            <a:off x="414859" y="130269"/>
            <a:ext cx="1267891" cy="161583"/>
          </a:xfrm>
          <a:prstGeom prst="rect">
            <a:avLst/>
          </a:prstGeom>
          <a:noFill/>
        </p:spPr>
        <p:txBody>
          <a:bodyPr wrap="square" lIns="0" tIns="0" rIns="0" bIns="0" rtlCol="0" anchor="ctr" anchorCtr="0">
            <a:spAutoFit/>
          </a:bodyPr>
          <a:lstStyle/>
          <a:p>
            <a:r>
              <a:rPr lang="en-US" sz="1050" dirty="0">
                <a:solidFill>
                  <a:srgbClr val="63666A"/>
                </a:solidFill>
                <a:latin typeface="Corbel" panose="020B0503020204020204" pitchFamily="34" charset="0"/>
                <a:cs typeface="Arial" pitchFamily="34" charset="0"/>
              </a:rPr>
              <a:t>Ashish M. Kamat, MD</a:t>
            </a:r>
          </a:p>
        </p:txBody>
      </p:sp>
      <p:sp>
        <p:nvSpPr>
          <p:cNvPr id="9" name="Slide Number Placeholder 5">
            <a:extLst>
              <a:ext uri="{FF2B5EF4-FFF2-40B4-BE49-F238E27FC236}">
                <a16:creationId xmlns:a16="http://schemas.microsoft.com/office/drawing/2014/main" id="{2D20D1D1-B638-48B6-ACCC-2B8A3D72CC97}"/>
              </a:ext>
            </a:extLst>
          </p:cNvPr>
          <p:cNvSpPr>
            <a:spLocks noGrp="1"/>
          </p:cNvSpPr>
          <p:nvPr>
            <p:ph type="sldNum" sz="quarter" idx="4"/>
          </p:nvPr>
        </p:nvSpPr>
        <p:spPr>
          <a:xfrm>
            <a:off x="11677960" y="109289"/>
            <a:ext cx="439699" cy="365125"/>
          </a:xfrm>
          <a:prstGeom prst="rect">
            <a:avLst/>
          </a:prstGeom>
        </p:spPr>
        <p:txBody>
          <a:bodyPr vert="horz" lIns="91440" tIns="45720" rIns="91440" bIns="45720" rtlCol="0" anchor="ctr"/>
          <a:lstStyle>
            <a:lvl1pPr algn="r">
              <a:defRPr sz="1050">
                <a:solidFill>
                  <a:schemeClr val="tx1">
                    <a:tint val="75000"/>
                  </a:schemeClr>
                </a:solidFill>
                <a:latin typeface="Corbel" panose="020B0503020204020204" pitchFamily="34" charset="0"/>
              </a:defRPr>
            </a:lvl1pPr>
          </a:lstStyle>
          <a:p>
            <a:fld id="{64E24BB1-CCAD-444C-8DBE-4E5D9951CB3F}" type="slidenum">
              <a:rPr lang="en-US" smtClean="0"/>
              <a:pPr/>
              <a:t>‹#›</a:t>
            </a:fld>
            <a:endParaRPr lang="en-US"/>
          </a:p>
        </p:txBody>
      </p:sp>
      <p:sp>
        <p:nvSpPr>
          <p:cNvPr id="10" name="Content Placeholder 7">
            <a:extLst>
              <a:ext uri="{FF2B5EF4-FFF2-40B4-BE49-F238E27FC236}">
                <a16:creationId xmlns:a16="http://schemas.microsoft.com/office/drawing/2014/main" id="{F08EFB9A-1102-43A9-BD3E-3B031DB37FB2}"/>
              </a:ext>
            </a:extLst>
          </p:cNvPr>
          <p:cNvSpPr>
            <a:spLocks noGrp="1"/>
          </p:cNvSpPr>
          <p:nvPr>
            <p:ph sz="quarter" idx="14"/>
          </p:nvPr>
        </p:nvSpPr>
        <p:spPr>
          <a:xfrm>
            <a:off x="6319026" y="1447800"/>
            <a:ext cx="5252222" cy="4856356"/>
          </a:xfrm>
        </p:spPr>
        <p:txBody>
          <a:bodyPr vert="horz">
            <a:normAutofit/>
          </a:bodyPr>
          <a:lstStyle>
            <a:lvl1pPr marL="274286" indent="-274286">
              <a:buFont typeface="Arial" panose="020B0604020202020204" pitchFamily="34" charset="0"/>
              <a:buChar char="•"/>
              <a:defRPr sz="2933">
                <a:solidFill>
                  <a:schemeClr val="tx1"/>
                </a:solidFill>
                <a:latin typeface="Corbel" pitchFamily="34" charset="0"/>
              </a:defRPr>
            </a:lvl1pPr>
            <a:lvl2pPr marL="776191" indent="-257144">
              <a:buClrTx/>
              <a:buFont typeface="Corbel" panose="020B0503020204020204" pitchFamily="34" charset="0"/>
              <a:buChar char="‐"/>
              <a:defRPr sz="2667">
                <a:solidFill>
                  <a:schemeClr val="tx1"/>
                </a:solidFill>
                <a:latin typeface="Corbel" pitchFamily="34" charset="0"/>
              </a:defRPr>
            </a:lvl2pPr>
            <a:lvl3pPr marL="1201589" indent="-341273">
              <a:buFont typeface="Arial" panose="020B0604020202020204" pitchFamily="34" charset="0"/>
              <a:buChar char="•"/>
              <a:defRPr sz="2133">
                <a:solidFill>
                  <a:schemeClr val="tx1"/>
                </a:solidFill>
                <a:latin typeface="Corbel" pitchFamily="34" charset="0"/>
              </a:defRPr>
            </a:lvl3pPr>
            <a:lvl4pPr marL="1596825" indent="-219048">
              <a:buFont typeface="Corbel" panose="020B0503020204020204" pitchFamily="34" charset="0"/>
              <a:buChar char="‐"/>
              <a:defRPr sz="2133">
                <a:solidFill>
                  <a:schemeClr val="tx1"/>
                </a:solidFill>
                <a:latin typeface="Corbel" pitchFamily="34" charset="0"/>
              </a:defRPr>
            </a:lvl4pPr>
            <a:lvl5pPr marL="2060315" indent="-231748">
              <a:buClrTx/>
              <a:buFont typeface="Corbel" panose="020B0503020204020204" pitchFamily="34" charset="0"/>
              <a:buChar char="»"/>
              <a:defRPr sz="1867">
                <a:solidFill>
                  <a:schemeClr val="tx1"/>
                </a:solidFill>
                <a:latin typeface="Corbel" pitchFamily="34" charset="0"/>
              </a:defRPr>
            </a:lvl5pPr>
          </a:lstStyle>
          <a:p>
            <a:pPr lvl="0" eaLnBrk="1" latinLnBrk="0" hangingPunct="1"/>
            <a:r>
              <a:rPr lang="en-US" dirty="0"/>
              <a:t>Click to edit Master text styles</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800855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11510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7823200" y="6475140"/>
            <a:ext cx="3962400" cy="230459"/>
          </a:xfrm>
        </p:spPr>
        <p:txBody>
          <a:bodyPr>
            <a:normAutofit/>
          </a:bodyPr>
          <a:lstStyle>
            <a:lvl1pPr marL="0" indent="0" algn="r">
              <a:buNone/>
              <a:defRPr sz="1200">
                <a:latin typeface="Corbel" panose="020B0503020204020204" pitchFamily="34" charset="0"/>
              </a:defRPr>
            </a:lvl1pPr>
          </a:lstStyle>
          <a:p>
            <a:pPr lvl="0"/>
            <a:endParaRPr lang="en-US" dirty="0"/>
          </a:p>
        </p:txBody>
      </p:sp>
      <p:cxnSp>
        <p:nvCxnSpPr>
          <p:cNvPr id="5" name="Straight Connector 4">
            <a:extLst>
              <a:ext uri="{FF2B5EF4-FFF2-40B4-BE49-F238E27FC236}">
                <a16:creationId xmlns:a16="http://schemas.microsoft.com/office/drawing/2014/main" id="{34746C6B-302A-4BB0-84A7-35783D0F6CC9}"/>
              </a:ext>
            </a:extLst>
          </p:cNvPr>
          <p:cNvCxnSpPr/>
          <p:nvPr userDrawn="1"/>
        </p:nvCxnSpPr>
        <p:spPr bwMode="gray">
          <a:xfrm>
            <a:off x="0" y="211060"/>
            <a:ext cx="270933" cy="0"/>
          </a:xfrm>
          <a:prstGeom prst="line">
            <a:avLst/>
          </a:prstGeom>
          <a:noFill/>
          <a:ln w="44450" cap="flat" cmpd="sng" algn="ctr">
            <a:solidFill>
              <a:srgbClr val="EE3124"/>
            </a:solidFill>
            <a:prstDash val="solid"/>
          </a:ln>
          <a:effectLst/>
        </p:spPr>
      </p:cxnSp>
      <p:sp>
        <p:nvSpPr>
          <p:cNvPr id="6" name="TextBox 5">
            <a:extLst>
              <a:ext uri="{FF2B5EF4-FFF2-40B4-BE49-F238E27FC236}">
                <a16:creationId xmlns:a16="http://schemas.microsoft.com/office/drawing/2014/main" id="{68287E36-754E-4F7C-A20F-3E83C50BDD90}"/>
              </a:ext>
            </a:extLst>
          </p:cNvPr>
          <p:cNvSpPr txBox="1"/>
          <p:nvPr userDrawn="1"/>
        </p:nvSpPr>
        <p:spPr bwMode="gray">
          <a:xfrm>
            <a:off x="414859" y="130269"/>
            <a:ext cx="1267891" cy="161583"/>
          </a:xfrm>
          <a:prstGeom prst="rect">
            <a:avLst/>
          </a:prstGeom>
          <a:noFill/>
        </p:spPr>
        <p:txBody>
          <a:bodyPr wrap="square" lIns="0" tIns="0" rIns="0" bIns="0" rtlCol="0" anchor="ctr" anchorCtr="0">
            <a:spAutoFit/>
          </a:bodyPr>
          <a:lstStyle/>
          <a:p>
            <a:r>
              <a:rPr lang="en-US" sz="1050" dirty="0">
                <a:solidFill>
                  <a:srgbClr val="63666A"/>
                </a:solidFill>
                <a:latin typeface="Corbel" panose="020B0503020204020204" pitchFamily="34" charset="0"/>
                <a:cs typeface="Arial" pitchFamily="34" charset="0"/>
              </a:rPr>
              <a:t>Ashish M. Kamat, MD</a:t>
            </a:r>
          </a:p>
        </p:txBody>
      </p:sp>
      <p:sp>
        <p:nvSpPr>
          <p:cNvPr id="9" name="Slide Number Placeholder 5">
            <a:extLst>
              <a:ext uri="{FF2B5EF4-FFF2-40B4-BE49-F238E27FC236}">
                <a16:creationId xmlns:a16="http://schemas.microsoft.com/office/drawing/2014/main" id="{2D20D1D1-B638-48B6-ACCC-2B8A3D72CC97}"/>
              </a:ext>
            </a:extLst>
          </p:cNvPr>
          <p:cNvSpPr>
            <a:spLocks noGrp="1"/>
          </p:cNvSpPr>
          <p:nvPr>
            <p:ph type="sldNum" sz="quarter" idx="4"/>
          </p:nvPr>
        </p:nvSpPr>
        <p:spPr>
          <a:xfrm>
            <a:off x="11677960" y="109289"/>
            <a:ext cx="439699" cy="365125"/>
          </a:xfrm>
          <a:prstGeom prst="rect">
            <a:avLst/>
          </a:prstGeom>
        </p:spPr>
        <p:txBody>
          <a:bodyPr vert="horz" lIns="91440" tIns="45720" rIns="91440" bIns="45720" rtlCol="0" anchor="ctr"/>
          <a:lstStyle>
            <a:lvl1pPr algn="r">
              <a:defRPr sz="1050">
                <a:solidFill>
                  <a:schemeClr val="tx1">
                    <a:tint val="75000"/>
                  </a:schemeClr>
                </a:solidFill>
                <a:latin typeface="Corbel" panose="020B0503020204020204" pitchFamily="34" charset="0"/>
              </a:defRPr>
            </a:lvl1pPr>
          </a:lstStyle>
          <a:p>
            <a:fld id="{64E24BB1-CCAD-444C-8DBE-4E5D9951CB3F}" type="slidenum">
              <a:rPr lang="en-US" smtClean="0"/>
              <a:pPr/>
              <a:t>‹#›</a:t>
            </a:fld>
            <a:endParaRPr lang="en-US"/>
          </a:p>
        </p:txBody>
      </p:sp>
      <p:sp>
        <p:nvSpPr>
          <p:cNvPr id="10" name="Title 1">
            <a:extLst>
              <a:ext uri="{FF2B5EF4-FFF2-40B4-BE49-F238E27FC236}">
                <a16:creationId xmlns:a16="http://schemas.microsoft.com/office/drawing/2014/main" id="{87D11CCA-119F-4C8C-8B68-AFA89591C7FF}"/>
              </a:ext>
            </a:extLst>
          </p:cNvPr>
          <p:cNvSpPr>
            <a:spLocks noGrp="1"/>
          </p:cNvSpPr>
          <p:nvPr>
            <p:ph type="title"/>
          </p:nvPr>
        </p:nvSpPr>
        <p:spPr>
          <a:xfrm>
            <a:off x="832062" y="2591709"/>
            <a:ext cx="10865903" cy="1143000"/>
          </a:xfrm>
        </p:spPr>
        <p:txBody>
          <a:bodyPr/>
          <a:lstStyle/>
          <a:p>
            <a:r>
              <a:rPr lang="en-US" dirty="0"/>
              <a:t>Click to edit Master title style</a:t>
            </a:r>
          </a:p>
        </p:txBody>
      </p:sp>
    </p:spTree>
    <p:extLst>
      <p:ext uri="{BB962C8B-B14F-4D97-AF65-F5344CB8AC3E}">
        <p14:creationId xmlns:p14="http://schemas.microsoft.com/office/powerpoint/2010/main" val="11384781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4746C6B-302A-4BB0-84A7-35783D0F6CC9}"/>
              </a:ext>
            </a:extLst>
          </p:cNvPr>
          <p:cNvCxnSpPr/>
          <p:nvPr userDrawn="1"/>
        </p:nvCxnSpPr>
        <p:spPr bwMode="gray">
          <a:xfrm>
            <a:off x="0" y="211060"/>
            <a:ext cx="270933" cy="0"/>
          </a:xfrm>
          <a:prstGeom prst="line">
            <a:avLst/>
          </a:prstGeom>
          <a:noFill/>
          <a:ln w="44450" cap="flat" cmpd="sng" algn="ctr">
            <a:solidFill>
              <a:srgbClr val="EE3124"/>
            </a:solidFill>
            <a:prstDash val="solid"/>
          </a:ln>
          <a:effectLst/>
        </p:spPr>
      </p:cxnSp>
      <p:sp>
        <p:nvSpPr>
          <p:cNvPr id="6" name="TextBox 5">
            <a:extLst>
              <a:ext uri="{FF2B5EF4-FFF2-40B4-BE49-F238E27FC236}">
                <a16:creationId xmlns:a16="http://schemas.microsoft.com/office/drawing/2014/main" id="{68287E36-754E-4F7C-A20F-3E83C50BDD90}"/>
              </a:ext>
            </a:extLst>
          </p:cNvPr>
          <p:cNvSpPr txBox="1"/>
          <p:nvPr userDrawn="1"/>
        </p:nvSpPr>
        <p:spPr bwMode="gray">
          <a:xfrm>
            <a:off x="414859" y="130269"/>
            <a:ext cx="1267891" cy="161583"/>
          </a:xfrm>
          <a:prstGeom prst="rect">
            <a:avLst/>
          </a:prstGeom>
          <a:noFill/>
        </p:spPr>
        <p:txBody>
          <a:bodyPr wrap="square" lIns="0" tIns="0" rIns="0" bIns="0" rtlCol="0" anchor="ctr" anchorCtr="0">
            <a:spAutoFit/>
          </a:bodyPr>
          <a:lstStyle/>
          <a:p>
            <a:r>
              <a:rPr lang="en-US" sz="1050" dirty="0">
                <a:solidFill>
                  <a:srgbClr val="63666A"/>
                </a:solidFill>
                <a:latin typeface="Corbel" panose="020B0503020204020204" pitchFamily="34" charset="0"/>
                <a:cs typeface="Arial" pitchFamily="34" charset="0"/>
              </a:rPr>
              <a:t>Ashish M. Kamat, MD</a:t>
            </a:r>
          </a:p>
        </p:txBody>
      </p:sp>
      <p:sp>
        <p:nvSpPr>
          <p:cNvPr id="9" name="Slide Number Placeholder 5">
            <a:extLst>
              <a:ext uri="{FF2B5EF4-FFF2-40B4-BE49-F238E27FC236}">
                <a16:creationId xmlns:a16="http://schemas.microsoft.com/office/drawing/2014/main" id="{2D20D1D1-B638-48B6-ACCC-2B8A3D72CC97}"/>
              </a:ext>
            </a:extLst>
          </p:cNvPr>
          <p:cNvSpPr>
            <a:spLocks noGrp="1"/>
          </p:cNvSpPr>
          <p:nvPr>
            <p:ph type="sldNum" sz="quarter" idx="4"/>
          </p:nvPr>
        </p:nvSpPr>
        <p:spPr>
          <a:xfrm>
            <a:off x="11677960" y="109289"/>
            <a:ext cx="439699" cy="365125"/>
          </a:xfrm>
          <a:prstGeom prst="rect">
            <a:avLst/>
          </a:prstGeom>
        </p:spPr>
        <p:txBody>
          <a:bodyPr vert="horz" lIns="91440" tIns="45720" rIns="91440" bIns="45720" rtlCol="0" anchor="ctr"/>
          <a:lstStyle>
            <a:lvl1pPr algn="r">
              <a:defRPr sz="1050">
                <a:solidFill>
                  <a:schemeClr val="tx1">
                    <a:tint val="75000"/>
                  </a:schemeClr>
                </a:solidFill>
                <a:latin typeface="Corbel" panose="020B0503020204020204" pitchFamily="34" charset="0"/>
              </a:defRPr>
            </a:lvl1pPr>
          </a:lstStyle>
          <a:p>
            <a:fld id="{64E24BB1-CCAD-444C-8DBE-4E5D9951CB3F}" type="slidenum">
              <a:rPr lang="en-US" smtClean="0"/>
              <a:pPr/>
              <a:t>‹#›</a:t>
            </a:fld>
            <a:endParaRPr lang="en-US"/>
          </a:p>
        </p:txBody>
      </p:sp>
    </p:spTree>
    <p:extLst>
      <p:ext uri="{BB962C8B-B14F-4D97-AF65-F5344CB8AC3E}">
        <p14:creationId xmlns:p14="http://schemas.microsoft.com/office/powerpoint/2010/main" val="30619550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11" name="Rectangle 10"/>
          <p:cNvSpPr/>
          <p:nvPr userDrawn="1"/>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latin typeface="Corbel" panose="020B0503020204020204" pitchFamily="34" charset="0"/>
            </a:endParaRPr>
          </a:p>
        </p:txBody>
      </p:sp>
      <p:sp>
        <p:nvSpPr>
          <p:cNvPr id="18" name="Rectangle 17"/>
          <p:cNvSpPr/>
          <p:nvPr userDrawn="1"/>
        </p:nvSpPr>
        <p:spPr>
          <a:xfrm>
            <a:off x="0" y="6492240"/>
            <a:ext cx="12192000" cy="36576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latin typeface="Corbel" panose="020B0503020204020204" pitchFamily="34" charset="0"/>
            </a:endParaRPr>
          </a:p>
        </p:txBody>
      </p:sp>
      <p:cxnSp>
        <p:nvCxnSpPr>
          <p:cNvPr id="19" name="Straight Connector 18"/>
          <p:cNvCxnSpPr/>
          <p:nvPr userDrawn="1"/>
        </p:nvCxnSpPr>
        <p:spPr bwMode="gray">
          <a:xfrm>
            <a:off x="0" y="6492240"/>
            <a:ext cx="12192000" cy="0"/>
          </a:xfrm>
          <a:prstGeom prst="line">
            <a:avLst/>
          </a:prstGeom>
          <a:ln w="38100" cmpd="sng">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4023360" y="4937760"/>
            <a:ext cx="7620000" cy="548640"/>
          </a:xfrm>
          <a:effectLst/>
        </p:spPr>
        <p:txBody>
          <a:bodyPr lIns="0" tIns="0" rIns="0" bIns="0">
            <a:noAutofit/>
          </a:bodyPr>
          <a:lstStyle>
            <a:lvl1pPr marL="0" indent="0" algn="l">
              <a:lnSpc>
                <a:spcPct val="100000"/>
              </a:lnSpc>
              <a:spcBef>
                <a:spcPts val="600"/>
              </a:spcBef>
              <a:buNone/>
              <a:defRPr sz="1800" b="0">
                <a:solidFill>
                  <a:schemeClr val="accent6"/>
                </a:solidFill>
                <a:latin typeface="Corbel" panose="020B0503020204020204"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5" name="Text Placeholder 14"/>
          <p:cNvSpPr>
            <a:spLocks noGrp="1"/>
          </p:cNvSpPr>
          <p:nvPr>
            <p:ph type="body" sz="quarter" idx="10"/>
          </p:nvPr>
        </p:nvSpPr>
        <p:spPr>
          <a:xfrm>
            <a:off x="4023360" y="5547360"/>
            <a:ext cx="7620000" cy="853440"/>
          </a:xfrm>
          <a:effectLst/>
        </p:spPr>
        <p:txBody>
          <a:bodyPr lIns="0" tIns="0" rIns="0" bIns="0">
            <a:noAutofit/>
          </a:bodyPr>
          <a:lstStyle>
            <a:lvl1pPr marL="0" indent="0">
              <a:lnSpc>
                <a:spcPct val="100000"/>
              </a:lnSpc>
              <a:spcBef>
                <a:spcPts val="0"/>
              </a:spcBef>
              <a:spcAft>
                <a:spcPts val="267"/>
              </a:spcAft>
              <a:buNone/>
              <a:defRPr sz="1600" b="1">
                <a:solidFill>
                  <a:schemeClr val="tx1"/>
                </a:solidFill>
                <a:latin typeface="Corbel" panose="020B0503020204020204" pitchFamily="34" charset="0"/>
                <a:cs typeface="Arial" pitchFamily="34" charset="0"/>
              </a:defRPr>
            </a:lvl1pPr>
            <a:lvl2pPr marL="0" indent="0">
              <a:lnSpc>
                <a:spcPct val="100000"/>
              </a:lnSpc>
              <a:spcBef>
                <a:spcPts val="0"/>
              </a:spcBef>
              <a:spcAft>
                <a:spcPts val="0"/>
              </a:spcAft>
              <a:buNone/>
              <a:defRPr sz="1600">
                <a:solidFill>
                  <a:schemeClr val="accent6"/>
                </a:solidFill>
                <a:latin typeface="Corbel" panose="020B0503020204020204" pitchFamily="34" charset="0"/>
                <a:cs typeface="Arial" pitchFamily="34" charset="0"/>
              </a:defRPr>
            </a:lvl2pPr>
          </a:lstStyle>
          <a:p>
            <a:pPr lvl="0"/>
            <a:r>
              <a:rPr lang="en-US" dirty="0"/>
              <a:t>Edit Master text styles</a:t>
            </a:r>
          </a:p>
          <a:p>
            <a:pPr lvl="1"/>
            <a:r>
              <a:rPr lang="en-US" dirty="0"/>
              <a:t>Second level</a:t>
            </a:r>
          </a:p>
        </p:txBody>
      </p:sp>
      <p:sp>
        <p:nvSpPr>
          <p:cNvPr id="2" name="Title 1"/>
          <p:cNvSpPr>
            <a:spLocks noGrp="1"/>
          </p:cNvSpPr>
          <p:nvPr>
            <p:ph type="ctrTitle"/>
          </p:nvPr>
        </p:nvSpPr>
        <p:spPr>
          <a:xfrm>
            <a:off x="4023360" y="4023360"/>
            <a:ext cx="7620000" cy="853440"/>
          </a:xfrm>
          <a:effectLst/>
        </p:spPr>
        <p:txBody>
          <a:bodyPr lIns="0" tIns="0" rIns="0" bIns="0" anchor="t" anchorCtr="0">
            <a:noAutofit/>
          </a:bodyPr>
          <a:lstStyle>
            <a:lvl1pPr algn="l">
              <a:lnSpc>
                <a:spcPct val="90000"/>
              </a:lnSpc>
              <a:defRPr sz="2800" b="1">
                <a:latin typeface="Corbel" panose="020B0503020204020204" pitchFamily="34" charset="0"/>
                <a:cs typeface="Arial" pitchFamily="34" charset="0"/>
              </a:defRPr>
            </a:lvl1pPr>
          </a:lstStyle>
          <a:p>
            <a:r>
              <a:rPr lang="en-US" dirty="0"/>
              <a:t>Click to edit Master title style</a:t>
            </a:r>
          </a:p>
        </p:txBody>
      </p:sp>
      <p:pic>
        <p:nvPicPr>
          <p:cNvPr id="13" name="Picture 2" descr="C:\Users\michelle\Downloads\MDA_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Slide Number Placeholder 1">
            <a:extLst>
              <a:ext uri="{FF2B5EF4-FFF2-40B4-BE49-F238E27FC236}">
                <a16:creationId xmlns:a16="http://schemas.microsoft.com/office/drawing/2014/main" id="{47089203-0F03-4FCB-9D56-E401092A486B}"/>
              </a:ext>
            </a:extLst>
          </p:cNvPr>
          <p:cNvSpPr>
            <a:spLocks noGrp="1"/>
          </p:cNvSpPr>
          <p:nvPr>
            <p:ph type="sldNum" sz="quarter" idx="4"/>
          </p:nvPr>
        </p:nvSpPr>
        <p:spPr>
          <a:xfrm>
            <a:off x="11643364" y="6555389"/>
            <a:ext cx="474913" cy="215444"/>
          </a:xfrm>
          <a:prstGeom prst="rect">
            <a:avLst/>
          </a:prstGeom>
        </p:spPr>
        <p:txBody>
          <a:bodyPr vert="horz" lIns="91440" tIns="45720" rIns="91440" bIns="45720" rtlCol="0" anchor="ctr"/>
          <a:lstStyle>
            <a:lvl1pPr algn="r">
              <a:defRPr sz="1067">
                <a:solidFill>
                  <a:schemeClr val="tx1">
                    <a:tint val="75000"/>
                  </a:schemeClr>
                </a:solidFill>
                <a:latin typeface="Corbel" panose="020B0503020204020204" pitchFamily="34" charset="0"/>
              </a:defRPr>
            </a:lvl1pPr>
          </a:lstStyle>
          <a:p>
            <a:fld id="{1CCE8E19-70A7-4BD4-B372-BF76B8FF1AC1}" type="slidenum">
              <a:rPr lang="en-US" smtClean="0"/>
              <a:pPr/>
              <a:t>‹#›</a:t>
            </a:fld>
            <a:endParaRPr lang="en-US"/>
          </a:p>
        </p:txBody>
      </p:sp>
    </p:spTree>
    <p:extLst>
      <p:ext uri="{BB962C8B-B14F-4D97-AF65-F5344CB8AC3E}">
        <p14:creationId xmlns:p14="http://schemas.microsoft.com/office/powerpoint/2010/main" val="21156794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769600" cy="1143000"/>
          </a:xfrm>
        </p:spPr>
        <p:txBody>
          <a:bodyPr anchor="ctr"/>
          <a:lstStyle>
            <a:lvl1pPr>
              <a:defRPr>
                <a:latin typeface="Corbel" pitchFamily="34" charset="0"/>
              </a:defRPr>
            </a:lvl1pPr>
          </a:lstStyle>
          <a:p>
            <a:r>
              <a:rPr kumimoji="0" lang="en-US" dirty="0"/>
              <a:t>Click to edit Master title style</a:t>
            </a:r>
          </a:p>
        </p:txBody>
      </p:sp>
      <p:sp>
        <p:nvSpPr>
          <p:cNvPr id="8" name="Content Placeholder 7"/>
          <p:cNvSpPr>
            <a:spLocks noGrp="1"/>
          </p:cNvSpPr>
          <p:nvPr>
            <p:ph sz="quarter" idx="1"/>
          </p:nvPr>
        </p:nvSpPr>
        <p:spPr>
          <a:xfrm>
            <a:off x="812800" y="1447800"/>
            <a:ext cx="10769600" cy="4572000"/>
          </a:xfrm>
        </p:spPr>
        <p:txBody>
          <a:bodyPr vert="horz">
            <a:normAutofit/>
          </a:bodyPr>
          <a:lstStyle>
            <a:lvl1pPr marL="609570" indent="-609570">
              <a:buFont typeface="Arial" panose="020B0604020202020204" pitchFamily="34" charset="0"/>
              <a:buChar char="•"/>
              <a:defRPr sz="3733">
                <a:latin typeface="Corbel" pitchFamily="34" charset="0"/>
              </a:defRPr>
            </a:lvl1pPr>
            <a:lvl2pPr marL="731484" indent="-304784">
              <a:buFont typeface="Wingdings" panose="05000000000000000000" pitchFamily="2" charset="2"/>
              <a:buChar char="§"/>
              <a:defRPr sz="3200">
                <a:latin typeface="Corbel" pitchFamily="34" charset="0"/>
              </a:defRPr>
            </a:lvl2pPr>
            <a:lvl3pPr marL="1249618" indent="-457178">
              <a:buFont typeface="Courier New" panose="02070309020205020404" pitchFamily="49" charset="0"/>
              <a:buChar char="o"/>
              <a:defRPr sz="2933">
                <a:latin typeface="Corbel" pitchFamily="34" charset="0"/>
              </a:defRPr>
            </a:lvl3pPr>
            <a:lvl4pPr marL="1615360" indent="-457178">
              <a:buFont typeface="Arial" panose="020B0604020202020204" pitchFamily="34" charset="0"/>
              <a:buChar char="•"/>
              <a:defRPr sz="2667">
                <a:latin typeface="Corbel" pitchFamily="34" charset="0"/>
              </a:defRPr>
            </a:lvl4pPr>
            <a:lvl5pPr marL="1981101" indent="-457178">
              <a:buClr>
                <a:schemeClr val="accent1"/>
              </a:buClr>
              <a:buFont typeface="Arial" panose="020B0604020202020204" pitchFamily="34" charset="0"/>
              <a:buChar char="•"/>
              <a:defRPr sz="2400">
                <a:latin typeface="Corbel"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443657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Title Content Reference">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9"/>
            <a:ext cx="10769600" cy="1143000"/>
          </a:xfrm>
        </p:spPr>
        <p:txBody>
          <a:bodyPr anchor="ctr"/>
          <a:lstStyle>
            <a:lvl1pPr>
              <a:defRPr>
                <a:latin typeface="Corbel"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lvl1pPr>
              <a:defRPr>
                <a:latin typeface="Corbel" pitchFamily="34" charset="0"/>
              </a:defRPr>
            </a:lvl1pPr>
          </a:lstStyle>
          <a:p>
            <a:fld id="{1D8BD707-D9CF-40AE-B4C6-C98DA3205C09}" type="datetimeFigureOut">
              <a:rPr lang="en-US" smtClean="0"/>
              <a:pPr/>
              <a:t>5/5/22</a:t>
            </a:fld>
            <a:endParaRPr lang="en-US"/>
          </a:p>
        </p:txBody>
      </p:sp>
      <p:sp>
        <p:nvSpPr>
          <p:cNvPr id="5" name="Footer Placeholder 4"/>
          <p:cNvSpPr>
            <a:spLocks noGrp="1"/>
          </p:cNvSpPr>
          <p:nvPr>
            <p:ph type="ftr" sz="quarter" idx="11"/>
          </p:nvPr>
        </p:nvSpPr>
        <p:spPr/>
        <p:txBody>
          <a:bodyPr/>
          <a:lstStyle>
            <a:lvl1pPr>
              <a:defRPr>
                <a:latin typeface="Corbel"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Corbel" pitchFamily="34" charset="0"/>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2800" y="1447800"/>
            <a:ext cx="10769600" cy="4572000"/>
          </a:xfrm>
        </p:spPr>
        <p:txBody>
          <a:bodyPr vert="horz">
            <a:normAutofit/>
          </a:bodyPr>
          <a:lstStyle>
            <a:lvl1pPr marL="274273" indent="-274273">
              <a:buFont typeface="Arial" panose="020B0604020202020204" pitchFamily="34" charset="0"/>
              <a:buChar char="•"/>
              <a:defRPr sz="3200">
                <a:solidFill>
                  <a:schemeClr val="tx1"/>
                </a:solidFill>
                <a:latin typeface="Corbel" pitchFamily="34" charset="0"/>
              </a:defRPr>
            </a:lvl1pPr>
            <a:lvl2pPr marL="776151" indent="-257132">
              <a:buClrTx/>
              <a:buFont typeface="Corbel" panose="020B0503020204020204" pitchFamily="34" charset="0"/>
              <a:buChar char="‐"/>
              <a:defRPr sz="2800">
                <a:solidFill>
                  <a:schemeClr val="tx1"/>
                </a:solidFill>
                <a:latin typeface="Corbel" pitchFamily="34" charset="0"/>
              </a:defRPr>
            </a:lvl2pPr>
            <a:lvl3pPr marL="1201529" indent="-341257">
              <a:buFont typeface="Arial" panose="020B0604020202020204" pitchFamily="34" charset="0"/>
              <a:buChar char="•"/>
              <a:defRPr sz="2400">
                <a:solidFill>
                  <a:schemeClr val="tx1"/>
                </a:solidFill>
                <a:latin typeface="Corbel" pitchFamily="34" charset="0"/>
              </a:defRPr>
            </a:lvl3pPr>
            <a:lvl4pPr marL="1596745" indent="-219037">
              <a:buFont typeface="Corbel" panose="020B0503020204020204" pitchFamily="34" charset="0"/>
              <a:buChar char="‐"/>
              <a:defRPr sz="2400">
                <a:solidFill>
                  <a:schemeClr val="tx1"/>
                </a:solidFill>
                <a:latin typeface="Corbel" pitchFamily="34" charset="0"/>
              </a:defRPr>
            </a:lvl4pPr>
            <a:lvl5pPr marL="2060211" indent="-231737">
              <a:buClrTx/>
              <a:buFont typeface="Corbel" panose="020B0503020204020204" pitchFamily="34" charset="0"/>
              <a:buChar char="»"/>
              <a:defRPr sz="2000">
                <a:solidFill>
                  <a:schemeClr val="tx1"/>
                </a:solidFill>
                <a:latin typeface="Corbel" pitchFamily="34" charset="0"/>
              </a:defRPr>
            </a:lvl5pPr>
          </a:lstStyle>
          <a:p>
            <a:pPr lvl="0" eaLnBrk="1" latinLnBrk="0" hangingPunct="1"/>
            <a:r>
              <a:rPr lang="en-US" dirty="0"/>
              <a:t>Click to edit Master text styles</a:t>
            </a:r>
          </a:p>
          <a:p>
            <a:pPr lvl="1" eaLnBrk="1" latinLnBrk="0" hangingPunct="1"/>
            <a:r>
              <a:rPr lang="en-US" dirty="0"/>
              <a:t> 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ext Placeholder 6"/>
          <p:cNvSpPr>
            <a:spLocks noGrp="1"/>
          </p:cNvSpPr>
          <p:nvPr>
            <p:ph type="body" sz="quarter" idx="13"/>
          </p:nvPr>
        </p:nvSpPr>
        <p:spPr>
          <a:xfrm>
            <a:off x="7823200" y="6248400"/>
            <a:ext cx="3962400" cy="457200"/>
          </a:xfrm>
        </p:spPr>
        <p:txBody>
          <a:bodyPr>
            <a:normAutofit/>
          </a:bodyPr>
          <a:lstStyle>
            <a:lvl1pPr marL="0" indent="0">
              <a:buNone/>
              <a:defRPr sz="1467">
                <a:latin typeface="Corbel" panose="020B0503020204020204" pitchFamily="34" charset="0"/>
              </a:defRPr>
            </a:lvl1pPr>
          </a:lstStyle>
          <a:p>
            <a:pPr lvl="0"/>
            <a:endParaRPr lang="en-US" dirty="0"/>
          </a:p>
        </p:txBody>
      </p:sp>
    </p:spTree>
    <p:extLst>
      <p:ext uri="{BB962C8B-B14F-4D97-AF65-F5344CB8AC3E}">
        <p14:creationId xmlns:p14="http://schemas.microsoft.com/office/powerpoint/2010/main" val="1130263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8710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5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14400"/>
          </a:xfrm>
          <a:noFill/>
        </p:spPr>
        <p:txBody>
          <a:bodyPr lIns="182880" rIns="914400"/>
          <a:lstStyle>
            <a:lvl1pPr algn="l">
              <a:defRPr/>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154644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352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590710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6664" y="1399032"/>
            <a:ext cx="6582442" cy="2029966"/>
          </a:xfrm>
          <a:noFill/>
        </p:spPr>
        <p:txBody>
          <a:bodyPr anchor="b">
            <a:noAutofit/>
          </a:bodyPr>
          <a:lstStyle>
            <a:lvl1pPr algn="l">
              <a:defRPr sz="3299" cap="all" spc="50" baseline="0">
                <a:solidFill>
                  <a:schemeClr val="tx1"/>
                </a:solidFill>
              </a:defRPr>
            </a:lvl1pPr>
          </a:lstStyle>
          <a:p>
            <a:r>
              <a:rPr lang="en-US" dirty="0"/>
              <a:t>TITLE GOES HERE</a:t>
            </a:r>
            <a:br>
              <a:rPr lang="en-US" dirty="0"/>
            </a:br>
            <a:r>
              <a:rPr lang="en-US" dirty="0"/>
              <a:t>Lorem IPSUM DOLOR</a:t>
            </a:r>
          </a:p>
        </p:txBody>
      </p:sp>
      <p:sp>
        <p:nvSpPr>
          <p:cNvPr id="3" name="Subtitle 2"/>
          <p:cNvSpPr>
            <a:spLocks noGrp="1"/>
          </p:cNvSpPr>
          <p:nvPr>
            <p:ph type="subTitle" idx="1" hasCustomPrompt="1"/>
          </p:nvPr>
        </p:nvSpPr>
        <p:spPr>
          <a:xfrm>
            <a:off x="466664" y="4041659"/>
            <a:ext cx="6582442" cy="1216142"/>
          </a:xfrm>
          <a:noFill/>
        </p:spPr>
        <p:txBody>
          <a:bodyPr/>
          <a:lstStyle>
            <a:lvl1pPr marL="0" indent="0" algn="l">
              <a:buNone/>
              <a:defRPr sz="2400" b="0">
                <a:solidFill>
                  <a:schemeClr val="tx1"/>
                </a:solidFill>
                <a:latin typeface="+mn-lt"/>
              </a:defRPr>
            </a:lvl1pPr>
            <a:lvl2pPr marL="0" indent="0" algn="l">
              <a:buNone/>
              <a:defRPr sz="2000">
                <a:solidFill>
                  <a:schemeClr val="tx1"/>
                </a:solidFill>
              </a:defRPr>
            </a:lvl2pPr>
            <a:lvl3pPr marL="0" indent="0" algn="l">
              <a:buNone/>
              <a:defRPr sz="20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pPr lvl="0"/>
            <a:r>
              <a:rPr lang="en-US" dirty="0"/>
              <a:t>Subhead Here</a:t>
            </a:r>
          </a:p>
          <a:p>
            <a:pPr lvl="1"/>
            <a:r>
              <a:rPr lang="en-US" dirty="0"/>
              <a:t>Month XX, XXXX</a:t>
            </a:r>
          </a:p>
        </p:txBody>
      </p:sp>
      <p:cxnSp>
        <p:nvCxnSpPr>
          <p:cNvPr id="11" name="Straight Connector 10">
            <a:extLst>
              <a:ext uri="{FF2B5EF4-FFF2-40B4-BE49-F238E27FC236}">
                <a16:creationId xmlns:a16="http://schemas.microsoft.com/office/drawing/2014/main" id="{B78CF560-9D47-A44A-BED0-C8EAC1E7E95C}"/>
              </a:ext>
            </a:extLst>
          </p:cNvPr>
          <p:cNvCxnSpPr>
            <a:cxnSpLocks/>
          </p:cNvCxnSpPr>
          <p:nvPr userDrawn="1"/>
        </p:nvCxnSpPr>
        <p:spPr>
          <a:xfrm>
            <a:off x="460136" y="3776313"/>
            <a:ext cx="5199263"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29" name="Picture Placeholder 28">
            <a:extLst>
              <a:ext uri="{FF2B5EF4-FFF2-40B4-BE49-F238E27FC236}">
                <a16:creationId xmlns:a16="http://schemas.microsoft.com/office/drawing/2014/main" id="{ED0282CB-6E8B-9744-89B3-FC628C8EFEA8}"/>
              </a:ext>
            </a:extLst>
          </p:cNvPr>
          <p:cNvSpPr>
            <a:spLocks noGrp="1"/>
          </p:cNvSpPr>
          <p:nvPr>
            <p:ph type="pic" sz="quarter" idx="11" hasCustomPrompt="1"/>
          </p:nvPr>
        </p:nvSpPr>
        <p:spPr>
          <a:xfrm>
            <a:off x="7552342" y="0"/>
            <a:ext cx="4639658" cy="6858000"/>
          </a:xfrm>
          <a:noFill/>
        </p:spPr>
        <p:txBody>
          <a:bodyPr lIns="0" tIns="0" rIns="0" bIns="0" anchor="ctr" anchorCtr="0"/>
          <a:lstStyle>
            <a:lvl1pPr algn="ctr">
              <a:defRPr/>
            </a:lvl1pPr>
          </a:lstStyle>
          <a:p>
            <a:r>
              <a:rPr lang="en-US" dirty="0"/>
              <a:t>Insert Image Here</a:t>
            </a:r>
          </a:p>
        </p:txBody>
      </p:sp>
    </p:spTree>
    <p:extLst>
      <p:ext uri="{BB962C8B-B14F-4D97-AF65-F5344CB8AC3E}">
        <p14:creationId xmlns:p14="http://schemas.microsoft.com/office/powerpoint/2010/main" val="15235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11" name="Footer Placeholder 10">
            <a:extLst>
              <a:ext uri="{FF2B5EF4-FFF2-40B4-BE49-F238E27FC236}">
                <a16:creationId xmlns:a16="http://schemas.microsoft.com/office/drawing/2014/main" id="{2190E385-01BD-E64F-8B29-EC5987CBEAFB}"/>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2083860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664" y="1700784"/>
            <a:ext cx="10515600" cy="1728213"/>
          </a:xfrm>
        </p:spPr>
        <p:txBody>
          <a:bodyPr anchor="ctr" anchorCtr="0">
            <a:normAutofit/>
          </a:bodyPr>
          <a:lstStyle>
            <a:lvl1pPr>
              <a:defRPr sz="4399" cap="all" spc="50" baseline="0">
                <a:solidFill>
                  <a:schemeClr val="tx1"/>
                </a:solidFill>
              </a:defRPr>
            </a:lvl1pPr>
          </a:lstStyle>
          <a:p>
            <a:r>
              <a:rPr lang="en-US" dirty="0"/>
              <a:t>Section Break Title</a:t>
            </a:r>
          </a:p>
        </p:txBody>
      </p:sp>
    </p:spTree>
    <p:extLst>
      <p:ext uri="{BB962C8B-B14F-4D97-AF65-F5344CB8AC3E}">
        <p14:creationId xmlns:p14="http://schemas.microsoft.com/office/powerpoint/2010/main" val="3612376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FFBAD49-1F68-914B-9DFB-5D552C1A2BEB}" type="slidenum">
              <a:rPr lang="en-US" smtClean="0"/>
              <a:pPr/>
              <a:t>‹#›</a:t>
            </a:fld>
            <a:endParaRPr lang="en-US" dirty="0"/>
          </a:p>
        </p:txBody>
      </p:sp>
      <p:sp>
        <p:nvSpPr>
          <p:cNvPr id="4" name="Footer Placeholder 3">
            <a:extLst>
              <a:ext uri="{FF2B5EF4-FFF2-40B4-BE49-F238E27FC236}">
                <a16:creationId xmlns:a16="http://schemas.microsoft.com/office/drawing/2014/main" id="{46298265-B5DE-D240-8D91-37682A64E976}"/>
              </a:ext>
            </a:extLst>
          </p:cNvPr>
          <p:cNvSpPr>
            <a:spLocks noGrp="1"/>
          </p:cNvSpPr>
          <p:nvPr>
            <p:ph type="ftr" sz="quarter" idx="13"/>
          </p:nvPr>
        </p:nvSpPr>
        <p:spPr/>
        <p:txBody>
          <a:bodyPr/>
          <a:lstStyle/>
          <a:p>
            <a:r>
              <a:rPr lang="en-US"/>
              <a:t>Shilpa Gupta, MD</a:t>
            </a:r>
            <a:endParaRPr lang="en-US" dirty="0"/>
          </a:p>
        </p:txBody>
      </p:sp>
      <p:sp>
        <p:nvSpPr>
          <p:cNvPr id="11" name="Title Placeholder 1">
            <a:extLst>
              <a:ext uri="{FF2B5EF4-FFF2-40B4-BE49-F238E27FC236}">
                <a16:creationId xmlns:a16="http://schemas.microsoft.com/office/drawing/2014/main" id="{55AC5C18-4706-7646-9E83-C749BCC1B1A1}"/>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13" name="Text Placeholder 12">
            <a:extLst>
              <a:ext uri="{FF2B5EF4-FFF2-40B4-BE49-F238E27FC236}">
                <a16:creationId xmlns:a16="http://schemas.microsoft.com/office/drawing/2014/main" id="{200DA3F5-A744-CF45-8ACA-18DF51A17D99}"/>
              </a:ext>
            </a:extLst>
          </p:cNvPr>
          <p:cNvSpPr>
            <a:spLocks noGrp="1"/>
          </p:cNvSpPr>
          <p:nvPr>
            <p:ph type="body" sz="quarter" idx="14"/>
          </p:nvPr>
        </p:nvSpPr>
        <p:spPr>
          <a:xfrm>
            <a:off x="305554" y="1603375"/>
            <a:ext cx="10124323" cy="43021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973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5554" y="215900"/>
            <a:ext cx="11265199" cy="1208278"/>
          </a:xfrm>
          <a:noFill/>
        </p:spPr>
        <p:txBody>
          <a:bodyPr/>
          <a:lstStyle/>
          <a:p>
            <a:endParaRPr lang="en-US" dirty="0"/>
          </a:p>
        </p:txBody>
      </p:sp>
      <p:sp>
        <p:nvSpPr>
          <p:cNvPr id="3" name="Content Placeholder 2"/>
          <p:cNvSpPr>
            <a:spLocks noGrp="1"/>
          </p:cNvSpPr>
          <p:nvPr>
            <p:ph sz="half" idx="1"/>
          </p:nvPr>
        </p:nvSpPr>
        <p:spPr>
          <a:xfrm>
            <a:off x="305553"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73520" y="1596873"/>
            <a:ext cx="5490706" cy="4308627"/>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2FFBAD49-1F68-914B-9DFB-5D552C1A2BEB}" type="slidenum">
              <a:rPr lang="en-US" smtClean="0"/>
              <a:pPr/>
              <a:t>‹#›</a:t>
            </a:fld>
            <a:endParaRPr lang="en-US" dirty="0"/>
          </a:p>
        </p:txBody>
      </p:sp>
      <p:sp>
        <p:nvSpPr>
          <p:cNvPr id="5" name="Footer Placeholder 4">
            <a:extLst>
              <a:ext uri="{FF2B5EF4-FFF2-40B4-BE49-F238E27FC236}">
                <a16:creationId xmlns:a16="http://schemas.microsoft.com/office/drawing/2014/main" id="{46AEECEE-520F-D041-AD45-98C3C3CC7186}"/>
              </a:ext>
            </a:extLst>
          </p:cNvPr>
          <p:cNvSpPr>
            <a:spLocks noGrp="1"/>
          </p:cNvSpPr>
          <p:nvPr>
            <p:ph type="ftr" sz="quarter" idx="13"/>
          </p:nvPr>
        </p:nvSpPr>
        <p:spPr/>
        <p:txBody>
          <a:bodyPr/>
          <a:lstStyle/>
          <a:p>
            <a:r>
              <a:rPr lang="en-US"/>
              <a:t>Shilpa Gupta, MD</a:t>
            </a:r>
            <a:endParaRPr lang="en-US" dirty="0"/>
          </a:p>
        </p:txBody>
      </p:sp>
    </p:spTree>
    <p:extLst>
      <p:ext uri="{BB962C8B-B14F-4D97-AF65-F5344CB8AC3E}">
        <p14:creationId xmlns:p14="http://schemas.microsoft.com/office/powerpoint/2010/main" val="376192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0F1100CD-B20F-D744-8600-37C7A5E5AB6C}"/>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3" name="Footer Placeholder 2">
            <a:extLst>
              <a:ext uri="{FF2B5EF4-FFF2-40B4-BE49-F238E27FC236}">
                <a16:creationId xmlns:a16="http://schemas.microsoft.com/office/drawing/2014/main" id="{2538AF42-A0E6-A640-8A1F-CFAD5015A81A}"/>
              </a:ext>
            </a:extLst>
          </p:cNvPr>
          <p:cNvSpPr>
            <a:spLocks noGrp="1"/>
          </p:cNvSpPr>
          <p:nvPr>
            <p:ph type="ftr" sz="quarter" idx="12"/>
          </p:nvPr>
        </p:nvSpPr>
        <p:spPr/>
        <p:txBody>
          <a:bodyPr/>
          <a:lstStyle/>
          <a:p>
            <a:r>
              <a:rPr lang="en-US"/>
              <a:t>Shilpa Gupta, MD</a:t>
            </a:r>
            <a:endParaRPr lang="en-US" dirty="0"/>
          </a:p>
        </p:txBody>
      </p:sp>
      <p:sp>
        <p:nvSpPr>
          <p:cNvPr id="20" name="Title Placeholder 1">
            <a:extLst>
              <a:ext uri="{FF2B5EF4-FFF2-40B4-BE49-F238E27FC236}">
                <a16:creationId xmlns:a16="http://schemas.microsoft.com/office/drawing/2014/main" id="{14B92F51-503B-F148-BA9C-424A96F0029F}"/>
              </a:ext>
            </a:extLst>
          </p:cNvPr>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Tree>
    <p:extLst>
      <p:ext uri="{BB962C8B-B14F-4D97-AF65-F5344CB8AC3E}">
        <p14:creationId xmlns:p14="http://schemas.microsoft.com/office/powerpoint/2010/main" val="4137851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497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12B613A-BC1D-234E-B57F-A5A5971C39A3}"/>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F41B7C42-985B-0C4A-BD77-9D1C8C070E4C}"/>
              </a:ext>
            </a:extLst>
          </p:cNvPr>
          <p:cNvSpPr>
            <a:spLocks noGrp="1"/>
          </p:cNvSpPr>
          <p:nvPr>
            <p:ph type="ftr" sz="quarter" idx="12"/>
          </p:nvPr>
        </p:nvSpPr>
        <p:spPr/>
        <p:txBody>
          <a:bodyPr/>
          <a:lstStyle/>
          <a:p>
            <a:r>
              <a:rPr lang="en-US"/>
              <a:t>Shilpa Gupta, MD</a:t>
            </a:r>
            <a:endParaRPr lang="en-US" dirty="0"/>
          </a:p>
        </p:txBody>
      </p:sp>
    </p:spTree>
    <p:extLst>
      <p:ext uri="{BB962C8B-B14F-4D97-AF65-F5344CB8AC3E}">
        <p14:creationId xmlns:p14="http://schemas.microsoft.com/office/powerpoint/2010/main" val="3254637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8"/>
            <a:ext cx="12192000" cy="1470025"/>
          </a:xfrm>
        </p:spPr>
        <p:txBody>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8" indent="0" algn="ctr">
              <a:buNone/>
              <a:defRPr/>
            </a:lvl3pPr>
            <a:lvl4pPr marL="1371566" indent="0" algn="ctr">
              <a:buNone/>
              <a:defRPr/>
            </a:lvl4pPr>
            <a:lvl5pPr marL="1828754" indent="0" algn="ctr">
              <a:buNone/>
              <a:defRPr/>
            </a:lvl5pPr>
            <a:lvl6pPr marL="2285943" indent="0" algn="ctr">
              <a:buNone/>
              <a:defRPr/>
            </a:lvl6pPr>
            <a:lvl7pPr marL="2743132"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Footer Placeholder 1">
            <a:extLst>
              <a:ext uri="{FF2B5EF4-FFF2-40B4-BE49-F238E27FC236}">
                <a16:creationId xmlns:a16="http://schemas.microsoft.com/office/drawing/2014/main" id="{5CF5FFC3-CC23-2C45-B7FB-6D6F9D09C4A4}"/>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764881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B099D066-3F8F-4F49-A58B-64C85E2081EA}"/>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66899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93883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4400" y="1124744"/>
            <a:ext cx="5080000" cy="4824536"/>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24744"/>
            <a:ext cx="5080000" cy="4824536"/>
          </a:xfrm>
        </p:spPr>
        <p:txBody>
          <a:bodyPr/>
          <a:lstStyle>
            <a:lvl1pPr>
              <a:defRPr sz="24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1">
            <a:extLst>
              <a:ext uri="{FF2B5EF4-FFF2-40B4-BE49-F238E27FC236}">
                <a16:creationId xmlns:a16="http://schemas.microsoft.com/office/drawing/2014/main" id="{EA125B00-27B5-0B46-99E2-11983F6E0776}"/>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942853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a:extLst>
              <a:ext uri="{FF2B5EF4-FFF2-40B4-BE49-F238E27FC236}">
                <a16:creationId xmlns:a16="http://schemas.microsoft.com/office/drawing/2014/main" id="{5C23A4F9-9156-AB41-83D0-9D89EDD2326C}"/>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10207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Blank_no logo (use sparingly)">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542E65EA-3C0C-2747-80AC-0395F2DD48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14969"/>
          <a:stretch>
            <a:fillRect/>
          </a:stretch>
        </p:blipFill>
        <p:spPr bwMode="auto">
          <a:xfrm>
            <a:off x="0" y="3175"/>
            <a:ext cx="12192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Footer Placeholder 1">
            <a:extLst>
              <a:ext uri="{FF2B5EF4-FFF2-40B4-BE49-F238E27FC236}">
                <a16:creationId xmlns:a16="http://schemas.microsoft.com/office/drawing/2014/main" id="{A340AB34-961D-2541-9DA8-A36FFCF10816}"/>
              </a:ext>
            </a:extLst>
          </p:cNvPr>
          <p:cNvSpPr>
            <a:spLocks noGrp="1"/>
          </p:cNvSpPr>
          <p:nvPr>
            <p:ph type="ftr" sz="quarter" idx="10"/>
          </p:nvPr>
        </p:nvSpPr>
        <p:spPr/>
        <p:txBody>
          <a:bodyPr/>
          <a:lstStyle>
            <a:lvl1pPr algn="ctr">
              <a:defRPr sz="1200">
                <a:solidFill>
                  <a:srgbClr val="002054"/>
                </a:solidFill>
              </a:defRPr>
            </a:lvl1pPr>
          </a:lstStyle>
          <a:p>
            <a:pPr>
              <a:defRPr/>
            </a:pPr>
            <a:endParaRPr lang="en-US"/>
          </a:p>
        </p:txBody>
      </p:sp>
    </p:spTree>
    <p:extLst>
      <p:ext uri="{BB962C8B-B14F-4D97-AF65-F5344CB8AC3E}">
        <p14:creationId xmlns:p14="http://schemas.microsoft.com/office/powerpoint/2010/main" val="1991988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4C05FA-A49D-D34A-95A6-C4D0EF998CFF}"/>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3735030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40"/>
            <a:ext cx="7315200" cy="725959"/>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Footer Placeholder 1">
            <a:extLst>
              <a:ext uri="{FF2B5EF4-FFF2-40B4-BE49-F238E27FC236}">
                <a16:creationId xmlns:a16="http://schemas.microsoft.com/office/drawing/2014/main" id="{5816EC95-E17C-DF49-B634-6C447539ACE8}"/>
              </a:ext>
            </a:extLst>
          </p:cNvPr>
          <p:cNvSpPr>
            <a:spLocks noGrp="1"/>
          </p:cNvSpPr>
          <p:nvPr>
            <p:ph type="ftr" sz="quarter" idx="10"/>
          </p:nvPr>
        </p:nvSpPr>
        <p:spPr/>
        <p:txBody>
          <a:bodyPr/>
          <a:lstStyle>
            <a:lvl1pPr algn="ctr">
              <a:defRPr sz="1200">
                <a:solidFill>
                  <a:srgbClr val="800000"/>
                </a:solidFill>
              </a:defRPr>
            </a:lvl1pPr>
          </a:lstStyle>
          <a:p>
            <a:pPr>
              <a:defRPr/>
            </a:pPr>
            <a:endParaRPr lang="en-US"/>
          </a:p>
        </p:txBody>
      </p:sp>
    </p:spTree>
    <p:extLst>
      <p:ext uri="{BB962C8B-B14F-4D97-AF65-F5344CB8AC3E}">
        <p14:creationId xmlns:p14="http://schemas.microsoft.com/office/powerpoint/2010/main" val="151099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a:extLst>
              <a:ext uri="{FF2B5EF4-FFF2-40B4-BE49-F238E27FC236}">
                <a16:creationId xmlns:a16="http://schemas.microsoft.com/office/drawing/2014/main" id="{889602E6-740F-C54B-A350-FFB32E325F8E}"/>
              </a:ext>
            </a:extLst>
          </p:cNvPr>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306590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2"/>
          </p:nvPr>
        </p:nvSpPr>
        <p:spPr>
          <a:xfrm>
            <a:off x="412800" y="784800"/>
            <a:ext cx="11222400" cy="511200"/>
          </a:xfrm>
        </p:spPr>
        <p:txBody>
          <a:bodyPr/>
          <a:lstStyle>
            <a:lvl1pPr marL="0" indent="0">
              <a:buNone/>
              <a:defRPr sz="2100" b="1" baseline="0">
                <a:solidFill>
                  <a:schemeClr val="accent2"/>
                </a:solidFill>
                <a:latin typeface="Arial" pitchFamily="34" charset="0"/>
                <a:cs typeface="Arial" pitchFamily="34" charset="0"/>
              </a:defRPr>
            </a:lvl1pPr>
          </a:lstStyle>
          <a:p>
            <a:pPr lvl="0"/>
            <a:r>
              <a:rPr lang="en-US"/>
              <a:t>Click to edit Master text styles</a:t>
            </a:r>
          </a:p>
        </p:txBody>
      </p:sp>
      <p:sp>
        <p:nvSpPr>
          <p:cNvPr id="9" name="Text Placeholder 8"/>
          <p:cNvSpPr>
            <a:spLocks noGrp="1"/>
          </p:cNvSpPr>
          <p:nvPr>
            <p:ph type="body" sz="quarter" idx="13"/>
          </p:nvPr>
        </p:nvSpPr>
        <p:spPr>
          <a:xfrm>
            <a:off x="412800" y="1760400"/>
            <a:ext cx="8942400" cy="4424400"/>
          </a:xfrm>
        </p:spPr>
        <p:txBody>
          <a:bodyPr/>
          <a:lstStyle>
            <a:lvl1pPr marL="0" indent="0">
              <a:buNone/>
              <a:defRPr sz="1800" b="1">
                <a:solidFill>
                  <a:schemeClr val="tx1"/>
                </a:solidFill>
                <a:latin typeface="Arial" pitchFamily="34" charset="0"/>
                <a:cs typeface="Arial" pitchFamily="34" charset="0"/>
              </a:defRPr>
            </a:lvl1pPr>
          </a:lstStyle>
          <a:p>
            <a:pPr lvl="0"/>
            <a:r>
              <a:rPr lang="en-US"/>
              <a:t>Click to edit Master text styles</a:t>
            </a:r>
          </a:p>
        </p:txBody>
      </p:sp>
      <p:sp>
        <p:nvSpPr>
          <p:cNvPr id="5" name="Date Placeholder 10">
            <a:extLst>
              <a:ext uri="{FF2B5EF4-FFF2-40B4-BE49-F238E27FC236}">
                <a16:creationId xmlns:a16="http://schemas.microsoft.com/office/drawing/2014/main" id="{899193D7-407D-DC41-8BE0-604FB0BFF86A}"/>
              </a:ext>
            </a:extLst>
          </p:cNvPr>
          <p:cNvSpPr>
            <a:spLocks noGrp="1"/>
          </p:cNvSpPr>
          <p:nvPr>
            <p:ph type="dt" sz="half" idx="14"/>
          </p:nvPr>
        </p:nvSpPr>
        <p:spPr>
          <a:xfrm>
            <a:off x="817034" y="6354764"/>
            <a:ext cx="4415367" cy="244475"/>
          </a:xfrm>
        </p:spPr>
        <p:txBody>
          <a:bodyPr/>
          <a:lstStyle>
            <a:lvl1pPr fontAlgn="base">
              <a:spcBef>
                <a:spcPct val="0"/>
              </a:spcBef>
              <a:spcAft>
                <a:spcPct val="0"/>
              </a:spcAft>
              <a:defRPr sz="1800">
                <a:solidFill>
                  <a:prstClr val="black"/>
                </a:solidFill>
                <a:ea typeface="ヒラギノ角ゴ Pro W3" charset="-128"/>
              </a:defRPr>
            </a:lvl1pPr>
          </a:lstStyle>
          <a:p>
            <a:pPr>
              <a:defRPr/>
            </a:pPr>
            <a:endParaRPr lang="sv-SE"/>
          </a:p>
        </p:txBody>
      </p:sp>
      <p:sp>
        <p:nvSpPr>
          <p:cNvPr id="6" name="Slide Number Placeholder 11">
            <a:extLst>
              <a:ext uri="{FF2B5EF4-FFF2-40B4-BE49-F238E27FC236}">
                <a16:creationId xmlns:a16="http://schemas.microsoft.com/office/drawing/2014/main" id="{73E3BB0C-E45A-2A43-8CB0-EBC84B14901C}"/>
              </a:ext>
            </a:extLst>
          </p:cNvPr>
          <p:cNvSpPr>
            <a:spLocks noGrp="1"/>
          </p:cNvSpPr>
          <p:nvPr>
            <p:ph type="sldNum" sz="quarter" idx="15"/>
          </p:nvPr>
        </p:nvSpPr>
        <p:spPr>
          <a:xfrm>
            <a:off x="143934" y="6354764"/>
            <a:ext cx="622300" cy="358775"/>
          </a:xfrm>
        </p:spPr>
        <p:txBody>
          <a:bodyPr vert="horz" wrap="square" lIns="91440" tIns="45720" rIns="91440" bIns="45720" numCol="1" anchor="t" anchorCtr="0" compatLnSpc="1">
            <a:prstTxWarp prst="textNoShape">
              <a:avLst/>
            </a:prstTxWarp>
          </a:bodyPr>
          <a:lstStyle>
            <a:lvl1pPr>
              <a:defRPr sz="1800">
                <a:solidFill>
                  <a:srgbClr val="000000"/>
                </a:solidFill>
                <a:ea typeface="MS PGothic" panose="020B0600070205080204" pitchFamily="34" charset="-128"/>
              </a:defRPr>
            </a:lvl1pPr>
          </a:lstStyle>
          <a:p>
            <a:pPr>
              <a:defRPr/>
            </a:pPr>
            <a:fld id="{1851BC00-3100-304D-A656-F9E943A46638}" type="slidenum">
              <a:rPr lang="en-GB" altLang="en-US"/>
              <a:pPr>
                <a:defRPr/>
              </a:pPr>
              <a:t>‹#›</a:t>
            </a:fld>
            <a:endParaRPr lang="en-GB" altLang="en-US"/>
          </a:p>
        </p:txBody>
      </p:sp>
      <p:sp>
        <p:nvSpPr>
          <p:cNvPr id="8" name="Footer Placeholder 12">
            <a:extLst>
              <a:ext uri="{FF2B5EF4-FFF2-40B4-BE49-F238E27FC236}">
                <a16:creationId xmlns:a16="http://schemas.microsoft.com/office/drawing/2014/main" id="{221AA89F-AA25-A842-9D32-06CB877E650E}"/>
              </a:ext>
            </a:extLst>
          </p:cNvPr>
          <p:cNvSpPr>
            <a:spLocks noGrp="1"/>
          </p:cNvSpPr>
          <p:nvPr>
            <p:ph type="ftr" sz="quarter" idx="16"/>
          </p:nvPr>
        </p:nvSpPr>
        <p:spPr>
          <a:xfrm>
            <a:off x="5232400" y="6354764"/>
            <a:ext cx="5759451" cy="244475"/>
          </a:xfrm>
        </p:spPr>
        <p:txBody>
          <a:bodyPr/>
          <a:lstStyle>
            <a:lvl1pPr defTabSz="914400" eaLnBrk="0" fontAlgn="base" hangingPunct="0">
              <a:spcBef>
                <a:spcPct val="0"/>
              </a:spcBef>
              <a:spcAft>
                <a:spcPct val="0"/>
              </a:spcAft>
              <a:defRPr sz="1800">
                <a:solidFill>
                  <a:prstClr val="black"/>
                </a:solidFill>
                <a:latin typeface="Arial" panose="020B0604020202020204" pitchFamily="34" charset="0"/>
                <a:ea typeface="ヒラギノ角ゴ Pro W3" charset="-128"/>
              </a:defRPr>
            </a:lvl1pPr>
          </a:lstStyle>
          <a:p>
            <a:pPr>
              <a:defRPr/>
            </a:pPr>
            <a:endParaRPr lang="sv-SE"/>
          </a:p>
        </p:txBody>
      </p:sp>
    </p:spTree>
    <p:extLst>
      <p:ext uri="{BB962C8B-B14F-4D97-AF65-F5344CB8AC3E}">
        <p14:creationId xmlns:p14="http://schemas.microsoft.com/office/powerpoint/2010/main" val="454530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195637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203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102820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862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057449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68754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32480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286826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234299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B5F9DA2C-45DF-A24A-BA32-E5DBE44606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dirty="0"/>
              <a:t>Click to edit Master subtitle style</a:t>
            </a:r>
          </a:p>
        </p:txBody>
      </p:sp>
    </p:spTree>
    <p:extLst>
      <p:ext uri="{BB962C8B-B14F-4D97-AF65-F5344CB8AC3E}">
        <p14:creationId xmlns:p14="http://schemas.microsoft.com/office/powerpoint/2010/main" val="2842166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432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697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423762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9601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0432FF"/>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2057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lvl1pPr>
              <a:defRPr>
                <a:solidFill>
                  <a:srgbClr val="0432FF"/>
                </a:solidFill>
              </a:defRPr>
            </a:lvl1pPr>
          </a:lstStyle>
          <a:p>
            <a:r>
              <a:rPr lang="en-US" dirty="0"/>
              <a:t>Click to edit Master title style</a:t>
            </a:r>
          </a:p>
        </p:txBody>
      </p:sp>
    </p:spTree>
    <p:extLst>
      <p:ext uri="{BB962C8B-B14F-4D97-AF65-F5344CB8AC3E}">
        <p14:creationId xmlns:p14="http://schemas.microsoft.com/office/powerpoint/2010/main" val="3115605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51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774947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1729608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668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35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805195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996448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28734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26350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0259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57533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424760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41981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4" name="Picture 3" descr="YiR15-Papers-back_v2fr-CR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646176" y="484632"/>
            <a:ext cx="1091184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646176" y="4498848"/>
            <a:ext cx="10728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1939081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8" name="Freeform 5"/>
          <p:cNvSpPr>
            <a:spLocks noEditPoints="1"/>
          </p:cNvSpPr>
          <p:nvPr userDrawn="1"/>
        </p:nvSpPr>
        <p:spPr bwMode="auto">
          <a:xfrm>
            <a:off x="462004" y="640458"/>
            <a:ext cx="2013840" cy="87941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 name="Title 1"/>
          <p:cNvSpPr>
            <a:spLocks noGrp="1"/>
          </p:cNvSpPr>
          <p:nvPr>
            <p:ph type="ctrTitle" hasCustomPrompt="1"/>
          </p:nvPr>
        </p:nvSpPr>
        <p:spPr>
          <a:xfrm>
            <a:off x="639336" y="3188818"/>
            <a:ext cx="9560313" cy="647185"/>
          </a:xfrm>
        </p:spPr>
        <p:txBody>
          <a:bodyPr wrap="square" lIns="0" tIns="0" rIns="0" bIns="0" anchor="ctr" anchorCtr="0">
            <a:spAutoFit/>
          </a:bodyPr>
          <a:lstStyle>
            <a:lvl1pPr>
              <a:lnSpc>
                <a:spcPct val="83000"/>
              </a:lnSpc>
              <a:defRPr sz="5067" cap="none" baseline="0">
                <a:solidFill>
                  <a:schemeClr val="tx2"/>
                </a:solidFill>
              </a:defRPr>
            </a:lvl1pPr>
          </a:lstStyle>
          <a:p>
            <a:r>
              <a:rPr lang="en-US" dirty="0"/>
              <a:t>Click To Edit Master Title Style</a:t>
            </a:r>
          </a:p>
        </p:txBody>
      </p:sp>
      <p:sp>
        <p:nvSpPr>
          <p:cNvPr id="3" name="Subtitle 2"/>
          <p:cNvSpPr>
            <a:spLocks noGrp="1"/>
          </p:cNvSpPr>
          <p:nvPr>
            <p:ph type="subTitle" idx="1" hasCustomPrompt="1"/>
          </p:nvPr>
        </p:nvSpPr>
        <p:spPr>
          <a:xfrm>
            <a:off x="639336" y="5253908"/>
            <a:ext cx="8952677" cy="287323"/>
          </a:xfrm>
          <a:prstGeom prst="rect">
            <a:avLst/>
          </a:prstGeom>
        </p:spPr>
        <p:txBody>
          <a:bodyPr wrap="square" lIns="0" tIns="0" rIns="0" bIns="0" anchor="ctr" anchorCtr="0">
            <a:spAutoFit/>
          </a:bodyPr>
          <a:lstStyle>
            <a:lvl1pPr marL="0" indent="0" algn="l">
              <a:buNone/>
              <a:defRPr sz="1867" b="1" i="0" cap="none" baseline="0">
                <a:solidFill>
                  <a:schemeClr val="tx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9" name="Rectangle 8"/>
          <p:cNvSpPr/>
          <p:nvPr userDrawn="1"/>
        </p:nvSpPr>
        <p:spPr>
          <a:xfrm>
            <a:off x="0" y="-1"/>
            <a:ext cx="12192000" cy="3413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5"/>
          <p:cNvSpPr>
            <a:spLocks noGrp="1"/>
          </p:cNvSpPr>
          <p:nvPr>
            <p:ph type="body" sz="quarter" idx="10"/>
          </p:nvPr>
        </p:nvSpPr>
        <p:spPr>
          <a:xfrm>
            <a:off x="6651033" y="906528"/>
            <a:ext cx="4906433" cy="328231"/>
          </a:xfrm>
          <a:prstGeom prst="rect">
            <a:avLst/>
          </a:prstGeom>
        </p:spPr>
        <p:txBody>
          <a:bodyPr anchor="ctr" anchorCtr="0">
            <a:spAutoFit/>
          </a:bodyPr>
          <a:lstStyle>
            <a:lvl1pPr marL="0" indent="0" algn="r">
              <a:buNone/>
              <a:defRPr>
                <a:solidFill>
                  <a:schemeClr val="tx2"/>
                </a:solidFill>
              </a:defRPr>
            </a:lvl1pPr>
            <a:lvl2pPr marL="306910" indent="0">
              <a:buNone/>
              <a:defRPr/>
            </a:lvl2pPr>
          </a:lstStyle>
          <a:p>
            <a:pPr lvl="0"/>
            <a:r>
              <a:rPr lang="en-US"/>
              <a:t>Edit Master text styles</a:t>
            </a:r>
          </a:p>
        </p:txBody>
      </p:sp>
    </p:spTree>
    <p:extLst>
      <p:ext uri="{BB962C8B-B14F-4D97-AF65-F5344CB8AC3E}">
        <p14:creationId xmlns:p14="http://schemas.microsoft.com/office/powerpoint/2010/main" val="4030673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6"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7" name="Text Placeholder 2"/>
          <p:cNvSpPr>
            <a:spLocks noGrp="1"/>
          </p:cNvSpPr>
          <p:nvPr>
            <p:ph idx="1"/>
          </p:nvPr>
        </p:nvSpPr>
        <p:spPr>
          <a:xfrm>
            <a:off x="609600" y="1780032"/>
            <a:ext cx="10972801" cy="401893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509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3984" y="2817788"/>
            <a:ext cx="9222459" cy="1337568"/>
          </a:xfrm>
        </p:spPr>
        <p:txBody>
          <a:bodyPr anchor="ctr" anchorCtr="0">
            <a:noAutofit/>
          </a:bodyPr>
          <a:lstStyle>
            <a:lvl1pPr algn="l">
              <a:defRPr sz="4800" b="1" cap="none"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718800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9" name="Title Placeholder 1"/>
          <p:cNvSpPr>
            <a:spLocks noGrp="1"/>
          </p:cNvSpPr>
          <p:nvPr>
            <p:ph type="title"/>
          </p:nvPr>
        </p:nvSpPr>
        <p:spPr>
          <a:xfrm>
            <a:off x="609601" y="1048512"/>
            <a:ext cx="10972799" cy="418576"/>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12" name="Text Placeholder 2"/>
          <p:cNvSpPr>
            <a:spLocks noGrp="1"/>
          </p:cNvSpPr>
          <p:nvPr>
            <p:ph idx="1"/>
          </p:nvPr>
        </p:nvSpPr>
        <p:spPr>
          <a:xfrm>
            <a:off x="609599" y="1780032"/>
            <a:ext cx="5181600" cy="401893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idx="10"/>
          </p:nvPr>
        </p:nvSpPr>
        <p:spPr>
          <a:xfrm>
            <a:off x="6400800" y="1780032"/>
            <a:ext cx="5181600" cy="401893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999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Text Placeholder 11"/>
          <p:cNvSpPr>
            <a:spLocks noGrp="1"/>
          </p:cNvSpPr>
          <p:nvPr>
            <p:ph type="body" sz="quarter" idx="13"/>
          </p:nvPr>
        </p:nvSpPr>
        <p:spPr>
          <a:xfrm>
            <a:off x="609600" y="1616661"/>
            <a:ext cx="5181600" cy="406265"/>
          </a:xfrm>
          <a:prstGeom prst="rect">
            <a:avLst/>
          </a:prstGeom>
        </p:spPr>
        <p:txBody>
          <a:bodyPr anchor="b" anchorCtr="0">
            <a:noAutofit/>
          </a:bodyPr>
          <a:lstStyle>
            <a:lvl1pPr marL="0" indent="0">
              <a:lnSpc>
                <a:spcPct val="90000"/>
              </a:lnSpc>
              <a:buNone/>
              <a:defRPr sz="2400" b="1">
                <a:solidFill>
                  <a:schemeClr val="tx1"/>
                </a:solidFill>
              </a:defRPr>
            </a:lvl1pPr>
            <a:lvl2pPr marL="306910" indent="0">
              <a:buNone/>
              <a:defRPr/>
            </a:lvl2pPr>
          </a:lstStyle>
          <a:p>
            <a:pPr lvl="0"/>
            <a:r>
              <a:rPr lang="en-US"/>
              <a:t>Edit Master text styles</a:t>
            </a:r>
          </a:p>
        </p:txBody>
      </p:sp>
      <p:sp>
        <p:nvSpPr>
          <p:cNvPr id="19" name="Text Placeholder 11"/>
          <p:cNvSpPr>
            <a:spLocks noGrp="1"/>
          </p:cNvSpPr>
          <p:nvPr>
            <p:ph type="body" sz="quarter" idx="14"/>
          </p:nvPr>
        </p:nvSpPr>
        <p:spPr>
          <a:xfrm>
            <a:off x="6399629" y="1616661"/>
            <a:ext cx="5181600" cy="406265"/>
          </a:xfrm>
          <a:prstGeom prst="rect">
            <a:avLst/>
          </a:prstGeom>
        </p:spPr>
        <p:txBody>
          <a:bodyPr anchor="b" anchorCtr="0">
            <a:noAutofit/>
          </a:bodyPr>
          <a:lstStyle>
            <a:lvl1pPr marL="0" indent="0">
              <a:lnSpc>
                <a:spcPct val="90000"/>
              </a:lnSpc>
              <a:buNone/>
              <a:defRPr sz="2400" b="1">
                <a:solidFill>
                  <a:schemeClr val="tx1"/>
                </a:solidFill>
              </a:defRPr>
            </a:lvl1pPr>
            <a:lvl2pPr marL="306910" indent="0">
              <a:buNone/>
              <a:defRPr/>
            </a:lvl2pPr>
          </a:lstStyle>
          <a:p>
            <a:pPr lvl="0"/>
            <a:r>
              <a:rPr lang="en-US"/>
              <a:t>Edit Master text styles</a:t>
            </a:r>
          </a:p>
        </p:txBody>
      </p:sp>
      <p:sp>
        <p:nvSpPr>
          <p:cNvPr id="9"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1"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12" name="Title Placeholder 1"/>
          <p:cNvSpPr>
            <a:spLocks noGrp="1"/>
          </p:cNvSpPr>
          <p:nvPr>
            <p:ph type="title"/>
          </p:nvPr>
        </p:nvSpPr>
        <p:spPr>
          <a:xfrm>
            <a:off x="609601" y="1048512"/>
            <a:ext cx="10972799" cy="418576"/>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10" name="Text Placeholder 2">
            <a:extLst>
              <a:ext uri="{FF2B5EF4-FFF2-40B4-BE49-F238E27FC236}">
                <a16:creationId xmlns:a16="http://schemas.microsoft.com/office/drawing/2014/main" id="{15AE21D3-BA2F-45B1-8092-E4B4956335BE}"/>
              </a:ext>
            </a:extLst>
          </p:cNvPr>
          <p:cNvSpPr>
            <a:spLocks noGrp="1"/>
          </p:cNvSpPr>
          <p:nvPr>
            <p:ph idx="1"/>
          </p:nvPr>
        </p:nvSpPr>
        <p:spPr>
          <a:xfrm>
            <a:off x="609599" y="2170176"/>
            <a:ext cx="5181600" cy="364642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a:extLst>
              <a:ext uri="{FF2B5EF4-FFF2-40B4-BE49-F238E27FC236}">
                <a16:creationId xmlns:a16="http://schemas.microsoft.com/office/drawing/2014/main" id="{D7BF3A57-B627-4FD0-A039-C5EBD423AF2F}"/>
              </a:ext>
            </a:extLst>
          </p:cNvPr>
          <p:cNvSpPr>
            <a:spLocks noGrp="1"/>
          </p:cNvSpPr>
          <p:nvPr>
            <p:ph idx="10"/>
          </p:nvPr>
        </p:nvSpPr>
        <p:spPr>
          <a:xfrm>
            <a:off x="6400800" y="2170176"/>
            <a:ext cx="5181600" cy="364642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9622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8" name="Title Placeholder 1"/>
          <p:cNvSpPr>
            <a:spLocks noGrp="1"/>
          </p:cNvSpPr>
          <p:nvPr>
            <p:ph type="title"/>
          </p:nvPr>
        </p:nvSpPr>
        <p:spPr>
          <a:xfrm>
            <a:off x="609601" y="1048512"/>
            <a:ext cx="10972799" cy="418576"/>
          </a:xfrm>
          <a:prstGeom prst="rect">
            <a:avLst/>
          </a:prstGeom>
        </p:spPr>
        <p:txBody>
          <a:bodyPr vert="horz" lIns="0" tIns="0" rIns="0" bIns="0" rtlCol="0" anchor="b" anchorCtr="0">
            <a:noAutofit/>
          </a:bodyPr>
          <a:lstStyle/>
          <a:p>
            <a:pPr lvl="0"/>
            <a:r>
              <a:rPr lang="en-US"/>
              <a:t>Click to edit Master title style</a:t>
            </a:r>
            <a:endParaRPr lang="en-US" dirty="0"/>
          </a:p>
        </p:txBody>
      </p:sp>
    </p:spTree>
    <p:extLst>
      <p:ext uri="{BB962C8B-B14F-4D97-AF65-F5344CB8AC3E}">
        <p14:creationId xmlns:p14="http://schemas.microsoft.com/office/powerpoint/2010/main" val="3407688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6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6"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7" name="Freeform 5"/>
          <p:cNvSpPr>
            <a:spLocks noEditPoints="1"/>
          </p:cNvSpPr>
          <p:nvPr userDrawn="1"/>
        </p:nvSpPr>
        <p:spPr bwMode="auto">
          <a:xfrm>
            <a:off x="10559823" y="6163226"/>
            <a:ext cx="1022352" cy="446447"/>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568529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5" name="Freeform 5"/>
          <p:cNvSpPr>
            <a:spLocks noEditPoints="1"/>
          </p:cNvSpPr>
          <p:nvPr userDrawn="1"/>
        </p:nvSpPr>
        <p:spPr bwMode="auto">
          <a:xfrm>
            <a:off x="462004" y="640458"/>
            <a:ext cx="2013840" cy="879415"/>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4" name="TextBox 3"/>
          <p:cNvSpPr txBox="1"/>
          <p:nvPr userDrawn="1"/>
        </p:nvSpPr>
        <p:spPr>
          <a:xfrm>
            <a:off x="608077" y="3074103"/>
            <a:ext cx="4365507" cy="738664"/>
          </a:xfrm>
          <a:prstGeom prst="rect">
            <a:avLst/>
          </a:prstGeom>
          <a:noFill/>
        </p:spPr>
        <p:txBody>
          <a:bodyPr wrap="square" lIns="0" tIns="0" rIns="0" bIns="0" rtlCol="0">
            <a:spAutoFit/>
          </a:bodyPr>
          <a:lstStyle/>
          <a:p>
            <a:r>
              <a:rPr lang="en-US" sz="4800" b="1" dirty="0">
                <a:solidFill>
                  <a:schemeClr val="tx2"/>
                </a:solidFill>
                <a:latin typeface="+mj-lt"/>
              </a:rPr>
              <a:t>Thank</a:t>
            </a:r>
            <a:r>
              <a:rPr lang="en-US" sz="4800" b="1" baseline="0" dirty="0">
                <a:solidFill>
                  <a:schemeClr val="tx2"/>
                </a:solidFill>
                <a:latin typeface="+mj-lt"/>
              </a:rPr>
              <a:t> You</a:t>
            </a:r>
            <a:endParaRPr lang="en-US" sz="4800" b="1" dirty="0">
              <a:solidFill>
                <a:schemeClr val="tx2"/>
              </a:solidFill>
              <a:latin typeface="+mj-lt"/>
            </a:endParaRPr>
          </a:p>
        </p:txBody>
      </p:sp>
      <p:sp>
        <p:nvSpPr>
          <p:cNvPr id="7" name="Rectangle 6"/>
          <p:cNvSpPr/>
          <p:nvPr userDrawn="1"/>
        </p:nvSpPr>
        <p:spPr>
          <a:xfrm>
            <a:off x="0" y="-1"/>
            <a:ext cx="12192000" cy="3413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74275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1048512"/>
            <a:ext cx="10972803" cy="418576"/>
          </a:xfrm>
        </p:spPr>
        <p:txBody>
          <a:bodyPr vert="horz" lIns="0" tIns="0" rIns="0" bIns="0" rtlCol="0" anchor="b" anchorCtr="0">
            <a:noAutofit/>
          </a:bodyPr>
          <a:lstStyle>
            <a:lvl1pPr>
              <a:defRPr lang="en-US" sz="3200" b="1" i="0" kern="1200" cap="none" dirty="0">
                <a:solidFill>
                  <a:schemeClr val="tx2"/>
                </a:solidFill>
                <a:latin typeface="+mj-lt"/>
                <a:ea typeface="+mj-ea"/>
                <a:cs typeface="+mj-cs"/>
              </a:defRPr>
            </a:lvl1pPr>
          </a:lstStyle>
          <a:p>
            <a:pPr lvl="0" algn="l" defTabSz="457189" rtl="0" eaLnBrk="1" latinLnBrk="0" hangingPunct="1">
              <a:lnSpc>
                <a:spcPct val="85000"/>
              </a:lnSpc>
              <a:spcBef>
                <a:spcPct val="0"/>
              </a:spcBef>
              <a:buNone/>
            </a:pPr>
            <a:r>
              <a:rPr lang="en-US"/>
              <a:t>Click to edit Master title style</a:t>
            </a:r>
            <a:endParaRPr lang="en-US" dirty="0"/>
          </a:p>
        </p:txBody>
      </p:sp>
      <p:sp>
        <p:nvSpPr>
          <p:cNvPr id="9" name="Content Placeholder 8"/>
          <p:cNvSpPr>
            <a:spLocks noGrp="1"/>
          </p:cNvSpPr>
          <p:nvPr>
            <p:ph sz="quarter" idx="13"/>
          </p:nvPr>
        </p:nvSpPr>
        <p:spPr>
          <a:xfrm>
            <a:off x="609600" y="1780032"/>
            <a:ext cx="10972801" cy="403656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1026597" y="6467745"/>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7"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Tree>
    <p:extLst>
      <p:ext uri="{BB962C8B-B14F-4D97-AF65-F5344CB8AC3E}">
        <p14:creationId xmlns:p14="http://schemas.microsoft.com/office/powerpoint/2010/main" val="3364479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868">
          <p15:clr>
            <a:srgbClr val="FBAE40"/>
          </p15:clr>
        </p15:guide>
        <p15:guide id="2" pos="2880">
          <p15:clr>
            <a:srgbClr val="FBAE40"/>
          </p15:clr>
        </p15:guide>
        <p15:guide id="4" pos="43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7118" y="6314280"/>
            <a:ext cx="1057983" cy="426720"/>
          </a:xfrm>
          <a:prstGeom prst="rect">
            <a:avLst/>
          </a:prstGeom>
        </p:spPr>
      </p:pic>
      <p:sp>
        <p:nvSpPr>
          <p:cNvPr id="2" name="Title 1"/>
          <p:cNvSpPr>
            <a:spLocks noGrp="1"/>
          </p:cNvSpPr>
          <p:nvPr>
            <p:ph type="title" hasCustomPrompt="1"/>
          </p:nvPr>
        </p:nvSpPr>
        <p:spPr>
          <a:xfrm>
            <a:off x="914400" y="463967"/>
            <a:ext cx="9205384" cy="1069657"/>
          </a:xfrm>
        </p:spPr>
        <p:txBody>
          <a:bodyPr>
            <a:normAutofit/>
          </a:bodyPr>
          <a:lstStyle>
            <a:lvl1pPr>
              <a:lnSpc>
                <a:spcPct val="90000"/>
              </a:lnSpc>
              <a:defRPr sz="3200" cap="none" baseline="0">
                <a:solidFill>
                  <a:schemeClr val="bg1"/>
                </a:solidFill>
              </a:defRPr>
            </a:lvl1pPr>
          </a:lstStyle>
          <a:p>
            <a:r>
              <a:rPr lang="en-US" dirty="0"/>
              <a:t>Click to edit headline for your slide here.</a:t>
            </a:r>
          </a:p>
        </p:txBody>
      </p:sp>
      <p:sp>
        <p:nvSpPr>
          <p:cNvPr id="8" name="Rectangle 7"/>
          <p:cNvSpPr/>
          <p:nvPr userDrawn="1"/>
        </p:nvSpPr>
        <p:spPr>
          <a:xfrm>
            <a:off x="0" y="0"/>
            <a:ext cx="12192000" cy="2438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2" name="Content Placeholder 3"/>
          <p:cNvSpPr>
            <a:spLocks noGrp="1"/>
          </p:cNvSpPr>
          <p:nvPr>
            <p:ph sz="quarter" idx="14"/>
          </p:nvPr>
        </p:nvSpPr>
        <p:spPr>
          <a:xfrm>
            <a:off x="914400" y="1587914"/>
            <a:ext cx="9205384" cy="4687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E0E041CE-D44E-914D-B85F-4D1E25348469}" type="slidenum">
              <a:rPr lang="en-US" smtClean="0"/>
              <a:pPr/>
              <a:t>‹#›</a:t>
            </a:fld>
            <a:endParaRPr lang="en-US" dirty="0"/>
          </a:p>
        </p:txBody>
      </p:sp>
    </p:spTree>
    <p:extLst>
      <p:ext uri="{BB962C8B-B14F-4D97-AF65-F5344CB8AC3E}">
        <p14:creationId xmlns:p14="http://schemas.microsoft.com/office/powerpoint/2010/main" val="1394975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pic>
        <p:nvPicPr>
          <p:cNvPr id="4" name="Immagine 4"/>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9033" y="6194427"/>
            <a:ext cx="2432051"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429655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8" y="1598085"/>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custDataLst>
      <p:tags r:id="rId1"/>
    </p:custDataLst>
    <p:extLst>
      <p:ext uri="{BB962C8B-B14F-4D97-AF65-F5344CB8AC3E}">
        <p14:creationId xmlns:p14="http://schemas.microsoft.com/office/powerpoint/2010/main" val="4022963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8" y="313267"/>
            <a:ext cx="10970524" cy="11557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custDataLst>
      <p:tags r:id="rId1"/>
    </p:custDataLst>
    <p:extLst>
      <p:ext uri="{BB962C8B-B14F-4D97-AF65-F5344CB8AC3E}">
        <p14:creationId xmlns:p14="http://schemas.microsoft.com/office/powerpoint/2010/main" val="2027801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545" y="313267"/>
            <a:ext cx="10962696" cy="11557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619545"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276019" cy="4482044"/>
          </a:xfrm>
          <a:prstGeom prst="rect">
            <a:avLst/>
          </a:prstGeom>
        </p:spPr>
        <p:txBody>
          <a:bodyPr/>
          <a:lstStyle>
            <a:lvl1pPr>
              <a:spcBef>
                <a:spcPts val="1200"/>
              </a:spcBef>
              <a:defRPr/>
            </a:lvl1pPr>
            <a:lvl2pPr marL="460424" indent="-233389">
              <a:buFont typeface="Arial Narrow" panose="020B060602020203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6608838"/>
            <a:ext cx="12192000" cy="249161"/>
          </a:xfrm>
        </p:spPr>
        <p:txBody>
          <a:bodyPr lIns="91440" bIns="45720" anchor="b" anchorCtr="0">
            <a:noAutofit/>
          </a:bodyPr>
          <a:lstStyle>
            <a:lvl1pPr marL="0" indent="0">
              <a:spcBef>
                <a:spcPts val="0"/>
              </a:spcBef>
              <a:buNone/>
              <a:defRPr sz="1067" spc="0">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10469640" y="1"/>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7" indent="0">
              <a:spcBef>
                <a:spcPts val="0"/>
              </a:spcBef>
              <a:buNone/>
              <a:defRPr sz="1200"/>
            </a:lvl2pPr>
            <a:lvl3pPr marL="460424" indent="0">
              <a:spcBef>
                <a:spcPts val="0"/>
              </a:spcBef>
              <a:buNone/>
              <a:defRPr sz="1200"/>
            </a:lvl3pPr>
            <a:lvl4pPr marL="687461" indent="0">
              <a:spcBef>
                <a:spcPts val="0"/>
              </a:spcBef>
              <a:buNone/>
              <a:defRPr sz="1200"/>
            </a:lvl4pPr>
            <a:lvl5pPr marL="914498"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69260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91440" tIns="45720" rIns="91440" bIns="45720">
            <a:normAutofit/>
          </a:bodyPr>
          <a:lstStyle>
            <a:lvl1pPr>
              <a:lnSpc>
                <a:spcPct val="90000"/>
              </a:lnSpc>
              <a:defRPr sz="5333" b="1" cap="none" spc="131">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9" y="4647764"/>
            <a:ext cx="9382611" cy="924363"/>
          </a:xfrm>
          <a:prstGeom prst="rect">
            <a:avLst/>
          </a:prstGeom>
        </p:spPr>
        <p:txBody>
          <a:bodyPr lIns="91440" tIns="45720" rIns="91440" bIns="45720">
            <a:normAutofit/>
          </a:bodyPr>
          <a:lstStyle>
            <a:lvl1pPr marL="0" indent="0" algn="l">
              <a:lnSpc>
                <a:spcPct val="90000"/>
              </a:lnSpc>
              <a:spcBef>
                <a:spcPts val="1200"/>
              </a:spcBef>
              <a:buNone/>
              <a:defRPr sz="2400" spc="31" baseline="0">
                <a:solidFill>
                  <a:schemeClr val="tx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611717" y="3409276"/>
            <a:ext cx="9392139" cy="1227813"/>
          </a:xfrm>
          <a:prstGeom prst="rect">
            <a:avLst/>
          </a:prstGeom>
        </p:spPr>
        <p:txBody>
          <a:bodyPr lIns="91440" tIns="45720" rIns="91440" bIns="45720">
            <a:noAutofit/>
          </a:bodyPr>
          <a:lstStyle>
            <a:lvl1pPr marL="0" indent="0">
              <a:buNone/>
              <a:defRPr sz="3200" b="0" spc="31">
                <a:solidFill>
                  <a:schemeClr val="tx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a:t>&lt;Authors&gt;</a:t>
            </a:r>
            <a:endParaRPr lang="en-US" dirty="0"/>
          </a:p>
        </p:txBody>
      </p:sp>
    </p:spTree>
    <p:custDataLst>
      <p:tags r:id="rId1"/>
    </p:custDataLst>
    <p:extLst>
      <p:ext uri="{BB962C8B-B14F-4D97-AF65-F5344CB8AC3E}">
        <p14:creationId xmlns:p14="http://schemas.microsoft.com/office/powerpoint/2010/main" val="1971347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45100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7970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2425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14400"/>
          </a:xfrm>
          <a:noFill/>
        </p:spPr>
        <p:txBody>
          <a:bodyPr lIns="182880" rIns="914400"/>
          <a:lstStyle>
            <a:lvl1pPr algn="l">
              <a:defRPr/>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085230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412593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977320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88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013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4832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0206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87813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066002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03353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243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256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5844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67629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645142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095652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86236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43659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126568" y="6419016"/>
            <a:ext cx="10265664" cy="365125"/>
          </a:xfrm>
        </p:spPr>
        <p:txBody>
          <a:bodyPr lIns="45686" tIns="45686" bIns="45686"/>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801426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72154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5" Type="http://schemas.openxmlformats.org/officeDocument/2006/relationships/slideLayout" Target="../slideLayouts/slideLayout162.xml"/><Relationship Id="rId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5.jpeg"/><Relationship Id="rId5" Type="http://schemas.openxmlformats.org/officeDocument/2006/relationships/slideLayout" Target="../slideLayouts/slideLayout32.xml"/><Relationship Id="rId10" Type="http://schemas.openxmlformats.org/officeDocument/2006/relationships/theme" Target="../theme/theme3.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7.jpg"/><Relationship Id="rId5" Type="http://schemas.openxmlformats.org/officeDocument/2006/relationships/slideLayout" Target="../slideLayouts/slideLayout41.xml"/><Relationship Id="rId10" Type="http://schemas.openxmlformats.org/officeDocument/2006/relationships/image" Target="../media/image6.emf"/><Relationship Id="rId4" Type="http://schemas.openxmlformats.org/officeDocument/2006/relationships/slideLayout" Target="../slideLayouts/slideLayout4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image" Target="../media/image8.jpg"/><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theme" Target="../theme/theme6.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theme" Target="../theme/theme7.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theme" Target="../theme/theme8.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508182810"/>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 id="2147484763" r:id="rId13"/>
    <p:sldLayoutId id="2147484764" r:id="rId14"/>
    <p:sldLayoutId id="2147484765" r:id="rId15"/>
    <p:sldLayoutId id="2147484766" r:id="rId16"/>
    <p:sldLayoutId id="2147484767" r:id="rId17"/>
    <p:sldLayoutId id="2147485060" r:id="rId18"/>
    <p:sldLayoutId id="2147485118" r:id="rId19"/>
    <p:sldLayoutId id="214748515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endParaRPr lang="en-US" dirty="0"/>
          </a:p>
        </p:txBody>
      </p:sp>
      <p:sp>
        <p:nvSpPr>
          <p:cNvPr id="5" name="Footer Placeholder 4"/>
          <p:cNvSpPr>
            <a:spLocks noGrp="1"/>
          </p:cNvSpPr>
          <p:nvPr>
            <p:ph type="ftr" sz="quarter" idx="3"/>
          </p:nvPr>
        </p:nvSpPr>
        <p:spPr>
          <a:xfrm>
            <a:off x="3302000" y="6423914"/>
            <a:ext cx="4196402"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25" name="Rectangle 24">
            <a:extLst>
              <a:ext uri="{FF2B5EF4-FFF2-40B4-BE49-F238E27FC236}">
                <a16:creationId xmlns:a16="http://schemas.microsoft.com/office/drawing/2014/main" id="{B90742BB-90EF-214A-8883-12FA1DE591BE}"/>
              </a:ext>
            </a:extLst>
          </p:cNvPr>
          <p:cNvSpPr/>
          <p:nvPr/>
        </p:nvSpPr>
        <p:spPr>
          <a:xfrm>
            <a:off x="0" y="0"/>
            <a:ext cx="18123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6">
            <a:extLst>
              <a:ext uri="{FF2B5EF4-FFF2-40B4-BE49-F238E27FC236}">
                <a16:creationId xmlns:a16="http://schemas.microsoft.com/office/drawing/2014/main" id="{7041CDDE-0E3D-7F4D-B155-4D5C5CCC6E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04564682"/>
      </p:ext>
    </p:extLst>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 id="2147485172" r:id="rId12"/>
    <p:sldLayoutId id="2147485173" r:id="rId13"/>
    <p:sldLayoutId id="2147485174" r:id="rId14"/>
    <p:sldLayoutId id="2147485175" r:id="rId15"/>
    <p:sldLayoutId id="2147485176" r:id="rId16"/>
    <p:sldLayoutId id="2147485177" r:id="rId17"/>
    <p:sldLayoutId id="2147485178" r:id="rId18"/>
    <p:sldLayoutId id="2147485179" r:id="rId19"/>
    <p:sldLayoutId id="2147485180" r:id="rId20"/>
    <p:sldLayoutId id="2147485181" r:id="rId21"/>
  </p:sldLayoutIdLst>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3854B-EA78-4161-AC93-1E014053F7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9B984DB-F627-4299-879D-C5557DE55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2014469"/>
      </p:ext>
    </p:extLst>
  </p:cSld>
  <p:clrMap bg1="lt1" tx1="dk1" bg2="lt2" tx2="dk2" accent1="accent1" accent2="accent2" accent3="accent3" accent4="accent4" accent5="accent5" accent6="accent6" hlink="hlink" folHlink="folHlink"/>
  <p:sldLayoutIdLst>
    <p:sldLayoutId id="2147485183" r:id="rId1"/>
    <p:sldLayoutId id="2147485184" r:id="rId2"/>
    <p:sldLayoutId id="2147485185" r:id="rId3"/>
    <p:sldLayoutId id="2147485186" r:id="rId4"/>
    <p:sldLayoutId id="2147485187" r:id="rId5"/>
    <p:sldLayoutId id="2147485188" r:id="rId6"/>
    <p:sldLayoutId id="2147485189"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555" y="215900"/>
            <a:ext cx="10124323" cy="1208278"/>
          </a:xfrm>
          <a:prstGeom prst="rect">
            <a:avLst/>
          </a:prstGeom>
          <a:noFill/>
        </p:spPr>
        <p:txBody>
          <a:bodyPr vert="horz" lIns="0" tIns="0" rIns="0" bIns="0" rtlCol="0" anchor="ctr">
            <a:normAutofit/>
          </a:bodyPr>
          <a:lstStyle/>
          <a:p>
            <a:endParaRPr lang="en-US" dirty="0"/>
          </a:p>
        </p:txBody>
      </p:sp>
      <p:sp>
        <p:nvSpPr>
          <p:cNvPr id="3" name="Text Placeholder 2"/>
          <p:cNvSpPr>
            <a:spLocks noGrp="1"/>
          </p:cNvSpPr>
          <p:nvPr>
            <p:ph type="body" idx="1"/>
          </p:nvPr>
        </p:nvSpPr>
        <p:spPr>
          <a:xfrm>
            <a:off x="305555" y="1603565"/>
            <a:ext cx="10124323" cy="3501836"/>
          </a:xfrm>
          <a:prstGeom prst="rect">
            <a:avLst/>
          </a:prstGeom>
          <a:noFill/>
        </p:spPr>
        <p:txBody>
          <a:bodyPr vert="horz" lIns="91440" tIns="45720" rIns="91440" bIns="45720" numCol="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230537" y="6380810"/>
            <a:ext cx="3245697" cy="365125"/>
          </a:xfrm>
          <a:prstGeom prst="rect">
            <a:avLst/>
          </a:prstGeom>
        </p:spPr>
        <p:txBody>
          <a:bodyPr vert="horz" lIns="0" tIns="0" rIns="0" bIns="0" rtlCol="0" anchor="ctr"/>
          <a:lstStyle>
            <a:lvl1pPr algn="l">
              <a:defRPr sz="1100" b="1" i="0" baseline="0">
                <a:solidFill>
                  <a:schemeClr val="tx1"/>
                </a:solidFill>
              </a:defRPr>
            </a:lvl1pPr>
          </a:lstStyle>
          <a:p>
            <a:r>
              <a:rPr lang="en-US"/>
              <a:t>Shilpa Gupta, MD</a:t>
            </a:r>
            <a:endParaRPr lang="en-US" dirty="0"/>
          </a:p>
        </p:txBody>
      </p:sp>
      <p:sp>
        <p:nvSpPr>
          <p:cNvPr id="6" name="Slide Number Placeholder 5"/>
          <p:cNvSpPr>
            <a:spLocks noGrp="1"/>
          </p:cNvSpPr>
          <p:nvPr>
            <p:ph type="sldNum" sz="quarter" idx="4"/>
          </p:nvPr>
        </p:nvSpPr>
        <p:spPr>
          <a:xfrm>
            <a:off x="9296419" y="122029"/>
            <a:ext cx="2743200" cy="365125"/>
          </a:xfrm>
          <a:prstGeom prst="rect">
            <a:avLst/>
          </a:prstGeom>
        </p:spPr>
        <p:txBody>
          <a:bodyPr vert="horz" lIns="0" tIns="0" rIns="0" bIns="0" rtlCol="0" anchor="t" anchorCtr="0"/>
          <a:lstStyle>
            <a:lvl1pPr algn="r">
              <a:defRPr sz="1000" b="1" i="0" baseline="0">
                <a:solidFill>
                  <a:schemeClr val="tx2"/>
                </a:solidFill>
              </a:defRPr>
            </a:lvl1pPr>
          </a:lstStyle>
          <a:p>
            <a:fld id="{48F63A3B-78C7-47BE-AE5E-E10140E04643}" type="slidenum">
              <a:rPr lang="en-US" smtClean="0"/>
              <a:pPr/>
              <a:t>‹#›</a:t>
            </a:fld>
            <a:endParaRPr lang="en-US" dirty="0"/>
          </a:p>
        </p:txBody>
      </p:sp>
      <p:sp>
        <p:nvSpPr>
          <p:cNvPr id="7" name="TextBox 6">
            <a:extLst>
              <a:ext uri="{FF2B5EF4-FFF2-40B4-BE49-F238E27FC236}">
                <a16:creationId xmlns:a16="http://schemas.microsoft.com/office/drawing/2014/main" id="{4E3B862E-C070-C64F-87F7-901CFF621B33}"/>
              </a:ext>
            </a:extLst>
          </p:cNvPr>
          <p:cNvSpPr txBox="1"/>
          <p:nvPr userDrawn="1"/>
        </p:nvSpPr>
        <p:spPr>
          <a:xfrm>
            <a:off x="10429878" y="6515103"/>
            <a:ext cx="184731" cy="507703"/>
          </a:xfrm>
          <a:prstGeom prst="rect">
            <a:avLst/>
          </a:prstGeom>
          <a:noFill/>
        </p:spPr>
        <p:txBody>
          <a:bodyPr wrap="none" rtlCol="0">
            <a:spAutoFit/>
          </a:bodyPr>
          <a:lstStyle/>
          <a:p>
            <a:endParaRPr lang="en-US" sz="2699" dirty="0">
              <a:solidFill>
                <a:schemeClr val="bg1"/>
              </a:solidFill>
            </a:endParaRPr>
          </a:p>
        </p:txBody>
      </p:sp>
    </p:spTree>
    <p:extLst>
      <p:ext uri="{BB962C8B-B14F-4D97-AF65-F5344CB8AC3E}">
        <p14:creationId xmlns:p14="http://schemas.microsoft.com/office/powerpoint/2010/main" val="1504398568"/>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dt="0"/>
  <p:txStyles>
    <p:titleStyle>
      <a:lvl1pPr algn="l" defTabSz="914217" rtl="0" eaLnBrk="1" latinLnBrk="0" hangingPunct="1">
        <a:lnSpc>
          <a:spcPct val="90000"/>
        </a:lnSpc>
        <a:spcBef>
          <a:spcPct val="0"/>
        </a:spcBef>
        <a:buNone/>
        <a:defRPr sz="3599" b="1" i="0" kern="1200" baseline="0">
          <a:solidFill>
            <a:schemeClr val="tx1"/>
          </a:solidFill>
          <a:latin typeface="+mj-lt"/>
          <a:ea typeface="+mj-ea"/>
          <a:cs typeface="+mj-cs"/>
        </a:defRPr>
      </a:lvl1pPr>
    </p:titleStyle>
    <p:bodyStyle>
      <a:lvl1pPr marL="0" indent="0" algn="l" defTabSz="914217" rtl="0" eaLnBrk="1" latinLnBrk="0" hangingPunct="1">
        <a:lnSpc>
          <a:spcPct val="90000"/>
        </a:lnSpc>
        <a:spcBef>
          <a:spcPts val="1000"/>
        </a:spcBef>
        <a:spcAft>
          <a:spcPts val="300"/>
        </a:spcAft>
        <a:buFont typeface="Arial" panose="020B0604020202020204" pitchFamily="34" charset="0"/>
        <a:buNone/>
        <a:defRPr sz="2699" b="1" i="0" kern="1200">
          <a:solidFill>
            <a:schemeClr val="tx2"/>
          </a:solidFill>
          <a:latin typeface="Georgia" panose="02040502050405020303" pitchFamily="18" charset="0"/>
          <a:ea typeface="+mn-ea"/>
          <a:cs typeface="+mn-cs"/>
        </a:defRPr>
      </a:lvl1pPr>
      <a:lvl2pPr marL="0" indent="0" algn="l" defTabSz="914217" rtl="0" eaLnBrk="1" latinLnBrk="0" hangingPunct="1">
        <a:lnSpc>
          <a:spcPct val="90000"/>
        </a:lnSpc>
        <a:spcBef>
          <a:spcPts val="500"/>
        </a:spcBef>
        <a:buFont typeface="Arial" panose="020B0604020202020204" pitchFamily="34" charset="0"/>
        <a:buNone/>
        <a:defRPr sz="2200" kern="1200">
          <a:solidFill>
            <a:schemeClr val="tx1"/>
          </a:solidFill>
          <a:latin typeface="+mn-lt"/>
          <a:ea typeface="+mn-ea"/>
          <a:cs typeface="+mn-cs"/>
        </a:defRPr>
      </a:lvl2pPr>
      <a:lvl3pPr marL="68566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42771" indent="-228554" algn="l" defTabSz="91421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1599880" indent="-228554" algn="l" defTabSz="91421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F7E47FB1-0466-F84B-AF27-0212724A39FE}"/>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a:extLst>
              <a:ext uri="{FF2B5EF4-FFF2-40B4-BE49-F238E27FC236}">
                <a16:creationId xmlns:a16="http://schemas.microsoft.com/office/drawing/2014/main" id="{155D1DCE-E846-104F-903F-A264DDFF45DB}"/>
              </a:ext>
            </a:extLst>
          </p:cNvPr>
          <p:cNvSpPr>
            <a:spLocks noGrp="1" noChangeArrowheads="1"/>
          </p:cNvSpPr>
          <p:nvPr>
            <p:ph type="title"/>
          </p:nvPr>
        </p:nvSpPr>
        <p:spPr bwMode="auto">
          <a:xfrm>
            <a:off x="0" y="1"/>
            <a:ext cx="12192000" cy="1012825"/>
          </a:xfrm>
          <a:prstGeom prst="rect">
            <a:avLst/>
          </a:prstGeom>
          <a:solidFill>
            <a:srgbClr val="184B70">
              <a:alpha val="5803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60" name="Rectangle 3">
            <a:extLst>
              <a:ext uri="{FF2B5EF4-FFF2-40B4-BE49-F238E27FC236}">
                <a16:creationId xmlns:a16="http://schemas.microsoft.com/office/drawing/2014/main" id="{6E4232AB-FD23-5F4F-BFD0-42EF3EBAF9CD}"/>
              </a:ext>
            </a:extLst>
          </p:cNvPr>
          <p:cNvSpPr>
            <a:spLocks noGrp="1" noChangeArrowheads="1"/>
          </p:cNvSpPr>
          <p:nvPr>
            <p:ph type="body" idx="1"/>
          </p:nvPr>
        </p:nvSpPr>
        <p:spPr bwMode="auto">
          <a:xfrm>
            <a:off x="914400" y="1146175"/>
            <a:ext cx="10363200" cy="471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8F08B894-06C3-6C4F-AFB7-58AB1A91DFF8}"/>
              </a:ext>
            </a:extLst>
          </p:cNvPr>
          <p:cNvSpPr>
            <a:spLocks noGrp="1"/>
          </p:cNvSpPr>
          <p:nvPr>
            <p:ph type="ftr" sz="quarter" idx="3"/>
          </p:nvPr>
        </p:nvSpPr>
        <p:spPr>
          <a:xfrm>
            <a:off x="6769101" y="6165851"/>
            <a:ext cx="5204884" cy="555625"/>
          </a:xfrm>
          <a:prstGeom prst="rect">
            <a:avLst/>
          </a:prstGeom>
        </p:spPr>
        <p:txBody>
          <a:bodyPr vert="horz" lIns="91440" tIns="45720" rIns="91440" bIns="45720" rtlCol="0" anchor="ctr"/>
          <a:lstStyle>
            <a:lvl1pPr algn="ctr" defTabSz="914378" eaLnBrk="1" hangingPunct="1">
              <a:defRPr sz="1200">
                <a:solidFill>
                  <a:srgbClr val="002054"/>
                </a:solidFill>
                <a:latin typeface="Arial"/>
                <a:ea typeface="ＭＳ Ｐゴシック"/>
              </a:defRPr>
            </a:lvl1pPr>
          </a:lstStyle>
          <a:p>
            <a:pPr>
              <a:defRPr/>
            </a:pPr>
            <a:endParaRPr lang="en-US"/>
          </a:p>
        </p:txBody>
      </p:sp>
    </p:spTree>
    <p:extLst>
      <p:ext uri="{BB962C8B-B14F-4D97-AF65-F5344CB8AC3E}">
        <p14:creationId xmlns:p14="http://schemas.microsoft.com/office/powerpoint/2010/main" val="1601211139"/>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2400">
          <a:solidFill>
            <a:schemeClr val="bg1"/>
          </a:solidFill>
          <a:latin typeface="+mn-lt"/>
          <a:ea typeface="MS PGothic" panose="020B0600070205080204" pitchFamily="34" charset="-128"/>
          <a:cs typeface="+mj-cs"/>
        </a:defRPr>
      </a:lvl1pPr>
      <a:lvl2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2pPr>
      <a:lvl3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3pPr>
      <a:lvl4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4pPr>
      <a:lvl5pPr algn="ctr" rtl="0" eaLnBrk="0" fontAlgn="base" hangingPunct="0">
        <a:spcBef>
          <a:spcPct val="0"/>
        </a:spcBef>
        <a:spcAft>
          <a:spcPct val="0"/>
        </a:spcAft>
        <a:defRPr sz="2400">
          <a:solidFill>
            <a:schemeClr val="bg1"/>
          </a:solidFill>
          <a:latin typeface="Arial" panose="020B0604020202020204" pitchFamily="34" charset="0"/>
          <a:ea typeface="MS PGothic" panose="020B0600070205080204" pitchFamily="34" charset="-128"/>
          <a:cs typeface="ＭＳ Ｐゴシック" pitchFamily="-72" charset="-128"/>
        </a:defRPr>
      </a:lvl5pPr>
      <a:lvl6pPr marL="457189"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378"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566"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754"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1pPr>
      <a:lvl2pPr marL="741363" indent="-284163" algn="l" rtl="0" eaLnBrk="0" fontAlgn="base" hangingPunct="0">
        <a:spcBef>
          <a:spcPct val="20000"/>
        </a:spcBef>
        <a:spcAft>
          <a:spcPct val="0"/>
        </a:spcAft>
        <a:buChar char="–"/>
        <a:defRPr>
          <a:solidFill>
            <a:schemeClr val="tx1"/>
          </a:solidFill>
          <a:latin typeface="+mn-lt"/>
          <a:ea typeface="MS PGothic" panose="020B0600070205080204" pitchFamily="34" charset="-128"/>
        </a:defRPr>
      </a:lvl2pPr>
      <a:lvl3pPr marL="11414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598613" indent="-227013" algn="l" rtl="0" eaLnBrk="0" fontAlgn="base" hangingPunct="0">
        <a:spcBef>
          <a:spcPct val="20000"/>
        </a:spcBef>
        <a:spcAft>
          <a:spcPct val="0"/>
        </a:spcAft>
        <a:defRPr>
          <a:solidFill>
            <a:schemeClr val="tx1"/>
          </a:solidFill>
          <a:latin typeface="+mn-lt"/>
          <a:ea typeface="MS PGothic" panose="020B0600070205080204" pitchFamily="34" charset="-128"/>
        </a:defRPr>
      </a:lvl4pPr>
      <a:lvl5pPr marL="2055813" indent="-227013" algn="l" rtl="0" eaLnBrk="0" fontAlgn="base" hangingPunct="0">
        <a:spcBef>
          <a:spcPct val="20000"/>
        </a:spcBef>
        <a:spcAft>
          <a:spcPct val="0"/>
        </a:spcAft>
        <a:buChar char="»"/>
        <a:defRPr>
          <a:solidFill>
            <a:schemeClr val="tx1"/>
          </a:solidFill>
          <a:latin typeface="+mn-lt"/>
          <a:ea typeface="MS PGothic" panose="020B0600070205080204" pitchFamily="34" charset="-128"/>
        </a:defRPr>
      </a:lvl5pPr>
      <a:lvl6pPr marL="2514537" indent="-228594" algn="l" rtl="0" eaLnBrk="1" fontAlgn="base" hangingPunct="1">
        <a:spcBef>
          <a:spcPct val="20000"/>
        </a:spcBef>
        <a:spcAft>
          <a:spcPct val="0"/>
        </a:spcAft>
        <a:buChar char="»"/>
        <a:defRPr sz="2000">
          <a:solidFill>
            <a:schemeClr val="tx1"/>
          </a:solidFill>
          <a:latin typeface="+mn-lt"/>
          <a:ea typeface="+mn-ea"/>
        </a:defRPr>
      </a:lvl6pPr>
      <a:lvl7pPr marL="2971726" indent="-228594" algn="l" rtl="0" eaLnBrk="1" fontAlgn="base" hangingPunct="1">
        <a:spcBef>
          <a:spcPct val="20000"/>
        </a:spcBef>
        <a:spcAft>
          <a:spcPct val="0"/>
        </a:spcAft>
        <a:buChar char="»"/>
        <a:defRPr sz="2000">
          <a:solidFill>
            <a:schemeClr val="tx1"/>
          </a:solidFill>
          <a:latin typeface="+mn-lt"/>
          <a:ea typeface="+mn-ea"/>
        </a:defRPr>
      </a:lvl7pPr>
      <a:lvl8pPr marL="3428915" indent="-228594" algn="l" rtl="0" eaLnBrk="1" fontAlgn="base" hangingPunct="1">
        <a:spcBef>
          <a:spcPct val="20000"/>
        </a:spcBef>
        <a:spcAft>
          <a:spcPct val="0"/>
        </a:spcAft>
        <a:buChar char="»"/>
        <a:defRPr sz="2000">
          <a:solidFill>
            <a:schemeClr val="tx1"/>
          </a:solidFill>
          <a:latin typeface="+mn-lt"/>
          <a:ea typeface="+mn-ea"/>
        </a:defRPr>
      </a:lvl8pPr>
      <a:lvl9pPr marL="3886103" indent="-228594"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863510" y="6119510"/>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5" name="TextBox 4"/>
          <p:cNvSpPr txBox="1"/>
          <p:nvPr userDrawn="1"/>
        </p:nvSpPr>
        <p:spPr>
          <a:xfrm>
            <a:off x="9163051" y="7917469"/>
            <a:ext cx="336952" cy="748025"/>
          </a:xfrm>
          <a:prstGeom prst="rect">
            <a:avLst/>
          </a:prstGeom>
          <a:noFill/>
        </p:spPr>
        <p:txBody>
          <a:bodyPr wrap="none" rtlCol="0">
            <a:spAutoFit/>
          </a:bodyPr>
          <a:lstStyle/>
          <a:p>
            <a:r>
              <a:rPr lang="en-US" sz="4261" dirty="0"/>
              <a:t> </a:t>
            </a:r>
          </a:p>
        </p:txBody>
      </p:sp>
      <p:pic>
        <p:nvPicPr>
          <p:cNvPr id="6" name="Picture 5">
            <a:extLst>
              <a:ext uri="{FF2B5EF4-FFF2-40B4-BE49-F238E27FC236}">
                <a16:creationId xmlns:a16="http://schemas.microsoft.com/office/drawing/2014/main" id="{953D009E-6153-234E-A3F7-30E2F33789AD}"/>
              </a:ext>
            </a:extLst>
          </p:cNvPr>
          <p:cNvPicPr>
            <a:picLocks noChangeAspect="1"/>
          </p:cNvPicPr>
          <p:nvPr userDrawn="1"/>
        </p:nvPicPr>
        <p:blipFill>
          <a:blip r:embed="rId10"/>
          <a:stretch>
            <a:fillRect/>
          </a:stretch>
        </p:blipFill>
        <p:spPr>
          <a:xfrm>
            <a:off x="356355" y="5941982"/>
            <a:ext cx="1709323" cy="649249"/>
          </a:xfrm>
          <a:prstGeom prst="rect">
            <a:avLst/>
          </a:prstGeom>
        </p:spPr>
      </p:pic>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5740827"/>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534562B-2B03-9147-82B7-0AEE8B619A26}"/>
              </a:ext>
            </a:extLst>
          </p:cNvPr>
          <p:cNvCxnSpPr/>
          <p:nvPr userDrawn="1"/>
        </p:nvCxnSpPr>
        <p:spPr>
          <a:xfrm>
            <a:off x="0" y="6850121"/>
            <a:ext cx="12192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E062017-9353-F444-9B5C-7A41DA61AFB2}"/>
              </a:ext>
            </a:extLst>
          </p:cNvPr>
          <p:cNvPicPr>
            <a:picLocks noChangeAspect="1"/>
          </p:cNvPicPr>
          <p:nvPr userDrawn="1"/>
        </p:nvPicPr>
        <p:blipFill>
          <a:blip r:embed="rId11"/>
          <a:srcRect/>
          <a:stretch/>
        </p:blipFill>
        <p:spPr>
          <a:xfrm>
            <a:off x="10443669" y="5927387"/>
            <a:ext cx="1391977" cy="688405"/>
          </a:xfrm>
          <a:prstGeom prst="rect">
            <a:avLst/>
          </a:prstGeom>
        </p:spPr>
      </p:pic>
    </p:spTree>
    <p:extLst>
      <p:ext uri="{BB962C8B-B14F-4D97-AF65-F5344CB8AC3E}">
        <p14:creationId xmlns:p14="http://schemas.microsoft.com/office/powerpoint/2010/main" val="2943126604"/>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D7401B5-6485-DF44-A3AB-2E17066734B8}"/>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76478"/>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 id="2147485073" r:id="rId12"/>
    <p:sldLayoutId id="2147485074" r:id="rId13"/>
    <p:sldLayoutId id="2147485075" r:id="rId14"/>
    <p:sldLayoutId id="2147485076" r:id="rId15"/>
    <p:sldLayoutId id="2147485077" r:id="rId16"/>
    <p:sldLayoutId id="2147485078" r:id="rId17"/>
    <p:sldLayoutId id="2147485079" r:id="rId18"/>
    <p:sldLayoutId id="21474850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600" b="1">
          <a:solidFill>
            <a:srgbClr val="002060"/>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1048512"/>
            <a:ext cx="10972799" cy="418576"/>
          </a:xfrm>
          <a:prstGeom prst="rect">
            <a:avLst/>
          </a:prstGeom>
        </p:spPr>
        <p:txBody>
          <a:bodyPr vert="horz" lIns="0" tIns="0" rIns="0" bIns="0" rtlCol="0" anchor="b" anchorCtr="0">
            <a:noAutofit/>
          </a:bodyPr>
          <a:lstStyle/>
          <a:p>
            <a:pPr lvl="0"/>
            <a:r>
              <a:rPr lang="en-US"/>
              <a:t>Click to edit Master title style</a:t>
            </a:r>
            <a:endParaRPr lang="en-US" dirty="0"/>
          </a:p>
        </p:txBody>
      </p:sp>
      <p:sp>
        <p:nvSpPr>
          <p:cNvPr id="11" name="Rectangle 10"/>
          <p:cNvSpPr/>
          <p:nvPr userDrawn="1"/>
        </p:nvSpPr>
        <p:spPr>
          <a:xfrm>
            <a:off x="0" y="-1"/>
            <a:ext cx="12192000" cy="34137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Footer Placeholder 4"/>
          <p:cNvSpPr>
            <a:spLocks noGrp="1"/>
          </p:cNvSpPr>
          <p:nvPr>
            <p:ph type="ftr" sz="quarter" idx="3"/>
          </p:nvPr>
        </p:nvSpPr>
        <p:spPr>
          <a:xfrm>
            <a:off x="1026597" y="6457702"/>
            <a:ext cx="4517089" cy="164148"/>
          </a:xfrm>
          <a:prstGeom prst="rect">
            <a:avLst/>
          </a:prstGeom>
        </p:spPr>
        <p:txBody>
          <a:bodyPr vert="horz" wrap="square" lIns="0" tIns="0" rIns="0" bIns="0" rtlCol="0" anchor="ctr">
            <a:spAutoFit/>
          </a:bodyPr>
          <a:lstStyle>
            <a:lvl1pPr algn="l">
              <a:defRPr sz="1067">
                <a:solidFill>
                  <a:schemeClr val="tx1"/>
                </a:solidFill>
              </a:defRPr>
            </a:lvl1pPr>
          </a:lstStyle>
          <a:p>
            <a:r>
              <a:rPr lang="en-US" dirty="0"/>
              <a:t>Division Name or Footer</a:t>
            </a:r>
          </a:p>
        </p:txBody>
      </p:sp>
      <p:sp>
        <p:nvSpPr>
          <p:cNvPr id="18" name="Slide Number Placeholder 5"/>
          <p:cNvSpPr>
            <a:spLocks noGrp="1"/>
          </p:cNvSpPr>
          <p:nvPr>
            <p:ph type="sldNum" sz="quarter" idx="4"/>
          </p:nvPr>
        </p:nvSpPr>
        <p:spPr>
          <a:xfrm>
            <a:off x="609601" y="6457702"/>
            <a:ext cx="339625" cy="164148"/>
          </a:xfrm>
          <a:prstGeom prst="rect">
            <a:avLst/>
          </a:prstGeom>
        </p:spPr>
        <p:txBody>
          <a:bodyPr vert="horz" wrap="square" lIns="0" tIns="0" rIns="0" bIns="0" rtlCol="0" anchor="ctr">
            <a:spAutoFit/>
          </a:bodyPr>
          <a:lstStyle>
            <a:lvl1pPr algn="l">
              <a:defRPr sz="1067">
                <a:solidFill>
                  <a:schemeClr val="tx1"/>
                </a:solidFill>
              </a:defRPr>
            </a:lvl1pPr>
          </a:lstStyle>
          <a:p>
            <a:fld id="{7FEEEA1A-CB49-3744-AA40-B896987410F9}" type="slidenum">
              <a:rPr lang="en-US" smtClean="0"/>
              <a:pPr/>
              <a:t>‹#›</a:t>
            </a:fld>
            <a:endParaRPr lang="en-US" dirty="0"/>
          </a:p>
        </p:txBody>
      </p:sp>
      <p:sp>
        <p:nvSpPr>
          <p:cNvPr id="8" name="Text Placeholder 2"/>
          <p:cNvSpPr>
            <a:spLocks noGrp="1"/>
          </p:cNvSpPr>
          <p:nvPr>
            <p:ph type="body" idx="1"/>
          </p:nvPr>
        </p:nvSpPr>
        <p:spPr>
          <a:xfrm>
            <a:off x="609600" y="1780032"/>
            <a:ext cx="10972801" cy="4018936"/>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5"/>
          <p:cNvSpPr>
            <a:spLocks noEditPoints="1"/>
          </p:cNvSpPr>
          <p:nvPr userDrawn="1"/>
        </p:nvSpPr>
        <p:spPr bwMode="auto">
          <a:xfrm>
            <a:off x="10559823" y="6163226"/>
            <a:ext cx="1022352" cy="446447"/>
          </a:xfrm>
          <a:custGeom>
            <a:avLst/>
            <a:gdLst>
              <a:gd name="T0" fmla="*/ 32 w 511"/>
              <a:gd name="T1" fmla="*/ 39 h 221"/>
              <a:gd name="T2" fmla="*/ 106 w 511"/>
              <a:gd name="T3" fmla="*/ 0 h 221"/>
              <a:gd name="T4" fmla="*/ 188 w 511"/>
              <a:gd name="T5" fmla="*/ 44 h 221"/>
              <a:gd name="T6" fmla="*/ 139 w 511"/>
              <a:gd name="T7" fmla="*/ 208 h 221"/>
              <a:gd name="T8" fmla="*/ 161 w 511"/>
              <a:gd name="T9" fmla="*/ 194 h 221"/>
              <a:gd name="T10" fmla="*/ 2 w 511"/>
              <a:gd name="T11" fmla="*/ 101 h 221"/>
              <a:gd name="T12" fmla="*/ 91 w 511"/>
              <a:gd name="T13" fmla="*/ 70 h 221"/>
              <a:gd name="T14" fmla="*/ 123 w 511"/>
              <a:gd name="T15" fmla="*/ 108 h 221"/>
              <a:gd name="T16" fmla="*/ 208 w 511"/>
              <a:gd name="T17" fmla="*/ 70 h 221"/>
              <a:gd name="T18" fmla="*/ 73 w 511"/>
              <a:gd name="T19" fmla="*/ 70 h 221"/>
              <a:gd name="T20" fmla="*/ 53 w 511"/>
              <a:gd name="T21" fmla="*/ 96 h 221"/>
              <a:gd name="T22" fmla="*/ 54 w 511"/>
              <a:gd name="T23" fmla="*/ 70 h 221"/>
              <a:gd name="T24" fmla="*/ 144 w 511"/>
              <a:gd name="T25" fmla="*/ 70 h 221"/>
              <a:gd name="T26" fmla="*/ 175 w 511"/>
              <a:gd name="T27" fmla="*/ 70 h 221"/>
              <a:gd name="T28" fmla="*/ 267 w 511"/>
              <a:gd name="T29" fmla="*/ 206 h 221"/>
              <a:gd name="T30" fmla="*/ 267 w 511"/>
              <a:gd name="T31" fmla="*/ 193 h 221"/>
              <a:gd name="T32" fmla="*/ 259 w 511"/>
              <a:gd name="T33" fmla="*/ 199 h 221"/>
              <a:gd name="T34" fmla="*/ 416 w 511"/>
              <a:gd name="T35" fmla="*/ 92 h 221"/>
              <a:gd name="T36" fmla="*/ 402 w 511"/>
              <a:gd name="T37" fmla="*/ 86 h 221"/>
              <a:gd name="T38" fmla="*/ 402 w 511"/>
              <a:gd name="T39" fmla="*/ 123 h 221"/>
              <a:gd name="T40" fmla="*/ 397 w 511"/>
              <a:gd name="T41" fmla="*/ 184 h 221"/>
              <a:gd name="T42" fmla="*/ 373 w 511"/>
              <a:gd name="T43" fmla="*/ 152 h 221"/>
              <a:gd name="T44" fmla="*/ 511 w 511"/>
              <a:gd name="T45" fmla="*/ 124 h 221"/>
              <a:gd name="T46" fmla="*/ 511 w 511"/>
              <a:gd name="T47" fmla="*/ 111 h 221"/>
              <a:gd name="T48" fmla="*/ 503 w 511"/>
              <a:gd name="T49" fmla="*/ 117 h 221"/>
              <a:gd name="T50" fmla="*/ 487 w 511"/>
              <a:gd name="T51" fmla="*/ 105 h 221"/>
              <a:gd name="T52" fmla="*/ 450 w 511"/>
              <a:gd name="T53" fmla="*/ 98 h 221"/>
              <a:gd name="T54" fmla="*/ 443 w 511"/>
              <a:gd name="T55" fmla="*/ 87 h 221"/>
              <a:gd name="T56" fmla="*/ 366 w 511"/>
              <a:gd name="T57" fmla="*/ 169 h 221"/>
              <a:gd name="T58" fmla="*/ 365 w 511"/>
              <a:gd name="T59" fmla="*/ 205 h 221"/>
              <a:gd name="T60" fmla="*/ 343 w 511"/>
              <a:gd name="T61" fmla="*/ 203 h 221"/>
              <a:gd name="T62" fmla="*/ 343 w 511"/>
              <a:gd name="T63" fmla="*/ 156 h 221"/>
              <a:gd name="T64" fmla="*/ 318 w 511"/>
              <a:gd name="T65" fmla="*/ 133 h 221"/>
              <a:gd name="T66" fmla="*/ 294 w 511"/>
              <a:gd name="T67" fmla="*/ 133 h 221"/>
              <a:gd name="T68" fmla="*/ 332 w 511"/>
              <a:gd name="T69" fmla="*/ 98 h 221"/>
              <a:gd name="T70" fmla="*/ 271 w 511"/>
              <a:gd name="T71" fmla="*/ 103 h 221"/>
              <a:gd name="T72" fmla="*/ 249 w 511"/>
              <a:gd name="T73" fmla="*/ 94 h 221"/>
              <a:gd name="T74" fmla="*/ 286 w 511"/>
              <a:gd name="T75" fmla="*/ 132 h 221"/>
              <a:gd name="T76" fmla="*/ 261 w 511"/>
              <a:gd name="T77" fmla="*/ 119 h 221"/>
              <a:gd name="T78" fmla="*/ 311 w 511"/>
              <a:gd name="T79" fmla="*/ 215 h 221"/>
              <a:gd name="T80" fmla="*/ 272 w 511"/>
              <a:gd name="T81" fmla="*/ 203 h 221"/>
              <a:gd name="T82" fmla="*/ 280 w 511"/>
              <a:gd name="T83" fmla="*/ 184 h 221"/>
              <a:gd name="T84" fmla="*/ 309 w 511"/>
              <a:gd name="T85" fmla="*/ 203 h 221"/>
              <a:gd name="T86" fmla="*/ 296 w 511"/>
              <a:gd name="T87" fmla="*/ 201 h 221"/>
              <a:gd name="T88" fmla="*/ 318 w 511"/>
              <a:gd name="T89" fmla="*/ 215 h 221"/>
              <a:gd name="T90" fmla="*/ 208 w 511"/>
              <a:gd name="T91" fmla="*/ 215 h 221"/>
              <a:gd name="T92" fmla="*/ 174 w 511"/>
              <a:gd name="T93" fmla="*/ 153 h 221"/>
              <a:gd name="T94" fmla="*/ 342 w 511"/>
              <a:gd name="T95" fmla="*/ 130 h 221"/>
              <a:gd name="T96" fmla="*/ 370 w 511"/>
              <a:gd name="T97" fmla="*/ 90 h 221"/>
              <a:gd name="T98" fmla="*/ 374 w 511"/>
              <a:gd name="T99" fmla="*/ 98 h 221"/>
              <a:gd name="T100" fmla="*/ 354 w 511"/>
              <a:gd name="T101" fmla="*/ 122 h 221"/>
              <a:gd name="T102" fmla="*/ 342 w 511"/>
              <a:gd name="T103" fmla="*/ 130 h 221"/>
              <a:gd name="T104" fmla="*/ 352 w 511"/>
              <a:gd name="T105" fmla="*/ 103 h 221"/>
              <a:gd name="T106" fmla="*/ 351 w 511"/>
              <a:gd name="T107" fmla="*/ 13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1" h="221">
                <a:moveTo>
                  <a:pt x="188" y="44"/>
                </a:moveTo>
                <a:cubicBezTo>
                  <a:pt x="188" y="44"/>
                  <a:pt x="187" y="44"/>
                  <a:pt x="186" y="43"/>
                </a:cubicBezTo>
                <a:cubicBezTo>
                  <a:pt x="185" y="42"/>
                  <a:pt x="179" y="36"/>
                  <a:pt x="169" y="30"/>
                </a:cubicBezTo>
                <a:cubicBezTo>
                  <a:pt x="159" y="24"/>
                  <a:pt x="137" y="13"/>
                  <a:pt x="107" y="13"/>
                </a:cubicBezTo>
                <a:cubicBezTo>
                  <a:pt x="71" y="13"/>
                  <a:pt x="47" y="27"/>
                  <a:pt x="32" y="39"/>
                </a:cubicBezTo>
                <a:cubicBezTo>
                  <a:pt x="18" y="51"/>
                  <a:pt x="11" y="65"/>
                  <a:pt x="11" y="66"/>
                </a:cubicBezTo>
                <a:cubicBezTo>
                  <a:pt x="11" y="66"/>
                  <a:pt x="11" y="66"/>
                  <a:pt x="10" y="66"/>
                </a:cubicBezTo>
                <a:cubicBezTo>
                  <a:pt x="10" y="66"/>
                  <a:pt x="10" y="66"/>
                  <a:pt x="10" y="66"/>
                </a:cubicBezTo>
                <a:cubicBezTo>
                  <a:pt x="11" y="65"/>
                  <a:pt x="17" y="49"/>
                  <a:pt x="30" y="35"/>
                </a:cubicBezTo>
                <a:cubicBezTo>
                  <a:pt x="43" y="20"/>
                  <a:pt x="69" y="0"/>
                  <a:pt x="106" y="0"/>
                </a:cubicBezTo>
                <a:cubicBezTo>
                  <a:pt x="142" y="0"/>
                  <a:pt x="165" y="19"/>
                  <a:pt x="173" y="26"/>
                </a:cubicBezTo>
                <a:cubicBezTo>
                  <a:pt x="180" y="33"/>
                  <a:pt x="186" y="41"/>
                  <a:pt x="187" y="42"/>
                </a:cubicBezTo>
                <a:cubicBezTo>
                  <a:pt x="188" y="43"/>
                  <a:pt x="188" y="44"/>
                  <a:pt x="188" y="44"/>
                </a:cubicBezTo>
                <a:cubicBezTo>
                  <a:pt x="188" y="44"/>
                  <a:pt x="188" y="44"/>
                  <a:pt x="188" y="44"/>
                </a:cubicBezTo>
                <a:cubicBezTo>
                  <a:pt x="188" y="44"/>
                  <a:pt x="188" y="44"/>
                  <a:pt x="188" y="44"/>
                </a:cubicBezTo>
                <a:close/>
                <a:moveTo>
                  <a:pt x="1" y="101"/>
                </a:moveTo>
                <a:cubicBezTo>
                  <a:pt x="1" y="101"/>
                  <a:pt x="1" y="101"/>
                  <a:pt x="1" y="102"/>
                </a:cubicBezTo>
                <a:cubicBezTo>
                  <a:pt x="1" y="103"/>
                  <a:pt x="0" y="117"/>
                  <a:pt x="3" y="134"/>
                </a:cubicBezTo>
                <a:cubicBezTo>
                  <a:pt x="8" y="157"/>
                  <a:pt x="22" y="186"/>
                  <a:pt x="54" y="203"/>
                </a:cubicBezTo>
                <a:cubicBezTo>
                  <a:pt x="87" y="221"/>
                  <a:pt x="120" y="216"/>
                  <a:pt x="139" y="208"/>
                </a:cubicBezTo>
                <a:cubicBezTo>
                  <a:pt x="153" y="202"/>
                  <a:pt x="157" y="198"/>
                  <a:pt x="159" y="196"/>
                </a:cubicBezTo>
                <a:cubicBezTo>
                  <a:pt x="160" y="196"/>
                  <a:pt x="161" y="195"/>
                  <a:pt x="161" y="195"/>
                </a:cubicBezTo>
                <a:cubicBezTo>
                  <a:pt x="162" y="194"/>
                  <a:pt x="162" y="194"/>
                  <a:pt x="162" y="194"/>
                </a:cubicBezTo>
                <a:cubicBezTo>
                  <a:pt x="162" y="194"/>
                  <a:pt x="162" y="194"/>
                  <a:pt x="162" y="194"/>
                </a:cubicBezTo>
                <a:cubicBezTo>
                  <a:pt x="162" y="194"/>
                  <a:pt x="162" y="194"/>
                  <a:pt x="161" y="194"/>
                </a:cubicBezTo>
                <a:cubicBezTo>
                  <a:pt x="160" y="195"/>
                  <a:pt x="146" y="201"/>
                  <a:pt x="129" y="203"/>
                </a:cubicBezTo>
                <a:cubicBezTo>
                  <a:pt x="111" y="205"/>
                  <a:pt x="87" y="204"/>
                  <a:pt x="62" y="191"/>
                </a:cubicBezTo>
                <a:cubicBezTo>
                  <a:pt x="36" y="178"/>
                  <a:pt x="19" y="158"/>
                  <a:pt x="10" y="139"/>
                </a:cubicBezTo>
                <a:cubicBezTo>
                  <a:pt x="1" y="120"/>
                  <a:pt x="2" y="103"/>
                  <a:pt x="2" y="102"/>
                </a:cubicBezTo>
                <a:cubicBezTo>
                  <a:pt x="2" y="101"/>
                  <a:pt x="2" y="101"/>
                  <a:pt x="2" y="101"/>
                </a:cubicBezTo>
                <a:cubicBezTo>
                  <a:pt x="2" y="101"/>
                  <a:pt x="2" y="101"/>
                  <a:pt x="2" y="101"/>
                </a:cubicBezTo>
                <a:cubicBezTo>
                  <a:pt x="2" y="101"/>
                  <a:pt x="1" y="101"/>
                  <a:pt x="1" y="101"/>
                </a:cubicBezTo>
                <a:close/>
                <a:moveTo>
                  <a:pt x="108" y="133"/>
                </a:moveTo>
                <a:cubicBezTo>
                  <a:pt x="108" y="108"/>
                  <a:pt x="108" y="108"/>
                  <a:pt x="108" y="108"/>
                </a:cubicBezTo>
                <a:cubicBezTo>
                  <a:pt x="91" y="70"/>
                  <a:pt x="91" y="70"/>
                  <a:pt x="91" y="70"/>
                </a:cubicBezTo>
                <a:cubicBezTo>
                  <a:pt x="105" y="70"/>
                  <a:pt x="105" y="70"/>
                  <a:pt x="105" y="70"/>
                </a:cubicBezTo>
                <a:cubicBezTo>
                  <a:pt x="116" y="95"/>
                  <a:pt x="116" y="95"/>
                  <a:pt x="116" y="95"/>
                </a:cubicBezTo>
                <a:cubicBezTo>
                  <a:pt x="127" y="70"/>
                  <a:pt x="127" y="70"/>
                  <a:pt x="127" y="70"/>
                </a:cubicBezTo>
                <a:cubicBezTo>
                  <a:pt x="140" y="70"/>
                  <a:pt x="140" y="70"/>
                  <a:pt x="140" y="70"/>
                </a:cubicBezTo>
                <a:cubicBezTo>
                  <a:pt x="123" y="108"/>
                  <a:pt x="123" y="108"/>
                  <a:pt x="123" y="108"/>
                </a:cubicBezTo>
                <a:cubicBezTo>
                  <a:pt x="123" y="133"/>
                  <a:pt x="123" y="133"/>
                  <a:pt x="123" y="133"/>
                </a:cubicBezTo>
                <a:lnTo>
                  <a:pt x="108" y="133"/>
                </a:lnTo>
                <a:close/>
                <a:moveTo>
                  <a:pt x="241" y="133"/>
                </a:moveTo>
                <a:cubicBezTo>
                  <a:pt x="208" y="133"/>
                  <a:pt x="208" y="133"/>
                  <a:pt x="208" y="133"/>
                </a:cubicBezTo>
                <a:cubicBezTo>
                  <a:pt x="208" y="70"/>
                  <a:pt x="208" y="70"/>
                  <a:pt x="208" y="70"/>
                </a:cubicBezTo>
                <a:cubicBezTo>
                  <a:pt x="222" y="70"/>
                  <a:pt x="222" y="70"/>
                  <a:pt x="222" y="70"/>
                </a:cubicBezTo>
                <a:cubicBezTo>
                  <a:pt x="222" y="121"/>
                  <a:pt x="222" y="121"/>
                  <a:pt x="222" y="121"/>
                </a:cubicBezTo>
                <a:cubicBezTo>
                  <a:pt x="241" y="121"/>
                  <a:pt x="241" y="121"/>
                  <a:pt x="241" y="121"/>
                </a:cubicBezTo>
                <a:lnTo>
                  <a:pt x="241" y="133"/>
                </a:lnTo>
                <a:close/>
                <a:moveTo>
                  <a:pt x="73" y="70"/>
                </a:moveTo>
                <a:cubicBezTo>
                  <a:pt x="86" y="70"/>
                  <a:pt x="86" y="70"/>
                  <a:pt x="86" y="70"/>
                </a:cubicBezTo>
                <a:cubicBezTo>
                  <a:pt x="86" y="133"/>
                  <a:pt x="86" y="133"/>
                  <a:pt x="86" y="133"/>
                </a:cubicBezTo>
                <a:cubicBezTo>
                  <a:pt x="73" y="133"/>
                  <a:pt x="73" y="133"/>
                  <a:pt x="73" y="133"/>
                </a:cubicBezTo>
                <a:cubicBezTo>
                  <a:pt x="73" y="133"/>
                  <a:pt x="73" y="133"/>
                  <a:pt x="73" y="133"/>
                </a:cubicBezTo>
                <a:cubicBezTo>
                  <a:pt x="73" y="131"/>
                  <a:pt x="57" y="104"/>
                  <a:pt x="53" y="96"/>
                </a:cubicBezTo>
                <a:cubicBezTo>
                  <a:pt x="53" y="133"/>
                  <a:pt x="53" y="133"/>
                  <a:pt x="53" y="133"/>
                </a:cubicBezTo>
                <a:cubicBezTo>
                  <a:pt x="40" y="133"/>
                  <a:pt x="40" y="133"/>
                  <a:pt x="40" y="133"/>
                </a:cubicBezTo>
                <a:cubicBezTo>
                  <a:pt x="40" y="70"/>
                  <a:pt x="40" y="70"/>
                  <a:pt x="40" y="70"/>
                </a:cubicBezTo>
                <a:cubicBezTo>
                  <a:pt x="54" y="70"/>
                  <a:pt x="54" y="70"/>
                  <a:pt x="54" y="70"/>
                </a:cubicBezTo>
                <a:cubicBezTo>
                  <a:pt x="54" y="70"/>
                  <a:pt x="54" y="70"/>
                  <a:pt x="54" y="70"/>
                </a:cubicBezTo>
                <a:cubicBezTo>
                  <a:pt x="55" y="71"/>
                  <a:pt x="69" y="97"/>
                  <a:pt x="73" y="106"/>
                </a:cubicBezTo>
                <a:lnTo>
                  <a:pt x="73" y="70"/>
                </a:lnTo>
                <a:close/>
                <a:moveTo>
                  <a:pt x="166" y="134"/>
                </a:moveTo>
                <a:cubicBezTo>
                  <a:pt x="152" y="134"/>
                  <a:pt x="144" y="126"/>
                  <a:pt x="144" y="111"/>
                </a:cubicBezTo>
                <a:cubicBezTo>
                  <a:pt x="144" y="70"/>
                  <a:pt x="144" y="70"/>
                  <a:pt x="144" y="70"/>
                </a:cubicBezTo>
                <a:cubicBezTo>
                  <a:pt x="158" y="70"/>
                  <a:pt x="158" y="70"/>
                  <a:pt x="158" y="70"/>
                </a:cubicBezTo>
                <a:cubicBezTo>
                  <a:pt x="158" y="110"/>
                  <a:pt x="158" y="110"/>
                  <a:pt x="158" y="110"/>
                </a:cubicBezTo>
                <a:cubicBezTo>
                  <a:pt x="158" y="119"/>
                  <a:pt x="161" y="122"/>
                  <a:pt x="167" y="122"/>
                </a:cubicBezTo>
                <a:cubicBezTo>
                  <a:pt x="172" y="122"/>
                  <a:pt x="175" y="118"/>
                  <a:pt x="175" y="110"/>
                </a:cubicBezTo>
                <a:cubicBezTo>
                  <a:pt x="175" y="70"/>
                  <a:pt x="175" y="70"/>
                  <a:pt x="175" y="70"/>
                </a:cubicBezTo>
                <a:cubicBezTo>
                  <a:pt x="188" y="70"/>
                  <a:pt x="188" y="70"/>
                  <a:pt x="188" y="70"/>
                </a:cubicBezTo>
                <a:cubicBezTo>
                  <a:pt x="188" y="111"/>
                  <a:pt x="188" y="111"/>
                  <a:pt x="188" y="111"/>
                </a:cubicBezTo>
                <a:cubicBezTo>
                  <a:pt x="188" y="126"/>
                  <a:pt x="181" y="134"/>
                  <a:pt x="166" y="134"/>
                </a:cubicBezTo>
                <a:close/>
                <a:moveTo>
                  <a:pt x="259" y="199"/>
                </a:moveTo>
                <a:cubicBezTo>
                  <a:pt x="267" y="206"/>
                  <a:pt x="267" y="206"/>
                  <a:pt x="267" y="206"/>
                </a:cubicBezTo>
                <a:cubicBezTo>
                  <a:pt x="267" y="206"/>
                  <a:pt x="267" y="206"/>
                  <a:pt x="267" y="206"/>
                </a:cubicBezTo>
                <a:cubicBezTo>
                  <a:pt x="263" y="213"/>
                  <a:pt x="257" y="216"/>
                  <a:pt x="249" y="216"/>
                </a:cubicBezTo>
                <a:cubicBezTo>
                  <a:pt x="236" y="216"/>
                  <a:pt x="229" y="207"/>
                  <a:pt x="229" y="192"/>
                </a:cubicBezTo>
                <a:cubicBezTo>
                  <a:pt x="229" y="174"/>
                  <a:pt x="239" y="168"/>
                  <a:pt x="249" y="168"/>
                </a:cubicBezTo>
                <a:cubicBezTo>
                  <a:pt x="261" y="168"/>
                  <a:pt x="267" y="177"/>
                  <a:pt x="267" y="193"/>
                </a:cubicBezTo>
                <a:cubicBezTo>
                  <a:pt x="267" y="196"/>
                  <a:pt x="267" y="196"/>
                  <a:pt x="267" y="196"/>
                </a:cubicBezTo>
                <a:cubicBezTo>
                  <a:pt x="242" y="196"/>
                  <a:pt x="242" y="196"/>
                  <a:pt x="242" y="196"/>
                </a:cubicBezTo>
                <a:cubicBezTo>
                  <a:pt x="243" y="202"/>
                  <a:pt x="245" y="205"/>
                  <a:pt x="250" y="205"/>
                </a:cubicBezTo>
                <a:cubicBezTo>
                  <a:pt x="254" y="205"/>
                  <a:pt x="257" y="202"/>
                  <a:pt x="259" y="200"/>
                </a:cubicBezTo>
                <a:lnTo>
                  <a:pt x="259" y="199"/>
                </a:lnTo>
                <a:close/>
                <a:moveTo>
                  <a:pt x="242" y="187"/>
                </a:moveTo>
                <a:cubicBezTo>
                  <a:pt x="255" y="187"/>
                  <a:pt x="255" y="187"/>
                  <a:pt x="255" y="187"/>
                </a:cubicBezTo>
                <a:cubicBezTo>
                  <a:pt x="254" y="179"/>
                  <a:pt x="250" y="179"/>
                  <a:pt x="249" y="179"/>
                </a:cubicBezTo>
                <a:cubicBezTo>
                  <a:pt x="245" y="179"/>
                  <a:pt x="243" y="182"/>
                  <a:pt x="242" y="187"/>
                </a:cubicBezTo>
                <a:close/>
                <a:moveTo>
                  <a:pt x="416" y="92"/>
                </a:moveTo>
                <a:cubicBezTo>
                  <a:pt x="420" y="96"/>
                  <a:pt x="422" y="102"/>
                  <a:pt x="422" y="110"/>
                </a:cubicBezTo>
                <a:cubicBezTo>
                  <a:pt x="422" y="128"/>
                  <a:pt x="412" y="134"/>
                  <a:pt x="402" y="134"/>
                </a:cubicBezTo>
                <a:cubicBezTo>
                  <a:pt x="392" y="134"/>
                  <a:pt x="382" y="128"/>
                  <a:pt x="382" y="110"/>
                </a:cubicBezTo>
                <a:cubicBezTo>
                  <a:pt x="382" y="102"/>
                  <a:pt x="384" y="96"/>
                  <a:pt x="388" y="92"/>
                </a:cubicBezTo>
                <a:cubicBezTo>
                  <a:pt x="392" y="88"/>
                  <a:pt x="396" y="86"/>
                  <a:pt x="402" y="86"/>
                </a:cubicBezTo>
                <a:cubicBezTo>
                  <a:pt x="408" y="86"/>
                  <a:pt x="413" y="88"/>
                  <a:pt x="416" y="92"/>
                </a:cubicBezTo>
                <a:close/>
                <a:moveTo>
                  <a:pt x="409" y="110"/>
                </a:moveTo>
                <a:cubicBezTo>
                  <a:pt x="409" y="99"/>
                  <a:pt x="405" y="97"/>
                  <a:pt x="402" y="97"/>
                </a:cubicBezTo>
                <a:cubicBezTo>
                  <a:pt x="398" y="97"/>
                  <a:pt x="396" y="101"/>
                  <a:pt x="396" y="110"/>
                </a:cubicBezTo>
                <a:cubicBezTo>
                  <a:pt x="396" y="122"/>
                  <a:pt x="399" y="123"/>
                  <a:pt x="402" y="123"/>
                </a:cubicBezTo>
                <a:cubicBezTo>
                  <a:pt x="407" y="123"/>
                  <a:pt x="409" y="119"/>
                  <a:pt x="409" y="110"/>
                </a:cubicBezTo>
                <a:close/>
                <a:moveTo>
                  <a:pt x="410" y="180"/>
                </a:moveTo>
                <a:cubicBezTo>
                  <a:pt x="410" y="215"/>
                  <a:pt x="410" y="215"/>
                  <a:pt x="410" y="215"/>
                </a:cubicBezTo>
                <a:cubicBezTo>
                  <a:pt x="397" y="215"/>
                  <a:pt x="397" y="215"/>
                  <a:pt x="397" y="215"/>
                </a:cubicBezTo>
                <a:cubicBezTo>
                  <a:pt x="397" y="184"/>
                  <a:pt x="397" y="184"/>
                  <a:pt x="397" y="184"/>
                </a:cubicBezTo>
                <a:cubicBezTo>
                  <a:pt x="397" y="180"/>
                  <a:pt x="395" y="180"/>
                  <a:pt x="393" y="180"/>
                </a:cubicBezTo>
                <a:cubicBezTo>
                  <a:pt x="391" y="180"/>
                  <a:pt x="389" y="181"/>
                  <a:pt x="386" y="183"/>
                </a:cubicBezTo>
                <a:cubicBezTo>
                  <a:pt x="386" y="215"/>
                  <a:pt x="386" y="215"/>
                  <a:pt x="386" y="215"/>
                </a:cubicBezTo>
                <a:cubicBezTo>
                  <a:pt x="373" y="215"/>
                  <a:pt x="373" y="215"/>
                  <a:pt x="373" y="215"/>
                </a:cubicBezTo>
                <a:cubicBezTo>
                  <a:pt x="373" y="152"/>
                  <a:pt x="373" y="152"/>
                  <a:pt x="373" y="152"/>
                </a:cubicBezTo>
                <a:cubicBezTo>
                  <a:pt x="386" y="150"/>
                  <a:pt x="386" y="150"/>
                  <a:pt x="386" y="150"/>
                </a:cubicBezTo>
                <a:cubicBezTo>
                  <a:pt x="386" y="174"/>
                  <a:pt x="386" y="174"/>
                  <a:pt x="386" y="174"/>
                </a:cubicBezTo>
                <a:cubicBezTo>
                  <a:pt x="389" y="171"/>
                  <a:pt x="393" y="168"/>
                  <a:pt x="399" y="168"/>
                </a:cubicBezTo>
                <a:cubicBezTo>
                  <a:pt x="406" y="168"/>
                  <a:pt x="410" y="172"/>
                  <a:pt x="410" y="180"/>
                </a:cubicBezTo>
                <a:close/>
                <a:moveTo>
                  <a:pt x="511" y="124"/>
                </a:moveTo>
                <a:cubicBezTo>
                  <a:pt x="511" y="124"/>
                  <a:pt x="511" y="124"/>
                  <a:pt x="511" y="124"/>
                </a:cubicBezTo>
                <a:cubicBezTo>
                  <a:pt x="507" y="131"/>
                  <a:pt x="501" y="134"/>
                  <a:pt x="493" y="134"/>
                </a:cubicBezTo>
                <a:cubicBezTo>
                  <a:pt x="480" y="134"/>
                  <a:pt x="473" y="125"/>
                  <a:pt x="473" y="110"/>
                </a:cubicBezTo>
                <a:cubicBezTo>
                  <a:pt x="473" y="92"/>
                  <a:pt x="484" y="86"/>
                  <a:pt x="493" y="86"/>
                </a:cubicBezTo>
                <a:cubicBezTo>
                  <a:pt x="505" y="86"/>
                  <a:pt x="511" y="95"/>
                  <a:pt x="511" y="111"/>
                </a:cubicBezTo>
                <a:cubicBezTo>
                  <a:pt x="511" y="114"/>
                  <a:pt x="511" y="114"/>
                  <a:pt x="511" y="114"/>
                </a:cubicBezTo>
                <a:cubicBezTo>
                  <a:pt x="486" y="114"/>
                  <a:pt x="486" y="114"/>
                  <a:pt x="486" y="114"/>
                </a:cubicBezTo>
                <a:cubicBezTo>
                  <a:pt x="487" y="120"/>
                  <a:pt x="489" y="123"/>
                  <a:pt x="494" y="123"/>
                </a:cubicBezTo>
                <a:cubicBezTo>
                  <a:pt x="498" y="123"/>
                  <a:pt x="501" y="120"/>
                  <a:pt x="503" y="118"/>
                </a:cubicBezTo>
                <a:cubicBezTo>
                  <a:pt x="503" y="117"/>
                  <a:pt x="503" y="117"/>
                  <a:pt x="503" y="117"/>
                </a:cubicBezTo>
                <a:lnTo>
                  <a:pt x="511" y="124"/>
                </a:lnTo>
                <a:close/>
                <a:moveTo>
                  <a:pt x="487" y="105"/>
                </a:moveTo>
                <a:cubicBezTo>
                  <a:pt x="499" y="105"/>
                  <a:pt x="499" y="105"/>
                  <a:pt x="499" y="105"/>
                </a:cubicBezTo>
                <a:cubicBezTo>
                  <a:pt x="498" y="97"/>
                  <a:pt x="494" y="97"/>
                  <a:pt x="493" y="97"/>
                </a:cubicBezTo>
                <a:cubicBezTo>
                  <a:pt x="489" y="97"/>
                  <a:pt x="487" y="100"/>
                  <a:pt x="487" y="105"/>
                </a:cubicBezTo>
                <a:close/>
                <a:moveTo>
                  <a:pt x="467" y="98"/>
                </a:moveTo>
                <a:cubicBezTo>
                  <a:pt x="467" y="133"/>
                  <a:pt x="467" y="133"/>
                  <a:pt x="467" y="133"/>
                </a:cubicBezTo>
                <a:cubicBezTo>
                  <a:pt x="453" y="133"/>
                  <a:pt x="453" y="133"/>
                  <a:pt x="453" y="133"/>
                </a:cubicBezTo>
                <a:cubicBezTo>
                  <a:pt x="453" y="102"/>
                  <a:pt x="453" y="102"/>
                  <a:pt x="453" y="102"/>
                </a:cubicBezTo>
                <a:cubicBezTo>
                  <a:pt x="453" y="98"/>
                  <a:pt x="452" y="98"/>
                  <a:pt x="450" y="98"/>
                </a:cubicBezTo>
                <a:cubicBezTo>
                  <a:pt x="448" y="98"/>
                  <a:pt x="445" y="99"/>
                  <a:pt x="443" y="102"/>
                </a:cubicBezTo>
                <a:cubicBezTo>
                  <a:pt x="443" y="133"/>
                  <a:pt x="443" y="133"/>
                  <a:pt x="443" y="133"/>
                </a:cubicBezTo>
                <a:cubicBezTo>
                  <a:pt x="429" y="133"/>
                  <a:pt x="429" y="133"/>
                  <a:pt x="429" y="133"/>
                </a:cubicBezTo>
                <a:cubicBezTo>
                  <a:pt x="429" y="87"/>
                  <a:pt x="429" y="87"/>
                  <a:pt x="429" y="87"/>
                </a:cubicBezTo>
                <a:cubicBezTo>
                  <a:pt x="443" y="87"/>
                  <a:pt x="443" y="87"/>
                  <a:pt x="443" y="87"/>
                </a:cubicBezTo>
                <a:cubicBezTo>
                  <a:pt x="443" y="92"/>
                  <a:pt x="443" y="92"/>
                  <a:pt x="443" y="92"/>
                </a:cubicBezTo>
                <a:cubicBezTo>
                  <a:pt x="445" y="89"/>
                  <a:pt x="450" y="86"/>
                  <a:pt x="455" y="86"/>
                </a:cubicBezTo>
                <a:cubicBezTo>
                  <a:pt x="463" y="86"/>
                  <a:pt x="467" y="90"/>
                  <a:pt x="467" y="98"/>
                </a:cubicBezTo>
                <a:close/>
                <a:moveTo>
                  <a:pt x="357" y="169"/>
                </a:moveTo>
                <a:cubicBezTo>
                  <a:pt x="366" y="169"/>
                  <a:pt x="366" y="169"/>
                  <a:pt x="366" y="169"/>
                </a:cubicBezTo>
                <a:cubicBezTo>
                  <a:pt x="366" y="179"/>
                  <a:pt x="366" y="179"/>
                  <a:pt x="366" y="179"/>
                </a:cubicBezTo>
                <a:cubicBezTo>
                  <a:pt x="357" y="179"/>
                  <a:pt x="357" y="179"/>
                  <a:pt x="357" y="179"/>
                </a:cubicBezTo>
                <a:cubicBezTo>
                  <a:pt x="357" y="200"/>
                  <a:pt x="357" y="200"/>
                  <a:pt x="357" y="200"/>
                </a:cubicBezTo>
                <a:cubicBezTo>
                  <a:pt x="357" y="204"/>
                  <a:pt x="358" y="205"/>
                  <a:pt x="361" y="205"/>
                </a:cubicBezTo>
                <a:cubicBezTo>
                  <a:pt x="363" y="205"/>
                  <a:pt x="364" y="205"/>
                  <a:pt x="365" y="205"/>
                </a:cubicBezTo>
                <a:cubicBezTo>
                  <a:pt x="366" y="204"/>
                  <a:pt x="366" y="204"/>
                  <a:pt x="366" y="204"/>
                </a:cubicBezTo>
                <a:cubicBezTo>
                  <a:pt x="366" y="215"/>
                  <a:pt x="366" y="215"/>
                  <a:pt x="366" y="215"/>
                </a:cubicBezTo>
                <a:cubicBezTo>
                  <a:pt x="365" y="215"/>
                  <a:pt x="365" y="215"/>
                  <a:pt x="365" y="215"/>
                </a:cubicBezTo>
                <a:cubicBezTo>
                  <a:pt x="364" y="215"/>
                  <a:pt x="360" y="215"/>
                  <a:pt x="357" y="215"/>
                </a:cubicBezTo>
                <a:cubicBezTo>
                  <a:pt x="347" y="215"/>
                  <a:pt x="343" y="212"/>
                  <a:pt x="343" y="203"/>
                </a:cubicBezTo>
                <a:cubicBezTo>
                  <a:pt x="343" y="179"/>
                  <a:pt x="343" y="179"/>
                  <a:pt x="343" y="179"/>
                </a:cubicBezTo>
                <a:cubicBezTo>
                  <a:pt x="337" y="179"/>
                  <a:pt x="337" y="179"/>
                  <a:pt x="337" y="179"/>
                </a:cubicBezTo>
                <a:cubicBezTo>
                  <a:pt x="337" y="169"/>
                  <a:pt x="337" y="169"/>
                  <a:pt x="337" y="169"/>
                </a:cubicBezTo>
                <a:cubicBezTo>
                  <a:pt x="343" y="169"/>
                  <a:pt x="343" y="169"/>
                  <a:pt x="343" y="169"/>
                </a:cubicBezTo>
                <a:cubicBezTo>
                  <a:pt x="343" y="156"/>
                  <a:pt x="343" y="156"/>
                  <a:pt x="343" y="156"/>
                </a:cubicBezTo>
                <a:cubicBezTo>
                  <a:pt x="357" y="154"/>
                  <a:pt x="357" y="154"/>
                  <a:pt x="357" y="154"/>
                </a:cubicBezTo>
                <a:lnTo>
                  <a:pt x="357" y="169"/>
                </a:lnTo>
                <a:close/>
                <a:moveTo>
                  <a:pt x="332" y="98"/>
                </a:moveTo>
                <a:cubicBezTo>
                  <a:pt x="332" y="133"/>
                  <a:pt x="332" y="133"/>
                  <a:pt x="332" y="133"/>
                </a:cubicBezTo>
                <a:cubicBezTo>
                  <a:pt x="318" y="133"/>
                  <a:pt x="318" y="133"/>
                  <a:pt x="318" y="133"/>
                </a:cubicBezTo>
                <a:cubicBezTo>
                  <a:pt x="318" y="102"/>
                  <a:pt x="318" y="102"/>
                  <a:pt x="318" y="102"/>
                </a:cubicBezTo>
                <a:cubicBezTo>
                  <a:pt x="318" y="98"/>
                  <a:pt x="316" y="98"/>
                  <a:pt x="315" y="98"/>
                </a:cubicBezTo>
                <a:cubicBezTo>
                  <a:pt x="313" y="98"/>
                  <a:pt x="310" y="99"/>
                  <a:pt x="307" y="102"/>
                </a:cubicBezTo>
                <a:cubicBezTo>
                  <a:pt x="307" y="133"/>
                  <a:pt x="307" y="133"/>
                  <a:pt x="307" y="133"/>
                </a:cubicBezTo>
                <a:cubicBezTo>
                  <a:pt x="294" y="133"/>
                  <a:pt x="294" y="133"/>
                  <a:pt x="294" y="133"/>
                </a:cubicBezTo>
                <a:cubicBezTo>
                  <a:pt x="294" y="87"/>
                  <a:pt x="294" y="87"/>
                  <a:pt x="294" y="87"/>
                </a:cubicBezTo>
                <a:cubicBezTo>
                  <a:pt x="307" y="87"/>
                  <a:pt x="307" y="87"/>
                  <a:pt x="307" y="87"/>
                </a:cubicBezTo>
                <a:cubicBezTo>
                  <a:pt x="307" y="92"/>
                  <a:pt x="307" y="92"/>
                  <a:pt x="307" y="92"/>
                </a:cubicBezTo>
                <a:cubicBezTo>
                  <a:pt x="310" y="89"/>
                  <a:pt x="315" y="86"/>
                  <a:pt x="320" y="86"/>
                </a:cubicBezTo>
                <a:cubicBezTo>
                  <a:pt x="328" y="86"/>
                  <a:pt x="332" y="90"/>
                  <a:pt x="332" y="98"/>
                </a:cubicBezTo>
                <a:close/>
                <a:moveTo>
                  <a:pt x="272" y="132"/>
                </a:moveTo>
                <a:cubicBezTo>
                  <a:pt x="272" y="131"/>
                  <a:pt x="271" y="130"/>
                  <a:pt x="271" y="128"/>
                </a:cubicBezTo>
                <a:cubicBezTo>
                  <a:pt x="268" y="132"/>
                  <a:pt x="264" y="133"/>
                  <a:pt x="259" y="133"/>
                </a:cubicBezTo>
                <a:cubicBezTo>
                  <a:pt x="251" y="133"/>
                  <a:pt x="247" y="129"/>
                  <a:pt x="247" y="121"/>
                </a:cubicBezTo>
                <a:cubicBezTo>
                  <a:pt x="247" y="112"/>
                  <a:pt x="255" y="106"/>
                  <a:pt x="271" y="103"/>
                </a:cubicBezTo>
                <a:cubicBezTo>
                  <a:pt x="271" y="102"/>
                  <a:pt x="271" y="102"/>
                  <a:pt x="271" y="102"/>
                </a:cubicBezTo>
                <a:cubicBezTo>
                  <a:pt x="271" y="98"/>
                  <a:pt x="270" y="97"/>
                  <a:pt x="267" y="97"/>
                </a:cubicBezTo>
                <a:cubicBezTo>
                  <a:pt x="263" y="97"/>
                  <a:pt x="258" y="100"/>
                  <a:pt x="256" y="102"/>
                </a:cubicBezTo>
                <a:cubicBezTo>
                  <a:pt x="255" y="102"/>
                  <a:pt x="255" y="102"/>
                  <a:pt x="255" y="102"/>
                </a:cubicBezTo>
                <a:cubicBezTo>
                  <a:pt x="249" y="94"/>
                  <a:pt x="249" y="94"/>
                  <a:pt x="249" y="94"/>
                </a:cubicBezTo>
                <a:cubicBezTo>
                  <a:pt x="249" y="93"/>
                  <a:pt x="249" y="93"/>
                  <a:pt x="249" y="93"/>
                </a:cubicBezTo>
                <a:cubicBezTo>
                  <a:pt x="255" y="89"/>
                  <a:pt x="262" y="86"/>
                  <a:pt x="270" y="86"/>
                </a:cubicBezTo>
                <a:cubicBezTo>
                  <a:pt x="280" y="86"/>
                  <a:pt x="285" y="91"/>
                  <a:pt x="285" y="102"/>
                </a:cubicBezTo>
                <a:cubicBezTo>
                  <a:pt x="285" y="121"/>
                  <a:pt x="285" y="121"/>
                  <a:pt x="285" y="121"/>
                </a:cubicBezTo>
                <a:cubicBezTo>
                  <a:pt x="285" y="127"/>
                  <a:pt x="285" y="130"/>
                  <a:pt x="286" y="132"/>
                </a:cubicBezTo>
                <a:cubicBezTo>
                  <a:pt x="286" y="133"/>
                  <a:pt x="286" y="133"/>
                  <a:pt x="286" y="133"/>
                </a:cubicBezTo>
                <a:cubicBezTo>
                  <a:pt x="272" y="133"/>
                  <a:pt x="272" y="133"/>
                  <a:pt x="272" y="133"/>
                </a:cubicBezTo>
                <a:lnTo>
                  <a:pt x="272" y="132"/>
                </a:lnTo>
                <a:close/>
                <a:moveTo>
                  <a:pt x="271" y="111"/>
                </a:moveTo>
                <a:cubicBezTo>
                  <a:pt x="262" y="113"/>
                  <a:pt x="261" y="116"/>
                  <a:pt x="261" y="119"/>
                </a:cubicBezTo>
                <a:cubicBezTo>
                  <a:pt x="261" y="121"/>
                  <a:pt x="262" y="123"/>
                  <a:pt x="264" y="123"/>
                </a:cubicBezTo>
                <a:cubicBezTo>
                  <a:pt x="267" y="123"/>
                  <a:pt x="269" y="122"/>
                  <a:pt x="271" y="120"/>
                </a:cubicBezTo>
                <a:lnTo>
                  <a:pt x="271" y="111"/>
                </a:lnTo>
                <a:close/>
                <a:moveTo>
                  <a:pt x="310" y="214"/>
                </a:moveTo>
                <a:cubicBezTo>
                  <a:pt x="311" y="215"/>
                  <a:pt x="311" y="215"/>
                  <a:pt x="311" y="215"/>
                </a:cubicBezTo>
                <a:cubicBezTo>
                  <a:pt x="297" y="215"/>
                  <a:pt x="297" y="215"/>
                  <a:pt x="297" y="215"/>
                </a:cubicBezTo>
                <a:cubicBezTo>
                  <a:pt x="297" y="214"/>
                  <a:pt x="297" y="214"/>
                  <a:pt x="297" y="214"/>
                </a:cubicBezTo>
                <a:cubicBezTo>
                  <a:pt x="296" y="213"/>
                  <a:pt x="296" y="212"/>
                  <a:pt x="296" y="210"/>
                </a:cubicBezTo>
                <a:cubicBezTo>
                  <a:pt x="293" y="214"/>
                  <a:pt x="289" y="215"/>
                  <a:pt x="283" y="215"/>
                </a:cubicBezTo>
                <a:cubicBezTo>
                  <a:pt x="276" y="215"/>
                  <a:pt x="272" y="211"/>
                  <a:pt x="272" y="203"/>
                </a:cubicBezTo>
                <a:cubicBezTo>
                  <a:pt x="272" y="194"/>
                  <a:pt x="280" y="188"/>
                  <a:pt x="296" y="185"/>
                </a:cubicBezTo>
                <a:cubicBezTo>
                  <a:pt x="296" y="183"/>
                  <a:pt x="296" y="183"/>
                  <a:pt x="296" y="183"/>
                </a:cubicBezTo>
                <a:cubicBezTo>
                  <a:pt x="296" y="180"/>
                  <a:pt x="295" y="179"/>
                  <a:pt x="292" y="179"/>
                </a:cubicBezTo>
                <a:cubicBezTo>
                  <a:pt x="287" y="179"/>
                  <a:pt x="283" y="182"/>
                  <a:pt x="280" y="184"/>
                </a:cubicBezTo>
                <a:cubicBezTo>
                  <a:pt x="280" y="184"/>
                  <a:pt x="280" y="184"/>
                  <a:pt x="280" y="184"/>
                </a:cubicBezTo>
                <a:cubicBezTo>
                  <a:pt x="273" y="176"/>
                  <a:pt x="273" y="176"/>
                  <a:pt x="273" y="176"/>
                </a:cubicBezTo>
                <a:cubicBezTo>
                  <a:pt x="274" y="175"/>
                  <a:pt x="274" y="175"/>
                  <a:pt x="274" y="175"/>
                </a:cubicBezTo>
                <a:cubicBezTo>
                  <a:pt x="279" y="171"/>
                  <a:pt x="286" y="168"/>
                  <a:pt x="294" y="168"/>
                </a:cubicBezTo>
                <a:cubicBezTo>
                  <a:pt x="305" y="168"/>
                  <a:pt x="309" y="173"/>
                  <a:pt x="309" y="183"/>
                </a:cubicBezTo>
                <a:cubicBezTo>
                  <a:pt x="309" y="203"/>
                  <a:pt x="309" y="203"/>
                  <a:pt x="309" y="203"/>
                </a:cubicBezTo>
                <a:cubicBezTo>
                  <a:pt x="309" y="209"/>
                  <a:pt x="310" y="212"/>
                  <a:pt x="310" y="214"/>
                </a:cubicBezTo>
                <a:close/>
                <a:moveTo>
                  <a:pt x="296" y="193"/>
                </a:moveTo>
                <a:cubicBezTo>
                  <a:pt x="286" y="195"/>
                  <a:pt x="285" y="198"/>
                  <a:pt x="285" y="201"/>
                </a:cubicBezTo>
                <a:cubicBezTo>
                  <a:pt x="285" y="203"/>
                  <a:pt x="286" y="205"/>
                  <a:pt x="289" y="205"/>
                </a:cubicBezTo>
                <a:cubicBezTo>
                  <a:pt x="291" y="205"/>
                  <a:pt x="294" y="204"/>
                  <a:pt x="296" y="201"/>
                </a:cubicBezTo>
                <a:lnTo>
                  <a:pt x="296" y="193"/>
                </a:lnTo>
                <a:close/>
                <a:moveTo>
                  <a:pt x="318" y="159"/>
                </a:moveTo>
                <a:cubicBezTo>
                  <a:pt x="332" y="157"/>
                  <a:pt x="332" y="157"/>
                  <a:pt x="332" y="157"/>
                </a:cubicBezTo>
                <a:cubicBezTo>
                  <a:pt x="332" y="215"/>
                  <a:pt x="332" y="215"/>
                  <a:pt x="332" y="215"/>
                </a:cubicBezTo>
                <a:cubicBezTo>
                  <a:pt x="318" y="215"/>
                  <a:pt x="318" y="215"/>
                  <a:pt x="318" y="215"/>
                </a:cubicBezTo>
                <a:lnTo>
                  <a:pt x="318" y="159"/>
                </a:lnTo>
                <a:close/>
                <a:moveTo>
                  <a:pt x="208" y="153"/>
                </a:moveTo>
                <a:cubicBezTo>
                  <a:pt x="222" y="153"/>
                  <a:pt x="222" y="153"/>
                  <a:pt x="222" y="153"/>
                </a:cubicBezTo>
                <a:cubicBezTo>
                  <a:pt x="222" y="215"/>
                  <a:pt x="222" y="215"/>
                  <a:pt x="222" y="215"/>
                </a:cubicBezTo>
                <a:cubicBezTo>
                  <a:pt x="208" y="215"/>
                  <a:pt x="208" y="215"/>
                  <a:pt x="208" y="215"/>
                </a:cubicBezTo>
                <a:cubicBezTo>
                  <a:pt x="208" y="188"/>
                  <a:pt x="208" y="188"/>
                  <a:pt x="208" y="188"/>
                </a:cubicBezTo>
                <a:cubicBezTo>
                  <a:pt x="188" y="188"/>
                  <a:pt x="188" y="188"/>
                  <a:pt x="188" y="188"/>
                </a:cubicBezTo>
                <a:cubicBezTo>
                  <a:pt x="188" y="215"/>
                  <a:pt x="188" y="215"/>
                  <a:pt x="188" y="215"/>
                </a:cubicBezTo>
                <a:cubicBezTo>
                  <a:pt x="174" y="215"/>
                  <a:pt x="174" y="215"/>
                  <a:pt x="174" y="215"/>
                </a:cubicBezTo>
                <a:cubicBezTo>
                  <a:pt x="174" y="153"/>
                  <a:pt x="174" y="153"/>
                  <a:pt x="174" y="153"/>
                </a:cubicBezTo>
                <a:cubicBezTo>
                  <a:pt x="188" y="153"/>
                  <a:pt x="188" y="153"/>
                  <a:pt x="188" y="153"/>
                </a:cubicBezTo>
                <a:cubicBezTo>
                  <a:pt x="188" y="176"/>
                  <a:pt x="188" y="176"/>
                  <a:pt x="188" y="176"/>
                </a:cubicBezTo>
                <a:cubicBezTo>
                  <a:pt x="208" y="176"/>
                  <a:pt x="208" y="176"/>
                  <a:pt x="208" y="176"/>
                </a:cubicBezTo>
                <a:lnTo>
                  <a:pt x="208" y="153"/>
                </a:lnTo>
                <a:close/>
                <a:moveTo>
                  <a:pt x="342" y="130"/>
                </a:moveTo>
                <a:cubicBezTo>
                  <a:pt x="340" y="129"/>
                  <a:pt x="339" y="127"/>
                  <a:pt x="339" y="124"/>
                </a:cubicBezTo>
                <a:cubicBezTo>
                  <a:pt x="339" y="122"/>
                  <a:pt x="341" y="118"/>
                  <a:pt x="345" y="116"/>
                </a:cubicBezTo>
                <a:cubicBezTo>
                  <a:pt x="341" y="113"/>
                  <a:pt x="339" y="108"/>
                  <a:pt x="339" y="103"/>
                </a:cubicBezTo>
                <a:cubicBezTo>
                  <a:pt x="339" y="93"/>
                  <a:pt x="346" y="86"/>
                  <a:pt x="357" y="86"/>
                </a:cubicBezTo>
                <a:cubicBezTo>
                  <a:pt x="362" y="86"/>
                  <a:pt x="367" y="88"/>
                  <a:pt x="370" y="90"/>
                </a:cubicBezTo>
                <a:cubicBezTo>
                  <a:pt x="372" y="88"/>
                  <a:pt x="376" y="86"/>
                  <a:pt x="379" y="86"/>
                </a:cubicBezTo>
                <a:cubicBezTo>
                  <a:pt x="380" y="86"/>
                  <a:pt x="380" y="86"/>
                  <a:pt x="380" y="86"/>
                </a:cubicBezTo>
                <a:cubicBezTo>
                  <a:pt x="380" y="98"/>
                  <a:pt x="380" y="98"/>
                  <a:pt x="380" y="98"/>
                </a:cubicBezTo>
                <a:cubicBezTo>
                  <a:pt x="379" y="98"/>
                  <a:pt x="379" y="98"/>
                  <a:pt x="379" y="98"/>
                </a:cubicBezTo>
                <a:cubicBezTo>
                  <a:pt x="378" y="98"/>
                  <a:pt x="376" y="98"/>
                  <a:pt x="374" y="98"/>
                </a:cubicBezTo>
                <a:cubicBezTo>
                  <a:pt x="375" y="100"/>
                  <a:pt x="375" y="101"/>
                  <a:pt x="375" y="103"/>
                </a:cubicBezTo>
                <a:cubicBezTo>
                  <a:pt x="375" y="113"/>
                  <a:pt x="368" y="120"/>
                  <a:pt x="357" y="120"/>
                </a:cubicBezTo>
                <a:cubicBezTo>
                  <a:pt x="355" y="120"/>
                  <a:pt x="353" y="119"/>
                  <a:pt x="351" y="119"/>
                </a:cubicBezTo>
                <a:cubicBezTo>
                  <a:pt x="351" y="120"/>
                  <a:pt x="351" y="120"/>
                  <a:pt x="351" y="120"/>
                </a:cubicBezTo>
                <a:cubicBezTo>
                  <a:pt x="351" y="121"/>
                  <a:pt x="351" y="122"/>
                  <a:pt x="354" y="122"/>
                </a:cubicBezTo>
                <a:cubicBezTo>
                  <a:pt x="360" y="123"/>
                  <a:pt x="360" y="123"/>
                  <a:pt x="360" y="123"/>
                </a:cubicBezTo>
                <a:cubicBezTo>
                  <a:pt x="374" y="124"/>
                  <a:pt x="379" y="127"/>
                  <a:pt x="379" y="135"/>
                </a:cubicBezTo>
                <a:cubicBezTo>
                  <a:pt x="379" y="144"/>
                  <a:pt x="370" y="149"/>
                  <a:pt x="356" y="149"/>
                </a:cubicBezTo>
                <a:cubicBezTo>
                  <a:pt x="342" y="149"/>
                  <a:pt x="336" y="146"/>
                  <a:pt x="336" y="139"/>
                </a:cubicBezTo>
                <a:cubicBezTo>
                  <a:pt x="336" y="135"/>
                  <a:pt x="338" y="132"/>
                  <a:pt x="342" y="130"/>
                </a:cubicBezTo>
                <a:close/>
                <a:moveTo>
                  <a:pt x="352" y="103"/>
                </a:moveTo>
                <a:cubicBezTo>
                  <a:pt x="352" y="106"/>
                  <a:pt x="352" y="111"/>
                  <a:pt x="357" y="111"/>
                </a:cubicBezTo>
                <a:cubicBezTo>
                  <a:pt x="360" y="111"/>
                  <a:pt x="362" y="108"/>
                  <a:pt x="362" y="103"/>
                </a:cubicBezTo>
                <a:cubicBezTo>
                  <a:pt x="362" y="100"/>
                  <a:pt x="361" y="96"/>
                  <a:pt x="357" y="96"/>
                </a:cubicBezTo>
                <a:cubicBezTo>
                  <a:pt x="352" y="96"/>
                  <a:pt x="352" y="101"/>
                  <a:pt x="352" y="103"/>
                </a:cubicBezTo>
                <a:close/>
                <a:moveTo>
                  <a:pt x="348" y="137"/>
                </a:moveTo>
                <a:cubicBezTo>
                  <a:pt x="348" y="140"/>
                  <a:pt x="350" y="142"/>
                  <a:pt x="357" y="142"/>
                </a:cubicBezTo>
                <a:cubicBezTo>
                  <a:pt x="363" y="142"/>
                  <a:pt x="366" y="140"/>
                  <a:pt x="366" y="137"/>
                </a:cubicBezTo>
                <a:cubicBezTo>
                  <a:pt x="366" y="135"/>
                  <a:pt x="366" y="134"/>
                  <a:pt x="358" y="134"/>
                </a:cubicBezTo>
                <a:cubicBezTo>
                  <a:pt x="351" y="133"/>
                  <a:pt x="351" y="133"/>
                  <a:pt x="351" y="133"/>
                </a:cubicBezTo>
                <a:cubicBezTo>
                  <a:pt x="351" y="133"/>
                  <a:pt x="350" y="133"/>
                  <a:pt x="350" y="133"/>
                </a:cubicBezTo>
                <a:cubicBezTo>
                  <a:pt x="349" y="134"/>
                  <a:pt x="348" y="136"/>
                  <a:pt x="348" y="137"/>
                </a:cubicBezTo>
                <a:close/>
              </a:path>
            </a:pathLst>
          </a:custGeom>
          <a:solidFill>
            <a:schemeClr val="tx2"/>
          </a:solidFill>
          <a:ln>
            <a:noFill/>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3314965527"/>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 id="2147485093" r:id="rId12"/>
    <p:sldLayoutId id="2147485094" r:id="rId13"/>
    <p:sldLayoutId id="2147485095" r:id="rId14"/>
    <p:sldLayoutId id="2147485096"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457189" rtl="0" eaLnBrk="1" latinLnBrk="0" hangingPunct="1">
        <a:lnSpc>
          <a:spcPct val="85000"/>
        </a:lnSpc>
        <a:spcBef>
          <a:spcPct val="0"/>
        </a:spcBef>
        <a:buNone/>
        <a:defRPr lang="en-US" sz="3200" b="1" i="0" kern="1200" cap="none" dirty="0">
          <a:solidFill>
            <a:schemeClr val="tx2"/>
          </a:solidFill>
          <a:latin typeface="+mj-lt"/>
          <a:ea typeface="+mj-ea"/>
          <a:cs typeface="+mj-cs"/>
        </a:defRPr>
      </a:lvl1pPr>
    </p:titleStyle>
    <p:bodyStyle>
      <a:lvl1pPr marL="304792" indent="-304792" algn="l" defTabSz="457189" rtl="0" eaLnBrk="1" latinLnBrk="0" hangingPunct="1">
        <a:lnSpc>
          <a:spcPct val="100000"/>
        </a:lnSpc>
        <a:spcBef>
          <a:spcPts val="1067"/>
        </a:spcBef>
        <a:buClr>
          <a:schemeClr val="tx2"/>
        </a:buClr>
        <a:buFont typeface="Arial"/>
        <a:buChar char="•"/>
        <a:defRPr lang="en-US" sz="2133" kern="1200" dirty="0">
          <a:solidFill>
            <a:schemeClr val="tx1"/>
          </a:solidFill>
          <a:latin typeface="+mn-lt"/>
          <a:ea typeface="+mn-ea"/>
          <a:cs typeface="+mn-cs"/>
        </a:defRPr>
      </a:lvl1pPr>
      <a:lvl2pPr marL="609585" indent="-304792" algn="l" defTabSz="457189" rtl="0" eaLnBrk="1" latinLnBrk="0" hangingPunct="1">
        <a:lnSpc>
          <a:spcPct val="100000"/>
        </a:lnSpc>
        <a:spcBef>
          <a:spcPts val="1067"/>
        </a:spcBef>
        <a:buClr>
          <a:schemeClr val="tx2"/>
        </a:buClr>
        <a:buFont typeface="Arial"/>
        <a:buChar char="–"/>
        <a:defRPr lang="en-US" sz="1867" kern="1200" dirty="0">
          <a:solidFill>
            <a:schemeClr val="tx1"/>
          </a:solidFill>
          <a:latin typeface="+mn-lt"/>
          <a:ea typeface="+mn-ea"/>
          <a:cs typeface="+mn-cs"/>
        </a:defRPr>
      </a:lvl2pPr>
      <a:lvl3pPr marL="914377" indent="-304792" algn="l" defTabSz="457189" rtl="0" eaLnBrk="1" latinLnBrk="0" hangingPunct="1">
        <a:lnSpc>
          <a:spcPct val="100000"/>
        </a:lnSpc>
        <a:spcBef>
          <a:spcPts val="1067"/>
        </a:spcBef>
        <a:buClr>
          <a:schemeClr val="tx2"/>
        </a:buClr>
        <a:buFont typeface="Arial"/>
        <a:buChar char="•"/>
        <a:defRPr lang="en-US" sz="1600" kern="1200" dirty="0">
          <a:solidFill>
            <a:schemeClr val="tx1"/>
          </a:solidFill>
          <a:latin typeface="+mn-lt"/>
          <a:ea typeface="+mn-ea"/>
          <a:cs typeface="+mn-cs"/>
        </a:defRPr>
      </a:lvl3pPr>
      <a:lvl4pPr marL="1219170" indent="-304792" algn="l" defTabSz="457189" rtl="0" eaLnBrk="1" latinLnBrk="0" hangingPunct="1">
        <a:lnSpc>
          <a:spcPct val="100000"/>
        </a:lnSpc>
        <a:spcBef>
          <a:spcPts val="1067"/>
        </a:spcBef>
        <a:buClr>
          <a:schemeClr val="tx2"/>
        </a:buClr>
        <a:buFont typeface="Arial"/>
        <a:buChar char="–"/>
        <a:defRPr lang="en-US" sz="1600" kern="1200" dirty="0">
          <a:solidFill>
            <a:schemeClr val="tx1"/>
          </a:solidFill>
          <a:latin typeface="+mn-lt"/>
          <a:ea typeface="+mn-ea"/>
          <a:cs typeface="+mn-cs"/>
        </a:defRPr>
      </a:lvl4pPr>
      <a:lvl5pPr marL="1523962" indent="-304792" algn="l" defTabSz="457189" rtl="0" eaLnBrk="1" latinLnBrk="0" hangingPunct="1">
        <a:lnSpc>
          <a:spcPct val="100000"/>
        </a:lnSpc>
        <a:spcBef>
          <a:spcPts val="1067"/>
        </a:spcBef>
        <a:buClr>
          <a:schemeClr val="tx2"/>
        </a:buClr>
        <a:buFont typeface="Arial" panose="020B0604020202020204" pitchFamily="34" charset="0"/>
        <a:buChar char="•"/>
        <a:defRPr lang="en-US" sz="1600" kern="1200" dirty="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48">
          <p15:clr>
            <a:srgbClr val="F26B43"/>
          </p15:clr>
        </p15:guide>
        <p15:guide id="2" pos="288">
          <p15:clr>
            <a:srgbClr val="F26B43"/>
          </p15:clr>
        </p15:guide>
        <p15:guide id="3" pos="5472">
          <p15:clr>
            <a:srgbClr val="F26B43"/>
          </p15:clr>
        </p15:guide>
        <p15:guide id="4" orient="horz" pos="492">
          <p15:clr>
            <a:srgbClr val="F26B43"/>
          </p15:clr>
        </p15:guide>
        <p15:guide id="5" orient="horz" pos="82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46605134"/>
      </p:ext>
    </p:extLst>
  </p:cSld>
  <p:clrMap bg1="lt1" tx1="dk1" bg2="lt2" tx2="dk2" accent1="accent1" accent2="accent2" accent3="accent3" accent4="accent4" accent5="accent5" accent6="accent6" hlink="hlink" folHlink="folHlink"/>
  <p:sldLayoutIdLst>
    <p:sldLayoutId id="2147485098" r:id="rId1"/>
    <p:sldLayoutId id="2147485099" r:id="rId2"/>
    <p:sldLayoutId id="2147485100" r:id="rId3"/>
    <p:sldLayoutId id="2147485101" r:id="rId4"/>
    <p:sldLayoutId id="2147485102" r:id="rId5"/>
    <p:sldLayoutId id="2147485103" r:id="rId6"/>
    <p:sldLayoutId id="2147485104" r:id="rId7"/>
    <p:sldLayoutId id="2147485105" r:id="rId8"/>
    <p:sldLayoutId id="2147485106" r:id="rId9"/>
    <p:sldLayoutId id="2147485107" r:id="rId10"/>
    <p:sldLayoutId id="2147485108" r:id="rId11"/>
    <p:sldLayoutId id="2147485109" r:id="rId12"/>
    <p:sldLayoutId id="2147485110" r:id="rId13"/>
    <p:sldLayoutId id="2147485111" r:id="rId14"/>
    <p:sldLayoutId id="2147485112" r:id="rId15"/>
    <p:sldLayoutId id="2147485113" r:id="rId16"/>
    <p:sldLayoutId id="2147485114" r:id="rId17"/>
    <p:sldLayoutId id="2147485115" r:id="rId18"/>
    <p:sldLayoutId id="2147485116" r:id="rId19"/>
    <p:sldLayoutId id="2147485117"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20621147"/>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 id="2147485131" r:id="rId12"/>
    <p:sldLayoutId id="2147485132" r:id="rId13"/>
    <p:sldLayoutId id="2147485133" r:id="rId14"/>
    <p:sldLayoutId id="2147485134" r:id="rId15"/>
    <p:sldLayoutId id="2147485135" r:id="rId16"/>
    <p:sldLayoutId id="2147485136" r:id="rId17"/>
    <p:sldLayoutId id="2147485137" r:id="rId18"/>
    <p:sldLayoutId id="2147485138" r:id="rId19"/>
    <p:sldLayoutId id="2147485139"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355141305"/>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 id="2147485153" r:id="rId13"/>
    <p:sldLayoutId id="2147485154" r:id="rId14"/>
    <p:sldLayoutId id="2147485155" r:id="rId15"/>
    <p:sldLayoutId id="2147485156" r:id="rId16"/>
    <p:sldLayoutId id="2147485157" r:id="rId17"/>
    <p:sldLayoutId id="2147485158"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5.xml"/><Relationship Id="rId1" Type="http://schemas.openxmlformats.org/officeDocument/2006/relationships/tags" Target="../tags/tag1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6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gif"/></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101.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6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1.xml"/><Relationship Id="rId4" Type="http://schemas.openxmlformats.org/officeDocument/2006/relationships/image" Target="../media/image20.png"/></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1.xml"/></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1.xml"/></Relationships>
</file>

<file path=ppt/slides/_rels/slide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450196"/>
            <a:ext cx="12192000" cy="1044352"/>
          </a:xfrm>
        </p:spPr>
        <p:txBody>
          <a:bodyPr wrap="square" anchor="ctr">
            <a:noAutofit/>
          </a:bodyPr>
          <a:lstStyle/>
          <a:p>
            <a:pPr>
              <a:spcBef>
                <a:spcPts val="2400"/>
              </a:spcBef>
            </a:pPr>
            <a:r>
              <a:rPr lang="en-US" sz="4400" dirty="0"/>
              <a:t>Bladder Cancer</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Saturday, April 30,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12:15 PM – 1:45 PM PT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Monica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Averia</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MSN, AOCNP, NP-C</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Shilpa Gupta, MD</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Brenda Martone, MSN, NP-BC, AOCNP</a:t>
            </a:r>
            <a:b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Sumanta</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Kumar Pal, MD</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219786"/>
            <a:ext cx="12196571" cy="913070"/>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An NCPD Hybrid Symposium Series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Held During the 47</a:t>
            </a:r>
            <a:r>
              <a:rPr kumimoji="0" lang="en-US" sz="28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th</a:t>
            </a: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endPar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3" name="TextBox 12">
            <a:extLst>
              <a:ext uri="{FF2B5EF4-FFF2-40B4-BE49-F238E27FC236}">
                <a16:creationId xmlns:a16="http://schemas.microsoft.com/office/drawing/2014/main" id="{84DEC8CB-F5EA-964A-93E5-F76667552A08}"/>
              </a:ext>
            </a:extLst>
          </p:cNvPr>
          <p:cNvSpPr txBox="1"/>
          <p:nvPr/>
        </p:nvSpPr>
        <p:spPr>
          <a:xfrm>
            <a:off x="0" y="152231"/>
            <a:ext cx="12192000" cy="1118255"/>
          </a:xfrm>
          <a:prstGeom prst="rect">
            <a:avLst/>
          </a:prstGeom>
          <a:noFill/>
        </p:spPr>
        <p:txBody>
          <a:bodyPr wrap="square">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New Treatments and Clinical Trial Options</a:t>
            </a:r>
          </a:p>
        </p:txBody>
      </p:sp>
    </p:spTree>
    <p:custDataLst>
      <p:tags r:id="rId1"/>
    </p:custDataLst>
    <p:extLst>
      <p:ext uri="{BB962C8B-B14F-4D97-AF65-F5344CB8AC3E}">
        <p14:creationId xmlns:p14="http://schemas.microsoft.com/office/powerpoint/2010/main" val="3388159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B6081F-BCCB-8058-7913-FA1CA61A4236}"/>
              </a:ext>
            </a:extLst>
          </p:cNvPr>
          <p:cNvSpPr/>
          <p:nvPr/>
        </p:nvSpPr>
        <p:spPr bwMode="auto">
          <a:xfrm>
            <a:off x="761383" y="1700808"/>
            <a:ext cx="10972800" cy="82296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27013"/>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879984" y="1700808"/>
            <a:ext cx="10512306" cy="4799013"/>
          </a:xfrm>
        </p:spPr>
        <p:txBody>
          <a:bodyPr/>
          <a:lstStyle/>
          <a:p>
            <a:pPr marL="98425" indent="0">
              <a:lnSpc>
                <a:spcPct val="100000"/>
              </a:lnSpc>
              <a:spcBef>
                <a:spcPts val="1600"/>
              </a:spcBef>
              <a:spcAft>
                <a:spcPts val="600"/>
              </a:spcAft>
              <a:buNone/>
            </a:pPr>
            <a:r>
              <a:rPr lang="en-US" sz="2600" dirty="0">
                <a:solidFill>
                  <a:schemeClr val="bg1"/>
                </a:solidFill>
              </a:rPr>
              <a:t>Module 1 – Management of Localized Urothelial Bladder Cancer (UBC): Adjuvant Treatment, TAR-200</a:t>
            </a:r>
          </a:p>
          <a:p>
            <a:pPr marL="98425" indent="0">
              <a:lnSpc>
                <a:spcPct val="100000"/>
              </a:lnSpc>
              <a:spcBef>
                <a:spcPts val="1600"/>
              </a:spcBef>
              <a:spcAft>
                <a:spcPts val="600"/>
              </a:spcAft>
              <a:buNone/>
            </a:pPr>
            <a:r>
              <a:rPr lang="en-US" sz="2600" dirty="0">
                <a:solidFill>
                  <a:srgbClr val="0432FF"/>
                </a:solidFill>
              </a:rPr>
              <a:t>Module 2 – </a:t>
            </a:r>
            <a:r>
              <a:rPr lang="en-US" sz="2600" dirty="0">
                <a:solidFill>
                  <a:schemeClr val="tx1"/>
                </a:solidFill>
              </a:rPr>
              <a:t>Management of Metastatic UBC: Antibody-Drug Conjugates, Checkpoint Inhibitors</a:t>
            </a:r>
          </a:p>
          <a:p>
            <a:pPr marL="98425" indent="0">
              <a:lnSpc>
                <a:spcPct val="100000"/>
              </a:lnSpc>
              <a:spcBef>
                <a:spcPts val="1600"/>
              </a:spcBef>
              <a:spcAft>
                <a:spcPts val="600"/>
              </a:spcAft>
              <a:buNone/>
            </a:pPr>
            <a:r>
              <a:rPr lang="en-US" sz="2600" dirty="0">
                <a:solidFill>
                  <a:srgbClr val="0432FF"/>
                </a:solidFill>
              </a:rPr>
              <a:t>Module 3 – </a:t>
            </a:r>
            <a:r>
              <a:rPr lang="en-US" sz="2600" dirty="0">
                <a:solidFill>
                  <a:schemeClr val="tx1"/>
                </a:solidFill>
              </a:rPr>
              <a:t>Management of FGFR-Mutant UBC</a:t>
            </a:r>
          </a:p>
          <a:p>
            <a:pPr marL="98425" indent="0">
              <a:lnSpc>
                <a:spcPct val="100000"/>
              </a:lnSpc>
              <a:spcBef>
                <a:spcPts val="1600"/>
              </a:spcBef>
              <a:spcAft>
                <a:spcPts val="600"/>
              </a:spcAft>
              <a:buNone/>
            </a:pPr>
            <a:r>
              <a:rPr lang="en-US" sz="2600" dirty="0">
                <a:solidFill>
                  <a:srgbClr val="0432FF"/>
                </a:solidFill>
              </a:rPr>
              <a:t>Module 4 – </a:t>
            </a:r>
            <a:r>
              <a:rPr lang="en-US" sz="2600" dirty="0">
                <a:solidFill>
                  <a:schemeClr val="tx1"/>
                </a:solidFill>
              </a:rPr>
              <a:t>Oncology/UBC 2032 and Crystal Ball: Part 2</a:t>
            </a:r>
          </a:p>
        </p:txBody>
      </p:sp>
    </p:spTree>
    <p:extLst>
      <p:ext uri="{BB962C8B-B14F-4D97-AF65-F5344CB8AC3E}">
        <p14:creationId xmlns:p14="http://schemas.microsoft.com/office/powerpoint/2010/main" val="4030440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821390468"/>
              </p:ext>
            </p:extLst>
          </p:nvPr>
        </p:nvGraphicFramePr>
        <p:xfrm>
          <a:off x="695400" y="2271386"/>
          <a:ext cx="9519592" cy="2525765"/>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50515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0515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05153">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05153">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05153">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Usual initial treatment for non-muscle invasive bladder cancer is…</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r>
              <a:rPr lang="en-US" sz="2500" b="0" dirty="0"/>
              <a:t>Observation</a:t>
            </a:r>
          </a:p>
          <a:p>
            <a:pPr marL="514350" indent="-514350">
              <a:spcBef>
                <a:spcPts val="600"/>
              </a:spcBef>
              <a:spcAft>
                <a:spcPts val="0"/>
              </a:spcAft>
              <a:buFont typeface="+mj-lt"/>
              <a:buAutoNum type="arabicPeriod"/>
            </a:pPr>
            <a:r>
              <a:rPr lang="en-US" sz="2500" b="0" dirty="0"/>
              <a:t>Bacillus Calmette-</a:t>
            </a:r>
            <a:r>
              <a:rPr lang="en-US" sz="2500" b="0" dirty="0" err="1"/>
              <a:t>Guérin</a:t>
            </a:r>
            <a:r>
              <a:rPr lang="en-US" sz="2500" b="0" dirty="0"/>
              <a:t> (BCG) </a:t>
            </a:r>
          </a:p>
          <a:p>
            <a:pPr marL="514350" indent="-514350">
              <a:spcBef>
                <a:spcPts val="600"/>
              </a:spcBef>
              <a:spcAft>
                <a:spcPts val="0"/>
              </a:spcAft>
              <a:buFont typeface="+mj-lt"/>
              <a:buAutoNum type="arabicPeriod"/>
            </a:pPr>
            <a:r>
              <a:rPr lang="en-US" sz="2500" b="0" dirty="0"/>
              <a:t>Cystectomy</a:t>
            </a:r>
          </a:p>
          <a:p>
            <a:pPr marL="514350" indent="-514350">
              <a:spcBef>
                <a:spcPts val="600"/>
              </a:spcBef>
              <a:spcAft>
                <a:spcPts val="0"/>
              </a:spcAft>
              <a:buFont typeface="+mj-lt"/>
              <a:buAutoNum type="arabicPeriod"/>
            </a:pPr>
            <a:r>
              <a:rPr lang="en-US" sz="2500" b="0" dirty="0"/>
              <a:t>Immune checkpoint inhibitor</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1388608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3313093757"/>
              </p:ext>
            </p:extLst>
          </p:nvPr>
        </p:nvGraphicFramePr>
        <p:xfrm>
          <a:off x="695400" y="2276872"/>
          <a:ext cx="9519592" cy="252028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504056">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0405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What is the mechanism of action of TAR-200?</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r>
              <a:rPr lang="en-US" sz="2500" b="0" dirty="0"/>
              <a:t>Antibody-drug conjugate</a:t>
            </a:r>
          </a:p>
          <a:p>
            <a:pPr marL="514350" indent="-514350">
              <a:spcBef>
                <a:spcPts val="600"/>
              </a:spcBef>
              <a:spcAft>
                <a:spcPts val="0"/>
              </a:spcAft>
              <a:buFont typeface="+mj-lt"/>
              <a:buAutoNum type="arabicPeriod"/>
            </a:pPr>
            <a:r>
              <a:rPr lang="en-US" sz="2500" b="0" dirty="0"/>
              <a:t>FGFR inhibitor</a:t>
            </a:r>
          </a:p>
          <a:p>
            <a:pPr marL="514350" indent="-514350">
              <a:spcBef>
                <a:spcPts val="600"/>
              </a:spcBef>
              <a:spcAft>
                <a:spcPts val="0"/>
              </a:spcAft>
              <a:buFont typeface="+mj-lt"/>
              <a:buAutoNum type="arabicPeriod"/>
            </a:pPr>
            <a:r>
              <a:rPr lang="en-US" sz="2500" b="0" dirty="0"/>
              <a:t>PD-1/PD-L1 inhibitor</a:t>
            </a:r>
          </a:p>
          <a:p>
            <a:pPr marL="514350" indent="-514350">
              <a:spcBef>
                <a:spcPts val="600"/>
              </a:spcBef>
              <a:spcAft>
                <a:spcPts val="0"/>
              </a:spcAft>
              <a:buFont typeface="+mj-lt"/>
              <a:buAutoNum type="arabicPeriod"/>
            </a:pPr>
            <a:r>
              <a:rPr lang="en-US" sz="2500" b="0" dirty="0" err="1"/>
              <a:t>Intravesicular</a:t>
            </a:r>
            <a:r>
              <a:rPr lang="en-US" sz="2500" b="0" dirty="0"/>
              <a:t> gemcitabine</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521543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A0DA29-3F85-7440-90FE-987DBC224B5F}"/>
              </a:ext>
            </a:extLst>
          </p:cNvPr>
          <p:cNvGraphicFramePr>
            <a:graphicFrameLocks noGrp="1"/>
          </p:cNvGraphicFramePr>
          <p:nvPr>
            <p:extLst>
              <p:ext uri="{D42A27DB-BD31-4B8C-83A1-F6EECF244321}">
                <p14:modId xmlns:p14="http://schemas.microsoft.com/office/powerpoint/2010/main" val="3080945098"/>
              </p:ext>
            </p:extLst>
          </p:nvPr>
        </p:nvGraphicFramePr>
        <p:xfrm>
          <a:off x="767408" y="2708920"/>
          <a:ext cx="9519592" cy="1373116"/>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29944">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13228">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29944">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bl>
          </a:graphicData>
        </a:graphic>
      </p:graphicFrame>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noAutofit/>
          </a:bodyPr>
          <a:lstStyle/>
          <a:p>
            <a:pPr algn="l"/>
            <a:r>
              <a:rPr lang="en-US" dirty="0"/>
              <a:t>Most patients with muscle-invasive bladder cancer are initially treated with cystectomy followed by adjuvant therapy.</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1199456" y="2636913"/>
            <a:ext cx="10071797" cy="2880320"/>
          </a:xfrm>
        </p:spPr>
        <p:txBody>
          <a:bodyPr/>
          <a:lstStyle/>
          <a:p>
            <a:pPr marL="457200" indent="-457200">
              <a:lnSpc>
                <a:spcPct val="120000"/>
              </a:lnSpc>
              <a:spcBef>
                <a:spcPts val="300"/>
              </a:spcBef>
              <a:spcAft>
                <a:spcPts val="0"/>
              </a:spcAft>
              <a:buFont typeface="+mj-lt"/>
              <a:buAutoNum type="arabicPeriod"/>
            </a:pPr>
            <a:r>
              <a:rPr lang="en-US" sz="2500" b="0" dirty="0"/>
              <a:t>Agree</a:t>
            </a:r>
          </a:p>
          <a:p>
            <a:pPr marL="457200" indent="-457200">
              <a:lnSpc>
                <a:spcPct val="120000"/>
              </a:lnSpc>
              <a:spcBef>
                <a:spcPts val="300"/>
              </a:spcBef>
              <a:spcAft>
                <a:spcPts val="0"/>
              </a:spcAft>
              <a:buFont typeface="+mj-lt"/>
              <a:buAutoNum type="arabicPeriod"/>
            </a:pPr>
            <a:r>
              <a:rPr lang="en-US" sz="2500" b="0" dirty="0"/>
              <a:t>Disagree</a:t>
            </a:r>
          </a:p>
          <a:p>
            <a:pPr marL="457200" indent="-457200">
              <a:lnSpc>
                <a:spcPct val="120000"/>
              </a:lnSpc>
              <a:spcBef>
                <a:spcPts val="3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1042313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1135355711"/>
              </p:ext>
            </p:extLst>
          </p:nvPr>
        </p:nvGraphicFramePr>
        <p:xfrm>
          <a:off x="695400" y="2276872"/>
          <a:ext cx="9519592" cy="252028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504056">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0405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Which of the following is FDA approved as adjuvant therapy for bladder cancer?</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199456" y="2204865"/>
            <a:ext cx="10071797" cy="3240360"/>
          </a:xfrm>
        </p:spPr>
        <p:txBody>
          <a:bodyPr/>
          <a:lstStyle/>
          <a:p>
            <a:pPr marL="514350" indent="-514350">
              <a:spcBef>
                <a:spcPts val="600"/>
              </a:spcBef>
              <a:spcAft>
                <a:spcPts val="0"/>
              </a:spcAft>
              <a:buFont typeface="+mj-lt"/>
              <a:buAutoNum type="arabicPeriod"/>
            </a:pPr>
            <a:r>
              <a:rPr lang="en-US" sz="2500" b="0" dirty="0" err="1"/>
              <a:t>Enfortumab</a:t>
            </a:r>
            <a:r>
              <a:rPr lang="en-US" sz="2500" b="0" dirty="0"/>
              <a:t> </a:t>
            </a:r>
            <a:r>
              <a:rPr lang="en-US" sz="2500" b="0" dirty="0" err="1"/>
              <a:t>vedotin</a:t>
            </a:r>
            <a:endParaRPr lang="en-US" sz="2500" b="0" dirty="0"/>
          </a:p>
          <a:p>
            <a:pPr marL="514350" indent="-514350">
              <a:spcBef>
                <a:spcPts val="600"/>
              </a:spcBef>
              <a:spcAft>
                <a:spcPts val="0"/>
              </a:spcAft>
              <a:buFont typeface="+mj-lt"/>
              <a:buAutoNum type="arabicPeriod"/>
            </a:pPr>
            <a:r>
              <a:rPr lang="en-US" sz="2500" b="0" dirty="0"/>
              <a:t>Erdafitinib</a:t>
            </a:r>
          </a:p>
          <a:p>
            <a:pPr marL="514350" indent="-514350">
              <a:spcBef>
                <a:spcPts val="600"/>
              </a:spcBef>
              <a:spcAft>
                <a:spcPts val="0"/>
              </a:spcAft>
              <a:buFont typeface="+mj-lt"/>
              <a:buAutoNum type="arabicPeriod"/>
            </a:pPr>
            <a:r>
              <a:rPr lang="en-US" sz="2500" b="0" dirty="0"/>
              <a:t>Pembrolizumab</a:t>
            </a:r>
          </a:p>
          <a:p>
            <a:pPr marL="514350" indent="-514350">
              <a:spcBef>
                <a:spcPts val="600"/>
              </a:spcBef>
              <a:spcAft>
                <a:spcPts val="0"/>
              </a:spcAft>
              <a:buFont typeface="+mj-lt"/>
              <a:buAutoNum type="arabicPeriod"/>
            </a:pPr>
            <a:r>
              <a:rPr lang="en-US" sz="2500" b="0" dirty="0"/>
              <a:t>Nivolumab</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188013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762000" y="0"/>
            <a:ext cx="10668000" cy="1143000"/>
          </a:xfrm>
        </p:spPr>
        <p:txBody>
          <a:bodyPr/>
          <a:lstStyle/>
          <a:p>
            <a:r>
              <a:rPr lang="en-US" dirty="0"/>
              <a:t>Overview of Bladder Cancer</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571502" y="1203158"/>
            <a:ext cx="11201400" cy="5562600"/>
          </a:xfrm>
        </p:spPr>
        <p:txBody>
          <a:bodyPr/>
          <a:lstStyle/>
          <a:p>
            <a:pPr>
              <a:spcAft>
                <a:spcPts val="600"/>
              </a:spcAft>
            </a:pPr>
            <a:r>
              <a:rPr lang="en-US" sz="2400" b="0" dirty="0"/>
              <a:t>Patient profile</a:t>
            </a:r>
            <a:endParaRPr lang="en-US" sz="2400" b="0" dirty="0">
              <a:sym typeface="Wingdings" pitchFamily="2" charset="2"/>
            </a:endParaRPr>
          </a:p>
          <a:p>
            <a:pPr lvl="1">
              <a:spcAft>
                <a:spcPts val="600"/>
              </a:spcAft>
            </a:pPr>
            <a:r>
              <a:rPr lang="en-US" sz="2000" b="0" dirty="0">
                <a:sym typeface="Wingdings" pitchFamily="2" charset="2"/>
              </a:rPr>
              <a:t>Median age at diagnosis: 73 years</a:t>
            </a:r>
          </a:p>
          <a:p>
            <a:pPr lvl="1">
              <a:spcAft>
                <a:spcPts val="600"/>
              </a:spcAft>
            </a:pPr>
            <a:r>
              <a:rPr lang="en-US" sz="2000" b="0" dirty="0">
                <a:sym typeface="Wingdings" pitchFamily="2" charset="2"/>
              </a:rPr>
              <a:t>76% male</a:t>
            </a:r>
          </a:p>
          <a:p>
            <a:pPr lvl="1">
              <a:spcAft>
                <a:spcPts val="600"/>
              </a:spcAft>
            </a:pPr>
            <a:r>
              <a:rPr lang="en-US" sz="2000" b="0" dirty="0"/>
              <a:t>Smoking is the most well-established risk factor (47% of all cases in the US)</a:t>
            </a:r>
          </a:p>
          <a:p>
            <a:pPr>
              <a:spcAft>
                <a:spcPts val="600"/>
              </a:spcAft>
            </a:pPr>
            <a:r>
              <a:rPr lang="en-US" sz="2400" b="0" dirty="0"/>
              <a:t>Natural history</a:t>
            </a:r>
          </a:p>
          <a:p>
            <a:pPr lvl="1">
              <a:spcAft>
                <a:spcPts val="600"/>
              </a:spcAft>
            </a:pPr>
            <a:r>
              <a:rPr lang="en-US" sz="2000" b="0" dirty="0"/>
              <a:t>Non-muscle-invasive</a:t>
            </a:r>
          </a:p>
          <a:p>
            <a:pPr lvl="1">
              <a:spcAft>
                <a:spcPts val="600"/>
              </a:spcAft>
            </a:pPr>
            <a:r>
              <a:rPr lang="en-US" sz="2000" b="0" dirty="0"/>
              <a:t>Muscle-invasive</a:t>
            </a:r>
          </a:p>
          <a:p>
            <a:pPr lvl="1">
              <a:spcAft>
                <a:spcPts val="600"/>
              </a:spcAft>
            </a:pPr>
            <a:r>
              <a:rPr lang="en-US" sz="2000" b="0" dirty="0"/>
              <a:t>Metastatic</a:t>
            </a:r>
          </a:p>
          <a:p>
            <a:pPr>
              <a:spcAft>
                <a:spcPts val="600"/>
              </a:spcAft>
            </a:pPr>
            <a:r>
              <a:rPr lang="en-US" sz="2400" b="0" dirty="0"/>
              <a:t>Cystectomy and ileal conduit/stoma management</a:t>
            </a:r>
          </a:p>
          <a:p>
            <a:pPr>
              <a:spcAft>
                <a:spcPts val="600"/>
              </a:spcAft>
            </a:pPr>
            <a:r>
              <a:rPr lang="en-US" sz="2400" b="0" dirty="0"/>
              <a:t>Neoadjuvant and adjuvant chemotherapy</a:t>
            </a:r>
          </a:p>
          <a:p>
            <a:pPr lvl="1"/>
            <a:endParaRPr lang="en-US" sz="2000" dirty="0"/>
          </a:p>
          <a:p>
            <a:pPr marL="0" indent="0">
              <a:buNone/>
            </a:pPr>
            <a:endParaRPr lang="en-US" sz="2000" dirty="0"/>
          </a:p>
          <a:p>
            <a:pPr>
              <a:spcAft>
                <a:spcPts val="300"/>
              </a:spcAft>
            </a:pPr>
            <a:endParaRPr lang="en-US" dirty="0"/>
          </a:p>
          <a:p>
            <a:pPr lvl="2">
              <a:spcAft>
                <a:spcPts val="300"/>
              </a:spcAft>
            </a:pPr>
            <a:endParaRPr lang="en-US" sz="2000" dirty="0"/>
          </a:p>
          <a:p>
            <a:pPr>
              <a:spcAft>
                <a:spcPts val="300"/>
              </a:spcAft>
            </a:pPr>
            <a:endParaRPr lang="en-US" sz="2000" dirty="0"/>
          </a:p>
          <a:p>
            <a:pPr marL="0" indent="0">
              <a:buNone/>
            </a:pPr>
            <a:endParaRPr lang="en-US" sz="2000" dirty="0"/>
          </a:p>
        </p:txBody>
      </p:sp>
      <p:sp>
        <p:nvSpPr>
          <p:cNvPr id="4" name="TextBox 3">
            <a:extLst>
              <a:ext uri="{FF2B5EF4-FFF2-40B4-BE49-F238E27FC236}">
                <a16:creationId xmlns:a16="http://schemas.microsoft.com/office/drawing/2014/main" id="{AF1FFAA0-CB8C-DD44-B071-D6EFFD5A2248}"/>
              </a:ext>
            </a:extLst>
          </p:cNvPr>
          <p:cNvSpPr txBox="1"/>
          <p:nvPr/>
        </p:nvSpPr>
        <p:spPr>
          <a:xfrm>
            <a:off x="119336" y="6464274"/>
            <a:ext cx="55626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ACS Cancer Facts &amp; Figures 2020; www.cancer.org.</a:t>
            </a:r>
          </a:p>
        </p:txBody>
      </p:sp>
    </p:spTree>
    <p:extLst>
      <p:ext uri="{BB962C8B-B14F-4D97-AF65-F5344CB8AC3E}">
        <p14:creationId xmlns:p14="http://schemas.microsoft.com/office/powerpoint/2010/main" val="3584774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E2EEF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70C743-7304-0D40-9F09-4E22E62C3BBD}"/>
              </a:ext>
            </a:extLst>
          </p:cNvPr>
          <p:cNvPicPr>
            <a:picLocks noChangeAspect="1"/>
          </p:cNvPicPr>
          <p:nvPr/>
        </p:nvPicPr>
        <p:blipFill>
          <a:blip r:embed="rId3"/>
          <a:srcRect/>
          <a:stretch/>
        </p:blipFill>
        <p:spPr>
          <a:xfrm>
            <a:off x="1828800" y="304800"/>
            <a:ext cx="8534400" cy="6087872"/>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0949F50-B17F-E742-9248-6C6BBDD11A6D}"/>
              </a:ext>
            </a:extLst>
          </p:cNvPr>
          <p:cNvSpPr txBox="1"/>
          <p:nvPr/>
        </p:nvSpPr>
        <p:spPr>
          <a:xfrm>
            <a:off x="457200" y="6519446"/>
            <a:ext cx="55626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With permission from </a:t>
            </a:r>
            <a:r>
              <a:rPr kumimoji="0" lang="en-US" sz="1600" b="0" i="0" u="none" strike="noStrike" kern="1200" cap="none" spc="0" normalizeH="0" baseline="0" noProof="0" dirty="0" err="1">
                <a:ln>
                  <a:noFill/>
                </a:ln>
                <a:solidFill>
                  <a:srgbClr val="000000"/>
                </a:solidFill>
                <a:effectLst/>
                <a:uLnTx/>
                <a:uFillTx/>
                <a:latin typeface="Arial" charset="0"/>
                <a:ea typeface="ＭＳ Ｐゴシック" charset="0"/>
              </a:rPr>
              <a:t>Terese</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 Winslow LLC</a:t>
            </a:r>
          </a:p>
        </p:txBody>
      </p:sp>
    </p:spTree>
    <p:extLst>
      <p:ext uri="{BB962C8B-B14F-4D97-AF65-F5344CB8AC3E}">
        <p14:creationId xmlns:p14="http://schemas.microsoft.com/office/powerpoint/2010/main" val="137996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DC7D0-915C-4918-BEB8-64F4F8BDC06D}"/>
              </a:ext>
            </a:extLst>
          </p:cNvPr>
          <p:cNvSpPr>
            <a:spLocks noGrp="1"/>
          </p:cNvSpPr>
          <p:nvPr>
            <p:ph type="title"/>
          </p:nvPr>
        </p:nvSpPr>
        <p:spPr>
          <a:xfrm>
            <a:off x="611718" y="337625"/>
            <a:ext cx="10979149" cy="818076"/>
          </a:xfrm>
        </p:spPr>
        <p:txBody>
          <a:bodyPr>
            <a:noAutofit/>
          </a:bodyPr>
          <a:lstStyle/>
          <a:p>
            <a:r>
              <a:rPr lang="en-NZ" sz="3733" dirty="0">
                <a:solidFill>
                  <a:schemeClr val="accent1"/>
                </a:solidFill>
              </a:rPr>
              <a:t>High-Risk Non‒Muscle-Invasive BC</a:t>
            </a:r>
            <a:endParaRPr lang="en-US" sz="3733" dirty="0">
              <a:solidFill>
                <a:schemeClr val="accent1"/>
              </a:solidFill>
            </a:endParaRPr>
          </a:p>
        </p:txBody>
      </p:sp>
      <p:sp>
        <p:nvSpPr>
          <p:cNvPr id="3" name="Content Placeholder 2">
            <a:extLst>
              <a:ext uri="{FF2B5EF4-FFF2-40B4-BE49-F238E27FC236}">
                <a16:creationId xmlns:a16="http://schemas.microsoft.com/office/drawing/2014/main" id="{4682EA9C-BCE4-492D-89FC-713B45739A6F}"/>
              </a:ext>
            </a:extLst>
          </p:cNvPr>
          <p:cNvSpPr>
            <a:spLocks noGrp="1"/>
          </p:cNvSpPr>
          <p:nvPr>
            <p:ph idx="1"/>
          </p:nvPr>
        </p:nvSpPr>
        <p:spPr>
          <a:xfrm>
            <a:off x="206327" y="1155700"/>
            <a:ext cx="7052603" cy="4538963"/>
          </a:xfrm>
        </p:spPr>
        <p:txBody>
          <a:bodyPr>
            <a:noAutofit/>
          </a:bodyPr>
          <a:lstStyle/>
          <a:p>
            <a:pPr>
              <a:spcBef>
                <a:spcPts val="800"/>
              </a:spcBef>
              <a:spcAft>
                <a:spcPts val="800"/>
              </a:spcAft>
            </a:pPr>
            <a:r>
              <a:rPr lang="en-US" sz="1467" dirty="0"/>
              <a:t>High-risk (HR) NMIBC is defined as any carcinoma in situ (CIS), T1 tumor, and/or high-grade Ta tumor</a:t>
            </a:r>
          </a:p>
          <a:p>
            <a:pPr>
              <a:spcBef>
                <a:spcPts val="800"/>
              </a:spcBef>
              <a:spcAft>
                <a:spcPts val="800"/>
              </a:spcAft>
            </a:pPr>
            <a:r>
              <a:rPr lang="en-US" sz="1467" dirty="0"/>
              <a:t>Standard-of-care therapy for HR NMIBC is TURBT and intravesical Bacillus Calmette-Guérin (BCG)</a:t>
            </a:r>
          </a:p>
          <a:p>
            <a:pPr lvl="1">
              <a:spcBef>
                <a:spcPts val="800"/>
              </a:spcBef>
              <a:spcAft>
                <a:spcPts val="800"/>
              </a:spcAft>
            </a:pPr>
            <a:r>
              <a:rPr lang="en-US" sz="1467" dirty="0"/>
              <a:t>Although there is a high rate of complete response (70%) to initial therapy, most patients with high-risk disease do not maintain response</a:t>
            </a:r>
            <a:endParaRPr lang="en-US" sz="1467" baseline="30000" dirty="0"/>
          </a:p>
          <a:p>
            <a:pPr lvl="2">
              <a:spcBef>
                <a:spcPts val="800"/>
              </a:spcBef>
              <a:spcAft>
                <a:spcPts val="800"/>
              </a:spcAft>
            </a:pPr>
            <a:r>
              <a:rPr lang="en-US" sz="1467" dirty="0"/>
              <a:t>30% of patients experience recurrence within 1 year</a:t>
            </a:r>
          </a:p>
          <a:p>
            <a:pPr lvl="2">
              <a:spcBef>
                <a:spcPts val="800"/>
              </a:spcBef>
              <a:spcAft>
                <a:spcPts val="800"/>
              </a:spcAft>
            </a:pPr>
            <a:r>
              <a:rPr lang="en-US" sz="1467" dirty="0"/>
              <a:t>40% of patients at high risk progress to muscle-invasive disease</a:t>
            </a:r>
          </a:p>
          <a:p>
            <a:pPr lvl="2">
              <a:spcBef>
                <a:spcPts val="800"/>
              </a:spcBef>
              <a:spcAft>
                <a:spcPts val="800"/>
              </a:spcAft>
            </a:pPr>
            <a:r>
              <a:rPr lang="en-US" sz="1467" dirty="0"/>
              <a:t>20%-30% of patients progress to metastatic disease</a:t>
            </a:r>
            <a:endParaRPr lang="en-US" sz="1467" baseline="30000" dirty="0"/>
          </a:p>
          <a:p>
            <a:pPr>
              <a:spcBef>
                <a:spcPts val="800"/>
              </a:spcBef>
              <a:spcAft>
                <a:spcPts val="800"/>
              </a:spcAft>
            </a:pPr>
            <a:r>
              <a:rPr lang="en-US" sz="1467" dirty="0"/>
              <a:t>BCG unresponsive disease – standard of care is cystectomy</a:t>
            </a:r>
          </a:p>
          <a:p>
            <a:pPr>
              <a:spcBef>
                <a:spcPts val="800"/>
              </a:spcBef>
              <a:spcAft>
                <a:spcPts val="800"/>
              </a:spcAft>
            </a:pPr>
            <a:r>
              <a:rPr lang="en-US" sz="1467" dirty="0"/>
              <a:t>With the lack of a suitable comparator, single-arm designs testing novel agents are thought to be acceptable in the BCG-unresponsive population</a:t>
            </a:r>
            <a:endParaRPr lang="en-US" sz="1467" baseline="30000" dirty="0"/>
          </a:p>
          <a:p>
            <a:pPr>
              <a:spcBef>
                <a:spcPts val="800"/>
              </a:spcBef>
              <a:spcAft>
                <a:spcPts val="800"/>
              </a:spcAft>
            </a:pPr>
            <a:r>
              <a:rPr lang="en-US" sz="1467" dirty="0"/>
              <a:t>World-wide BCG shortage</a:t>
            </a:r>
          </a:p>
        </p:txBody>
      </p:sp>
      <p:sp>
        <p:nvSpPr>
          <p:cNvPr id="6" name="Text Placeholder 5">
            <a:extLst>
              <a:ext uri="{FF2B5EF4-FFF2-40B4-BE49-F238E27FC236}">
                <a16:creationId xmlns:a16="http://schemas.microsoft.com/office/drawing/2014/main" id="{06DD7B27-F04B-4F39-BD41-2A2A36CD7909}"/>
              </a:ext>
            </a:extLst>
          </p:cNvPr>
          <p:cNvSpPr>
            <a:spLocks noGrp="1"/>
          </p:cNvSpPr>
          <p:nvPr>
            <p:ph type="body" sz="quarter" idx="13"/>
          </p:nvPr>
        </p:nvSpPr>
        <p:spPr>
          <a:xfrm>
            <a:off x="0" y="6195998"/>
            <a:ext cx="10521387" cy="648753"/>
          </a:xfrm>
        </p:spPr>
        <p:txBody>
          <a:bodyPr/>
          <a:lstStyle/>
          <a:p>
            <a:r>
              <a:rPr lang="en-US" dirty="0"/>
              <a:t>Cumberbatch MGK et al. </a:t>
            </a:r>
            <a:r>
              <a:rPr lang="nl-NL" i="1" dirty="0"/>
              <a:t>Eur Urol. </a:t>
            </a:r>
            <a:r>
              <a:rPr lang="nl-NL" dirty="0"/>
              <a:t>2018;74:784-795.</a:t>
            </a:r>
            <a:r>
              <a:rPr lang="en-US" dirty="0"/>
              <a:t> National Comprehensive Cancer Network. NCCN clinical practice guidelines in oncology (NCCN guidelines):</a:t>
            </a:r>
          </a:p>
          <a:p>
            <a:r>
              <a:rPr lang="en-US" dirty="0"/>
              <a:t>bladder cancer (Version 1.2019). https://www.nccn.org/professionals/physician_gls/pdf/bladder.pdf. Accessed January 7, 2019. </a:t>
            </a:r>
            <a:r>
              <a:rPr lang="sv-SE" dirty="0" err="1"/>
              <a:t>Hemdan</a:t>
            </a:r>
            <a:r>
              <a:rPr lang="sv-SE" dirty="0"/>
              <a:t> T et al. </a:t>
            </a:r>
            <a:r>
              <a:rPr lang="sv-SE" i="1" dirty="0"/>
              <a:t>J Urol</a:t>
            </a:r>
            <a:r>
              <a:rPr lang="sv-SE" dirty="0"/>
              <a:t>. 2014;191:1244. </a:t>
            </a:r>
            <a:br>
              <a:rPr lang="sv-SE" dirty="0"/>
            </a:br>
            <a:r>
              <a:rPr lang="en-US" dirty="0"/>
              <a:t>Herr HW et al. </a:t>
            </a:r>
            <a:r>
              <a:rPr lang="en-US" i="1" dirty="0"/>
              <a:t>Urol Oncol. </a:t>
            </a:r>
            <a:r>
              <a:rPr lang="en-US" dirty="0"/>
              <a:t>2015;33:108.e1-4. </a:t>
            </a:r>
            <a:r>
              <a:rPr lang="en-US"/>
              <a:t>5. Anastasiadis </a:t>
            </a:r>
            <a:r>
              <a:rPr lang="en-US" dirty="0"/>
              <a:t>A et al. </a:t>
            </a:r>
            <a:r>
              <a:rPr lang="en-US" i="1" dirty="0"/>
              <a:t>Ther Adv Urol. </a:t>
            </a:r>
            <a:r>
              <a:rPr lang="en-US" dirty="0"/>
              <a:t>2012;4:13-32. US Department of Health and Human Services. BCG-unresponsive </a:t>
            </a:r>
            <a:r>
              <a:rPr lang="en-US" dirty="0" err="1"/>
              <a:t>nonmuscle</a:t>
            </a:r>
            <a:r>
              <a:rPr lang="en-US" dirty="0"/>
              <a:t> invasive bladder cancer: developing drugs and biologics for treatment—Guidance for industry. February 2018. https://www.fda.gov/ucm/groups/fdagov-public/@fdagov-drugs-gen/documents/document/ucm529600.pdf. Accessed February 5, 2019. </a:t>
            </a:r>
            <a:r>
              <a:rPr lang="en-US" dirty="0" err="1"/>
              <a:t>Babjuk</a:t>
            </a:r>
            <a:r>
              <a:rPr lang="en-US" dirty="0"/>
              <a:t> M et al. </a:t>
            </a:r>
            <a:r>
              <a:rPr lang="en-US" i="1" dirty="0" err="1"/>
              <a:t>Eur</a:t>
            </a:r>
            <a:r>
              <a:rPr lang="en-US" i="1" dirty="0"/>
              <a:t> Urol. </a:t>
            </a:r>
            <a:r>
              <a:rPr lang="en-US" dirty="0"/>
              <a:t>2017;71:447-461</a:t>
            </a:r>
            <a:r>
              <a:rPr lang="en-US" sz="933" dirty="0"/>
              <a:t>.</a:t>
            </a:r>
          </a:p>
        </p:txBody>
      </p:sp>
      <p:pic>
        <p:nvPicPr>
          <p:cNvPr id="5" name="Picture 4"/>
          <p:cNvPicPr>
            <a:picLocks noChangeAspect="1"/>
          </p:cNvPicPr>
          <p:nvPr/>
        </p:nvPicPr>
        <p:blipFill>
          <a:blip r:embed="rId4"/>
          <a:stretch>
            <a:fillRect/>
          </a:stretch>
        </p:blipFill>
        <p:spPr>
          <a:xfrm>
            <a:off x="7333767" y="1155700"/>
            <a:ext cx="4755292" cy="4641491"/>
          </a:xfrm>
          <a:prstGeom prst="rect">
            <a:avLst/>
          </a:prstGeom>
        </p:spPr>
      </p:pic>
      <p:sp>
        <p:nvSpPr>
          <p:cNvPr id="7" name="Rectangle 6"/>
          <p:cNvSpPr/>
          <p:nvPr/>
        </p:nvSpPr>
        <p:spPr>
          <a:xfrm>
            <a:off x="7980748" y="2348915"/>
            <a:ext cx="3232955" cy="99919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49D446F-0159-6240-9869-3319B5C21A0A}"/>
              </a:ext>
            </a:extLst>
          </p:cNvPr>
          <p:cNvSpPr txBox="1"/>
          <p:nvPr/>
        </p:nvSpPr>
        <p:spPr>
          <a:xfrm>
            <a:off x="9395722" y="6571740"/>
            <a:ext cx="2796278"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53565A"/>
                </a:solidFill>
                <a:effectLst/>
                <a:uLnTx/>
                <a:uFillTx/>
                <a:latin typeface="Arial" charset="0"/>
                <a:ea typeface="ＭＳ Ｐゴシック" charset="0"/>
              </a:rPr>
              <a:t>Courtesy of </a:t>
            </a:r>
            <a:r>
              <a:rPr kumimoji="0" lang="en-US" sz="1600" b="0" i="0" u="none" strike="noStrike" kern="1200" cap="none" spc="0" normalizeH="0" baseline="0" noProof="0" dirty="0">
                <a:ln>
                  <a:noFill/>
                </a:ln>
                <a:solidFill>
                  <a:srgbClr val="53565A"/>
                </a:solidFill>
                <a:effectLst/>
                <a:uLnTx/>
                <a:uFillTx/>
                <a:latin typeface="Calibri" panose="020F0502020204030204" pitchFamily="34" charset="0"/>
                <a:ea typeface="ＭＳ Ｐゴシック" charset="0"/>
                <a:cs typeface="Calibri" panose="020F0502020204030204" pitchFamily="34" charset="0"/>
              </a:rPr>
              <a:t>Arjun V. </a:t>
            </a:r>
            <a:r>
              <a:rPr kumimoji="0" lang="en-US" sz="1600" b="0" i="0" u="none" strike="noStrike" kern="1200" cap="none" spc="0" normalizeH="0" baseline="0" noProof="0" dirty="0" err="1">
                <a:ln>
                  <a:noFill/>
                </a:ln>
                <a:solidFill>
                  <a:srgbClr val="53565A"/>
                </a:solidFill>
                <a:effectLst/>
                <a:uLnTx/>
                <a:uFillTx/>
                <a:latin typeface="Calibri" panose="020F0502020204030204" pitchFamily="34" charset="0"/>
                <a:ea typeface="ＭＳ Ｐゴシック" charset="0"/>
                <a:cs typeface="Calibri" panose="020F0502020204030204" pitchFamily="34" charset="0"/>
              </a:rPr>
              <a:t>Balar</a:t>
            </a:r>
            <a:r>
              <a:rPr kumimoji="0" lang="en-US" sz="1600" b="0" i="0" u="none" strike="noStrike" kern="1200" cap="none" spc="0" normalizeH="0" baseline="0" noProof="0" dirty="0">
                <a:ln>
                  <a:noFill/>
                </a:ln>
                <a:solidFill>
                  <a:srgbClr val="53565A"/>
                </a:solidFill>
                <a:effectLst/>
                <a:uLnTx/>
                <a:uFillTx/>
                <a:latin typeface="Calibri" panose="020F0502020204030204" pitchFamily="34" charset="0"/>
                <a:ea typeface="ＭＳ Ｐゴシック" charset="0"/>
                <a:cs typeface="Calibri" panose="020F0502020204030204" pitchFamily="34" charset="0"/>
              </a:rPr>
              <a:t>, MD</a:t>
            </a:r>
          </a:p>
        </p:txBody>
      </p:sp>
    </p:spTree>
    <p:custDataLst>
      <p:tags r:id="rId1"/>
    </p:custDataLst>
    <p:extLst>
      <p:ext uri="{BB962C8B-B14F-4D97-AF65-F5344CB8AC3E}">
        <p14:creationId xmlns:p14="http://schemas.microsoft.com/office/powerpoint/2010/main" val="2076492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725368" y="4401548"/>
            <a:ext cx="10741264"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65FD82FA-5794-B343-B1BA-3F6462668718}"/>
              </a:ext>
            </a:extLst>
          </p:cNvPr>
          <p:cNvSpPr txBox="1"/>
          <p:nvPr/>
        </p:nvSpPr>
        <p:spPr>
          <a:xfrm>
            <a:off x="7359104" y="4632654"/>
            <a:ext cx="4086375" cy="400110"/>
          </a:xfrm>
          <a:prstGeom prst="rect">
            <a:avLst/>
          </a:prstGeom>
          <a:noFill/>
        </p:spPr>
        <p:txBody>
          <a:bodyPr wrap="none" rtlCol="0">
            <a:spAutoFit/>
          </a:bodyPr>
          <a:lstStyle/>
          <a:p>
            <a:r>
              <a:rPr lang="en-US" sz="2000" i="1" dirty="0">
                <a:solidFill>
                  <a:srgbClr val="C00000"/>
                </a:solidFill>
              </a:rPr>
              <a:t>Lancet Oncol </a:t>
            </a:r>
            <a:r>
              <a:rPr lang="en-US" sz="2000" dirty="0">
                <a:solidFill>
                  <a:srgbClr val="C00000"/>
                </a:solidFill>
              </a:rPr>
              <a:t>2021;22(7):919-30.</a:t>
            </a:r>
          </a:p>
        </p:txBody>
      </p:sp>
      <p:pic>
        <p:nvPicPr>
          <p:cNvPr id="5" name="Picture 4">
            <a:extLst>
              <a:ext uri="{FF2B5EF4-FFF2-40B4-BE49-F238E27FC236}">
                <a16:creationId xmlns:a16="http://schemas.microsoft.com/office/drawing/2014/main" id="{3362FA9D-3EE9-764B-9FA4-B0ED065D590A}"/>
              </a:ext>
            </a:extLst>
          </p:cNvPr>
          <p:cNvPicPr>
            <a:picLocks noChangeAspect="1"/>
          </p:cNvPicPr>
          <p:nvPr/>
        </p:nvPicPr>
        <p:blipFill>
          <a:blip r:embed="rId2"/>
          <a:stretch>
            <a:fillRect/>
          </a:stretch>
        </p:blipFill>
        <p:spPr>
          <a:xfrm>
            <a:off x="725368" y="1196752"/>
            <a:ext cx="10741264" cy="3204796"/>
          </a:xfrm>
          <a:prstGeom prst="rect">
            <a:avLst/>
          </a:prstGeom>
        </p:spPr>
      </p:pic>
    </p:spTree>
    <p:extLst>
      <p:ext uri="{BB962C8B-B14F-4D97-AF65-F5344CB8AC3E}">
        <p14:creationId xmlns:p14="http://schemas.microsoft.com/office/powerpoint/2010/main" val="962068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90DC40-0A64-3D40-A301-E83F79EAD3CA}"/>
              </a:ext>
            </a:extLst>
          </p:cNvPr>
          <p:cNvSpPr/>
          <p:nvPr/>
        </p:nvSpPr>
        <p:spPr bwMode="auto">
          <a:xfrm>
            <a:off x="376977" y="1052736"/>
            <a:ext cx="10894276" cy="532859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912286" y="67084"/>
            <a:ext cx="10358967" cy="1143000"/>
          </a:xfrm>
        </p:spPr>
        <p:txBody>
          <a:bodyPr/>
          <a:lstStyle/>
          <a:p>
            <a:pPr algn="l"/>
            <a:r>
              <a:rPr lang="en-US" dirty="0"/>
              <a:t>KEYNOTE-057: Pembrolizumab for High-Risk NMIBC</a:t>
            </a:r>
            <a:br>
              <a:rPr lang="en-US" dirty="0"/>
            </a:br>
            <a:r>
              <a:rPr lang="en-US" sz="2400" dirty="0"/>
              <a:t>Response, Duration of Response and Summary of Adverse Events</a:t>
            </a:r>
          </a:p>
        </p:txBody>
      </p:sp>
      <p:pic>
        <p:nvPicPr>
          <p:cNvPr id="4" name="Picture 3" descr="Chart&#10;&#10;Description automatically generated">
            <a:extLst>
              <a:ext uri="{FF2B5EF4-FFF2-40B4-BE49-F238E27FC236}">
                <a16:creationId xmlns:a16="http://schemas.microsoft.com/office/drawing/2014/main" id="{8AF8078A-097E-9742-AD8E-1EB736D15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40" y="1069985"/>
            <a:ext cx="7984954" cy="5258938"/>
          </a:xfrm>
          <a:prstGeom prst="rect">
            <a:avLst/>
          </a:prstGeom>
        </p:spPr>
      </p:pic>
      <p:sp>
        <p:nvSpPr>
          <p:cNvPr id="5" name="TextBox 4">
            <a:extLst>
              <a:ext uri="{FF2B5EF4-FFF2-40B4-BE49-F238E27FC236}">
                <a16:creationId xmlns:a16="http://schemas.microsoft.com/office/drawing/2014/main" id="{1F8FC9D4-213F-3D41-B005-190045716CAE}"/>
              </a:ext>
            </a:extLst>
          </p:cNvPr>
          <p:cNvSpPr txBox="1"/>
          <p:nvPr/>
        </p:nvSpPr>
        <p:spPr>
          <a:xfrm>
            <a:off x="0" y="6476609"/>
            <a:ext cx="390164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Balar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AV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2021;22(7):919-30. </a:t>
            </a:r>
          </a:p>
        </p:txBody>
      </p:sp>
      <p:sp>
        <p:nvSpPr>
          <p:cNvPr id="6" name="TextBox 5">
            <a:extLst>
              <a:ext uri="{FF2B5EF4-FFF2-40B4-BE49-F238E27FC236}">
                <a16:creationId xmlns:a16="http://schemas.microsoft.com/office/drawing/2014/main" id="{6FEDD722-957F-2444-88ED-8FEB82F2B20C}"/>
              </a:ext>
            </a:extLst>
          </p:cNvPr>
          <p:cNvSpPr txBox="1"/>
          <p:nvPr/>
        </p:nvSpPr>
        <p:spPr>
          <a:xfrm>
            <a:off x="5733155" y="3771462"/>
            <a:ext cx="4171335" cy="707886"/>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pitchFamily="-72" charset="0"/>
                <a:ea typeface="MS PGothic" charset="0"/>
              </a:rPr>
              <a:t>CR at 3 months: 41%</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pitchFamily="-72" charset="0"/>
                <a:ea typeface="MS PGothic" charset="0"/>
              </a:rPr>
              <a:t>Median duration of CR: 16.2 </a:t>
            </a:r>
            <a:r>
              <a:rPr kumimoji="0" lang="en-US" sz="2000" b="1" i="0" u="none" strike="noStrike" kern="1200" cap="none" spc="0" normalizeH="0" baseline="0" noProof="0" dirty="0" err="1">
                <a:ln>
                  <a:noFill/>
                </a:ln>
                <a:solidFill>
                  <a:srgbClr val="3333CC"/>
                </a:solidFill>
                <a:effectLst/>
                <a:uLnTx/>
                <a:uFillTx/>
                <a:latin typeface="Arial" pitchFamily="-72" charset="0"/>
                <a:ea typeface="MS PGothic" charset="0"/>
              </a:rPr>
              <a:t>mo</a:t>
            </a:r>
            <a:endParaRPr kumimoji="0" lang="en-US" sz="20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8" name="TextBox 7">
            <a:extLst>
              <a:ext uri="{FF2B5EF4-FFF2-40B4-BE49-F238E27FC236}">
                <a16:creationId xmlns:a16="http://schemas.microsoft.com/office/drawing/2014/main" id="{CBAA8C21-4A05-A44E-8AD9-DC04576BF02B}"/>
              </a:ext>
            </a:extLst>
          </p:cNvPr>
          <p:cNvSpPr txBox="1"/>
          <p:nvPr/>
        </p:nvSpPr>
        <p:spPr>
          <a:xfrm>
            <a:off x="6511621" y="2383446"/>
            <a:ext cx="4350871" cy="107721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Serious AEs:</a:t>
            </a:r>
            <a:r>
              <a:rPr lang="en-US" sz="1600" dirty="0">
                <a:solidFill>
                  <a:srgbClr val="000000"/>
                </a:solidFill>
              </a:rPr>
              <a:t> </a:t>
            </a: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8%</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AEs leading to treatment interruption</a:t>
            </a:r>
            <a:r>
              <a:rPr lang="en-US" sz="1600" dirty="0">
                <a:solidFill>
                  <a:srgbClr val="000000"/>
                </a:solidFill>
              </a:rPr>
              <a:t>: </a:t>
            </a: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13%</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IRAEs: 22%</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Grade 3/4 IRAEs: 3%</a:t>
            </a:r>
          </a:p>
        </p:txBody>
      </p:sp>
    </p:spTree>
    <p:extLst>
      <p:ext uri="{BB962C8B-B14F-4D97-AF65-F5344CB8AC3E}">
        <p14:creationId xmlns:p14="http://schemas.microsoft.com/office/powerpoint/2010/main" val="214104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046519"/>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601080" y="1301215"/>
            <a:ext cx="51682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Monica </a:t>
            </a:r>
            <a:r>
              <a:rPr kumimoji="0" lang="en-US" sz="17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Averia</a:t>
            </a: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MSN, AOCNP, NP-C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Oncology 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USC Norris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9208" y="1301215"/>
            <a:ext cx="1261872" cy="1261872"/>
          </a:xfrm>
          <a:prstGeom prst="rect">
            <a:avLst/>
          </a:prstGeom>
        </p:spPr>
      </p:pic>
      <p:sp>
        <p:nvSpPr>
          <p:cNvPr id="11" name="Text Box 9">
            <a:extLst>
              <a:ext uri="{FF2B5EF4-FFF2-40B4-BE49-F238E27FC236}">
                <a16:creationId xmlns:a16="http://schemas.microsoft.com/office/drawing/2014/main" id="{78E6CF54-6820-AE4F-B271-C8BB0DA3C21D}"/>
              </a:ext>
            </a:extLst>
          </p:cNvPr>
          <p:cNvSpPr txBox="1">
            <a:spLocks noChangeArrowheads="1"/>
          </p:cNvSpPr>
          <p:nvPr/>
        </p:nvSpPr>
        <p:spPr bwMode="auto">
          <a:xfrm>
            <a:off x="7621325" y="3458039"/>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13" name="Picture 12">
            <a:extLst>
              <a:ext uri="{FF2B5EF4-FFF2-40B4-BE49-F238E27FC236}">
                <a16:creationId xmlns:a16="http://schemas.microsoft.com/office/drawing/2014/main" id="{B496CE93-938B-4140-99C7-982269D909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74854" y="3458039"/>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7636725" y="1369524"/>
            <a:ext cx="4435939"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Sumanta</a:t>
            </a: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Kumar Pal,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Department of Medical Oncology </a:t>
            </a:r>
            <a:b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and 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City of Hope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Duarte, California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4854" y="1369524"/>
            <a:ext cx="1261872" cy="1261872"/>
          </a:xfrm>
          <a:prstGeom prst="rect">
            <a:avLst/>
          </a:prstGeom>
        </p:spPr>
      </p:pic>
      <p:sp>
        <p:nvSpPr>
          <p:cNvPr id="9" name="Text Box 7">
            <a:extLst>
              <a:ext uri="{FF2B5EF4-FFF2-40B4-BE49-F238E27FC236}">
                <a16:creationId xmlns:a16="http://schemas.microsoft.com/office/drawing/2014/main" id="{53C24A05-DD74-394A-AAE6-20A5093E30CC}"/>
              </a:ext>
            </a:extLst>
          </p:cNvPr>
          <p:cNvSpPr txBox="1">
            <a:spLocks noChangeArrowheads="1"/>
          </p:cNvSpPr>
          <p:nvPr/>
        </p:nvSpPr>
        <p:spPr bwMode="auto">
          <a:xfrm>
            <a:off x="1601080" y="4921533"/>
            <a:ext cx="5312276"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Brenda Martone, MSN, NP-BC,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Northwestern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Northwestern Memorial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Chicago, Illinois</a:t>
            </a:r>
          </a:p>
        </p:txBody>
      </p:sp>
      <p:pic>
        <p:nvPicPr>
          <p:cNvPr id="10" name="Picture 9">
            <a:extLst>
              <a:ext uri="{FF2B5EF4-FFF2-40B4-BE49-F238E27FC236}">
                <a16:creationId xmlns:a16="http://schemas.microsoft.com/office/drawing/2014/main" id="{4959E6BA-BF90-5242-8D9D-0DFC40D297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9208" y="4921533"/>
            <a:ext cx="1261872" cy="1261872"/>
          </a:xfrm>
          <a:prstGeom prst="rect">
            <a:avLst/>
          </a:prstGeom>
        </p:spPr>
      </p:pic>
      <p:sp>
        <p:nvSpPr>
          <p:cNvPr id="17" name="Text Box 7">
            <a:extLst>
              <a:ext uri="{FF2B5EF4-FFF2-40B4-BE49-F238E27FC236}">
                <a16:creationId xmlns:a16="http://schemas.microsoft.com/office/drawing/2014/main" id="{DFF72778-DBAC-1E4C-957F-F93102156765}"/>
              </a:ext>
            </a:extLst>
          </p:cNvPr>
          <p:cNvSpPr txBox="1">
            <a:spLocks noChangeArrowheads="1"/>
          </p:cNvSpPr>
          <p:nvPr/>
        </p:nvSpPr>
        <p:spPr bwMode="auto">
          <a:xfrm>
            <a:off x="1601079" y="3082355"/>
            <a:ext cx="397003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Shilpa Gupta,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Taussig Cancer Institute, Cleveland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Cleveland, Ohio</a:t>
            </a:r>
          </a:p>
        </p:txBody>
      </p:sp>
      <p:pic>
        <p:nvPicPr>
          <p:cNvPr id="18" name="Picture 17">
            <a:extLst>
              <a:ext uri="{FF2B5EF4-FFF2-40B4-BE49-F238E27FC236}">
                <a16:creationId xmlns:a16="http://schemas.microsoft.com/office/drawing/2014/main" id="{0C0764F2-32AC-7548-B8A6-D5CD060A290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9207" y="3082355"/>
            <a:ext cx="1261872" cy="1261872"/>
          </a:xfrm>
          <a:prstGeom prst="rect">
            <a:avLst/>
          </a:prstGeom>
        </p:spPr>
      </p:pic>
    </p:spTree>
    <p:custDataLst>
      <p:tags r:id="rId1"/>
    </p:custDataLst>
    <p:extLst>
      <p:ext uri="{BB962C8B-B14F-4D97-AF65-F5344CB8AC3E}">
        <p14:creationId xmlns:p14="http://schemas.microsoft.com/office/powerpoint/2010/main" val="2465220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852243" y="5220241"/>
            <a:ext cx="9552384"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65FD82FA-5794-B343-B1BA-3F6462668718}"/>
              </a:ext>
            </a:extLst>
          </p:cNvPr>
          <p:cNvSpPr txBox="1"/>
          <p:nvPr/>
        </p:nvSpPr>
        <p:spPr>
          <a:xfrm>
            <a:off x="5735960" y="5468203"/>
            <a:ext cx="4499950" cy="400110"/>
          </a:xfrm>
          <a:prstGeom prst="rect">
            <a:avLst/>
          </a:prstGeom>
          <a:noFill/>
        </p:spPr>
        <p:txBody>
          <a:bodyPr wrap="none" rtlCol="0">
            <a:spAutoFit/>
          </a:bodyPr>
          <a:lstStyle/>
          <a:p>
            <a:r>
              <a:rPr lang="en-US" sz="2000" i="1" dirty="0">
                <a:solidFill>
                  <a:srgbClr val="EE2B40"/>
                </a:solidFill>
              </a:rPr>
              <a:t>N </a:t>
            </a:r>
            <a:r>
              <a:rPr lang="en-US" sz="2000" i="1" dirty="0" err="1">
                <a:solidFill>
                  <a:srgbClr val="EE2B40"/>
                </a:solidFill>
              </a:rPr>
              <a:t>Engl</a:t>
            </a:r>
            <a:r>
              <a:rPr lang="en-US" sz="2000" i="1" dirty="0">
                <a:solidFill>
                  <a:srgbClr val="EE2B40"/>
                </a:solidFill>
              </a:rPr>
              <a:t> J Med </a:t>
            </a:r>
            <a:r>
              <a:rPr lang="en-US" sz="2000" dirty="0">
                <a:solidFill>
                  <a:srgbClr val="EE2B40"/>
                </a:solidFill>
              </a:rPr>
              <a:t>2021;384(22):2102-14.</a:t>
            </a:r>
          </a:p>
        </p:txBody>
      </p:sp>
      <p:pic>
        <p:nvPicPr>
          <p:cNvPr id="3" name="Picture 2" descr="Text&#10;&#10;Description automatically generated">
            <a:extLst>
              <a:ext uri="{FF2B5EF4-FFF2-40B4-BE49-F238E27FC236}">
                <a16:creationId xmlns:a16="http://schemas.microsoft.com/office/drawing/2014/main" id="{2989C8F3-CDA0-4EB9-78D9-2B82AC7B9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92" y="269800"/>
            <a:ext cx="9552384" cy="4950441"/>
          </a:xfrm>
          <a:prstGeom prst="rect">
            <a:avLst/>
          </a:prstGeom>
        </p:spPr>
      </p:pic>
    </p:spTree>
    <p:extLst>
      <p:ext uri="{BB962C8B-B14F-4D97-AF65-F5344CB8AC3E}">
        <p14:creationId xmlns:p14="http://schemas.microsoft.com/office/powerpoint/2010/main" val="1226558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1054745" y="215721"/>
            <a:ext cx="10358967" cy="1143000"/>
          </a:xfrm>
        </p:spPr>
        <p:txBody>
          <a:bodyPr/>
          <a:lstStyle/>
          <a:p>
            <a:pPr algn="l"/>
            <a:r>
              <a:rPr lang="en-US" dirty="0" err="1"/>
              <a:t>CheckMate</a:t>
            </a:r>
            <a:r>
              <a:rPr lang="en-US" dirty="0"/>
              <a:t> 274: Adjuvant Nivolumab for High-Risk MIBC</a:t>
            </a:r>
            <a:br>
              <a:rPr lang="en-US" dirty="0"/>
            </a:br>
            <a:r>
              <a:rPr lang="en-US" sz="2400" dirty="0"/>
              <a:t>Disease-Free Survival in the Intent-to-Treat Population</a:t>
            </a:r>
          </a:p>
        </p:txBody>
      </p:sp>
      <p:sp>
        <p:nvSpPr>
          <p:cNvPr id="5" name="TextBox 4">
            <a:extLst>
              <a:ext uri="{FF2B5EF4-FFF2-40B4-BE49-F238E27FC236}">
                <a16:creationId xmlns:a16="http://schemas.microsoft.com/office/drawing/2014/main" id="{1F8FC9D4-213F-3D41-B005-190045716CAE}"/>
              </a:ext>
            </a:extLst>
          </p:cNvPr>
          <p:cNvSpPr txBox="1"/>
          <p:nvPr/>
        </p:nvSpPr>
        <p:spPr>
          <a:xfrm>
            <a:off x="0" y="6476609"/>
            <a:ext cx="4322594"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Bajorin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500" b="0" dirty="0">
                <a:solidFill>
                  <a:srgbClr val="000000"/>
                </a:solidFill>
                <a:latin typeface="Calibri" panose="020F0502020204030204" pitchFamily="34" charset="0"/>
                <a:cs typeface="Calibri" panose="020F0502020204030204" pitchFamily="34" charset="0"/>
              </a:rPr>
              <a:t>DF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2021;384(22):2102-14</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7" name="Picture 6" descr="A picture containing graphical user interface&#10;&#10;Description automatically generated">
            <a:extLst>
              <a:ext uri="{FF2B5EF4-FFF2-40B4-BE49-F238E27FC236}">
                <a16:creationId xmlns:a16="http://schemas.microsoft.com/office/drawing/2014/main" id="{2E2D4161-5498-6958-DDB7-ED330BB62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201" y="1672219"/>
            <a:ext cx="10695598" cy="4097528"/>
          </a:xfrm>
          <a:prstGeom prst="rect">
            <a:avLst/>
          </a:prstGeom>
        </p:spPr>
      </p:pic>
    </p:spTree>
    <p:extLst>
      <p:ext uri="{BB962C8B-B14F-4D97-AF65-F5344CB8AC3E}">
        <p14:creationId xmlns:p14="http://schemas.microsoft.com/office/powerpoint/2010/main" val="2666717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1054745" y="215721"/>
            <a:ext cx="10358967" cy="1143000"/>
          </a:xfrm>
        </p:spPr>
        <p:txBody>
          <a:bodyPr/>
          <a:lstStyle/>
          <a:p>
            <a:pPr algn="l"/>
            <a:r>
              <a:rPr lang="en-US" dirty="0" err="1"/>
              <a:t>CheckMate</a:t>
            </a:r>
            <a:r>
              <a:rPr lang="en-US" dirty="0"/>
              <a:t> 274: Adjuvant Nivolumab for High-Risk MIBC</a:t>
            </a:r>
            <a:br>
              <a:rPr lang="en-US" dirty="0"/>
            </a:br>
            <a:r>
              <a:rPr lang="en-US" sz="2400" dirty="0"/>
              <a:t>Disease-Free Survival in Patients with PD-L1 Expression Level of 1% or More</a:t>
            </a:r>
          </a:p>
        </p:txBody>
      </p:sp>
      <p:sp>
        <p:nvSpPr>
          <p:cNvPr id="5" name="TextBox 4">
            <a:extLst>
              <a:ext uri="{FF2B5EF4-FFF2-40B4-BE49-F238E27FC236}">
                <a16:creationId xmlns:a16="http://schemas.microsoft.com/office/drawing/2014/main" id="{1F8FC9D4-213F-3D41-B005-190045716CAE}"/>
              </a:ext>
            </a:extLst>
          </p:cNvPr>
          <p:cNvSpPr txBox="1"/>
          <p:nvPr/>
        </p:nvSpPr>
        <p:spPr>
          <a:xfrm>
            <a:off x="0" y="6476609"/>
            <a:ext cx="4322594" cy="323165"/>
          </a:xfrm>
          <a:prstGeom prst="rect">
            <a:avLst/>
          </a:prstGeom>
          <a:noFill/>
        </p:spPr>
        <p:txBody>
          <a:bodyPr wrap="none" rtlCol="0">
            <a:spAutoFit/>
          </a:bodyPr>
          <a:lstStyle/>
          <a:p>
            <a:pPr>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Bajorin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500" b="0" dirty="0">
                <a:solidFill>
                  <a:srgbClr val="000000"/>
                </a:solidFill>
                <a:latin typeface="Calibri" panose="020F0502020204030204" pitchFamily="34" charset="0"/>
                <a:cs typeface="Calibri" panose="020F0502020204030204" pitchFamily="34" charset="0"/>
              </a:rPr>
              <a:t>DF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2021;384(22):2102-14</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4" name="Picture 3" descr="Graphical user interface&#10;&#10;Description automatically generated">
            <a:extLst>
              <a:ext uri="{FF2B5EF4-FFF2-40B4-BE49-F238E27FC236}">
                <a16:creationId xmlns:a16="http://schemas.microsoft.com/office/drawing/2014/main" id="{7A7C237F-713E-FE0D-EB14-D721D8745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32" y="1781999"/>
            <a:ext cx="10488488" cy="3965285"/>
          </a:xfrm>
          <a:prstGeom prst="rect">
            <a:avLst/>
          </a:prstGeom>
        </p:spPr>
      </p:pic>
    </p:spTree>
    <p:extLst>
      <p:ext uri="{BB962C8B-B14F-4D97-AF65-F5344CB8AC3E}">
        <p14:creationId xmlns:p14="http://schemas.microsoft.com/office/powerpoint/2010/main" val="287877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B2FE5C-0ED9-48F9-A9D0-5A2F203E30E5}"/>
              </a:ext>
            </a:extLst>
          </p:cNvPr>
          <p:cNvPicPr>
            <a:picLocks noGrp="1" noChangeAspect="1"/>
          </p:cNvPicPr>
          <p:nvPr>
            <p:ph idx="1"/>
          </p:nvPr>
        </p:nvPicPr>
        <p:blipFill rotWithShape="1">
          <a:blip r:embed="rId2"/>
          <a:srcRect b="11363"/>
          <a:stretch/>
        </p:blipFill>
        <p:spPr>
          <a:xfrm>
            <a:off x="1881555" y="1770271"/>
            <a:ext cx="8282354" cy="4160012"/>
          </a:xfrm>
        </p:spPr>
      </p:pic>
      <p:sp>
        <p:nvSpPr>
          <p:cNvPr id="4" name="Title 2">
            <a:extLst>
              <a:ext uri="{FF2B5EF4-FFF2-40B4-BE49-F238E27FC236}">
                <a16:creationId xmlns:a16="http://schemas.microsoft.com/office/drawing/2014/main" id="{5588F00E-019B-4EE4-BDF9-3882C9447B94}"/>
              </a:ext>
            </a:extLst>
          </p:cNvPr>
          <p:cNvSpPr txBox="1">
            <a:spLocks/>
          </p:cNvSpPr>
          <p:nvPr/>
        </p:nvSpPr>
        <p:spPr>
          <a:xfrm>
            <a:off x="609600" y="309489"/>
            <a:ext cx="11029616" cy="9875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000000">
                    <a:lumMod val="75000"/>
                    <a:lumOff val="25000"/>
                  </a:srgbClr>
                </a:solidFill>
                <a:effectLst/>
                <a:uLnTx/>
                <a:uFillTx/>
                <a:latin typeface="Arial" panose="020B0604020202020204"/>
                <a:ea typeface="+mj-ea"/>
                <a:cs typeface="+mj-cs"/>
              </a:rPr>
              <a:t>Paradigm Shift: Delivery systems enter the room…</a:t>
            </a:r>
            <a:endParaRPr kumimoji="0" lang="en-US" altLang="en-US" sz="2800" b="1" i="0" u="none" strike="noStrike" kern="1200" cap="all" spc="0" normalizeH="0" baseline="0" noProof="0" dirty="0">
              <a:ln>
                <a:noFill/>
              </a:ln>
              <a:solidFill>
                <a:srgbClr val="000000">
                  <a:lumMod val="75000"/>
                  <a:lumOff val="25000"/>
                </a:srgbClr>
              </a:solidFill>
              <a:effectLst/>
              <a:uLnTx/>
              <a:uFillTx/>
              <a:latin typeface="Arial" panose="020B0604020202020204"/>
              <a:ea typeface="+mj-ea"/>
              <a:cs typeface="+mj-cs"/>
            </a:endParaRPr>
          </a:p>
        </p:txBody>
      </p:sp>
      <p:sp>
        <p:nvSpPr>
          <p:cNvPr id="7" name="TextBox 6">
            <a:extLst>
              <a:ext uri="{FF2B5EF4-FFF2-40B4-BE49-F238E27FC236}">
                <a16:creationId xmlns:a16="http://schemas.microsoft.com/office/drawing/2014/main" id="{F16C1C50-26E5-AA23-77DC-9E7A18269914}"/>
              </a:ext>
            </a:extLst>
          </p:cNvPr>
          <p:cNvSpPr txBox="1"/>
          <p:nvPr/>
        </p:nvSpPr>
        <p:spPr>
          <a:xfrm>
            <a:off x="8979742" y="6477098"/>
            <a:ext cx="3132589" cy="307777"/>
          </a:xfrm>
          <a:prstGeom prst="rect">
            <a:avLst/>
          </a:prstGeom>
          <a:noFill/>
        </p:spPr>
        <p:txBody>
          <a:bodyPr wrap="none" rtlCol="0">
            <a:spAutoFit/>
          </a:bodyPr>
          <a:lstStyle/>
          <a:p>
            <a:r>
              <a:rPr lang="en-US" sz="1400" b="0" dirty="0">
                <a:solidFill>
                  <a:schemeClr val="tx1"/>
                </a:solidFill>
              </a:rPr>
              <a:t>Courtesy of Stephen B Williams, MD</a:t>
            </a:r>
          </a:p>
        </p:txBody>
      </p:sp>
    </p:spTree>
    <p:extLst>
      <p:ext uri="{BB962C8B-B14F-4D97-AF65-F5344CB8AC3E}">
        <p14:creationId xmlns:p14="http://schemas.microsoft.com/office/powerpoint/2010/main" val="3255704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16394D1-0AA8-4ECD-AFCD-21A87B9D1E9E}"/>
              </a:ext>
            </a:extLst>
          </p:cNvPr>
          <p:cNvPicPr>
            <a:picLocks noGrp="1" noChangeAspect="1"/>
          </p:cNvPicPr>
          <p:nvPr>
            <p:ph idx="1"/>
          </p:nvPr>
        </p:nvPicPr>
        <p:blipFill rotWithShape="1">
          <a:blip r:embed="rId2"/>
          <a:srcRect b="11057"/>
          <a:stretch/>
        </p:blipFill>
        <p:spPr>
          <a:xfrm>
            <a:off x="581192" y="1301248"/>
            <a:ext cx="4785445" cy="2445129"/>
          </a:xfrm>
        </p:spPr>
      </p:pic>
      <p:pic>
        <p:nvPicPr>
          <p:cNvPr id="9" name="Picture 8">
            <a:extLst>
              <a:ext uri="{FF2B5EF4-FFF2-40B4-BE49-F238E27FC236}">
                <a16:creationId xmlns:a16="http://schemas.microsoft.com/office/drawing/2014/main" id="{3AA70B0A-86CA-4972-9D39-F32ACBF17EFA}"/>
              </a:ext>
            </a:extLst>
          </p:cNvPr>
          <p:cNvPicPr>
            <a:picLocks noChangeAspect="1"/>
          </p:cNvPicPr>
          <p:nvPr/>
        </p:nvPicPr>
        <p:blipFill rotWithShape="1">
          <a:blip r:embed="rId3"/>
          <a:srcRect b="9387"/>
          <a:stretch/>
        </p:blipFill>
        <p:spPr>
          <a:xfrm>
            <a:off x="6321668" y="1303018"/>
            <a:ext cx="5316149" cy="2665300"/>
          </a:xfrm>
          <a:prstGeom prst="rect">
            <a:avLst/>
          </a:prstGeom>
        </p:spPr>
      </p:pic>
      <p:sp>
        <p:nvSpPr>
          <p:cNvPr id="10" name="TextBox 9">
            <a:extLst>
              <a:ext uri="{FF2B5EF4-FFF2-40B4-BE49-F238E27FC236}">
                <a16:creationId xmlns:a16="http://schemas.microsoft.com/office/drawing/2014/main" id="{73E92EB7-7D8A-482D-B34C-873058623CAB}"/>
              </a:ext>
            </a:extLst>
          </p:cNvPr>
          <p:cNvSpPr txBox="1"/>
          <p:nvPr/>
        </p:nvSpPr>
        <p:spPr>
          <a:xfrm>
            <a:off x="6059054" y="4996811"/>
            <a:ext cx="59952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5F"/>
                </a:solidFill>
                <a:effectLst/>
                <a:uLnTx/>
                <a:uFillTx/>
                <a:latin typeface="Arial" panose="020B0604020202020204"/>
                <a:ea typeface="+mn-ea"/>
                <a:cs typeface="+mn-cs"/>
              </a:rPr>
              <a:t>TAR-200 is safe, well tolerated, 50% </a:t>
            </a:r>
            <a:r>
              <a:rPr kumimoji="0" lang="en-US" sz="2800" b="1" i="0" u="none" strike="noStrike" kern="1200" cap="none" spc="0" normalizeH="0" baseline="0" noProof="0" dirty="0" err="1">
                <a:ln>
                  <a:noFill/>
                </a:ln>
                <a:solidFill>
                  <a:srgbClr val="00575F"/>
                </a:solidFill>
                <a:effectLst/>
                <a:uLnTx/>
                <a:uFillTx/>
                <a:latin typeface="Arial" panose="020B0604020202020204"/>
                <a:ea typeface="+mn-ea"/>
                <a:cs typeface="+mn-cs"/>
              </a:rPr>
              <a:t>pCR</a:t>
            </a:r>
            <a:r>
              <a:rPr kumimoji="0" lang="en-US" sz="2800" b="1" i="0" u="none" strike="noStrike" kern="1200" cap="none" spc="0" normalizeH="0" baseline="0" noProof="0" dirty="0">
                <a:ln>
                  <a:noFill/>
                </a:ln>
                <a:solidFill>
                  <a:srgbClr val="00575F"/>
                </a:solidFill>
                <a:effectLst/>
                <a:uLnTx/>
                <a:uFillTx/>
                <a:latin typeface="Arial" panose="020B0604020202020204"/>
                <a:ea typeface="+mn-ea"/>
                <a:cs typeface="+mn-cs"/>
              </a:rPr>
              <a:t> or </a:t>
            </a:r>
            <a:r>
              <a:rPr kumimoji="0" lang="en-US" sz="2800" b="1" i="0" u="none" strike="noStrike" kern="1200" cap="none" spc="0" normalizeH="0" baseline="0" noProof="0" dirty="0" err="1">
                <a:ln>
                  <a:noFill/>
                </a:ln>
                <a:solidFill>
                  <a:srgbClr val="00575F"/>
                </a:solidFill>
                <a:effectLst/>
                <a:uLnTx/>
                <a:uFillTx/>
                <a:latin typeface="Arial" panose="020B0604020202020204"/>
                <a:ea typeface="+mn-ea"/>
                <a:cs typeface="+mn-cs"/>
              </a:rPr>
              <a:t>pPR</a:t>
            </a:r>
            <a:r>
              <a:rPr kumimoji="0" lang="en-US" sz="2800" b="1" i="0" u="none" strike="noStrike" kern="1200" cap="none" spc="0" normalizeH="0" baseline="0" noProof="0" dirty="0">
                <a:ln>
                  <a:noFill/>
                </a:ln>
                <a:solidFill>
                  <a:srgbClr val="00575F"/>
                </a:solidFill>
                <a:effectLst/>
                <a:uLnTx/>
                <a:uFillTx/>
                <a:latin typeface="Arial" panose="020B0604020202020204"/>
                <a:ea typeface="+mn-ea"/>
                <a:cs typeface="+mn-cs"/>
              </a:rPr>
              <a:t> </a:t>
            </a:r>
          </a:p>
        </p:txBody>
      </p:sp>
      <p:pic>
        <p:nvPicPr>
          <p:cNvPr id="12" name="Picture 11">
            <a:extLst>
              <a:ext uri="{FF2B5EF4-FFF2-40B4-BE49-F238E27FC236}">
                <a16:creationId xmlns:a16="http://schemas.microsoft.com/office/drawing/2014/main" id="{2F9A529B-256C-4B7B-8B41-40F594CD24B6}"/>
              </a:ext>
            </a:extLst>
          </p:cNvPr>
          <p:cNvPicPr>
            <a:picLocks noChangeAspect="1"/>
          </p:cNvPicPr>
          <p:nvPr/>
        </p:nvPicPr>
        <p:blipFill>
          <a:blip r:embed="rId4"/>
          <a:stretch>
            <a:fillRect/>
          </a:stretch>
        </p:blipFill>
        <p:spPr>
          <a:xfrm>
            <a:off x="2556762" y="4499417"/>
            <a:ext cx="2809875" cy="2066925"/>
          </a:xfrm>
          <a:prstGeom prst="rect">
            <a:avLst/>
          </a:prstGeom>
        </p:spPr>
      </p:pic>
      <p:sp>
        <p:nvSpPr>
          <p:cNvPr id="11" name="Title 2">
            <a:extLst>
              <a:ext uri="{FF2B5EF4-FFF2-40B4-BE49-F238E27FC236}">
                <a16:creationId xmlns:a16="http://schemas.microsoft.com/office/drawing/2014/main" id="{F3530218-2246-4461-9B6F-EF144949D0F7}"/>
              </a:ext>
            </a:extLst>
          </p:cNvPr>
          <p:cNvSpPr txBox="1">
            <a:spLocks/>
          </p:cNvSpPr>
          <p:nvPr/>
        </p:nvSpPr>
        <p:spPr>
          <a:xfrm>
            <a:off x="609600" y="309489"/>
            <a:ext cx="11029616" cy="98755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dirty="0">
                <a:ln>
                  <a:noFill/>
                </a:ln>
                <a:solidFill>
                  <a:srgbClr val="000000">
                    <a:lumMod val="75000"/>
                    <a:lumOff val="25000"/>
                  </a:srgbClr>
                </a:solidFill>
                <a:effectLst/>
                <a:uLnTx/>
                <a:uFillTx/>
                <a:latin typeface="Arial" panose="020B0604020202020204"/>
                <a:ea typeface="+mj-ea"/>
                <a:cs typeface="+mj-cs"/>
              </a:rPr>
              <a:t>Paradigm Shift: Delivery systems enter the room…</a:t>
            </a:r>
            <a:endParaRPr kumimoji="0" lang="en-US" altLang="en-US" sz="2800" b="1" i="0" u="none" strike="noStrike" kern="1200" cap="all" spc="0" normalizeH="0" baseline="0" noProof="0" dirty="0">
              <a:ln>
                <a:noFill/>
              </a:ln>
              <a:solidFill>
                <a:srgbClr val="000000">
                  <a:lumMod val="75000"/>
                  <a:lumOff val="25000"/>
                </a:srgbClr>
              </a:solidFill>
              <a:effectLst/>
              <a:uLnTx/>
              <a:uFillTx/>
              <a:latin typeface="Arial" panose="020B0604020202020204"/>
              <a:ea typeface="+mj-ea"/>
              <a:cs typeface="+mj-cs"/>
            </a:endParaRPr>
          </a:p>
        </p:txBody>
      </p:sp>
      <p:sp>
        <p:nvSpPr>
          <p:cNvPr id="8" name="TextBox 7">
            <a:extLst>
              <a:ext uri="{FF2B5EF4-FFF2-40B4-BE49-F238E27FC236}">
                <a16:creationId xmlns:a16="http://schemas.microsoft.com/office/drawing/2014/main" id="{8332A39B-8E42-35F4-7994-BF1B696F9686}"/>
              </a:ext>
            </a:extLst>
          </p:cNvPr>
          <p:cNvSpPr txBox="1"/>
          <p:nvPr/>
        </p:nvSpPr>
        <p:spPr>
          <a:xfrm>
            <a:off x="8979742" y="6477098"/>
            <a:ext cx="3132589" cy="307777"/>
          </a:xfrm>
          <a:prstGeom prst="rect">
            <a:avLst/>
          </a:prstGeom>
          <a:noFill/>
        </p:spPr>
        <p:txBody>
          <a:bodyPr wrap="none" rtlCol="0">
            <a:spAutoFit/>
          </a:bodyPr>
          <a:lstStyle/>
          <a:p>
            <a:r>
              <a:rPr lang="en-US" sz="1400" b="0" dirty="0">
                <a:solidFill>
                  <a:schemeClr val="tx1"/>
                </a:solidFill>
              </a:rPr>
              <a:t>Courtesy of Stephen B Williams, MD</a:t>
            </a:r>
          </a:p>
        </p:txBody>
      </p:sp>
      <p:sp>
        <p:nvSpPr>
          <p:cNvPr id="13" name="TextBox 12">
            <a:extLst>
              <a:ext uri="{FF2B5EF4-FFF2-40B4-BE49-F238E27FC236}">
                <a16:creationId xmlns:a16="http://schemas.microsoft.com/office/drawing/2014/main" id="{7FE6FF32-6CB8-C49C-678B-9FF4EC31FAFA}"/>
              </a:ext>
            </a:extLst>
          </p:cNvPr>
          <p:cNvSpPr txBox="1"/>
          <p:nvPr/>
        </p:nvSpPr>
        <p:spPr>
          <a:xfrm>
            <a:off x="479376" y="1240575"/>
            <a:ext cx="962653" cy="316217"/>
          </a:xfrm>
          <a:prstGeom prst="rect">
            <a:avLst/>
          </a:prstGeom>
          <a:solidFill>
            <a:schemeClr val="bg1"/>
          </a:solidFill>
        </p:spPr>
        <p:txBody>
          <a:bodyPr wrap="square" tIns="54864" rIns="0" rtlCol="0">
            <a:noAutofit/>
          </a:bodyPr>
          <a:lstStyle/>
          <a:p>
            <a:pPr algn="r"/>
            <a:r>
              <a:rPr lang="en-US" sz="1800" dirty="0">
                <a:solidFill>
                  <a:srgbClr val="003479"/>
                </a:solidFill>
                <a:latin typeface="Calibri" panose="020F0502020204030204" pitchFamily="34" charset="0"/>
                <a:cs typeface="Calibri" panose="020F0502020204030204" pitchFamily="34" charset="0"/>
              </a:rPr>
              <a:t>TAR-200</a:t>
            </a:r>
          </a:p>
        </p:txBody>
      </p:sp>
    </p:spTree>
    <p:extLst>
      <p:ext uri="{BB962C8B-B14F-4D97-AF65-F5344CB8AC3E}">
        <p14:creationId xmlns:p14="http://schemas.microsoft.com/office/powerpoint/2010/main" val="1957562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156" y="1933672"/>
            <a:ext cx="4159427" cy="416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515" y="906010"/>
            <a:ext cx="2946401" cy="91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Synergo devi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83" t="5960" r="25807" b="1533"/>
          <a:stretch/>
        </p:blipFill>
        <p:spPr bwMode="auto">
          <a:xfrm>
            <a:off x="10083943" y="1048214"/>
            <a:ext cx="1577564" cy="56529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3685" y="1417177"/>
            <a:ext cx="2780740" cy="4023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Bildobjekt 5"/>
          <p:cNvPicPr>
            <a:picLocks noChangeAspect="1"/>
          </p:cNvPicPr>
          <p:nvPr/>
        </p:nvPicPr>
        <p:blipFill>
          <a:blip r:embed="rId6"/>
          <a:stretch>
            <a:fillRect/>
          </a:stretch>
        </p:blipFill>
        <p:spPr>
          <a:xfrm>
            <a:off x="369396" y="2485540"/>
            <a:ext cx="1979841" cy="3624726"/>
          </a:xfrm>
          <a:prstGeom prst="rect">
            <a:avLst/>
          </a:prstGeom>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43" y="1417177"/>
            <a:ext cx="2295294" cy="815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C39592FB-0337-4F8B-AFA7-4AAC850FA466}"/>
              </a:ext>
            </a:extLst>
          </p:cNvPr>
          <p:cNvSpPr txBox="1"/>
          <p:nvPr/>
        </p:nvSpPr>
        <p:spPr>
          <a:xfrm>
            <a:off x="191344" y="6477098"/>
            <a:ext cx="2822952" cy="307777"/>
          </a:xfrm>
          <a:prstGeom prst="rect">
            <a:avLst/>
          </a:prstGeom>
          <a:noFill/>
        </p:spPr>
        <p:txBody>
          <a:bodyPr wrap="none" rtlCol="0">
            <a:spAutoFit/>
          </a:bodyPr>
          <a:lstStyle/>
          <a:p>
            <a:r>
              <a:rPr lang="en-US" sz="1400" b="0" dirty="0">
                <a:solidFill>
                  <a:schemeClr val="tx1"/>
                </a:solidFill>
              </a:rPr>
              <a:t>Courtesy of Ashish M </a:t>
            </a:r>
            <a:r>
              <a:rPr lang="en-US" sz="1400" b="0" dirty="0" err="1">
                <a:solidFill>
                  <a:schemeClr val="tx1"/>
                </a:solidFill>
              </a:rPr>
              <a:t>Kamat</a:t>
            </a:r>
            <a:r>
              <a:rPr lang="en-US" sz="1400" b="0" dirty="0">
                <a:solidFill>
                  <a:schemeClr val="tx1"/>
                </a:solidFill>
              </a:rPr>
              <a:t>, MD</a:t>
            </a:r>
          </a:p>
        </p:txBody>
      </p:sp>
      <p:sp>
        <p:nvSpPr>
          <p:cNvPr id="2" name="TextBox 1">
            <a:extLst>
              <a:ext uri="{FF2B5EF4-FFF2-40B4-BE49-F238E27FC236}">
                <a16:creationId xmlns:a16="http://schemas.microsoft.com/office/drawing/2014/main" id="{AF15C64A-6E9A-96AC-B83E-49FD82768FD9}"/>
              </a:ext>
            </a:extLst>
          </p:cNvPr>
          <p:cNvSpPr txBox="1"/>
          <p:nvPr/>
        </p:nvSpPr>
        <p:spPr>
          <a:xfrm>
            <a:off x="3769220" y="906010"/>
            <a:ext cx="3910956" cy="830997"/>
          </a:xfrm>
          <a:prstGeom prst="rect">
            <a:avLst/>
          </a:prstGeom>
          <a:solidFill>
            <a:schemeClr val="bg1"/>
          </a:solidFill>
        </p:spPr>
        <p:txBody>
          <a:bodyPr wrap="square" rtlCol="0">
            <a:spAutoFit/>
          </a:bodyPr>
          <a:lstStyle/>
          <a:p>
            <a:pPr algn="ctr"/>
            <a:r>
              <a:rPr lang="en-US" sz="4800" dirty="0">
                <a:solidFill>
                  <a:srgbClr val="16595A"/>
                </a:solidFill>
                <a:latin typeface="Calibri" panose="020F0502020204030204" pitchFamily="34" charset="0"/>
                <a:cs typeface="Calibri" panose="020F0502020204030204" pitchFamily="34" charset="0"/>
              </a:rPr>
              <a:t>TAR-200</a:t>
            </a:r>
          </a:p>
        </p:txBody>
      </p:sp>
      <p:sp>
        <p:nvSpPr>
          <p:cNvPr id="13" name="TextBox 12">
            <a:extLst>
              <a:ext uri="{FF2B5EF4-FFF2-40B4-BE49-F238E27FC236}">
                <a16:creationId xmlns:a16="http://schemas.microsoft.com/office/drawing/2014/main" id="{CD445E63-8E38-BEA7-3FAB-10944A3AA715}"/>
              </a:ext>
            </a:extLst>
          </p:cNvPr>
          <p:cNvSpPr txBox="1"/>
          <p:nvPr/>
        </p:nvSpPr>
        <p:spPr>
          <a:xfrm>
            <a:off x="4557394" y="2009317"/>
            <a:ext cx="2861299" cy="1047516"/>
          </a:xfrm>
          <a:prstGeom prst="rect">
            <a:avLst/>
          </a:prstGeom>
          <a:solidFill>
            <a:schemeClr val="bg1"/>
          </a:solidFill>
        </p:spPr>
        <p:txBody>
          <a:bodyPr wrap="square" rtlCol="0">
            <a:noAutofit/>
          </a:bodyPr>
          <a:lstStyle/>
          <a:p>
            <a:pPr algn="ctr"/>
            <a:r>
              <a:rPr lang="en-US" sz="1400" b="0" dirty="0">
                <a:solidFill>
                  <a:srgbClr val="8E8E8E"/>
                </a:solidFill>
                <a:latin typeface="Calibri" panose="020F0502020204030204" pitchFamily="34" charset="0"/>
                <a:cs typeface="Calibri" panose="020F0502020204030204" pitchFamily="34" charset="0"/>
              </a:rPr>
              <a:t>Prior to TAR-200, no solution existed</a:t>
            </a:r>
          </a:p>
          <a:p>
            <a:pPr algn="ctr"/>
            <a:r>
              <a:rPr lang="en-US" sz="1400" b="0" dirty="0">
                <a:solidFill>
                  <a:srgbClr val="8E8E8E"/>
                </a:solidFill>
                <a:latin typeface="Calibri" panose="020F0502020204030204" pitchFamily="34" charset="0"/>
                <a:cs typeface="Calibri" panose="020F0502020204030204" pitchFamily="34" charset="0"/>
              </a:rPr>
              <a:t>Transformative new treatment algorithm based on continuous </a:t>
            </a:r>
            <a:br>
              <a:rPr lang="en-US" sz="1400" b="0" dirty="0">
                <a:solidFill>
                  <a:srgbClr val="8E8E8E"/>
                </a:solidFill>
                <a:latin typeface="Calibri" panose="020F0502020204030204" pitchFamily="34" charset="0"/>
                <a:cs typeface="Calibri" panose="020F0502020204030204" pitchFamily="34" charset="0"/>
              </a:rPr>
            </a:br>
            <a:r>
              <a:rPr lang="en-US" sz="1400" b="0" dirty="0">
                <a:solidFill>
                  <a:srgbClr val="8E8E8E"/>
                </a:solidFill>
                <a:latin typeface="Calibri" panose="020F0502020204030204" pitchFamily="34" charset="0"/>
                <a:cs typeface="Calibri" panose="020F0502020204030204" pitchFamily="34" charset="0"/>
              </a:rPr>
              <a:t>local delivery</a:t>
            </a:r>
          </a:p>
        </p:txBody>
      </p:sp>
      <p:sp>
        <p:nvSpPr>
          <p:cNvPr id="14" name="TextBox 13">
            <a:extLst>
              <a:ext uri="{FF2B5EF4-FFF2-40B4-BE49-F238E27FC236}">
                <a16:creationId xmlns:a16="http://schemas.microsoft.com/office/drawing/2014/main" id="{85943EB7-2CFF-2758-EE07-78C21D321854}"/>
              </a:ext>
            </a:extLst>
          </p:cNvPr>
          <p:cNvSpPr txBox="1"/>
          <p:nvPr/>
        </p:nvSpPr>
        <p:spPr>
          <a:xfrm>
            <a:off x="137794" y="1323517"/>
            <a:ext cx="2861299" cy="1047516"/>
          </a:xfrm>
          <a:prstGeom prst="rect">
            <a:avLst/>
          </a:prstGeom>
          <a:solidFill>
            <a:schemeClr val="bg1"/>
          </a:solidFill>
        </p:spPr>
        <p:txBody>
          <a:bodyPr wrap="square" rtlCol="0">
            <a:noAutofit/>
          </a:bodyPr>
          <a:lstStyle/>
          <a:p>
            <a:pPr algn="ctr"/>
            <a:endParaRPr lang="en-US" sz="1400" b="0" dirty="0">
              <a:solidFill>
                <a:srgbClr val="8E8E8E"/>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67A3BE5-39D5-1210-6A76-1CC50890CC62}"/>
              </a:ext>
            </a:extLst>
          </p:cNvPr>
          <p:cNvSpPr txBox="1"/>
          <p:nvPr/>
        </p:nvSpPr>
        <p:spPr>
          <a:xfrm>
            <a:off x="10312526" y="1223480"/>
            <a:ext cx="1012991" cy="283827"/>
          </a:xfrm>
          <a:prstGeom prst="rect">
            <a:avLst/>
          </a:prstGeom>
          <a:solidFill>
            <a:srgbClr val="16595A"/>
          </a:solidFill>
        </p:spPr>
        <p:txBody>
          <a:bodyPr wrap="square" rtlCol="0">
            <a:noAutofit/>
          </a:bodyPr>
          <a:lstStyle/>
          <a:p>
            <a:pPr algn="ctr"/>
            <a:endParaRPr lang="en-US" sz="1400" b="0" dirty="0">
              <a:solidFill>
                <a:srgbClr val="8E8E8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1741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AA00CD46-BEC8-9CF8-1D39-6ABF1F7ED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40" y="460705"/>
            <a:ext cx="10776520" cy="4648862"/>
          </a:xfrm>
          <a:prstGeom prst="rect">
            <a:avLst/>
          </a:prstGeom>
        </p:spPr>
      </p:pic>
      <p:sp>
        <p:nvSpPr>
          <p:cNvPr id="13" name="TextBox 12">
            <a:extLst>
              <a:ext uri="{FF2B5EF4-FFF2-40B4-BE49-F238E27FC236}">
                <a16:creationId xmlns:a16="http://schemas.microsoft.com/office/drawing/2014/main" id="{ACD3EF6C-D450-BC97-702D-BE2080E17BB6}"/>
              </a:ext>
            </a:extLst>
          </p:cNvPr>
          <p:cNvSpPr txBox="1"/>
          <p:nvPr/>
        </p:nvSpPr>
        <p:spPr>
          <a:xfrm>
            <a:off x="707740" y="5109567"/>
            <a:ext cx="10776520" cy="551681"/>
          </a:xfrm>
          <a:prstGeom prst="rect">
            <a:avLst/>
          </a:prstGeom>
          <a:solidFill>
            <a:schemeClr val="bg1"/>
          </a:solidFill>
          <a:ln>
            <a:noFill/>
          </a:ln>
        </p:spPr>
        <p:txBody>
          <a:bodyPr wrap="square" rtlCol="0">
            <a:spAutoFit/>
          </a:bodyPr>
          <a:lstStyle/>
          <a:p>
            <a:endParaRPr lang="en-US"/>
          </a:p>
        </p:txBody>
      </p:sp>
      <p:sp>
        <p:nvSpPr>
          <p:cNvPr id="4" name="Rectangle 3">
            <a:extLst>
              <a:ext uri="{FF2B5EF4-FFF2-40B4-BE49-F238E27FC236}">
                <a16:creationId xmlns:a16="http://schemas.microsoft.com/office/drawing/2014/main" id="{49951F10-0E1C-BE46-BEBA-C94199D8B885}"/>
              </a:ext>
            </a:extLst>
          </p:cNvPr>
          <p:cNvSpPr/>
          <p:nvPr/>
        </p:nvSpPr>
        <p:spPr>
          <a:xfrm>
            <a:off x="6758916" y="5268451"/>
            <a:ext cx="4752528" cy="400110"/>
          </a:xfrm>
          <a:prstGeom prst="rect">
            <a:avLst/>
          </a:prstGeom>
        </p:spPr>
        <p:txBody>
          <a:bodyPr wrap="square">
            <a:spAutoFit/>
          </a:bodyPr>
          <a:lstStyle/>
          <a:p>
            <a:pPr marL="98425">
              <a:defRPr/>
            </a:pPr>
            <a:r>
              <a:rPr kumimoji="0" lang="en-US" sz="200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Urol</a:t>
            </a:r>
            <a:r>
              <a:rPr kumimoji="0" lang="en-US" sz="200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20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spTree>
    <p:extLst>
      <p:ext uri="{BB962C8B-B14F-4D97-AF65-F5344CB8AC3E}">
        <p14:creationId xmlns:p14="http://schemas.microsoft.com/office/powerpoint/2010/main" val="1452943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919886" y="-238332"/>
            <a:ext cx="10062445" cy="1143000"/>
          </a:xfrm>
        </p:spPr>
        <p:txBody>
          <a:bodyPr/>
          <a:lstStyle/>
          <a:p>
            <a:pPr algn="l"/>
            <a:r>
              <a:rPr lang="en-US" dirty="0"/>
              <a:t>Components of TAR-200</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Daneshmand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t>
            </a:r>
            <a:r>
              <a:rPr kumimoji="0" lang="en-US" sz="16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Urol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Oncol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sp>
        <p:nvSpPr>
          <p:cNvPr id="11" name="TextBox 10">
            <a:extLst>
              <a:ext uri="{FF2B5EF4-FFF2-40B4-BE49-F238E27FC236}">
                <a16:creationId xmlns:a16="http://schemas.microsoft.com/office/drawing/2014/main" id="{0A33745A-A558-E44E-9FAA-687CF4B50C09}"/>
              </a:ext>
            </a:extLst>
          </p:cNvPr>
          <p:cNvSpPr txBox="1"/>
          <p:nvPr/>
        </p:nvSpPr>
        <p:spPr>
          <a:xfrm>
            <a:off x="7316920" y="1412776"/>
            <a:ext cx="4657564" cy="4401205"/>
          </a:xfrm>
          <a:prstGeom prst="rect">
            <a:avLst/>
          </a:prstGeom>
          <a:noFill/>
          <a:ln>
            <a:solidFill>
              <a:schemeClr val="accent1"/>
            </a:solidFill>
          </a:ln>
        </p:spPr>
        <p:txBody>
          <a:bodyPr wrap="square" rtlCol="0">
            <a:spAutoFit/>
          </a:bodyPr>
          <a:lstStyle/>
          <a:p>
            <a:r>
              <a:rPr lang="en-US" sz="2000" dirty="0">
                <a:solidFill>
                  <a:schemeClr val="tx1"/>
                </a:solidFill>
                <a:latin typeface="+mn-lt"/>
              </a:rPr>
              <a:t>TAR-200, a gemcitabine-releasing intravesical system, is formed into a “pretzel”-like configuration within the bladder.</a:t>
            </a:r>
          </a:p>
          <a:p>
            <a:pPr marL="342900" indent="-342900">
              <a:buFont typeface="Arial" panose="020B0604020202020204" pitchFamily="34" charset="0"/>
              <a:buChar char="•"/>
            </a:pPr>
            <a:endParaRPr lang="en-US" sz="2000" dirty="0">
              <a:solidFill>
                <a:schemeClr val="tx1"/>
              </a:solidFill>
              <a:latin typeface="+mn-lt"/>
            </a:endParaRPr>
          </a:p>
          <a:p>
            <a:r>
              <a:rPr lang="en-US" sz="2000" dirty="0">
                <a:solidFill>
                  <a:schemeClr val="tx1"/>
                </a:solidFill>
                <a:latin typeface="+mn-lt"/>
              </a:rPr>
              <a:t>TAR-200:</a:t>
            </a:r>
          </a:p>
          <a:p>
            <a:pPr marL="342900" indent="-342900">
              <a:buFont typeface="Arial" panose="020B0604020202020204" pitchFamily="34" charset="0"/>
              <a:buChar char="•"/>
            </a:pPr>
            <a:r>
              <a:rPr lang="en-US" sz="2000" b="0" dirty="0">
                <a:solidFill>
                  <a:schemeClr val="tx1"/>
                </a:solidFill>
                <a:latin typeface="+mn-lt"/>
              </a:rPr>
              <a:t>A. Consists of a small, flexible silicone tube filled with gemcitabine</a:t>
            </a:r>
          </a:p>
          <a:p>
            <a:pPr marL="342900" indent="-342900">
              <a:buFont typeface="Arial" panose="020B0604020202020204" pitchFamily="34" charset="0"/>
              <a:buChar char="•"/>
            </a:pPr>
            <a:r>
              <a:rPr lang="en-US" sz="2000" b="0" dirty="0">
                <a:solidFill>
                  <a:schemeClr val="tx1"/>
                </a:solidFill>
                <a:latin typeface="+mn-lt"/>
              </a:rPr>
              <a:t>B. Is designed to release drug directly inside the bladder over the indwelling period</a:t>
            </a:r>
          </a:p>
          <a:p>
            <a:pPr marL="342900" indent="-342900">
              <a:buFont typeface="Arial" panose="020B0604020202020204" pitchFamily="34" charset="0"/>
              <a:buChar char="•"/>
            </a:pPr>
            <a:r>
              <a:rPr lang="en-US" sz="2000" b="0" dirty="0">
                <a:solidFill>
                  <a:schemeClr val="tx1"/>
                </a:solidFill>
                <a:latin typeface="+mn-lt"/>
              </a:rPr>
              <a:t>C. Is inserted using a TARIS urinary placement catheter</a:t>
            </a:r>
          </a:p>
          <a:p>
            <a:endParaRPr lang="en-US" sz="2000" dirty="0">
              <a:solidFill>
                <a:schemeClr val="tx1"/>
              </a:solidFill>
              <a:latin typeface="+mn-lt"/>
            </a:endParaRPr>
          </a:p>
        </p:txBody>
      </p:sp>
      <p:pic>
        <p:nvPicPr>
          <p:cNvPr id="5" name="Picture 4" descr="A picture containing text, different, several&#10;&#10;Description automatically generated">
            <a:extLst>
              <a:ext uri="{FF2B5EF4-FFF2-40B4-BE49-F238E27FC236}">
                <a16:creationId xmlns:a16="http://schemas.microsoft.com/office/drawing/2014/main" id="{46D033CC-E359-667C-0ED0-8DF4DA41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16" y="734031"/>
            <a:ext cx="6854596" cy="5693186"/>
          </a:xfrm>
          <a:prstGeom prst="rect">
            <a:avLst/>
          </a:prstGeom>
        </p:spPr>
      </p:pic>
    </p:spTree>
    <p:extLst>
      <p:ext uri="{BB962C8B-B14F-4D97-AF65-F5344CB8AC3E}">
        <p14:creationId xmlns:p14="http://schemas.microsoft.com/office/powerpoint/2010/main" val="3334580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047C122-0F06-FF7E-7944-2ECA9C20C03D}"/>
              </a:ext>
            </a:extLst>
          </p:cNvPr>
          <p:cNvSpPr txBox="1"/>
          <p:nvPr/>
        </p:nvSpPr>
        <p:spPr>
          <a:xfrm>
            <a:off x="202378" y="692696"/>
            <a:ext cx="11662883" cy="5400600"/>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1177472" y="-175210"/>
            <a:ext cx="10062445" cy="1143000"/>
          </a:xfrm>
        </p:spPr>
        <p:txBody>
          <a:bodyPr/>
          <a:lstStyle/>
          <a:p>
            <a:pPr algn="l"/>
            <a:r>
              <a:rPr lang="en-US" dirty="0"/>
              <a:t>TAR-200-101: Study Design and Outcomes</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Daneshmand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t>
            </a:r>
            <a:r>
              <a:rPr kumimoji="0" lang="en-US" sz="16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Urol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Oncol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pic>
        <p:nvPicPr>
          <p:cNvPr id="6" name="Picture 5" descr="Diagram&#10;&#10;Description automatically generated">
            <a:extLst>
              <a:ext uri="{FF2B5EF4-FFF2-40B4-BE49-F238E27FC236}">
                <a16:creationId xmlns:a16="http://schemas.microsoft.com/office/drawing/2014/main" id="{19534F75-12F6-3B89-4092-973D53E3E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40" y="764704"/>
            <a:ext cx="11136560" cy="2564898"/>
          </a:xfrm>
          <a:prstGeom prst="rect">
            <a:avLst/>
          </a:prstGeom>
        </p:spPr>
      </p:pic>
      <p:pic>
        <p:nvPicPr>
          <p:cNvPr id="8" name="Picture 7" descr="Table&#10;&#10;Description automatically generated">
            <a:extLst>
              <a:ext uri="{FF2B5EF4-FFF2-40B4-BE49-F238E27FC236}">
                <a16:creationId xmlns:a16="http://schemas.microsoft.com/office/drawing/2014/main" id="{7D94AC33-15B8-B7D1-B858-B1C7ECD7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3556892"/>
            <a:ext cx="5760640" cy="2233290"/>
          </a:xfrm>
          <a:prstGeom prst="rect">
            <a:avLst/>
          </a:prstGeom>
        </p:spPr>
      </p:pic>
      <p:pic>
        <p:nvPicPr>
          <p:cNvPr id="10" name="Picture 9" descr="Table&#10;&#10;Description automatically generated">
            <a:extLst>
              <a:ext uri="{FF2B5EF4-FFF2-40B4-BE49-F238E27FC236}">
                <a16:creationId xmlns:a16="http://schemas.microsoft.com/office/drawing/2014/main" id="{ACFB20DB-9806-E8EA-FF0B-64531CCFB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587" y="3551542"/>
            <a:ext cx="5760640" cy="2398780"/>
          </a:xfrm>
          <a:prstGeom prst="rect">
            <a:avLst/>
          </a:prstGeom>
        </p:spPr>
      </p:pic>
      <p:sp>
        <p:nvSpPr>
          <p:cNvPr id="13" name="TextBox 12">
            <a:extLst>
              <a:ext uri="{FF2B5EF4-FFF2-40B4-BE49-F238E27FC236}">
                <a16:creationId xmlns:a16="http://schemas.microsoft.com/office/drawing/2014/main" id="{9DAC2361-370A-278A-2423-3C596D8BD96F}"/>
              </a:ext>
            </a:extLst>
          </p:cNvPr>
          <p:cNvSpPr txBox="1"/>
          <p:nvPr/>
        </p:nvSpPr>
        <p:spPr>
          <a:xfrm>
            <a:off x="201818" y="3698016"/>
            <a:ext cx="2016224" cy="338554"/>
          </a:xfrm>
          <a:prstGeom prst="rect">
            <a:avLst/>
          </a:prstGeom>
          <a:noFill/>
        </p:spPr>
        <p:txBody>
          <a:bodyPr wrap="square" rtlCol="0">
            <a:spAutoFit/>
          </a:bodyPr>
          <a:lstStyle/>
          <a:p>
            <a:r>
              <a:rPr lang="en-US" sz="1600" b="0" i="1" dirty="0">
                <a:solidFill>
                  <a:schemeClr val="tx1"/>
                </a:solidFill>
                <a:latin typeface="Times New Roman" panose="02020603050405020304" pitchFamily="18" charset="0"/>
                <a:cs typeface="Times New Roman" panose="02020603050405020304" pitchFamily="18" charset="0"/>
              </a:rPr>
              <a:t>Response</a:t>
            </a:r>
            <a:endParaRPr lang="en-US" sz="1500" b="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868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227013"/>
            <a:ext cx="10062445" cy="1143000"/>
          </a:xfrm>
        </p:spPr>
        <p:txBody>
          <a:bodyPr/>
          <a:lstStyle/>
          <a:p>
            <a:pPr algn="l"/>
            <a:r>
              <a:rPr lang="en-US" dirty="0"/>
              <a:t>SunRISe-1: Ongoing Phase IIb Trial of TAR-200 Alone, </a:t>
            </a:r>
            <a:r>
              <a:rPr lang="en-US" dirty="0" err="1"/>
              <a:t>Cetrelimab</a:t>
            </a:r>
            <a:r>
              <a:rPr lang="en-US" dirty="0"/>
              <a:t> Alone, or the Combination for BCG-Unresponsive, High-Risk Non-Muscle-Invasive Bladder Cancer</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a:defRPr/>
            </a:pPr>
            <a:r>
              <a:rPr lang="en-US" sz="1600" b="0" dirty="0">
                <a:solidFill>
                  <a:srgbClr val="000000"/>
                </a:solidFill>
                <a:latin typeface="Calibri" panose="020F0502020204030204" pitchFamily="34" charset="0"/>
                <a:cs typeface="Calibri" panose="020F0502020204030204" pitchFamily="34" charset="0"/>
              </a:rPr>
              <a:t>Van der Heijden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SB et al. </a:t>
            </a:r>
            <a:r>
              <a:rPr kumimoji="0" lang="en-US" sz="16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ESMO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2021;Abstract 719TiP.</a:t>
            </a:r>
          </a:p>
        </p:txBody>
      </p:sp>
      <p:pic>
        <p:nvPicPr>
          <p:cNvPr id="9" name="Picture 8" descr="Diagram&#10;&#10;Description automatically generated">
            <a:extLst>
              <a:ext uri="{FF2B5EF4-FFF2-40B4-BE49-F238E27FC236}">
                <a16:creationId xmlns:a16="http://schemas.microsoft.com/office/drawing/2014/main" id="{FF6C500D-43A7-D04C-A4D5-0A26AF4DC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67" y="2065624"/>
            <a:ext cx="10062445" cy="4027672"/>
          </a:xfrm>
          <a:prstGeom prst="rect">
            <a:avLst/>
          </a:prstGeom>
        </p:spPr>
      </p:pic>
      <p:sp>
        <p:nvSpPr>
          <p:cNvPr id="10" name="TextBox 9">
            <a:extLst>
              <a:ext uri="{FF2B5EF4-FFF2-40B4-BE49-F238E27FC236}">
                <a16:creationId xmlns:a16="http://schemas.microsoft.com/office/drawing/2014/main" id="{2E18CDC2-E3C0-F243-829F-B77D4C243DEE}"/>
              </a:ext>
            </a:extLst>
          </p:cNvPr>
          <p:cNvSpPr txBox="1"/>
          <p:nvPr/>
        </p:nvSpPr>
        <p:spPr>
          <a:xfrm>
            <a:off x="783771" y="1665514"/>
            <a:ext cx="4033605" cy="400110"/>
          </a:xfrm>
          <a:prstGeom prst="rect">
            <a:avLst/>
          </a:prstGeom>
          <a:noFill/>
        </p:spPr>
        <p:txBody>
          <a:bodyPr wrap="none" rtlCol="0">
            <a:spAutoFit/>
          </a:bodyPr>
          <a:lstStyle/>
          <a:p>
            <a:r>
              <a:rPr lang="en-US" sz="2000" b="0" dirty="0">
                <a:solidFill>
                  <a:schemeClr val="tx1"/>
                </a:solidFill>
                <a:latin typeface="+mn-lt"/>
              </a:rPr>
              <a:t>Clinical Trial Identifier: NCT04640623</a:t>
            </a:r>
          </a:p>
        </p:txBody>
      </p:sp>
      <p:sp>
        <p:nvSpPr>
          <p:cNvPr id="11" name="TextBox 10">
            <a:extLst>
              <a:ext uri="{FF2B5EF4-FFF2-40B4-BE49-F238E27FC236}">
                <a16:creationId xmlns:a16="http://schemas.microsoft.com/office/drawing/2014/main" id="{0A33745A-A558-E44E-9FAA-687CF4B50C09}"/>
              </a:ext>
            </a:extLst>
          </p:cNvPr>
          <p:cNvSpPr txBox="1"/>
          <p:nvPr/>
        </p:nvSpPr>
        <p:spPr>
          <a:xfrm>
            <a:off x="936171" y="5693186"/>
            <a:ext cx="5225405" cy="400110"/>
          </a:xfrm>
          <a:prstGeom prst="rect">
            <a:avLst/>
          </a:prstGeom>
          <a:noFill/>
        </p:spPr>
        <p:txBody>
          <a:bodyPr wrap="none" rtlCol="0">
            <a:spAutoFit/>
          </a:bodyPr>
          <a:lstStyle/>
          <a:p>
            <a:r>
              <a:rPr lang="en-US" sz="2000" dirty="0">
                <a:solidFill>
                  <a:schemeClr val="tx1"/>
                </a:solidFill>
                <a:latin typeface="+mn-lt"/>
              </a:rPr>
              <a:t>Primary Endpoint: Overall clinical response rate</a:t>
            </a:r>
          </a:p>
        </p:txBody>
      </p:sp>
    </p:spTree>
    <p:extLst>
      <p:ext uri="{BB962C8B-B14F-4D97-AF65-F5344CB8AC3E}">
        <p14:creationId xmlns:p14="http://schemas.microsoft.com/office/powerpoint/2010/main" val="1005603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t>Ms</a:t>
            </a:r>
            <a:r>
              <a:rPr lang="en-US" sz="3200" dirty="0"/>
              <a:t> </a:t>
            </a:r>
            <a:r>
              <a:rPr lang="en-US" sz="3200" dirty="0" err="1"/>
              <a:t>Averia</a:t>
            </a:r>
            <a:r>
              <a:rPr lang="en-US" sz="3200" dirty="0"/>
              <a:t> </a:t>
            </a:r>
            <a:r>
              <a:rPr lang="en-US" sz="3200" dirty="0">
                <a:solidFill>
                  <a:srgbClr val="0432FF"/>
                </a:solidFill>
              </a:rPr>
              <a:t>— Disclosures</a:t>
            </a:r>
          </a:p>
        </p:txBody>
      </p:sp>
      <p:graphicFrame>
        <p:nvGraphicFramePr>
          <p:cNvPr id="6" name="Content Placeholder 3"/>
          <p:cNvGraphicFramePr>
            <a:graphicFrameLocks noGrp="1"/>
          </p:cNvGraphicFramePr>
          <p:nvPr>
            <p:ph idx="4294967295"/>
          </p:nvPr>
        </p:nvGraphicFramePr>
        <p:xfrm>
          <a:off x="1073609" y="2232154"/>
          <a:ext cx="10044780" cy="1196846"/>
        </p:xfrm>
        <a:graphic>
          <a:graphicData uri="http://schemas.openxmlformats.org/drawingml/2006/table">
            <a:tbl>
              <a:tblPr firstRow="1" bandRow="1">
                <a:tableStyleId>{F2DE63D5-997A-4646-A377-4702673A728D}</a:tableStyleId>
              </a:tblPr>
              <a:tblGrid>
                <a:gridCol w="10044780">
                  <a:extLst>
                    <a:ext uri="{9D8B030D-6E8A-4147-A177-3AD203B41FA5}">
                      <a16:colId xmlns:a16="http://schemas.microsoft.com/office/drawing/2014/main" val="20000"/>
                    </a:ext>
                  </a:extLst>
                </a:gridCol>
              </a:tblGrid>
              <a:tr h="1196846">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303913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A1E9A-D49F-F610-06B9-D621FEF03DE1}"/>
              </a:ext>
            </a:extLst>
          </p:cNvPr>
          <p:cNvSpPr>
            <a:spLocks noGrp="1"/>
          </p:cNvSpPr>
          <p:nvPr>
            <p:ph type="title"/>
          </p:nvPr>
        </p:nvSpPr>
        <p:spPr/>
        <p:txBody>
          <a:bodyPr/>
          <a:lstStyle/>
          <a:p>
            <a:r>
              <a:rPr lang="en-US" dirty="0"/>
              <a:t>Patients with non-muscle-invasive bladder cancer (NMIBC)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How is NMIBC typically diagnosed and managed?  </a:t>
            </a:r>
          </a:p>
          <a:p>
            <a:pPr lvl="0"/>
            <a:r>
              <a:rPr lang="en-US" sz="3200" dirty="0"/>
              <a:t>How do you explain to patients how the available therapies for NMIBC work?</a:t>
            </a:r>
          </a:p>
        </p:txBody>
      </p:sp>
      <p:sp>
        <p:nvSpPr>
          <p:cNvPr id="4" name="Text Placeholder 3">
            <a:extLst>
              <a:ext uri="{FF2B5EF4-FFF2-40B4-BE49-F238E27FC236}">
                <a16:creationId xmlns:a16="http://schemas.microsoft.com/office/drawing/2014/main" id="{9E0F57C5-E219-BBAD-92D7-1AA5B6D0D0C5}"/>
              </a:ext>
            </a:extLst>
          </p:cNvPr>
          <p:cNvSpPr>
            <a:spLocks noGrp="1"/>
          </p:cNvSpPr>
          <p:nvPr>
            <p:ph type="body" sz="quarter" idx="10"/>
          </p:nvPr>
        </p:nvSpPr>
        <p:spPr/>
        <p:txBody>
          <a:bodyPr/>
          <a:lstStyle/>
          <a:p>
            <a:r>
              <a:rPr lang="en-US" dirty="0"/>
              <a:t>Questions — Shilpa Gupta, MD</a:t>
            </a:r>
          </a:p>
        </p:txBody>
      </p:sp>
      <p:pic>
        <p:nvPicPr>
          <p:cNvPr id="7" name="Picture 6">
            <a:extLst>
              <a:ext uri="{FF2B5EF4-FFF2-40B4-BE49-F238E27FC236}">
                <a16:creationId xmlns:a16="http://schemas.microsoft.com/office/drawing/2014/main" id="{B510C1DE-1FB4-5D4C-B600-D2CFA2E23AA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854182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Patients with non-muscle-invasive bladder cancer (NMIBC) </a:t>
            </a:r>
          </a:p>
        </p:txBody>
      </p:sp>
      <p:sp>
        <p:nvSpPr>
          <p:cNvPr id="5" name="Content Placeholder 4"/>
          <p:cNvSpPr>
            <a:spLocks noGrp="1"/>
          </p:cNvSpPr>
          <p:nvPr>
            <p:ph idx="1"/>
          </p:nvPr>
        </p:nvSpPr>
        <p:spPr>
          <a:xfrm>
            <a:off x="528636" y="2189527"/>
            <a:ext cx="6575476" cy="4525598"/>
          </a:xfrm>
        </p:spPr>
        <p:txBody>
          <a:bodyPr/>
          <a:lstStyle/>
          <a:p>
            <a:pPr>
              <a:spcBef>
                <a:spcPts val="800"/>
              </a:spcBef>
              <a:spcAft>
                <a:spcPts val="0"/>
              </a:spcAft>
            </a:pPr>
            <a:r>
              <a:rPr lang="en-US" dirty="0"/>
              <a:t>Presentation:</a:t>
            </a:r>
          </a:p>
          <a:p>
            <a:pPr lvl="1"/>
            <a:r>
              <a:rPr lang="en-US" dirty="0"/>
              <a:t>Hematuria, frequent/painful urination, pain</a:t>
            </a:r>
          </a:p>
          <a:p>
            <a:pPr>
              <a:spcBef>
                <a:spcPts val="800"/>
              </a:spcBef>
              <a:spcAft>
                <a:spcPts val="0"/>
              </a:spcAft>
            </a:pPr>
            <a:r>
              <a:rPr lang="en-US" dirty="0"/>
              <a:t>Diagnosis:</a:t>
            </a:r>
          </a:p>
          <a:p>
            <a:pPr lvl="1"/>
            <a:r>
              <a:rPr lang="en-US" dirty="0"/>
              <a:t>Need timely referral to Urology</a:t>
            </a:r>
          </a:p>
          <a:p>
            <a:pPr lvl="1"/>
            <a:r>
              <a:rPr lang="en-US" dirty="0"/>
              <a:t>Urine cytology, Imaging, Cystoscopy, TURBT</a:t>
            </a:r>
          </a:p>
          <a:p>
            <a:pPr>
              <a:spcBef>
                <a:spcPts val="800"/>
              </a:spcBef>
              <a:spcAft>
                <a:spcPts val="0"/>
              </a:spcAft>
            </a:pPr>
            <a:r>
              <a:rPr lang="en-US" dirty="0"/>
              <a:t>Treatment: </a:t>
            </a:r>
          </a:p>
          <a:p>
            <a:pPr lvl="1"/>
            <a:r>
              <a:rPr lang="en-US" dirty="0"/>
              <a:t>TURBT +/- </a:t>
            </a:r>
            <a:r>
              <a:rPr lang="en-US" dirty="0" err="1"/>
              <a:t>Intravesical</a:t>
            </a:r>
            <a:r>
              <a:rPr lang="en-US" dirty="0"/>
              <a:t> BCG</a:t>
            </a:r>
          </a:p>
          <a:p>
            <a:pPr lvl="1"/>
            <a:r>
              <a:rPr lang="en-US" dirty="0"/>
              <a:t>Immunotherapy in select cases </a:t>
            </a:r>
          </a:p>
          <a:p>
            <a:pPr lvl="1"/>
            <a:r>
              <a:rPr lang="en-US" dirty="0"/>
              <a:t>Novel </a:t>
            </a:r>
            <a:r>
              <a:rPr lang="en-US" dirty="0" err="1"/>
              <a:t>intravesical</a:t>
            </a:r>
            <a:r>
              <a:rPr lang="en-US" dirty="0"/>
              <a:t> therapy/immunotherapy trials</a:t>
            </a:r>
          </a:p>
          <a:p>
            <a:pPr lvl="1"/>
            <a:r>
              <a:rPr lang="en-US" dirty="0"/>
              <a:t>Radical cystectomy </a:t>
            </a:r>
          </a:p>
          <a:p>
            <a:pPr lvl="1"/>
            <a:r>
              <a:rPr lang="en-US" dirty="0"/>
              <a:t>Patients prefer bladder preservation approaches</a:t>
            </a:r>
          </a:p>
        </p:txBody>
      </p:sp>
      <p:sp>
        <p:nvSpPr>
          <p:cNvPr id="12" name="Text Placeholder 11">
            <a:extLst>
              <a:ext uri="{FF2B5EF4-FFF2-40B4-BE49-F238E27FC236}">
                <a16:creationId xmlns:a16="http://schemas.microsoft.com/office/drawing/2014/main" id="{EB5FF235-C63F-9C59-7B14-010BF440C60B}"/>
              </a:ext>
            </a:extLst>
          </p:cNvPr>
          <p:cNvSpPr>
            <a:spLocks noGrp="1"/>
          </p:cNvSpPr>
          <p:nvPr>
            <p:ph type="body" sz="quarter" idx="10"/>
          </p:nvPr>
        </p:nvSpPr>
        <p:spPr/>
        <p:txBody>
          <a:bodyPr/>
          <a:lstStyle/>
          <a:p>
            <a:r>
              <a:rPr lang="en-US" dirty="0"/>
              <a:t>Commentary — Shilpa Gupta, MD</a:t>
            </a:r>
          </a:p>
        </p:txBody>
      </p:sp>
      <p:pic>
        <p:nvPicPr>
          <p:cNvPr id="8" name="Picture 7"/>
          <p:cNvPicPr>
            <a:picLocks noChangeAspect="1"/>
          </p:cNvPicPr>
          <p:nvPr/>
        </p:nvPicPr>
        <p:blipFill>
          <a:blip r:embed="rId2"/>
          <a:stretch>
            <a:fillRect/>
          </a:stretch>
        </p:blipFill>
        <p:spPr>
          <a:xfrm>
            <a:off x="7392141" y="2166155"/>
            <a:ext cx="3816427" cy="4529721"/>
          </a:xfrm>
          <a:prstGeom prst="rect">
            <a:avLst/>
          </a:prstGeom>
          <a:solidFill>
            <a:schemeClr val="bg1"/>
          </a:solidFill>
          <a:ln w="38100">
            <a:solidFill>
              <a:srgbClr val="FF0000"/>
            </a:solidFill>
          </a:ln>
        </p:spPr>
      </p:pic>
      <p:sp>
        <p:nvSpPr>
          <p:cNvPr id="9" name="TextBox 8"/>
          <p:cNvSpPr txBox="1"/>
          <p:nvPr/>
        </p:nvSpPr>
        <p:spPr>
          <a:xfrm>
            <a:off x="7501053" y="1745871"/>
            <a:ext cx="3401961"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 pitchFamily="-72" charset="0"/>
                <a:ea typeface="MS PGothic" charset="0"/>
              </a:rPr>
              <a:t>Multidisciplinary Care in NMIBC</a:t>
            </a:r>
          </a:p>
        </p:txBody>
      </p:sp>
      <p:pic>
        <p:nvPicPr>
          <p:cNvPr id="10" name="Picture 9">
            <a:extLst>
              <a:ext uri="{FF2B5EF4-FFF2-40B4-BE49-F238E27FC236}">
                <a16:creationId xmlns:a16="http://schemas.microsoft.com/office/drawing/2014/main" id="{48DAAF64-6E0A-3D07-436C-D0074F529E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pic>
        <p:nvPicPr>
          <p:cNvPr id="7" name="Content Placeholder 6"/>
          <p:cNvPicPr>
            <a:picLocks noGrp="1" noChangeAspect="1"/>
          </p:cNvPicPr>
          <p:nvPr>
            <p:ph sz="half" idx="4294967295"/>
          </p:nvPr>
        </p:nvPicPr>
        <p:blipFill>
          <a:blip r:embed="rId4"/>
          <a:stretch>
            <a:fillRect/>
          </a:stretch>
        </p:blipFill>
        <p:spPr>
          <a:xfrm>
            <a:off x="10761347" y="1594864"/>
            <a:ext cx="1341437" cy="1363662"/>
          </a:xfrm>
          <a:prstGeom prst="rect">
            <a:avLst/>
          </a:prstGeom>
        </p:spPr>
      </p:pic>
    </p:spTree>
    <p:extLst>
      <p:ext uri="{BB962C8B-B14F-4D97-AF65-F5344CB8AC3E}">
        <p14:creationId xmlns:p14="http://schemas.microsoft.com/office/powerpoint/2010/main" val="2400234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B198-5413-921F-CDD2-76714A39875A}"/>
              </a:ext>
            </a:extLst>
          </p:cNvPr>
          <p:cNvSpPr>
            <a:spLocks noGrp="1"/>
          </p:cNvSpPr>
          <p:nvPr>
            <p:ph type="title"/>
          </p:nvPr>
        </p:nvSpPr>
        <p:spPr/>
        <p:txBody>
          <a:bodyPr/>
          <a:lstStyle/>
          <a:p>
            <a:r>
              <a:rPr lang="en-US" dirty="0"/>
              <a:t>Patients with non-muscle-invasive bladder cancer (NMIBC)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What are some of the clinical and support issues that arise for patients undergoing cystectomy and urinary diversion? </a:t>
            </a:r>
          </a:p>
          <a:p>
            <a:pPr lvl="0"/>
            <a:r>
              <a:rPr lang="en-US" sz="3200" dirty="0"/>
              <a:t>What are some of the clinical and support issues that arise for patients who have received chemoradiation and are now eligible for surgery? </a:t>
            </a:r>
          </a:p>
          <a:p>
            <a:pPr lvl="0"/>
            <a:r>
              <a:rPr lang="en-US" sz="3200" dirty="0"/>
              <a:t>What are some of the psychosocial issues that arise in these situations?</a:t>
            </a:r>
          </a:p>
          <a:p>
            <a:pPr marL="98425" indent="0">
              <a:buNone/>
            </a:pPr>
            <a:endParaRPr lang="en-US" dirty="0"/>
          </a:p>
        </p:txBody>
      </p:sp>
      <p:sp>
        <p:nvSpPr>
          <p:cNvPr id="4" name="Text Placeholder 3">
            <a:extLst>
              <a:ext uri="{FF2B5EF4-FFF2-40B4-BE49-F238E27FC236}">
                <a16:creationId xmlns:a16="http://schemas.microsoft.com/office/drawing/2014/main" id="{A5781231-6593-C12A-10F0-BB71C6A7CF18}"/>
              </a:ext>
            </a:extLst>
          </p:cNvPr>
          <p:cNvSpPr>
            <a:spLocks noGrp="1"/>
          </p:cNvSpPr>
          <p:nvPr>
            <p:ph type="body" sz="quarter" idx="10"/>
          </p:nvPr>
        </p:nvSpPr>
        <p:spPr/>
        <p:txBody>
          <a:bodyPr/>
          <a:lstStyle/>
          <a:p>
            <a:r>
              <a:rPr lang="en-US" dirty="0"/>
              <a:t>Questions — Monica </a:t>
            </a:r>
            <a:r>
              <a:rPr lang="en-US" dirty="0" err="1"/>
              <a:t>Averia</a:t>
            </a:r>
            <a:r>
              <a:rPr lang="en-US" dirty="0"/>
              <a:t>, MSN, AOCNP, NP-C</a:t>
            </a:r>
          </a:p>
        </p:txBody>
      </p:sp>
      <p:pic>
        <p:nvPicPr>
          <p:cNvPr id="9" name="Picture 8">
            <a:extLst>
              <a:ext uri="{FF2B5EF4-FFF2-40B4-BE49-F238E27FC236}">
                <a16:creationId xmlns:a16="http://schemas.microsoft.com/office/drawing/2014/main" id="{366CAD47-8934-704C-850A-470EFE70C64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623546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a:noFill/>
        </p:spPr>
        <p:txBody>
          <a:bodyPr/>
          <a:lstStyle/>
          <a:p>
            <a:r>
              <a:rPr lang="en-US" dirty="0"/>
              <a:t>Patients with non-muscle-invasive bladder cancer (NMIBC)</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indent="0">
              <a:buNone/>
            </a:pPr>
            <a:r>
              <a:rPr lang="en-US" dirty="0"/>
              <a:t>What are some of the clinical and support issues that arise for pts undergoing cystectomy and urinary diversion?</a:t>
            </a:r>
          </a:p>
          <a:p>
            <a:r>
              <a:rPr lang="en-US" dirty="0"/>
              <a:t>RC and UD pts require tremendous support.</a:t>
            </a:r>
          </a:p>
          <a:p>
            <a:pPr marL="555625" indent="-457200">
              <a:buFont typeface="Arial" pitchFamily="-72" charset="0"/>
              <a:buAutoNum type="alphaLcPeriod"/>
            </a:pPr>
            <a:r>
              <a:rPr lang="en-US" dirty="0"/>
              <a:t>Preoperative period</a:t>
            </a:r>
          </a:p>
          <a:p>
            <a:pPr marL="555625" indent="-457200">
              <a:buAutoNum type="alphaLcPeriod"/>
            </a:pPr>
            <a:r>
              <a:rPr lang="en-US" dirty="0"/>
              <a:t>Self-care challenges</a:t>
            </a:r>
          </a:p>
          <a:p>
            <a:pPr marL="555625" indent="-457200">
              <a:buFont typeface="Arial" pitchFamily="-72" charset="0"/>
              <a:buAutoNum type="alphaLcPeriod"/>
            </a:pPr>
            <a:r>
              <a:rPr lang="en-US" dirty="0"/>
              <a:t>Postoperative period </a:t>
            </a:r>
          </a:p>
          <a:p>
            <a:pPr marL="555625" indent="-457200">
              <a:buAutoNum type="alphaLcPeriod"/>
            </a:pPr>
            <a:endParaRPr lang="en-US" dirty="0"/>
          </a:p>
          <a:p>
            <a:pPr marL="98425" indent="0">
              <a:buNone/>
            </a:pPr>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Commentary — Monica </a:t>
            </a:r>
            <a:r>
              <a:rPr lang="en-US" sz="3200" dirty="0" err="1"/>
              <a:t>Averia</a:t>
            </a:r>
            <a:r>
              <a:rPr lang="en-US" sz="3200" dirty="0"/>
              <a:t>, MSN, AOCNP, NP-C</a:t>
            </a:r>
          </a:p>
        </p:txBody>
      </p:sp>
      <p:pic>
        <p:nvPicPr>
          <p:cNvPr id="9" name="Picture 8">
            <a:extLst>
              <a:ext uri="{FF2B5EF4-FFF2-40B4-BE49-F238E27FC236}">
                <a16:creationId xmlns:a16="http://schemas.microsoft.com/office/drawing/2014/main" id="{21340F6D-DA38-B445-A855-FCD9A522850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16348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CFB20F-45E1-F048-8F91-1B644DD140DC}"/>
              </a:ext>
            </a:extLst>
          </p:cNvPr>
          <p:cNvSpPr>
            <a:spLocks noGrp="1"/>
          </p:cNvSpPr>
          <p:nvPr>
            <p:ph idx="1"/>
          </p:nvPr>
        </p:nvSpPr>
        <p:spPr/>
        <p:txBody>
          <a:bodyPr/>
          <a:lstStyle/>
          <a:p>
            <a:pPr marL="98425" indent="0">
              <a:buNone/>
            </a:pPr>
            <a:r>
              <a:rPr lang="en-US" dirty="0"/>
              <a:t>What are some of the clinical and support issues that arise for pts who have </a:t>
            </a:r>
            <a:br>
              <a:rPr lang="en-US" dirty="0"/>
            </a:br>
            <a:r>
              <a:rPr lang="en-US" dirty="0"/>
              <a:t>received chemoradiation and are now eligible for surgery?</a:t>
            </a:r>
          </a:p>
          <a:p>
            <a:r>
              <a:rPr lang="en-US" dirty="0"/>
              <a:t>Chemoradiation patients tend to have already gone through the SE profile of both regimens: </a:t>
            </a:r>
          </a:p>
          <a:p>
            <a:r>
              <a:rPr lang="en-US" dirty="0"/>
              <a:t>Fatigue, nausea, vomiting, diarrhea, neuropathy, decreased counts, and reduced QOL.</a:t>
            </a:r>
          </a:p>
          <a:p>
            <a:pPr marL="98425" indent="0">
              <a:buNone/>
            </a:pPr>
            <a:r>
              <a:rPr lang="en-US" dirty="0"/>
              <a:t>Presenting surgery as an option in some pts can be viewed as:</a:t>
            </a:r>
          </a:p>
          <a:p>
            <a:pPr marL="98425" indent="0">
              <a:buNone/>
            </a:pPr>
            <a:r>
              <a:rPr lang="en-US" dirty="0"/>
              <a:t>A. Welcomed option</a:t>
            </a:r>
          </a:p>
          <a:p>
            <a:pPr marL="98425" indent="0">
              <a:buNone/>
            </a:pPr>
            <a:r>
              <a:rPr lang="en-US" dirty="0"/>
              <a:t>B. Challenging option</a:t>
            </a:r>
          </a:p>
          <a:p>
            <a:endParaRPr lang="en-US" dirty="0"/>
          </a:p>
        </p:txBody>
      </p:sp>
      <p:sp>
        <p:nvSpPr>
          <p:cNvPr id="6" name="Text Placeholder 5">
            <a:extLst>
              <a:ext uri="{FF2B5EF4-FFF2-40B4-BE49-F238E27FC236}">
                <a16:creationId xmlns:a16="http://schemas.microsoft.com/office/drawing/2014/main" id="{EC7F4A59-1023-CF4C-9BB3-433A3CA5CEB9}"/>
              </a:ext>
            </a:extLst>
          </p:cNvPr>
          <p:cNvSpPr>
            <a:spLocks noGrp="1"/>
          </p:cNvSpPr>
          <p:nvPr>
            <p:ph type="body" sz="quarter" idx="10"/>
          </p:nvPr>
        </p:nvSpPr>
        <p:spPr/>
        <p:txBody>
          <a:bodyPr/>
          <a:lstStyle/>
          <a:p>
            <a:r>
              <a:rPr lang="en-US" sz="3200" dirty="0"/>
              <a:t>Commentary — Monica </a:t>
            </a:r>
            <a:r>
              <a:rPr lang="en-US" sz="3200" dirty="0" err="1"/>
              <a:t>Averia</a:t>
            </a:r>
            <a:r>
              <a:rPr lang="en-US" sz="3200" dirty="0"/>
              <a:t>, MSN, AOCNP, NP-C</a:t>
            </a:r>
          </a:p>
        </p:txBody>
      </p:sp>
      <p:pic>
        <p:nvPicPr>
          <p:cNvPr id="7" name="Picture 6">
            <a:extLst>
              <a:ext uri="{FF2B5EF4-FFF2-40B4-BE49-F238E27FC236}">
                <a16:creationId xmlns:a16="http://schemas.microsoft.com/office/drawing/2014/main" id="{068BC007-776A-9340-8BD7-E0A33B1925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417142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3EDA86-32C1-E94B-B3A1-72FE6F1464D4}"/>
              </a:ext>
            </a:extLst>
          </p:cNvPr>
          <p:cNvSpPr>
            <a:spLocks noGrp="1"/>
          </p:cNvSpPr>
          <p:nvPr>
            <p:ph idx="1"/>
          </p:nvPr>
        </p:nvSpPr>
        <p:spPr/>
        <p:txBody>
          <a:bodyPr/>
          <a:lstStyle/>
          <a:p>
            <a:pPr marL="98425" indent="0">
              <a:buNone/>
            </a:pPr>
            <a:r>
              <a:rPr lang="en-US" sz="2200" dirty="0"/>
              <a:t>Cite brief instructive examples of actual clinical experiences with pts in your practice.</a:t>
            </a:r>
          </a:p>
          <a:p>
            <a:pPr marL="98425" indent="0">
              <a:buNone/>
            </a:pPr>
            <a:r>
              <a:rPr lang="en-US" sz="2200" dirty="0"/>
              <a:t>Med </a:t>
            </a:r>
            <a:r>
              <a:rPr lang="en-US" sz="2200" dirty="0" err="1"/>
              <a:t>onc</a:t>
            </a:r>
            <a:endParaRPr lang="en-US" sz="2200" dirty="0"/>
          </a:p>
          <a:p>
            <a:r>
              <a:rPr lang="en-US" sz="2200" dirty="0"/>
              <a:t>Post op pts referred for adjuvant Tx</a:t>
            </a:r>
          </a:p>
          <a:p>
            <a:r>
              <a:rPr lang="en-US" sz="2200" dirty="0"/>
              <a:t>Fear, uncertainty, and knowledge deficit</a:t>
            </a:r>
          </a:p>
          <a:p>
            <a:r>
              <a:rPr lang="en-US" sz="2200" dirty="0"/>
              <a:t>Empower pts with correct info to help them decide on life changing treatment options</a:t>
            </a:r>
          </a:p>
          <a:p>
            <a:pPr marL="98425" indent="0">
              <a:buNone/>
            </a:pPr>
            <a:r>
              <a:rPr lang="en-US" sz="2200" dirty="0"/>
              <a:t>What are some of the PSYCHOSOCIAL issues that arise in these situations?</a:t>
            </a:r>
          </a:p>
          <a:p>
            <a:r>
              <a:rPr lang="en-US" sz="2200" dirty="0"/>
              <a:t>Radical cystectomy and urinary diversion </a:t>
            </a:r>
          </a:p>
          <a:p>
            <a:r>
              <a:rPr lang="en-US" sz="2200" dirty="0"/>
              <a:t>Often associated with permanent alteration of body image and function </a:t>
            </a:r>
          </a:p>
          <a:p>
            <a:r>
              <a:rPr lang="en-US" sz="2200" dirty="0"/>
              <a:t>Poses a serious threat to the patient's psychological well-being</a:t>
            </a:r>
          </a:p>
          <a:p>
            <a:pPr marL="98425" indent="0">
              <a:buNone/>
            </a:pPr>
            <a:endParaRPr lang="en-US" sz="2200" dirty="0"/>
          </a:p>
        </p:txBody>
      </p:sp>
      <p:sp>
        <p:nvSpPr>
          <p:cNvPr id="3" name="Text Placeholder 2">
            <a:extLst>
              <a:ext uri="{FF2B5EF4-FFF2-40B4-BE49-F238E27FC236}">
                <a16:creationId xmlns:a16="http://schemas.microsoft.com/office/drawing/2014/main" id="{64A34E88-76D2-4246-A9D9-5716A226959B}"/>
              </a:ext>
            </a:extLst>
          </p:cNvPr>
          <p:cNvSpPr>
            <a:spLocks noGrp="1"/>
          </p:cNvSpPr>
          <p:nvPr>
            <p:ph type="body" sz="quarter" idx="10"/>
          </p:nvPr>
        </p:nvSpPr>
        <p:spPr/>
        <p:txBody>
          <a:bodyPr/>
          <a:lstStyle/>
          <a:p>
            <a:r>
              <a:rPr lang="en-US" sz="3200" dirty="0"/>
              <a:t>Commentary — Monica </a:t>
            </a:r>
            <a:r>
              <a:rPr lang="en-US" sz="3200" dirty="0" err="1"/>
              <a:t>Averia</a:t>
            </a:r>
            <a:r>
              <a:rPr lang="en-US" sz="3200" dirty="0"/>
              <a:t>, MSN, AOCNP, NP-C</a:t>
            </a:r>
          </a:p>
        </p:txBody>
      </p:sp>
      <p:pic>
        <p:nvPicPr>
          <p:cNvPr id="4" name="Picture 3">
            <a:extLst>
              <a:ext uri="{FF2B5EF4-FFF2-40B4-BE49-F238E27FC236}">
                <a16:creationId xmlns:a16="http://schemas.microsoft.com/office/drawing/2014/main" id="{7A8F313F-0743-4749-803E-E62FEB88C7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819583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3EDA86-32C1-E94B-B3A1-72FE6F1464D4}"/>
              </a:ext>
            </a:extLst>
          </p:cNvPr>
          <p:cNvSpPr>
            <a:spLocks noGrp="1"/>
          </p:cNvSpPr>
          <p:nvPr>
            <p:ph idx="1"/>
          </p:nvPr>
        </p:nvSpPr>
        <p:spPr/>
        <p:txBody>
          <a:bodyPr/>
          <a:lstStyle/>
          <a:p>
            <a:pPr marL="98425" indent="0">
              <a:buNone/>
            </a:pPr>
            <a:r>
              <a:rPr lang="en-US" dirty="0"/>
              <a:t>Life after cystectomy and urinary diversion:</a:t>
            </a:r>
          </a:p>
          <a:p>
            <a:pPr marL="98425" indent="0">
              <a:buNone/>
            </a:pPr>
            <a:r>
              <a:rPr lang="en-US" dirty="0"/>
              <a:t>1. Body function changes</a:t>
            </a:r>
          </a:p>
          <a:p>
            <a:pPr marL="98425" indent="0">
              <a:buNone/>
            </a:pPr>
            <a:r>
              <a:rPr lang="en-US" dirty="0"/>
              <a:t>2. Financial impact</a:t>
            </a:r>
          </a:p>
          <a:p>
            <a:pPr marL="98425" indent="0">
              <a:buNone/>
            </a:pPr>
            <a:r>
              <a:rPr lang="en-US" dirty="0"/>
              <a:t>3. Loss of independence and control</a:t>
            </a:r>
          </a:p>
          <a:p>
            <a:pPr marL="98425" indent="0">
              <a:buNone/>
            </a:pPr>
            <a:r>
              <a:rPr lang="en-US" dirty="0"/>
              <a:t>4. Lifestyle changes</a:t>
            </a:r>
          </a:p>
          <a:p>
            <a:pPr marL="98425" indent="0">
              <a:buNone/>
            </a:pPr>
            <a:r>
              <a:rPr lang="en-US" dirty="0"/>
              <a:t>5. Effects on sexuality and intimacy</a:t>
            </a:r>
          </a:p>
          <a:p>
            <a:pPr marL="98425" indent="0">
              <a:buNone/>
            </a:pPr>
            <a:r>
              <a:rPr lang="en-US" dirty="0"/>
              <a:t>6. Feelings of anxiety and depression over cancer recurrence</a:t>
            </a:r>
          </a:p>
          <a:p>
            <a:pPr marL="98425" indent="0">
              <a:buNone/>
            </a:pPr>
            <a:r>
              <a:rPr lang="en-US" dirty="0"/>
              <a:t>7. Pain management</a:t>
            </a:r>
          </a:p>
        </p:txBody>
      </p:sp>
      <p:sp>
        <p:nvSpPr>
          <p:cNvPr id="3" name="Text Placeholder 2">
            <a:extLst>
              <a:ext uri="{FF2B5EF4-FFF2-40B4-BE49-F238E27FC236}">
                <a16:creationId xmlns:a16="http://schemas.microsoft.com/office/drawing/2014/main" id="{64A34E88-76D2-4246-A9D9-5716A226959B}"/>
              </a:ext>
            </a:extLst>
          </p:cNvPr>
          <p:cNvSpPr>
            <a:spLocks noGrp="1"/>
          </p:cNvSpPr>
          <p:nvPr>
            <p:ph type="body" sz="quarter" idx="10"/>
          </p:nvPr>
        </p:nvSpPr>
        <p:spPr/>
        <p:txBody>
          <a:bodyPr/>
          <a:lstStyle/>
          <a:p>
            <a:r>
              <a:rPr lang="en-US" sz="3200" dirty="0"/>
              <a:t>Commentary — Monica </a:t>
            </a:r>
            <a:r>
              <a:rPr lang="en-US" sz="3200" dirty="0" err="1"/>
              <a:t>Averia</a:t>
            </a:r>
            <a:r>
              <a:rPr lang="en-US" sz="3200" dirty="0"/>
              <a:t>, MSN, AOCNP, NP-C</a:t>
            </a:r>
          </a:p>
        </p:txBody>
      </p:sp>
      <p:pic>
        <p:nvPicPr>
          <p:cNvPr id="4" name="Picture 3">
            <a:extLst>
              <a:ext uri="{FF2B5EF4-FFF2-40B4-BE49-F238E27FC236}">
                <a16:creationId xmlns:a16="http://schemas.microsoft.com/office/drawing/2014/main" id="{7A8F313F-0743-4749-803E-E62FEB88C71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980098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B6081F-BCCB-8058-7913-FA1CA61A4236}"/>
              </a:ext>
            </a:extLst>
          </p:cNvPr>
          <p:cNvSpPr/>
          <p:nvPr/>
        </p:nvSpPr>
        <p:spPr bwMode="auto">
          <a:xfrm>
            <a:off x="785437" y="2780928"/>
            <a:ext cx="10972800" cy="82296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27013"/>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879984" y="1700808"/>
            <a:ext cx="10512306" cy="4799013"/>
          </a:xfrm>
        </p:spPr>
        <p:txBody>
          <a:bodyPr/>
          <a:lstStyle/>
          <a:p>
            <a:pPr marL="98425" indent="0">
              <a:lnSpc>
                <a:spcPct val="100000"/>
              </a:lnSpc>
              <a:spcBef>
                <a:spcPts val="1600"/>
              </a:spcBef>
              <a:spcAft>
                <a:spcPts val="600"/>
              </a:spcAft>
              <a:buNone/>
            </a:pPr>
            <a:r>
              <a:rPr lang="en-US" sz="2600" dirty="0">
                <a:solidFill>
                  <a:srgbClr val="0432FF"/>
                </a:solidFill>
              </a:rPr>
              <a:t>Module 1 – </a:t>
            </a:r>
            <a:r>
              <a:rPr lang="en-US" sz="2600" dirty="0">
                <a:solidFill>
                  <a:schemeClr val="tx1"/>
                </a:solidFill>
              </a:rPr>
              <a:t>Management of Localized Urothelial Bladder Cancer (UBC): Adjuvant Treatment, TAR-200</a:t>
            </a:r>
          </a:p>
          <a:p>
            <a:pPr marL="98425" indent="0">
              <a:lnSpc>
                <a:spcPct val="100000"/>
              </a:lnSpc>
              <a:spcBef>
                <a:spcPts val="1600"/>
              </a:spcBef>
              <a:spcAft>
                <a:spcPts val="600"/>
              </a:spcAft>
              <a:buNone/>
            </a:pPr>
            <a:r>
              <a:rPr lang="en-US" sz="2600" dirty="0">
                <a:solidFill>
                  <a:schemeClr val="bg1"/>
                </a:solidFill>
              </a:rPr>
              <a:t>Module 2 – Management of Metastatic UBC: Antibody-Drug Conjugates, Checkpoint Inhibitors</a:t>
            </a:r>
          </a:p>
          <a:p>
            <a:pPr marL="98425" indent="0">
              <a:lnSpc>
                <a:spcPct val="100000"/>
              </a:lnSpc>
              <a:spcBef>
                <a:spcPts val="1600"/>
              </a:spcBef>
              <a:spcAft>
                <a:spcPts val="600"/>
              </a:spcAft>
              <a:buNone/>
            </a:pPr>
            <a:r>
              <a:rPr lang="en-US" sz="2600" dirty="0">
                <a:solidFill>
                  <a:srgbClr val="0432FF"/>
                </a:solidFill>
              </a:rPr>
              <a:t>Module 3 – </a:t>
            </a:r>
            <a:r>
              <a:rPr lang="en-US" sz="2600" dirty="0">
                <a:solidFill>
                  <a:schemeClr val="tx1"/>
                </a:solidFill>
              </a:rPr>
              <a:t>Management of FGFR-Mutant UBC</a:t>
            </a:r>
          </a:p>
          <a:p>
            <a:pPr marL="98425" indent="0">
              <a:lnSpc>
                <a:spcPct val="100000"/>
              </a:lnSpc>
              <a:spcBef>
                <a:spcPts val="1600"/>
              </a:spcBef>
              <a:spcAft>
                <a:spcPts val="600"/>
              </a:spcAft>
              <a:buNone/>
            </a:pPr>
            <a:r>
              <a:rPr lang="en-US" sz="2600" dirty="0">
                <a:solidFill>
                  <a:srgbClr val="0432FF"/>
                </a:solidFill>
              </a:rPr>
              <a:t>Module 4 – </a:t>
            </a:r>
            <a:r>
              <a:rPr lang="en-US" sz="2600" dirty="0">
                <a:solidFill>
                  <a:schemeClr val="tx1"/>
                </a:solidFill>
              </a:rPr>
              <a:t>Oncology/UBC 2032 and Crystal Ball: Part 2</a:t>
            </a:r>
          </a:p>
        </p:txBody>
      </p:sp>
    </p:spTree>
    <p:extLst>
      <p:ext uri="{BB962C8B-B14F-4D97-AF65-F5344CB8AC3E}">
        <p14:creationId xmlns:p14="http://schemas.microsoft.com/office/powerpoint/2010/main" val="123283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1307959869"/>
              </p:ext>
            </p:extLst>
          </p:nvPr>
        </p:nvGraphicFramePr>
        <p:xfrm>
          <a:off x="695400" y="2204864"/>
          <a:ext cx="9519592" cy="4248472"/>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531059">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31059">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31059">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3105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31059">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r h="53105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5EC"/>
                    </a:solidFill>
                  </a:tcPr>
                </a:tc>
                <a:extLst>
                  <a:ext uri="{0D108BD9-81ED-4DB2-BD59-A6C34878D82A}">
                    <a16:rowId xmlns:a16="http://schemas.microsoft.com/office/drawing/2014/main" val="3659923342"/>
                  </a:ext>
                </a:extLst>
              </a:tr>
              <a:tr h="531059">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29512319"/>
                  </a:ext>
                </a:extLst>
              </a:tr>
              <a:tr h="531059">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7E5EC"/>
                    </a:solidFill>
                  </a:tcPr>
                </a:tc>
                <a:extLst>
                  <a:ext uri="{0D108BD9-81ED-4DB2-BD59-A6C34878D82A}">
                    <a16:rowId xmlns:a16="http://schemas.microsoft.com/office/drawing/2014/main" val="722810388"/>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Patients with metastatic urothelial bladder cancer (</a:t>
            </a:r>
            <a:r>
              <a:rPr lang="en-US" dirty="0" err="1"/>
              <a:t>mUBC</a:t>
            </a:r>
            <a:r>
              <a:rPr lang="en-US" dirty="0"/>
              <a:t>) may be designated as “platinum-ineligible” due to…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r>
              <a:rPr lang="en-US" sz="2500" b="0" dirty="0"/>
              <a:t>Renal dysfunction</a:t>
            </a:r>
          </a:p>
          <a:p>
            <a:pPr marL="514350" indent="-514350">
              <a:spcBef>
                <a:spcPts val="600"/>
              </a:spcBef>
              <a:spcAft>
                <a:spcPts val="0"/>
              </a:spcAft>
              <a:buFont typeface="+mj-lt"/>
              <a:buAutoNum type="arabicPeriod"/>
            </a:pPr>
            <a:r>
              <a:rPr lang="en-US" sz="2500" b="0" dirty="0"/>
              <a:t>Poor performance status</a:t>
            </a:r>
          </a:p>
          <a:p>
            <a:pPr marL="514350" indent="-514350">
              <a:spcBef>
                <a:spcPts val="600"/>
              </a:spcBef>
              <a:spcAft>
                <a:spcPts val="0"/>
              </a:spcAft>
              <a:buFont typeface="+mj-lt"/>
              <a:buAutoNum type="arabicPeriod"/>
            </a:pPr>
            <a:r>
              <a:rPr lang="en-US" sz="2500" b="0" dirty="0"/>
              <a:t>Peripheral neuropathy</a:t>
            </a:r>
          </a:p>
          <a:p>
            <a:pPr marL="514350" indent="-514350">
              <a:spcBef>
                <a:spcPts val="600"/>
              </a:spcBef>
              <a:spcAft>
                <a:spcPts val="0"/>
              </a:spcAft>
              <a:buFont typeface="+mj-lt"/>
              <a:buAutoNum type="arabicPeriod"/>
            </a:pPr>
            <a:r>
              <a:rPr lang="en-US" sz="2500" b="0" dirty="0"/>
              <a:t>All of the above </a:t>
            </a:r>
          </a:p>
          <a:p>
            <a:pPr marL="514350" indent="-514350">
              <a:spcBef>
                <a:spcPts val="600"/>
              </a:spcBef>
              <a:spcAft>
                <a:spcPts val="0"/>
              </a:spcAft>
              <a:buFont typeface="+mj-lt"/>
              <a:buAutoNum type="arabicPeriod"/>
            </a:pPr>
            <a:r>
              <a:rPr lang="en-US" sz="2500" b="0" dirty="0"/>
              <a:t>Only 1 and 2</a:t>
            </a:r>
          </a:p>
          <a:p>
            <a:pPr marL="514350" indent="-514350">
              <a:spcBef>
                <a:spcPts val="600"/>
              </a:spcBef>
              <a:spcAft>
                <a:spcPts val="0"/>
              </a:spcAft>
              <a:buFont typeface="+mj-lt"/>
              <a:buAutoNum type="arabicPeriod"/>
            </a:pPr>
            <a:r>
              <a:rPr lang="en-US" sz="2500" b="0" dirty="0"/>
              <a:t>Only 2 and 3</a:t>
            </a:r>
          </a:p>
          <a:p>
            <a:pPr marL="514350" indent="-514350">
              <a:spcBef>
                <a:spcPts val="600"/>
              </a:spcBef>
              <a:spcAft>
                <a:spcPts val="0"/>
              </a:spcAft>
              <a:buFont typeface="+mj-lt"/>
              <a:buAutoNum type="arabicPeriod"/>
            </a:pPr>
            <a:r>
              <a:rPr lang="en-US" sz="2500" b="0" dirty="0"/>
              <a:t>Only 1 and 3</a:t>
            </a:r>
          </a:p>
          <a:p>
            <a:pPr marL="514350" indent="-514350">
              <a:spcBef>
                <a:spcPts val="600"/>
              </a:spcBef>
              <a:spcAft>
                <a:spcPts val="0"/>
              </a:spcAft>
              <a:buFont typeface="+mj-lt"/>
              <a:buAutoNum type="arabicPeriod"/>
            </a:pPr>
            <a:r>
              <a:rPr lang="en-US" sz="2500" b="0" dirty="0"/>
              <a:t>I don’t know </a:t>
            </a:r>
          </a:p>
        </p:txBody>
      </p:sp>
    </p:spTree>
    <p:extLst>
      <p:ext uri="{BB962C8B-B14F-4D97-AF65-F5344CB8AC3E}">
        <p14:creationId xmlns:p14="http://schemas.microsoft.com/office/powerpoint/2010/main" val="3715307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a:xfrm>
            <a:off x="762000" y="0"/>
            <a:ext cx="10668000" cy="1143000"/>
          </a:xfrm>
        </p:spPr>
        <p:txBody>
          <a:bodyPr/>
          <a:lstStyle/>
          <a:p>
            <a:r>
              <a:rPr lang="en-US" dirty="0"/>
              <a:t>Platinum Ineligibility </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571502" y="1203158"/>
            <a:ext cx="11201400" cy="5562600"/>
          </a:xfrm>
        </p:spPr>
        <p:txBody>
          <a:bodyPr/>
          <a:lstStyle/>
          <a:p>
            <a:pPr>
              <a:spcAft>
                <a:spcPts val="600"/>
              </a:spcAft>
            </a:pPr>
            <a:r>
              <a:rPr lang="en-US" sz="2400" b="0" dirty="0"/>
              <a:t>Eastern Cooperative Oncology Group PS  2 </a:t>
            </a:r>
          </a:p>
          <a:p>
            <a:pPr>
              <a:spcAft>
                <a:spcPts val="600"/>
              </a:spcAft>
            </a:pPr>
            <a:r>
              <a:rPr lang="en-US" sz="2400" b="0" dirty="0" err="1"/>
              <a:t>CrCl</a:t>
            </a:r>
            <a:r>
              <a:rPr lang="en-US" sz="2400" b="0" dirty="0"/>
              <a:t> , 60 mL/min </a:t>
            </a:r>
          </a:p>
          <a:p>
            <a:pPr>
              <a:spcAft>
                <a:spcPts val="600"/>
              </a:spcAft>
            </a:pPr>
            <a:r>
              <a:rPr lang="en-US" sz="2400" b="0" dirty="0"/>
              <a:t>Grade ≥2 hearing loss</a:t>
            </a:r>
          </a:p>
          <a:p>
            <a:pPr>
              <a:spcAft>
                <a:spcPts val="600"/>
              </a:spcAft>
            </a:pPr>
            <a:r>
              <a:rPr lang="en-US" sz="2400" b="0" dirty="0"/>
              <a:t>Grade ≥2 neuropathy </a:t>
            </a:r>
          </a:p>
          <a:p>
            <a:pPr>
              <a:spcAft>
                <a:spcPts val="1200"/>
              </a:spcAft>
            </a:pPr>
            <a:r>
              <a:rPr lang="en-US" sz="2400" b="0" dirty="0"/>
              <a:t>New York Heart Association Class III heart failure </a:t>
            </a:r>
          </a:p>
          <a:p>
            <a:pPr marL="98425" indent="0">
              <a:spcAft>
                <a:spcPts val="1200"/>
              </a:spcAft>
              <a:buNone/>
            </a:pPr>
            <a:r>
              <a:rPr lang="en-US" sz="2400" b="0" dirty="0"/>
              <a:t>Probability of cisplatin ineligibility increases with age. More than 40% of patients with MIBC age ≥70 years are ineligible. </a:t>
            </a:r>
          </a:p>
          <a:p>
            <a:pPr marL="98425" indent="0">
              <a:spcAft>
                <a:spcPts val="600"/>
              </a:spcAft>
              <a:buNone/>
            </a:pPr>
            <a:r>
              <a:rPr lang="en-US" sz="2400" b="0" dirty="0"/>
              <a:t>Relief of ureteric obstruction and hydronephrosis using a stent or nephrostomy may convert cisplatin-ineligible patients to cisplatin-eligible.</a:t>
            </a:r>
          </a:p>
          <a:p>
            <a:pPr lvl="1"/>
            <a:endParaRPr lang="en-US" sz="2000" dirty="0"/>
          </a:p>
          <a:p>
            <a:pPr marL="0" indent="0">
              <a:buNone/>
            </a:pPr>
            <a:endParaRPr lang="en-US" sz="2000" dirty="0"/>
          </a:p>
          <a:p>
            <a:pPr>
              <a:spcAft>
                <a:spcPts val="300"/>
              </a:spcAft>
            </a:pPr>
            <a:endParaRPr lang="en-US" dirty="0"/>
          </a:p>
          <a:p>
            <a:pPr lvl="2">
              <a:spcAft>
                <a:spcPts val="300"/>
              </a:spcAft>
            </a:pPr>
            <a:endParaRPr lang="en-US" sz="2000" dirty="0"/>
          </a:p>
          <a:p>
            <a:pPr>
              <a:spcAft>
                <a:spcPts val="300"/>
              </a:spcAft>
            </a:pPr>
            <a:endParaRPr lang="en-US" sz="2000" dirty="0"/>
          </a:p>
          <a:p>
            <a:pPr marL="0" indent="0">
              <a:buNone/>
            </a:pPr>
            <a:endParaRPr lang="en-US" sz="2000" dirty="0"/>
          </a:p>
        </p:txBody>
      </p:sp>
    </p:spTree>
    <p:extLst>
      <p:ext uri="{BB962C8B-B14F-4D97-AF65-F5344CB8AC3E}">
        <p14:creationId xmlns:p14="http://schemas.microsoft.com/office/powerpoint/2010/main" val="115586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543060"/>
          </a:xfrm>
        </p:spPr>
        <p:txBody>
          <a:bodyPr/>
          <a:lstStyle/>
          <a:p>
            <a:r>
              <a:rPr lang="en-US" sz="3200" dirty="0">
                <a:solidFill>
                  <a:srgbClr val="0432FF"/>
                </a:solidFill>
              </a:rPr>
              <a:t>Dr </a:t>
            </a:r>
            <a:r>
              <a:rPr lang="en-US" sz="3200" dirty="0"/>
              <a:t>Gupta</a:t>
            </a:r>
            <a:r>
              <a:rPr lang="en-US" sz="3200" dirty="0">
                <a:solidFill>
                  <a:srgbClr val="0432FF"/>
                </a:solidFill>
              </a:rPr>
              <a:t> — Disclosures</a:t>
            </a:r>
          </a:p>
        </p:txBody>
      </p:sp>
      <p:graphicFrame>
        <p:nvGraphicFramePr>
          <p:cNvPr id="6" name="Content Placeholder 3"/>
          <p:cNvGraphicFramePr>
            <a:graphicFrameLocks noGrp="1"/>
          </p:cNvGraphicFramePr>
          <p:nvPr>
            <p:ph idx="4294967295"/>
          </p:nvPr>
        </p:nvGraphicFramePr>
        <p:xfrm>
          <a:off x="1272735" y="1916832"/>
          <a:ext cx="9287761" cy="3024336"/>
        </p:xfrm>
        <a:graphic>
          <a:graphicData uri="http://schemas.openxmlformats.org/drawingml/2006/table">
            <a:tbl>
              <a:tblPr firstRow="1" bandRow="1">
                <a:tableStyleId>{F2DE63D5-997A-4646-A377-4702673A728D}</a:tableStyleId>
              </a:tblPr>
              <a:tblGrid>
                <a:gridCol w="2842527">
                  <a:extLst>
                    <a:ext uri="{9D8B030D-6E8A-4147-A177-3AD203B41FA5}">
                      <a16:colId xmlns:a16="http://schemas.microsoft.com/office/drawing/2014/main" val="20000"/>
                    </a:ext>
                  </a:extLst>
                </a:gridCol>
                <a:gridCol w="6445234">
                  <a:extLst>
                    <a:ext uri="{9D8B030D-6E8A-4147-A177-3AD203B41FA5}">
                      <a16:colId xmlns:a16="http://schemas.microsoft.com/office/drawing/2014/main" val="20001"/>
                    </a:ext>
                  </a:extLst>
                </a:gridCol>
              </a:tblGrid>
              <a:tr h="733812">
                <a:tc>
                  <a:txBody>
                    <a:bodyPr/>
                    <a:lstStyle/>
                    <a:p>
                      <a:pPr algn="l"/>
                      <a:r>
                        <a:rPr lang="en-US" b="1" dirty="0">
                          <a:solidFill>
                            <a:schemeClr val="tx1"/>
                          </a:solidFill>
                        </a:rPr>
                        <a:t>Advisory Committee</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Aveo Pharmaceuticals, EMD Serono Inc, Gilead Sciences Inc, Lilly, Pfizer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61216">
                <a:tc>
                  <a:txBody>
                    <a:bodyPr/>
                    <a:lstStyle/>
                    <a:p>
                      <a:pPr algn="l"/>
                      <a:r>
                        <a:rPr lang="en-US" b="1" dirty="0">
                          <a:solidFill>
                            <a:schemeClr val="tx1"/>
                          </a:solidFill>
                        </a:rPr>
                        <a:t>Consulting Agreements</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Aveo Pharmaceuticals, Bristol-Myers Squibb Company, EMD Serono Inc, Gilead Sciences Inc, Janssen Biotech Inc, Lilly, Pfizer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3340286"/>
                  </a:ext>
                </a:extLst>
              </a:tr>
              <a:tr h="720080">
                <a:tc>
                  <a:txBody>
                    <a:bodyPr/>
                    <a:lstStyle/>
                    <a:p>
                      <a:pPr algn="l"/>
                      <a:r>
                        <a:rPr lang="en-US" b="1" dirty="0">
                          <a:solidFill>
                            <a:schemeClr val="tx1"/>
                          </a:solidFill>
                        </a:rPr>
                        <a:t>Ownership Interest</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err="1">
                          <a:solidFill>
                            <a:schemeClr val="tx1"/>
                          </a:solidFill>
                        </a:rPr>
                        <a:t>Nektar</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8780060"/>
                  </a:ext>
                </a:extLst>
              </a:tr>
              <a:tr h="809228">
                <a:tc>
                  <a:txBody>
                    <a:bodyPr/>
                    <a:lstStyle/>
                    <a:p>
                      <a:pPr algn="l"/>
                      <a:r>
                        <a:rPr lang="en-US" b="1" dirty="0">
                          <a:solidFill>
                            <a:schemeClr val="tx1"/>
                          </a:solidFill>
                        </a:rPr>
                        <a:t>Speakers Bureau</a:t>
                      </a:r>
                      <a:endParaRPr lang="en-US" sz="1800" b="1"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a:solidFill>
                            <a:schemeClr val="tx1"/>
                          </a:solidFill>
                        </a:rPr>
                        <a:t>Bristol-Myers Squibb Company, Gilead Sciences Inc, Janssen Biotech Inc, </a:t>
                      </a:r>
                      <a:r>
                        <a:rPr lang="en-US" dirty="0" err="1">
                          <a:solidFill>
                            <a:schemeClr val="tx1"/>
                          </a:solidFill>
                        </a:rPr>
                        <a:t>Seagen</a:t>
                      </a:r>
                      <a:r>
                        <a:rPr lang="en-US" dirty="0">
                          <a:solidFill>
                            <a:schemeClr val="tx1"/>
                          </a:solidFill>
                        </a:rPr>
                        <a:t> Inc</a:t>
                      </a:r>
                      <a:endParaRPr lang="en-US" sz="1800" b="0" kern="1200" baseline="0" dirty="0">
                        <a:solidFill>
                          <a:schemeClr val="tx1"/>
                        </a:solidFill>
                        <a:latin typeface="Calibri" panose="020F0502020204030204" pitchFamily="34" charset="0"/>
                        <a:ea typeface="+mn-ea"/>
                        <a:cs typeface="Calibri" panose="020F0502020204030204" pitchFamily="34" charset="0"/>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71829691"/>
                  </a:ext>
                </a:extLst>
              </a:tr>
            </a:tbl>
          </a:graphicData>
        </a:graphic>
      </p:graphicFrame>
    </p:spTree>
    <p:custDataLst>
      <p:tags r:id="rId1"/>
    </p:custDataLst>
    <p:extLst>
      <p:ext uri="{BB962C8B-B14F-4D97-AF65-F5344CB8AC3E}">
        <p14:creationId xmlns:p14="http://schemas.microsoft.com/office/powerpoint/2010/main" val="1767492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2863974282"/>
              </p:ext>
            </p:extLst>
          </p:nvPr>
        </p:nvGraphicFramePr>
        <p:xfrm>
          <a:off x="695400" y="2276872"/>
          <a:ext cx="9519592" cy="252028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504056">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0405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What is the mechanism of action of </a:t>
            </a:r>
            <a:r>
              <a:rPr lang="en-US" dirty="0" err="1"/>
              <a:t>enfortumab</a:t>
            </a:r>
            <a:r>
              <a:rPr lang="en-US" dirty="0"/>
              <a:t> </a:t>
            </a:r>
            <a:r>
              <a:rPr lang="en-US" dirty="0" err="1"/>
              <a:t>vedotin</a:t>
            </a:r>
            <a:r>
              <a:rPr lang="en-US" dirty="0"/>
              <a:t>?</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r>
              <a:rPr lang="en-US" sz="2500" b="0" dirty="0"/>
              <a:t>Antibody-drug conjugate</a:t>
            </a:r>
          </a:p>
          <a:p>
            <a:pPr marL="514350" indent="-514350">
              <a:spcBef>
                <a:spcPts val="600"/>
              </a:spcBef>
              <a:spcAft>
                <a:spcPts val="0"/>
              </a:spcAft>
              <a:buFont typeface="+mj-lt"/>
              <a:buAutoNum type="arabicPeriod"/>
            </a:pPr>
            <a:r>
              <a:rPr lang="en-US" sz="2500" b="0" dirty="0"/>
              <a:t>FGFR inhibitor</a:t>
            </a:r>
          </a:p>
          <a:p>
            <a:pPr marL="514350" indent="-514350">
              <a:spcBef>
                <a:spcPts val="600"/>
              </a:spcBef>
              <a:spcAft>
                <a:spcPts val="0"/>
              </a:spcAft>
              <a:buFont typeface="+mj-lt"/>
              <a:buAutoNum type="arabicPeriod"/>
            </a:pPr>
            <a:r>
              <a:rPr lang="en-US" sz="2500" b="0" dirty="0"/>
              <a:t>PD-1/PD-L1 inhibitor</a:t>
            </a:r>
          </a:p>
          <a:p>
            <a:pPr marL="514350" indent="-514350">
              <a:spcBef>
                <a:spcPts val="600"/>
              </a:spcBef>
              <a:spcAft>
                <a:spcPts val="0"/>
              </a:spcAft>
              <a:buFont typeface="+mj-lt"/>
              <a:buAutoNum type="arabicPeriod"/>
            </a:pPr>
            <a:r>
              <a:rPr lang="en-US" sz="2500" b="0" dirty="0" err="1"/>
              <a:t>Intravesicular</a:t>
            </a:r>
            <a:r>
              <a:rPr lang="en-US" sz="2500" b="0" dirty="0"/>
              <a:t> gemcitabine</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4290622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3199896007"/>
              </p:ext>
            </p:extLst>
          </p:nvPr>
        </p:nvGraphicFramePr>
        <p:xfrm>
          <a:off x="695400" y="2780928"/>
          <a:ext cx="9519592" cy="249806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99612">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99612">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99612">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99612">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99612">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err="1"/>
              <a:t>Enfortumab</a:t>
            </a:r>
            <a:r>
              <a:rPr lang="en-US" dirty="0"/>
              <a:t> vedotin is showing encouraging results in the initial treatment of </a:t>
            </a:r>
            <a:r>
              <a:rPr lang="en-US" dirty="0" err="1"/>
              <a:t>mUBC</a:t>
            </a:r>
            <a:r>
              <a:rPr lang="en-US" dirty="0"/>
              <a:t> when combined with…</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endParaRPr lang="en-US" sz="2500" b="0" dirty="0"/>
          </a:p>
          <a:p>
            <a:pPr marL="514350" indent="-514350">
              <a:spcBef>
                <a:spcPts val="600"/>
              </a:spcBef>
              <a:spcAft>
                <a:spcPts val="0"/>
              </a:spcAft>
              <a:buFont typeface="+mj-lt"/>
              <a:buAutoNum type="arabicPeriod"/>
            </a:pPr>
            <a:r>
              <a:rPr lang="en-US" sz="2500" b="0" dirty="0"/>
              <a:t>Erdafitinib</a:t>
            </a:r>
          </a:p>
          <a:p>
            <a:pPr marL="514350" indent="-514350">
              <a:spcBef>
                <a:spcPts val="600"/>
              </a:spcBef>
              <a:spcAft>
                <a:spcPts val="0"/>
              </a:spcAft>
              <a:buFont typeface="+mj-lt"/>
              <a:buAutoNum type="arabicPeriod"/>
            </a:pPr>
            <a:r>
              <a:rPr lang="en-US" sz="2500" b="0" dirty="0"/>
              <a:t>Chemotherapy</a:t>
            </a:r>
          </a:p>
          <a:p>
            <a:pPr marL="514350" indent="-514350">
              <a:spcBef>
                <a:spcPts val="600"/>
              </a:spcBef>
              <a:spcAft>
                <a:spcPts val="0"/>
              </a:spcAft>
              <a:buFont typeface="+mj-lt"/>
              <a:buAutoNum type="arabicPeriod"/>
            </a:pPr>
            <a:r>
              <a:rPr lang="en-US" sz="2500" b="0" dirty="0"/>
              <a:t>Anti-PD-1/PD-L1 agents</a:t>
            </a:r>
          </a:p>
          <a:p>
            <a:pPr marL="514350" indent="-514350">
              <a:spcBef>
                <a:spcPts val="600"/>
              </a:spcBef>
              <a:spcAft>
                <a:spcPts val="0"/>
              </a:spcAft>
              <a:buFont typeface="+mj-lt"/>
              <a:buAutoNum type="arabicPeriod"/>
            </a:pPr>
            <a:r>
              <a:rPr lang="en-US" sz="2500" b="0" dirty="0"/>
              <a:t>Trastuzumab </a:t>
            </a:r>
            <a:r>
              <a:rPr lang="en-US" sz="2500" b="0" dirty="0" err="1"/>
              <a:t>deruxtecan</a:t>
            </a:r>
            <a:endParaRPr lang="en-US" sz="2500" b="0" dirty="0"/>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3838138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5FFF086-53F2-EA4E-AEB4-F288D5BC7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75443"/>
            <a:ext cx="10513168" cy="5866043"/>
          </a:xfrm>
          <a:prstGeom prst="rect">
            <a:avLst/>
          </a:prstGeom>
        </p:spPr>
      </p:pic>
      <p:sp>
        <p:nvSpPr>
          <p:cNvPr id="6" name="TextBox 5">
            <a:extLst>
              <a:ext uri="{FF2B5EF4-FFF2-40B4-BE49-F238E27FC236}">
                <a16:creationId xmlns:a16="http://schemas.microsoft.com/office/drawing/2014/main" id="{C2A05202-C283-1942-8692-8928CD592DDB}"/>
              </a:ext>
            </a:extLst>
          </p:cNvPr>
          <p:cNvSpPr txBox="1"/>
          <p:nvPr/>
        </p:nvSpPr>
        <p:spPr>
          <a:xfrm>
            <a:off x="3647728" y="651639"/>
            <a:ext cx="3183307" cy="523220"/>
          </a:xfrm>
          <a:prstGeom prst="rect">
            <a:avLst/>
          </a:prstGeom>
          <a:noFill/>
        </p:spPr>
        <p:txBody>
          <a:bodyPr wrap="none" rtlCol="0">
            <a:spAutoFit/>
          </a:bodyPr>
          <a:lstStyle/>
          <a:p>
            <a:r>
              <a:rPr lang="en-US" sz="2800" b="0" dirty="0">
                <a:solidFill>
                  <a:schemeClr val="bg1"/>
                </a:solidFill>
              </a:rPr>
              <a:t>2022;Abstract 487</a:t>
            </a:r>
          </a:p>
        </p:txBody>
      </p:sp>
    </p:spTree>
    <p:extLst>
      <p:ext uri="{BB962C8B-B14F-4D97-AF65-F5344CB8AC3E}">
        <p14:creationId xmlns:p14="http://schemas.microsoft.com/office/powerpoint/2010/main" val="2667782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0E77-83CD-5546-8166-D3AE59A08FB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JAVELIN-100 Study Design</a:t>
            </a:r>
          </a:p>
        </p:txBody>
      </p:sp>
      <p:sp>
        <p:nvSpPr>
          <p:cNvPr id="3" name="TextBox 2">
            <a:extLst>
              <a:ext uri="{FF2B5EF4-FFF2-40B4-BE49-F238E27FC236}">
                <a16:creationId xmlns:a16="http://schemas.microsoft.com/office/drawing/2014/main" id="{062709DA-AFBB-AD44-8A9D-9F53F4DE17BA}"/>
              </a:ext>
            </a:extLst>
          </p:cNvPr>
          <p:cNvSpPr txBox="1"/>
          <p:nvPr/>
        </p:nvSpPr>
        <p:spPr>
          <a:xfrm>
            <a:off x="119336" y="6477098"/>
            <a:ext cx="559634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Powles T et al. Genitourinary Cancers Symposium 2022;Abstract 487.</a:t>
            </a:r>
          </a:p>
        </p:txBody>
      </p:sp>
      <p:pic>
        <p:nvPicPr>
          <p:cNvPr id="7" name="Picture 6">
            <a:extLst>
              <a:ext uri="{FF2B5EF4-FFF2-40B4-BE49-F238E27FC236}">
                <a16:creationId xmlns:a16="http://schemas.microsoft.com/office/drawing/2014/main" id="{00D81B11-2C4E-A645-B352-19750D05B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715893"/>
            <a:ext cx="11427356" cy="3441299"/>
          </a:xfrm>
          <a:prstGeom prst="rect">
            <a:avLst/>
          </a:prstGeom>
        </p:spPr>
      </p:pic>
    </p:spTree>
    <p:extLst>
      <p:ext uri="{BB962C8B-B14F-4D97-AF65-F5344CB8AC3E}">
        <p14:creationId xmlns:p14="http://schemas.microsoft.com/office/powerpoint/2010/main" val="849365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0E77-83CD-5546-8166-D3AE59A08FB7}"/>
              </a:ext>
            </a:extLst>
          </p:cNvPr>
          <p:cNvSpPr>
            <a:spLocks noGrp="1"/>
          </p:cNvSpPr>
          <p:nvPr>
            <p:ph type="title"/>
          </p:nvPr>
        </p:nvSpPr>
        <p:spPr>
          <a:xfrm>
            <a:off x="916516" y="3289"/>
            <a:ext cx="10358967" cy="1143000"/>
          </a:xfrm>
        </p:spPr>
        <p:txBody>
          <a:bodyPr/>
          <a:lstStyle/>
          <a:p>
            <a:r>
              <a:rPr lang="en-US" dirty="0">
                <a:latin typeface="Calibri" panose="020F0502020204030204" pitchFamily="34" charset="0"/>
                <a:cs typeface="Calibri" panose="020F0502020204030204" pitchFamily="34" charset="0"/>
              </a:rPr>
              <a:t>JAVELIN-100: Long-Term Overall Survival (OS)</a:t>
            </a:r>
          </a:p>
        </p:txBody>
      </p:sp>
      <p:sp>
        <p:nvSpPr>
          <p:cNvPr id="3" name="TextBox 2">
            <a:extLst>
              <a:ext uri="{FF2B5EF4-FFF2-40B4-BE49-F238E27FC236}">
                <a16:creationId xmlns:a16="http://schemas.microsoft.com/office/drawing/2014/main" id="{062709DA-AFBB-AD44-8A9D-9F53F4DE17BA}"/>
              </a:ext>
            </a:extLst>
          </p:cNvPr>
          <p:cNvSpPr txBox="1"/>
          <p:nvPr/>
        </p:nvSpPr>
        <p:spPr>
          <a:xfrm>
            <a:off x="119336" y="6525344"/>
            <a:ext cx="559634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Powles T et al. Genitourinary Cancers Symposium 2022;Abstract 487.</a:t>
            </a:r>
          </a:p>
        </p:txBody>
      </p:sp>
      <p:pic>
        <p:nvPicPr>
          <p:cNvPr id="6" name="Picture 5" descr="Chart&#10;&#10;Description automatically generated">
            <a:extLst>
              <a:ext uri="{FF2B5EF4-FFF2-40B4-BE49-F238E27FC236}">
                <a16:creationId xmlns:a16="http://schemas.microsoft.com/office/drawing/2014/main" id="{A512C013-C9C3-4980-4E8C-81482E994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980728"/>
            <a:ext cx="7458342" cy="5329674"/>
          </a:xfrm>
          <a:prstGeom prst="rect">
            <a:avLst/>
          </a:prstGeom>
        </p:spPr>
      </p:pic>
    </p:spTree>
    <p:extLst>
      <p:ext uri="{BB962C8B-B14F-4D97-AF65-F5344CB8AC3E}">
        <p14:creationId xmlns:p14="http://schemas.microsoft.com/office/powerpoint/2010/main" val="3231718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0E77-83CD-5546-8166-D3AE59A08FB7}"/>
              </a:ext>
            </a:extLst>
          </p:cNvPr>
          <p:cNvSpPr>
            <a:spLocks noGrp="1"/>
          </p:cNvSpPr>
          <p:nvPr>
            <p:ph type="title"/>
          </p:nvPr>
        </p:nvSpPr>
        <p:spPr>
          <a:xfrm>
            <a:off x="0" y="3289"/>
            <a:ext cx="12192000" cy="1143000"/>
          </a:xfrm>
        </p:spPr>
        <p:txBody>
          <a:bodyPr/>
          <a:lstStyle/>
          <a:p>
            <a:r>
              <a:rPr lang="en-US" dirty="0"/>
              <a:t>JAVELIN-100: Investigator-Assessed Progression-Free Survival (PFS)</a:t>
            </a:r>
          </a:p>
        </p:txBody>
      </p:sp>
      <p:sp>
        <p:nvSpPr>
          <p:cNvPr id="3" name="TextBox 2">
            <a:extLst>
              <a:ext uri="{FF2B5EF4-FFF2-40B4-BE49-F238E27FC236}">
                <a16:creationId xmlns:a16="http://schemas.microsoft.com/office/drawing/2014/main" id="{062709DA-AFBB-AD44-8A9D-9F53F4DE17BA}"/>
              </a:ext>
            </a:extLst>
          </p:cNvPr>
          <p:cNvSpPr txBox="1"/>
          <p:nvPr/>
        </p:nvSpPr>
        <p:spPr>
          <a:xfrm>
            <a:off x="191344" y="6521086"/>
            <a:ext cx="559634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Powles T et al. Genitourinary Cancers Symposium 2022;Abstract 487.</a:t>
            </a:r>
          </a:p>
        </p:txBody>
      </p:sp>
      <p:pic>
        <p:nvPicPr>
          <p:cNvPr id="5" name="Picture 4" descr="Chart&#10;&#10;Description automatically generated">
            <a:extLst>
              <a:ext uri="{FF2B5EF4-FFF2-40B4-BE49-F238E27FC236}">
                <a16:creationId xmlns:a16="http://schemas.microsoft.com/office/drawing/2014/main" id="{C2E4BE7C-4AD0-15E6-CFF5-87DA374D2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932317"/>
            <a:ext cx="7992888" cy="5542637"/>
          </a:xfrm>
          <a:prstGeom prst="rect">
            <a:avLst/>
          </a:prstGeom>
        </p:spPr>
      </p:pic>
    </p:spTree>
    <p:extLst>
      <p:ext uri="{BB962C8B-B14F-4D97-AF65-F5344CB8AC3E}">
        <p14:creationId xmlns:p14="http://schemas.microsoft.com/office/powerpoint/2010/main" val="203130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4AF151-5DE6-204B-A0A6-12319C4CDB7C}"/>
              </a:ext>
            </a:extLst>
          </p:cNvPr>
          <p:cNvSpPr>
            <a:spLocks noGrp="1"/>
          </p:cNvSpPr>
          <p:nvPr>
            <p:ph type="title"/>
          </p:nvPr>
        </p:nvSpPr>
        <p:spPr>
          <a:xfrm>
            <a:off x="335360" y="227013"/>
            <a:ext cx="11665295" cy="1143000"/>
          </a:xfrm>
        </p:spPr>
        <p:txBody>
          <a:bodyPr/>
          <a:lstStyle/>
          <a:p>
            <a:pPr lvl="0" algn="l" defTabSz="410751" eaLnBrk="1" fontAlgn="auto">
              <a:lnSpc>
                <a:spcPct val="100000"/>
              </a:lnSpc>
              <a:spcBef>
                <a:spcPts val="0"/>
              </a:spcBef>
              <a:spcAft>
                <a:spcPts val="0"/>
              </a:spcAft>
              <a:buClrTx/>
              <a:buSzTx/>
              <a:defRPr/>
            </a:pPr>
            <a:r>
              <a:rPr lang="en-US" sz="2800" kern="1200" dirty="0">
                <a:latin typeface="Helvetica" panose="020B0604020202020204" pitchFamily="34" charset="0"/>
                <a:cs typeface="Helvetica" panose="020B0604020202020204" pitchFamily="34" charset="0"/>
                <a:sym typeface="Helvetica Light"/>
              </a:rPr>
              <a:t>Antibody-Drug Conjugates in UBC</a:t>
            </a:r>
          </a:p>
        </p:txBody>
      </p:sp>
      <p:pic>
        <p:nvPicPr>
          <p:cNvPr id="8" name="Picture 7" descr="Chart&#10;&#10;Description automatically generated">
            <a:extLst>
              <a:ext uri="{FF2B5EF4-FFF2-40B4-BE49-F238E27FC236}">
                <a16:creationId xmlns:a16="http://schemas.microsoft.com/office/drawing/2014/main" id="{8338E370-114D-0840-8D91-D58908B60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370012"/>
            <a:ext cx="11233248" cy="4735657"/>
          </a:xfrm>
          <a:prstGeom prst="rect">
            <a:avLst/>
          </a:prstGeom>
        </p:spPr>
      </p:pic>
      <p:sp>
        <p:nvSpPr>
          <p:cNvPr id="10" name="Text Placeholder 4">
            <a:extLst>
              <a:ext uri="{FF2B5EF4-FFF2-40B4-BE49-F238E27FC236}">
                <a16:creationId xmlns:a16="http://schemas.microsoft.com/office/drawing/2014/main" id="{1BA68600-35AD-3A45-8C35-5079B3326E52}"/>
              </a:ext>
            </a:extLst>
          </p:cNvPr>
          <p:cNvSpPr txBox="1">
            <a:spLocks/>
          </p:cNvSpPr>
          <p:nvPr/>
        </p:nvSpPr>
        <p:spPr>
          <a:xfrm>
            <a:off x="8112224" y="6414963"/>
            <a:ext cx="3096344" cy="432048"/>
          </a:xfrm>
          <a:prstGeom prst="rect">
            <a:avLst/>
          </a:prstGeom>
        </p:spPr>
        <p:txBody>
          <a:bodyPr/>
          <a:lstStyle>
            <a:lvl1pPr marL="177800" indent="-177800" algn="l" defTabSz="914400" rtl="0" eaLnBrk="1" latinLnBrk="0" hangingPunct="1">
              <a:spcBef>
                <a:spcPts val="600"/>
              </a:spcBef>
              <a:spcAft>
                <a:spcPts val="600"/>
              </a:spcAft>
              <a:buClr>
                <a:schemeClr val="tx2"/>
              </a:buClr>
              <a:buFont typeface="Arial" pitchFamily="34" charset="0"/>
              <a:buChar char="•"/>
              <a:defRPr sz="1800" kern="1200">
                <a:solidFill>
                  <a:srgbClr val="000000"/>
                </a:solidFill>
                <a:latin typeface="+mn-lt"/>
                <a:ea typeface="+mn-ea"/>
                <a:cs typeface="+mn-cs"/>
              </a:defRPr>
            </a:lvl1pPr>
            <a:lvl2pPr marL="450850" indent="-273050" algn="l" defTabSz="914400" rtl="0" eaLnBrk="1" latinLnBrk="0" hangingPunct="1">
              <a:spcBef>
                <a:spcPts val="0"/>
              </a:spcBef>
              <a:spcAft>
                <a:spcPts val="600"/>
              </a:spcAft>
              <a:buClr>
                <a:schemeClr val="tx2"/>
              </a:buClr>
              <a:buFont typeface="Arial" pitchFamily="34" charset="0"/>
              <a:buChar char="–"/>
              <a:defRPr sz="1600" kern="1200">
                <a:solidFill>
                  <a:srgbClr val="000000"/>
                </a:solidFill>
                <a:latin typeface="+mn-lt"/>
                <a:ea typeface="+mn-ea"/>
                <a:cs typeface="+mn-cs"/>
              </a:defRPr>
            </a:lvl2pPr>
            <a:lvl3pPr marL="628650" indent="-177800" algn="l" defTabSz="914400" rtl="0" eaLnBrk="1" latinLnBrk="0" hangingPunct="1">
              <a:spcBef>
                <a:spcPts val="0"/>
              </a:spcBef>
              <a:spcAft>
                <a:spcPts val="600"/>
              </a:spcAft>
              <a:buClr>
                <a:schemeClr val="tx2"/>
              </a:buClr>
              <a:buFont typeface="Arial" pitchFamily="34" charset="0"/>
              <a:buChar char="•"/>
              <a:tabLst>
                <a:tab pos="628650" algn="l"/>
              </a:tabLst>
              <a:defRPr sz="1400" kern="1200">
                <a:solidFill>
                  <a:srgbClr val="000000"/>
                </a:solidFill>
                <a:latin typeface="+mn-lt"/>
                <a:ea typeface="+mn-ea"/>
                <a:cs typeface="+mn-cs"/>
              </a:defRPr>
            </a:lvl3pPr>
            <a:lvl4pPr marL="806450" indent="-177800" algn="l" defTabSz="914400" rtl="0" eaLnBrk="1" latinLnBrk="0" hangingPunct="1">
              <a:spcBef>
                <a:spcPts val="0"/>
              </a:spcBef>
              <a:spcAft>
                <a:spcPts val="600"/>
              </a:spcAft>
              <a:buClr>
                <a:schemeClr val="tx2"/>
              </a:buClr>
              <a:buFont typeface="Arial" pitchFamily="34" charset="0"/>
              <a:buChar char="–"/>
              <a:defRPr sz="1200" kern="1200">
                <a:solidFill>
                  <a:srgbClr val="000000"/>
                </a:solidFill>
                <a:latin typeface="+mn-lt"/>
                <a:ea typeface="+mn-ea"/>
                <a:cs typeface="+mn-cs"/>
              </a:defRPr>
            </a:lvl4pPr>
            <a:lvl5pPr marL="984250" indent="-177800" algn="l" defTabSz="914400" rtl="0" eaLnBrk="1" latinLnBrk="0" hangingPunct="1">
              <a:spcBef>
                <a:spcPts val="0"/>
              </a:spcBef>
              <a:spcAft>
                <a:spcPts val="600"/>
              </a:spcAft>
              <a:buClr>
                <a:schemeClr val="tx2"/>
              </a:buClr>
              <a:buFont typeface="Arial" pitchFamily="34" charset="0"/>
              <a:buChar char="»"/>
              <a:defRPr sz="11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0" dirty="0"/>
              <a:t>Courtesy of Matthew </a:t>
            </a:r>
            <a:r>
              <a:rPr lang="en-US" sz="1600" b="0" dirty="0" err="1"/>
              <a:t>Galsky</a:t>
            </a:r>
            <a:r>
              <a:rPr lang="en-US" sz="1600" b="0" dirty="0"/>
              <a:t>, MD</a:t>
            </a:r>
          </a:p>
          <a:p>
            <a:endParaRPr lang="en-US" sz="1600" b="0" dirty="0"/>
          </a:p>
          <a:p>
            <a:endParaRPr lang="en-US" sz="1600" b="0" dirty="0"/>
          </a:p>
          <a:p>
            <a:endParaRPr lang="en-US" sz="1600" b="0" dirty="0"/>
          </a:p>
        </p:txBody>
      </p:sp>
    </p:spTree>
    <p:extLst>
      <p:ext uri="{BB962C8B-B14F-4D97-AF65-F5344CB8AC3E}">
        <p14:creationId xmlns:p14="http://schemas.microsoft.com/office/powerpoint/2010/main" val="3173121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241B23-4DA7-4544-9810-FB66585C44FA}"/>
              </a:ext>
            </a:extLst>
          </p:cNvPr>
          <p:cNvSpPr>
            <a:spLocks noGrp="1"/>
          </p:cNvSpPr>
          <p:nvPr>
            <p:ph type="title"/>
          </p:nvPr>
        </p:nvSpPr>
        <p:spPr>
          <a:xfrm>
            <a:off x="912286" y="42347"/>
            <a:ext cx="10358967" cy="1143000"/>
          </a:xfrm>
        </p:spPr>
        <p:txBody>
          <a:bodyPr/>
          <a:lstStyle/>
          <a:p>
            <a:r>
              <a:rPr lang="en-US" dirty="0" err="1"/>
              <a:t>Enfortumab</a:t>
            </a:r>
            <a:r>
              <a:rPr lang="en-US" dirty="0"/>
              <a:t> </a:t>
            </a:r>
            <a:r>
              <a:rPr lang="en-US" dirty="0" err="1"/>
              <a:t>Vedotin</a:t>
            </a:r>
            <a:r>
              <a:rPr lang="en-US" dirty="0"/>
              <a:t>: Nectin-4 Targeted Therapy</a:t>
            </a:r>
          </a:p>
        </p:txBody>
      </p:sp>
      <p:pic>
        <p:nvPicPr>
          <p:cNvPr id="9" name="Picture 8" descr="Diagram&#10;&#10;Description automatically generated">
            <a:extLst>
              <a:ext uri="{FF2B5EF4-FFF2-40B4-BE49-F238E27FC236}">
                <a16:creationId xmlns:a16="http://schemas.microsoft.com/office/drawing/2014/main" id="{E3B67820-5149-C445-89EA-AEF1B5A71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86" y="836712"/>
            <a:ext cx="10189631" cy="5472608"/>
          </a:xfrm>
          <a:prstGeom prst="rect">
            <a:avLst/>
          </a:prstGeom>
        </p:spPr>
      </p:pic>
      <p:sp>
        <p:nvSpPr>
          <p:cNvPr id="10" name="TextBox 9">
            <a:extLst>
              <a:ext uri="{FF2B5EF4-FFF2-40B4-BE49-F238E27FC236}">
                <a16:creationId xmlns:a16="http://schemas.microsoft.com/office/drawing/2014/main" id="{518095B6-0B7B-DE4A-BCA4-8AB80C759E5C}"/>
              </a:ext>
            </a:extLst>
          </p:cNvPr>
          <p:cNvSpPr txBox="1"/>
          <p:nvPr/>
        </p:nvSpPr>
        <p:spPr>
          <a:xfrm>
            <a:off x="9192344" y="6093876"/>
            <a:ext cx="937113" cy="215444"/>
          </a:xfrm>
          <a:prstGeom prst="rect">
            <a:avLst/>
          </a:prstGeom>
          <a:solidFill>
            <a:schemeClr val="bg1"/>
          </a:solidFill>
        </p:spPr>
        <p:txBody>
          <a:bodyPr wrap="square" rtlCol="0">
            <a:spAutoFit/>
          </a:bodyPr>
          <a:lstStyle/>
          <a:p>
            <a:endParaRPr lang="en-US" sz="800" dirty="0"/>
          </a:p>
        </p:txBody>
      </p:sp>
      <p:sp>
        <p:nvSpPr>
          <p:cNvPr id="11" name="TextBox 10">
            <a:extLst>
              <a:ext uri="{FF2B5EF4-FFF2-40B4-BE49-F238E27FC236}">
                <a16:creationId xmlns:a16="http://schemas.microsoft.com/office/drawing/2014/main" id="{FF0B8D16-79B2-764A-9E7A-9178067AE042}"/>
              </a:ext>
            </a:extLst>
          </p:cNvPr>
          <p:cNvSpPr txBox="1"/>
          <p:nvPr/>
        </p:nvSpPr>
        <p:spPr>
          <a:xfrm>
            <a:off x="7892201" y="6346221"/>
            <a:ext cx="3275512" cy="338554"/>
          </a:xfrm>
          <a:prstGeom prst="rect">
            <a:avLst/>
          </a:prstGeom>
          <a:noFill/>
        </p:spPr>
        <p:txBody>
          <a:bodyPr wrap="none" rtlCol="0">
            <a:spAutoFit/>
          </a:bodyPr>
          <a:lstStyle/>
          <a:p>
            <a:pPr algn="r"/>
            <a:r>
              <a:rPr lang="en-US" sz="1600" b="0" dirty="0">
                <a:solidFill>
                  <a:schemeClr val="tx1"/>
                </a:solidFill>
                <a:latin typeface="Calibri" panose="020F0502020204030204" pitchFamily="34" charset="0"/>
                <a:cs typeface="Calibri" panose="020F0502020204030204" pitchFamily="34" charset="0"/>
              </a:rPr>
              <a:t>Courtesy of Jonathan Rosenberg, MD</a:t>
            </a:r>
          </a:p>
        </p:txBody>
      </p:sp>
      <p:sp>
        <p:nvSpPr>
          <p:cNvPr id="6" name="Rectangle 5">
            <a:extLst>
              <a:ext uri="{FF2B5EF4-FFF2-40B4-BE49-F238E27FC236}">
                <a16:creationId xmlns:a16="http://schemas.microsoft.com/office/drawing/2014/main" id="{A8F65116-59F5-A44D-A4AD-7E9B649C2473}"/>
              </a:ext>
            </a:extLst>
          </p:cNvPr>
          <p:cNvSpPr/>
          <p:nvPr/>
        </p:nvSpPr>
        <p:spPr bwMode="auto">
          <a:xfrm>
            <a:off x="2639616" y="1185347"/>
            <a:ext cx="1944216" cy="7943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4" name="TextBox 3">
            <a:extLst>
              <a:ext uri="{FF2B5EF4-FFF2-40B4-BE49-F238E27FC236}">
                <a16:creationId xmlns:a16="http://schemas.microsoft.com/office/drawing/2014/main" id="{190B73AE-1B80-E440-9A19-5A3FB508140C}"/>
              </a:ext>
            </a:extLst>
          </p:cNvPr>
          <p:cNvSpPr txBox="1"/>
          <p:nvPr/>
        </p:nvSpPr>
        <p:spPr>
          <a:xfrm>
            <a:off x="2673053" y="1127096"/>
            <a:ext cx="1910779" cy="169277"/>
          </a:xfrm>
          <a:prstGeom prst="rect">
            <a:avLst/>
          </a:prstGeom>
          <a:solidFill>
            <a:schemeClr val="bg1"/>
          </a:solidFill>
        </p:spPr>
        <p:txBody>
          <a:bodyPr wrap="none" lIns="0" tIns="0" rIns="0" bIns="0" rtlCol="0">
            <a:spAutoFit/>
          </a:bodyPr>
          <a:lstStyle/>
          <a:p>
            <a:r>
              <a:rPr lang="en-US" sz="1100" dirty="0">
                <a:solidFill>
                  <a:schemeClr val="tx2"/>
                </a:solidFill>
                <a:latin typeface="Arial Narrow" panose="020B0604020202020204" pitchFamily="34" charset="0"/>
                <a:cs typeface="Arial Narrow" panose="020B0604020202020204" pitchFamily="34" charset="0"/>
              </a:rPr>
              <a:t>Anti-Nectin-4 monoclonal antibody</a:t>
            </a:r>
          </a:p>
        </p:txBody>
      </p:sp>
      <p:sp>
        <p:nvSpPr>
          <p:cNvPr id="12" name="TextBox 11">
            <a:extLst>
              <a:ext uri="{FF2B5EF4-FFF2-40B4-BE49-F238E27FC236}">
                <a16:creationId xmlns:a16="http://schemas.microsoft.com/office/drawing/2014/main" id="{5D306C6E-C561-C34A-B7AE-7B80B335418B}"/>
              </a:ext>
            </a:extLst>
          </p:cNvPr>
          <p:cNvSpPr txBox="1"/>
          <p:nvPr/>
        </p:nvSpPr>
        <p:spPr>
          <a:xfrm>
            <a:off x="2673053" y="1323619"/>
            <a:ext cx="1384995" cy="169277"/>
          </a:xfrm>
          <a:prstGeom prst="rect">
            <a:avLst/>
          </a:prstGeom>
          <a:solidFill>
            <a:schemeClr val="bg1"/>
          </a:solidFill>
        </p:spPr>
        <p:txBody>
          <a:bodyPr wrap="none" lIns="0" tIns="0" rIns="0" bIns="0" rtlCol="0">
            <a:spAutoFit/>
          </a:bodyPr>
          <a:lstStyle/>
          <a:p>
            <a:r>
              <a:rPr lang="en-US" sz="1100" dirty="0">
                <a:solidFill>
                  <a:schemeClr val="tx2"/>
                </a:solidFill>
                <a:latin typeface="Arial Narrow" panose="020B0604020202020204" pitchFamily="34" charset="0"/>
                <a:cs typeface="Arial Narrow" panose="020B0604020202020204" pitchFamily="34" charset="0"/>
              </a:rPr>
              <a:t>Protease-cleavable linker</a:t>
            </a:r>
          </a:p>
        </p:txBody>
      </p:sp>
      <p:sp>
        <p:nvSpPr>
          <p:cNvPr id="13" name="TextBox 12">
            <a:extLst>
              <a:ext uri="{FF2B5EF4-FFF2-40B4-BE49-F238E27FC236}">
                <a16:creationId xmlns:a16="http://schemas.microsoft.com/office/drawing/2014/main" id="{A38EBCCD-15EB-5C4B-A7FF-250A83515CF6}"/>
              </a:ext>
            </a:extLst>
          </p:cNvPr>
          <p:cNvSpPr txBox="1"/>
          <p:nvPr/>
        </p:nvSpPr>
        <p:spPr>
          <a:xfrm>
            <a:off x="2673053" y="1507884"/>
            <a:ext cx="1827423" cy="338554"/>
          </a:xfrm>
          <a:prstGeom prst="rect">
            <a:avLst/>
          </a:prstGeom>
          <a:solidFill>
            <a:schemeClr val="bg1"/>
          </a:solidFill>
        </p:spPr>
        <p:txBody>
          <a:bodyPr wrap="none" lIns="0" tIns="0" rIns="0" bIns="0" rtlCol="0">
            <a:spAutoFit/>
          </a:bodyPr>
          <a:lstStyle/>
          <a:p>
            <a:r>
              <a:rPr lang="en-US" sz="1100" dirty="0">
                <a:solidFill>
                  <a:schemeClr val="tx2"/>
                </a:solidFill>
                <a:latin typeface="Arial Narrow" panose="020B0604020202020204" pitchFamily="34" charset="0"/>
                <a:cs typeface="Arial Narrow" panose="020B0604020202020204" pitchFamily="34" charset="0"/>
              </a:rPr>
              <a:t>Monomethyl auristatin E (MMAE),</a:t>
            </a:r>
            <a:br>
              <a:rPr lang="en-US" sz="1100" dirty="0">
                <a:solidFill>
                  <a:schemeClr val="tx2"/>
                </a:solidFill>
                <a:latin typeface="Arial Narrow" panose="020B0604020202020204" pitchFamily="34" charset="0"/>
                <a:cs typeface="Arial Narrow" panose="020B0604020202020204" pitchFamily="34" charset="0"/>
              </a:rPr>
            </a:br>
            <a:r>
              <a:rPr lang="en-US" sz="1100" dirty="0">
                <a:solidFill>
                  <a:schemeClr val="tx2"/>
                </a:solidFill>
                <a:latin typeface="Arial Narrow" panose="020B0604020202020204" pitchFamily="34" charset="0"/>
                <a:cs typeface="Arial Narrow" panose="020B0604020202020204" pitchFamily="34" charset="0"/>
              </a:rPr>
              <a:t>microtubule-disrupting agent</a:t>
            </a:r>
          </a:p>
        </p:txBody>
      </p:sp>
    </p:spTree>
    <p:extLst>
      <p:ext uri="{BB962C8B-B14F-4D97-AF65-F5344CB8AC3E}">
        <p14:creationId xmlns:p14="http://schemas.microsoft.com/office/powerpoint/2010/main" val="1555889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1424980" y="5369834"/>
            <a:ext cx="9332039"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Graphical user interface, text, application, email&#10;&#10;Description automatically generated">
            <a:extLst>
              <a:ext uri="{FF2B5EF4-FFF2-40B4-BE49-F238E27FC236}">
                <a16:creationId xmlns:a16="http://schemas.microsoft.com/office/drawing/2014/main" id="{C4408058-5EFC-A34B-A83A-250714D8E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980" y="434621"/>
            <a:ext cx="9332039" cy="4935213"/>
          </a:xfrm>
          <a:prstGeom prst="rect">
            <a:avLst/>
          </a:prstGeom>
        </p:spPr>
      </p:pic>
      <p:sp>
        <p:nvSpPr>
          <p:cNvPr id="9" name="TextBox 8">
            <a:extLst>
              <a:ext uri="{FF2B5EF4-FFF2-40B4-BE49-F238E27FC236}">
                <a16:creationId xmlns:a16="http://schemas.microsoft.com/office/drawing/2014/main" id="{65FD82FA-5794-B343-B1BA-3F6462668718}"/>
              </a:ext>
            </a:extLst>
          </p:cNvPr>
          <p:cNvSpPr txBox="1"/>
          <p:nvPr/>
        </p:nvSpPr>
        <p:spPr>
          <a:xfrm>
            <a:off x="6240016" y="5607626"/>
            <a:ext cx="4615623" cy="400110"/>
          </a:xfrm>
          <a:prstGeom prst="rect">
            <a:avLst/>
          </a:prstGeom>
          <a:noFill/>
        </p:spPr>
        <p:txBody>
          <a:bodyPr wrap="none" rtlCol="0">
            <a:spAutoFit/>
          </a:bodyPr>
          <a:lstStyle/>
          <a:p>
            <a:r>
              <a:rPr lang="en-US" sz="2000" i="1" dirty="0">
                <a:solidFill>
                  <a:srgbClr val="C00000"/>
                </a:solidFill>
              </a:rPr>
              <a:t>N </a:t>
            </a:r>
            <a:r>
              <a:rPr lang="en-US" sz="2000" i="1" dirty="0" err="1">
                <a:solidFill>
                  <a:srgbClr val="C00000"/>
                </a:solidFill>
              </a:rPr>
              <a:t>Engl</a:t>
            </a:r>
            <a:r>
              <a:rPr lang="en-US" sz="2000" i="1" dirty="0">
                <a:solidFill>
                  <a:srgbClr val="C00000"/>
                </a:solidFill>
              </a:rPr>
              <a:t> J Med </a:t>
            </a:r>
            <a:r>
              <a:rPr lang="en-US" sz="2000" dirty="0">
                <a:solidFill>
                  <a:srgbClr val="C00000"/>
                </a:solidFill>
              </a:rPr>
              <a:t>2021;384(12):1125-35.</a:t>
            </a:r>
          </a:p>
        </p:txBody>
      </p:sp>
    </p:spTree>
    <p:extLst>
      <p:ext uri="{BB962C8B-B14F-4D97-AF65-F5344CB8AC3E}">
        <p14:creationId xmlns:p14="http://schemas.microsoft.com/office/powerpoint/2010/main" val="3637324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61913"/>
            <a:ext cx="10358967" cy="747254"/>
          </a:xfrm>
        </p:spPr>
        <p:txBody>
          <a:bodyPr/>
          <a:lstStyle/>
          <a:p>
            <a:pPr algn="l"/>
            <a:r>
              <a:rPr lang="en-US" dirty="0"/>
              <a:t>EV-301: </a:t>
            </a:r>
            <a:r>
              <a:rPr lang="en-US" dirty="0" err="1"/>
              <a:t>Enfortumab</a:t>
            </a:r>
            <a:r>
              <a:rPr lang="en-US" dirty="0"/>
              <a:t> </a:t>
            </a:r>
            <a:r>
              <a:rPr lang="en-US" dirty="0" err="1"/>
              <a:t>Vedotin</a:t>
            </a:r>
            <a:r>
              <a:rPr lang="en-US" dirty="0"/>
              <a:t> for Previously-Treated Advanced UC</a:t>
            </a:r>
            <a:br>
              <a:rPr lang="en-US" dirty="0"/>
            </a:br>
            <a:r>
              <a:rPr lang="en-US" sz="2400" dirty="0"/>
              <a:t>Survival Analyses</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53778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N </a:t>
            </a:r>
            <a:r>
              <a:rPr kumimoji="0" lang="en-US" sz="1600" b="0" i="1" u="none" strike="noStrike" kern="1200" cap="none" spc="0" normalizeH="0" baseline="0" noProof="0" dirty="0" err="1">
                <a:ln>
                  <a:noFill/>
                </a:ln>
                <a:solidFill>
                  <a:srgbClr val="000000"/>
                </a:solidFill>
                <a:effectLst/>
                <a:uLnTx/>
                <a:uFillTx/>
                <a:latin typeface="Calibri"/>
                <a:ea typeface="MS PGothic" charset="0"/>
              </a:rPr>
              <a:t>Engl</a:t>
            </a:r>
            <a:r>
              <a:rPr kumimoji="0" lang="en-US" sz="1600" b="0" i="1" u="none" strike="noStrike" kern="1200" cap="none" spc="0" normalizeH="0" baseline="0" noProof="0" dirty="0">
                <a:ln>
                  <a:noFill/>
                </a:ln>
                <a:solidFill>
                  <a:srgbClr val="000000"/>
                </a:solidFill>
                <a:effectLst/>
                <a:uLnTx/>
                <a:uFillTx/>
                <a:latin typeface="Calibri"/>
                <a:ea typeface="MS PGothic" charset="0"/>
              </a:rPr>
              <a:t> J Med </a:t>
            </a:r>
            <a:r>
              <a:rPr kumimoji="0" lang="en-US" sz="1600" b="0" i="0" u="none" strike="noStrike" kern="1200" cap="none" spc="0" normalizeH="0" baseline="0" noProof="0" dirty="0">
                <a:ln>
                  <a:noFill/>
                </a:ln>
                <a:solidFill>
                  <a:srgbClr val="000000"/>
                </a:solidFill>
                <a:effectLst/>
                <a:uLnTx/>
                <a:uFillTx/>
                <a:latin typeface="Calibri"/>
                <a:ea typeface="MS PGothic" charset="0"/>
              </a:rPr>
              <a:t>2021;384(12):1125-35</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8" name="Picture 7" descr="Graphical user interface, chart, line chart&#10;&#10;Description automatically generated">
            <a:extLst>
              <a:ext uri="{FF2B5EF4-FFF2-40B4-BE49-F238E27FC236}">
                <a16:creationId xmlns:a16="http://schemas.microsoft.com/office/drawing/2014/main" id="{1C136D85-A480-4E4D-A43F-FA99DA213F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544" y="809167"/>
            <a:ext cx="7487168" cy="2777616"/>
          </a:xfrm>
          <a:prstGeom prst="rect">
            <a:avLst/>
          </a:prstGeom>
        </p:spPr>
      </p:pic>
      <p:pic>
        <p:nvPicPr>
          <p:cNvPr id="10" name="Picture 9" descr="Chart, line chart&#10;&#10;Description automatically generated">
            <a:extLst>
              <a:ext uri="{FF2B5EF4-FFF2-40B4-BE49-F238E27FC236}">
                <a16:creationId xmlns:a16="http://schemas.microsoft.com/office/drawing/2014/main" id="{9C3DE1E2-8DE1-DF49-AEB8-9A8B428EC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073" y="3688271"/>
            <a:ext cx="7487169" cy="2624249"/>
          </a:xfrm>
          <a:prstGeom prst="rect">
            <a:avLst/>
          </a:prstGeom>
        </p:spPr>
      </p:pic>
      <p:sp>
        <p:nvSpPr>
          <p:cNvPr id="3" name="Rectangle 2">
            <a:extLst>
              <a:ext uri="{FF2B5EF4-FFF2-40B4-BE49-F238E27FC236}">
                <a16:creationId xmlns:a16="http://schemas.microsoft.com/office/drawing/2014/main" id="{47B2E08A-3839-6111-C6BD-22789134B8E9}"/>
              </a:ext>
            </a:extLst>
          </p:cNvPr>
          <p:cNvSpPr/>
          <p:nvPr/>
        </p:nvSpPr>
        <p:spPr bwMode="auto">
          <a:xfrm>
            <a:off x="1991544" y="809167"/>
            <a:ext cx="2487391" cy="2214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B9F72094-892A-88C4-7949-7E2E7A4D9A8B}"/>
              </a:ext>
            </a:extLst>
          </p:cNvPr>
          <p:cNvSpPr txBox="1"/>
          <p:nvPr/>
        </p:nvSpPr>
        <p:spPr>
          <a:xfrm>
            <a:off x="4665038" y="822341"/>
            <a:ext cx="1737976" cy="338554"/>
          </a:xfrm>
          <a:prstGeom prst="rect">
            <a:avLst/>
          </a:prstGeom>
          <a:noFill/>
        </p:spPr>
        <p:txBody>
          <a:bodyPr wrap="none" rtlCol="0">
            <a:spAutoFit/>
          </a:bodyPr>
          <a:lstStyle/>
          <a:p>
            <a:r>
              <a:rPr lang="en-US" sz="1600" dirty="0">
                <a:solidFill>
                  <a:schemeClr val="tx1"/>
                </a:solidFill>
              </a:rPr>
              <a:t>Overall Survival</a:t>
            </a:r>
          </a:p>
        </p:txBody>
      </p:sp>
      <p:sp>
        <p:nvSpPr>
          <p:cNvPr id="12" name="TextBox 11">
            <a:extLst>
              <a:ext uri="{FF2B5EF4-FFF2-40B4-BE49-F238E27FC236}">
                <a16:creationId xmlns:a16="http://schemas.microsoft.com/office/drawing/2014/main" id="{FBEFD984-9FA8-B4ED-8CF6-A60C07038F02}"/>
              </a:ext>
            </a:extLst>
          </p:cNvPr>
          <p:cNvSpPr txBox="1"/>
          <p:nvPr/>
        </p:nvSpPr>
        <p:spPr>
          <a:xfrm>
            <a:off x="4604572" y="3818513"/>
            <a:ext cx="2738250" cy="338554"/>
          </a:xfrm>
          <a:prstGeom prst="rect">
            <a:avLst/>
          </a:prstGeom>
          <a:noFill/>
        </p:spPr>
        <p:txBody>
          <a:bodyPr wrap="none" rtlCol="0">
            <a:spAutoFit/>
          </a:bodyPr>
          <a:lstStyle/>
          <a:p>
            <a:r>
              <a:rPr lang="en-US" sz="1600" dirty="0">
                <a:solidFill>
                  <a:schemeClr val="tx1"/>
                </a:solidFill>
              </a:rPr>
              <a:t>Progression-Free Survival</a:t>
            </a:r>
          </a:p>
        </p:txBody>
      </p:sp>
      <p:sp>
        <p:nvSpPr>
          <p:cNvPr id="13" name="Rectangle 12">
            <a:extLst>
              <a:ext uri="{FF2B5EF4-FFF2-40B4-BE49-F238E27FC236}">
                <a16:creationId xmlns:a16="http://schemas.microsoft.com/office/drawing/2014/main" id="{2A5E8573-2B4E-5149-5D26-9B8BE6E4C77F}"/>
              </a:ext>
            </a:extLst>
          </p:cNvPr>
          <p:cNvSpPr/>
          <p:nvPr/>
        </p:nvSpPr>
        <p:spPr bwMode="auto">
          <a:xfrm>
            <a:off x="7464152" y="2564904"/>
            <a:ext cx="18722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3E005D14-3052-A558-EEB1-92861C90BD5D}"/>
              </a:ext>
            </a:extLst>
          </p:cNvPr>
          <p:cNvSpPr txBox="1"/>
          <p:nvPr/>
        </p:nvSpPr>
        <p:spPr>
          <a:xfrm>
            <a:off x="7896200" y="2564904"/>
            <a:ext cx="1396280" cy="769441"/>
          </a:xfrm>
          <a:prstGeom prst="rect">
            <a:avLst/>
          </a:prstGeom>
          <a:noFill/>
        </p:spPr>
        <p:txBody>
          <a:bodyPr wrap="none" rtlCol="0">
            <a:spAutoFit/>
          </a:bodyPr>
          <a:lstStyle/>
          <a:p>
            <a:r>
              <a:rPr lang="en-US" sz="2200" dirty="0">
                <a:solidFill>
                  <a:schemeClr val="tx1"/>
                </a:solidFill>
              </a:rPr>
              <a:t>HR: 0.70</a:t>
            </a:r>
          </a:p>
          <a:p>
            <a:r>
              <a:rPr lang="en-US" sz="2200" i="1" dirty="0">
                <a:solidFill>
                  <a:schemeClr val="tx1"/>
                </a:solidFill>
              </a:rPr>
              <a:t>P</a:t>
            </a:r>
            <a:r>
              <a:rPr lang="en-US" sz="2200" dirty="0">
                <a:solidFill>
                  <a:schemeClr val="tx1"/>
                </a:solidFill>
              </a:rPr>
              <a:t> = 0.001</a:t>
            </a:r>
          </a:p>
        </p:txBody>
      </p:sp>
      <p:sp>
        <p:nvSpPr>
          <p:cNvPr id="17" name="Rectangle 16">
            <a:extLst>
              <a:ext uri="{FF2B5EF4-FFF2-40B4-BE49-F238E27FC236}">
                <a16:creationId xmlns:a16="http://schemas.microsoft.com/office/drawing/2014/main" id="{D25CEABF-67AE-5224-45BC-162DC57179BF}"/>
              </a:ext>
            </a:extLst>
          </p:cNvPr>
          <p:cNvSpPr/>
          <p:nvPr/>
        </p:nvSpPr>
        <p:spPr bwMode="auto">
          <a:xfrm>
            <a:off x="7573588" y="5222522"/>
            <a:ext cx="18722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6" name="TextBox 15">
            <a:extLst>
              <a:ext uri="{FF2B5EF4-FFF2-40B4-BE49-F238E27FC236}">
                <a16:creationId xmlns:a16="http://schemas.microsoft.com/office/drawing/2014/main" id="{003F38D2-756F-8145-5A80-5B8E0144AFCE}"/>
              </a:ext>
            </a:extLst>
          </p:cNvPr>
          <p:cNvSpPr txBox="1"/>
          <p:nvPr/>
        </p:nvSpPr>
        <p:spPr>
          <a:xfrm>
            <a:off x="7896200" y="5414364"/>
            <a:ext cx="1396280" cy="769441"/>
          </a:xfrm>
          <a:prstGeom prst="rect">
            <a:avLst/>
          </a:prstGeom>
          <a:noFill/>
        </p:spPr>
        <p:txBody>
          <a:bodyPr wrap="none" rtlCol="0">
            <a:spAutoFit/>
          </a:bodyPr>
          <a:lstStyle/>
          <a:p>
            <a:r>
              <a:rPr lang="en-US" sz="2200" dirty="0">
                <a:solidFill>
                  <a:schemeClr val="tx1"/>
                </a:solidFill>
              </a:rPr>
              <a:t>HR: 0.62</a:t>
            </a:r>
          </a:p>
          <a:p>
            <a:r>
              <a:rPr lang="en-US" sz="2200" i="1" dirty="0">
                <a:solidFill>
                  <a:schemeClr val="tx1"/>
                </a:solidFill>
              </a:rPr>
              <a:t>P</a:t>
            </a:r>
            <a:r>
              <a:rPr lang="en-US" sz="2200" dirty="0">
                <a:solidFill>
                  <a:schemeClr val="tx1"/>
                </a:solidFill>
              </a:rPr>
              <a:t> = 0.001</a:t>
            </a:r>
          </a:p>
        </p:txBody>
      </p:sp>
    </p:spTree>
    <p:extLst>
      <p:ext uri="{BB962C8B-B14F-4D97-AF65-F5344CB8AC3E}">
        <p14:creationId xmlns:p14="http://schemas.microsoft.com/office/powerpoint/2010/main" val="1673923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t>Ms</a:t>
            </a:r>
            <a:r>
              <a:rPr lang="en-US" sz="3200" dirty="0"/>
              <a:t> Martone </a:t>
            </a:r>
            <a:r>
              <a:rPr lang="en-US" sz="3200" dirty="0">
                <a:solidFill>
                  <a:srgbClr val="0432FF"/>
                </a:solidFill>
              </a:rPr>
              <a:t>— Disclosures</a:t>
            </a:r>
          </a:p>
        </p:txBody>
      </p:sp>
      <p:graphicFrame>
        <p:nvGraphicFramePr>
          <p:cNvPr id="6" name="Content Placeholder 3"/>
          <p:cNvGraphicFramePr>
            <a:graphicFrameLocks noGrp="1"/>
          </p:cNvGraphicFramePr>
          <p:nvPr>
            <p:ph idx="4294967295"/>
          </p:nvPr>
        </p:nvGraphicFramePr>
        <p:xfrm>
          <a:off x="1073609" y="2232154"/>
          <a:ext cx="10044780" cy="1196846"/>
        </p:xfrm>
        <a:graphic>
          <a:graphicData uri="http://schemas.openxmlformats.org/drawingml/2006/table">
            <a:tbl>
              <a:tblPr firstRow="1" bandRow="1">
                <a:tableStyleId>{F2DE63D5-997A-4646-A377-4702673A728D}</a:tableStyleId>
              </a:tblPr>
              <a:tblGrid>
                <a:gridCol w="10044780">
                  <a:extLst>
                    <a:ext uri="{9D8B030D-6E8A-4147-A177-3AD203B41FA5}">
                      <a16:colId xmlns:a16="http://schemas.microsoft.com/office/drawing/2014/main" val="20000"/>
                    </a:ext>
                  </a:extLst>
                </a:gridCol>
              </a:tblGrid>
              <a:tr h="1196846">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305427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61913"/>
            <a:ext cx="10358967" cy="747254"/>
          </a:xfrm>
        </p:spPr>
        <p:txBody>
          <a:bodyPr/>
          <a:lstStyle/>
          <a:p>
            <a:pPr algn="l"/>
            <a:r>
              <a:rPr lang="en-US" dirty="0"/>
              <a:t>EV-301: Antitumor Response</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53778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N </a:t>
            </a:r>
            <a:r>
              <a:rPr kumimoji="0" lang="en-US" sz="1600" b="0" i="1" u="none" strike="noStrike" kern="1200" cap="none" spc="0" normalizeH="0" baseline="0" noProof="0" dirty="0" err="1">
                <a:ln>
                  <a:noFill/>
                </a:ln>
                <a:solidFill>
                  <a:srgbClr val="000000"/>
                </a:solidFill>
                <a:effectLst/>
                <a:uLnTx/>
                <a:uFillTx/>
                <a:latin typeface="Calibri"/>
                <a:ea typeface="MS PGothic" charset="0"/>
              </a:rPr>
              <a:t>Engl</a:t>
            </a:r>
            <a:r>
              <a:rPr kumimoji="0" lang="en-US" sz="1600" b="0" i="1" u="none" strike="noStrike" kern="1200" cap="none" spc="0" normalizeH="0" baseline="0" noProof="0" dirty="0">
                <a:ln>
                  <a:noFill/>
                </a:ln>
                <a:solidFill>
                  <a:srgbClr val="000000"/>
                </a:solidFill>
                <a:effectLst/>
                <a:uLnTx/>
                <a:uFillTx/>
                <a:latin typeface="Calibri"/>
                <a:ea typeface="MS PGothic" charset="0"/>
              </a:rPr>
              <a:t> J Med </a:t>
            </a:r>
            <a:r>
              <a:rPr kumimoji="0" lang="en-US" sz="1600" b="0" i="0" u="none" strike="noStrike" kern="1200" cap="none" spc="0" normalizeH="0" baseline="0" noProof="0" dirty="0">
                <a:ln>
                  <a:noFill/>
                </a:ln>
                <a:solidFill>
                  <a:srgbClr val="000000"/>
                </a:solidFill>
                <a:effectLst/>
                <a:uLnTx/>
                <a:uFillTx/>
                <a:latin typeface="Calibri"/>
                <a:ea typeface="MS PGothic" charset="0"/>
              </a:rPr>
              <a:t>2021;384(12):1125-35</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aphicFrame>
        <p:nvGraphicFramePr>
          <p:cNvPr id="11" name="Table 5">
            <a:extLst>
              <a:ext uri="{FF2B5EF4-FFF2-40B4-BE49-F238E27FC236}">
                <a16:creationId xmlns:a16="http://schemas.microsoft.com/office/drawing/2014/main" id="{47601DA4-9B57-9940-AD5A-C4D08497E230}"/>
              </a:ext>
            </a:extLst>
          </p:cNvPr>
          <p:cNvGraphicFramePr>
            <a:graphicFrameLocks noGrp="1"/>
          </p:cNvGraphicFramePr>
          <p:nvPr>
            <p:ph idx="1"/>
            <p:extLst>
              <p:ext uri="{D42A27DB-BD31-4B8C-83A1-F6EECF244321}">
                <p14:modId xmlns:p14="http://schemas.microsoft.com/office/powerpoint/2010/main" val="29475157"/>
              </p:ext>
            </p:extLst>
          </p:nvPr>
        </p:nvGraphicFramePr>
        <p:xfrm>
          <a:off x="1284362" y="1268760"/>
          <a:ext cx="9060110" cy="3960440"/>
        </p:xfrm>
        <a:graphic>
          <a:graphicData uri="http://schemas.openxmlformats.org/drawingml/2006/table">
            <a:tbl>
              <a:tblPr firstRow="1" bandRow="1">
                <a:tableStyleId>{21E4AEA4-8DFA-4A89-87EB-49C32662AFE0}</a:tableStyleId>
              </a:tblPr>
              <a:tblGrid>
                <a:gridCol w="3803526">
                  <a:extLst>
                    <a:ext uri="{9D8B030D-6E8A-4147-A177-3AD203B41FA5}">
                      <a16:colId xmlns:a16="http://schemas.microsoft.com/office/drawing/2014/main" val="3211634666"/>
                    </a:ext>
                  </a:extLst>
                </a:gridCol>
                <a:gridCol w="2016224">
                  <a:extLst>
                    <a:ext uri="{9D8B030D-6E8A-4147-A177-3AD203B41FA5}">
                      <a16:colId xmlns:a16="http://schemas.microsoft.com/office/drawing/2014/main" val="2893645654"/>
                    </a:ext>
                  </a:extLst>
                </a:gridCol>
                <a:gridCol w="1800200">
                  <a:extLst>
                    <a:ext uri="{9D8B030D-6E8A-4147-A177-3AD203B41FA5}">
                      <a16:colId xmlns:a16="http://schemas.microsoft.com/office/drawing/2014/main" val="644347851"/>
                    </a:ext>
                  </a:extLst>
                </a:gridCol>
                <a:gridCol w="1440160">
                  <a:extLst>
                    <a:ext uri="{9D8B030D-6E8A-4147-A177-3AD203B41FA5}">
                      <a16:colId xmlns:a16="http://schemas.microsoft.com/office/drawing/2014/main" val="2791510263"/>
                    </a:ext>
                  </a:extLst>
                </a:gridCol>
              </a:tblGrid>
              <a:tr h="799037">
                <a:tc>
                  <a:txBody>
                    <a:bodyPr/>
                    <a:lstStyle/>
                    <a:p>
                      <a:endParaRPr lang="en-US" sz="20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dirty="0"/>
                        <a:t>EV</a:t>
                      </a:r>
                    </a:p>
                    <a:p>
                      <a:pPr algn="ctr"/>
                      <a:r>
                        <a:rPr lang="en-US" sz="2000" dirty="0"/>
                        <a:t>(n = 288)</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dirty="0"/>
                        <a:t>Chemo</a:t>
                      </a:r>
                    </a:p>
                    <a:p>
                      <a:pPr algn="ctr"/>
                      <a:r>
                        <a:rPr lang="en-US" sz="2000" dirty="0"/>
                        <a:t>(n = 296)</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i="1" dirty="0"/>
                        <a:t>P</a:t>
                      </a:r>
                      <a:r>
                        <a:rPr lang="en-US" sz="2000" dirty="0"/>
                        <a:t>-value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35108173"/>
                  </a:ext>
                </a:extLst>
              </a:tr>
              <a:tr h="451629">
                <a:tc>
                  <a:txBody>
                    <a:bodyPr/>
                    <a:lstStyle/>
                    <a:p>
                      <a:r>
                        <a:rPr lang="en-US" sz="2000" dirty="0"/>
                        <a:t>Overall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2000" dirty="0"/>
                        <a:t>40.6%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2000" dirty="0"/>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2000" dirty="0"/>
                        <a:t>&lt;0.001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354864839"/>
                  </a:ext>
                </a:extLst>
              </a:tr>
              <a:tr h="451629">
                <a:tc>
                  <a:txBody>
                    <a:bodyPr/>
                    <a:lstStyle/>
                    <a:p>
                      <a:r>
                        <a:rPr lang="en-US" sz="2000" dirty="0"/>
                        <a:t>   Complete response (CR)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769331"/>
                  </a:ext>
                </a:extLst>
              </a:tr>
              <a:tr h="451629">
                <a:tc>
                  <a:txBody>
                    <a:bodyPr/>
                    <a:lstStyle/>
                    <a:p>
                      <a:r>
                        <a:rPr lang="en-US" sz="2000" dirty="0"/>
                        <a:t>   Partial response (PR)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35.8%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1967944358"/>
                  </a:ext>
                </a:extLst>
              </a:tr>
              <a:tr h="451629">
                <a:tc>
                  <a:txBody>
                    <a:bodyPr/>
                    <a:lstStyle/>
                    <a:p>
                      <a:r>
                        <a:rPr lang="en-US" sz="2000" dirty="0"/>
                        <a:t>   Stable disease (SD)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4193722"/>
                  </a:ext>
                </a:extLst>
              </a:tr>
              <a:tr h="451629">
                <a:tc>
                  <a:txBody>
                    <a:bodyPr/>
                    <a:lstStyle/>
                    <a:p>
                      <a:r>
                        <a:rPr lang="en-US" sz="2000" dirty="0"/>
                        <a:t>Disease control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71.9%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&lt;0.001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683714500"/>
                  </a:ext>
                </a:extLst>
              </a:tr>
              <a:tr h="451629">
                <a:tc>
                  <a:txBody>
                    <a:bodyPr/>
                    <a:lstStyle/>
                    <a:p>
                      <a:r>
                        <a:rPr lang="en-US" sz="2000" dirty="0"/>
                        <a:t>Duration of response at 12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1823985"/>
                  </a:ext>
                </a:extLst>
              </a:tr>
              <a:tr h="451629">
                <a:tc>
                  <a:txBody>
                    <a:bodyPr/>
                    <a:lstStyle/>
                    <a:p>
                      <a:r>
                        <a:rPr lang="en-US" sz="2000" dirty="0"/>
                        <a:t>Time to response, median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1.87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1.91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1699032785"/>
                  </a:ext>
                </a:extLst>
              </a:tr>
            </a:tbl>
          </a:graphicData>
        </a:graphic>
      </p:graphicFrame>
      <p:sp>
        <p:nvSpPr>
          <p:cNvPr id="6" name="TextBox 5">
            <a:extLst>
              <a:ext uri="{FF2B5EF4-FFF2-40B4-BE49-F238E27FC236}">
                <a16:creationId xmlns:a16="http://schemas.microsoft.com/office/drawing/2014/main" id="{D2449489-DE4E-3BE7-C63B-5198354E297A}"/>
              </a:ext>
            </a:extLst>
          </p:cNvPr>
          <p:cNvSpPr txBox="1"/>
          <p:nvPr/>
        </p:nvSpPr>
        <p:spPr>
          <a:xfrm>
            <a:off x="1284362" y="5350239"/>
            <a:ext cx="4465453" cy="338554"/>
          </a:xfrm>
          <a:prstGeom prst="rect">
            <a:avLst/>
          </a:prstGeom>
          <a:noFill/>
        </p:spPr>
        <p:txBody>
          <a:bodyPr wrap="none" rtlCol="0">
            <a:spAutoFit/>
          </a:bodyPr>
          <a:lstStyle/>
          <a:p>
            <a:r>
              <a:rPr lang="en-US" sz="1600" b="0" dirty="0">
                <a:solidFill>
                  <a:schemeClr val="tx1"/>
                </a:solidFill>
                <a:latin typeface="Calibri" panose="020F0502020204030204" pitchFamily="34" charset="0"/>
                <a:cs typeface="Calibri" panose="020F0502020204030204" pitchFamily="34" charset="0"/>
              </a:rPr>
              <a:t>*Disease control rate: CR + PR + SD at least 7 weeks</a:t>
            </a:r>
          </a:p>
        </p:txBody>
      </p:sp>
    </p:spTree>
    <p:extLst>
      <p:ext uri="{BB962C8B-B14F-4D97-AF65-F5344CB8AC3E}">
        <p14:creationId xmlns:p14="http://schemas.microsoft.com/office/powerpoint/2010/main" val="161919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260648"/>
            <a:ext cx="10358967" cy="747254"/>
          </a:xfrm>
        </p:spPr>
        <p:txBody>
          <a:bodyPr/>
          <a:lstStyle/>
          <a:p>
            <a:pPr algn="l"/>
            <a:r>
              <a:rPr lang="en-US" dirty="0"/>
              <a:t>EV-301: Treatment-Related Adverse Events of Special Interest</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53778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N </a:t>
            </a:r>
            <a:r>
              <a:rPr kumimoji="0" lang="en-US" sz="1600" b="0" i="1" u="none" strike="noStrike" kern="1200" cap="none" spc="0" normalizeH="0" baseline="0" noProof="0" dirty="0" err="1">
                <a:ln>
                  <a:noFill/>
                </a:ln>
                <a:solidFill>
                  <a:srgbClr val="000000"/>
                </a:solidFill>
                <a:effectLst/>
                <a:uLnTx/>
                <a:uFillTx/>
                <a:latin typeface="Calibri"/>
                <a:ea typeface="MS PGothic" charset="0"/>
              </a:rPr>
              <a:t>Engl</a:t>
            </a:r>
            <a:r>
              <a:rPr kumimoji="0" lang="en-US" sz="1600" b="0" i="1" u="none" strike="noStrike" kern="1200" cap="none" spc="0" normalizeH="0" baseline="0" noProof="0" dirty="0">
                <a:ln>
                  <a:noFill/>
                </a:ln>
                <a:solidFill>
                  <a:srgbClr val="000000"/>
                </a:solidFill>
                <a:effectLst/>
                <a:uLnTx/>
                <a:uFillTx/>
                <a:latin typeface="Calibri"/>
                <a:ea typeface="MS PGothic" charset="0"/>
              </a:rPr>
              <a:t> J Med </a:t>
            </a:r>
            <a:r>
              <a:rPr kumimoji="0" lang="en-US" sz="1600" b="0" i="0" u="none" strike="noStrike" kern="1200" cap="none" spc="0" normalizeH="0" baseline="0" noProof="0" dirty="0">
                <a:ln>
                  <a:noFill/>
                </a:ln>
                <a:solidFill>
                  <a:srgbClr val="000000"/>
                </a:solidFill>
                <a:effectLst/>
                <a:uLnTx/>
                <a:uFillTx/>
                <a:latin typeface="Calibri"/>
                <a:ea typeface="MS PGothic" charset="0"/>
              </a:rPr>
              <a:t>2021;384(12):1125-35</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aphicFrame>
        <p:nvGraphicFramePr>
          <p:cNvPr id="9" name="Table 12">
            <a:extLst>
              <a:ext uri="{FF2B5EF4-FFF2-40B4-BE49-F238E27FC236}">
                <a16:creationId xmlns:a16="http://schemas.microsoft.com/office/drawing/2014/main" id="{7625E0EF-D42C-27EF-0C0F-F086FF5626A6}"/>
              </a:ext>
            </a:extLst>
          </p:cNvPr>
          <p:cNvGraphicFramePr>
            <a:graphicFrameLocks noGrp="1"/>
          </p:cNvGraphicFramePr>
          <p:nvPr>
            <p:ph idx="1"/>
            <p:extLst>
              <p:ext uri="{D42A27DB-BD31-4B8C-83A1-F6EECF244321}">
                <p14:modId xmlns:p14="http://schemas.microsoft.com/office/powerpoint/2010/main" val="4134270435"/>
              </p:ext>
            </p:extLst>
          </p:nvPr>
        </p:nvGraphicFramePr>
        <p:xfrm>
          <a:off x="916782" y="1268760"/>
          <a:ext cx="10358435" cy="4677246"/>
        </p:xfrm>
        <a:graphic>
          <a:graphicData uri="http://schemas.openxmlformats.org/drawingml/2006/table">
            <a:tbl>
              <a:tblPr firstRow="1" bandRow="1">
                <a:tableStyleId>{21E4AEA4-8DFA-4A89-87EB-49C32662AFE0}</a:tableStyleId>
              </a:tblPr>
              <a:tblGrid>
                <a:gridCol w="3743027">
                  <a:extLst>
                    <a:ext uri="{9D8B030D-6E8A-4147-A177-3AD203B41FA5}">
                      <a16:colId xmlns:a16="http://schemas.microsoft.com/office/drawing/2014/main" val="1869159830"/>
                    </a:ext>
                  </a:extLst>
                </a:gridCol>
                <a:gridCol w="1800200">
                  <a:extLst>
                    <a:ext uri="{9D8B030D-6E8A-4147-A177-3AD203B41FA5}">
                      <a16:colId xmlns:a16="http://schemas.microsoft.com/office/drawing/2014/main" val="827358815"/>
                    </a:ext>
                  </a:extLst>
                </a:gridCol>
                <a:gridCol w="1656184">
                  <a:extLst>
                    <a:ext uri="{9D8B030D-6E8A-4147-A177-3AD203B41FA5}">
                      <a16:colId xmlns:a16="http://schemas.microsoft.com/office/drawing/2014/main" val="705949704"/>
                    </a:ext>
                  </a:extLst>
                </a:gridCol>
                <a:gridCol w="1728192">
                  <a:extLst>
                    <a:ext uri="{9D8B030D-6E8A-4147-A177-3AD203B41FA5}">
                      <a16:colId xmlns:a16="http://schemas.microsoft.com/office/drawing/2014/main" val="319632159"/>
                    </a:ext>
                  </a:extLst>
                </a:gridCol>
                <a:gridCol w="1430832">
                  <a:extLst>
                    <a:ext uri="{9D8B030D-6E8A-4147-A177-3AD203B41FA5}">
                      <a16:colId xmlns:a16="http://schemas.microsoft.com/office/drawing/2014/main" val="3816823341"/>
                    </a:ext>
                  </a:extLst>
                </a:gridCol>
              </a:tblGrid>
              <a:tr h="703116">
                <a:tc rowSpan="2">
                  <a:txBody>
                    <a:bodyPr/>
                    <a:lstStyle/>
                    <a:p>
                      <a:endParaRPr lang="en-US" sz="2000" dirty="0"/>
                    </a:p>
                    <a:p>
                      <a:r>
                        <a:rPr lang="en-US" sz="2000" dirty="0"/>
                        <a:t>Treatment-related adverse event (TRAE)</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gridSpan="2">
                  <a:txBody>
                    <a:bodyPr/>
                    <a:lstStyle/>
                    <a:p>
                      <a:pPr algn="ctr"/>
                      <a:r>
                        <a:rPr lang="en-US" sz="2000" dirty="0" err="1"/>
                        <a:t>Enfortumab</a:t>
                      </a:r>
                      <a:r>
                        <a:rPr lang="en-US" sz="2000" dirty="0"/>
                        <a:t> Vedotin</a:t>
                      </a:r>
                    </a:p>
                    <a:p>
                      <a:pPr algn="ctr"/>
                      <a:r>
                        <a:rPr lang="en-US" sz="2000" dirty="0"/>
                        <a:t>(n = 296)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endParaRPr lang="en-US" dirty="0"/>
                    </a:p>
                  </a:txBody>
                  <a:tcPr/>
                </a:tc>
                <a:tc gridSpan="2">
                  <a:txBody>
                    <a:bodyPr/>
                    <a:lstStyle/>
                    <a:p>
                      <a:pPr algn="ctr"/>
                      <a:r>
                        <a:rPr lang="en-US" sz="2000" dirty="0"/>
                        <a:t>Chemotherapy</a:t>
                      </a:r>
                    </a:p>
                    <a:p>
                      <a:pPr algn="ctr"/>
                      <a:r>
                        <a:rPr lang="en-US" sz="2000" dirty="0"/>
                        <a:t>(n = 291)</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endParaRPr lang="en-US" dirty="0"/>
                    </a:p>
                  </a:txBody>
                  <a:tcPr/>
                </a:tc>
                <a:extLst>
                  <a:ext uri="{0D108BD9-81ED-4DB2-BD59-A6C34878D82A}">
                    <a16:rowId xmlns:a16="http://schemas.microsoft.com/office/drawing/2014/main" val="1560787268"/>
                  </a:ext>
                </a:extLst>
              </a:tr>
              <a:tr h="397413">
                <a:tc vMerge="1">
                  <a:txBody>
                    <a:bodyPr/>
                    <a:lstStyle/>
                    <a:p>
                      <a:endParaRPr lang="en-US" dirty="0"/>
                    </a:p>
                  </a:txBody>
                  <a:tcPr>
                    <a:solidFill>
                      <a:srgbClr val="3333CC"/>
                    </a:solidFill>
                  </a:tcPr>
                </a:tc>
                <a:tc>
                  <a:txBody>
                    <a:bodyPr/>
                    <a:lstStyle/>
                    <a:p>
                      <a:pPr algn="ctr"/>
                      <a:r>
                        <a:rPr lang="en-US" sz="2000" b="1" dirty="0">
                          <a:solidFill>
                            <a:schemeClr val="bg1"/>
                          </a:solidFill>
                        </a:rPr>
                        <a:t>Any grade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a:txBody>
                    <a:bodyPr/>
                    <a:lstStyle/>
                    <a:p>
                      <a:pPr algn="ctr"/>
                      <a:r>
                        <a:rPr lang="en-US" sz="2000" b="1" dirty="0">
                          <a:solidFill>
                            <a:schemeClr val="bg1"/>
                          </a:solidFill>
                        </a:rPr>
                        <a:t>Grade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a:txBody>
                    <a:bodyPr/>
                    <a:lstStyle/>
                    <a:p>
                      <a:pPr algn="ctr"/>
                      <a:r>
                        <a:rPr lang="en-US" sz="2000" b="1" dirty="0">
                          <a:solidFill>
                            <a:schemeClr val="bg1"/>
                          </a:solidFill>
                        </a:rPr>
                        <a:t>Any grade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Grade ≥3</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extLst>
                  <a:ext uri="{0D108BD9-81ED-4DB2-BD59-A6C34878D82A}">
                    <a16:rowId xmlns:a16="http://schemas.microsoft.com/office/drawing/2014/main" val="2673714515"/>
                  </a:ext>
                </a:extLst>
              </a:tr>
              <a:tr h="397413">
                <a:tc>
                  <a:txBody>
                    <a:bodyPr/>
                    <a:lstStyle/>
                    <a:p>
                      <a:r>
                        <a:rPr lang="en-US" sz="2000" dirty="0"/>
                        <a:t>Skin reactions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8219177"/>
                  </a:ext>
                </a:extLst>
              </a:tr>
              <a:tr h="397413">
                <a:tc>
                  <a:txBody>
                    <a:bodyPr/>
                    <a:lstStyle/>
                    <a:p>
                      <a:r>
                        <a:rPr lang="en-US" sz="2000" dirty="0"/>
                        <a:t>Peripheral neuropathy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extLst>
                  <a:ext uri="{0D108BD9-81ED-4DB2-BD59-A6C34878D82A}">
                    <a16:rowId xmlns:a16="http://schemas.microsoft.com/office/drawing/2014/main" val="651058712"/>
                  </a:ext>
                </a:extLst>
              </a:tr>
              <a:tr h="397413">
                <a:tc>
                  <a:txBody>
                    <a:bodyPr/>
                    <a:lstStyle/>
                    <a:p>
                      <a:r>
                        <a:rPr lang="en-US" sz="2000" dirty="0"/>
                        <a:t>Ocular disorders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1711057"/>
                  </a:ext>
                </a:extLst>
              </a:tr>
              <a:tr h="397413">
                <a:tc>
                  <a:txBody>
                    <a:bodyPr/>
                    <a:lstStyle/>
                    <a:p>
                      <a:r>
                        <a:rPr lang="en-US" sz="2000" dirty="0"/>
                        <a:t>Infusion-related reactions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extLst>
                  <a:ext uri="{0D108BD9-81ED-4DB2-BD59-A6C34878D82A}">
                    <a16:rowId xmlns:a16="http://schemas.microsoft.com/office/drawing/2014/main" val="3541750253"/>
                  </a:ext>
                </a:extLst>
              </a:tr>
              <a:tr h="397413">
                <a:tc>
                  <a:txBody>
                    <a:bodyPr/>
                    <a:lstStyle/>
                    <a:p>
                      <a:r>
                        <a:rPr lang="en-US" sz="2000" dirty="0"/>
                        <a:t>Hyperglycemia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1397805"/>
                  </a:ext>
                </a:extLst>
              </a:tr>
              <a:tr h="397413">
                <a:tc>
                  <a:txBody>
                    <a:bodyPr/>
                    <a:lstStyle/>
                    <a:p>
                      <a:r>
                        <a:rPr lang="en-US" sz="2000" b="1" dirty="0">
                          <a:solidFill>
                            <a:schemeClr val="bg1"/>
                          </a:solidFill>
                        </a:rPr>
                        <a:t>TRAE summary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gridSpan="2">
                  <a:txBody>
                    <a:bodyPr/>
                    <a:lstStyle/>
                    <a:p>
                      <a:pPr algn="ctr"/>
                      <a:r>
                        <a:rPr lang="en-US" sz="2000" b="1" dirty="0">
                          <a:solidFill>
                            <a:schemeClr val="bg1"/>
                          </a:solidFill>
                        </a:rPr>
                        <a:t>Any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pPr algn="ctr"/>
                      <a:endParaRPr lang="en-US" sz="2000" b="1" dirty="0">
                        <a:solidFill>
                          <a:schemeClr val="bg1"/>
                        </a:solidFill>
                      </a:endParaRPr>
                    </a:p>
                  </a:txBody>
                  <a:tcPr>
                    <a:solidFill>
                      <a:srgbClr val="3333CC"/>
                    </a:solidFill>
                  </a:tcPr>
                </a:tc>
                <a:tc gridSpan="2">
                  <a:txBody>
                    <a:bodyPr/>
                    <a:lstStyle/>
                    <a:p>
                      <a:pPr algn="ctr"/>
                      <a:r>
                        <a:rPr lang="en-US" sz="2000" b="1" dirty="0">
                          <a:solidFill>
                            <a:schemeClr val="bg1"/>
                          </a:solidFill>
                        </a:rPr>
                        <a:t>Any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pPr algn="ctr"/>
                      <a:endParaRPr lang="en-US" sz="2000" b="1" dirty="0">
                        <a:solidFill>
                          <a:schemeClr val="bg1"/>
                        </a:solidFill>
                      </a:endParaRPr>
                    </a:p>
                  </a:txBody>
                  <a:tcPr>
                    <a:solidFill>
                      <a:srgbClr val="3333CC"/>
                    </a:solidFill>
                  </a:tcPr>
                </a:tc>
                <a:extLst>
                  <a:ext uri="{0D108BD9-81ED-4DB2-BD59-A6C34878D82A}">
                    <a16:rowId xmlns:a16="http://schemas.microsoft.com/office/drawing/2014/main" val="2188494554"/>
                  </a:ext>
                </a:extLst>
              </a:tr>
              <a:tr h="397413">
                <a:tc>
                  <a:txBody>
                    <a:bodyPr/>
                    <a:lstStyle/>
                    <a:p>
                      <a:r>
                        <a:rPr lang="en-US" sz="2000" dirty="0"/>
                        <a:t>Leading to dose reduction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200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tc gridSpan="2">
                  <a:txBody>
                    <a:bodyPr/>
                    <a:lstStyle/>
                    <a:p>
                      <a:pPr algn="ctr"/>
                      <a:r>
                        <a:rPr lang="en-US" sz="2000"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extLst>
                  <a:ext uri="{0D108BD9-81ED-4DB2-BD59-A6C34878D82A}">
                    <a16:rowId xmlns:a16="http://schemas.microsoft.com/office/drawing/2014/main" val="1579206751"/>
                  </a:ext>
                </a:extLst>
              </a:tr>
              <a:tr h="397413">
                <a:tc>
                  <a:txBody>
                    <a:bodyPr/>
                    <a:lstStyle/>
                    <a:p>
                      <a:r>
                        <a:rPr lang="en-US" sz="2000" dirty="0"/>
                        <a:t>Leading to dose interruption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gridSpan="2">
                  <a:txBody>
                    <a:bodyPr/>
                    <a:lstStyle/>
                    <a:p>
                      <a:pPr algn="ctr"/>
                      <a:r>
                        <a:rPr lang="en-US" sz="2000" dirty="0"/>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hMerge="1">
                  <a:txBody>
                    <a:bodyPr/>
                    <a:lstStyle/>
                    <a:p>
                      <a:pPr algn="ctr"/>
                      <a:endParaRPr lang="en-US" sz="2000" dirty="0"/>
                    </a:p>
                  </a:txBody>
                  <a:tcPr/>
                </a:tc>
                <a:tc gridSpan="2">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hMerge="1">
                  <a:txBody>
                    <a:bodyPr/>
                    <a:lstStyle/>
                    <a:p>
                      <a:pPr algn="ctr"/>
                      <a:endParaRPr lang="en-US" sz="2000" dirty="0"/>
                    </a:p>
                  </a:txBody>
                  <a:tcPr/>
                </a:tc>
                <a:extLst>
                  <a:ext uri="{0D108BD9-81ED-4DB2-BD59-A6C34878D82A}">
                    <a16:rowId xmlns:a16="http://schemas.microsoft.com/office/drawing/2014/main" val="3210281037"/>
                  </a:ext>
                </a:extLst>
              </a:tr>
              <a:tr h="397413">
                <a:tc>
                  <a:txBody>
                    <a:bodyPr/>
                    <a:lstStyle/>
                    <a:p>
                      <a:r>
                        <a:rPr lang="en-US" sz="2000" dirty="0"/>
                        <a:t>Leading to dose withdrawal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20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tc gridSpan="2">
                  <a:txBody>
                    <a:bodyPr/>
                    <a:lstStyle/>
                    <a:p>
                      <a:pPr algn="ctr"/>
                      <a:r>
                        <a:rPr lang="en-US" sz="2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extLst>
                  <a:ext uri="{0D108BD9-81ED-4DB2-BD59-A6C34878D82A}">
                    <a16:rowId xmlns:a16="http://schemas.microsoft.com/office/drawing/2014/main" val="3188363318"/>
                  </a:ext>
                </a:extLst>
              </a:tr>
            </a:tbl>
          </a:graphicData>
        </a:graphic>
      </p:graphicFrame>
    </p:spTree>
    <p:extLst>
      <p:ext uri="{BB962C8B-B14F-4D97-AF65-F5344CB8AC3E}">
        <p14:creationId xmlns:p14="http://schemas.microsoft.com/office/powerpoint/2010/main" val="3083904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45B0361A-CC51-274F-800B-6AF835FBD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50" y="1797050"/>
            <a:ext cx="10350500" cy="3263900"/>
          </a:xfrm>
          <a:prstGeom prst="rect">
            <a:avLst/>
          </a:prstGeom>
        </p:spPr>
      </p:pic>
      <p:sp>
        <p:nvSpPr>
          <p:cNvPr id="6" name="TextBox 5">
            <a:extLst>
              <a:ext uri="{FF2B5EF4-FFF2-40B4-BE49-F238E27FC236}">
                <a16:creationId xmlns:a16="http://schemas.microsoft.com/office/drawing/2014/main" id="{948223FE-74AC-3142-9FF2-897189351FE8}"/>
              </a:ext>
            </a:extLst>
          </p:cNvPr>
          <p:cNvSpPr txBox="1"/>
          <p:nvPr/>
        </p:nvSpPr>
        <p:spPr>
          <a:xfrm>
            <a:off x="6779315" y="1988840"/>
            <a:ext cx="4491935" cy="430887"/>
          </a:xfrm>
          <a:prstGeom prst="rect">
            <a:avLst/>
          </a:prstGeom>
          <a:noFill/>
        </p:spPr>
        <p:txBody>
          <a:bodyPr wrap="none" rtlCol="0">
            <a:spAutoFit/>
          </a:bodyPr>
          <a:lstStyle/>
          <a:p>
            <a:pPr>
              <a:defRPr/>
            </a:pPr>
            <a:r>
              <a:rPr kumimoji="0" lang="en-US" sz="2200" b="1" i="1" u="none" strike="noStrike" kern="1200" cap="none" spc="0" normalizeH="0" baseline="0" noProof="0" dirty="0">
                <a:ln>
                  <a:noFill/>
                </a:ln>
                <a:solidFill>
                  <a:srgbClr val="B30637"/>
                </a:solidFill>
                <a:effectLst/>
                <a:uLnTx/>
                <a:uFillTx/>
                <a:latin typeface="Arial" pitchFamily="-72" charset="0"/>
                <a:ea typeface="MS PGothic" charset="0"/>
              </a:rPr>
              <a:t>Lancet Oncol </a:t>
            </a:r>
            <a:r>
              <a:rPr lang="en-US" sz="2200" dirty="0">
                <a:solidFill>
                  <a:srgbClr val="B30637"/>
                </a:solidFill>
              </a:rPr>
              <a:t>2021;22(6):872-82.</a:t>
            </a:r>
          </a:p>
        </p:txBody>
      </p:sp>
    </p:spTree>
    <p:extLst>
      <p:ext uri="{BB962C8B-B14F-4D97-AF65-F5344CB8AC3E}">
        <p14:creationId xmlns:p14="http://schemas.microsoft.com/office/powerpoint/2010/main" val="71666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4C65-61E1-7B49-90FF-78FD7628AC3B}"/>
              </a:ext>
            </a:extLst>
          </p:cNvPr>
          <p:cNvSpPr>
            <a:spLocks noGrp="1"/>
          </p:cNvSpPr>
          <p:nvPr>
            <p:ph type="title"/>
          </p:nvPr>
        </p:nvSpPr>
        <p:spPr>
          <a:xfrm>
            <a:off x="767408" y="105460"/>
            <a:ext cx="10872346" cy="1143000"/>
          </a:xfrm>
        </p:spPr>
        <p:txBody>
          <a:bodyPr/>
          <a:lstStyle/>
          <a:p>
            <a:pPr algn="l"/>
            <a:r>
              <a:rPr lang="en-US" dirty="0"/>
              <a:t>EV-201: </a:t>
            </a:r>
            <a:r>
              <a:rPr lang="en-US" dirty="0" err="1"/>
              <a:t>Enfortumab</a:t>
            </a:r>
            <a:r>
              <a:rPr lang="en-US" dirty="0"/>
              <a:t> </a:t>
            </a:r>
            <a:r>
              <a:rPr lang="en-US" dirty="0" err="1"/>
              <a:t>Vedotin</a:t>
            </a:r>
            <a:r>
              <a:rPr lang="en-US" dirty="0"/>
              <a:t> for Cisplatin-Ineligible Patients with Advanced UC Previously Treated with PD-1 or PD-L1 Therapy</a:t>
            </a:r>
          </a:p>
        </p:txBody>
      </p:sp>
      <p:sp>
        <p:nvSpPr>
          <p:cNvPr id="3" name="TextBox 2">
            <a:extLst>
              <a:ext uri="{FF2B5EF4-FFF2-40B4-BE49-F238E27FC236}">
                <a16:creationId xmlns:a16="http://schemas.microsoft.com/office/drawing/2014/main" id="{080D0E57-9AEB-CD45-8F54-616F0A40DF5D}"/>
              </a:ext>
            </a:extLst>
          </p:cNvPr>
          <p:cNvSpPr txBox="1"/>
          <p:nvPr/>
        </p:nvSpPr>
        <p:spPr>
          <a:xfrm>
            <a:off x="119336" y="6550223"/>
            <a:ext cx="3620607"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EY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2021;22(6):872-82.</a:t>
            </a:r>
          </a:p>
        </p:txBody>
      </p:sp>
      <p:sp>
        <p:nvSpPr>
          <p:cNvPr id="4" name="TextBox 3">
            <a:extLst>
              <a:ext uri="{FF2B5EF4-FFF2-40B4-BE49-F238E27FC236}">
                <a16:creationId xmlns:a16="http://schemas.microsoft.com/office/drawing/2014/main" id="{C07C5AAB-17AC-A14E-A32E-3E573CF0AE19}"/>
              </a:ext>
            </a:extLst>
          </p:cNvPr>
          <p:cNvSpPr txBox="1"/>
          <p:nvPr/>
        </p:nvSpPr>
        <p:spPr>
          <a:xfrm>
            <a:off x="1143754" y="5663838"/>
            <a:ext cx="9880563" cy="830997"/>
          </a:xfrm>
          <a:prstGeom prst="rect">
            <a:avLst/>
          </a:prstGeom>
          <a:noFill/>
        </p:spPr>
        <p:txBody>
          <a:bodyPr wrap="square" rtlCol="0">
            <a:spAutoFit/>
          </a:bodyPr>
          <a:lstStyle/>
          <a:p>
            <a:r>
              <a:rPr lang="en-US" sz="1600" b="0" dirty="0">
                <a:solidFill>
                  <a:schemeClr val="tx1"/>
                </a:solidFill>
              </a:rPr>
              <a:t>Cohort 2 included adults (aged ≥18 years) with an ECOG PS score of 2 or less who were considered ineligible for cisplatin at enrolment and who had not received platinum-containing chemotherapy in the locally advanced or metastatic setting </a:t>
            </a:r>
          </a:p>
        </p:txBody>
      </p:sp>
      <p:pic>
        <p:nvPicPr>
          <p:cNvPr id="6" name="Picture 5" descr="Chart&#10;&#10;Description automatically generated">
            <a:extLst>
              <a:ext uri="{FF2B5EF4-FFF2-40B4-BE49-F238E27FC236}">
                <a16:creationId xmlns:a16="http://schemas.microsoft.com/office/drawing/2014/main" id="{5062C92B-A625-D74D-B829-1739F66C0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221" y="1176590"/>
            <a:ext cx="9865096" cy="4340642"/>
          </a:xfrm>
          <a:prstGeom prst="rect">
            <a:avLst/>
          </a:prstGeom>
        </p:spPr>
      </p:pic>
      <p:sp>
        <p:nvSpPr>
          <p:cNvPr id="7" name="TextBox 6">
            <a:extLst>
              <a:ext uri="{FF2B5EF4-FFF2-40B4-BE49-F238E27FC236}">
                <a16:creationId xmlns:a16="http://schemas.microsoft.com/office/drawing/2014/main" id="{85FC7ABA-D196-B547-98DF-66AC9D5BE397}"/>
              </a:ext>
            </a:extLst>
          </p:cNvPr>
          <p:cNvSpPr txBox="1"/>
          <p:nvPr/>
        </p:nvSpPr>
        <p:spPr>
          <a:xfrm>
            <a:off x="4583832" y="1414953"/>
            <a:ext cx="3945311" cy="1200329"/>
          </a:xfrm>
          <a:prstGeom prst="rect">
            <a:avLst/>
          </a:prstGeom>
          <a:noFill/>
        </p:spPr>
        <p:txBody>
          <a:bodyPr wrap="none" rtlCol="0">
            <a:spAutoFit/>
          </a:bodyPr>
          <a:lstStyle/>
          <a:p>
            <a:r>
              <a:rPr lang="en-US" sz="2400" dirty="0">
                <a:solidFill>
                  <a:schemeClr val="tx1"/>
                </a:solidFill>
              </a:rPr>
              <a:t>ORR per BICR: 52%</a:t>
            </a:r>
          </a:p>
          <a:p>
            <a:r>
              <a:rPr lang="en-US" sz="2400" dirty="0">
                <a:solidFill>
                  <a:schemeClr val="tx1"/>
                </a:solidFill>
              </a:rPr>
              <a:t>Median </a:t>
            </a:r>
            <a:r>
              <a:rPr lang="en-US" sz="2400" dirty="0" err="1">
                <a:solidFill>
                  <a:schemeClr val="tx1"/>
                </a:solidFill>
              </a:rPr>
              <a:t>DoR</a:t>
            </a:r>
            <a:r>
              <a:rPr lang="en-US" sz="2400" dirty="0">
                <a:solidFill>
                  <a:schemeClr val="tx1"/>
                </a:solidFill>
              </a:rPr>
              <a:t>: 10.9 months</a:t>
            </a:r>
          </a:p>
          <a:p>
            <a:r>
              <a:rPr lang="en-US" sz="2400" dirty="0">
                <a:solidFill>
                  <a:schemeClr val="tx1"/>
                </a:solidFill>
              </a:rPr>
              <a:t>Median PFS: 5.8 months</a:t>
            </a:r>
          </a:p>
        </p:txBody>
      </p:sp>
    </p:spTree>
    <p:extLst>
      <p:ext uri="{BB962C8B-B14F-4D97-AF65-F5344CB8AC3E}">
        <p14:creationId xmlns:p14="http://schemas.microsoft.com/office/powerpoint/2010/main" val="223688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816237" y="1484784"/>
            <a:ext cx="9816267" cy="2664296"/>
          </a:xfrm>
        </p:spPr>
        <p:txBody>
          <a:bodyPr/>
          <a:lstStyle/>
          <a:p>
            <a:pPr algn="l"/>
            <a:r>
              <a:rPr lang="en-US" sz="3600" dirty="0"/>
              <a:t>Study EV-103: Update on Durability Results and Long Term Outcome of </a:t>
            </a:r>
            <a:r>
              <a:rPr lang="en-US" sz="3600" dirty="0" err="1"/>
              <a:t>Enfortumab</a:t>
            </a:r>
            <a:r>
              <a:rPr lang="en-US" sz="3600" dirty="0"/>
              <a:t> </a:t>
            </a:r>
            <a:r>
              <a:rPr lang="en-US" sz="3600" dirty="0" err="1"/>
              <a:t>Vedotin</a:t>
            </a:r>
            <a:r>
              <a:rPr lang="en-US" sz="3600" dirty="0"/>
              <a:t> + Pembrolizumab in First Line Locally Advanced or Metastatic Urothelial Carcinoma (la/</a:t>
            </a:r>
            <a:r>
              <a:rPr lang="en-US" sz="3600" dirty="0" err="1"/>
              <a:t>mUC</a:t>
            </a:r>
            <a:r>
              <a:rPr lang="en-US" sz="3600" dirty="0"/>
              <a:t>)</a:t>
            </a:r>
          </a:p>
        </p:txBody>
      </p:sp>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782874" y="4149080"/>
            <a:ext cx="10392330" cy="1561930"/>
          </a:xfrm>
        </p:spPr>
        <p:txBody>
          <a:bodyPr/>
          <a:lstStyle/>
          <a:p>
            <a:pPr marL="98425" indent="0">
              <a:spcAft>
                <a:spcPts val="0"/>
              </a:spcAft>
              <a:buNone/>
            </a:pPr>
            <a:r>
              <a:rPr lang="en-US" b="0" dirty="0"/>
              <a:t>Friedlander TW et al. </a:t>
            </a:r>
            <a:br>
              <a:rPr lang="en-US" b="0" dirty="0"/>
            </a:br>
            <a:r>
              <a:rPr lang="en-US" b="0" kern="1200" dirty="0">
                <a:latin typeface="Calibri" panose="020F0502020204030204" pitchFamily="34" charset="0"/>
                <a:ea typeface="MS PGothic" charset="0"/>
                <a:cs typeface="Calibri" panose="020F0502020204030204" pitchFamily="34" charset="0"/>
              </a:rPr>
              <a:t>ASCO 2021;Abstract 4528</a:t>
            </a:r>
            <a:r>
              <a:rPr lang="en-US" b="0" dirty="0"/>
              <a:t>.</a:t>
            </a:r>
          </a:p>
        </p:txBody>
      </p:sp>
    </p:spTree>
    <p:extLst>
      <p:ext uri="{BB962C8B-B14F-4D97-AF65-F5344CB8AC3E}">
        <p14:creationId xmlns:p14="http://schemas.microsoft.com/office/powerpoint/2010/main" val="202720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363903"/>
            <a:ext cx="10358967" cy="747254"/>
          </a:xfrm>
        </p:spPr>
        <p:txBody>
          <a:bodyPr/>
          <a:lstStyle/>
          <a:p>
            <a:pPr algn="l"/>
            <a:r>
              <a:rPr lang="en-US" dirty="0"/>
              <a:t>EV-103: </a:t>
            </a:r>
            <a:r>
              <a:rPr lang="en-US" dirty="0" err="1"/>
              <a:t>Enfortumab</a:t>
            </a:r>
            <a:r>
              <a:rPr lang="en-US" dirty="0"/>
              <a:t> </a:t>
            </a:r>
            <a:r>
              <a:rPr lang="en-US" dirty="0" err="1"/>
              <a:t>Vedotin</a:t>
            </a:r>
            <a:r>
              <a:rPr lang="en-US" dirty="0"/>
              <a:t> with Pembrolizumab as First-Line Therapy for Locally Advanced or Metastatic Urothelial Carcinoma</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15267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Friedlander TW et al. </a:t>
            </a:r>
            <a:r>
              <a:rPr kumimoji="0" lang="en-US" sz="1600" b="0" u="none" strike="noStrike" kern="1200" cap="none" spc="0" normalizeH="0" baseline="0" noProof="0" dirty="0">
                <a:ln>
                  <a:noFill/>
                </a:ln>
                <a:solidFill>
                  <a:srgbClr val="000000"/>
                </a:solidFill>
                <a:effectLst/>
                <a:uLnTx/>
                <a:uFillTx/>
                <a:latin typeface="Calibri"/>
                <a:ea typeface="MS PGothic" charset="0"/>
              </a:rPr>
              <a:t>ASCO </a:t>
            </a:r>
            <a:r>
              <a:rPr kumimoji="0" lang="en-US" sz="1600" b="0" i="0" u="none" strike="noStrike" kern="1200" cap="none" spc="0" normalizeH="0" baseline="0" noProof="0" dirty="0">
                <a:ln>
                  <a:noFill/>
                </a:ln>
                <a:solidFill>
                  <a:srgbClr val="000000"/>
                </a:solidFill>
                <a:effectLst/>
                <a:uLnTx/>
                <a:uFillTx/>
                <a:latin typeface="Calibri"/>
                <a:ea typeface="MS PGothic" charset="0"/>
              </a:rPr>
              <a:t>2021;Abstract 4528</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9" name="Rectangle 8">
            <a:extLst>
              <a:ext uri="{FF2B5EF4-FFF2-40B4-BE49-F238E27FC236}">
                <a16:creationId xmlns:a16="http://schemas.microsoft.com/office/drawing/2014/main" id="{030617F0-C4CE-0440-A171-5D72666151E1}"/>
              </a:ext>
            </a:extLst>
          </p:cNvPr>
          <p:cNvSpPr/>
          <p:nvPr/>
        </p:nvSpPr>
        <p:spPr bwMode="auto">
          <a:xfrm>
            <a:off x="1055440" y="1412776"/>
            <a:ext cx="9865096" cy="46085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4" name="Picture 13" descr="A screenshot of a computer&#10;&#10;Description automatically generated with medium confidence">
            <a:extLst>
              <a:ext uri="{FF2B5EF4-FFF2-40B4-BE49-F238E27FC236}">
                <a16:creationId xmlns:a16="http://schemas.microsoft.com/office/drawing/2014/main" id="{7E010ECC-AF7A-BB41-8430-59DD17AD14F2}"/>
              </a:ext>
            </a:extLst>
          </p:cNvPr>
          <p:cNvPicPr>
            <a:picLocks noChangeAspect="1"/>
          </p:cNvPicPr>
          <p:nvPr/>
        </p:nvPicPr>
        <p:blipFill>
          <a:blip r:embed="rId2"/>
          <a:stretch>
            <a:fillRect/>
          </a:stretch>
        </p:blipFill>
        <p:spPr>
          <a:xfrm>
            <a:off x="1661617" y="1556792"/>
            <a:ext cx="8538839" cy="4320480"/>
          </a:xfrm>
          <a:prstGeom prst="rect">
            <a:avLst/>
          </a:prstGeom>
        </p:spPr>
      </p:pic>
    </p:spTree>
    <p:extLst>
      <p:ext uri="{BB962C8B-B14F-4D97-AF65-F5344CB8AC3E}">
        <p14:creationId xmlns:p14="http://schemas.microsoft.com/office/powerpoint/2010/main" val="29143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B5A393CB-7CB6-9C4B-BA70-B9E076340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76" y="569241"/>
            <a:ext cx="10128448" cy="5359945"/>
          </a:xfrm>
          <a:prstGeom prst="rect">
            <a:avLst/>
          </a:prstGeom>
        </p:spPr>
      </p:pic>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6600056" y="5515287"/>
            <a:ext cx="4392488" cy="411487"/>
          </a:xfrm>
        </p:spPr>
        <p:txBody>
          <a:bodyPr/>
          <a:lstStyle/>
          <a:p>
            <a:pPr marL="98425" indent="0">
              <a:buNone/>
            </a:pPr>
            <a:r>
              <a:rPr lang="en-US" sz="2400" i="1" dirty="0">
                <a:solidFill>
                  <a:srgbClr val="0774A8"/>
                </a:solidFill>
              </a:rPr>
              <a:t>J Clin Oncol </a:t>
            </a:r>
            <a:r>
              <a:rPr lang="en-US" sz="2400" dirty="0">
                <a:solidFill>
                  <a:srgbClr val="0774A8"/>
                </a:solidFill>
              </a:rPr>
              <a:t>2021;39(22):2474-85.</a:t>
            </a:r>
          </a:p>
        </p:txBody>
      </p:sp>
      <p:sp>
        <p:nvSpPr>
          <p:cNvPr id="3" name="Rectangle 2">
            <a:extLst>
              <a:ext uri="{FF2B5EF4-FFF2-40B4-BE49-F238E27FC236}">
                <a16:creationId xmlns:a16="http://schemas.microsoft.com/office/drawing/2014/main" id="{A636BD71-FFA4-0649-8254-C7C3A746E5DF}"/>
              </a:ext>
            </a:extLst>
          </p:cNvPr>
          <p:cNvSpPr/>
          <p:nvPr/>
        </p:nvSpPr>
        <p:spPr bwMode="auto">
          <a:xfrm>
            <a:off x="10435658" y="569241"/>
            <a:ext cx="724566" cy="10595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F3C12E09-5E09-E446-A7CB-61FE1BB95808}"/>
              </a:ext>
            </a:extLst>
          </p:cNvPr>
          <p:cNvSpPr txBox="1"/>
          <p:nvPr/>
        </p:nvSpPr>
        <p:spPr>
          <a:xfrm>
            <a:off x="10272464" y="692696"/>
            <a:ext cx="561372" cy="677108"/>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774A8"/>
                </a:solidFill>
                <a:effectLst/>
                <a:uLnTx/>
                <a:uFillTx/>
                <a:latin typeface="Arial Narrow" panose="020B0604020202020204" pitchFamily="34" charset="0"/>
                <a:ea typeface="MS PGothic" charset="0"/>
                <a:cs typeface="Arial Narrow" panose="020B0604020202020204" pitchFamily="34" charset="0"/>
              </a:rPr>
              <a:t>of</a:t>
            </a:r>
          </a:p>
        </p:txBody>
      </p:sp>
    </p:spTree>
    <p:extLst>
      <p:ext uri="{BB962C8B-B14F-4D97-AF65-F5344CB8AC3E}">
        <p14:creationId xmlns:p14="http://schemas.microsoft.com/office/powerpoint/2010/main" val="409625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Sacituzumab </a:t>
            </a:r>
            <a:r>
              <a:rPr lang="en-US" dirty="0" err="1"/>
              <a:t>Govitecan</a:t>
            </a:r>
            <a:r>
              <a:rPr lang="en-US" dirty="0"/>
              <a:t>: A First-in-Class TROP2-Directed Antibody-Drug Conjugate</a:t>
            </a:r>
          </a:p>
        </p:txBody>
      </p:sp>
      <p:sp>
        <p:nvSpPr>
          <p:cNvPr id="3" name="TextBox 2">
            <a:extLst>
              <a:ext uri="{FF2B5EF4-FFF2-40B4-BE49-F238E27FC236}">
                <a16:creationId xmlns:a16="http://schemas.microsoft.com/office/drawing/2014/main" id="{E7C7F4CA-A0C4-4C43-A789-A30D5651413F}"/>
              </a:ext>
            </a:extLst>
          </p:cNvPr>
          <p:cNvSpPr txBox="1"/>
          <p:nvPr/>
        </p:nvSpPr>
        <p:spPr>
          <a:xfrm>
            <a:off x="191344" y="6477098"/>
            <a:ext cx="553722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Grivas</a:t>
            </a:r>
            <a:r>
              <a:rPr lang="en-US" sz="1500" b="0" dirty="0">
                <a:solidFill>
                  <a:schemeClr val="tx1"/>
                </a:solidFill>
                <a:latin typeface="Calibri" panose="020F0502020204030204" pitchFamily="34" charset="0"/>
                <a:cs typeface="Calibri" panose="020F0502020204030204" pitchFamily="34" charset="0"/>
              </a:rPr>
              <a:t> P et al. Genitourinary Cancers Symposium 2022;Abstract 434.</a:t>
            </a:r>
          </a:p>
        </p:txBody>
      </p:sp>
      <p:pic>
        <p:nvPicPr>
          <p:cNvPr id="5" name="Picture 4" descr="Text, timeline, Teams&#10;&#10;Description automatically generated with medium confidence">
            <a:extLst>
              <a:ext uri="{FF2B5EF4-FFF2-40B4-BE49-F238E27FC236}">
                <a16:creationId xmlns:a16="http://schemas.microsoft.com/office/drawing/2014/main" id="{341F53A7-A31C-9341-B73D-10061EEE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628800"/>
            <a:ext cx="11037292" cy="4400489"/>
          </a:xfrm>
          <a:prstGeom prst="rect">
            <a:avLst/>
          </a:prstGeom>
        </p:spPr>
      </p:pic>
    </p:spTree>
    <p:extLst>
      <p:ext uri="{BB962C8B-B14F-4D97-AF65-F5344CB8AC3E}">
        <p14:creationId xmlns:p14="http://schemas.microsoft.com/office/powerpoint/2010/main" val="60690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37D4B1-FB15-C843-9F26-8CE66A71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981" y="1795256"/>
            <a:ext cx="6101913" cy="3350848"/>
          </a:xfrm>
          <a:prstGeom prst="rect">
            <a:avLst/>
          </a:prstGeom>
        </p:spPr>
      </p:pic>
      <p:pic>
        <p:nvPicPr>
          <p:cNvPr id="6" name="Picture 5" descr="Chart&#10;&#10;Description automatically generated">
            <a:extLst>
              <a:ext uri="{FF2B5EF4-FFF2-40B4-BE49-F238E27FC236}">
                <a16:creationId xmlns:a16="http://schemas.microsoft.com/office/drawing/2014/main" id="{FB1BA898-2B85-2941-84E9-5989069D6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39" y="1804660"/>
            <a:ext cx="5329543" cy="3332040"/>
          </a:xfrm>
          <a:prstGeom prst="rect">
            <a:avLst/>
          </a:prstGeom>
        </p:spPr>
      </p:pic>
      <p:sp>
        <p:nvSpPr>
          <p:cNvPr id="4" name="Title 3">
            <a:extLst>
              <a:ext uri="{FF2B5EF4-FFF2-40B4-BE49-F238E27FC236}">
                <a16:creationId xmlns:a16="http://schemas.microsoft.com/office/drawing/2014/main" id="{A5EAFD1D-99A0-544B-AE3B-8108F9045FCF}"/>
              </a:ext>
            </a:extLst>
          </p:cNvPr>
          <p:cNvSpPr>
            <a:spLocks noGrp="1"/>
          </p:cNvSpPr>
          <p:nvPr>
            <p:ph type="title"/>
          </p:nvPr>
        </p:nvSpPr>
        <p:spPr>
          <a:xfrm>
            <a:off x="914911" y="42728"/>
            <a:ext cx="10358967" cy="1143000"/>
          </a:xfrm>
        </p:spPr>
        <p:txBody>
          <a:bodyPr/>
          <a:lstStyle/>
          <a:p>
            <a:pPr algn="l"/>
            <a:r>
              <a:rPr lang="en-US" dirty="0">
                <a:latin typeface="Calibri" panose="020F0502020204030204" pitchFamily="34" charset="0"/>
                <a:cs typeface="Calibri" panose="020F0502020204030204" pitchFamily="34" charset="0"/>
              </a:rPr>
              <a:t>TROPHY U-01 (Cohort 1): ORR, Duration of Response and Survival</a:t>
            </a:r>
          </a:p>
        </p:txBody>
      </p:sp>
      <p:sp>
        <p:nvSpPr>
          <p:cNvPr id="5" name="TextBox 4">
            <a:extLst>
              <a:ext uri="{FF2B5EF4-FFF2-40B4-BE49-F238E27FC236}">
                <a16:creationId xmlns:a16="http://schemas.microsoft.com/office/drawing/2014/main" id="{09F5118D-4266-0D4B-9400-F284D2FA1724}"/>
              </a:ext>
            </a:extLst>
          </p:cNvPr>
          <p:cNvSpPr txBox="1"/>
          <p:nvPr/>
        </p:nvSpPr>
        <p:spPr>
          <a:xfrm>
            <a:off x="47328" y="6459583"/>
            <a:ext cx="9840416" cy="323165"/>
          </a:xfrm>
          <a:prstGeom prst="rect">
            <a:avLst/>
          </a:prstGeom>
          <a:noFill/>
        </p:spPr>
        <p:txBody>
          <a:bodyPr wrap="square" rtlCol="0">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Tagawa ST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rPr>
              <a:t>2021</a:t>
            </a:r>
            <a:r>
              <a:rPr lang="en-US" sz="1500" b="0" dirty="0">
                <a:solidFill>
                  <a:srgbClr val="000000"/>
                </a:solidFill>
                <a:latin typeface="Calibri"/>
              </a:rPr>
              <a:t>;39(22):2474-85</a:t>
            </a:r>
            <a:r>
              <a:rPr kumimoji="0" lang="en-US" sz="1500" b="0" i="0" u="none" strike="noStrike" kern="1200" cap="none" spc="0" normalizeH="0" baseline="0" noProof="0" dirty="0">
                <a:ln>
                  <a:noFill/>
                </a:ln>
                <a:solidFill>
                  <a:srgbClr val="000000"/>
                </a:solidFill>
                <a:effectLst/>
                <a:uLnTx/>
                <a:uFillTx/>
                <a:latin typeface="Calibri"/>
                <a:ea typeface="MS PGothic" charset="0"/>
              </a:rPr>
              <a:t>;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Y et al. ESMO 2020;Abstract LBA24.</a:t>
            </a:r>
          </a:p>
        </p:txBody>
      </p:sp>
      <p:sp>
        <p:nvSpPr>
          <p:cNvPr id="9" name="Rectangle 8">
            <a:extLst>
              <a:ext uri="{FF2B5EF4-FFF2-40B4-BE49-F238E27FC236}">
                <a16:creationId xmlns:a16="http://schemas.microsoft.com/office/drawing/2014/main" id="{95A9A7A7-E047-9F42-8FBF-717BD7B63E28}"/>
              </a:ext>
            </a:extLst>
          </p:cNvPr>
          <p:cNvSpPr/>
          <p:nvPr/>
        </p:nvSpPr>
        <p:spPr bwMode="auto">
          <a:xfrm>
            <a:off x="338338" y="5106247"/>
            <a:ext cx="11413746" cy="822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0" name="TextBox 9">
            <a:extLst>
              <a:ext uri="{FF2B5EF4-FFF2-40B4-BE49-F238E27FC236}">
                <a16:creationId xmlns:a16="http://schemas.microsoft.com/office/drawing/2014/main" id="{BD15ACC0-BB2B-E84E-904E-8F617A2FE2AF}"/>
              </a:ext>
            </a:extLst>
          </p:cNvPr>
          <p:cNvSpPr txBox="1"/>
          <p:nvPr/>
        </p:nvSpPr>
        <p:spPr>
          <a:xfrm>
            <a:off x="449084" y="5348752"/>
            <a:ext cx="11303000"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PFS: 5.4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Median OS: 10.9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1" name="TextBox 10">
            <a:extLst>
              <a:ext uri="{FF2B5EF4-FFF2-40B4-BE49-F238E27FC236}">
                <a16:creationId xmlns:a16="http://schemas.microsoft.com/office/drawing/2014/main" id="{10F84D71-AD59-1C43-B8F8-B1A063EB0529}"/>
              </a:ext>
            </a:extLst>
          </p:cNvPr>
          <p:cNvSpPr txBox="1"/>
          <p:nvPr/>
        </p:nvSpPr>
        <p:spPr>
          <a:xfrm>
            <a:off x="3182017" y="2852936"/>
            <a:ext cx="219964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27% (31/113)</a:t>
            </a:r>
          </a:p>
        </p:txBody>
      </p:sp>
      <p:sp>
        <p:nvSpPr>
          <p:cNvPr id="13" name="Rectangle 12">
            <a:extLst>
              <a:ext uri="{FF2B5EF4-FFF2-40B4-BE49-F238E27FC236}">
                <a16:creationId xmlns:a16="http://schemas.microsoft.com/office/drawing/2014/main" id="{B0E528E2-178C-804F-9A3D-CE420CEED4D1}"/>
              </a:ext>
            </a:extLst>
          </p:cNvPr>
          <p:cNvSpPr/>
          <p:nvPr/>
        </p:nvSpPr>
        <p:spPr bwMode="auto">
          <a:xfrm>
            <a:off x="338338" y="1016753"/>
            <a:ext cx="11404577" cy="822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8" name="TextBox 7">
            <a:extLst>
              <a:ext uri="{FF2B5EF4-FFF2-40B4-BE49-F238E27FC236}">
                <a16:creationId xmlns:a16="http://schemas.microsoft.com/office/drawing/2014/main" id="{DF0E5CFA-92CB-2E46-A8D3-35B905633D91}"/>
              </a:ext>
            </a:extLst>
          </p:cNvPr>
          <p:cNvSpPr txBox="1"/>
          <p:nvPr/>
        </p:nvSpPr>
        <p:spPr>
          <a:xfrm>
            <a:off x="6456040" y="1017715"/>
            <a:ext cx="5191678" cy="76944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DOR: 7.2 </a:t>
            </a:r>
            <a:r>
              <a:rPr kumimoji="0" lang="en-US" sz="22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time to onset of response: 1.6 </a:t>
            </a:r>
            <a:r>
              <a:rPr kumimoji="0" lang="en-US" sz="22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27738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3AA5D62-D474-6A47-90B7-8F7C0CF12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95267"/>
            <a:ext cx="10369152" cy="5903481"/>
          </a:xfrm>
          <a:prstGeom prst="rect">
            <a:avLst/>
          </a:prstGeom>
        </p:spPr>
      </p:pic>
      <p:sp>
        <p:nvSpPr>
          <p:cNvPr id="5" name="TextBox 4">
            <a:extLst>
              <a:ext uri="{FF2B5EF4-FFF2-40B4-BE49-F238E27FC236}">
                <a16:creationId xmlns:a16="http://schemas.microsoft.com/office/drawing/2014/main" id="{AF23C46E-116E-614B-8918-D3860A3E46FE}"/>
              </a:ext>
            </a:extLst>
          </p:cNvPr>
          <p:cNvSpPr txBox="1"/>
          <p:nvPr/>
        </p:nvSpPr>
        <p:spPr>
          <a:xfrm>
            <a:off x="3935760" y="836712"/>
            <a:ext cx="2666756" cy="461665"/>
          </a:xfrm>
          <a:prstGeom prst="rect">
            <a:avLst/>
          </a:prstGeom>
          <a:noFill/>
        </p:spPr>
        <p:txBody>
          <a:bodyPr wrap="none" rtlCol="0">
            <a:spAutoFit/>
          </a:bodyPr>
          <a:lstStyle/>
          <a:p>
            <a:r>
              <a:rPr lang="en-US" sz="2400" b="0" dirty="0">
                <a:solidFill>
                  <a:srgbClr val="448A6A"/>
                </a:solidFill>
              </a:rPr>
              <a:t>2022;Abstract 434</a:t>
            </a:r>
          </a:p>
        </p:txBody>
      </p:sp>
    </p:spTree>
    <p:extLst>
      <p:ext uri="{BB962C8B-B14F-4D97-AF65-F5344CB8AC3E}">
        <p14:creationId xmlns:p14="http://schemas.microsoft.com/office/powerpoint/2010/main" val="3323456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543060"/>
          </a:xfrm>
        </p:spPr>
        <p:txBody>
          <a:bodyPr/>
          <a:lstStyle/>
          <a:p>
            <a:r>
              <a:rPr lang="en-US" sz="3200" dirty="0">
                <a:solidFill>
                  <a:srgbClr val="0432FF"/>
                </a:solidFill>
              </a:rPr>
              <a:t>Dr </a:t>
            </a:r>
            <a:r>
              <a:rPr lang="en-US" sz="3200" dirty="0"/>
              <a:t>Pal</a:t>
            </a:r>
            <a:r>
              <a:rPr lang="en-US" sz="3200" dirty="0">
                <a:solidFill>
                  <a:srgbClr val="0432FF"/>
                </a:solidFill>
              </a:rPr>
              <a:t> — Disclosures</a:t>
            </a:r>
          </a:p>
        </p:txBody>
      </p:sp>
      <p:graphicFrame>
        <p:nvGraphicFramePr>
          <p:cNvPr id="4" name="Content Placeholder 3">
            <a:extLst>
              <a:ext uri="{FF2B5EF4-FFF2-40B4-BE49-F238E27FC236}">
                <a16:creationId xmlns:a16="http://schemas.microsoft.com/office/drawing/2014/main" id="{64762F09-52A3-6A4B-995B-96C791DED9C0}"/>
              </a:ext>
            </a:extLst>
          </p:cNvPr>
          <p:cNvGraphicFramePr>
            <a:graphicFrameLocks/>
          </p:cNvGraphicFramePr>
          <p:nvPr/>
        </p:nvGraphicFramePr>
        <p:xfrm>
          <a:off x="1073609" y="2232154"/>
          <a:ext cx="10044780" cy="1196846"/>
        </p:xfrm>
        <a:graphic>
          <a:graphicData uri="http://schemas.openxmlformats.org/drawingml/2006/table">
            <a:tbl>
              <a:tblPr firstRow="1" bandRow="1">
                <a:tableStyleId>{F2DE63D5-997A-4646-A377-4702673A728D}</a:tableStyleId>
              </a:tblPr>
              <a:tblGrid>
                <a:gridCol w="10044780">
                  <a:extLst>
                    <a:ext uri="{9D8B030D-6E8A-4147-A177-3AD203B41FA5}">
                      <a16:colId xmlns:a16="http://schemas.microsoft.com/office/drawing/2014/main" val="20000"/>
                    </a:ext>
                  </a:extLst>
                </a:gridCol>
              </a:tblGrid>
              <a:tr h="1196846">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0" dirty="0">
                          <a:solidFill>
                            <a:schemeClr val="tx1"/>
                          </a:solidFill>
                        </a:rPr>
                        <a:t>No relevant conflicts of interest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867032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p:txBody>
          <a:bodyPr/>
          <a:lstStyle/>
          <a:p>
            <a:r>
              <a:rPr lang="en-US" dirty="0"/>
              <a:t>Patients with FGFR wild-type metastatic urothelial bladder cancer (FGFR-WT UBC) </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lstStyle/>
          <a:p>
            <a:pPr lvl="0"/>
            <a:r>
              <a:rPr lang="en-US" sz="3200" dirty="0"/>
              <a:t>What are the common clinical histories of patients with </a:t>
            </a:r>
            <a:r>
              <a:rPr lang="en-US" sz="3200" dirty="0" err="1"/>
              <a:t>mUBC</a:t>
            </a:r>
            <a:r>
              <a:rPr lang="en-US" sz="3200" dirty="0"/>
              <a:t>?</a:t>
            </a:r>
          </a:p>
          <a:p>
            <a:pPr lvl="0"/>
            <a:r>
              <a:rPr lang="en-US" sz="3200" dirty="0"/>
              <a:t>What are the usual first- and second-line systemic treatments administered to patient with FGFR-WT UBC?</a:t>
            </a:r>
          </a:p>
          <a:p>
            <a:pPr lvl="0"/>
            <a:r>
              <a:rPr lang="en-US" sz="3200" dirty="0"/>
              <a:t>How do you explain to patients the mechanism of action </a:t>
            </a:r>
            <a:r>
              <a:rPr lang="en-US" sz="3200" dirty="0" err="1"/>
              <a:t>enfortumab</a:t>
            </a:r>
            <a:r>
              <a:rPr lang="en-US" sz="3200" dirty="0"/>
              <a:t> </a:t>
            </a:r>
            <a:r>
              <a:rPr lang="en-US" sz="3200" dirty="0" err="1"/>
              <a:t>vedotin</a:t>
            </a:r>
            <a:r>
              <a:rPr lang="en-US" sz="3200" dirty="0"/>
              <a:t> and its potential benefits?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Questions — </a:t>
            </a:r>
            <a:r>
              <a:rPr lang="en-US" dirty="0" err="1"/>
              <a:t>Sumanta</a:t>
            </a:r>
            <a:r>
              <a:rPr lang="en-US" dirty="0"/>
              <a:t> Kumar Pal, MD</a:t>
            </a:r>
          </a:p>
        </p:txBody>
      </p:sp>
      <p:pic>
        <p:nvPicPr>
          <p:cNvPr id="7" name="Picture 6">
            <a:extLst>
              <a:ext uri="{FF2B5EF4-FFF2-40B4-BE49-F238E27FC236}">
                <a16:creationId xmlns:a16="http://schemas.microsoft.com/office/drawing/2014/main" id="{B14E838A-5B4A-5E6F-FA57-942E5A39F5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26135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98753-2EA4-C144-E6EC-13830F1CEF55}"/>
              </a:ext>
            </a:extLst>
          </p:cNvPr>
          <p:cNvSpPr>
            <a:spLocks noGrp="1"/>
          </p:cNvSpPr>
          <p:nvPr>
            <p:ph type="title"/>
          </p:nvPr>
        </p:nvSpPr>
        <p:spPr/>
        <p:txBody>
          <a:bodyPr/>
          <a:lstStyle/>
          <a:p>
            <a:r>
              <a:rPr lang="en-US" dirty="0"/>
              <a:t>Patients with FGFR wild-type metastatic urothelial bladder cancer (FGFR-WT UBC) </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lstStyle/>
          <a:p>
            <a:r>
              <a:rPr lang="en-US" dirty="0"/>
              <a:t>Cisplatin-based neoadjuvant chemotherapy remains a gold-standard for those patients with muscle-invasive bladder cancer who are cisplatin-eligible</a:t>
            </a:r>
          </a:p>
          <a:p>
            <a:r>
              <a:rPr lang="en-US" dirty="0"/>
              <a:t>Adjuvant nivolumab is a consideration for patients with ypT2-ypT4a or </a:t>
            </a:r>
            <a:r>
              <a:rPr lang="en-US" dirty="0" err="1"/>
              <a:t>ypN</a:t>
            </a:r>
            <a:r>
              <a:rPr lang="en-US" dirty="0"/>
              <a:t>+ </a:t>
            </a:r>
            <a:r>
              <a:rPr lang="en-US" dirty="0" err="1"/>
              <a:t>didsease</a:t>
            </a:r>
            <a:r>
              <a:rPr lang="en-US" dirty="0"/>
              <a:t> or pT3-pT4a or </a:t>
            </a:r>
            <a:r>
              <a:rPr lang="en-US" dirty="0" err="1"/>
              <a:t>pN</a:t>
            </a:r>
            <a:r>
              <a:rPr lang="en-US" dirty="0"/>
              <a:t>+ disease</a:t>
            </a:r>
          </a:p>
          <a:p>
            <a:r>
              <a:rPr lang="en-US" dirty="0"/>
              <a:t>Adjuvant FGFR3-directed therapy with </a:t>
            </a:r>
            <a:r>
              <a:rPr lang="en-US" dirty="0" err="1"/>
              <a:t>infigratinib</a:t>
            </a:r>
            <a:r>
              <a:rPr lang="en-US" dirty="0"/>
              <a:t> is being explored in clinical trials, as is adjuvant atezolizumab based on </a:t>
            </a:r>
            <a:r>
              <a:rPr lang="en-US" dirty="0" err="1"/>
              <a:t>ctDNA</a:t>
            </a:r>
            <a:r>
              <a:rPr lang="en-US" dirty="0"/>
              <a:t> </a:t>
            </a:r>
          </a:p>
          <a:p>
            <a:r>
              <a:rPr lang="en-US" dirty="0"/>
              <a:t>Cisplatin-based chemotherapy followed by maintenance avelumab is a gold standard front-line approach for patients with metastatic urothelial cancer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t>
            </a:r>
            <a:r>
              <a:rPr lang="en-US" dirty="0" err="1"/>
              <a:t>Sumanta</a:t>
            </a:r>
            <a:r>
              <a:rPr lang="en-US" dirty="0"/>
              <a:t> Kumar Pal, MD</a:t>
            </a:r>
          </a:p>
        </p:txBody>
      </p:sp>
      <p:pic>
        <p:nvPicPr>
          <p:cNvPr id="7" name="Picture 6">
            <a:extLst>
              <a:ext uri="{FF2B5EF4-FFF2-40B4-BE49-F238E27FC236}">
                <a16:creationId xmlns:a16="http://schemas.microsoft.com/office/drawing/2014/main" id="{B14E838A-5B4A-5E6F-FA57-942E5A39F5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242492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lstStyle/>
          <a:p>
            <a:r>
              <a:rPr lang="en-US" dirty="0"/>
              <a:t>Carboplatin-based chemotherapy followed by maintenance avelumab </a:t>
            </a:r>
            <a:r>
              <a:rPr lang="en-US"/>
              <a:t>is </a:t>
            </a:r>
            <a:br>
              <a:rPr lang="en-US"/>
            </a:br>
            <a:r>
              <a:rPr lang="en-US"/>
              <a:t>a </a:t>
            </a:r>
            <a:r>
              <a:rPr lang="en-US" dirty="0"/>
              <a:t>gold standard for patients with metastatic urothelial cancer who are cisplatin-ineligible, but immunotherapy can be considered in selected circumstances </a:t>
            </a:r>
          </a:p>
          <a:p>
            <a:r>
              <a:rPr lang="en-US" dirty="0" err="1"/>
              <a:t>Enfortumab</a:t>
            </a:r>
            <a:r>
              <a:rPr lang="en-US" dirty="0"/>
              <a:t> has demonstrated level 1 evidence following platinum-based chemotherapy and checkpoint inhibitor for metastatic urothelial cancer </a:t>
            </a:r>
          </a:p>
          <a:p>
            <a:r>
              <a:rPr lang="en-US" dirty="0"/>
              <a:t>FGFR3 mutations should be assessed early in the course of treatment to determine eligibility for agents such as erdafitinib</a:t>
            </a:r>
          </a:p>
          <a:p>
            <a:r>
              <a:rPr lang="en-US" dirty="0"/>
              <a:t>Sacituzumab has shown compelling response rates in patients with prior platinum-based chemotherapy and immunotherapy </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dirty="0"/>
              <a:t>Commentary — </a:t>
            </a:r>
            <a:r>
              <a:rPr lang="en-US" dirty="0" err="1"/>
              <a:t>Sumanta</a:t>
            </a:r>
            <a:r>
              <a:rPr lang="en-US" dirty="0"/>
              <a:t> Kumar Pal, MD</a:t>
            </a:r>
          </a:p>
        </p:txBody>
      </p:sp>
      <p:pic>
        <p:nvPicPr>
          <p:cNvPr id="7" name="Picture 6">
            <a:extLst>
              <a:ext uri="{FF2B5EF4-FFF2-40B4-BE49-F238E27FC236}">
                <a16:creationId xmlns:a16="http://schemas.microsoft.com/office/drawing/2014/main" id="{B14E838A-5B4A-5E6F-FA57-942E5A39F5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013276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138BB1-0F74-EFE0-4B32-8B448460AD87}"/>
              </a:ext>
            </a:extLst>
          </p:cNvPr>
          <p:cNvSpPr>
            <a:spLocks noGrp="1"/>
          </p:cNvSpPr>
          <p:nvPr>
            <p:ph type="title"/>
          </p:nvPr>
        </p:nvSpPr>
        <p:spPr/>
        <p:txBody>
          <a:bodyPr/>
          <a:lstStyle/>
          <a:p>
            <a:r>
              <a:rPr lang="en-US" dirty="0"/>
              <a:t>Patients with FGFR wild-type metastatic urothelial bladder cancer (FGFR-WT UBC)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What do you say to patients who are about to receive enfortumab vedotin in terms of what they should expect with this treatment?</a:t>
            </a:r>
          </a:p>
          <a:p>
            <a:pPr lvl="0"/>
            <a:r>
              <a:rPr lang="en-US" sz="3200" dirty="0"/>
              <a:t>What are some of the psychosocial issues that arise in this situation?</a:t>
            </a:r>
          </a:p>
        </p:txBody>
      </p:sp>
      <p:sp>
        <p:nvSpPr>
          <p:cNvPr id="6" name="Text Placeholder 5">
            <a:extLst>
              <a:ext uri="{FF2B5EF4-FFF2-40B4-BE49-F238E27FC236}">
                <a16:creationId xmlns:a16="http://schemas.microsoft.com/office/drawing/2014/main" id="{528EEF3E-7506-D6F9-41C0-CFF43DE0B8E8}"/>
              </a:ext>
            </a:extLst>
          </p:cNvPr>
          <p:cNvSpPr>
            <a:spLocks noGrp="1"/>
          </p:cNvSpPr>
          <p:nvPr>
            <p:ph type="body" sz="quarter" idx="10"/>
          </p:nvPr>
        </p:nvSpPr>
        <p:spPr/>
        <p:txBody>
          <a:bodyPr/>
          <a:lstStyle/>
          <a:p>
            <a:r>
              <a:rPr lang="en-US" sz="3200" dirty="0"/>
              <a:t>Questions — Brenda Martone, MSN, NP-BC, AOCNP</a:t>
            </a:r>
          </a:p>
        </p:txBody>
      </p:sp>
      <p:pic>
        <p:nvPicPr>
          <p:cNvPr id="7" name="Picture 6">
            <a:extLst>
              <a:ext uri="{FF2B5EF4-FFF2-40B4-BE49-F238E27FC236}">
                <a16:creationId xmlns:a16="http://schemas.microsoft.com/office/drawing/2014/main" id="{3C6D60B4-BAE1-7F47-B2DF-47DF040B2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637536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138BB1-0F74-EFE0-4B32-8B448460AD87}"/>
              </a:ext>
            </a:extLst>
          </p:cNvPr>
          <p:cNvSpPr>
            <a:spLocks noGrp="1"/>
          </p:cNvSpPr>
          <p:nvPr>
            <p:ph type="title"/>
          </p:nvPr>
        </p:nvSpPr>
        <p:spPr/>
        <p:txBody>
          <a:bodyPr/>
          <a:lstStyle/>
          <a:p>
            <a:r>
              <a:rPr lang="en-US" dirty="0"/>
              <a:t>Patients with FGFR wild-type metastatic urothelial bladder cancer (FGFR-WT UBC)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spcBef>
                <a:spcPts val="800"/>
              </a:spcBef>
              <a:spcAft>
                <a:spcPts val="0"/>
              </a:spcAft>
            </a:pPr>
            <a:r>
              <a:rPr lang="en-US" dirty="0"/>
              <a:t>Explain how </a:t>
            </a:r>
            <a:r>
              <a:rPr lang="en-US" dirty="0" err="1"/>
              <a:t>Enfortumab</a:t>
            </a:r>
            <a:r>
              <a:rPr lang="en-US" dirty="0"/>
              <a:t> </a:t>
            </a:r>
            <a:r>
              <a:rPr lang="en-US" dirty="0" err="1"/>
              <a:t>vedotin</a:t>
            </a:r>
            <a:r>
              <a:rPr lang="en-US" dirty="0"/>
              <a:t> is different from their previous treatments. </a:t>
            </a:r>
          </a:p>
          <a:p>
            <a:pPr lvl="1"/>
            <a:r>
              <a:rPr lang="en-US" dirty="0"/>
              <a:t>Conjugated antibody that attaches to protein receptors on the surface bladder cancer cells, and then inserts the medication directly into the bladder cancer cells. </a:t>
            </a:r>
          </a:p>
          <a:p>
            <a:pPr lvl="1"/>
            <a:r>
              <a:rPr lang="en-US" dirty="0"/>
              <a:t>It can also cause harm to normal cells</a:t>
            </a:r>
          </a:p>
          <a:p>
            <a:pPr lvl="0">
              <a:spcBef>
                <a:spcPts val="800"/>
              </a:spcBef>
              <a:spcAft>
                <a:spcPts val="0"/>
              </a:spcAft>
            </a:pPr>
            <a:r>
              <a:rPr lang="en-US" dirty="0"/>
              <a:t>What you can expect while on treatment. These side effects are somewhat unique to this treatment.</a:t>
            </a:r>
          </a:p>
          <a:p>
            <a:pPr lvl="1"/>
            <a:r>
              <a:rPr lang="en-US" dirty="0"/>
              <a:t>Peripheral neuropathies</a:t>
            </a:r>
          </a:p>
          <a:p>
            <a:pPr lvl="1"/>
            <a:r>
              <a:rPr lang="en-US" dirty="0"/>
              <a:t>Skin rash</a:t>
            </a:r>
          </a:p>
          <a:p>
            <a:pPr lvl="1"/>
            <a:r>
              <a:rPr lang="en-US" dirty="0"/>
              <a:t>Changes in the sense of smell</a:t>
            </a:r>
          </a:p>
          <a:p>
            <a:pPr lvl="1"/>
            <a:r>
              <a:rPr lang="en-US" dirty="0"/>
              <a:t>Dry eyes</a:t>
            </a:r>
          </a:p>
          <a:p>
            <a:pPr lvl="1"/>
            <a:r>
              <a:rPr lang="en-US" dirty="0"/>
              <a:t>Elevated glucose readings</a:t>
            </a:r>
          </a:p>
        </p:txBody>
      </p:sp>
      <p:sp>
        <p:nvSpPr>
          <p:cNvPr id="6" name="Text Placeholder 5">
            <a:extLst>
              <a:ext uri="{FF2B5EF4-FFF2-40B4-BE49-F238E27FC236}">
                <a16:creationId xmlns:a16="http://schemas.microsoft.com/office/drawing/2014/main" id="{528EEF3E-7506-D6F9-41C0-CFF43DE0B8E8}"/>
              </a:ext>
            </a:extLst>
          </p:cNvPr>
          <p:cNvSpPr>
            <a:spLocks noGrp="1"/>
          </p:cNvSpPr>
          <p:nvPr>
            <p:ph type="body" sz="quarter" idx="10"/>
          </p:nvPr>
        </p:nvSpPr>
        <p:spPr/>
        <p:txBody>
          <a:bodyPr/>
          <a:lstStyle/>
          <a:p>
            <a:r>
              <a:rPr lang="en-US" sz="3200" dirty="0"/>
              <a:t>Commentary —Brenda Martone, MSN, NP-BC, AOCNP </a:t>
            </a:r>
          </a:p>
        </p:txBody>
      </p:sp>
      <p:pic>
        <p:nvPicPr>
          <p:cNvPr id="7" name="Picture 6">
            <a:extLst>
              <a:ext uri="{FF2B5EF4-FFF2-40B4-BE49-F238E27FC236}">
                <a16:creationId xmlns:a16="http://schemas.microsoft.com/office/drawing/2014/main" id="{3C6D60B4-BAE1-7F47-B2DF-47DF040B2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472265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dirty="0"/>
              <a:t>Actual patient cases</a:t>
            </a:r>
          </a:p>
          <a:p>
            <a:pPr lvl="1"/>
            <a:r>
              <a:rPr lang="en-US" dirty="0"/>
              <a:t>49 y/o female with metastatic bladder cancer and a history of spina bifida. S/p 7 cycles of treatment with persistence of bothersome rash despite dose reduction and interventions. Coming for treatment created anxiety and worsening of her baseline depression.  FYI, her last treatment was May 2021 and she remains in CR.</a:t>
            </a:r>
          </a:p>
          <a:p>
            <a:pPr lvl="1"/>
            <a:r>
              <a:rPr lang="en-US" dirty="0"/>
              <a:t>68 y/o male s/p 7 cycles who developed grade 2-3 peripheral neuropathies. Currently remodeling a house in Wisconsin with plans to move there.</a:t>
            </a:r>
          </a:p>
          <a:p>
            <a:pPr lvl="0"/>
            <a:r>
              <a:rPr lang="en-US" dirty="0"/>
              <a:t>Psychosocial issues to consider during treatment</a:t>
            </a:r>
          </a:p>
          <a:p>
            <a:pPr lvl="1"/>
            <a:r>
              <a:rPr lang="en-US" dirty="0"/>
              <a:t>Anxiety</a:t>
            </a:r>
          </a:p>
          <a:p>
            <a:pPr lvl="1"/>
            <a:r>
              <a:rPr lang="en-US" dirty="0"/>
              <a:t>Changes to physical appearance </a:t>
            </a:r>
          </a:p>
          <a:p>
            <a:pPr lvl="1"/>
            <a:r>
              <a:rPr lang="en-US" dirty="0"/>
              <a:t>Impact of side effects on ADLs</a:t>
            </a:r>
          </a:p>
          <a:p>
            <a:pPr lvl="1"/>
            <a:r>
              <a:rPr lang="en-US" dirty="0"/>
              <a:t>Treatment schedule</a:t>
            </a:r>
          </a:p>
          <a:p>
            <a:pPr lvl="1"/>
            <a:r>
              <a:rPr lang="en-US" dirty="0"/>
              <a:t>Access to transportation: cost of parking in downtown Chicago</a:t>
            </a:r>
          </a:p>
          <a:p>
            <a:endParaRPr lang="en-US" dirty="0"/>
          </a:p>
        </p:txBody>
      </p:sp>
      <p:sp>
        <p:nvSpPr>
          <p:cNvPr id="4" name="Text Placeholder 3">
            <a:extLst>
              <a:ext uri="{FF2B5EF4-FFF2-40B4-BE49-F238E27FC236}">
                <a16:creationId xmlns:a16="http://schemas.microsoft.com/office/drawing/2014/main" id="{22F43E0C-2DF8-5CD3-C921-9B6BAC857CCD}"/>
              </a:ext>
            </a:extLst>
          </p:cNvPr>
          <p:cNvSpPr>
            <a:spLocks noGrp="1"/>
          </p:cNvSpPr>
          <p:nvPr>
            <p:ph type="body" sz="quarter" idx="10"/>
          </p:nvPr>
        </p:nvSpPr>
        <p:spPr/>
        <p:txBody>
          <a:bodyPr/>
          <a:lstStyle/>
          <a:p>
            <a:r>
              <a:rPr lang="en-US" sz="3200" dirty="0"/>
              <a:t>Commentary —Brenda Martone, MSN, NP-BC, AOCNP </a:t>
            </a:r>
          </a:p>
        </p:txBody>
      </p:sp>
      <p:pic>
        <p:nvPicPr>
          <p:cNvPr id="7" name="Picture 6">
            <a:extLst>
              <a:ext uri="{FF2B5EF4-FFF2-40B4-BE49-F238E27FC236}">
                <a16:creationId xmlns:a16="http://schemas.microsoft.com/office/drawing/2014/main" id="{3C6D60B4-BAE1-7F47-B2DF-47DF040B2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72412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E248CB-923C-CC4B-54E0-1D2D9DFD25BC}"/>
              </a:ext>
            </a:extLst>
          </p:cNvPr>
          <p:cNvSpPr/>
          <p:nvPr/>
        </p:nvSpPr>
        <p:spPr bwMode="auto">
          <a:xfrm>
            <a:off x="705354" y="3789040"/>
            <a:ext cx="10972800" cy="5486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27013"/>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879984" y="1700808"/>
            <a:ext cx="10512306" cy="4799013"/>
          </a:xfrm>
        </p:spPr>
        <p:txBody>
          <a:bodyPr/>
          <a:lstStyle/>
          <a:p>
            <a:pPr marL="98425" indent="0">
              <a:lnSpc>
                <a:spcPct val="100000"/>
              </a:lnSpc>
              <a:spcBef>
                <a:spcPts val="1600"/>
              </a:spcBef>
              <a:spcAft>
                <a:spcPts val="600"/>
              </a:spcAft>
              <a:buNone/>
            </a:pPr>
            <a:r>
              <a:rPr lang="en-US" sz="2600" dirty="0">
                <a:solidFill>
                  <a:srgbClr val="0432FF"/>
                </a:solidFill>
              </a:rPr>
              <a:t>Module 1 – </a:t>
            </a:r>
            <a:r>
              <a:rPr lang="en-US" sz="2600" dirty="0">
                <a:solidFill>
                  <a:schemeClr val="tx1"/>
                </a:solidFill>
              </a:rPr>
              <a:t>Management of Localized Urothelial Bladder Cancer (UBC): Adjuvant Treatment, TAR-200</a:t>
            </a:r>
          </a:p>
          <a:p>
            <a:pPr marL="98425" indent="0">
              <a:lnSpc>
                <a:spcPct val="100000"/>
              </a:lnSpc>
              <a:spcBef>
                <a:spcPts val="1600"/>
              </a:spcBef>
              <a:spcAft>
                <a:spcPts val="600"/>
              </a:spcAft>
              <a:buNone/>
            </a:pPr>
            <a:r>
              <a:rPr lang="en-US" sz="2600" dirty="0">
                <a:solidFill>
                  <a:srgbClr val="0432FF"/>
                </a:solidFill>
              </a:rPr>
              <a:t>Module 2 – </a:t>
            </a:r>
            <a:r>
              <a:rPr lang="en-US" sz="2600" dirty="0">
                <a:solidFill>
                  <a:schemeClr val="tx1"/>
                </a:solidFill>
              </a:rPr>
              <a:t>Management of Metastatic UBC: Antibody-Drug Conjugates, Checkpoint Inhibitors</a:t>
            </a:r>
          </a:p>
          <a:p>
            <a:pPr marL="98425" indent="0">
              <a:lnSpc>
                <a:spcPct val="100000"/>
              </a:lnSpc>
              <a:spcBef>
                <a:spcPts val="1600"/>
              </a:spcBef>
              <a:spcAft>
                <a:spcPts val="600"/>
              </a:spcAft>
              <a:buNone/>
            </a:pPr>
            <a:r>
              <a:rPr lang="en-US" sz="2600" dirty="0">
                <a:solidFill>
                  <a:schemeClr val="bg1"/>
                </a:solidFill>
              </a:rPr>
              <a:t>Module 3 – Management of FGFR-Mutant UBC</a:t>
            </a:r>
          </a:p>
          <a:p>
            <a:pPr marL="98425" indent="0">
              <a:lnSpc>
                <a:spcPct val="100000"/>
              </a:lnSpc>
              <a:spcBef>
                <a:spcPts val="1600"/>
              </a:spcBef>
              <a:spcAft>
                <a:spcPts val="600"/>
              </a:spcAft>
              <a:buNone/>
            </a:pPr>
            <a:r>
              <a:rPr lang="en-US" sz="2600" dirty="0">
                <a:solidFill>
                  <a:srgbClr val="0432FF"/>
                </a:solidFill>
              </a:rPr>
              <a:t>Module 4 – </a:t>
            </a:r>
            <a:r>
              <a:rPr lang="en-US" sz="2600" dirty="0">
                <a:solidFill>
                  <a:schemeClr val="tx1"/>
                </a:solidFill>
              </a:rPr>
              <a:t>Oncology/UBC 2032 and Crystal Ball: Part 2</a:t>
            </a:r>
          </a:p>
        </p:txBody>
      </p:sp>
    </p:spTree>
    <p:extLst>
      <p:ext uri="{BB962C8B-B14F-4D97-AF65-F5344CB8AC3E}">
        <p14:creationId xmlns:p14="http://schemas.microsoft.com/office/powerpoint/2010/main" val="333589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2128708687"/>
              </p:ext>
            </p:extLst>
          </p:nvPr>
        </p:nvGraphicFramePr>
        <p:xfrm>
          <a:off x="695400" y="2276872"/>
          <a:ext cx="9519592" cy="252028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504056">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504056">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504056">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What is the mechanism of action of erdafitinib?</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r>
              <a:rPr lang="en-US" sz="2500" b="0" dirty="0"/>
              <a:t>Antibody-drug conjugate</a:t>
            </a:r>
          </a:p>
          <a:p>
            <a:pPr marL="514350" indent="-514350">
              <a:spcBef>
                <a:spcPts val="600"/>
              </a:spcBef>
              <a:spcAft>
                <a:spcPts val="0"/>
              </a:spcAft>
              <a:buFont typeface="+mj-lt"/>
              <a:buAutoNum type="arabicPeriod"/>
            </a:pPr>
            <a:r>
              <a:rPr lang="en-US" sz="2500" b="0" dirty="0"/>
              <a:t>Tyrosine kinase inhibitor</a:t>
            </a:r>
          </a:p>
          <a:p>
            <a:pPr marL="514350" indent="-514350">
              <a:spcBef>
                <a:spcPts val="600"/>
              </a:spcBef>
              <a:spcAft>
                <a:spcPts val="0"/>
              </a:spcAft>
              <a:buFont typeface="+mj-lt"/>
              <a:buAutoNum type="arabicPeriod"/>
            </a:pPr>
            <a:r>
              <a:rPr lang="en-US" sz="2500" b="0" dirty="0"/>
              <a:t>PD-1/PD-L1 inhibitor</a:t>
            </a:r>
          </a:p>
          <a:p>
            <a:pPr marL="514350" indent="-514350">
              <a:spcBef>
                <a:spcPts val="600"/>
              </a:spcBef>
              <a:spcAft>
                <a:spcPts val="0"/>
              </a:spcAft>
              <a:buFont typeface="+mj-lt"/>
              <a:buAutoNum type="arabicPeriod"/>
            </a:pPr>
            <a:r>
              <a:rPr lang="en-US" sz="2500" b="0" dirty="0" err="1"/>
              <a:t>Intravesicular</a:t>
            </a:r>
            <a:r>
              <a:rPr lang="en-US" sz="2500" b="0" dirty="0"/>
              <a:t> gemcitabine</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2789576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1430911747"/>
              </p:ext>
            </p:extLst>
          </p:nvPr>
        </p:nvGraphicFramePr>
        <p:xfrm>
          <a:off x="695400" y="2276872"/>
          <a:ext cx="9519592" cy="244827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89654">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89654">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89654">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89654">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89654">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Erdafitinib targets…</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r>
              <a:rPr lang="en-US" sz="2500" b="0" dirty="0"/>
              <a:t>FGFR2</a:t>
            </a:r>
          </a:p>
          <a:p>
            <a:pPr marL="514350" indent="-514350">
              <a:spcBef>
                <a:spcPts val="600"/>
              </a:spcBef>
              <a:spcAft>
                <a:spcPts val="0"/>
              </a:spcAft>
              <a:buFont typeface="+mj-lt"/>
              <a:buAutoNum type="arabicPeriod"/>
            </a:pPr>
            <a:r>
              <a:rPr lang="en-US" sz="2500" b="0" dirty="0"/>
              <a:t>Nectin-4</a:t>
            </a:r>
          </a:p>
          <a:p>
            <a:pPr marL="514350" indent="-514350">
              <a:spcBef>
                <a:spcPts val="600"/>
              </a:spcBef>
              <a:spcAft>
                <a:spcPts val="0"/>
              </a:spcAft>
              <a:buFont typeface="+mj-lt"/>
              <a:buAutoNum type="arabicPeriod"/>
            </a:pPr>
            <a:r>
              <a:rPr lang="en-US" sz="2500" b="0" dirty="0"/>
              <a:t>TROP2</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3674418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3181752867"/>
              </p:ext>
            </p:extLst>
          </p:nvPr>
        </p:nvGraphicFramePr>
        <p:xfrm>
          <a:off x="695400" y="2847450"/>
          <a:ext cx="9519592" cy="238175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Which of the following is a potential unique side effect of erdafitinib that requires monitoring?</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p:txBody>
          <a:bodyPr/>
          <a:lstStyle/>
          <a:p>
            <a:pPr marL="514350" indent="-514350">
              <a:spcBef>
                <a:spcPts val="600"/>
              </a:spcBef>
              <a:spcAft>
                <a:spcPts val="0"/>
              </a:spcAft>
              <a:buFont typeface="+mj-lt"/>
              <a:buAutoNum type="arabicPeriod"/>
            </a:pPr>
            <a:endParaRPr lang="en-US" sz="2500" b="0" dirty="0"/>
          </a:p>
          <a:p>
            <a:pPr marL="514350" indent="-514350">
              <a:spcBef>
                <a:spcPts val="600"/>
              </a:spcBef>
              <a:spcAft>
                <a:spcPts val="0"/>
              </a:spcAft>
              <a:buFont typeface="+mj-lt"/>
              <a:buAutoNum type="arabicPeriod"/>
            </a:pPr>
            <a:r>
              <a:rPr lang="en-US" sz="2500" b="0" dirty="0"/>
              <a:t>Atrial fibrillation</a:t>
            </a:r>
          </a:p>
          <a:p>
            <a:pPr marL="514350" indent="-514350">
              <a:spcBef>
                <a:spcPts val="600"/>
              </a:spcBef>
              <a:spcAft>
                <a:spcPts val="0"/>
              </a:spcAft>
              <a:buFont typeface="+mj-lt"/>
              <a:buAutoNum type="arabicPeriod"/>
            </a:pPr>
            <a:r>
              <a:rPr lang="en-US" sz="2500" b="0" dirty="0"/>
              <a:t>Ocular disorders</a:t>
            </a:r>
          </a:p>
          <a:p>
            <a:pPr marL="514350" indent="-514350">
              <a:spcBef>
                <a:spcPts val="600"/>
              </a:spcBef>
              <a:spcAft>
                <a:spcPts val="0"/>
              </a:spcAft>
              <a:buFont typeface="+mj-lt"/>
              <a:buAutoNum type="arabicPeriod"/>
            </a:pPr>
            <a:r>
              <a:rPr lang="en-US" sz="2500" b="0" dirty="0"/>
              <a:t>Peripheral neuropathy</a:t>
            </a:r>
          </a:p>
          <a:p>
            <a:pPr marL="514350" indent="-514350">
              <a:spcBef>
                <a:spcPts val="600"/>
              </a:spcBef>
              <a:spcAft>
                <a:spcPts val="0"/>
              </a:spcAft>
              <a:buFont typeface="+mj-lt"/>
              <a:buAutoNum type="arabicPeriod"/>
            </a:pPr>
            <a:r>
              <a:rPr lang="en-US" sz="2500" b="0" dirty="0"/>
              <a:t>I don’t know</a:t>
            </a:r>
          </a:p>
        </p:txBody>
      </p:sp>
    </p:spTree>
    <p:extLst>
      <p:ext uri="{BB962C8B-B14F-4D97-AF65-F5344CB8AC3E}">
        <p14:creationId xmlns:p14="http://schemas.microsoft.com/office/powerpoint/2010/main" val="2723096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Astellas and </a:t>
            </a:r>
            <a:r>
              <a:rPr lang="en-US" sz="2500" b="0" dirty="0" err="1"/>
              <a:t>Seagen</a:t>
            </a:r>
            <a:r>
              <a:rPr lang="en-US" sz="2500" b="0" dirty="0"/>
              <a:t> Inc and Janssen Biotech Inc, administered by Janssen Scientific Affairs LLC.</a:t>
            </a:r>
          </a:p>
        </p:txBody>
      </p:sp>
      <p:sp>
        <p:nvSpPr>
          <p:cNvPr id="4" name="Title 1">
            <a:extLst>
              <a:ext uri="{FF2B5EF4-FFF2-40B4-BE49-F238E27FC236}">
                <a16:creationId xmlns:a16="http://schemas.microsoft.com/office/drawing/2014/main" id="{6E1A6894-71EE-B642-9FF6-69FB868B4FB1}"/>
              </a:ext>
            </a:extLst>
          </p:cNvPr>
          <p:cNvSpPr txBox="1">
            <a:spLocks/>
          </p:cNvSpPr>
          <p:nvPr/>
        </p:nvSpPr>
        <p:spPr bwMode="auto">
          <a:xfrm>
            <a:off x="912286" y="3248072"/>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955A1C8A-84ED-544E-952A-531F042C26FF}"/>
              </a:ext>
            </a:extLst>
          </p:cNvPr>
          <p:cNvSpPr txBox="1">
            <a:spLocks/>
          </p:cNvSpPr>
          <p:nvPr/>
        </p:nvSpPr>
        <p:spPr bwMode="auto">
          <a:xfrm>
            <a:off x="912286" y="4437112"/>
            <a:ext cx="10358967" cy="129286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a:t>Planners, scientific staff and independent reviewers for Research To Practice have no relevant conflicts of interest to disclose.</a:t>
            </a:r>
            <a:endParaRPr lang="en-US" sz="2500" b="0" kern="0" dirty="0"/>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9671050" y="6530975"/>
            <a:ext cx="2520950" cy="246063"/>
          </a:xfrm>
          <a:prstGeom prst="rect">
            <a:avLst/>
          </a:prstGeom>
        </p:spPr>
        <p:txBody>
          <a:bodyPr vert="horz" wrap="square" lIns="0" tIns="0" rIns="0" bIns="0" rtlCol="0" anchor="ctr">
            <a:spAutoFit/>
          </a:bodyPr>
          <a:lstStyle>
            <a:defPPr>
              <a:defRPr lang="en-US"/>
            </a:defPPr>
            <a:lvl1pPr marL="0" algn="l" defTabSz="609585" rtl="0" eaLnBrk="1" latinLnBrk="0" hangingPunct="1">
              <a:defRPr sz="1067"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1600" b="0" dirty="0"/>
              <a:t>Courtesy of Arjun </a:t>
            </a:r>
            <a:r>
              <a:rPr lang="en-US" sz="1600" b="0" dirty="0" err="1"/>
              <a:t>Balar</a:t>
            </a:r>
            <a:r>
              <a:rPr lang="en-US" sz="1600" b="0" dirty="0"/>
              <a:t>, MD</a:t>
            </a:r>
          </a:p>
        </p:txBody>
      </p:sp>
      <p:sp>
        <p:nvSpPr>
          <p:cNvPr id="2" name="Title 1"/>
          <p:cNvSpPr>
            <a:spLocks noGrp="1"/>
          </p:cNvSpPr>
          <p:nvPr>
            <p:ph type="title" idx="4294967295"/>
          </p:nvPr>
        </p:nvSpPr>
        <p:spPr>
          <a:xfrm>
            <a:off x="541117" y="356833"/>
            <a:ext cx="10972800" cy="419100"/>
          </a:xfrm>
        </p:spPr>
        <p:txBody>
          <a:bodyPr/>
          <a:lstStyle/>
          <a:p>
            <a:pPr algn="l"/>
            <a:r>
              <a:rPr lang="en-US" b="1" dirty="0"/>
              <a:t>Rationale for Targeting FGFR in </a:t>
            </a:r>
            <a:r>
              <a:rPr lang="en-US" dirty="0"/>
              <a:t>Urothelial Carcinoma (UC)</a:t>
            </a:r>
            <a:r>
              <a:rPr lang="en-US" b="1" baseline="30000" dirty="0"/>
              <a:t>1,2</a:t>
            </a:r>
          </a:p>
        </p:txBody>
      </p:sp>
      <p:sp>
        <p:nvSpPr>
          <p:cNvPr id="3" name="TextBox 2"/>
          <p:cNvSpPr txBox="1"/>
          <p:nvPr/>
        </p:nvSpPr>
        <p:spPr>
          <a:xfrm>
            <a:off x="4156234" y="1031810"/>
            <a:ext cx="7860663" cy="748795"/>
          </a:xfrm>
          <a:prstGeom prst="rect">
            <a:avLst/>
          </a:prstGeom>
          <a:noFill/>
        </p:spPr>
        <p:txBody>
          <a:bodyPr wrap="square" rtlCol="0">
            <a:spAutoFit/>
          </a:bodyPr>
          <a:lstStyle/>
          <a:p>
            <a:pPr marL="380990" indent="-380990">
              <a:buFont typeface="Arial" panose="020B0604020202020204" pitchFamily="34" charset="0"/>
              <a:buChar char="•"/>
            </a:pPr>
            <a:r>
              <a:rPr lang="en-US" sz="2133" i="1" dirty="0">
                <a:latin typeface="Calibri" panose="020F0502020204030204" pitchFamily="34" charset="0"/>
                <a:cs typeface="Calibri" panose="020F0502020204030204" pitchFamily="34" charset="0"/>
              </a:rPr>
              <a:t>FGFR</a:t>
            </a:r>
            <a:r>
              <a:rPr lang="en-US" sz="2133" dirty="0">
                <a:latin typeface="Calibri" panose="020F0502020204030204" pitchFamily="34" charset="0"/>
                <a:cs typeface="Calibri" panose="020F0502020204030204" pitchFamily="34" charset="0"/>
              </a:rPr>
              <a:t> is altered in 15%-20% of advanced UC</a:t>
            </a:r>
            <a:r>
              <a:rPr lang="en-US" sz="2133" baseline="30000" dirty="0">
                <a:latin typeface="Calibri" panose="020F0502020204030204" pitchFamily="34" charset="0"/>
                <a:cs typeface="Calibri" panose="020F0502020204030204" pitchFamily="34" charset="0"/>
              </a:rPr>
              <a:t>4</a:t>
            </a:r>
          </a:p>
          <a:p>
            <a:pPr marL="990575" lvl="1" indent="-380990">
              <a:buFont typeface="Arial" panose="020B0604020202020204" pitchFamily="34" charset="0"/>
              <a:buChar char="─"/>
            </a:pPr>
            <a:r>
              <a:rPr lang="en-US" sz="2133" dirty="0">
                <a:latin typeface="Calibri" panose="020F0502020204030204" pitchFamily="34" charset="0"/>
                <a:cs typeface="Calibri" panose="020F0502020204030204" pitchFamily="34" charset="0"/>
              </a:rPr>
              <a:t>Mutated </a:t>
            </a:r>
            <a:r>
              <a:rPr lang="en-US" sz="2133" i="1" dirty="0">
                <a:latin typeface="Calibri" panose="020F0502020204030204" pitchFamily="34" charset="0"/>
                <a:cs typeface="Calibri" panose="020F0502020204030204" pitchFamily="34" charset="0"/>
              </a:rPr>
              <a:t>FGFR3</a:t>
            </a:r>
            <a:r>
              <a:rPr lang="en-US" sz="2133" dirty="0">
                <a:latin typeface="Calibri" panose="020F0502020204030204" pitchFamily="34" charset="0"/>
                <a:cs typeface="Calibri" panose="020F0502020204030204" pitchFamily="34" charset="0"/>
              </a:rPr>
              <a:t> is present in 37% of upper-tract UC</a:t>
            </a:r>
            <a:r>
              <a:rPr lang="en-US" sz="2133" baseline="30000" dirty="0">
                <a:latin typeface="Calibri" panose="020F0502020204030204" pitchFamily="34" charset="0"/>
                <a:cs typeface="Calibri" panose="020F0502020204030204" pitchFamily="34" charset="0"/>
              </a:rPr>
              <a:t>5</a:t>
            </a:r>
          </a:p>
        </p:txBody>
      </p:sp>
      <p:graphicFrame>
        <p:nvGraphicFramePr>
          <p:cNvPr id="6" name="Table 5"/>
          <p:cNvGraphicFramePr>
            <a:graphicFrameLocks noGrp="1"/>
          </p:cNvGraphicFramePr>
          <p:nvPr/>
        </p:nvGraphicFramePr>
        <p:xfrm>
          <a:off x="4282395" y="2000341"/>
          <a:ext cx="7332268" cy="3652451"/>
        </p:xfrm>
        <a:graphic>
          <a:graphicData uri="http://schemas.openxmlformats.org/drawingml/2006/table">
            <a:tbl>
              <a:tblPr firstRow="1" bandRow="1">
                <a:tableStyleId>{93296810-A885-4BE3-A3E7-6D5BEEA58F35}</a:tableStyleId>
              </a:tblPr>
              <a:tblGrid>
                <a:gridCol w="3360179">
                  <a:extLst>
                    <a:ext uri="{9D8B030D-6E8A-4147-A177-3AD203B41FA5}">
                      <a16:colId xmlns:a16="http://schemas.microsoft.com/office/drawing/2014/main" val="20000"/>
                    </a:ext>
                  </a:extLst>
                </a:gridCol>
                <a:gridCol w="3972089">
                  <a:extLst>
                    <a:ext uri="{9D8B030D-6E8A-4147-A177-3AD203B41FA5}">
                      <a16:colId xmlns:a16="http://schemas.microsoft.com/office/drawing/2014/main" val="20001"/>
                    </a:ext>
                  </a:extLst>
                </a:gridCol>
              </a:tblGrid>
              <a:tr h="388043">
                <a:tc>
                  <a:txBody>
                    <a:bodyPr/>
                    <a:lstStyle/>
                    <a:p>
                      <a:r>
                        <a:rPr lang="en-US" sz="1900" dirty="0"/>
                        <a:t>Cancer Type</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002060"/>
                    </a:solidFill>
                  </a:tcPr>
                </a:tc>
                <a:tc>
                  <a:txBody>
                    <a:bodyPr/>
                    <a:lstStyle/>
                    <a:p>
                      <a:pPr algn="ctr"/>
                      <a:r>
                        <a:rPr lang="en-US" sz="1900" dirty="0"/>
                        <a:t>Frequency of FGFR Alterations</a:t>
                      </a:r>
                      <a:r>
                        <a:rPr lang="en-US" sz="1900" baseline="30000" dirty="0"/>
                        <a:t>1</a:t>
                      </a:r>
                    </a:p>
                  </a:txBody>
                  <a:tcPr marL="121920" marR="121920" marT="36576" marB="3657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57632">
                <a:tc>
                  <a:txBody>
                    <a:bodyPr/>
                    <a:lstStyle/>
                    <a:p>
                      <a:r>
                        <a:rPr lang="en-US" sz="1900" dirty="0"/>
                        <a:t>Metastatic</a:t>
                      </a:r>
                      <a:r>
                        <a:rPr lang="en-US" sz="1900" baseline="0" dirty="0"/>
                        <a:t> UC</a:t>
                      </a:r>
                      <a:endParaRPr lang="en-US" sz="1900" dirty="0"/>
                    </a:p>
                  </a:txBody>
                  <a:tcPr marL="121920" marR="121920" marT="36576" marB="36576"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15%-20%</a:t>
                      </a:r>
                    </a:p>
                  </a:txBody>
                  <a:tcPr marL="121920" marR="121920" marT="36576" marB="36576"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1"/>
                  </a:ext>
                </a:extLst>
              </a:tr>
              <a:tr h="357632">
                <a:tc>
                  <a:txBody>
                    <a:bodyPr/>
                    <a:lstStyle/>
                    <a:p>
                      <a:r>
                        <a:rPr lang="en-US" sz="1900" dirty="0"/>
                        <a:t>NMIBC</a:t>
                      </a:r>
                    </a:p>
                  </a:txBody>
                  <a:tcPr marL="121920" marR="121920" marT="36576" marB="36576"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a:txBody>
                    <a:bodyPr/>
                    <a:lstStyle/>
                    <a:p>
                      <a:pPr algn="ctr"/>
                      <a:r>
                        <a:rPr lang="en-US" sz="1900" dirty="0"/>
                        <a:t>40%-70%</a:t>
                      </a:r>
                    </a:p>
                  </a:txBody>
                  <a:tcPr marL="121920" marR="121920" marT="36576" marB="36576"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7632">
                <a:tc>
                  <a:txBody>
                    <a:bodyPr/>
                    <a:lstStyle/>
                    <a:p>
                      <a:r>
                        <a:rPr lang="en-US" sz="1900" dirty="0"/>
                        <a:t>Cholangiocarcinoma</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14%-22%</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3"/>
                  </a:ext>
                </a:extLst>
              </a:tr>
              <a:tr h="357632">
                <a:tc>
                  <a:txBody>
                    <a:bodyPr/>
                    <a:lstStyle/>
                    <a:p>
                      <a:r>
                        <a:rPr lang="en-US" sz="1900" dirty="0"/>
                        <a:t>NSCLC</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4%</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7632">
                <a:tc>
                  <a:txBody>
                    <a:bodyPr/>
                    <a:lstStyle/>
                    <a:p>
                      <a:r>
                        <a:rPr lang="en-US" sz="1900" dirty="0"/>
                        <a:t>HCC (FGF19 amp by FISH)</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21%</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5"/>
                  </a:ext>
                </a:extLst>
              </a:tr>
              <a:tr h="357632">
                <a:tc>
                  <a:txBody>
                    <a:bodyPr/>
                    <a:lstStyle/>
                    <a:p>
                      <a:r>
                        <a:rPr lang="en-US" sz="1900" dirty="0"/>
                        <a:t>Glioblastoma</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23%</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7632">
                <a:tc>
                  <a:txBody>
                    <a:bodyPr/>
                    <a:lstStyle/>
                    <a:p>
                      <a:r>
                        <a:rPr lang="en-US" sz="1900" dirty="0"/>
                        <a:t>Breast</a:t>
                      </a:r>
                      <a:r>
                        <a:rPr lang="en-US" sz="1900" baseline="0" dirty="0"/>
                        <a:t> cancer</a:t>
                      </a:r>
                      <a:endParaRPr lang="en-US" sz="1900" dirty="0"/>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3%-5%</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7"/>
                  </a:ext>
                </a:extLst>
              </a:tr>
              <a:tr h="357632">
                <a:tc>
                  <a:txBody>
                    <a:bodyPr/>
                    <a:lstStyle/>
                    <a:p>
                      <a:r>
                        <a:rPr lang="en-US" sz="1900" dirty="0"/>
                        <a:t>Ovarian cancer</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7%</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57632">
                <a:tc>
                  <a:txBody>
                    <a:bodyPr/>
                    <a:lstStyle/>
                    <a:p>
                      <a:r>
                        <a:rPr lang="en-US" sz="1900" dirty="0"/>
                        <a:t>Head</a:t>
                      </a:r>
                      <a:r>
                        <a:rPr lang="en-US" sz="1900" baseline="0" dirty="0"/>
                        <a:t> and neck cancer</a:t>
                      </a:r>
                      <a:endParaRPr lang="en-US" sz="1900" dirty="0"/>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9%-17%</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9"/>
                  </a:ext>
                </a:extLst>
              </a:tr>
            </a:tbl>
          </a:graphicData>
        </a:graphic>
      </p:graphicFrame>
      <p:pic>
        <p:nvPicPr>
          <p:cNvPr id="2051"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541118" y="1289822"/>
            <a:ext cx="3378841" cy="441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541117" y="1050406"/>
            <a:ext cx="3378843" cy="267764"/>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dirty="0"/>
              <a:t>FGFR Signaling Pathway</a:t>
            </a:r>
            <a:r>
              <a:rPr lang="en-US" sz="1333" b="1" baseline="30000" dirty="0"/>
              <a:t>3</a:t>
            </a:r>
          </a:p>
        </p:txBody>
      </p:sp>
      <p:sp>
        <p:nvSpPr>
          <p:cNvPr id="10" name="Rounded Rectangle 9"/>
          <p:cNvSpPr/>
          <p:nvPr/>
        </p:nvSpPr>
        <p:spPr>
          <a:xfrm>
            <a:off x="2091160" y="1372360"/>
            <a:ext cx="1219200" cy="633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67" b="1" dirty="0">
                <a:solidFill>
                  <a:schemeClr val="tx1"/>
                </a:solidFill>
              </a:rPr>
              <a:t>FGFR alterations: Amplification</a:t>
            </a:r>
            <a:r>
              <a:rPr lang="en-US" sz="667" dirty="0">
                <a:solidFill>
                  <a:schemeClr val="tx1"/>
                </a:solidFill>
              </a:rPr>
              <a:t> (receptor overexpression) or </a:t>
            </a:r>
            <a:r>
              <a:rPr lang="en-US" sz="667" b="1" dirty="0">
                <a:solidFill>
                  <a:schemeClr val="tx1"/>
                </a:solidFill>
              </a:rPr>
              <a:t>mutation/translocation</a:t>
            </a:r>
            <a:r>
              <a:rPr lang="en-US" sz="667" dirty="0">
                <a:solidFill>
                  <a:schemeClr val="tx1"/>
                </a:solidFill>
              </a:rPr>
              <a:t> (ligand-independent signaling)</a:t>
            </a:r>
          </a:p>
        </p:txBody>
      </p:sp>
      <p:sp>
        <p:nvSpPr>
          <p:cNvPr id="20" name="Rounded Rectangle 19"/>
          <p:cNvSpPr/>
          <p:nvPr/>
        </p:nvSpPr>
        <p:spPr>
          <a:xfrm>
            <a:off x="578065" y="1891717"/>
            <a:ext cx="700249" cy="6461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67" b="1" dirty="0">
                <a:solidFill>
                  <a:schemeClr val="tx1"/>
                </a:solidFill>
              </a:rPr>
              <a:t>FGF ligand: Amplification </a:t>
            </a:r>
            <a:r>
              <a:rPr lang="en-US" sz="667" dirty="0">
                <a:solidFill>
                  <a:schemeClr val="tx1"/>
                </a:solidFill>
              </a:rPr>
              <a:t>(autocrine), or </a:t>
            </a:r>
            <a:r>
              <a:rPr lang="en-US" sz="667" b="1" dirty="0">
                <a:solidFill>
                  <a:schemeClr val="tx1"/>
                </a:solidFill>
              </a:rPr>
              <a:t>ECM/stromal cell release </a:t>
            </a:r>
            <a:r>
              <a:rPr lang="en-US" sz="667" dirty="0">
                <a:solidFill>
                  <a:schemeClr val="tx1"/>
                </a:solidFill>
              </a:rPr>
              <a:t>(paracrine)</a:t>
            </a:r>
          </a:p>
        </p:txBody>
      </p:sp>
      <p:sp>
        <p:nvSpPr>
          <p:cNvPr id="12" name="Footer Placeholder 4">
            <a:extLst>
              <a:ext uri="{FF2B5EF4-FFF2-40B4-BE49-F238E27FC236}">
                <a16:creationId xmlns:a16="http://schemas.microsoft.com/office/drawing/2014/main" id="{3A92D2AB-D82B-E248-84B4-3712EE96794F}"/>
              </a:ext>
            </a:extLst>
          </p:cNvPr>
          <p:cNvSpPr txBox="1">
            <a:spLocks/>
          </p:cNvSpPr>
          <p:nvPr/>
        </p:nvSpPr>
        <p:spPr>
          <a:xfrm>
            <a:off x="322259" y="5803255"/>
            <a:ext cx="10972803" cy="800219"/>
          </a:xfrm>
          <a:prstGeom prst="rect">
            <a:avLst/>
          </a:prstGeom>
        </p:spPr>
        <p:txBody>
          <a:bodyPr vert="horz" wrap="square" lIns="0" tIns="0" rIns="0" bIns="0" rtlCol="0" anchor="ctr">
            <a:spAutoFit/>
          </a:bodyPr>
          <a:lstStyle>
            <a:defPPr>
              <a:defRPr lang="en-US"/>
            </a:defPPr>
            <a:lvl1pPr marL="0" algn="l" defTabSz="609585" rtl="0" eaLnBrk="1" latinLnBrk="0" hangingPunct="1">
              <a:defRPr sz="1067"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fontAlgn="auto">
              <a:spcBef>
                <a:spcPts val="0"/>
              </a:spcBef>
              <a:spcAft>
                <a:spcPts val="0"/>
              </a:spcAft>
            </a:pPr>
            <a:r>
              <a:rPr lang="en-US" sz="1300" b="0" dirty="0">
                <a:latin typeface="Calibri" panose="020F0502020204030204" pitchFamily="34" charset="0"/>
                <a:cs typeface="Calibri" panose="020F0502020204030204" pitchFamily="34" charset="0"/>
              </a:rPr>
              <a:t>1. The Cancer Genome Atlas (TCGA) genomic alteration database: https://</a:t>
            </a:r>
            <a:r>
              <a:rPr lang="en-US" sz="1300" b="0" dirty="0" err="1">
                <a:latin typeface="Calibri" panose="020F0502020204030204" pitchFamily="34" charset="0"/>
                <a:cs typeface="Calibri" panose="020F0502020204030204" pitchFamily="34" charset="0"/>
              </a:rPr>
              <a:t>tcga-data.nci.nih.gov</a:t>
            </a:r>
            <a:r>
              <a:rPr lang="en-US" sz="1300" b="0" dirty="0">
                <a:latin typeface="Calibri" panose="020F0502020204030204" pitchFamily="34" charset="0"/>
                <a:cs typeface="Calibri" panose="020F0502020204030204" pitchFamily="34" charset="0"/>
              </a:rPr>
              <a:t>/docs/publications/</a:t>
            </a:r>
            <a:r>
              <a:rPr lang="en-US" sz="1300" b="0" dirty="0" err="1">
                <a:latin typeface="Calibri" panose="020F0502020204030204" pitchFamily="34" charset="0"/>
                <a:cs typeface="Calibri" panose="020F0502020204030204" pitchFamily="34" charset="0"/>
              </a:rPr>
              <a:t>tcga</a:t>
            </a:r>
            <a:r>
              <a:rPr lang="en-US" sz="1300" b="0" dirty="0">
                <a:latin typeface="Calibri" panose="020F0502020204030204" pitchFamily="34" charset="0"/>
                <a:cs typeface="Calibri" panose="020F0502020204030204" pitchFamily="34" charset="0"/>
              </a:rPr>
              <a:t>/. Accessed February 6, 2020. </a:t>
            </a:r>
            <a:br>
              <a:rPr lang="en-US" sz="1300" b="0" dirty="0">
                <a:latin typeface="Calibri" panose="020F0502020204030204" pitchFamily="34" charset="0"/>
                <a:cs typeface="Calibri" panose="020F0502020204030204" pitchFamily="34" charset="0"/>
              </a:rPr>
            </a:br>
            <a:r>
              <a:rPr lang="en-US" sz="1300" b="0" dirty="0">
                <a:latin typeface="Calibri" panose="020F0502020204030204" pitchFamily="34" charset="0"/>
                <a:cs typeface="Calibri" panose="020F0502020204030204" pitchFamily="34" charset="0"/>
              </a:rPr>
              <a:t>2. Genomics Evidence Neoplasia Information Exchange (GENIE) genomic alteration database: https://</a:t>
            </a:r>
            <a:r>
              <a:rPr lang="en-US" sz="1300" b="0" dirty="0" err="1">
                <a:latin typeface="Calibri" panose="020F0502020204030204" pitchFamily="34" charset="0"/>
                <a:cs typeface="Calibri" panose="020F0502020204030204" pitchFamily="34" charset="0"/>
              </a:rPr>
              <a:t>www.aacr.org</a:t>
            </a:r>
            <a:r>
              <a:rPr lang="en-US" sz="1300" b="0" dirty="0">
                <a:latin typeface="Calibri" panose="020F0502020204030204" pitchFamily="34" charset="0"/>
                <a:cs typeface="Calibri" panose="020F0502020204030204" pitchFamily="34" charset="0"/>
              </a:rPr>
              <a:t>/Research/Research/pages/</a:t>
            </a:r>
            <a:r>
              <a:rPr lang="en-US" sz="1300" b="0" dirty="0" err="1">
                <a:latin typeface="Calibri" panose="020F0502020204030204" pitchFamily="34" charset="0"/>
                <a:cs typeface="Calibri" panose="020F0502020204030204" pitchFamily="34" charset="0"/>
              </a:rPr>
              <a:t>aacr</a:t>
            </a:r>
            <a:r>
              <a:rPr lang="en-US" sz="1300" b="0" dirty="0">
                <a:latin typeface="Calibri" panose="020F0502020204030204" pitchFamily="34" charset="0"/>
                <a:cs typeface="Calibri" panose="020F0502020204030204" pitchFamily="34" charset="0"/>
              </a:rPr>
              <a:t>-project-</a:t>
            </a:r>
            <a:r>
              <a:rPr lang="en-US" sz="1300" b="0" dirty="0" err="1">
                <a:latin typeface="Calibri" panose="020F0502020204030204" pitchFamily="34" charset="0"/>
                <a:cs typeface="Calibri" panose="020F0502020204030204" pitchFamily="34" charset="0"/>
              </a:rPr>
              <a:t>genie.aspx</a:t>
            </a:r>
            <a:r>
              <a:rPr lang="en-US" sz="1300" b="0" dirty="0">
                <a:latin typeface="Calibri" panose="020F0502020204030204" pitchFamily="34" charset="0"/>
                <a:cs typeface="Calibri" panose="020F0502020204030204" pitchFamily="34" charset="0"/>
              </a:rPr>
              <a:t>. Accessed February 6, 2020. 3. </a:t>
            </a:r>
            <a:r>
              <a:rPr lang="en-US" sz="1300" b="0" dirty="0" err="1">
                <a:latin typeface="Calibri" panose="020F0502020204030204" pitchFamily="34" charset="0"/>
                <a:cs typeface="Calibri" panose="020F0502020204030204" pitchFamily="34" charset="0"/>
              </a:rPr>
              <a:t>Touat</a:t>
            </a:r>
            <a:r>
              <a:rPr lang="en-US" sz="1300" b="0" dirty="0">
                <a:latin typeface="Calibri" panose="020F0502020204030204" pitchFamily="34" charset="0"/>
                <a:cs typeface="Calibri" panose="020F0502020204030204" pitchFamily="34" charset="0"/>
              </a:rPr>
              <a:t> M et al. </a:t>
            </a:r>
            <a:r>
              <a:rPr lang="en-US" sz="1300" b="0" i="1" dirty="0">
                <a:latin typeface="Calibri" panose="020F0502020204030204" pitchFamily="34" charset="0"/>
                <a:cs typeface="Calibri" panose="020F0502020204030204" pitchFamily="34" charset="0"/>
              </a:rPr>
              <a:t>Clin Cancer Res</a:t>
            </a:r>
            <a:r>
              <a:rPr lang="en-US" sz="1300" b="0" dirty="0">
                <a:latin typeface="Calibri" panose="020F0502020204030204" pitchFamily="34" charset="0"/>
                <a:cs typeface="Calibri" panose="020F0502020204030204" pitchFamily="34" charset="0"/>
              </a:rPr>
              <a:t>. 2015;21:2684-2694. 4. Rodriguez-Vida A et al. </a:t>
            </a:r>
            <a:r>
              <a:rPr lang="en-US" sz="1300" b="0" i="1" dirty="0">
                <a:latin typeface="Calibri" panose="020F0502020204030204" pitchFamily="34" charset="0"/>
                <a:cs typeface="Calibri" panose="020F0502020204030204" pitchFamily="34" charset="0"/>
              </a:rPr>
              <a:t>J </a:t>
            </a:r>
            <a:r>
              <a:rPr lang="en-US" sz="1300" b="0" i="1" dirty="0" err="1">
                <a:latin typeface="Calibri" panose="020F0502020204030204" pitchFamily="34" charset="0"/>
                <a:cs typeface="Calibri" panose="020F0502020204030204" pitchFamily="34" charset="0"/>
              </a:rPr>
              <a:t>Hematol</a:t>
            </a:r>
            <a:r>
              <a:rPr lang="en-US" sz="1300" b="0" i="1" dirty="0">
                <a:latin typeface="Calibri" panose="020F0502020204030204" pitchFamily="34" charset="0"/>
                <a:cs typeface="Calibri" panose="020F0502020204030204" pitchFamily="34" charset="0"/>
              </a:rPr>
              <a:t> Oncol</a:t>
            </a:r>
            <a:r>
              <a:rPr lang="en-US" sz="1300" b="0" dirty="0">
                <a:latin typeface="Calibri" panose="020F0502020204030204" pitchFamily="34" charset="0"/>
                <a:cs typeface="Calibri" panose="020F0502020204030204" pitchFamily="34" charset="0"/>
              </a:rPr>
              <a:t>. 2015;8:119. 5. Li Q et al. </a:t>
            </a:r>
            <a:r>
              <a:rPr lang="en-US" sz="1300" b="0" i="1" dirty="0" err="1">
                <a:latin typeface="Calibri" panose="020F0502020204030204" pitchFamily="34" charset="0"/>
                <a:cs typeface="Calibri" panose="020F0502020204030204" pitchFamily="34" charset="0"/>
              </a:rPr>
              <a:t>Curr</a:t>
            </a:r>
            <a:r>
              <a:rPr lang="en-US" sz="1300" b="0" i="1" dirty="0">
                <a:latin typeface="Calibri" panose="020F0502020204030204" pitchFamily="34" charset="0"/>
                <a:cs typeface="Calibri" panose="020F0502020204030204" pitchFamily="34" charset="0"/>
              </a:rPr>
              <a:t> </a:t>
            </a:r>
            <a:r>
              <a:rPr lang="en-US" sz="1300" b="0" i="1" dirty="0" err="1">
                <a:latin typeface="Calibri" panose="020F0502020204030204" pitchFamily="34" charset="0"/>
                <a:cs typeface="Calibri" panose="020F0502020204030204" pitchFamily="34" charset="0"/>
              </a:rPr>
              <a:t>Urol</a:t>
            </a:r>
            <a:r>
              <a:rPr lang="en-US" sz="1300" b="0" i="1" dirty="0">
                <a:latin typeface="Calibri" panose="020F0502020204030204" pitchFamily="34" charset="0"/>
                <a:cs typeface="Calibri" panose="020F0502020204030204" pitchFamily="34" charset="0"/>
              </a:rPr>
              <a:t> Rep</a:t>
            </a:r>
            <a:r>
              <a:rPr lang="en-US" sz="1300" b="0" dirty="0">
                <a:latin typeface="Calibri" panose="020F0502020204030204" pitchFamily="34" charset="0"/>
                <a:cs typeface="Calibri" panose="020F0502020204030204" pitchFamily="34" charset="0"/>
              </a:rPr>
              <a:t>. 2016;17:12.</a:t>
            </a:r>
          </a:p>
        </p:txBody>
      </p:sp>
    </p:spTree>
    <p:extLst>
      <p:ext uri="{BB962C8B-B14F-4D97-AF65-F5344CB8AC3E}">
        <p14:creationId xmlns:p14="http://schemas.microsoft.com/office/powerpoint/2010/main" val="941900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3C46E49-7433-E84D-9F79-57B5E877D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90" y="1484784"/>
            <a:ext cx="11632620" cy="3888432"/>
          </a:xfrm>
          <a:prstGeom prst="rect">
            <a:avLst/>
          </a:prstGeom>
        </p:spPr>
      </p:pic>
      <p:sp>
        <p:nvSpPr>
          <p:cNvPr id="4" name="TextBox 3">
            <a:extLst>
              <a:ext uri="{FF2B5EF4-FFF2-40B4-BE49-F238E27FC236}">
                <a16:creationId xmlns:a16="http://schemas.microsoft.com/office/drawing/2014/main" id="{BF259988-A924-4F4E-B025-1633A5395BBD}"/>
              </a:ext>
            </a:extLst>
          </p:cNvPr>
          <p:cNvSpPr txBox="1"/>
          <p:nvPr/>
        </p:nvSpPr>
        <p:spPr>
          <a:xfrm>
            <a:off x="7320136" y="1700808"/>
            <a:ext cx="4491935" cy="430887"/>
          </a:xfrm>
          <a:prstGeom prst="rect">
            <a:avLst/>
          </a:prstGeom>
          <a:noFill/>
        </p:spPr>
        <p:txBody>
          <a:bodyPr wrap="none" rtlCol="0">
            <a:spAutoFit/>
          </a:bodyPr>
          <a:lstStyle/>
          <a:p>
            <a:r>
              <a:rPr lang="en-US" sz="2200" i="1" dirty="0">
                <a:solidFill>
                  <a:srgbClr val="B30737"/>
                </a:solidFill>
              </a:rPr>
              <a:t>Lancet Oncol </a:t>
            </a:r>
            <a:r>
              <a:rPr lang="en-US" sz="2200" dirty="0">
                <a:solidFill>
                  <a:srgbClr val="B30737"/>
                </a:solidFill>
              </a:rPr>
              <a:t>2022;23(2):248-58.</a:t>
            </a:r>
          </a:p>
        </p:txBody>
      </p:sp>
    </p:spTree>
    <p:extLst>
      <p:ext uri="{BB962C8B-B14F-4D97-AF65-F5344CB8AC3E}">
        <p14:creationId xmlns:p14="http://schemas.microsoft.com/office/powerpoint/2010/main" val="652220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4151-290B-5F41-B863-6DDD465F1CD6}"/>
              </a:ext>
            </a:extLst>
          </p:cNvPr>
          <p:cNvSpPr>
            <a:spLocks noGrp="1"/>
          </p:cNvSpPr>
          <p:nvPr>
            <p:ph type="title"/>
          </p:nvPr>
        </p:nvSpPr>
        <p:spPr>
          <a:xfrm>
            <a:off x="912286" y="227013"/>
            <a:ext cx="10584314" cy="1143000"/>
          </a:xfrm>
        </p:spPr>
        <p:txBody>
          <a:bodyPr/>
          <a:lstStyle/>
          <a:p>
            <a:pPr algn="l"/>
            <a:r>
              <a:rPr lang="en-US" dirty="0"/>
              <a:t>BLC2001: Erdafitinib for Locally Advanced or Metastatic UBC</a:t>
            </a:r>
            <a:br>
              <a:rPr lang="en-US" dirty="0"/>
            </a:br>
            <a:r>
              <a:rPr lang="en-US" sz="2400" dirty="0"/>
              <a:t>Responses in Patients Treated with the Selected 8 mg/day Erdafitinib </a:t>
            </a:r>
            <a:r>
              <a:rPr lang="en-US" sz="2400" dirty="0" err="1"/>
              <a:t>UpT</a:t>
            </a:r>
            <a:r>
              <a:rPr lang="en-US" sz="2400" dirty="0"/>
              <a:t> Regimen </a:t>
            </a:r>
            <a:br>
              <a:rPr lang="en-US" dirty="0"/>
            </a:br>
            <a:endParaRPr lang="en-US" dirty="0"/>
          </a:p>
        </p:txBody>
      </p:sp>
      <p:sp>
        <p:nvSpPr>
          <p:cNvPr id="3" name="TextBox 2">
            <a:extLst>
              <a:ext uri="{FF2B5EF4-FFF2-40B4-BE49-F238E27FC236}">
                <a16:creationId xmlns:a16="http://schemas.microsoft.com/office/drawing/2014/main" id="{B9482182-B736-534A-8122-37AD73130371}"/>
              </a:ext>
            </a:extLst>
          </p:cNvPr>
          <p:cNvSpPr txBox="1"/>
          <p:nvPr/>
        </p:nvSpPr>
        <p:spPr>
          <a:xfrm>
            <a:off x="119336" y="6469404"/>
            <a:ext cx="448334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Siefker</a:t>
            </a:r>
            <a:r>
              <a:rPr lang="en-US" sz="1500" b="0" dirty="0">
                <a:solidFill>
                  <a:schemeClr val="tx1"/>
                </a:solidFill>
                <a:latin typeface="Calibri" panose="020F0502020204030204" pitchFamily="34" charset="0"/>
                <a:cs typeface="Calibri" panose="020F0502020204030204" pitchFamily="34" charset="0"/>
              </a:rPr>
              <a:t>-Radtke A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2022;23(2):248-58.</a:t>
            </a:r>
          </a:p>
        </p:txBody>
      </p:sp>
      <p:pic>
        <p:nvPicPr>
          <p:cNvPr id="5" name="Picture 4" descr="Chart, scatter chart&#10;&#10;Description automatically generated">
            <a:extLst>
              <a:ext uri="{FF2B5EF4-FFF2-40B4-BE49-F238E27FC236}">
                <a16:creationId xmlns:a16="http://schemas.microsoft.com/office/drawing/2014/main" id="{0DFC3CA2-D5C0-394D-9CC8-517C91A9F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052736"/>
            <a:ext cx="3657600" cy="5308600"/>
          </a:xfrm>
          <a:prstGeom prst="rect">
            <a:avLst/>
          </a:prstGeom>
        </p:spPr>
      </p:pic>
      <p:pic>
        <p:nvPicPr>
          <p:cNvPr id="6" name="Picture 5">
            <a:extLst>
              <a:ext uri="{FF2B5EF4-FFF2-40B4-BE49-F238E27FC236}">
                <a16:creationId xmlns:a16="http://schemas.microsoft.com/office/drawing/2014/main" id="{29A90438-3EEB-2B48-BE36-C6C143E4246F}"/>
              </a:ext>
            </a:extLst>
          </p:cNvPr>
          <p:cNvPicPr>
            <a:picLocks noChangeAspect="1"/>
          </p:cNvPicPr>
          <p:nvPr/>
        </p:nvPicPr>
        <p:blipFill>
          <a:blip r:embed="rId3"/>
          <a:stretch>
            <a:fillRect/>
          </a:stretch>
        </p:blipFill>
        <p:spPr>
          <a:xfrm>
            <a:off x="5015880" y="1789273"/>
            <a:ext cx="6938649" cy="4268564"/>
          </a:xfrm>
          <a:prstGeom prst="rect">
            <a:avLst/>
          </a:prstGeom>
        </p:spPr>
      </p:pic>
      <p:sp>
        <p:nvSpPr>
          <p:cNvPr id="7" name="TextBox 6">
            <a:extLst>
              <a:ext uri="{FF2B5EF4-FFF2-40B4-BE49-F238E27FC236}">
                <a16:creationId xmlns:a16="http://schemas.microsoft.com/office/drawing/2014/main" id="{5C3889C5-1A73-F347-8847-EF26423FABE8}"/>
              </a:ext>
            </a:extLst>
          </p:cNvPr>
          <p:cNvSpPr txBox="1"/>
          <p:nvPr/>
        </p:nvSpPr>
        <p:spPr>
          <a:xfrm>
            <a:off x="7536160" y="2276872"/>
            <a:ext cx="1673856" cy="461665"/>
          </a:xfrm>
          <a:prstGeom prst="rect">
            <a:avLst/>
          </a:prstGeom>
          <a:noFill/>
        </p:spPr>
        <p:txBody>
          <a:bodyPr wrap="none" rtlCol="0">
            <a:spAutoFit/>
          </a:bodyPr>
          <a:lstStyle/>
          <a:p>
            <a:r>
              <a:rPr lang="en-US" sz="2400" dirty="0"/>
              <a:t>ORR: 40%</a:t>
            </a:r>
          </a:p>
        </p:txBody>
      </p:sp>
    </p:spTree>
    <p:extLst>
      <p:ext uri="{BB962C8B-B14F-4D97-AF65-F5344CB8AC3E}">
        <p14:creationId xmlns:p14="http://schemas.microsoft.com/office/powerpoint/2010/main" val="3751878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4151-290B-5F41-B863-6DDD465F1CD6}"/>
              </a:ext>
            </a:extLst>
          </p:cNvPr>
          <p:cNvSpPr>
            <a:spLocks noGrp="1"/>
          </p:cNvSpPr>
          <p:nvPr>
            <p:ph type="title"/>
          </p:nvPr>
        </p:nvSpPr>
        <p:spPr/>
        <p:txBody>
          <a:bodyPr/>
          <a:lstStyle/>
          <a:p>
            <a:pPr algn="l"/>
            <a:r>
              <a:rPr lang="en-US" dirty="0"/>
              <a:t>BLC2001: Post Hoc Analysis of the Cumulative Incidence of First-Onset Central Serous Retinopathy Events by Grade </a:t>
            </a:r>
          </a:p>
        </p:txBody>
      </p:sp>
      <p:pic>
        <p:nvPicPr>
          <p:cNvPr id="8" name="Picture 7">
            <a:extLst>
              <a:ext uri="{FF2B5EF4-FFF2-40B4-BE49-F238E27FC236}">
                <a16:creationId xmlns:a16="http://schemas.microsoft.com/office/drawing/2014/main" id="{19F3873F-C40A-0F4A-81DA-4EB769D01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519" y="1484784"/>
            <a:ext cx="9094262" cy="4671441"/>
          </a:xfrm>
          <a:prstGeom prst="rect">
            <a:avLst/>
          </a:prstGeom>
        </p:spPr>
      </p:pic>
      <p:sp>
        <p:nvSpPr>
          <p:cNvPr id="5" name="TextBox 4">
            <a:extLst>
              <a:ext uri="{FF2B5EF4-FFF2-40B4-BE49-F238E27FC236}">
                <a16:creationId xmlns:a16="http://schemas.microsoft.com/office/drawing/2014/main" id="{40D15423-0C8D-F245-A9A4-0A3BC3507EA3}"/>
              </a:ext>
            </a:extLst>
          </p:cNvPr>
          <p:cNvSpPr txBox="1"/>
          <p:nvPr/>
        </p:nvSpPr>
        <p:spPr>
          <a:xfrm>
            <a:off x="119336" y="6469404"/>
            <a:ext cx="448334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Siefker</a:t>
            </a:r>
            <a:r>
              <a:rPr lang="en-US" sz="1500" b="0" dirty="0">
                <a:solidFill>
                  <a:schemeClr val="tx1"/>
                </a:solidFill>
                <a:latin typeface="Calibri" panose="020F0502020204030204" pitchFamily="34" charset="0"/>
                <a:cs typeface="Calibri" panose="020F0502020204030204" pitchFamily="34" charset="0"/>
              </a:rPr>
              <a:t>-Radtke A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2022;23(2):248-58.</a:t>
            </a:r>
          </a:p>
        </p:txBody>
      </p:sp>
    </p:spTree>
    <p:extLst>
      <p:ext uri="{BB962C8B-B14F-4D97-AF65-F5344CB8AC3E}">
        <p14:creationId xmlns:p14="http://schemas.microsoft.com/office/powerpoint/2010/main" val="89817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4151-290B-5F41-B863-6DDD465F1CD6}"/>
              </a:ext>
            </a:extLst>
          </p:cNvPr>
          <p:cNvSpPr>
            <a:spLocks noGrp="1"/>
          </p:cNvSpPr>
          <p:nvPr>
            <p:ph type="title"/>
          </p:nvPr>
        </p:nvSpPr>
        <p:spPr>
          <a:xfrm>
            <a:off x="912286" y="38741"/>
            <a:ext cx="10358967" cy="1143000"/>
          </a:xfrm>
        </p:spPr>
        <p:txBody>
          <a:bodyPr/>
          <a:lstStyle/>
          <a:p>
            <a:pPr algn="l"/>
            <a:r>
              <a:rPr lang="en-US" dirty="0"/>
              <a:t>BLC2001: Select Treatment-Emergent Adverse Events</a:t>
            </a:r>
          </a:p>
        </p:txBody>
      </p:sp>
      <p:pic>
        <p:nvPicPr>
          <p:cNvPr id="5" name="Picture 4" descr="Table&#10;&#10;Description automatically generated">
            <a:extLst>
              <a:ext uri="{FF2B5EF4-FFF2-40B4-BE49-F238E27FC236}">
                <a16:creationId xmlns:a16="http://schemas.microsoft.com/office/drawing/2014/main" id="{0A8C4FEA-C8BC-F34C-A50C-3D5D7278D6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5" y="1037534"/>
            <a:ext cx="9585880" cy="5218980"/>
          </a:xfrm>
          <a:prstGeom prst="rect">
            <a:avLst/>
          </a:prstGeom>
        </p:spPr>
      </p:pic>
      <p:sp>
        <p:nvSpPr>
          <p:cNvPr id="6" name="TextBox 5">
            <a:extLst>
              <a:ext uri="{FF2B5EF4-FFF2-40B4-BE49-F238E27FC236}">
                <a16:creationId xmlns:a16="http://schemas.microsoft.com/office/drawing/2014/main" id="{6572B6E5-2545-0C49-A481-22AD3EB46502}"/>
              </a:ext>
            </a:extLst>
          </p:cNvPr>
          <p:cNvSpPr txBox="1"/>
          <p:nvPr/>
        </p:nvSpPr>
        <p:spPr>
          <a:xfrm>
            <a:off x="119336" y="6469404"/>
            <a:ext cx="4483343"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Siefker</a:t>
            </a:r>
            <a:r>
              <a:rPr lang="en-US" sz="1500" b="0" dirty="0">
                <a:solidFill>
                  <a:schemeClr val="tx1"/>
                </a:solidFill>
                <a:latin typeface="Calibri" panose="020F0502020204030204" pitchFamily="34" charset="0"/>
                <a:cs typeface="Calibri" panose="020F0502020204030204" pitchFamily="34" charset="0"/>
              </a:rPr>
              <a:t>-Radtke A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2022;23(2):248-58.</a:t>
            </a:r>
          </a:p>
        </p:txBody>
      </p:sp>
    </p:spTree>
    <p:extLst>
      <p:ext uri="{BB962C8B-B14F-4D97-AF65-F5344CB8AC3E}">
        <p14:creationId xmlns:p14="http://schemas.microsoft.com/office/powerpoint/2010/main" val="170451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A58A0-4FA0-7805-ED61-FED6A4C01804}"/>
              </a:ext>
            </a:extLst>
          </p:cNvPr>
          <p:cNvSpPr>
            <a:spLocks noGrp="1"/>
          </p:cNvSpPr>
          <p:nvPr>
            <p:ph type="title"/>
          </p:nvPr>
        </p:nvSpPr>
        <p:spPr/>
        <p:txBody>
          <a:bodyPr/>
          <a:lstStyle/>
          <a:p>
            <a:r>
              <a:rPr lang="en-US" dirty="0"/>
              <a:t>Patients with </a:t>
            </a:r>
            <a:r>
              <a:rPr lang="en-US" dirty="0" err="1"/>
              <a:t>mUBC</a:t>
            </a:r>
            <a:r>
              <a:rPr lang="en-US" dirty="0"/>
              <a:t> and an FGFR mutation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How do you explain FGFR mutations and how erdafitinib works to patients? </a:t>
            </a:r>
          </a:p>
          <a:p>
            <a:pPr lvl="0"/>
            <a:r>
              <a:rPr lang="en-US" sz="3200" dirty="0"/>
              <a:t>What are the potential benefits with this treatment?</a:t>
            </a:r>
          </a:p>
        </p:txBody>
      </p:sp>
      <p:sp>
        <p:nvSpPr>
          <p:cNvPr id="4" name="Text Placeholder 3">
            <a:extLst>
              <a:ext uri="{FF2B5EF4-FFF2-40B4-BE49-F238E27FC236}">
                <a16:creationId xmlns:a16="http://schemas.microsoft.com/office/drawing/2014/main" id="{DEB2CB41-B3BF-E6D0-5FFA-FAB2CB48FEFD}"/>
              </a:ext>
            </a:extLst>
          </p:cNvPr>
          <p:cNvSpPr>
            <a:spLocks noGrp="1"/>
          </p:cNvSpPr>
          <p:nvPr>
            <p:ph type="body" sz="quarter" idx="10"/>
          </p:nvPr>
        </p:nvSpPr>
        <p:spPr/>
        <p:txBody>
          <a:bodyPr/>
          <a:lstStyle/>
          <a:p>
            <a:r>
              <a:rPr lang="en-US" dirty="0"/>
              <a:t>Questions — Shilpa Gupta, MD</a:t>
            </a:r>
          </a:p>
        </p:txBody>
      </p:sp>
      <p:pic>
        <p:nvPicPr>
          <p:cNvPr id="6" name="Picture 5">
            <a:extLst>
              <a:ext uri="{FF2B5EF4-FFF2-40B4-BE49-F238E27FC236}">
                <a16:creationId xmlns:a16="http://schemas.microsoft.com/office/drawing/2014/main" id="{F4995404-FD3F-F54D-8E3B-CDE3A1E4F8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396663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6189774" cy="1097280"/>
          </a:xfrm>
        </p:spPr>
        <p:txBody>
          <a:bodyPr/>
          <a:lstStyle/>
          <a:p>
            <a:r>
              <a:rPr lang="en-US" dirty="0"/>
              <a:t>Patients with </a:t>
            </a:r>
            <a:r>
              <a:rPr lang="en-US" dirty="0" err="1"/>
              <a:t>mUBC</a:t>
            </a:r>
            <a:r>
              <a:rPr lang="en-US" dirty="0"/>
              <a:t> and an FGFR mutation</a:t>
            </a:r>
          </a:p>
        </p:txBody>
      </p:sp>
      <p:sp>
        <p:nvSpPr>
          <p:cNvPr id="3" name="Content Placeholder 2"/>
          <p:cNvSpPr>
            <a:spLocks noGrp="1"/>
          </p:cNvSpPr>
          <p:nvPr>
            <p:ph idx="1"/>
          </p:nvPr>
        </p:nvSpPr>
        <p:spPr>
          <a:xfrm>
            <a:off x="528636" y="2189527"/>
            <a:ext cx="6287444" cy="4525598"/>
          </a:xfrm>
        </p:spPr>
        <p:txBody>
          <a:bodyPr/>
          <a:lstStyle/>
          <a:p>
            <a:pPr>
              <a:spcBef>
                <a:spcPts val="800"/>
              </a:spcBef>
              <a:spcAft>
                <a:spcPts val="0"/>
              </a:spcAft>
            </a:pPr>
            <a:r>
              <a:rPr lang="en-US" dirty="0"/>
              <a:t>FGFR mutations occur in ~ 20% </a:t>
            </a:r>
            <a:r>
              <a:rPr lang="en-US" dirty="0" err="1"/>
              <a:t>mUBC</a:t>
            </a:r>
            <a:r>
              <a:rPr lang="en-US" dirty="0"/>
              <a:t> patients</a:t>
            </a:r>
          </a:p>
          <a:p>
            <a:pPr>
              <a:spcBef>
                <a:spcPts val="800"/>
              </a:spcBef>
              <a:spcAft>
                <a:spcPts val="0"/>
              </a:spcAft>
            </a:pPr>
            <a:r>
              <a:rPr lang="en-US" dirty="0"/>
              <a:t>Erdafitinib is an oral targeted therapy that inhibits FGFR pathway to block cancer growth</a:t>
            </a:r>
          </a:p>
          <a:p>
            <a:pPr>
              <a:spcBef>
                <a:spcPts val="800"/>
              </a:spcBef>
              <a:spcAft>
                <a:spcPts val="0"/>
              </a:spcAft>
            </a:pPr>
            <a:r>
              <a:rPr lang="en-US" dirty="0"/>
              <a:t>It results in tumor shrinkage in ~ 40% patients and median overall survival ~ 11 months</a:t>
            </a:r>
          </a:p>
          <a:p>
            <a:pPr>
              <a:spcBef>
                <a:spcPts val="800"/>
              </a:spcBef>
              <a:spcAft>
                <a:spcPts val="0"/>
              </a:spcAft>
            </a:pPr>
            <a:r>
              <a:rPr lang="en-US" dirty="0"/>
              <a:t>Significant toxicity, needs monitoring</a:t>
            </a:r>
          </a:p>
          <a:p>
            <a:pPr lvl="1"/>
            <a:r>
              <a:rPr lang="en-US" dirty="0"/>
              <a:t>Skin and nail toxicity</a:t>
            </a:r>
          </a:p>
          <a:p>
            <a:pPr lvl="1"/>
            <a:r>
              <a:rPr lang="en-US" dirty="0"/>
              <a:t>Eye toxicity- regular ophthalmologic </a:t>
            </a:r>
            <a:r>
              <a:rPr lang="en-US" dirty="0" err="1"/>
              <a:t>evals</a:t>
            </a:r>
            <a:endParaRPr lang="en-US" dirty="0"/>
          </a:p>
          <a:p>
            <a:pPr lvl="1"/>
            <a:r>
              <a:rPr lang="en-US" dirty="0"/>
              <a:t>Hyperphosphatemia- regular lab monitoring</a:t>
            </a:r>
          </a:p>
        </p:txBody>
      </p:sp>
      <p:sp>
        <p:nvSpPr>
          <p:cNvPr id="8" name="Text Placeholder 7">
            <a:extLst>
              <a:ext uri="{FF2B5EF4-FFF2-40B4-BE49-F238E27FC236}">
                <a16:creationId xmlns:a16="http://schemas.microsoft.com/office/drawing/2014/main" id="{B7FD34FF-E4B9-E1C9-EE60-06E73A2AD080}"/>
              </a:ext>
            </a:extLst>
          </p:cNvPr>
          <p:cNvSpPr>
            <a:spLocks noGrp="1"/>
          </p:cNvSpPr>
          <p:nvPr>
            <p:ph type="body" sz="quarter" idx="10"/>
          </p:nvPr>
        </p:nvSpPr>
        <p:spPr/>
        <p:txBody>
          <a:bodyPr/>
          <a:lstStyle/>
          <a:p>
            <a:r>
              <a:rPr lang="en-US" dirty="0"/>
              <a:t>Commentary — Shilpa Gupta, MD</a:t>
            </a:r>
          </a:p>
        </p:txBody>
      </p:sp>
      <p:pic>
        <p:nvPicPr>
          <p:cNvPr id="5" name="Content Placeholder 4"/>
          <p:cNvPicPr>
            <a:picLocks noGrp="1" noChangeAspect="1"/>
          </p:cNvPicPr>
          <p:nvPr>
            <p:ph sz="half" idx="4294967295"/>
          </p:nvPr>
        </p:nvPicPr>
        <p:blipFill>
          <a:blip r:embed="rId2"/>
          <a:stretch>
            <a:fillRect/>
          </a:stretch>
        </p:blipFill>
        <p:spPr>
          <a:xfrm>
            <a:off x="7104111" y="1630621"/>
            <a:ext cx="4253603" cy="1414946"/>
          </a:xfrm>
          <a:prstGeom prst="rect">
            <a:avLst/>
          </a:prstGeom>
          <a:solidFill>
            <a:schemeClr val="bg1"/>
          </a:solidFill>
          <a:ln w="38100">
            <a:solidFill>
              <a:srgbClr val="FF0000"/>
            </a:solidFill>
          </a:ln>
        </p:spPr>
      </p:pic>
      <p:pic>
        <p:nvPicPr>
          <p:cNvPr id="29" name="Picture 28"/>
          <p:cNvPicPr>
            <a:picLocks noChangeAspect="1"/>
          </p:cNvPicPr>
          <p:nvPr/>
        </p:nvPicPr>
        <p:blipFill>
          <a:blip r:embed="rId3"/>
          <a:stretch>
            <a:fillRect/>
          </a:stretch>
        </p:blipFill>
        <p:spPr>
          <a:xfrm>
            <a:off x="7104343" y="3237880"/>
            <a:ext cx="4253371" cy="2835581"/>
          </a:xfrm>
          <a:prstGeom prst="rect">
            <a:avLst/>
          </a:prstGeom>
          <a:solidFill>
            <a:schemeClr val="bg1"/>
          </a:solidFill>
          <a:ln w="38100">
            <a:solidFill>
              <a:srgbClr val="FF0000"/>
            </a:solidFill>
          </a:ln>
        </p:spPr>
      </p:pic>
      <p:sp>
        <p:nvSpPr>
          <p:cNvPr id="30" name="Rectangle 29"/>
          <p:cNvSpPr/>
          <p:nvPr/>
        </p:nvSpPr>
        <p:spPr>
          <a:xfrm>
            <a:off x="6718410" y="6422319"/>
            <a:ext cx="4427815" cy="261610"/>
          </a:xfrm>
          <a:prstGeom prst="rect">
            <a:avLst/>
          </a:prstGeom>
        </p:spPr>
        <p:txBody>
          <a:bodyPr wrap="non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1D1A48"/>
                </a:solidFill>
                <a:effectLst/>
                <a:uLnTx/>
                <a:uFillTx/>
                <a:latin typeface="Arial" pitchFamily="-72" charset="0"/>
                <a:ea typeface="MS PGothic" charset="0"/>
              </a:rPr>
              <a:t>Knowles MA et al. </a:t>
            </a:r>
            <a:r>
              <a:rPr kumimoji="0" lang="en-US" sz="1100" b="1" i="1" u="none" strike="noStrike" kern="1200" cap="none" spc="0" normalizeH="0" baseline="0" noProof="0" dirty="0">
                <a:ln>
                  <a:noFill/>
                </a:ln>
                <a:solidFill>
                  <a:srgbClr val="1D1A48"/>
                </a:solidFill>
                <a:effectLst/>
                <a:uLnTx/>
                <a:uFillTx/>
                <a:latin typeface="Arial" pitchFamily="-72" charset="0"/>
                <a:ea typeface="MS PGothic" charset="0"/>
              </a:rPr>
              <a:t>Nat Rev Cancer</a:t>
            </a:r>
            <a:r>
              <a:rPr kumimoji="0" lang="en-US" sz="1100" b="1" i="0" u="none" strike="noStrike" kern="1200" cap="none" spc="0" normalizeH="0" baseline="0" noProof="0" dirty="0">
                <a:ln>
                  <a:noFill/>
                </a:ln>
                <a:solidFill>
                  <a:srgbClr val="1D1A48"/>
                </a:solidFill>
                <a:effectLst/>
                <a:uLnTx/>
                <a:uFillTx/>
                <a:latin typeface="Arial" pitchFamily="-72" charset="0"/>
                <a:ea typeface="MS PGothic" charset="0"/>
              </a:rPr>
              <a:t>. 2015, </a:t>
            </a:r>
            <a:r>
              <a:rPr kumimoji="0" lang="en-US" sz="1100" b="1" i="0" u="none" strike="noStrike" kern="1200" cap="none" spc="0" normalizeH="0" baseline="0" noProof="0" dirty="0" err="1">
                <a:ln>
                  <a:noFill/>
                </a:ln>
                <a:solidFill>
                  <a:srgbClr val="1D1A48"/>
                </a:solidFill>
                <a:effectLst/>
                <a:uLnTx/>
                <a:uFillTx/>
                <a:latin typeface="Arial" pitchFamily="-72" charset="0"/>
                <a:ea typeface="MS PGothic" charset="0"/>
              </a:rPr>
              <a:t>Loriot</a:t>
            </a:r>
            <a:r>
              <a:rPr kumimoji="0" lang="en-US" sz="1100" b="1" i="0" u="none" strike="noStrike" kern="1200" cap="none" spc="0" normalizeH="0" baseline="0" noProof="0" dirty="0">
                <a:ln>
                  <a:noFill/>
                </a:ln>
                <a:solidFill>
                  <a:srgbClr val="1D1A48"/>
                </a:solidFill>
                <a:effectLst/>
                <a:uLnTx/>
                <a:uFillTx/>
                <a:latin typeface="Arial" pitchFamily="-72" charset="0"/>
                <a:ea typeface="MS PGothic" charset="0"/>
              </a:rPr>
              <a:t> Y et al. NEJM 2019</a:t>
            </a:r>
          </a:p>
        </p:txBody>
      </p:sp>
      <p:pic>
        <p:nvPicPr>
          <p:cNvPr id="11" name="Picture 10">
            <a:extLst>
              <a:ext uri="{FF2B5EF4-FFF2-40B4-BE49-F238E27FC236}">
                <a16:creationId xmlns:a16="http://schemas.microsoft.com/office/drawing/2014/main" id="{D350B7FE-3368-1D2D-71FE-2CA810AD17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985621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3424D-436F-2859-5032-C71E89305501}"/>
              </a:ext>
            </a:extLst>
          </p:cNvPr>
          <p:cNvSpPr>
            <a:spLocks noGrp="1"/>
          </p:cNvSpPr>
          <p:nvPr>
            <p:ph type="title"/>
          </p:nvPr>
        </p:nvSpPr>
        <p:spPr/>
        <p:txBody>
          <a:bodyPr/>
          <a:lstStyle/>
          <a:p>
            <a:r>
              <a:rPr lang="en-US" dirty="0"/>
              <a:t>Patients with </a:t>
            </a:r>
            <a:r>
              <a:rPr lang="en-US" dirty="0" err="1"/>
              <a:t>mUBC</a:t>
            </a:r>
            <a:r>
              <a:rPr lang="en-US" dirty="0"/>
              <a:t> and an FGFR mutation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What do you say to patients who are about to receive erdafitinib in terms of what they should expect with this treatment?</a:t>
            </a:r>
          </a:p>
          <a:p>
            <a:pPr lvl="0"/>
            <a:r>
              <a:rPr lang="en-US" sz="3200" dirty="0"/>
              <a:t>What are some of the psychosocial issues that arise in this situation?</a:t>
            </a:r>
          </a:p>
          <a:p>
            <a:pPr marL="98425" indent="0">
              <a:buNone/>
            </a:pPr>
            <a:endParaRPr lang="en-US" dirty="0"/>
          </a:p>
        </p:txBody>
      </p:sp>
      <p:sp>
        <p:nvSpPr>
          <p:cNvPr id="4" name="Text Placeholder 3">
            <a:extLst>
              <a:ext uri="{FF2B5EF4-FFF2-40B4-BE49-F238E27FC236}">
                <a16:creationId xmlns:a16="http://schemas.microsoft.com/office/drawing/2014/main" id="{C7E3F7C8-7BCA-D6F3-8B64-FB8278CE99A1}"/>
              </a:ext>
            </a:extLst>
          </p:cNvPr>
          <p:cNvSpPr>
            <a:spLocks noGrp="1"/>
          </p:cNvSpPr>
          <p:nvPr>
            <p:ph type="body" sz="quarter" idx="10"/>
          </p:nvPr>
        </p:nvSpPr>
        <p:spPr/>
        <p:txBody>
          <a:bodyPr/>
          <a:lstStyle/>
          <a:p>
            <a:r>
              <a:rPr lang="en-US" dirty="0"/>
              <a:t>Questions — Monica </a:t>
            </a:r>
            <a:r>
              <a:rPr lang="en-US" dirty="0" err="1"/>
              <a:t>Averia</a:t>
            </a:r>
            <a:r>
              <a:rPr lang="en-US" dirty="0"/>
              <a:t>, MSN, AOCNP, NP-C</a:t>
            </a:r>
          </a:p>
        </p:txBody>
      </p:sp>
      <p:pic>
        <p:nvPicPr>
          <p:cNvPr id="6" name="Picture 5">
            <a:extLst>
              <a:ext uri="{FF2B5EF4-FFF2-40B4-BE49-F238E27FC236}">
                <a16:creationId xmlns:a16="http://schemas.microsoft.com/office/drawing/2014/main" id="{053C3FA7-A530-434D-9309-09075621E3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173542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2F4CED-FC35-6540-A4DA-7536CDDE014A}"/>
              </a:ext>
            </a:extLst>
          </p:cNvPr>
          <p:cNvSpPr>
            <a:spLocks noGrp="1"/>
          </p:cNvSpPr>
          <p:nvPr>
            <p:ph type="title"/>
          </p:nvPr>
        </p:nvSpPr>
        <p:spPr/>
        <p:txBody>
          <a:bodyPr/>
          <a:lstStyle/>
          <a:p>
            <a:r>
              <a:rPr lang="en-US" dirty="0"/>
              <a:t>Patients with </a:t>
            </a:r>
            <a:r>
              <a:rPr lang="en-US" dirty="0" err="1"/>
              <a:t>mUBC</a:t>
            </a:r>
            <a:r>
              <a:rPr lang="en-US" dirty="0"/>
              <a:t> and an FGFR mutation </a:t>
            </a:r>
          </a:p>
        </p:txBody>
      </p:sp>
      <p:sp>
        <p:nvSpPr>
          <p:cNvPr id="6" name="Content Placeholder 5">
            <a:extLst>
              <a:ext uri="{FF2B5EF4-FFF2-40B4-BE49-F238E27FC236}">
                <a16:creationId xmlns:a16="http://schemas.microsoft.com/office/drawing/2014/main" id="{14F205FA-4725-1047-9C51-5CEA0A027FCB}"/>
              </a:ext>
            </a:extLst>
          </p:cNvPr>
          <p:cNvSpPr>
            <a:spLocks noGrp="1"/>
          </p:cNvSpPr>
          <p:nvPr>
            <p:ph idx="1"/>
          </p:nvPr>
        </p:nvSpPr>
        <p:spPr/>
        <p:txBody>
          <a:bodyPr/>
          <a:lstStyle/>
          <a:p>
            <a:pPr marL="98425" indent="0">
              <a:spcBef>
                <a:spcPts val="800"/>
              </a:spcBef>
              <a:spcAft>
                <a:spcPts val="0"/>
              </a:spcAft>
              <a:buNone/>
            </a:pPr>
            <a:r>
              <a:rPr lang="en-US" dirty="0"/>
              <a:t>What do you say to pts who are </a:t>
            </a:r>
            <a:r>
              <a:rPr lang="en-US" dirty="0" err="1"/>
              <a:t>abt</a:t>
            </a:r>
            <a:r>
              <a:rPr lang="en-US" dirty="0"/>
              <a:t> to receive Erdafitinib in terms of what to EXPECT with the treatment?</a:t>
            </a:r>
          </a:p>
          <a:p>
            <a:r>
              <a:rPr lang="en-US" dirty="0"/>
              <a:t>Erdafitinib is used to treat patients with metastatic urothelial carcinoma</a:t>
            </a:r>
          </a:p>
          <a:p>
            <a:r>
              <a:rPr lang="en-US" dirty="0"/>
              <a:t>FGFR gene alterations </a:t>
            </a:r>
          </a:p>
          <a:p>
            <a:r>
              <a:rPr lang="en-US" dirty="0"/>
              <a:t>Decreased the tumors of some patients whose cancers did not respond to other treatments</a:t>
            </a:r>
          </a:p>
          <a:p>
            <a:pPr marL="98425" indent="0">
              <a:spcBef>
                <a:spcPts val="800"/>
              </a:spcBef>
              <a:spcAft>
                <a:spcPts val="0"/>
              </a:spcAft>
              <a:buNone/>
            </a:pPr>
            <a:r>
              <a:rPr lang="en-US" dirty="0"/>
              <a:t>Common side effects: </a:t>
            </a:r>
          </a:p>
          <a:p>
            <a:r>
              <a:rPr lang="en-US" dirty="0"/>
              <a:t>Fatigue, Nausea, Vomiting, Diarrhea, Dry mouth, Changes to nails, Hand-foot syndrome</a:t>
            </a:r>
          </a:p>
        </p:txBody>
      </p:sp>
      <p:sp>
        <p:nvSpPr>
          <p:cNvPr id="3" name="Text Placeholder 2">
            <a:extLst>
              <a:ext uri="{FF2B5EF4-FFF2-40B4-BE49-F238E27FC236}">
                <a16:creationId xmlns:a16="http://schemas.microsoft.com/office/drawing/2014/main" id="{64A34E88-76D2-4246-A9D9-5716A226959B}"/>
              </a:ext>
            </a:extLst>
          </p:cNvPr>
          <p:cNvSpPr>
            <a:spLocks noGrp="1"/>
          </p:cNvSpPr>
          <p:nvPr>
            <p:ph type="body" sz="quarter" idx="10"/>
          </p:nvPr>
        </p:nvSpPr>
        <p:spPr/>
        <p:txBody>
          <a:bodyPr/>
          <a:lstStyle/>
          <a:p>
            <a:r>
              <a:rPr lang="en-US" sz="3200" dirty="0"/>
              <a:t>Commentary — Monica </a:t>
            </a:r>
            <a:r>
              <a:rPr lang="en-US" sz="3200" dirty="0" err="1"/>
              <a:t>Averia</a:t>
            </a:r>
            <a:r>
              <a:rPr lang="en-US" sz="3200" dirty="0"/>
              <a:t>, MSN, AOCNP, NP-C</a:t>
            </a:r>
          </a:p>
        </p:txBody>
      </p:sp>
      <p:pic>
        <p:nvPicPr>
          <p:cNvPr id="4" name="Picture 3">
            <a:extLst>
              <a:ext uri="{FF2B5EF4-FFF2-40B4-BE49-F238E27FC236}">
                <a16:creationId xmlns:a16="http://schemas.microsoft.com/office/drawing/2014/main" id="{7A8F313F-0743-4749-803E-E62FEB88C7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108798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3EDA86-32C1-E94B-B3A1-72FE6F1464D4}"/>
              </a:ext>
            </a:extLst>
          </p:cNvPr>
          <p:cNvSpPr>
            <a:spLocks noGrp="1"/>
          </p:cNvSpPr>
          <p:nvPr>
            <p:ph idx="1"/>
          </p:nvPr>
        </p:nvSpPr>
        <p:spPr/>
        <p:txBody>
          <a:bodyPr/>
          <a:lstStyle/>
          <a:p>
            <a:pPr marL="98425" indent="0">
              <a:lnSpc>
                <a:spcPct val="100000"/>
              </a:lnSpc>
              <a:buNone/>
            </a:pPr>
            <a:r>
              <a:rPr lang="en-US" sz="2200" dirty="0"/>
              <a:t>Cite brief instructive examples of actual clinical experiences with pts in your practice</a:t>
            </a:r>
          </a:p>
          <a:p>
            <a:pPr marL="0" indent="0">
              <a:lnSpc>
                <a:spcPct val="100000"/>
              </a:lnSpc>
              <a:buNone/>
            </a:pPr>
            <a:r>
              <a:rPr lang="en-US" sz="2200" dirty="0"/>
              <a:t>65 y/o male from Guatemala case study</a:t>
            </a:r>
          </a:p>
          <a:p>
            <a:pPr marL="285750" indent="-285750">
              <a:lnSpc>
                <a:spcPct val="100000"/>
              </a:lnSpc>
              <a:buFont typeface="Arial" panose="020B0604020202020204" pitchFamily="34" charset="0"/>
              <a:buChar char="•"/>
            </a:pPr>
            <a:r>
              <a:rPr lang="en-US" dirty="0" err="1"/>
              <a:t>ddMVAC</a:t>
            </a:r>
            <a:r>
              <a:rPr lang="en-US" dirty="0"/>
              <a:t> chemo</a:t>
            </a:r>
          </a:p>
          <a:p>
            <a:pPr marL="285750" indent="-285750">
              <a:lnSpc>
                <a:spcPct val="100000"/>
              </a:lnSpc>
              <a:buFont typeface="Arial" panose="020B0604020202020204" pitchFamily="34" charset="0"/>
              <a:buChar char="•"/>
            </a:pPr>
            <a:r>
              <a:rPr lang="en-US" sz="2200" dirty="0"/>
              <a:t>Radical cystectomy with ileal conduit</a:t>
            </a:r>
          </a:p>
          <a:p>
            <a:pPr marL="285750" indent="-285750">
              <a:lnSpc>
                <a:spcPct val="100000"/>
              </a:lnSpc>
              <a:buFont typeface="Arial" panose="020B0604020202020204" pitchFamily="34" charset="0"/>
              <a:buChar char="•"/>
            </a:pPr>
            <a:r>
              <a:rPr lang="en-US" sz="2200" dirty="0"/>
              <a:t>&gt;1 </a:t>
            </a:r>
            <a:r>
              <a:rPr lang="en-US" sz="2200" dirty="0" err="1"/>
              <a:t>yr</a:t>
            </a:r>
            <a:r>
              <a:rPr lang="en-US" sz="2200" dirty="0"/>
              <a:t>: DP with new LN met, Bx proven </a:t>
            </a:r>
          </a:p>
          <a:p>
            <a:pPr marL="285750" indent="-285750">
              <a:lnSpc>
                <a:spcPct val="100000"/>
              </a:lnSpc>
              <a:buFont typeface="Arial" panose="020B0604020202020204" pitchFamily="34" charset="0"/>
              <a:buChar char="•"/>
            </a:pPr>
            <a:r>
              <a:rPr lang="en-US" sz="2200" dirty="0"/>
              <a:t>Option: immunotherapy or chemo. Cisplatin/Gemcitabine chemo</a:t>
            </a:r>
          </a:p>
          <a:p>
            <a:pPr marL="285750" indent="-285750">
              <a:lnSpc>
                <a:spcPct val="100000"/>
              </a:lnSpc>
              <a:buFont typeface="Arial" panose="020B0604020202020204" pitchFamily="34" charset="0"/>
              <a:buChar char="•"/>
            </a:pPr>
            <a:r>
              <a:rPr lang="en-US" sz="2200" dirty="0"/>
              <a:t>COVID-19: intubated, hospitalized, lost to follow-up </a:t>
            </a:r>
          </a:p>
          <a:p>
            <a:pPr marL="285750" indent="-285750">
              <a:lnSpc>
                <a:spcPct val="100000"/>
              </a:lnSpc>
              <a:buFont typeface="Arial" panose="020B0604020202020204" pitchFamily="34" charset="0"/>
              <a:buChar char="•"/>
            </a:pPr>
            <a:r>
              <a:rPr lang="en-US" sz="2200" dirty="0"/>
              <a:t>Presented with DP: liver, lungs, LN</a:t>
            </a:r>
          </a:p>
          <a:p>
            <a:pPr marL="285750" indent="-285750">
              <a:lnSpc>
                <a:spcPct val="100000"/>
              </a:lnSpc>
              <a:buFont typeface="Arial" panose="020B0604020202020204" pitchFamily="34" charset="0"/>
              <a:buChar char="•"/>
            </a:pPr>
            <a:r>
              <a:rPr lang="en-US" sz="2200" dirty="0"/>
              <a:t>Tumor Profiling: FGFR gene alteration</a:t>
            </a:r>
          </a:p>
          <a:p>
            <a:pPr marL="285750" indent="-285750">
              <a:lnSpc>
                <a:spcPct val="100000"/>
              </a:lnSpc>
              <a:buFont typeface="Arial" panose="020B0604020202020204" pitchFamily="34" charset="0"/>
              <a:buChar char="•"/>
            </a:pPr>
            <a:r>
              <a:rPr lang="en-US" sz="2200" dirty="0"/>
              <a:t>Cycle 1: CT showed dec in lesions. Cycle 2: CT pending</a:t>
            </a:r>
          </a:p>
          <a:p>
            <a:pPr>
              <a:lnSpc>
                <a:spcPct val="100000"/>
              </a:lnSpc>
            </a:pPr>
            <a:endParaRPr lang="en-US" sz="2200" dirty="0"/>
          </a:p>
        </p:txBody>
      </p:sp>
      <p:sp>
        <p:nvSpPr>
          <p:cNvPr id="3" name="Text Placeholder 2">
            <a:extLst>
              <a:ext uri="{FF2B5EF4-FFF2-40B4-BE49-F238E27FC236}">
                <a16:creationId xmlns:a16="http://schemas.microsoft.com/office/drawing/2014/main" id="{64A34E88-76D2-4246-A9D9-5716A226959B}"/>
              </a:ext>
            </a:extLst>
          </p:cNvPr>
          <p:cNvSpPr>
            <a:spLocks noGrp="1"/>
          </p:cNvSpPr>
          <p:nvPr>
            <p:ph type="body" sz="quarter" idx="10"/>
          </p:nvPr>
        </p:nvSpPr>
        <p:spPr/>
        <p:txBody>
          <a:bodyPr/>
          <a:lstStyle/>
          <a:p>
            <a:r>
              <a:rPr lang="en-US" sz="3200" dirty="0"/>
              <a:t>Commentary — Monica </a:t>
            </a:r>
            <a:r>
              <a:rPr lang="en-US" sz="3200" dirty="0" err="1"/>
              <a:t>Averia</a:t>
            </a:r>
            <a:r>
              <a:rPr lang="en-US" sz="3200" dirty="0"/>
              <a:t>, MSN, AOCNP, NP-C</a:t>
            </a:r>
          </a:p>
        </p:txBody>
      </p:sp>
      <p:pic>
        <p:nvPicPr>
          <p:cNvPr id="4" name="Picture 3">
            <a:extLst>
              <a:ext uri="{FF2B5EF4-FFF2-40B4-BE49-F238E27FC236}">
                <a16:creationId xmlns:a16="http://schemas.microsoft.com/office/drawing/2014/main" id="{7A8F313F-0743-4749-803E-E62FEB88C7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805180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D73EB67F-B6F0-9280-4648-47739B8C4461}"/>
              </a:ext>
            </a:extLst>
          </p:cNvPr>
          <p:cNvGraphicFramePr>
            <a:graphicFrameLocks noGrp="1"/>
          </p:cNvGraphicFramePr>
          <p:nvPr>
            <p:extLst>
              <p:ext uri="{D42A27DB-BD31-4B8C-83A1-F6EECF244321}">
                <p14:modId xmlns:p14="http://schemas.microsoft.com/office/powerpoint/2010/main" val="3590544800"/>
              </p:ext>
            </p:extLst>
          </p:nvPr>
        </p:nvGraphicFramePr>
        <p:xfrm>
          <a:off x="695400" y="1844824"/>
          <a:ext cx="9519592" cy="2381750"/>
        </p:xfrm>
        <a:graphic>
          <a:graphicData uri="http://schemas.openxmlformats.org/drawingml/2006/table">
            <a:tbl>
              <a:tblPr firstRow="1" bandRow="1">
                <a:tableStyleId>{0E3FDE45-AF77-4B5C-9715-49D594BDF05E}</a:tableStyleId>
              </a:tblPr>
              <a:tblGrid>
                <a:gridCol w="9519592">
                  <a:extLst>
                    <a:ext uri="{9D8B030D-6E8A-4147-A177-3AD203B41FA5}">
                      <a16:colId xmlns:a16="http://schemas.microsoft.com/office/drawing/2014/main" val="2475546180"/>
                    </a:ext>
                  </a:extLst>
                </a:gridCol>
              </a:tblGrid>
              <a:tr h="476350">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1906385"/>
                  </a:ext>
                </a:extLst>
              </a:tr>
              <a:tr h="476350">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3E0EB">
                        <a:alpha val="69804"/>
                      </a:srgbClr>
                    </a:solidFill>
                  </a:tcPr>
                </a:tc>
                <a:extLst>
                  <a:ext uri="{0D108BD9-81ED-4DB2-BD59-A6C34878D82A}">
                    <a16:rowId xmlns:a16="http://schemas.microsoft.com/office/drawing/2014/main" val="3743645606"/>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476747907"/>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solidFill>
                      <a:srgbClr val="D3E1EA">
                        <a:alpha val="69804"/>
                      </a:srgbClr>
                    </a:solidFill>
                  </a:tcPr>
                </a:tc>
                <a:extLst>
                  <a:ext uri="{0D108BD9-81ED-4DB2-BD59-A6C34878D82A}">
                    <a16:rowId xmlns:a16="http://schemas.microsoft.com/office/drawing/2014/main" val="1376862603"/>
                  </a:ext>
                </a:extLst>
              </a:tr>
              <a:tr h="476350">
                <a:tc>
                  <a:txBody>
                    <a:bodyPr/>
                    <a:lstStyle/>
                    <a:p>
                      <a:endParaRPr lang="en-US" dirty="0"/>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91078392"/>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p:txBody>
          <a:bodyPr/>
          <a:lstStyle/>
          <a:p>
            <a:pPr algn="l"/>
            <a:r>
              <a:rPr lang="en-US" dirty="0"/>
              <a:t>Ten years from now, what will the death rate from cancer be compared to today?</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912286" y="1916832"/>
            <a:ext cx="10358967" cy="4298234"/>
          </a:xfrm>
        </p:spPr>
        <p:txBody>
          <a:bodyPr/>
          <a:lstStyle/>
          <a:p>
            <a:pPr marL="514350" indent="-514350">
              <a:spcBef>
                <a:spcPts val="600"/>
              </a:spcBef>
              <a:spcAft>
                <a:spcPts val="0"/>
              </a:spcAft>
              <a:buFont typeface="+mj-lt"/>
              <a:buAutoNum type="arabicPeriod"/>
            </a:pPr>
            <a:r>
              <a:rPr lang="en-US" sz="2500" b="0" dirty="0"/>
              <a:t>Increased</a:t>
            </a:r>
          </a:p>
          <a:p>
            <a:pPr marL="514350" indent="-514350">
              <a:spcBef>
                <a:spcPts val="600"/>
              </a:spcBef>
              <a:spcAft>
                <a:spcPts val="0"/>
              </a:spcAft>
              <a:buFont typeface="+mj-lt"/>
              <a:buAutoNum type="arabicPeriod"/>
            </a:pPr>
            <a:r>
              <a:rPr lang="en-US" sz="2500" b="0" dirty="0"/>
              <a:t>Decreased modestly (&lt;20% reduction)</a:t>
            </a:r>
          </a:p>
          <a:p>
            <a:pPr marL="514350" indent="-514350">
              <a:spcBef>
                <a:spcPts val="600"/>
              </a:spcBef>
              <a:spcAft>
                <a:spcPts val="0"/>
              </a:spcAft>
              <a:buFont typeface="+mj-lt"/>
              <a:buAutoNum type="arabicPeriod"/>
            </a:pPr>
            <a:r>
              <a:rPr lang="en-US" sz="2500" b="0" dirty="0"/>
              <a:t>Decreased substantially (20%-50% reduction)</a:t>
            </a:r>
          </a:p>
          <a:p>
            <a:pPr marL="514350" indent="-514350">
              <a:spcBef>
                <a:spcPts val="600"/>
              </a:spcBef>
              <a:spcAft>
                <a:spcPts val="0"/>
              </a:spcAft>
              <a:buFont typeface="+mj-lt"/>
              <a:buAutoNum type="arabicPeriod"/>
            </a:pPr>
            <a:r>
              <a:rPr lang="en-US" sz="2500" b="0" dirty="0"/>
              <a:t>Eliminated (&gt;90% reduction)</a:t>
            </a:r>
          </a:p>
        </p:txBody>
      </p:sp>
    </p:spTree>
    <p:extLst>
      <p:ext uri="{BB962C8B-B14F-4D97-AF65-F5344CB8AC3E}">
        <p14:creationId xmlns:p14="http://schemas.microsoft.com/office/powerpoint/2010/main" val="253851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3EDA86-32C1-E94B-B3A1-72FE6F1464D4}"/>
              </a:ext>
            </a:extLst>
          </p:cNvPr>
          <p:cNvSpPr>
            <a:spLocks noGrp="1"/>
          </p:cNvSpPr>
          <p:nvPr>
            <p:ph idx="1"/>
          </p:nvPr>
        </p:nvSpPr>
        <p:spPr/>
        <p:txBody>
          <a:bodyPr/>
          <a:lstStyle/>
          <a:p>
            <a:pPr marL="98425" indent="0">
              <a:buNone/>
            </a:pPr>
            <a:r>
              <a:rPr lang="en-US" dirty="0"/>
              <a:t>What are some of the psychosocial issues that arise in this situation?</a:t>
            </a:r>
            <a:br>
              <a:rPr lang="en-US" dirty="0"/>
            </a:br>
            <a:endParaRPr lang="en-US" dirty="0"/>
          </a:p>
          <a:p>
            <a:pPr marL="98425" indent="0">
              <a:buNone/>
            </a:pPr>
            <a:r>
              <a:rPr lang="en-US" dirty="0"/>
              <a:t>Side effects experienced: </a:t>
            </a:r>
          </a:p>
          <a:p>
            <a:r>
              <a:rPr lang="en-US" dirty="0"/>
              <a:t>Self limiting</a:t>
            </a:r>
          </a:p>
          <a:p>
            <a:r>
              <a:rPr lang="en-US" dirty="0"/>
              <a:t>Reinforce ways to manage SE profile of the medication</a:t>
            </a:r>
          </a:p>
        </p:txBody>
      </p:sp>
      <p:sp>
        <p:nvSpPr>
          <p:cNvPr id="3" name="Text Placeholder 2">
            <a:extLst>
              <a:ext uri="{FF2B5EF4-FFF2-40B4-BE49-F238E27FC236}">
                <a16:creationId xmlns:a16="http://schemas.microsoft.com/office/drawing/2014/main" id="{64A34E88-76D2-4246-A9D9-5716A226959B}"/>
              </a:ext>
            </a:extLst>
          </p:cNvPr>
          <p:cNvSpPr>
            <a:spLocks noGrp="1"/>
          </p:cNvSpPr>
          <p:nvPr>
            <p:ph type="body" sz="quarter" idx="10"/>
          </p:nvPr>
        </p:nvSpPr>
        <p:spPr/>
        <p:txBody>
          <a:bodyPr/>
          <a:lstStyle/>
          <a:p>
            <a:r>
              <a:rPr lang="en-US" sz="3200" dirty="0"/>
              <a:t>Commentary — Monica </a:t>
            </a:r>
            <a:r>
              <a:rPr lang="en-US" sz="3200" dirty="0" err="1"/>
              <a:t>Averia</a:t>
            </a:r>
            <a:r>
              <a:rPr lang="en-US" sz="3200" dirty="0"/>
              <a:t>, MSN, AOCNP, NP-C</a:t>
            </a:r>
          </a:p>
        </p:txBody>
      </p:sp>
      <p:pic>
        <p:nvPicPr>
          <p:cNvPr id="4" name="Picture 3">
            <a:extLst>
              <a:ext uri="{FF2B5EF4-FFF2-40B4-BE49-F238E27FC236}">
                <a16:creationId xmlns:a16="http://schemas.microsoft.com/office/drawing/2014/main" id="{7A8F313F-0743-4749-803E-E62FEB88C7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6504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E248CB-923C-CC4B-54E0-1D2D9DFD25BC}"/>
              </a:ext>
            </a:extLst>
          </p:cNvPr>
          <p:cNvSpPr/>
          <p:nvPr/>
        </p:nvSpPr>
        <p:spPr bwMode="auto">
          <a:xfrm>
            <a:off x="649737" y="4437112"/>
            <a:ext cx="10972800" cy="5486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27013"/>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879984" y="1700808"/>
            <a:ext cx="10512306" cy="4799013"/>
          </a:xfrm>
        </p:spPr>
        <p:txBody>
          <a:bodyPr/>
          <a:lstStyle/>
          <a:p>
            <a:pPr marL="98425" indent="0">
              <a:lnSpc>
                <a:spcPct val="100000"/>
              </a:lnSpc>
              <a:spcBef>
                <a:spcPts val="1600"/>
              </a:spcBef>
              <a:spcAft>
                <a:spcPts val="600"/>
              </a:spcAft>
              <a:buNone/>
            </a:pPr>
            <a:r>
              <a:rPr lang="en-US" sz="2600" dirty="0">
                <a:solidFill>
                  <a:srgbClr val="0432FF"/>
                </a:solidFill>
              </a:rPr>
              <a:t>Module 1 – </a:t>
            </a:r>
            <a:r>
              <a:rPr lang="en-US" sz="2600" dirty="0">
                <a:solidFill>
                  <a:schemeClr val="tx1"/>
                </a:solidFill>
              </a:rPr>
              <a:t>Management of Localized Urothelial Bladder Cancer (UBC): Adjuvant Treatment, TAR-200</a:t>
            </a:r>
          </a:p>
          <a:p>
            <a:pPr marL="98425" indent="0">
              <a:lnSpc>
                <a:spcPct val="100000"/>
              </a:lnSpc>
              <a:spcBef>
                <a:spcPts val="1600"/>
              </a:spcBef>
              <a:spcAft>
                <a:spcPts val="600"/>
              </a:spcAft>
              <a:buNone/>
            </a:pPr>
            <a:r>
              <a:rPr lang="en-US" sz="2600" dirty="0">
                <a:solidFill>
                  <a:srgbClr val="0432FF"/>
                </a:solidFill>
              </a:rPr>
              <a:t>Module 2 – </a:t>
            </a:r>
            <a:r>
              <a:rPr lang="en-US" sz="2600" dirty="0">
                <a:solidFill>
                  <a:schemeClr val="tx1"/>
                </a:solidFill>
              </a:rPr>
              <a:t>Management of Metastatic UBC: Antibody-Drug Conjugates, Checkpoint Inhibitors</a:t>
            </a:r>
          </a:p>
          <a:p>
            <a:pPr marL="98425" indent="0">
              <a:lnSpc>
                <a:spcPct val="100000"/>
              </a:lnSpc>
              <a:spcBef>
                <a:spcPts val="1600"/>
              </a:spcBef>
              <a:spcAft>
                <a:spcPts val="600"/>
              </a:spcAft>
              <a:buNone/>
            </a:pPr>
            <a:r>
              <a:rPr lang="en-US" sz="2600" dirty="0">
                <a:solidFill>
                  <a:srgbClr val="0432FF"/>
                </a:solidFill>
              </a:rPr>
              <a:t>Module 3 – </a:t>
            </a:r>
            <a:r>
              <a:rPr lang="en-US" sz="2600" dirty="0">
                <a:solidFill>
                  <a:schemeClr val="tx1"/>
                </a:solidFill>
              </a:rPr>
              <a:t>Management of FGFR-Mutant UBC</a:t>
            </a:r>
          </a:p>
          <a:p>
            <a:pPr marL="98425" indent="0">
              <a:lnSpc>
                <a:spcPct val="100000"/>
              </a:lnSpc>
              <a:spcBef>
                <a:spcPts val="1600"/>
              </a:spcBef>
              <a:spcAft>
                <a:spcPts val="600"/>
              </a:spcAft>
              <a:buNone/>
            </a:pPr>
            <a:r>
              <a:rPr lang="en-US" sz="2600" dirty="0">
                <a:solidFill>
                  <a:schemeClr val="bg1"/>
                </a:solidFill>
              </a:rPr>
              <a:t>Module 4 – Oncology/UBC 2032 and Crystal Ball: Part 2</a:t>
            </a:r>
          </a:p>
        </p:txBody>
      </p:sp>
    </p:spTree>
    <p:extLst>
      <p:ext uri="{BB962C8B-B14F-4D97-AF65-F5344CB8AC3E}">
        <p14:creationId xmlns:p14="http://schemas.microsoft.com/office/powerpoint/2010/main" val="883894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C8371-CD98-AFF2-5493-1A70FE22DF5A}"/>
              </a:ext>
            </a:extLst>
          </p:cNvPr>
          <p:cNvSpPr>
            <a:spLocks noGrp="1"/>
          </p:cNvSpPr>
          <p:nvPr>
            <p:ph type="title"/>
          </p:nvPr>
        </p:nvSpPr>
        <p:spPr/>
        <p:txBody>
          <a:bodyPr/>
          <a:lstStyle/>
          <a:p>
            <a:r>
              <a:rPr lang="en-US" dirty="0"/>
              <a:t>Fantasies for the future… Oncology 2032?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UBC now has immunotherapy, chemotherapy, antibody-drug conjugates and targeted treatment options approved. How do you see these treatment modalities and others being incorporated into the next generation of therapies?</a:t>
            </a:r>
          </a:p>
        </p:txBody>
      </p:sp>
      <p:sp>
        <p:nvSpPr>
          <p:cNvPr id="4" name="Text Placeholder 3">
            <a:extLst>
              <a:ext uri="{FF2B5EF4-FFF2-40B4-BE49-F238E27FC236}">
                <a16:creationId xmlns:a16="http://schemas.microsoft.com/office/drawing/2014/main" id="{4B9E159F-27DA-AC4B-FE07-66CCC214BDBD}"/>
              </a:ext>
            </a:extLst>
          </p:cNvPr>
          <p:cNvSpPr>
            <a:spLocks noGrp="1"/>
          </p:cNvSpPr>
          <p:nvPr>
            <p:ph type="body" sz="quarter" idx="10"/>
          </p:nvPr>
        </p:nvSpPr>
        <p:spPr/>
        <p:txBody>
          <a:bodyPr/>
          <a:lstStyle/>
          <a:p>
            <a:r>
              <a:rPr lang="en-US" dirty="0"/>
              <a:t>Questions — </a:t>
            </a:r>
            <a:r>
              <a:rPr lang="en-US" dirty="0" err="1"/>
              <a:t>Sumanta</a:t>
            </a:r>
            <a:r>
              <a:rPr lang="en-US" dirty="0"/>
              <a:t> Kumar Pal, MD</a:t>
            </a:r>
          </a:p>
        </p:txBody>
      </p:sp>
      <p:pic>
        <p:nvPicPr>
          <p:cNvPr id="6" name="Picture 5">
            <a:extLst>
              <a:ext uri="{FF2B5EF4-FFF2-40B4-BE49-F238E27FC236}">
                <a16:creationId xmlns:a16="http://schemas.microsoft.com/office/drawing/2014/main" id="{22CE70E1-E4E3-1547-BB74-EE002278261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838449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6ACF19F1-2215-421D-904D-ECB2EA963380}"/>
              </a:ext>
            </a:extLst>
          </p:cNvPr>
          <p:cNvSpPr/>
          <p:nvPr/>
        </p:nvSpPr>
        <p:spPr>
          <a:xfrm>
            <a:off x="371475" y="3190875"/>
            <a:ext cx="1144905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75B5D21-788F-4CC0-BFB0-1A8631DBBE70}"/>
              </a:ext>
            </a:extLst>
          </p:cNvPr>
          <p:cNvSpPr/>
          <p:nvPr/>
        </p:nvSpPr>
        <p:spPr>
          <a:xfrm>
            <a:off x="679269" y="3190875"/>
            <a:ext cx="3187337" cy="4762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Non-Muscle Invasive Bladder Cancer</a:t>
            </a:r>
          </a:p>
        </p:txBody>
      </p:sp>
      <p:sp>
        <p:nvSpPr>
          <p:cNvPr id="6" name="Rectangle 5">
            <a:extLst>
              <a:ext uri="{FF2B5EF4-FFF2-40B4-BE49-F238E27FC236}">
                <a16:creationId xmlns:a16="http://schemas.microsoft.com/office/drawing/2014/main" id="{E3BDE300-19C8-4CED-8620-EFD79E6FC10D}"/>
              </a:ext>
            </a:extLst>
          </p:cNvPr>
          <p:cNvSpPr/>
          <p:nvPr/>
        </p:nvSpPr>
        <p:spPr>
          <a:xfrm>
            <a:off x="4395108" y="3190875"/>
            <a:ext cx="3187337" cy="4762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Muscle Invasive Bladder Cancer</a:t>
            </a:r>
          </a:p>
        </p:txBody>
      </p:sp>
      <p:sp>
        <p:nvSpPr>
          <p:cNvPr id="7" name="Rectangle 6">
            <a:extLst>
              <a:ext uri="{FF2B5EF4-FFF2-40B4-BE49-F238E27FC236}">
                <a16:creationId xmlns:a16="http://schemas.microsoft.com/office/drawing/2014/main" id="{D4DD71C4-05B7-465E-BB0B-C2974FF39F3B}"/>
              </a:ext>
            </a:extLst>
          </p:cNvPr>
          <p:cNvSpPr/>
          <p:nvPr/>
        </p:nvSpPr>
        <p:spPr>
          <a:xfrm>
            <a:off x="8110947" y="3190875"/>
            <a:ext cx="3187337" cy="4762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Metastatic Bladder Cancer</a:t>
            </a:r>
          </a:p>
        </p:txBody>
      </p:sp>
      <p:pic>
        <p:nvPicPr>
          <p:cNvPr id="9" name="Picture 8">
            <a:extLst>
              <a:ext uri="{FF2B5EF4-FFF2-40B4-BE49-F238E27FC236}">
                <a16:creationId xmlns:a16="http://schemas.microsoft.com/office/drawing/2014/main" id="{AB38BFAE-CF5B-4D23-A1BF-BC42B589E2C7}"/>
              </a:ext>
            </a:extLst>
          </p:cNvPr>
          <p:cNvPicPr>
            <a:picLocks noChangeAspect="1"/>
          </p:cNvPicPr>
          <p:nvPr/>
        </p:nvPicPr>
        <p:blipFill>
          <a:blip r:embed="rId2"/>
          <a:stretch>
            <a:fillRect/>
          </a:stretch>
        </p:blipFill>
        <p:spPr>
          <a:xfrm>
            <a:off x="8622530" y="1833562"/>
            <a:ext cx="582999" cy="552587"/>
          </a:xfrm>
          <a:prstGeom prst="rect">
            <a:avLst/>
          </a:prstGeom>
        </p:spPr>
      </p:pic>
      <p:sp>
        <p:nvSpPr>
          <p:cNvPr id="10" name="Rectangle 9">
            <a:extLst>
              <a:ext uri="{FF2B5EF4-FFF2-40B4-BE49-F238E27FC236}">
                <a16:creationId xmlns:a16="http://schemas.microsoft.com/office/drawing/2014/main" id="{BDBEF935-F2D4-4454-9ECF-7B7F85FD5AA2}"/>
              </a:ext>
            </a:extLst>
          </p:cNvPr>
          <p:cNvSpPr/>
          <p:nvPr/>
        </p:nvSpPr>
        <p:spPr>
          <a:xfrm>
            <a:off x="7179612" y="1357312"/>
            <a:ext cx="3187337" cy="4762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Antibody Drug Conjugates to Nectin-4</a:t>
            </a:r>
          </a:p>
        </p:txBody>
      </p:sp>
      <p:pic>
        <p:nvPicPr>
          <p:cNvPr id="11" name="Picture 10">
            <a:extLst>
              <a:ext uri="{FF2B5EF4-FFF2-40B4-BE49-F238E27FC236}">
                <a16:creationId xmlns:a16="http://schemas.microsoft.com/office/drawing/2014/main" id="{3601A77F-A017-4027-B221-0433B6A261B2}"/>
              </a:ext>
            </a:extLst>
          </p:cNvPr>
          <p:cNvPicPr>
            <a:picLocks noChangeAspect="1"/>
          </p:cNvPicPr>
          <p:nvPr/>
        </p:nvPicPr>
        <p:blipFill>
          <a:blip r:embed="rId2"/>
          <a:stretch>
            <a:fillRect/>
          </a:stretch>
        </p:blipFill>
        <p:spPr>
          <a:xfrm>
            <a:off x="8914030" y="655864"/>
            <a:ext cx="524165" cy="476250"/>
          </a:xfrm>
          <a:prstGeom prst="rect">
            <a:avLst/>
          </a:prstGeom>
        </p:spPr>
      </p:pic>
      <p:sp>
        <p:nvSpPr>
          <p:cNvPr id="12" name="Rectangle 11">
            <a:extLst>
              <a:ext uri="{FF2B5EF4-FFF2-40B4-BE49-F238E27FC236}">
                <a16:creationId xmlns:a16="http://schemas.microsoft.com/office/drawing/2014/main" id="{4F3F025C-0CD9-4FB2-8222-3CB72A4FB63A}"/>
              </a:ext>
            </a:extLst>
          </p:cNvPr>
          <p:cNvSpPr/>
          <p:nvPr/>
        </p:nvSpPr>
        <p:spPr>
          <a:xfrm>
            <a:off x="7582445" y="179614"/>
            <a:ext cx="3187337" cy="4762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Antibody Drug Conjugates to Trop-2</a:t>
            </a:r>
          </a:p>
        </p:txBody>
      </p:sp>
      <p:sp>
        <p:nvSpPr>
          <p:cNvPr id="13" name="Arrow: Bent 12">
            <a:extLst>
              <a:ext uri="{FF2B5EF4-FFF2-40B4-BE49-F238E27FC236}">
                <a16:creationId xmlns:a16="http://schemas.microsoft.com/office/drawing/2014/main" id="{ED061B62-3B38-48E4-B1FF-2193B09F5347}"/>
              </a:ext>
            </a:extLst>
          </p:cNvPr>
          <p:cNvSpPr/>
          <p:nvPr/>
        </p:nvSpPr>
        <p:spPr>
          <a:xfrm rot="16200000" flipH="1" flipV="1">
            <a:off x="9950635" y="2150783"/>
            <a:ext cx="1513525" cy="402833"/>
          </a:xfrm>
          <a:prstGeom prst="bentArrow">
            <a:avLst>
              <a:gd name="adj1" fmla="val 25000"/>
              <a:gd name="adj2" fmla="val 29957"/>
              <a:gd name="adj3" fmla="val 25000"/>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4" name="Arrow: Bent 13">
            <a:extLst>
              <a:ext uri="{FF2B5EF4-FFF2-40B4-BE49-F238E27FC236}">
                <a16:creationId xmlns:a16="http://schemas.microsoft.com/office/drawing/2014/main" id="{3FB2FE99-FCF8-4B32-9175-C58AE3C9DB0A}"/>
              </a:ext>
            </a:extLst>
          </p:cNvPr>
          <p:cNvSpPr/>
          <p:nvPr/>
        </p:nvSpPr>
        <p:spPr>
          <a:xfrm rot="16200000" flipH="1" flipV="1">
            <a:off x="9645848" y="1538479"/>
            <a:ext cx="2738135" cy="402833"/>
          </a:xfrm>
          <a:prstGeom prst="bentArrow">
            <a:avLst>
              <a:gd name="adj1" fmla="val 25000"/>
              <a:gd name="adj2" fmla="val 29957"/>
              <a:gd name="adj3" fmla="val 25000"/>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5" name="Arrow: Bent 14">
            <a:extLst>
              <a:ext uri="{FF2B5EF4-FFF2-40B4-BE49-F238E27FC236}">
                <a16:creationId xmlns:a16="http://schemas.microsoft.com/office/drawing/2014/main" id="{AD6CA373-1714-4E32-BC0D-EC82220D84F9}"/>
              </a:ext>
            </a:extLst>
          </p:cNvPr>
          <p:cNvSpPr/>
          <p:nvPr/>
        </p:nvSpPr>
        <p:spPr>
          <a:xfrm rot="16200000" flipH="1">
            <a:off x="6177716" y="2150783"/>
            <a:ext cx="1513525" cy="402832"/>
          </a:xfrm>
          <a:prstGeom prst="bentArrow">
            <a:avLst>
              <a:gd name="adj1" fmla="val 25000"/>
              <a:gd name="adj2" fmla="val 29957"/>
              <a:gd name="adj3" fmla="val 25000"/>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AA31CA81-9E73-4DC2-9D3D-72CF1783717E}"/>
              </a:ext>
            </a:extLst>
          </p:cNvPr>
          <p:cNvSpPr/>
          <p:nvPr/>
        </p:nvSpPr>
        <p:spPr>
          <a:xfrm>
            <a:off x="7243361" y="5024438"/>
            <a:ext cx="3187337" cy="4762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Checkpoint Inhibitors</a:t>
            </a:r>
          </a:p>
        </p:txBody>
      </p:sp>
      <p:sp>
        <p:nvSpPr>
          <p:cNvPr id="17" name="Arrow: Bent 16">
            <a:extLst>
              <a:ext uri="{FF2B5EF4-FFF2-40B4-BE49-F238E27FC236}">
                <a16:creationId xmlns:a16="http://schemas.microsoft.com/office/drawing/2014/main" id="{5E055D6F-99ED-4C41-A40F-ACD95603C117}"/>
              </a:ext>
            </a:extLst>
          </p:cNvPr>
          <p:cNvSpPr/>
          <p:nvPr/>
        </p:nvSpPr>
        <p:spPr>
          <a:xfrm rot="16200000" flipV="1">
            <a:off x="9913830" y="4357520"/>
            <a:ext cx="1524001" cy="402833"/>
          </a:xfrm>
          <a:prstGeom prst="bentArrow">
            <a:avLst>
              <a:gd name="adj1" fmla="val 25000"/>
              <a:gd name="adj2" fmla="val 29957"/>
              <a:gd name="adj3" fmla="val 25000"/>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8" name="Arrow: Bent 17">
            <a:extLst>
              <a:ext uri="{FF2B5EF4-FFF2-40B4-BE49-F238E27FC236}">
                <a16:creationId xmlns:a16="http://schemas.microsoft.com/office/drawing/2014/main" id="{FB9A6E59-CDB0-44F9-8531-61287C66F207}"/>
              </a:ext>
            </a:extLst>
          </p:cNvPr>
          <p:cNvSpPr/>
          <p:nvPr/>
        </p:nvSpPr>
        <p:spPr>
          <a:xfrm rot="16200000">
            <a:off x="6023195" y="4167718"/>
            <a:ext cx="1524000" cy="782435"/>
          </a:xfrm>
          <a:prstGeom prst="bentArrow">
            <a:avLst>
              <a:gd name="adj1" fmla="val 12532"/>
              <a:gd name="adj2" fmla="val 15598"/>
              <a:gd name="adj3" fmla="val 14231"/>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9" name="Arrow: Bent 18">
            <a:extLst>
              <a:ext uri="{FF2B5EF4-FFF2-40B4-BE49-F238E27FC236}">
                <a16:creationId xmlns:a16="http://schemas.microsoft.com/office/drawing/2014/main" id="{DABD3A5F-4919-4794-BAA2-2D4F24A51150}"/>
              </a:ext>
            </a:extLst>
          </p:cNvPr>
          <p:cNvSpPr/>
          <p:nvPr/>
        </p:nvSpPr>
        <p:spPr>
          <a:xfrm rot="16200000">
            <a:off x="3680008" y="1941283"/>
            <a:ext cx="1524000" cy="5468811"/>
          </a:xfrm>
          <a:prstGeom prst="bentArrow">
            <a:avLst>
              <a:gd name="adj1" fmla="val 6246"/>
              <a:gd name="adj2" fmla="val 8169"/>
              <a:gd name="adj3" fmla="val 8517"/>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B5F75879-2CB9-4F14-8B7E-E8C315EF50BB}"/>
              </a:ext>
            </a:extLst>
          </p:cNvPr>
          <p:cNvSpPr/>
          <p:nvPr/>
        </p:nvSpPr>
        <p:spPr>
          <a:xfrm>
            <a:off x="7243361" y="5964011"/>
            <a:ext cx="3187337" cy="47625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a:ea typeface="+mn-ea"/>
                <a:cs typeface="+mn-cs"/>
              </a:rPr>
              <a:t>Targeted Therapies (FGFR, HER2)</a:t>
            </a:r>
          </a:p>
        </p:txBody>
      </p:sp>
      <p:sp>
        <p:nvSpPr>
          <p:cNvPr id="21" name="Arrow: Bent 20">
            <a:extLst>
              <a:ext uri="{FF2B5EF4-FFF2-40B4-BE49-F238E27FC236}">
                <a16:creationId xmlns:a16="http://schemas.microsoft.com/office/drawing/2014/main" id="{5E2759C8-C2F1-4FE8-8D7C-FAD64169C5F9}"/>
              </a:ext>
            </a:extLst>
          </p:cNvPr>
          <p:cNvSpPr/>
          <p:nvPr/>
        </p:nvSpPr>
        <p:spPr>
          <a:xfrm rot="16200000" flipV="1">
            <a:off x="9629522" y="4593925"/>
            <a:ext cx="2513651" cy="823871"/>
          </a:xfrm>
          <a:prstGeom prst="bentArrow">
            <a:avLst>
              <a:gd name="adj1" fmla="val 11011"/>
              <a:gd name="adj2" fmla="val 15502"/>
              <a:gd name="adj3" fmla="val 11944"/>
              <a:gd name="adj4" fmla="val 4375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2" name="Arrow: Bent 21">
            <a:extLst>
              <a:ext uri="{FF2B5EF4-FFF2-40B4-BE49-F238E27FC236}">
                <a16:creationId xmlns:a16="http://schemas.microsoft.com/office/drawing/2014/main" id="{1408F8C0-9D73-486B-B29F-30DA72CF83DA}"/>
              </a:ext>
            </a:extLst>
          </p:cNvPr>
          <p:cNvSpPr/>
          <p:nvPr/>
        </p:nvSpPr>
        <p:spPr>
          <a:xfrm rot="16200000">
            <a:off x="5193171" y="4229504"/>
            <a:ext cx="2415811" cy="1550674"/>
          </a:xfrm>
          <a:prstGeom prst="bentArrow">
            <a:avLst>
              <a:gd name="adj1" fmla="val 6354"/>
              <a:gd name="adj2" fmla="val 7736"/>
              <a:gd name="adj3" fmla="val 7492"/>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23" name="Arrow: Bent 22">
            <a:extLst>
              <a:ext uri="{FF2B5EF4-FFF2-40B4-BE49-F238E27FC236}">
                <a16:creationId xmlns:a16="http://schemas.microsoft.com/office/drawing/2014/main" id="{DB919370-8D72-4EFF-BEBB-D91B44F7C9CC}"/>
              </a:ext>
            </a:extLst>
          </p:cNvPr>
          <p:cNvSpPr/>
          <p:nvPr/>
        </p:nvSpPr>
        <p:spPr>
          <a:xfrm rot="16200000">
            <a:off x="2994258" y="2147342"/>
            <a:ext cx="2415811" cy="5948503"/>
          </a:xfrm>
          <a:prstGeom prst="bentArrow">
            <a:avLst>
              <a:gd name="adj1" fmla="val 4083"/>
              <a:gd name="adj2" fmla="val 4384"/>
              <a:gd name="adj3" fmla="val 5273"/>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95E270DC-18E7-48A2-9715-FB800C41D538}"/>
              </a:ext>
            </a:extLst>
          </p:cNvPr>
          <p:cNvPicPr>
            <a:picLocks noChangeAspect="1"/>
          </p:cNvPicPr>
          <p:nvPr/>
        </p:nvPicPr>
        <p:blipFill>
          <a:blip r:embed="rId3"/>
          <a:stretch>
            <a:fillRect/>
          </a:stretch>
        </p:blipFill>
        <p:spPr>
          <a:xfrm>
            <a:off x="8622530" y="4418595"/>
            <a:ext cx="586246" cy="586246"/>
          </a:xfrm>
          <a:prstGeom prst="rect">
            <a:avLst/>
          </a:prstGeom>
        </p:spPr>
      </p:pic>
      <p:pic>
        <p:nvPicPr>
          <p:cNvPr id="25" name="Picture 24">
            <a:extLst>
              <a:ext uri="{FF2B5EF4-FFF2-40B4-BE49-F238E27FC236}">
                <a16:creationId xmlns:a16="http://schemas.microsoft.com/office/drawing/2014/main" id="{0E8B7194-77FD-430B-AFD7-63C134858B8D}"/>
              </a:ext>
            </a:extLst>
          </p:cNvPr>
          <p:cNvPicPr>
            <a:picLocks noChangeAspect="1"/>
          </p:cNvPicPr>
          <p:nvPr/>
        </p:nvPicPr>
        <p:blipFill>
          <a:blip r:embed="rId4"/>
          <a:stretch>
            <a:fillRect/>
          </a:stretch>
        </p:blipFill>
        <p:spPr>
          <a:xfrm>
            <a:off x="8808467" y="5595529"/>
            <a:ext cx="397062" cy="321564"/>
          </a:xfrm>
          <a:prstGeom prst="rect">
            <a:avLst/>
          </a:prstGeom>
        </p:spPr>
      </p:pic>
      <p:sp>
        <p:nvSpPr>
          <p:cNvPr id="27" name="TextBox 26">
            <a:extLst>
              <a:ext uri="{FF2B5EF4-FFF2-40B4-BE49-F238E27FC236}">
                <a16:creationId xmlns:a16="http://schemas.microsoft.com/office/drawing/2014/main" id="{16D7AEF7-94AA-4DCF-9F74-C52F0A584D7A}"/>
              </a:ext>
            </a:extLst>
          </p:cNvPr>
          <p:cNvSpPr txBox="1"/>
          <p:nvPr/>
        </p:nvSpPr>
        <p:spPr>
          <a:xfrm>
            <a:off x="838095" y="791936"/>
            <a:ext cx="4787644" cy="1967593"/>
          </a:xfrm>
          <a:prstGeom prst="rect">
            <a:avLst/>
          </a:prstGeom>
          <a:solidFill>
            <a:schemeClr val="tx2"/>
          </a:solidFill>
        </p:spPr>
        <p:txBody>
          <a:bodyPr wrap="square" lIns="274320" tIns="91440" rIns="274320" bIns="9144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a:ea typeface="+mn-ea"/>
                <a:cs typeface="+mn-cs"/>
              </a:rPr>
              <a:t>Future Vision: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Could drugs such as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enfortumab</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vedotin</a:t>
            </a:r>
            <a:r>
              <a:rPr kumimoji="0" lang="en-US" sz="1800" b="0" i="0" u="none" strike="noStrike" kern="1200" cap="none" spc="0" normalizeH="0" baseline="0" noProof="0" dirty="0">
                <a:ln>
                  <a:noFill/>
                </a:ln>
                <a:solidFill>
                  <a:srgbClr val="FFFFFF"/>
                </a:solidFill>
                <a:effectLst/>
                <a:uLnTx/>
                <a:uFillTx/>
                <a:latin typeface="Calibri"/>
                <a:ea typeface="+mn-ea"/>
                <a:cs typeface="+mn-cs"/>
              </a:rPr>
              <a:t> or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sacituzumab</a:t>
            </a:r>
            <a:r>
              <a:rPr kumimoji="0" lang="en-US" sz="1800" b="0" i="0" u="none" strike="noStrike" kern="1200" cap="none" spc="0" normalizeH="0" baseline="0" noProof="0" dirty="0">
                <a:ln>
                  <a:noFill/>
                </a:ln>
                <a:solidFill>
                  <a:srgbClr val="FFFFFF"/>
                </a:solidFill>
                <a:effectLst/>
                <a:uLnTx/>
                <a:uFillTx/>
                <a:latin typeface="Calibri"/>
                <a:ea typeface="+mn-ea"/>
                <a:cs typeface="+mn-cs"/>
              </a:rPr>
              <a:t> </a:t>
            </a:r>
            <a:r>
              <a:rPr kumimoji="0" lang="en-US" sz="1800" b="0" i="0" u="none" strike="noStrike" kern="1200" cap="none" spc="0" normalizeH="0" baseline="0" noProof="0" dirty="0" err="1">
                <a:ln>
                  <a:noFill/>
                </a:ln>
                <a:solidFill>
                  <a:srgbClr val="FFFFFF"/>
                </a:solidFill>
                <a:effectLst/>
                <a:uLnTx/>
                <a:uFillTx/>
                <a:latin typeface="Calibri"/>
                <a:ea typeface="+mn-ea"/>
                <a:cs typeface="+mn-cs"/>
              </a:rPr>
              <a:t>govitecan</a:t>
            </a:r>
            <a:r>
              <a:rPr kumimoji="0" lang="en-US" sz="1800" b="0" i="0" u="none" strike="noStrike" kern="1200" cap="none" spc="0" normalizeH="0" baseline="0" noProof="0" dirty="0">
                <a:ln>
                  <a:noFill/>
                </a:ln>
                <a:solidFill>
                  <a:srgbClr val="FFFFFF"/>
                </a:solidFill>
                <a:effectLst/>
                <a:uLnTx/>
                <a:uFillTx/>
                <a:latin typeface="Calibri"/>
                <a:ea typeface="+mn-ea"/>
                <a:cs typeface="+mn-cs"/>
              </a:rPr>
              <a:t> be used in the neoadjuvant/adjuvant setting?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a:ea typeface="+mn-ea"/>
                <a:cs typeface="+mn-cs"/>
              </a:rPr>
              <a:t>Could targeted therapies advance forward into NMIBC and MIBC?  </a:t>
            </a:r>
            <a:r>
              <a:rPr kumimoji="0" lang="en-US" sz="1800" b="1" i="0" u="none" strike="noStrike" kern="1200" cap="none" spc="0" normalizeH="0" baseline="0" noProof="0" dirty="0">
                <a:ln>
                  <a:noFill/>
                </a:ln>
                <a:solidFill>
                  <a:srgbClr val="FFFFFF"/>
                </a:solidFill>
                <a:effectLst/>
                <a:uLnTx/>
                <a:uFillTx/>
                <a:latin typeface="Calibri"/>
                <a:ea typeface="+mn-ea"/>
                <a:cs typeface="+mn-cs"/>
              </a:rPr>
              <a:t> </a:t>
            </a:r>
          </a:p>
        </p:txBody>
      </p:sp>
    </p:spTree>
    <p:extLst>
      <p:ext uri="{BB962C8B-B14F-4D97-AF65-F5344CB8AC3E}">
        <p14:creationId xmlns:p14="http://schemas.microsoft.com/office/powerpoint/2010/main" val="363402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9DBAC8-DC41-FD57-ED9B-8A50468BEF73}"/>
              </a:ext>
            </a:extLst>
          </p:cNvPr>
          <p:cNvSpPr>
            <a:spLocks noGrp="1"/>
          </p:cNvSpPr>
          <p:nvPr>
            <p:ph type="title"/>
          </p:nvPr>
        </p:nvSpPr>
        <p:spPr/>
        <p:txBody>
          <a:bodyPr/>
          <a:lstStyle/>
          <a:p>
            <a:pPr lvl="0"/>
            <a:r>
              <a:rPr lang="en-US" dirty="0"/>
              <a:t>Fantasies for the future… Oncology 2032? </a:t>
            </a:r>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pPr lvl="0"/>
            <a:r>
              <a:rPr lang="en-US" sz="3200" dirty="0"/>
              <a:t>What is your vision for oncology nursing in 2032?  </a:t>
            </a:r>
          </a:p>
          <a:p>
            <a:pPr lvl="0"/>
            <a:r>
              <a:rPr lang="en-US" sz="3200" dirty="0"/>
              <a:t>How can advances in technology be harnessed to provide better patient care?</a:t>
            </a:r>
          </a:p>
          <a:p>
            <a:pPr marL="98425" lvl="0" indent="0">
              <a:buNone/>
            </a:pPr>
            <a:endParaRPr lang="en-US" sz="2900" dirty="0"/>
          </a:p>
        </p:txBody>
      </p:sp>
      <p:sp>
        <p:nvSpPr>
          <p:cNvPr id="9" name="Text Placeholder 8">
            <a:extLst>
              <a:ext uri="{FF2B5EF4-FFF2-40B4-BE49-F238E27FC236}">
                <a16:creationId xmlns:a16="http://schemas.microsoft.com/office/drawing/2014/main" id="{AF0F2A97-F2E3-924B-10B0-A12ECF00B74B}"/>
              </a:ext>
            </a:extLst>
          </p:cNvPr>
          <p:cNvSpPr>
            <a:spLocks noGrp="1"/>
          </p:cNvSpPr>
          <p:nvPr>
            <p:ph type="body" sz="quarter" idx="10"/>
          </p:nvPr>
        </p:nvSpPr>
        <p:spPr/>
        <p:txBody>
          <a:bodyPr/>
          <a:lstStyle/>
          <a:p>
            <a:r>
              <a:rPr lang="en-US" sz="3200" dirty="0"/>
              <a:t>Questions — Brenda Martone, MSN, NP-BC, AOCNP</a:t>
            </a:r>
          </a:p>
        </p:txBody>
      </p:sp>
      <p:pic>
        <p:nvPicPr>
          <p:cNvPr id="7" name="Picture 6">
            <a:extLst>
              <a:ext uri="{FF2B5EF4-FFF2-40B4-BE49-F238E27FC236}">
                <a16:creationId xmlns:a16="http://schemas.microsoft.com/office/drawing/2014/main" id="{3C6D60B4-BAE1-7F47-B2DF-47DF040B2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720174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9DBAC8-DC41-FD57-ED9B-8A50468BEF73}"/>
              </a:ext>
            </a:extLst>
          </p:cNvPr>
          <p:cNvSpPr>
            <a:spLocks noGrp="1"/>
          </p:cNvSpPr>
          <p:nvPr>
            <p:ph type="title"/>
          </p:nvPr>
        </p:nvSpPr>
        <p:spPr/>
        <p:txBody>
          <a:bodyPr/>
          <a:lstStyle/>
          <a:p>
            <a:pPr lvl="0"/>
            <a:r>
              <a:rPr lang="en-US"/>
              <a:t>Fantasies for the future… Oncology 2032? </a:t>
            </a:r>
            <a:endParaRPr lang="en-US" dirty="0"/>
          </a:p>
        </p:txBody>
      </p:sp>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p:txBody>
          <a:bodyPr/>
          <a:lstStyle/>
          <a:p>
            <a:r>
              <a:rPr lang="en-US" dirty="0"/>
              <a:t>Oncology nurses and APP’s will practice at the top of their license. </a:t>
            </a:r>
          </a:p>
          <a:p>
            <a:r>
              <a:rPr lang="en-US" dirty="0"/>
              <a:t>Better understanding and appreciation of the role of all oncology nurses</a:t>
            </a:r>
          </a:p>
          <a:p>
            <a:r>
              <a:rPr lang="en-US" dirty="0"/>
              <a:t> All oncology nurses will hold OCN or AOCN </a:t>
            </a:r>
          </a:p>
          <a:p>
            <a:r>
              <a:rPr lang="en-US" dirty="0"/>
              <a:t>Advances to in technology to be harnessed</a:t>
            </a:r>
          </a:p>
          <a:p>
            <a:r>
              <a:rPr lang="en-US" dirty="0"/>
              <a:t> Detection of NMIBC and multifocal bladder cancer by imaging</a:t>
            </a:r>
          </a:p>
          <a:p>
            <a:r>
              <a:rPr lang="en-US" dirty="0"/>
              <a:t>  Non-invasive screening for patients globally. </a:t>
            </a:r>
          </a:p>
          <a:p>
            <a:r>
              <a:rPr lang="en-US" dirty="0"/>
              <a:t>   Circulating tumor DNA for cancer monitoring</a:t>
            </a:r>
          </a:p>
          <a:p>
            <a:endParaRPr lang="en-US" dirty="0"/>
          </a:p>
          <a:p>
            <a:endParaRPr lang="en-US" dirty="0"/>
          </a:p>
        </p:txBody>
      </p:sp>
      <p:sp>
        <p:nvSpPr>
          <p:cNvPr id="9" name="Text Placeholder 8">
            <a:extLst>
              <a:ext uri="{FF2B5EF4-FFF2-40B4-BE49-F238E27FC236}">
                <a16:creationId xmlns:a16="http://schemas.microsoft.com/office/drawing/2014/main" id="{AF0F2A97-F2E3-924B-10B0-A12ECF00B74B}"/>
              </a:ext>
            </a:extLst>
          </p:cNvPr>
          <p:cNvSpPr>
            <a:spLocks noGrp="1"/>
          </p:cNvSpPr>
          <p:nvPr>
            <p:ph type="body" sz="quarter" idx="10"/>
          </p:nvPr>
        </p:nvSpPr>
        <p:spPr/>
        <p:txBody>
          <a:bodyPr/>
          <a:lstStyle/>
          <a:p>
            <a:r>
              <a:rPr lang="en-US" sz="3200" dirty="0"/>
              <a:t>Commentary —Brenda Martone, MSN, NP-BC, AOCNP </a:t>
            </a:r>
          </a:p>
        </p:txBody>
      </p:sp>
      <p:pic>
        <p:nvPicPr>
          <p:cNvPr id="7" name="Picture 6">
            <a:extLst>
              <a:ext uri="{FF2B5EF4-FFF2-40B4-BE49-F238E27FC236}">
                <a16:creationId xmlns:a16="http://schemas.microsoft.com/office/drawing/2014/main" id="{3C6D60B4-BAE1-7F47-B2DF-47DF040B29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116006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A4DB-C897-7AA3-5707-09CE44ADC31C}"/>
              </a:ext>
            </a:extLst>
          </p:cNvPr>
          <p:cNvSpPr>
            <a:spLocks noGrp="1"/>
          </p:cNvSpPr>
          <p:nvPr>
            <p:ph type="title"/>
          </p:nvPr>
        </p:nvSpPr>
        <p:spPr>
          <a:xfrm>
            <a:off x="912286" y="2934072"/>
            <a:ext cx="10358967" cy="1143000"/>
          </a:xfrm>
        </p:spPr>
        <p:txBody>
          <a:bodyPr/>
          <a:lstStyle/>
          <a:p>
            <a:r>
              <a:rPr lang="en-US" dirty="0"/>
              <a:t>Appendix of Recent Data Sets</a:t>
            </a:r>
          </a:p>
        </p:txBody>
      </p:sp>
    </p:spTree>
    <p:extLst>
      <p:ext uri="{BB962C8B-B14F-4D97-AF65-F5344CB8AC3E}">
        <p14:creationId xmlns:p14="http://schemas.microsoft.com/office/powerpoint/2010/main" val="4099644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23582"/>
          </a:xfrm>
        </p:spPr>
        <p:txBody>
          <a:bodyPr/>
          <a:lstStyle/>
          <a:p>
            <a:pPr algn="ctr"/>
            <a:r>
              <a:rPr lang="en-US" sz="3200" dirty="0"/>
              <a:t>FGFR3 Genomic Alterations in Muscle-Invasive Bladder Cancer</a:t>
            </a:r>
            <a:endParaRPr lang="en-US" sz="2000" dirty="0"/>
          </a:p>
        </p:txBody>
      </p:sp>
      <p:sp>
        <p:nvSpPr>
          <p:cNvPr id="16" name="TextBox 15">
            <a:extLst>
              <a:ext uri="{FF2B5EF4-FFF2-40B4-BE49-F238E27FC236}">
                <a16:creationId xmlns:a16="http://schemas.microsoft.com/office/drawing/2014/main" id="{3E65E4F2-C7AB-4430-BAC3-5B9780FB2553}"/>
              </a:ext>
            </a:extLst>
          </p:cNvPr>
          <p:cNvSpPr txBox="1"/>
          <p:nvPr/>
        </p:nvSpPr>
        <p:spPr>
          <a:xfrm>
            <a:off x="1270338" y="844796"/>
            <a:ext cx="3015299"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Genomics of MIBC: TCGA</a:t>
            </a:r>
          </a:p>
        </p:txBody>
      </p:sp>
      <p:sp>
        <p:nvSpPr>
          <p:cNvPr id="20" name="TextBox 19">
            <a:extLst>
              <a:ext uri="{FF2B5EF4-FFF2-40B4-BE49-F238E27FC236}">
                <a16:creationId xmlns:a16="http://schemas.microsoft.com/office/drawing/2014/main" id="{112300E8-2BDC-4F76-9AAC-9DA2D0906539}"/>
              </a:ext>
            </a:extLst>
          </p:cNvPr>
          <p:cNvSpPr txBox="1"/>
          <p:nvPr/>
        </p:nvSpPr>
        <p:spPr>
          <a:xfrm>
            <a:off x="119336" y="6319373"/>
            <a:ext cx="10446774" cy="52322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Robertson AG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Cell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2017;171(3):540-56;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Cappellen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D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Nat Genet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1999;23:18-20;  Nassar A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JCO Precis Oncol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2018;</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Gust KM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Mol Cancer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Ther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2013;12:1245-54;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Grünewald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S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Int J Cancer</a:t>
            </a:r>
            <a:r>
              <a:rPr lang="en-US" sz="1400" b="0" i="1" dirty="0">
                <a:solidFill>
                  <a:srgbClr val="000000"/>
                </a:solidFill>
                <a:latin typeface="Calibri" panose="020F0502020204030204" pitchFamily="34" charset="0"/>
              </a:rPr>
              <a: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2019;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Sfakianos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JP Eur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Urol</a:t>
            </a:r>
            <a:r>
              <a:rPr lang="en-US" sz="1400" b="0" dirty="0">
                <a:solidFill>
                  <a:srgbClr val="000000"/>
                </a:solidFill>
                <a:latin typeface="Calibri" panose="020F0502020204030204" pitchFamily="34" charset="0"/>
              </a:rPr>
              <a: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2015;68(6):970-7. </a:t>
            </a:r>
          </a:p>
        </p:txBody>
      </p:sp>
      <p:sp>
        <p:nvSpPr>
          <p:cNvPr id="13" name="TextBox 12">
            <a:extLst>
              <a:ext uri="{FF2B5EF4-FFF2-40B4-BE49-F238E27FC236}">
                <a16:creationId xmlns:a16="http://schemas.microsoft.com/office/drawing/2014/main" id="{E4A5850F-8593-49A4-BB0F-330875292ADB}"/>
              </a:ext>
            </a:extLst>
          </p:cNvPr>
          <p:cNvSpPr txBox="1"/>
          <p:nvPr/>
        </p:nvSpPr>
        <p:spPr>
          <a:xfrm>
            <a:off x="5091363" y="1921614"/>
            <a:ext cx="6767771" cy="3016210"/>
          </a:xfrm>
          <a:prstGeom prst="rect">
            <a:avLst/>
          </a:prstGeom>
          <a:noFill/>
        </p:spPr>
        <p:txBody>
          <a:bodyPr wrap="square" rtlCol="0">
            <a:spAutoFit/>
          </a:bodyPr>
          <a:lstStyle/>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 muscle-invasive disease,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FGFR3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mutations in ~20% of tumors, but protein and/or gene overexpression in ~50%.</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Activating mutations of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FGFR3</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in ~75% of low-grade papillary bladder tumors. </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FGFR3-TACC3 fusions enriched in young, Asian, non-smokers, upper tract tumors (invasive, high grade)</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Preclinical evidence for activity of FGFR inhibitors in selected cells with FGFR alterations</a:t>
            </a:r>
          </a:p>
        </p:txBody>
      </p:sp>
      <p:grpSp>
        <p:nvGrpSpPr>
          <p:cNvPr id="5" name="Group 4">
            <a:extLst>
              <a:ext uri="{FF2B5EF4-FFF2-40B4-BE49-F238E27FC236}">
                <a16:creationId xmlns:a16="http://schemas.microsoft.com/office/drawing/2014/main" id="{BEF5FFAE-EEDE-104E-8CA7-9E70E8FD3A63}"/>
              </a:ext>
            </a:extLst>
          </p:cNvPr>
          <p:cNvGrpSpPr/>
          <p:nvPr/>
        </p:nvGrpSpPr>
        <p:grpSpPr>
          <a:xfrm>
            <a:off x="636104" y="1228946"/>
            <a:ext cx="4283766" cy="5058007"/>
            <a:chOff x="636105" y="1550504"/>
            <a:chExt cx="4283766" cy="5058007"/>
          </a:xfrm>
        </p:grpSpPr>
        <p:grpSp>
          <p:nvGrpSpPr>
            <p:cNvPr id="4" name="Group 3">
              <a:extLst>
                <a:ext uri="{FF2B5EF4-FFF2-40B4-BE49-F238E27FC236}">
                  <a16:creationId xmlns:a16="http://schemas.microsoft.com/office/drawing/2014/main" id="{DC0D1294-9BE9-4248-8569-FAF8B15E8676}"/>
                </a:ext>
              </a:extLst>
            </p:cNvPr>
            <p:cNvGrpSpPr/>
            <p:nvPr/>
          </p:nvGrpSpPr>
          <p:grpSpPr>
            <a:xfrm>
              <a:off x="636105" y="1550504"/>
              <a:ext cx="4283766" cy="5058007"/>
              <a:chOff x="636105" y="1550504"/>
              <a:chExt cx="4283766" cy="5058007"/>
            </a:xfrm>
          </p:grpSpPr>
          <p:sp>
            <p:nvSpPr>
              <p:cNvPr id="10" name="Rectangle 9">
                <a:extLst>
                  <a:ext uri="{FF2B5EF4-FFF2-40B4-BE49-F238E27FC236}">
                    <a16:creationId xmlns:a16="http://schemas.microsoft.com/office/drawing/2014/main" id="{28A9DC10-5BE2-3E4D-9B41-6B2008DED5BF}"/>
                  </a:ext>
                </a:extLst>
              </p:cNvPr>
              <p:cNvSpPr/>
              <p:nvPr/>
            </p:nvSpPr>
            <p:spPr>
              <a:xfrm>
                <a:off x="636105" y="1550504"/>
                <a:ext cx="4283766" cy="5058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a:ea typeface="+mn-ea"/>
                  <a:cs typeface="+mn-cs"/>
                </a:endParaRPr>
              </a:p>
            </p:txBody>
          </p:sp>
          <p:pic>
            <p:nvPicPr>
              <p:cNvPr id="9" name="Picture 8" descr="C:\Users\gps11\Desktop\ASCO-2019\EducationBook\TCGA-mutations.jpg">
                <a:extLst>
                  <a:ext uri="{FF2B5EF4-FFF2-40B4-BE49-F238E27FC236}">
                    <a16:creationId xmlns:a16="http://schemas.microsoft.com/office/drawing/2014/main" id="{D760AA6A-EBF3-4AA7-A46B-45A2AD081EB1}"/>
                  </a:ext>
                </a:extLst>
              </p:cNvPr>
              <p:cNvPicPr/>
              <p:nvPr/>
            </p:nvPicPr>
            <p:blipFill rotWithShape="1">
              <a:blip r:embed="rId2">
                <a:extLst>
                  <a:ext uri="{28A0092B-C50C-407E-A947-70E740481C1C}">
                    <a14:useLocalDpi xmlns:a14="http://schemas.microsoft.com/office/drawing/2010/main" val="0"/>
                  </a:ext>
                </a:extLst>
              </a:blip>
              <a:srcRect l="-123" t="25250" r="75259" b="29555"/>
              <a:stretch/>
            </p:blipFill>
            <p:spPr bwMode="auto">
              <a:xfrm>
                <a:off x="807123" y="1739348"/>
                <a:ext cx="3990742" cy="4746053"/>
              </a:xfrm>
              <a:prstGeom prst="rect">
                <a:avLst/>
              </a:prstGeom>
              <a:noFill/>
              <a:ln>
                <a:noFill/>
              </a:ln>
              <a:extLst>
                <a:ext uri="{53640926-AAD7-44D8-BBD7-CCE9431645EC}">
                  <a14:shadowObscured xmlns:a14="http://schemas.microsoft.com/office/drawing/2010/main"/>
                </a:ext>
              </a:extLst>
            </p:spPr>
          </p:pic>
        </p:grpSp>
        <p:sp>
          <p:nvSpPr>
            <p:cNvPr id="14" name="Rectangle 13">
              <a:extLst>
                <a:ext uri="{FF2B5EF4-FFF2-40B4-BE49-F238E27FC236}">
                  <a16:creationId xmlns:a16="http://schemas.microsoft.com/office/drawing/2014/main" id="{B1B92509-A54A-49FC-A325-59CCB2DED117}"/>
                </a:ext>
              </a:extLst>
            </p:cNvPr>
            <p:cNvSpPr/>
            <p:nvPr/>
          </p:nvSpPr>
          <p:spPr>
            <a:xfrm>
              <a:off x="3465974" y="2898381"/>
              <a:ext cx="1327442" cy="20324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21" name="Rectangle 20">
              <a:extLst>
                <a:ext uri="{FF2B5EF4-FFF2-40B4-BE49-F238E27FC236}">
                  <a16:creationId xmlns:a16="http://schemas.microsoft.com/office/drawing/2014/main" id="{8BCE75C8-76EA-41AF-8246-62FE505DF8C3}"/>
                </a:ext>
              </a:extLst>
            </p:cNvPr>
            <p:cNvSpPr/>
            <p:nvPr/>
          </p:nvSpPr>
          <p:spPr>
            <a:xfrm>
              <a:off x="3281109" y="5799987"/>
              <a:ext cx="1512307" cy="20324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grpSp>
      <p:sp>
        <p:nvSpPr>
          <p:cNvPr id="3" name="Rectangle 2">
            <a:extLst>
              <a:ext uri="{FF2B5EF4-FFF2-40B4-BE49-F238E27FC236}">
                <a16:creationId xmlns:a16="http://schemas.microsoft.com/office/drawing/2014/main" id="{9E95928B-95CC-5F44-BA4E-CEE35A898C27}"/>
              </a:ext>
            </a:extLst>
          </p:cNvPr>
          <p:cNvSpPr/>
          <p:nvPr/>
        </p:nvSpPr>
        <p:spPr>
          <a:xfrm>
            <a:off x="3866322" y="1281536"/>
            <a:ext cx="927094" cy="20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221005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B5A393CB-7CB6-9C4B-BA70-B9E076340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76" y="569241"/>
            <a:ext cx="10128448" cy="5359945"/>
          </a:xfrm>
          <a:prstGeom prst="rect">
            <a:avLst/>
          </a:prstGeom>
        </p:spPr>
      </p:pic>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6600056" y="5515287"/>
            <a:ext cx="4392488" cy="411487"/>
          </a:xfrm>
        </p:spPr>
        <p:txBody>
          <a:bodyPr/>
          <a:lstStyle/>
          <a:p>
            <a:pPr marL="98425" indent="0">
              <a:buNone/>
            </a:pPr>
            <a:r>
              <a:rPr lang="en-US" sz="2400" i="1" dirty="0">
                <a:solidFill>
                  <a:srgbClr val="0774A8"/>
                </a:solidFill>
              </a:rPr>
              <a:t>J Clin Oncol </a:t>
            </a:r>
            <a:r>
              <a:rPr lang="en-US" sz="2400" dirty="0">
                <a:solidFill>
                  <a:srgbClr val="0774A8"/>
                </a:solidFill>
              </a:rPr>
              <a:t>2021;39(22):2474-85.</a:t>
            </a:r>
          </a:p>
        </p:txBody>
      </p:sp>
      <p:sp>
        <p:nvSpPr>
          <p:cNvPr id="3" name="Rectangle 2">
            <a:extLst>
              <a:ext uri="{FF2B5EF4-FFF2-40B4-BE49-F238E27FC236}">
                <a16:creationId xmlns:a16="http://schemas.microsoft.com/office/drawing/2014/main" id="{A636BD71-FFA4-0649-8254-C7C3A746E5DF}"/>
              </a:ext>
            </a:extLst>
          </p:cNvPr>
          <p:cNvSpPr/>
          <p:nvPr/>
        </p:nvSpPr>
        <p:spPr bwMode="auto">
          <a:xfrm>
            <a:off x="10435658" y="569241"/>
            <a:ext cx="724566" cy="10595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F3C12E09-5E09-E446-A7CB-61FE1BB95808}"/>
              </a:ext>
            </a:extLst>
          </p:cNvPr>
          <p:cNvSpPr txBox="1"/>
          <p:nvPr/>
        </p:nvSpPr>
        <p:spPr>
          <a:xfrm>
            <a:off x="10272464" y="692696"/>
            <a:ext cx="561372" cy="677108"/>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774A8"/>
                </a:solidFill>
                <a:effectLst/>
                <a:uLnTx/>
                <a:uFillTx/>
                <a:latin typeface="Arial Narrow" panose="020B0604020202020204" pitchFamily="34" charset="0"/>
                <a:ea typeface="MS PGothic" charset="0"/>
                <a:cs typeface="Arial Narrow" panose="020B0604020202020204" pitchFamily="34" charset="0"/>
              </a:rPr>
              <a:t>of</a:t>
            </a:r>
          </a:p>
        </p:txBody>
      </p:sp>
    </p:spTree>
    <p:extLst>
      <p:ext uri="{BB962C8B-B14F-4D97-AF65-F5344CB8AC3E}">
        <p14:creationId xmlns:p14="http://schemas.microsoft.com/office/powerpoint/2010/main" val="970768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TROPHY-U-01: Overall Response and Best Change from Baseline in Tumor Size </a:t>
            </a:r>
          </a:p>
        </p:txBody>
      </p:sp>
      <p:sp>
        <p:nvSpPr>
          <p:cNvPr id="3" name="TextBox 2">
            <a:extLst>
              <a:ext uri="{FF2B5EF4-FFF2-40B4-BE49-F238E27FC236}">
                <a16:creationId xmlns:a16="http://schemas.microsoft.com/office/drawing/2014/main" id="{E7C7F4CA-A0C4-4C43-A789-A30D5651413F}"/>
              </a:ext>
            </a:extLst>
          </p:cNvPr>
          <p:cNvSpPr txBox="1"/>
          <p:nvPr/>
        </p:nvSpPr>
        <p:spPr>
          <a:xfrm>
            <a:off x="119336" y="6477098"/>
            <a:ext cx="553722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Grivas</a:t>
            </a:r>
            <a:r>
              <a:rPr lang="en-US" sz="1500" b="0" dirty="0">
                <a:solidFill>
                  <a:schemeClr val="tx1"/>
                </a:solidFill>
                <a:latin typeface="Calibri" panose="020F0502020204030204" pitchFamily="34" charset="0"/>
                <a:cs typeface="Calibri" panose="020F0502020204030204" pitchFamily="34" charset="0"/>
              </a:rPr>
              <a:t> P et al. Genitourinary Cancers Symposium 2022;Abstract 434.</a:t>
            </a:r>
          </a:p>
        </p:txBody>
      </p:sp>
      <p:pic>
        <p:nvPicPr>
          <p:cNvPr id="5" name="Picture 4" descr="Chart&#10;&#10;Description automatically generated">
            <a:extLst>
              <a:ext uri="{FF2B5EF4-FFF2-40B4-BE49-F238E27FC236}">
                <a16:creationId xmlns:a16="http://schemas.microsoft.com/office/drawing/2014/main" id="{9D437514-3AAC-7045-B81B-0A148ADF3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370013"/>
            <a:ext cx="11041192" cy="4675423"/>
          </a:xfrm>
          <a:prstGeom prst="rect">
            <a:avLst/>
          </a:prstGeom>
        </p:spPr>
      </p:pic>
    </p:spTree>
    <p:extLst>
      <p:ext uri="{BB962C8B-B14F-4D97-AF65-F5344CB8AC3E}">
        <p14:creationId xmlns:p14="http://schemas.microsoft.com/office/powerpoint/2010/main" val="208950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5" y="227013"/>
            <a:ext cx="10360152"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879984" y="1700808"/>
            <a:ext cx="10512306" cy="4799013"/>
          </a:xfrm>
        </p:spPr>
        <p:txBody>
          <a:bodyPr/>
          <a:lstStyle/>
          <a:p>
            <a:pPr marL="98425" indent="0">
              <a:lnSpc>
                <a:spcPct val="100000"/>
              </a:lnSpc>
              <a:spcBef>
                <a:spcPts val="1600"/>
              </a:spcBef>
              <a:spcAft>
                <a:spcPts val="600"/>
              </a:spcAft>
              <a:buNone/>
            </a:pPr>
            <a:r>
              <a:rPr lang="en-US" sz="2600" dirty="0">
                <a:solidFill>
                  <a:srgbClr val="0432FF"/>
                </a:solidFill>
              </a:rPr>
              <a:t>Module 1 – </a:t>
            </a:r>
            <a:r>
              <a:rPr lang="en-US" sz="2600" dirty="0">
                <a:solidFill>
                  <a:schemeClr val="tx1"/>
                </a:solidFill>
              </a:rPr>
              <a:t>Management of Localized Urothelial Bladder Cancer (UBC): Adjuvant Treatment, TAR-200</a:t>
            </a:r>
          </a:p>
          <a:p>
            <a:pPr marL="98425" indent="0">
              <a:lnSpc>
                <a:spcPct val="100000"/>
              </a:lnSpc>
              <a:spcBef>
                <a:spcPts val="1600"/>
              </a:spcBef>
              <a:spcAft>
                <a:spcPts val="600"/>
              </a:spcAft>
              <a:buNone/>
            </a:pPr>
            <a:r>
              <a:rPr lang="en-US" sz="2600" dirty="0">
                <a:solidFill>
                  <a:srgbClr val="0432FF"/>
                </a:solidFill>
              </a:rPr>
              <a:t>Module 2 – </a:t>
            </a:r>
            <a:r>
              <a:rPr lang="en-US" sz="2600" dirty="0">
                <a:solidFill>
                  <a:schemeClr val="tx1"/>
                </a:solidFill>
              </a:rPr>
              <a:t>Management of Metastatic UBC: Antibody-Drug Conjugates, Checkpoint Inhibitors</a:t>
            </a:r>
          </a:p>
          <a:p>
            <a:pPr marL="98425" indent="0">
              <a:lnSpc>
                <a:spcPct val="100000"/>
              </a:lnSpc>
              <a:spcBef>
                <a:spcPts val="1600"/>
              </a:spcBef>
              <a:spcAft>
                <a:spcPts val="600"/>
              </a:spcAft>
              <a:buNone/>
            </a:pPr>
            <a:r>
              <a:rPr lang="en-US" sz="2600" dirty="0">
                <a:solidFill>
                  <a:srgbClr val="0432FF"/>
                </a:solidFill>
              </a:rPr>
              <a:t>Module 3 – </a:t>
            </a:r>
            <a:r>
              <a:rPr lang="en-US" sz="2600" dirty="0">
                <a:solidFill>
                  <a:schemeClr val="tx1"/>
                </a:solidFill>
              </a:rPr>
              <a:t>Management of FGFR-Mutant UBC</a:t>
            </a:r>
          </a:p>
          <a:p>
            <a:pPr marL="98425" indent="0">
              <a:lnSpc>
                <a:spcPct val="100000"/>
              </a:lnSpc>
              <a:spcBef>
                <a:spcPts val="1600"/>
              </a:spcBef>
              <a:spcAft>
                <a:spcPts val="600"/>
              </a:spcAft>
              <a:buNone/>
            </a:pPr>
            <a:r>
              <a:rPr lang="en-US" sz="2600" dirty="0">
                <a:solidFill>
                  <a:srgbClr val="0432FF"/>
                </a:solidFill>
              </a:rPr>
              <a:t>Module 4 – </a:t>
            </a:r>
            <a:r>
              <a:rPr lang="en-US" sz="2600" dirty="0">
                <a:solidFill>
                  <a:schemeClr val="tx1"/>
                </a:solidFill>
              </a:rPr>
              <a:t>Oncology/UBC 2032 and Crystal Ball: Part 2</a:t>
            </a:r>
          </a:p>
        </p:txBody>
      </p:sp>
    </p:spTree>
    <p:extLst>
      <p:ext uri="{BB962C8B-B14F-4D97-AF65-F5344CB8AC3E}">
        <p14:creationId xmlns:p14="http://schemas.microsoft.com/office/powerpoint/2010/main" val="2859895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TROPHY-U-01: ORR by Subgroup and Individual Response Assessment</a:t>
            </a:r>
          </a:p>
        </p:txBody>
      </p:sp>
      <p:sp>
        <p:nvSpPr>
          <p:cNvPr id="3" name="TextBox 2">
            <a:extLst>
              <a:ext uri="{FF2B5EF4-FFF2-40B4-BE49-F238E27FC236}">
                <a16:creationId xmlns:a16="http://schemas.microsoft.com/office/drawing/2014/main" id="{E7C7F4CA-A0C4-4C43-A789-A30D5651413F}"/>
              </a:ext>
            </a:extLst>
          </p:cNvPr>
          <p:cNvSpPr txBox="1"/>
          <p:nvPr/>
        </p:nvSpPr>
        <p:spPr>
          <a:xfrm>
            <a:off x="191344" y="6477098"/>
            <a:ext cx="553722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Grivas</a:t>
            </a:r>
            <a:r>
              <a:rPr lang="en-US" sz="1500" b="0" dirty="0">
                <a:solidFill>
                  <a:schemeClr val="tx1"/>
                </a:solidFill>
                <a:latin typeface="Calibri" panose="020F0502020204030204" pitchFamily="34" charset="0"/>
                <a:cs typeface="Calibri" panose="020F0502020204030204" pitchFamily="34" charset="0"/>
              </a:rPr>
              <a:t> P et al. Genitourinary Cancers Symposium 2022;Abstract 434.</a:t>
            </a:r>
          </a:p>
        </p:txBody>
      </p:sp>
      <p:pic>
        <p:nvPicPr>
          <p:cNvPr id="5" name="Picture 4" descr="Chart&#10;&#10;Description automatically generated">
            <a:extLst>
              <a:ext uri="{FF2B5EF4-FFF2-40B4-BE49-F238E27FC236}">
                <a16:creationId xmlns:a16="http://schemas.microsoft.com/office/drawing/2014/main" id="{6F154C6A-7809-5E44-8868-CBBAD4CB7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84" y="1459741"/>
            <a:ext cx="10307984" cy="4714635"/>
          </a:xfrm>
          <a:prstGeom prst="rect">
            <a:avLst/>
          </a:prstGeom>
        </p:spPr>
      </p:pic>
    </p:spTree>
    <p:extLst>
      <p:ext uri="{BB962C8B-B14F-4D97-AF65-F5344CB8AC3E}">
        <p14:creationId xmlns:p14="http://schemas.microsoft.com/office/powerpoint/2010/main" val="492310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TROPHY-U-01: Most Common Treatment-Emergent Adverse Events (TEAEs) for All Patients</a:t>
            </a:r>
          </a:p>
        </p:txBody>
      </p:sp>
      <p:sp>
        <p:nvSpPr>
          <p:cNvPr id="3" name="TextBox 2">
            <a:extLst>
              <a:ext uri="{FF2B5EF4-FFF2-40B4-BE49-F238E27FC236}">
                <a16:creationId xmlns:a16="http://schemas.microsoft.com/office/drawing/2014/main" id="{E7C7F4CA-A0C4-4C43-A789-A30D5651413F}"/>
              </a:ext>
            </a:extLst>
          </p:cNvPr>
          <p:cNvSpPr txBox="1"/>
          <p:nvPr/>
        </p:nvSpPr>
        <p:spPr>
          <a:xfrm>
            <a:off x="119336" y="6477098"/>
            <a:ext cx="553722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Grivas</a:t>
            </a:r>
            <a:r>
              <a:rPr lang="en-US" sz="1500" b="0" dirty="0">
                <a:solidFill>
                  <a:schemeClr val="tx1"/>
                </a:solidFill>
                <a:latin typeface="Calibri" panose="020F0502020204030204" pitchFamily="34" charset="0"/>
                <a:cs typeface="Calibri" panose="020F0502020204030204" pitchFamily="34" charset="0"/>
              </a:rPr>
              <a:t> P et al. Genitourinary Cancers Symposium 2022;Abstract 434.</a:t>
            </a:r>
          </a:p>
        </p:txBody>
      </p:sp>
      <p:pic>
        <p:nvPicPr>
          <p:cNvPr id="6" name="Picture 5" descr="Table&#10;&#10;Description automatically generated">
            <a:extLst>
              <a:ext uri="{FF2B5EF4-FFF2-40B4-BE49-F238E27FC236}">
                <a16:creationId xmlns:a16="http://schemas.microsoft.com/office/drawing/2014/main" id="{4E328424-7F37-9941-8824-DA89CAAD3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622" y="1370013"/>
            <a:ext cx="10527570" cy="4667395"/>
          </a:xfrm>
          <a:prstGeom prst="rect">
            <a:avLst/>
          </a:prstGeom>
        </p:spPr>
      </p:pic>
      <p:sp>
        <p:nvSpPr>
          <p:cNvPr id="4" name="Rectangle 3">
            <a:extLst>
              <a:ext uri="{FF2B5EF4-FFF2-40B4-BE49-F238E27FC236}">
                <a16:creationId xmlns:a16="http://schemas.microsoft.com/office/drawing/2014/main" id="{D2FF5366-9503-5A43-8537-E3183B8C6AA7}"/>
              </a:ext>
            </a:extLst>
          </p:cNvPr>
          <p:cNvSpPr/>
          <p:nvPr/>
        </p:nvSpPr>
        <p:spPr bwMode="auto">
          <a:xfrm>
            <a:off x="9215560" y="5683048"/>
            <a:ext cx="208823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957153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TROPHY-U-01: Most Common Treatment-Related Adverse Events (TRAEs) for All Patients</a:t>
            </a:r>
          </a:p>
        </p:txBody>
      </p:sp>
      <p:sp>
        <p:nvSpPr>
          <p:cNvPr id="3" name="TextBox 2">
            <a:extLst>
              <a:ext uri="{FF2B5EF4-FFF2-40B4-BE49-F238E27FC236}">
                <a16:creationId xmlns:a16="http://schemas.microsoft.com/office/drawing/2014/main" id="{E7C7F4CA-A0C4-4C43-A789-A30D5651413F}"/>
              </a:ext>
            </a:extLst>
          </p:cNvPr>
          <p:cNvSpPr txBox="1"/>
          <p:nvPr/>
        </p:nvSpPr>
        <p:spPr>
          <a:xfrm>
            <a:off x="119336" y="6477098"/>
            <a:ext cx="553722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Grivas</a:t>
            </a:r>
            <a:r>
              <a:rPr lang="en-US" sz="1500" b="0" dirty="0">
                <a:solidFill>
                  <a:schemeClr val="tx1"/>
                </a:solidFill>
                <a:latin typeface="Calibri" panose="020F0502020204030204" pitchFamily="34" charset="0"/>
                <a:cs typeface="Calibri" panose="020F0502020204030204" pitchFamily="34" charset="0"/>
              </a:rPr>
              <a:t> P et al. Genitourinary Cancers Symposium 2022;Abstract 434.</a:t>
            </a:r>
          </a:p>
        </p:txBody>
      </p:sp>
      <p:pic>
        <p:nvPicPr>
          <p:cNvPr id="5" name="Picture 4" descr="Table&#10;&#10;Description automatically generated">
            <a:extLst>
              <a:ext uri="{FF2B5EF4-FFF2-40B4-BE49-F238E27FC236}">
                <a16:creationId xmlns:a16="http://schemas.microsoft.com/office/drawing/2014/main" id="{CDD97DF0-56E2-4B46-A845-3BF8FFA0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47" y="1318976"/>
            <a:ext cx="10745133" cy="4630304"/>
          </a:xfrm>
          <a:prstGeom prst="rect">
            <a:avLst/>
          </a:prstGeom>
        </p:spPr>
      </p:pic>
    </p:spTree>
    <p:extLst>
      <p:ext uri="{BB962C8B-B14F-4D97-AF65-F5344CB8AC3E}">
        <p14:creationId xmlns:p14="http://schemas.microsoft.com/office/powerpoint/2010/main" val="3064588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TMB 2022 Theme">
  <a:themeElements>
    <a:clrScheme name="Custom 1">
      <a:dk1>
        <a:srgbClr val="000000"/>
      </a:dk1>
      <a:lt1>
        <a:srgbClr val="FFFFFF"/>
      </a:lt1>
      <a:dk2>
        <a:srgbClr val="444444"/>
      </a:dk2>
      <a:lt2>
        <a:srgbClr val="EBEBEB"/>
      </a:lt2>
      <a:accent1>
        <a:srgbClr val="DA1F11"/>
      </a:accent1>
      <a:accent2>
        <a:srgbClr val="00575F"/>
      </a:accent2>
      <a:accent3>
        <a:srgbClr val="457982"/>
      </a:accent3>
      <a:accent4>
        <a:srgbClr val="C3E1DE"/>
      </a:accent4>
      <a:accent5>
        <a:srgbClr val="EBA149"/>
      </a:accent5>
      <a:accent6>
        <a:srgbClr val="BF5700"/>
      </a:accent6>
      <a:hlink>
        <a:srgbClr val="00575F"/>
      </a:hlink>
      <a:folHlink>
        <a:srgbClr val="457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UTMB 2022 Theme" id="{7C328004-CAD3-4E0E-8B4F-8E8AAD9CF37B}" vid="{E8869289-3E44-49E1-B4F2-73F3B19E40F4}"/>
    </a:ext>
  </a:extLst>
</a:theme>
</file>

<file path=ppt/theme/theme11.xml><?xml version="1.0" encoding="utf-8"?>
<a:theme xmlns:a="http://schemas.openxmlformats.org/drawingml/2006/main" name="Kama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ASCO AM">
      <a:dk1>
        <a:srgbClr val="002457"/>
      </a:dk1>
      <a:lt1>
        <a:srgbClr val="FFFFFF"/>
      </a:lt1>
      <a:dk2>
        <a:srgbClr val="0076A9"/>
      </a:dk2>
      <a:lt2>
        <a:srgbClr val="E7E6E6"/>
      </a:lt2>
      <a:accent1>
        <a:srgbClr val="59CBE8"/>
      </a:accent1>
      <a:accent2>
        <a:srgbClr val="008764"/>
      </a:accent2>
      <a:accent3>
        <a:srgbClr val="F6CF3F"/>
      </a:accent3>
      <a:accent4>
        <a:srgbClr val="59AADE"/>
      </a:accent4>
      <a:accent5>
        <a:srgbClr val="096F76"/>
      </a:accent5>
      <a:accent6>
        <a:srgbClr val="002457"/>
      </a:accent6>
      <a:hlink>
        <a:srgbClr val="59AADE"/>
      </a:hlink>
      <a:folHlink>
        <a:srgbClr val="39B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NYL2014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NYU Langone Health Theme 3 White Cover White Interior">
  <a:themeElements>
    <a:clrScheme name="NYU Langone Muted Office Colors">
      <a:dk1>
        <a:srgbClr val="53565A"/>
      </a:dk1>
      <a:lt1>
        <a:srgbClr val="FFFFFF"/>
      </a:lt1>
      <a:dk2>
        <a:srgbClr val="580F8B"/>
      </a:dk2>
      <a:lt2>
        <a:srgbClr val="D9D9D6"/>
      </a:lt2>
      <a:accent1>
        <a:srgbClr val="580F8B"/>
      </a:accent1>
      <a:accent2>
        <a:srgbClr val="BD9B60"/>
      </a:accent2>
      <a:accent3>
        <a:srgbClr val="007398"/>
      </a:accent3>
      <a:accent4>
        <a:srgbClr val="E8927C"/>
      </a:accent4>
      <a:accent5>
        <a:srgbClr val="006C5B"/>
      </a:accent5>
      <a:accent6>
        <a:srgbClr val="688197"/>
      </a:accent6>
      <a:hlink>
        <a:srgbClr val="0000FF"/>
      </a:hlink>
      <a:folHlink>
        <a:srgbClr val="00EBFF"/>
      </a:folHlink>
    </a:clrScheme>
    <a:fontScheme name="NYU Langone Offic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chemeClr val="tx1"/>
            </a:solidFill>
          </a:defRPr>
        </a:defPPr>
      </a:lstStyle>
    </a:txDef>
  </a:objectDefaults>
  <a:extraClrSchemeLst/>
  <a:extLst>
    <a:ext uri="{05A4C25C-085E-4340-85A3-A5531E510DB2}">
      <thm15:themeFamily xmlns:thm15="http://schemas.microsoft.com/office/thememl/2012/main" name="Presentation73" id="{28463F42-BDB7-9A4B-8D36-2ED79CD8FF55}" vid="{610928F3-D14D-F94A-A940-061420FBAEC5}"/>
    </a:ext>
  </a:ext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24621620-262E-4F5E-B9D9-8D428444BA61}"/>
</file>

<file path=customXml/itemProps2.xml><?xml version="1.0" encoding="utf-8"?>
<ds:datastoreItem xmlns:ds="http://schemas.openxmlformats.org/officeDocument/2006/customXml" ds:itemID="{EF844C73-BE26-4473-A2EA-231AE46E4BBA}"/>
</file>

<file path=customXml/itemProps3.xml><?xml version="1.0" encoding="utf-8"?>
<ds:datastoreItem xmlns:ds="http://schemas.openxmlformats.org/officeDocument/2006/customXml" ds:itemID="{50C6989E-3A2A-4B27-AA59-687D6B3BF083}"/>
</file>

<file path=docProps/app.xml><?xml version="1.0" encoding="utf-8"?>
<Properties xmlns="http://schemas.openxmlformats.org/officeDocument/2006/extended-properties" xmlns:vt="http://schemas.openxmlformats.org/officeDocument/2006/docPropsVTypes">
  <Template/>
  <TotalTime>4718</TotalTime>
  <Words>4560</Words>
  <Application>Microsoft Macintosh PowerPoint</Application>
  <PresentationFormat>Widescreen</PresentationFormat>
  <Paragraphs>583</Paragraphs>
  <Slides>92</Slides>
  <Notes>16</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92</vt:i4>
      </vt:variant>
    </vt:vector>
  </HeadingPairs>
  <TitlesOfParts>
    <vt:vector size="115" baseType="lpstr">
      <vt:lpstr>Arial</vt:lpstr>
      <vt:lpstr>Arial Narrow</vt:lpstr>
      <vt:lpstr>Calibri</vt:lpstr>
      <vt:lpstr>Corbel</vt:lpstr>
      <vt:lpstr>Courier New</vt:lpstr>
      <vt:lpstr>Georgia</vt:lpstr>
      <vt:lpstr>Helvetica</vt:lpstr>
      <vt:lpstr>Symbol</vt:lpstr>
      <vt:lpstr>Times New Roman</vt:lpstr>
      <vt:lpstr>Trebuchet MS</vt:lpstr>
      <vt:lpstr>Wingdings</vt:lpstr>
      <vt:lpstr>Wingdings 2</vt:lpstr>
      <vt:lpstr>5_Default Design</vt:lpstr>
      <vt:lpstr>1_Custom Design</vt:lpstr>
      <vt:lpstr>4_NYL2014_PPT_Slides</vt:lpstr>
      <vt:lpstr>MLC2015_PPT_Slides</vt:lpstr>
      <vt:lpstr>3_Blank Presentation</vt:lpstr>
      <vt:lpstr>2_NYU Langone Health Theme 3 White Cover White Interior</vt:lpstr>
      <vt:lpstr>6_Default Design</vt:lpstr>
      <vt:lpstr>7_Default Design</vt:lpstr>
      <vt:lpstr>8_Default Design</vt:lpstr>
      <vt:lpstr>UTMB 2022 Theme</vt:lpstr>
      <vt:lpstr>Kamat Theme</vt:lpstr>
      <vt:lpstr>Bladder Cancer  Saturday, April 30, 2022 12:15 PM – 1:45 PM PT</vt:lpstr>
      <vt:lpstr>Faculty</vt:lpstr>
      <vt:lpstr>Ms Averia — Disclosures</vt:lpstr>
      <vt:lpstr>Dr Gupta — Disclosures</vt:lpstr>
      <vt:lpstr>Ms Martone — Disclosures</vt:lpstr>
      <vt:lpstr>Dr Pal — Disclosures</vt:lpstr>
      <vt:lpstr>Commercial Support</vt:lpstr>
      <vt:lpstr>Ten years from now, what will the death rate from cancer be compared to today?</vt:lpstr>
      <vt:lpstr>Agenda</vt:lpstr>
      <vt:lpstr>Agenda</vt:lpstr>
      <vt:lpstr>Usual initial treatment for non-muscle invasive bladder cancer is…</vt:lpstr>
      <vt:lpstr>What is the mechanism of action of TAR-200?</vt:lpstr>
      <vt:lpstr>Most patients with muscle-invasive bladder cancer are initially treated with cystectomy followed by adjuvant therapy.</vt:lpstr>
      <vt:lpstr>Which of the following is FDA approved as adjuvant therapy for bladder cancer?</vt:lpstr>
      <vt:lpstr>Overview of Bladder Cancer</vt:lpstr>
      <vt:lpstr>PowerPoint Presentation</vt:lpstr>
      <vt:lpstr>High-Risk Non‒Muscle-Invasive BC</vt:lpstr>
      <vt:lpstr>PowerPoint Presentation</vt:lpstr>
      <vt:lpstr>KEYNOTE-057: Pembrolizumab for High-Risk NMIBC Response, Duration of Response and Summary of Adverse Events</vt:lpstr>
      <vt:lpstr>PowerPoint Presentation</vt:lpstr>
      <vt:lpstr>CheckMate 274: Adjuvant Nivolumab for High-Risk MIBC Disease-Free Survival in the Intent-to-Treat Population</vt:lpstr>
      <vt:lpstr>CheckMate 274: Adjuvant Nivolumab for High-Risk MIBC Disease-Free Survival in Patients with PD-L1 Expression Level of 1% or More</vt:lpstr>
      <vt:lpstr>PowerPoint Presentation</vt:lpstr>
      <vt:lpstr>PowerPoint Presentation</vt:lpstr>
      <vt:lpstr>PowerPoint Presentation</vt:lpstr>
      <vt:lpstr>PowerPoint Presentation</vt:lpstr>
      <vt:lpstr>Components of TAR-200</vt:lpstr>
      <vt:lpstr>TAR-200-101: Study Design and Outcomes</vt:lpstr>
      <vt:lpstr>SunRISe-1: Ongoing Phase IIb Trial of TAR-200 Alone, Cetrelimab Alone, or the Combination for BCG-Unresponsive, High-Risk Non-Muscle-Invasive Bladder Cancer</vt:lpstr>
      <vt:lpstr>Patients with non-muscle-invasive bladder cancer (NMIBC) </vt:lpstr>
      <vt:lpstr>Patients with non-muscle-invasive bladder cancer (NMIBC) </vt:lpstr>
      <vt:lpstr>Patients with non-muscle-invasive bladder cancer (NMIBC) </vt:lpstr>
      <vt:lpstr>Patients with non-muscle-invasive bladder cancer (NMIBC)</vt:lpstr>
      <vt:lpstr>PowerPoint Presentation</vt:lpstr>
      <vt:lpstr>PowerPoint Presentation</vt:lpstr>
      <vt:lpstr>PowerPoint Presentation</vt:lpstr>
      <vt:lpstr>Agenda</vt:lpstr>
      <vt:lpstr>Patients with metastatic urothelial bladder cancer (mUBC) may be designated as “platinum-ineligible” due to… </vt:lpstr>
      <vt:lpstr>Platinum Ineligibility </vt:lpstr>
      <vt:lpstr>What is the mechanism of action of enfortumab vedotin?</vt:lpstr>
      <vt:lpstr>Enfortumab vedotin is showing encouraging results in the initial treatment of mUBC when combined with…</vt:lpstr>
      <vt:lpstr>PowerPoint Presentation</vt:lpstr>
      <vt:lpstr>JAVELIN-100 Study Design</vt:lpstr>
      <vt:lpstr>JAVELIN-100: Long-Term Overall Survival (OS)</vt:lpstr>
      <vt:lpstr>JAVELIN-100: Investigator-Assessed Progression-Free Survival (PFS)</vt:lpstr>
      <vt:lpstr>Antibody-Drug Conjugates in UBC</vt:lpstr>
      <vt:lpstr>Enfortumab Vedotin: Nectin-4 Targeted Therapy</vt:lpstr>
      <vt:lpstr>PowerPoint Presentation</vt:lpstr>
      <vt:lpstr>EV-301: Enfortumab Vedotin for Previously-Treated Advanced UC Survival Analyses</vt:lpstr>
      <vt:lpstr>EV-301: Antitumor Response</vt:lpstr>
      <vt:lpstr>EV-301: Treatment-Related Adverse Events of Special Interest</vt:lpstr>
      <vt:lpstr>PowerPoint Presentation</vt:lpstr>
      <vt:lpstr>EV-201: Enfortumab Vedotin for Cisplatin-Ineligible Patients with Advanced UC Previously Treated with PD-1 or PD-L1 Therapy</vt:lpstr>
      <vt:lpstr>Study EV-103: Update on Durability Results and Long Term Outcome of Enfortumab Vedotin + Pembrolizumab in First Line Locally Advanced or Metastatic Urothelial Carcinoma (la/mUC)</vt:lpstr>
      <vt:lpstr>EV-103: Enfortumab Vedotin with Pembrolizumab as First-Line Therapy for Locally Advanced or Metastatic Urothelial Carcinoma</vt:lpstr>
      <vt:lpstr>PowerPoint Presentation</vt:lpstr>
      <vt:lpstr>Sacituzumab Govitecan: A First-in-Class TROP2-Directed Antibody-Drug Conjugate</vt:lpstr>
      <vt:lpstr>TROPHY U-01 (Cohort 1): ORR, Duration of Response and Survival</vt:lpstr>
      <vt:lpstr>PowerPoint Presentation</vt:lpstr>
      <vt:lpstr>Patients with FGFR wild-type metastatic urothelial bladder cancer (FGFR-WT UBC) </vt:lpstr>
      <vt:lpstr>Patients with FGFR wild-type metastatic urothelial bladder cancer (FGFR-WT UBC) </vt:lpstr>
      <vt:lpstr>PowerPoint Presentation</vt:lpstr>
      <vt:lpstr>Patients with FGFR wild-type metastatic urothelial bladder cancer (FGFR-WT UBC) </vt:lpstr>
      <vt:lpstr>Patients with FGFR wild-type metastatic urothelial bladder cancer (FGFR-WT UBC) </vt:lpstr>
      <vt:lpstr>PowerPoint Presentation</vt:lpstr>
      <vt:lpstr>Agenda</vt:lpstr>
      <vt:lpstr>What is the mechanism of action of erdafitinib?</vt:lpstr>
      <vt:lpstr>Erdafitinib targets…</vt:lpstr>
      <vt:lpstr>Which of the following is a potential unique side effect of erdafitinib that requires monitoring?</vt:lpstr>
      <vt:lpstr>Rationale for Targeting FGFR in Urothelial Carcinoma (UC)1,2</vt:lpstr>
      <vt:lpstr>PowerPoint Presentation</vt:lpstr>
      <vt:lpstr>BLC2001: Erdafitinib for Locally Advanced or Metastatic UBC Responses in Patients Treated with the Selected 8 mg/day Erdafitinib UpT Regimen  </vt:lpstr>
      <vt:lpstr>BLC2001: Post Hoc Analysis of the Cumulative Incidence of First-Onset Central Serous Retinopathy Events by Grade </vt:lpstr>
      <vt:lpstr>BLC2001: Select Treatment-Emergent Adverse Events</vt:lpstr>
      <vt:lpstr>Patients with mUBC and an FGFR mutation </vt:lpstr>
      <vt:lpstr>Patients with mUBC and an FGFR mutation</vt:lpstr>
      <vt:lpstr>Patients with mUBC and an FGFR mutation </vt:lpstr>
      <vt:lpstr>Patients with mUBC and an FGFR mutation </vt:lpstr>
      <vt:lpstr>PowerPoint Presentation</vt:lpstr>
      <vt:lpstr>PowerPoint Presentation</vt:lpstr>
      <vt:lpstr>Agenda</vt:lpstr>
      <vt:lpstr>Fantasies for the future… Oncology 2032? </vt:lpstr>
      <vt:lpstr>PowerPoint Presentation</vt:lpstr>
      <vt:lpstr>Fantasies for the future… Oncology 2032? </vt:lpstr>
      <vt:lpstr>Fantasies for the future… Oncology 2032? </vt:lpstr>
      <vt:lpstr>Appendix of Recent Data Sets</vt:lpstr>
      <vt:lpstr>FGFR3 Genomic Alterations in Muscle-Invasive Bladder Cancer</vt:lpstr>
      <vt:lpstr>PowerPoint Presentation</vt:lpstr>
      <vt:lpstr>TROPHY-U-01: Overall Response and Best Change from Baseline in Tumor Size </vt:lpstr>
      <vt:lpstr>TROPHY-U-01: ORR by Subgroup and Individual Response Assessment</vt:lpstr>
      <vt:lpstr>TROPHY-U-01: Most Common Treatment-Emergent Adverse Events (TEAEs) for All Patients</vt:lpstr>
      <vt:lpstr>TROPHY-U-01: Most Common Treatment-Related Adverse Events (TRAEs) for All Patients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683</cp:revision>
  <cp:lastPrinted>2020-11-18T16:45:31Z</cp:lastPrinted>
  <dcterms:created xsi:type="dcterms:W3CDTF">2020-11-13T19:02:13Z</dcterms:created>
  <dcterms:modified xsi:type="dcterms:W3CDTF">2022-05-05T13:49:23Z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