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26.xml" ContentType="application/vnd.openxmlformats-officedocument.presentationml.slide+xml"/>
  <Override PartName="/ppt/presentation.xml" ContentType="application/vnd.openxmlformats-officedocument.presentationml.presentation.main+xml"/>
  <Override PartName="/ppt/slideLayouts/slideLayout66.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42.xml" ContentType="application/vnd.openxmlformats-officedocument.presentationml.notesSlide+xml"/>
  <Override PartName="/ppt/slideMasters/slideMaster4.xml" ContentType="application/vnd.openxmlformats-officedocument.presentationml.slideMaster+xml"/>
  <Override PartName="/ppt/notesSlides/notesSlide43.xml" ContentType="application/vnd.openxmlformats-officedocument.presentationml.notesSlide+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notesSlides/notesSlide44.xml" ContentType="application/vnd.openxmlformats-officedocument.presentationml.notesSlide+xml"/>
  <Override PartName="/ppt/slideMasters/slideMaster9.xml" ContentType="application/vnd.openxmlformats-officedocument.presentationml.slideMaster+xml"/>
  <Override PartName="/ppt/notesSlides/notesSlide4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46.xml" ContentType="application/vnd.openxmlformats-officedocument.presentationml.notesSlide+xml"/>
  <Override PartName="/ppt/slideLayouts/slideLayout5.xml" ContentType="application/vnd.openxmlformats-officedocument.presentationml.slideLayout+xml"/>
  <Override PartName="/ppt/notesSlides/notesSlide47.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17.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18.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19.xml" ContentType="application/vnd.openxmlformats-officedocument.presentationml.slideLayout+xml"/>
  <Override PartName="/ppt/slideLayouts/slideLayout41.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4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olors1.xml" ContentType="application/vnd.ms-office.chartcolorstyle+xml"/>
  <Override PartName="/ppt/charts/style1.xml" ContentType="application/vnd.ms-office.chartstyle+xml"/>
  <Override PartName="/ppt/charts/chart2.xml" ContentType="application/vnd.openxmlformats-officedocument.drawingml.chart+xml"/>
  <Override PartName="/ppt/theme/themeOverride1.xml" ContentType="application/vnd.openxmlformats-officedocument.themeOverride+xml"/>
  <Override PartName="/ppt/charts/chart1.xml" ContentType="application/vnd.openxmlformats-officedocument.drawingml.char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6" r:id="rId2"/>
    <p:sldMasterId id="2147484607" r:id="rId3"/>
    <p:sldMasterId id="2147484616" r:id="rId4"/>
    <p:sldMasterId id="2147484631" r:id="rId5"/>
    <p:sldMasterId id="2147484633" r:id="rId6"/>
    <p:sldMasterId id="2147484635" r:id="rId7"/>
    <p:sldMasterId id="2147484647" r:id="rId8"/>
    <p:sldMasterId id="2147484662" r:id="rId9"/>
  </p:sldMasterIdLst>
  <p:notesMasterIdLst>
    <p:notesMasterId r:id="rId144"/>
  </p:notesMasterIdLst>
  <p:handoutMasterIdLst>
    <p:handoutMasterId r:id="rId145"/>
  </p:handoutMasterIdLst>
  <p:sldIdLst>
    <p:sldId id="2147470853" r:id="rId10"/>
    <p:sldId id="2147470693" r:id="rId11"/>
    <p:sldId id="13407" r:id="rId12"/>
    <p:sldId id="2147470467" r:id="rId13"/>
    <p:sldId id="2147470554" r:id="rId14"/>
    <p:sldId id="2559" r:id="rId15"/>
    <p:sldId id="2147470695" r:id="rId16"/>
    <p:sldId id="2147470657" r:id="rId17"/>
    <p:sldId id="2147470606" r:id="rId18"/>
    <p:sldId id="2147470716" r:id="rId19"/>
    <p:sldId id="2147470626" r:id="rId20"/>
    <p:sldId id="2147470859" r:id="rId21"/>
    <p:sldId id="2147470625" r:id="rId22"/>
    <p:sldId id="2147470836" r:id="rId23"/>
    <p:sldId id="2147470969" r:id="rId24"/>
    <p:sldId id="264" r:id="rId25"/>
    <p:sldId id="258" r:id="rId26"/>
    <p:sldId id="276" r:id="rId27"/>
    <p:sldId id="273" r:id="rId28"/>
    <p:sldId id="274" r:id="rId29"/>
    <p:sldId id="272" r:id="rId30"/>
    <p:sldId id="278" r:id="rId31"/>
    <p:sldId id="277" r:id="rId32"/>
    <p:sldId id="275" r:id="rId33"/>
    <p:sldId id="268" r:id="rId34"/>
    <p:sldId id="266" r:id="rId35"/>
    <p:sldId id="267" r:id="rId36"/>
    <p:sldId id="265" r:id="rId37"/>
    <p:sldId id="269" r:id="rId38"/>
    <p:sldId id="270" r:id="rId39"/>
    <p:sldId id="271" r:id="rId40"/>
    <p:sldId id="2147471129" r:id="rId41"/>
    <p:sldId id="2147470627" r:id="rId42"/>
    <p:sldId id="2147470863" r:id="rId43"/>
    <p:sldId id="2147470628" r:id="rId44"/>
    <p:sldId id="2147470841" r:id="rId45"/>
    <p:sldId id="2147470970" r:id="rId46"/>
    <p:sldId id="2268" r:id="rId47"/>
    <p:sldId id="894" r:id="rId48"/>
    <p:sldId id="1093" r:id="rId49"/>
    <p:sldId id="2271" r:id="rId50"/>
    <p:sldId id="1993219344" r:id="rId51"/>
    <p:sldId id="2272" r:id="rId52"/>
    <p:sldId id="2218" r:id="rId53"/>
    <p:sldId id="2249" r:id="rId54"/>
    <p:sldId id="2270" r:id="rId55"/>
    <p:sldId id="2263" r:id="rId56"/>
    <p:sldId id="2262" r:id="rId57"/>
    <p:sldId id="2274" r:id="rId58"/>
    <p:sldId id="1993219319" r:id="rId59"/>
    <p:sldId id="1993219334" r:id="rId60"/>
    <p:sldId id="1993219338" r:id="rId61"/>
    <p:sldId id="1993219337" r:id="rId62"/>
    <p:sldId id="1993219335" r:id="rId63"/>
    <p:sldId id="1993219332" r:id="rId64"/>
    <p:sldId id="1993219342" r:id="rId65"/>
    <p:sldId id="1993219347" r:id="rId66"/>
    <p:sldId id="1993219349" r:id="rId67"/>
    <p:sldId id="2147471130" r:id="rId68"/>
    <p:sldId id="2147470629" r:id="rId69"/>
    <p:sldId id="2147470861" r:id="rId70"/>
    <p:sldId id="2147470630" r:id="rId71"/>
    <p:sldId id="2147470862" r:id="rId72"/>
    <p:sldId id="2147471126" r:id="rId73"/>
    <p:sldId id="359" r:id="rId74"/>
    <p:sldId id="364" r:id="rId75"/>
    <p:sldId id="407" r:id="rId76"/>
    <p:sldId id="406" r:id="rId77"/>
    <p:sldId id="391" r:id="rId78"/>
    <p:sldId id="442" r:id="rId79"/>
    <p:sldId id="428" r:id="rId80"/>
    <p:sldId id="405" r:id="rId81"/>
    <p:sldId id="423" r:id="rId82"/>
    <p:sldId id="424" r:id="rId83"/>
    <p:sldId id="390" r:id="rId84"/>
    <p:sldId id="420" r:id="rId85"/>
    <p:sldId id="422" r:id="rId86"/>
    <p:sldId id="392" r:id="rId87"/>
    <p:sldId id="409" r:id="rId88"/>
    <p:sldId id="408" r:id="rId89"/>
    <p:sldId id="393" r:id="rId90"/>
    <p:sldId id="410" r:id="rId91"/>
    <p:sldId id="411" r:id="rId92"/>
    <p:sldId id="412" r:id="rId93"/>
    <p:sldId id="417" r:id="rId94"/>
    <p:sldId id="418" r:id="rId95"/>
    <p:sldId id="429" r:id="rId96"/>
    <p:sldId id="430" r:id="rId97"/>
    <p:sldId id="431" r:id="rId98"/>
    <p:sldId id="432" r:id="rId99"/>
    <p:sldId id="434" r:id="rId100"/>
    <p:sldId id="435" r:id="rId101"/>
    <p:sldId id="443" r:id="rId102"/>
    <p:sldId id="436" r:id="rId103"/>
    <p:sldId id="394" r:id="rId104"/>
    <p:sldId id="437" r:id="rId105"/>
    <p:sldId id="438" r:id="rId106"/>
    <p:sldId id="439" r:id="rId107"/>
    <p:sldId id="440" r:id="rId108"/>
    <p:sldId id="441" r:id="rId109"/>
    <p:sldId id="2147471131" r:id="rId110"/>
    <p:sldId id="2147470631" r:id="rId111"/>
    <p:sldId id="2147470856" r:id="rId112"/>
    <p:sldId id="2147470632" r:id="rId113"/>
    <p:sldId id="2147470866" r:id="rId114"/>
    <p:sldId id="2147471128" r:id="rId115"/>
    <p:sldId id="2146847877" r:id="rId116"/>
    <p:sldId id="2146847878" r:id="rId117"/>
    <p:sldId id="2146847879" r:id="rId118"/>
    <p:sldId id="2113691330" r:id="rId119"/>
    <p:sldId id="2146847882" r:id="rId120"/>
    <p:sldId id="2147375962" r:id="rId121"/>
    <p:sldId id="2146848121" r:id="rId122"/>
    <p:sldId id="2146847884" r:id="rId123"/>
    <p:sldId id="2146847885" r:id="rId124"/>
    <p:sldId id="2146848078" r:id="rId125"/>
    <p:sldId id="2146847891" r:id="rId126"/>
    <p:sldId id="2146848079" r:id="rId127"/>
    <p:sldId id="2147470971" r:id="rId128"/>
    <p:sldId id="2146848081" r:id="rId129"/>
    <p:sldId id="2146847894" r:id="rId130"/>
    <p:sldId id="2147375964" r:id="rId131"/>
    <p:sldId id="2147471124" r:id="rId132"/>
    <p:sldId id="2147471125" r:id="rId133"/>
    <p:sldId id="2147471121" r:id="rId134"/>
    <p:sldId id="2147471122" r:id="rId135"/>
    <p:sldId id="2134960139" r:id="rId136"/>
    <p:sldId id="2134960135" r:id="rId137"/>
    <p:sldId id="2134960142" r:id="rId138"/>
    <p:sldId id="2134960141" r:id="rId139"/>
    <p:sldId id="2147471123" r:id="rId140"/>
    <p:sldId id="2134960143" r:id="rId141"/>
    <p:sldId id="2146848328" r:id="rId142"/>
    <p:sldId id="3874" r:id="rId143"/>
  </p:sldIdLst>
  <p:sldSz cx="12192000" cy="6858000"/>
  <p:notesSz cx="7772400" cy="10058400"/>
  <p:custDataLst>
    <p:tags r:id="rId14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521415D9-36F7-43E2-AB2F-B90AF26B5E84}">
      <p14:sectionLst xmlns:p14="http://schemas.microsoft.com/office/powerpoint/2010/main">
        <p14:section name="Default Section" id="{566D9639-27D5-2E42-AF3B-B3009FF4B1B7}">
          <p14:sldIdLst>
            <p14:sldId id="2147470853"/>
            <p14:sldId id="2147470693"/>
            <p14:sldId id="13407"/>
            <p14:sldId id="2147470467"/>
            <p14:sldId id="2147470554"/>
            <p14:sldId id="2559"/>
            <p14:sldId id="2147470695"/>
            <p14:sldId id="2147470657"/>
            <p14:sldId id="2147470606"/>
            <p14:sldId id="2147470716"/>
            <p14:sldId id="2147470626"/>
            <p14:sldId id="2147470859"/>
            <p14:sldId id="2147470625"/>
            <p14:sldId id="2147470836"/>
            <p14:sldId id="2147470969"/>
            <p14:sldId id="264"/>
            <p14:sldId id="258"/>
            <p14:sldId id="276"/>
            <p14:sldId id="273"/>
            <p14:sldId id="274"/>
            <p14:sldId id="272"/>
            <p14:sldId id="278"/>
            <p14:sldId id="277"/>
            <p14:sldId id="275"/>
            <p14:sldId id="268"/>
            <p14:sldId id="266"/>
            <p14:sldId id="267"/>
            <p14:sldId id="265"/>
            <p14:sldId id="269"/>
            <p14:sldId id="270"/>
            <p14:sldId id="271"/>
            <p14:sldId id="2147471129"/>
            <p14:sldId id="2147470627"/>
            <p14:sldId id="2147470863"/>
            <p14:sldId id="2147470628"/>
            <p14:sldId id="2147470841"/>
            <p14:sldId id="2147470970"/>
            <p14:sldId id="2268"/>
            <p14:sldId id="894"/>
            <p14:sldId id="1093"/>
            <p14:sldId id="2271"/>
            <p14:sldId id="1993219344"/>
            <p14:sldId id="2272"/>
            <p14:sldId id="2218"/>
            <p14:sldId id="2249"/>
            <p14:sldId id="2270"/>
            <p14:sldId id="2263"/>
            <p14:sldId id="2262"/>
            <p14:sldId id="2274"/>
            <p14:sldId id="1993219319"/>
            <p14:sldId id="1993219334"/>
            <p14:sldId id="1993219338"/>
            <p14:sldId id="1993219337"/>
            <p14:sldId id="1993219335"/>
            <p14:sldId id="1993219332"/>
            <p14:sldId id="1993219342"/>
            <p14:sldId id="1993219347"/>
            <p14:sldId id="1993219349"/>
            <p14:sldId id="2147471130"/>
            <p14:sldId id="2147470629"/>
            <p14:sldId id="2147470861"/>
            <p14:sldId id="2147470630"/>
            <p14:sldId id="2147470862"/>
            <p14:sldId id="2147471126"/>
            <p14:sldId id="359"/>
            <p14:sldId id="364"/>
            <p14:sldId id="407"/>
            <p14:sldId id="406"/>
            <p14:sldId id="391"/>
            <p14:sldId id="442"/>
            <p14:sldId id="428"/>
            <p14:sldId id="405"/>
            <p14:sldId id="423"/>
            <p14:sldId id="424"/>
            <p14:sldId id="390"/>
            <p14:sldId id="420"/>
            <p14:sldId id="422"/>
            <p14:sldId id="392"/>
            <p14:sldId id="409"/>
            <p14:sldId id="408"/>
            <p14:sldId id="393"/>
            <p14:sldId id="410"/>
            <p14:sldId id="411"/>
            <p14:sldId id="412"/>
            <p14:sldId id="417"/>
            <p14:sldId id="418"/>
            <p14:sldId id="429"/>
            <p14:sldId id="430"/>
            <p14:sldId id="431"/>
            <p14:sldId id="432"/>
            <p14:sldId id="434"/>
            <p14:sldId id="435"/>
            <p14:sldId id="443"/>
            <p14:sldId id="436"/>
            <p14:sldId id="394"/>
            <p14:sldId id="437"/>
            <p14:sldId id="438"/>
            <p14:sldId id="439"/>
            <p14:sldId id="440"/>
            <p14:sldId id="441"/>
            <p14:sldId id="2147471131"/>
            <p14:sldId id="2147470631"/>
            <p14:sldId id="2147470856"/>
            <p14:sldId id="2147470632"/>
            <p14:sldId id="2147470866"/>
            <p14:sldId id="2147471128"/>
            <p14:sldId id="2146847877"/>
            <p14:sldId id="2146847878"/>
            <p14:sldId id="2146847879"/>
            <p14:sldId id="2113691330"/>
            <p14:sldId id="2146847882"/>
            <p14:sldId id="2147375962"/>
            <p14:sldId id="2146848121"/>
            <p14:sldId id="2146847884"/>
            <p14:sldId id="2146847885"/>
            <p14:sldId id="2146848078"/>
            <p14:sldId id="2146847891"/>
            <p14:sldId id="2146848079"/>
            <p14:sldId id="2147470971"/>
            <p14:sldId id="2146848081"/>
            <p14:sldId id="2146847894"/>
            <p14:sldId id="2147375964"/>
            <p14:sldId id="2147471124"/>
            <p14:sldId id="2147471125"/>
            <p14:sldId id="2147471121"/>
            <p14:sldId id="2147471122"/>
            <p14:sldId id="2134960139"/>
            <p14:sldId id="2134960135"/>
            <p14:sldId id="2134960142"/>
            <p14:sldId id="2134960141"/>
            <p14:sldId id="2147471123"/>
            <p14:sldId id="2134960143"/>
            <p14:sldId id="2146848328"/>
            <p14:sldId id="3874"/>
          </p14:sldIdLst>
        </p14:section>
      </p14:sectionLst>
    </p:ex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9B4"/>
    <a:srgbClr val="0432FF"/>
    <a:srgbClr val="FF40FF"/>
    <a:srgbClr val="E4EDF2"/>
    <a:srgbClr val="E4EEF3"/>
    <a:srgbClr val="EDF5F9"/>
    <a:srgbClr val="E3EDF2"/>
    <a:srgbClr val="E3ECF2"/>
    <a:srgbClr val="BBE0E3"/>
    <a:srgbClr val="ECF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9" autoAdjust="0"/>
    <p:restoredTop sz="95231" autoAdjust="0"/>
  </p:normalViewPr>
  <p:slideViewPr>
    <p:cSldViewPr>
      <p:cViewPr varScale="1">
        <p:scale>
          <a:sx n="106" d="100"/>
          <a:sy n="106" d="100"/>
        </p:scale>
        <p:origin x="944" y="176"/>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25" d="100"/>
        <a:sy n="125"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theme" Target="theme/theme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tableStyles" Target="tableStyle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customXml" Target="../customXml/item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customXml" Target="../customXml/item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customXml" Target="../customXml/item3.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notesMaster" Target="notesMasters/notesMaster1.xml"/><Relationship Id="rId90"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mudskipperbusinesslimited.local\data\Mudskipper\3%20Clients\AstraZeneca\Bioscience\AstraZeneca\Olaparib\Projects\Congresses\2020\ESMO\PROfound%20OS\Oral\Most%20common%20A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34401965301666"/>
          <c:y val="0.26681293727612398"/>
          <c:w val="0.82261602762767361"/>
          <c:h val="0.6693839690274116"/>
        </c:manualLayout>
      </c:layout>
      <c:barChart>
        <c:barDir val="col"/>
        <c:grouping val="clustered"/>
        <c:varyColors val="0"/>
        <c:ser>
          <c:idx val="0"/>
          <c:order val="0"/>
          <c:spPr>
            <a:solidFill>
              <a:srgbClr val="830051"/>
            </a:solidFill>
            <a:ln>
              <a:noFill/>
            </a:ln>
            <a:effectLst/>
          </c:spPr>
          <c:invertIfNegative val="0"/>
          <c:dPt>
            <c:idx val="0"/>
            <c:invertIfNegative val="0"/>
            <c:bubble3D val="0"/>
            <c:spPr>
              <a:solidFill>
                <a:srgbClr val="1CADE5"/>
              </a:solidFill>
              <a:ln>
                <a:noFill/>
              </a:ln>
              <a:effectLst/>
            </c:spPr>
            <c:extLst>
              <c:ext xmlns:c16="http://schemas.microsoft.com/office/drawing/2014/chart" uri="{C3380CC4-5D6E-409C-BE32-E72D297353CC}">
                <c16:uniqueId val="{00000001-7762-9645-8DD0-81DD4F544055}"/>
              </c:ext>
            </c:extLst>
          </c:dPt>
          <c:dPt>
            <c:idx val="1"/>
            <c:invertIfNegative val="0"/>
            <c:bubble3D val="0"/>
            <c:spPr>
              <a:solidFill>
                <a:srgbClr val="62A39F"/>
              </a:solidFill>
              <a:ln>
                <a:noFill/>
              </a:ln>
              <a:effectLst/>
            </c:spPr>
            <c:extLst>
              <c:ext xmlns:c16="http://schemas.microsoft.com/office/drawing/2014/chart" uri="{C3380CC4-5D6E-409C-BE32-E72D297353CC}">
                <c16:uniqueId val="{00000003-7762-9645-8DD0-81DD4F544055}"/>
              </c:ext>
            </c:extLst>
          </c:dPt>
          <c:dLbls>
            <c:dLbl>
              <c:idx val="0"/>
              <c:tx>
                <c:rich>
                  <a:bodyPr/>
                  <a:lstStyle/>
                  <a:p>
                    <a:r>
                      <a:rPr lang="en-US" sz="1200"/>
                      <a:t>33.3%</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762-9645-8DD0-81DD4F544055}"/>
                </c:ext>
              </c:extLst>
            </c:dLbl>
            <c:dLbl>
              <c:idx val="1"/>
              <c:tx>
                <c:rich>
                  <a:bodyPr/>
                  <a:lstStyle/>
                  <a:p>
                    <a:r>
                      <a:rPr lang="en-US"/>
                      <a:t>2.3%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762-9645-8DD0-81DD4F544055}"/>
                </c:ext>
              </c:extLst>
            </c:dLbl>
            <c:spPr>
              <a:noFill/>
              <a:ln>
                <a:noFill/>
              </a:ln>
              <a:effectLst/>
            </c:spPr>
            <c:txPr>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Sheet1!$A$1:$B$1</c:f>
              <c:strCache>
                <c:ptCount val="2"/>
                <c:pt idx="0">
                  <c:v>Olaparib  (n=84)</c:v>
                </c:pt>
                <c:pt idx="1">
                  <c:v>Control (n=43)</c:v>
                </c:pt>
              </c:strCache>
            </c:strRef>
          </c:cat>
          <c:val>
            <c:numRef>
              <c:f>Sheet1!$A$2:$B$2</c:f>
              <c:numCache>
                <c:formatCode>General</c:formatCode>
                <c:ptCount val="2"/>
                <c:pt idx="0">
                  <c:v>33.299999999999997</c:v>
                </c:pt>
                <c:pt idx="1">
                  <c:v>2.2999999999999998</c:v>
                </c:pt>
              </c:numCache>
            </c:numRef>
          </c:val>
          <c:extLst>
            <c:ext xmlns:c16="http://schemas.microsoft.com/office/drawing/2014/chart" uri="{C3380CC4-5D6E-409C-BE32-E72D297353CC}">
              <c16:uniqueId val="{00000004-7762-9645-8DD0-81DD4F544055}"/>
            </c:ext>
          </c:extLst>
        </c:ser>
        <c:dLbls>
          <c:dLblPos val="outEnd"/>
          <c:showLegendKey val="0"/>
          <c:showVal val="1"/>
          <c:showCatName val="0"/>
          <c:showSerName val="0"/>
          <c:showPercent val="0"/>
          <c:showBubbleSize val="0"/>
        </c:dLbls>
        <c:gapWidth val="80"/>
        <c:axId val="488692472"/>
        <c:axId val="488695608"/>
      </c:barChart>
      <c:catAx>
        <c:axId val="488692472"/>
        <c:scaling>
          <c:orientation val="minMax"/>
        </c:scaling>
        <c:delete val="0"/>
        <c:axPos val="b"/>
        <c:numFmt formatCode="General" sourceLinked="1"/>
        <c:majorTickMark val="out"/>
        <c:minorTickMark val="none"/>
        <c:tickLblPos val="none"/>
        <c:spPr>
          <a:noFill/>
          <a:ln w="19050" cap="flat" cmpd="sng" algn="ctr">
            <a:solidFill>
              <a:srgbClr val="000000"/>
            </a:solidFill>
            <a:round/>
          </a:ln>
          <a:effectLst/>
        </c:spPr>
        <c:txPr>
          <a:bodyPr rot="-60000000" vert="horz"/>
          <a:lstStyle/>
          <a:p>
            <a:pPr>
              <a:defRPr/>
            </a:pPr>
            <a:endParaRPr lang="en-US"/>
          </a:p>
        </c:txPr>
        <c:crossAx val="488695608"/>
        <c:crosses val="autoZero"/>
        <c:auto val="1"/>
        <c:lblAlgn val="ctr"/>
        <c:lblOffset val="100"/>
        <c:noMultiLvlLbl val="0"/>
      </c:catAx>
      <c:valAx>
        <c:axId val="488695608"/>
        <c:scaling>
          <c:orientation val="minMax"/>
        </c:scaling>
        <c:delete val="0"/>
        <c:axPos val="l"/>
        <c:title>
          <c:tx>
            <c:rich>
              <a:bodyPr rot="-5400000" vert="horz"/>
              <a:lstStyle/>
              <a:p>
                <a:pPr>
                  <a:defRPr sz="1400" b="0"/>
                </a:pPr>
                <a:r>
                  <a:rPr lang="en-US" sz="1400" b="0"/>
                  <a:t>Objective response rate, %</a:t>
                </a:r>
              </a:p>
            </c:rich>
          </c:tx>
          <c:layout>
            <c:manualLayout>
              <c:xMode val="edge"/>
              <c:yMode val="edge"/>
              <c:x val="3.1479038442365485E-2"/>
              <c:y val="0.1967810238438385"/>
            </c:manualLayout>
          </c:layout>
          <c:overlay val="0"/>
          <c:spPr>
            <a:noFill/>
            <a:ln>
              <a:noFill/>
            </a:ln>
            <a:effectLst/>
          </c:spPr>
        </c:title>
        <c:numFmt formatCode="General" sourceLinked="1"/>
        <c:majorTickMark val="out"/>
        <c:minorTickMark val="none"/>
        <c:tickLblPos val="nextTo"/>
        <c:spPr>
          <a:noFill/>
          <a:ln w="19050">
            <a:solidFill>
              <a:srgbClr val="000000"/>
            </a:solidFill>
          </a:ln>
          <a:effectLst/>
        </c:spPr>
        <c:txPr>
          <a:bodyPr rot="-60000000" vert="horz"/>
          <a:lstStyle/>
          <a:p>
            <a:pPr>
              <a:defRPr sz="1200"/>
            </a:pPr>
            <a:endParaRPr lang="en-US"/>
          </a:p>
        </c:txPr>
        <c:crossAx val="488692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9989930420061E-2"/>
          <c:y val="1.7432741402548101E-2"/>
          <c:w val="0.90200100695799401"/>
          <c:h val="0.87864404093732196"/>
        </c:manualLayout>
      </c:layout>
      <c:barChart>
        <c:barDir val="col"/>
        <c:grouping val="clustered"/>
        <c:varyColors val="0"/>
        <c:ser>
          <c:idx val="0"/>
          <c:order val="0"/>
          <c:tx>
            <c:strRef>
              <c:f>Sheet4!$A$2</c:f>
              <c:strCache>
                <c:ptCount val="1"/>
                <c:pt idx="0">
                  <c:v>Ola</c:v>
                </c:pt>
              </c:strCache>
            </c:strRef>
          </c:tx>
          <c:spPr>
            <a:solidFill>
              <a:srgbClr val="6E1E50">
                <a:alpha val="50196"/>
              </a:srgb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Sheet4!$B$1:$H$1</c:f>
              <c:strCache>
                <c:ptCount val="7"/>
                <c:pt idx="0">
                  <c:v>Anaemia*</c:v>
                </c:pt>
                <c:pt idx="1">
                  <c:v>Nausea</c:v>
                </c:pt>
                <c:pt idx="2">
                  <c:v>Fatigue or Asthenia</c:v>
                </c:pt>
                <c:pt idx="3">
                  <c:v>Decreased appetite</c:v>
                </c:pt>
                <c:pt idx="4">
                  <c:v>Diarrhoea</c:v>
                </c:pt>
                <c:pt idx="5">
                  <c:v>Vomiting</c:v>
                </c:pt>
                <c:pt idx="6">
                  <c:v>Constipation</c:v>
                </c:pt>
              </c:strCache>
            </c:strRef>
          </c:cat>
          <c:val>
            <c:numRef>
              <c:f>Sheet4!$B$2:$H$2</c:f>
              <c:numCache>
                <c:formatCode>General</c:formatCode>
                <c:ptCount val="7"/>
                <c:pt idx="0">
                  <c:v>50</c:v>
                </c:pt>
                <c:pt idx="1">
                  <c:v>43</c:v>
                </c:pt>
                <c:pt idx="2">
                  <c:v>42</c:v>
                </c:pt>
                <c:pt idx="3">
                  <c:v>31</c:v>
                </c:pt>
                <c:pt idx="4">
                  <c:v>21</c:v>
                </c:pt>
                <c:pt idx="5">
                  <c:v>20</c:v>
                </c:pt>
                <c:pt idx="6">
                  <c:v>19</c:v>
                </c:pt>
              </c:numCache>
            </c:numRef>
          </c:val>
          <c:extLst>
            <c:ext xmlns:c16="http://schemas.microsoft.com/office/drawing/2014/chart" uri="{C3380CC4-5D6E-409C-BE32-E72D297353CC}">
              <c16:uniqueId val="{00000000-5783-824D-B63D-97A0E2D0E3F8}"/>
            </c:ext>
          </c:extLst>
        </c:ser>
        <c:ser>
          <c:idx val="2"/>
          <c:order val="2"/>
          <c:tx>
            <c:strRef>
              <c:f>Sheet4!$A$4</c:f>
              <c:strCache>
                <c:ptCount val="1"/>
                <c:pt idx="0">
                  <c:v>Control</c:v>
                </c:pt>
              </c:strCache>
            </c:strRef>
          </c:tx>
          <c:spPr>
            <a:solidFill>
              <a:srgbClr val="C4D1ED"/>
            </a:solidFill>
            <a:ln>
              <a:noFill/>
            </a:ln>
            <a:effectLst/>
          </c:spPr>
          <c:invertIfNegative val="0"/>
          <c:dLbls>
            <c:dLbl>
              <c:idx val="4"/>
              <c:layout>
                <c:manualLayout>
                  <c:x val="-8.2389520800216194E-17"/>
                  <c:y val="6.1114781740826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83-824D-B63D-97A0E2D0E3F8}"/>
                </c:ext>
              </c:extLst>
            </c:dLbl>
            <c:spPr>
              <a:noFill/>
              <a:ln>
                <a:noFill/>
              </a:ln>
              <a:effectLst/>
            </c:spPr>
            <c:txPr>
              <a:bodyPr rot="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Sheet4!$B$1:$H$1</c:f>
              <c:strCache>
                <c:ptCount val="7"/>
                <c:pt idx="0">
                  <c:v>Anaemia*</c:v>
                </c:pt>
                <c:pt idx="1">
                  <c:v>Nausea</c:v>
                </c:pt>
                <c:pt idx="2">
                  <c:v>Fatigue or Asthenia</c:v>
                </c:pt>
                <c:pt idx="3">
                  <c:v>Decreased appetite</c:v>
                </c:pt>
                <c:pt idx="4">
                  <c:v>Diarrhoea</c:v>
                </c:pt>
                <c:pt idx="5">
                  <c:v>Vomiting</c:v>
                </c:pt>
                <c:pt idx="6">
                  <c:v>Constipation</c:v>
                </c:pt>
              </c:strCache>
            </c:strRef>
          </c:cat>
          <c:val>
            <c:numRef>
              <c:f>Sheet4!$B$4:$H$4</c:f>
              <c:numCache>
                <c:formatCode>General</c:formatCode>
                <c:ptCount val="7"/>
                <c:pt idx="0">
                  <c:v>15</c:v>
                </c:pt>
                <c:pt idx="1">
                  <c:v>21</c:v>
                </c:pt>
                <c:pt idx="2">
                  <c:v>33</c:v>
                </c:pt>
                <c:pt idx="3">
                  <c:v>18</c:v>
                </c:pt>
                <c:pt idx="4">
                  <c:v>7</c:v>
                </c:pt>
                <c:pt idx="5">
                  <c:v>13</c:v>
                </c:pt>
                <c:pt idx="6">
                  <c:v>15</c:v>
                </c:pt>
              </c:numCache>
            </c:numRef>
          </c:val>
          <c:extLst>
            <c:ext xmlns:c16="http://schemas.microsoft.com/office/drawing/2014/chart" uri="{C3380CC4-5D6E-409C-BE32-E72D297353CC}">
              <c16:uniqueId val="{00000002-5783-824D-B63D-97A0E2D0E3F8}"/>
            </c:ext>
          </c:extLst>
        </c:ser>
        <c:dLbls>
          <c:showLegendKey val="0"/>
          <c:showVal val="0"/>
          <c:showCatName val="0"/>
          <c:showSerName val="0"/>
          <c:showPercent val="0"/>
          <c:showBubbleSize val="0"/>
        </c:dLbls>
        <c:gapWidth val="219"/>
        <c:axId val="-1884676656"/>
        <c:axId val="-1538523536"/>
      </c:barChart>
      <c:barChart>
        <c:barDir val="col"/>
        <c:grouping val="clustered"/>
        <c:varyColors val="0"/>
        <c:ser>
          <c:idx val="1"/>
          <c:order val="1"/>
          <c:tx>
            <c:strRef>
              <c:f>Sheet4!$A$3</c:f>
              <c:strCache>
                <c:ptCount val="1"/>
                <c:pt idx="0">
                  <c:v>Ola Grade 3</c:v>
                </c:pt>
              </c:strCache>
            </c:strRef>
          </c:tx>
          <c:spPr>
            <a:solidFill>
              <a:srgbClr val="6E1E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Sheet4!$B$1:$H$1</c:f>
              <c:strCache>
                <c:ptCount val="7"/>
                <c:pt idx="0">
                  <c:v>Anaemia*</c:v>
                </c:pt>
                <c:pt idx="1">
                  <c:v>Nausea</c:v>
                </c:pt>
                <c:pt idx="2">
                  <c:v>Fatigue or Asthenia</c:v>
                </c:pt>
                <c:pt idx="3">
                  <c:v>Decreased appetite</c:v>
                </c:pt>
                <c:pt idx="4">
                  <c:v>Diarrhoea</c:v>
                </c:pt>
                <c:pt idx="5">
                  <c:v>Vomiting</c:v>
                </c:pt>
                <c:pt idx="6">
                  <c:v>Constipation</c:v>
                </c:pt>
              </c:strCache>
            </c:strRef>
          </c:cat>
          <c:val>
            <c:numRef>
              <c:f>Sheet4!$B$3:$H$3</c:f>
              <c:numCache>
                <c:formatCode>General</c:formatCode>
                <c:ptCount val="7"/>
                <c:pt idx="0">
                  <c:v>23</c:v>
                </c:pt>
                <c:pt idx="1">
                  <c:v>2</c:v>
                </c:pt>
                <c:pt idx="2">
                  <c:v>3</c:v>
                </c:pt>
                <c:pt idx="3">
                  <c:v>2</c:v>
                </c:pt>
                <c:pt idx="4">
                  <c:v>1</c:v>
                </c:pt>
                <c:pt idx="5">
                  <c:v>2</c:v>
                </c:pt>
                <c:pt idx="6">
                  <c:v>0</c:v>
                </c:pt>
              </c:numCache>
            </c:numRef>
          </c:val>
          <c:extLst>
            <c:ext xmlns:c16="http://schemas.microsoft.com/office/drawing/2014/chart" uri="{C3380CC4-5D6E-409C-BE32-E72D297353CC}">
              <c16:uniqueId val="{00000003-5783-824D-B63D-97A0E2D0E3F8}"/>
            </c:ext>
          </c:extLst>
        </c:ser>
        <c:ser>
          <c:idx val="3"/>
          <c:order val="3"/>
          <c:tx>
            <c:strRef>
              <c:f>Sheet4!$A$5</c:f>
              <c:strCache>
                <c:ptCount val="1"/>
                <c:pt idx="0">
                  <c:v>Control Grade 3</c:v>
                </c:pt>
              </c:strCache>
            </c:strRef>
          </c:tx>
          <c:spPr>
            <a:solidFill>
              <a:srgbClr val="1E325F"/>
            </a:solidFill>
            <a:ln>
              <a:noFill/>
            </a:ln>
            <a:effectLst/>
          </c:spPr>
          <c:invertIfNegative val="0"/>
          <c:dLbls>
            <c:dLbl>
              <c:idx val="4"/>
              <c:layout>
                <c:manualLayout>
                  <c:x val="-8.2389520800216194E-17"/>
                  <c:y val="1.222295634816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83-824D-B63D-97A0E2D0E3F8}"/>
                </c:ext>
              </c:extLst>
            </c:dLbl>
            <c:spPr>
              <a:noFill/>
              <a:ln>
                <a:noFill/>
              </a:ln>
              <a:effectLst/>
            </c:spPr>
            <c:txPr>
              <a:bodyPr rot="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Sheet4!$B$1:$H$1</c:f>
              <c:strCache>
                <c:ptCount val="7"/>
                <c:pt idx="0">
                  <c:v>Anaemia*</c:v>
                </c:pt>
                <c:pt idx="1">
                  <c:v>Nausea</c:v>
                </c:pt>
                <c:pt idx="2">
                  <c:v>Fatigue or Asthenia</c:v>
                </c:pt>
                <c:pt idx="3">
                  <c:v>Decreased appetite</c:v>
                </c:pt>
                <c:pt idx="4">
                  <c:v>Diarrhoea</c:v>
                </c:pt>
                <c:pt idx="5">
                  <c:v>Vomiting</c:v>
                </c:pt>
                <c:pt idx="6">
                  <c:v>Constipation</c:v>
                </c:pt>
              </c:strCache>
            </c:strRef>
          </c:cat>
          <c:val>
            <c:numRef>
              <c:f>Sheet4!$B$5:$H$5</c:f>
              <c:numCache>
                <c:formatCode>General</c:formatCode>
                <c:ptCount val="7"/>
                <c:pt idx="0">
                  <c:v>5</c:v>
                </c:pt>
                <c:pt idx="1">
                  <c:v>0</c:v>
                </c:pt>
                <c:pt idx="2">
                  <c:v>5</c:v>
                </c:pt>
                <c:pt idx="3">
                  <c:v>1</c:v>
                </c:pt>
                <c:pt idx="4">
                  <c:v>0</c:v>
                </c:pt>
                <c:pt idx="5">
                  <c:v>1</c:v>
                </c:pt>
                <c:pt idx="6">
                  <c:v>0</c:v>
                </c:pt>
              </c:numCache>
            </c:numRef>
          </c:val>
          <c:extLst>
            <c:ext xmlns:c16="http://schemas.microsoft.com/office/drawing/2014/chart" uri="{C3380CC4-5D6E-409C-BE32-E72D297353CC}">
              <c16:uniqueId val="{00000005-5783-824D-B63D-97A0E2D0E3F8}"/>
            </c:ext>
          </c:extLst>
        </c:ser>
        <c:dLbls>
          <c:showLegendKey val="0"/>
          <c:showVal val="0"/>
          <c:showCatName val="0"/>
          <c:showSerName val="0"/>
          <c:showPercent val="0"/>
          <c:showBubbleSize val="0"/>
        </c:dLbls>
        <c:gapWidth val="219"/>
        <c:axId val="-1884460864"/>
        <c:axId val="-1884462912"/>
      </c:barChart>
      <c:catAx>
        <c:axId val="-18846766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en-US"/>
          </a:p>
        </c:txPr>
        <c:crossAx val="-1538523536"/>
        <c:crosses val="autoZero"/>
        <c:auto val="1"/>
        <c:lblAlgn val="ctr"/>
        <c:lblOffset val="100"/>
        <c:noMultiLvlLbl val="0"/>
      </c:catAx>
      <c:valAx>
        <c:axId val="-1538523536"/>
        <c:scaling>
          <c:orientation val="minMax"/>
        </c:scaling>
        <c:delete val="0"/>
        <c:axPos val="l"/>
        <c:title>
          <c:tx>
            <c:rich>
              <a:bodyPr rot="-5400000" spcFirstLastPara="1" vertOverflow="ellipsis" vert="horz" wrap="square" anchor="ctr" anchorCtr="1"/>
              <a:lstStyle/>
              <a:p>
                <a:pPr>
                  <a:defRPr sz="1200" b="0" i="0" u="none" strike="noStrike" kern="1200" baseline="0">
                    <a:solidFill>
                      <a:srgbClr val="002060"/>
                    </a:solidFill>
                    <a:latin typeface="+mn-lt"/>
                    <a:ea typeface="+mn-ea"/>
                    <a:cs typeface="+mn-cs"/>
                  </a:defRPr>
                </a:pPr>
                <a:r>
                  <a:rPr lang="en-GB"/>
                  <a:t>Patients (%)</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en-US"/>
            </a:p>
          </c:txPr>
        </c:title>
        <c:numFmt formatCode="General"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en-US"/>
          </a:p>
        </c:txPr>
        <c:crossAx val="-1884676656"/>
        <c:crosses val="autoZero"/>
        <c:crossBetween val="between"/>
      </c:valAx>
      <c:valAx>
        <c:axId val="-1884462912"/>
        <c:scaling>
          <c:orientation val="minMax"/>
          <c:max val="60"/>
        </c:scaling>
        <c:delete val="1"/>
        <c:axPos val="r"/>
        <c:numFmt formatCode="General" sourceLinked="1"/>
        <c:majorTickMark val="out"/>
        <c:minorTickMark val="none"/>
        <c:tickLblPos val="nextTo"/>
        <c:crossAx val="-1884460864"/>
        <c:crosses val="max"/>
        <c:crossBetween val="between"/>
      </c:valAx>
      <c:catAx>
        <c:axId val="-1884460864"/>
        <c:scaling>
          <c:orientation val="minMax"/>
        </c:scaling>
        <c:delete val="1"/>
        <c:axPos val="b"/>
        <c:numFmt formatCode="General" sourceLinked="1"/>
        <c:majorTickMark val="out"/>
        <c:minorTickMark val="none"/>
        <c:tickLblPos val="nextTo"/>
        <c:crossAx val="-188446291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200">
          <a:solidFill>
            <a:srgbClr val="00206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5/16/22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44595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2954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996218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92340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40570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47125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127397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11983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0" fontAlgn="base" latinLnBrk="0" hangingPunct="0">
              <a:lnSpc>
                <a:spcPct val="100000"/>
              </a:lnSpc>
              <a:spcBef>
                <a:spcPct val="0"/>
              </a:spcBef>
              <a:spcAft>
                <a:spcPct val="0"/>
              </a:spcAft>
              <a:buClrTx/>
              <a:buSzTx/>
              <a:buFontTx/>
              <a:buNone/>
              <a:tabLst/>
              <a:defRPr/>
            </a:pPr>
            <a:fld id="{148CAF4D-206E-440C-87E5-3F1A07A7D97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pPr marL="0" marR="0" lvl="0" indent="0" algn="r" defTabSz="936625" rtl="0" eaLnBrk="0" fontAlgn="base" latinLnBrk="0" hangingPunct="0">
                <a:lnSpc>
                  <a:spcPct val="100000"/>
                </a:lnSpc>
                <a:spcBef>
                  <a:spcPct val="0"/>
                </a:spcBef>
                <a:spcAft>
                  <a:spcPct val="0"/>
                </a:spcAft>
                <a:buClrTx/>
                <a:buSzTx/>
                <a:buFontTx/>
                <a:buNone/>
                <a:tabLst/>
                <a:defRPr/>
              </a:pPr>
              <a:t>54</a:t>
            </a:fld>
            <a:endParaRPr kumimoji="0" lang="en-US" altLang="en-US" sz="1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788498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0" fontAlgn="base" latinLnBrk="0" hangingPunct="0">
              <a:lnSpc>
                <a:spcPct val="100000"/>
              </a:lnSpc>
              <a:spcBef>
                <a:spcPct val="0"/>
              </a:spcBef>
              <a:spcAft>
                <a:spcPct val="0"/>
              </a:spcAft>
              <a:buClrTx/>
              <a:buSzTx/>
              <a:buFontTx/>
              <a:buNone/>
              <a:tabLst/>
              <a:defRPr/>
            </a:pPr>
            <a:fld id="{148CAF4D-206E-440C-87E5-3F1A07A7D97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pPr marL="0" marR="0" lvl="0" indent="0" algn="r" defTabSz="936625" rtl="0" eaLnBrk="0" fontAlgn="base" latinLnBrk="0" hangingPunct="0">
                <a:lnSpc>
                  <a:spcPct val="100000"/>
                </a:lnSpc>
                <a:spcBef>
                  <a:spcPct val="0"/>
                </a:spcBef>
                <a:spcAft>
                  <a:spcPct val="0"/>
                </a:spcAft>
                <a:buClrTx/>
                <a:buSzTx/>
                <a:buFontTx/>
                <a:buNone/>
                <a:tabLst/>
                <a:defRPr/>
              </a:pPr>
              <a:t>55</a:t>
            </a:fld>
            <a:endParaRPr kumimoji="0" lang="en-US" altLang="en-US" sz="1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548021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0" fontAlgn="base" latinLnBrk="0" hangingPunct="0">
              <a:lnSpc>
                <a:spcPct val="100000"/>
              </a:lnSpc>
              <a:spcBef>
                <a:spcPct val="0"/>
              </a:spcBef>
              <a:spcAft>
                <a:spcPct val="0"/>
              </a:spcAft>
              <a:buClrTx/>
              <a:buSzTx/>
              <a:buFontTx/>
              <a:buNone/>
              <a:tabLst/>
              <a:defRPr/>
            </a:pPr>
            <a:fld id="{148CAF4D-206E-440C-87E5-3F1A07A7D97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pPr marL="0" marR="0" lvl="0" indent="0" algn="r" defTabSz="936625" rtl="0" eaLnBrk="0" fontAlgn="base" latinLnBrk="0" hangingPunct="0">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219666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3350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0" fontAlgn="base" latinLnBrk="0" hangingPunct="0">
              <a:lnSpc>
                <a:spcPct val="100000"/>
              </a:lnSpc>
              <a:spcBef>
                <a:spcPct val="0"/>
              </a:spcBef>
              <a:spcAft>
                <a:spcPct val="0"/>
              </a:spcAft>
              <a:buClrTx/>
              <a:buSzTx/>
              <a:buFontTx/>
              <a:buNone/>
              <a:tabLst/>
              <a:defRPr/>
            </a:pPr>
            <a:fld id="{148CAF4D-206E-440C-87E5-3F1A07A7D97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pPr marL="0" marR="0" lvl="0" indent="0" algn="r" defTabSz="936625" rtl="0" eaLnBrk="0" fontAlgn="base" latinLnBrk="0" hangingPunct="0">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794538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92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932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581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713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249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762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1A28E3B4-3F86-3C4B-9245-7E38A95FFF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463550" rtl="0" eaLnBrk="1" fontAlgn="base" latinLnBrk="0" hangingPunct="1">
              <a:lnSpc>
                <a:spcPct val="100000"/>
              </a:lnSpc>
              <a:spcBef>
                <a:spcPct val="0"/>
              </a:spcBef>
              <a:spcAft>
                <a:spcPct val="0"/>
              </a:spcAft>
              <a:buClrTx/>
              <a:buSzTx/>
              <a:buFontTx/>
              <a:buNone/>
              <a:tabLst/>
              <a:defRPr/>
            </a:pPr>
            <a:fld id="{641FF2EE-B69F-0D41-ADF3-C890E1426D98}" type="slidenum">
              <a:rPr kumimoji="0" lang="fr-CA"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463550" rtl="0" eaLnBrk="1" fontAlgn="base" latinLnBrk="0" hangingPunct="1">
                <a:lnSpc>
                  <a:spcPct val="100000"/>
                </a:lnSpc>
                <a:spcBef>
                  <a:spcPct val="0"/>
                </a:spcBef>
                <a:spcAft>
                  <a:spcPct val="0"/>
                </a:spcAft>
                <a:buClrTx/>
                <a:buSzTx/>
                <a:buFontTx/>
                <a:buNone/>
                <a:tabLst/>
                <a:defRPr/>
              </a:pPr>
              <a:t>106</a:t>
            </a:fld>
            <a:endParaRPr kumimoji="0" lang="fr-CA" altLang="en-US" sz="1200" b="0" i="0" u="none" strike="noStrike" kern="1200" cap="none" spc="0" normalizeH="0" baseline="0" noProof="0" dirty="0">
              <a:ln>
                <a:noFill/>
              </a:ln>
              <a:solidFill>
                <a:srgbClr val="000000"/>
              </a:solidFill>
              <a:effectLst/>
              <a:uLnTx/>
              <a:uFillTx/>
              <a:latin typeface="Times" pitchFamily="2" charset="0"/>
              <a:ea typeface="MS PGothic" panose="020B0600070205080204" pitchFamily="34" charset="-128"/>
              <a:cs typeface="+mn-cs"/>
            </a:endParaRPr>
          </a:p>
        </p:txBody>
      </p:sp>
      <p:sp>
        <p:nvSpPr>
          <p:cNvPr id="70658" name="Rectangle 2">
            <a:extLst>
              <a:ext uri="{FF2B5EF4-FFF2-40B4-BE49-F238E27FC236}">
                <a16:creationId xmlns:a16="http://schemas.microsoft.com/office/drawing/2014/main" id="{7A4B024A-A83D-D648-8E6D-4C18C8585FDB}"/>
              </a:ext>
            </a:extLst>
          </p:cNvPr>
          <p:cNvSpPr>
            <a:spLocks noGrp="1" noRot="1" noChangeAspect="1" noChangeArrowheads="1" noTextEdit="1"/>
          </p:cNvSpPr>
          <p:nvPr>
            <p:ph type="sldImg"/>
          </p:nvPr>
        </p:nvSpPr>
        <p:spPr>
          <a:xfrm>
            <a:off x="382588" y="685800"/>
            <a:ext cx="6096000" cy="3429000"/>
          </a:xfrm>
          <a:ln/>
        </p:spPr>
      </p:sp>
      <p:sp>
        <p:nvSpPr>
          <p:cNvPr id="70659" name="Rectangle 3">
            <a:extLst>
              <a:ext uri="{FF2B5EF4-FFF2-40B4-BE49-F238E27FC236}">
                <a16:creationId xmlns:a16="http://schemas.microsoft.com/office/drawing/2014/main" id="{C39AD7E1-2FC5-DD4A-BE80-23B17ECCFA89}"/>
              </a:ext>
            </a:extLst>
          </p:cNvPr>
          <p:cNvSpPr>
            <a:spLocks noGrp="1" noChangeArrowheads="1"/>
          </p:cNvSpPr>
          <p:nvPr>
            <p:ph type="body" idx="1"/>
          </p:nvPr>
        </p:nvSpPr>
        <p:spPr>
          <a:xfrm>
            <a:off x="701675" y="4271963"/>
            <a:ext cx="5454650" cy="442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tLang="en-US" dirty="0">
              <a:latin typeface="Times" pitchFamily="2" charset="0"/>
            </a:endParaRPr>
          </a:p>
        </p:txBody>
      </p:sp>
    </p:spTree>
    <p:extLst>
      <p:ext uri="{BB962C8B-B14F-4D97-AF65-F5344CB8AC3E}">
        <p14:creationId xmlns:p14="http://schemas.microsoft.com/office/powerpoint/2010/main" val="2994090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1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FA8F2B-6330-4173-8ED5-F5D628A894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498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Rot="1" noChangeAspect="1" noChangeArrowheads="1" noTextEdit="1"/>
          </p:cNvSpPr>
          <p:nvPr>
            <p:ph type="sldImg"/>
          </p:nvPr>
        </p:nvSpPr>
        <p:spPr>
          <a:xfrm>
            <a:off x="450850" y="733425"/>
            <a:ext cx="6516688" cy="3667125"/>
          </a:xfrm>
          <a:ln/>
        </p:spPr>
      </p:sp>
      <p:sp>
        <p:nvSpPr>
          <p:cNvPr id="120836"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921647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30A47-AE23-D84C-AFA7-CD734F957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049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8989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Tree>
    <p:extLst>
      <p:ext uri="{BB962C8B-B14F-4D97-AF65-F5344CB8AC3E}">
        <p14:creationId xmlns:p14="http://schemas.microsoft.com/office/powerpoint/2010/main" val="2194613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195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72">
              <a:spcBef>
                <a:spcPts val="63"/>
              </a:spcBef>
            </a:pPr>
            <a:endParaRPr lang="en-GB" sz="1200" i="1" dirty="0">
              <a:solidFill>
                <a:schemeClr val="tx1"/>
              </a:solidFill>
              <a:cs typeface="Arial"/>
            </a:endParaRPr>
          </a:p>
        </p:txBody>
      </p:sp>
    </p:spTree>
    <p:extLst>
      <p:ext uri="{BB962C8B-B14F-4D97-AF65-F5344CB8AC3E}">
        <p14:creationId xmlns:p14="http://schemas.microsoft.com/office/powerpoint/2010/main" val="2390964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9826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6311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386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209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947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8896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84C19-F0E1-5B4A-B87E-2EC7C4B912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115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3282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346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97174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366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395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1243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271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30BE-D91A-D240-B266-E5D5F99B4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3931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512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8654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5268066" y="6658360"/>
            <a:ext cx="4026749" cy="350439"/>
          </a:xfrm>
          <a:prstGeom prst="rect">
            <a:avLst/>
          </a:prstGeom>
          <a:noFill/>
          <a:ln w="9525">
            <a:noFill/>
            <a:miter lim="800000"/>
            <a:headEnd/>
            <a:tailEnd/>
          </a:ln>
        </p:spPr>
        <p:txBody>
          <a:bodyPr lIns="93104" tIns="46553" rIns="93104" bIns="46553" anchor="b"/>
          <a:lstStyle/>
          <a:p>
            <a:pPr marL="0" marR="0" lvl="0" indent="0" algn="r" defTabSz="920750" rtl="0" eaLnBrk="0" fontAlgn="base" latinLnBrk="0" hangingPunct="0">
              <a:lnSpc>
                <a:spcPct val="100000"/>
              </a:lnSpc>
              <a:spcBef>
                <a:spcPct val="0"/>
              </a:spcBef>
              <a:spcAft>
                <a:spcPct val="0"/>
              </a:spcAft>
              <a:buClrTx/>
              <a:buSzTx/>
              <a:buFontTx/>
              <a:buNone/>
              <a:tabLst/>
              <a:defRPr/>
            </a:pPr>
            <a:fld id="{CA734AED-6956-4432-B73B-44B5BFFF3EE4}" type="slidenum">
              <a:rPr kumimoji="0" lang="en-US" sz="12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2075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8435" name="Rectangle 2"/>
          <p:cNvSpPr>
            <a:spLocks noGrp="1" noRot="1" noChangeAspect="1" noChangeArrowheads="1" noTextEdit="1"/>
          </p:cNvSpPr>
          <p:nvPr>
            <p:ph type="sldImg"/>
          </p:nvPr>
        </p:nvSpPr>
        <p:spPr>
          <a:xfrm>
            <a:off x="2314575" y="527050"/>
            <a:ext cx="4668838" cy="2627313"/>
          </a:xfrm>
          <a:ln/>
        </p:spPr>
      </p:sp>
      <p:sp>
        <p:nvSpPr>
          <p:cNvPr id="18436" name="Rectangle 3"/>
          <p:cNvSpPr>
            <a:spLocks noGrp="1" noChangeArrowheads="1"/>
          </p:cNvSpPr>
          <p:nvPr>
            <p:ph type="body" idx="1"/>
          </p:nvPr>
        </p:nvSpPr>
        <p:spPr>
          <a:xfrm>
            <a:off x="930592" y="3329980"/>
            <a:ext cx="7435218" cy="3153959"/>
          </a:xfrm>
          <a:noFill/>
          <a:ln/>
        </p:spPr>
        <p:txBody>
          <a:bodyPr lIns="93104" tIns="46553" rIns="93104" bIns="46553"/>
          <a:lstStyle/>
          <a:p>
            <a:endParaRPr lang="en-US" sz="1600">
              <a:latin typeface="Times" charset="0"/>
            </a:endParaRPr>
          </a:p>
        </p:txBody>
      </p:sp>
    </p:spTree>
    <p:extLst>
      <p:ext uri="{BB962C8B-B14F-4D97-AF65-F5344CB8AC3E}">
        <p14:creationId xmlns:p14="http://schemas.microsoft.com/office/powerpoint/2010/main" val="3821048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2536825" y="696913"/>
            <a:ext cx="4232275" cy="238283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420324" y="3310574"/>
            <a:ext cx="6476061" cy="895758"/>
          </a:xfrm>
          <a:prstGeom prst="rect">
            <a:avLst/>
          </a:prstGeom>
          <a:noFill/>
          <a:ln>
            <a:miter lim="800000"/>
            <a:headEnd/>
            <a:tailEnd/>
          </a:ln>
        </p:spPr>
        <p:txBody>
          <a:bodyPr lIns="0" tIns="0" rIns="0" bIns="0">
            <a:spAutoFit/>
          </a:bodyPr>
          <a:lstStyle/>
          <a:p>
            <a:pPr marL="196922" indent="-196922" eaLnBrk="1">
              <a:lnSpc>
                <a:spcPct val="97000"/>
              </a:lnSpc>
              <a:spcBef>
                <a:spcPct val="0"/>
              </a:spcBef>
              <a:buSzPct val="45000"/>
              <a:tabLst>
                <a:tab pos="660269" algn="l"/>
                <a:tab pos="1320538" algn="l"/>
                <a:tab pos="1980808" algn="l"/>
                <a:tab pos="2641077" algn="l"/>
                <a:tab pos="3301346" algn="l"/>
                <a:tab pos="3961615" algn="l"/>
                <a:tab pos="4621884" algn="l"/>
              </a:tabLst>
            </a:pPr>
            <a:r>
              <a:rPr lang="en-GB">
                <a:latin typeface="Arial" charset="0"/>
                <a:ea typeface="Gothic" charset="0"/>
                <a:cs typeface="Gothic" charset="0"/>
              </a:rPr>
              <a:t>Figure 1 Kaplan–Meier Estimates of Radiographic Progression-free Survival and Overall Survival. Shown are data for the coprimary end points of radiographic progression-free survival (Panel A) and overall survival (Panel B). The dashed horizontal lines indicate medians. Hazard ratios are based on unstratified Cox regression models with treatment as the only covariate, with values of less than 1.00 favoring enzalutamide.</a:t>
            </a:r>
            <a:endParaRPr lang="en-GB" dirty="0">
              <a:latin typeface="Arial" charset="0"/>
              <a:ea typeface="Gothic" charset="0"/>
              <a:cs typeface="Gothic" charset="0"/>
            </a:endParaRPr>
          </a:p>
        </p:txBody>
      </p:sp>
    </p:spTree>
    <p:extLst>
      <p:ext uri="{BB962C8B-B14F-4D97-AF65-F5344CB8AC3E}">
        <p14:creationId xmlns:p14="http://schemas.microsoft.com/office/powerpoint/2010/main" val="21103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9163" rtl="0" eaLnBrk="0" fontAlgn="base" latinLnBrk="0" hangingPunct="0">
              <a:lnSpc>
                <a:spcPct val="100000"/>
              </a:lnSpc>
              <a:spcBef>
                <a:spcPct val="0"/>
              </a:spcBef>
              <a:spcAft>
                <a:spcPct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Times" charset="0"/>
                <a:ea typeface="ＭＳ Ｐゴシック" pitchFamily="34" charset="-128"/>
                <a:cs typeface="+mn-cs"/>
              </a:rPr>
              <a:pPr marL="0" marR="0" lvl="0" indent="0" algn="r" defTabSz="919163"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Times" charset="0"/>
              <a:ea typeface="ＭＳ Ｐゴシック" pitchFamily="34" charset="-128"/>
              <a:cs typeface="+mn-cs"/>
            </a:endParaRPr>
          </a:p>
        </p:txBody>
      </p:sp>
    </p:spTree>
    <p:extLst>
      <p:ext uri="{BB962C8B-B14F-4D97-AF65-F5344CB8AC3E}">
        <p14:creationId xmlns:p14="http://schemas.microsoft.com/office/powerpoint/2010/main" val="743428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43720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546100"/>
            <a:ext cx="4703763"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597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with Image">
    <p:spTree>
      <p:nvGrpSpPr>
        <p:cNvPr id="1" name=""/>
        <p:cNvGrpSpPr/>
        <p:nvPr/>
      </p:nvGrpSpPr>
      <p:grpSpPr>
        <a:xfrm>
          <a:off x="0" y="0"/>
          <a:ext cx="0" cy="0"/>
          <a:chOff x="0" y="0"/>
          <a:chExt cx="0" cy="0"/>
        </a:xfrm>
      </p:grpSpPr>
      <p:pic>
        <p:nvPicPr>
          <p:cNvPr id="7" name="Picture 6" descr="A person sitting at a desk&#10;&#10;Description automatically generated with medium confidence">
            <a:extLst>
              <a:ext uri="{FF2B5EF4-FFF2-40B4-BE49-F238E27FC236}">
                <a16:creationId xmlns:a16="http://schemas.microsoft.com/office/drawing/2014/main" id="{3BAE8ADF-8DBA-0542-A6FE-6F6928910EB6}"/>
              </a:ext>
            </a:extLst>
          </p:cNvPr>
          <p:cNvPicPr>
            <a:picLocks noChangeAspect="1"/>
          </p:cNvPicPr>
          <p:nvPr userDrawn="1"/>
        </p:nvPicPr>
        <p:blipFill rotWithShape="1">
          <a:blip r:embed="rId2"/>
          <a:srcRect l="5556" t="12262" r="-74" b="6092"/>
          <a:stretch/>
        </p:blipFill>
        <p:spPr>
          <a:xfrm>
            <a:off x="-9476" y="0"/>
            <a:ext cx="12201476" cy="6858000"/>
          </a:xfrm>
          <a:prstGeom prst="rect">
            <a:avLst/>
          </a:prstGeom>
        </p:spPr>
      </p:pic>
      <p:sp>
        <p:nvSpPr>
          <p:cNvPr id="2" name="Title 1"/>
          <p:cNvSpPr>
            <a:spLocks noGrp="1"/>
          </p:cNvSpPr>
          <p:nvPr>
            <p:ph type="ctrTitle"/>
          </p:nvPr>
        </p:nvSpPr>
        <p:spPr>
          <a:xfrm>
            <a:off x="6341821" y="2113753"/>
            <a:ext cx="5524357" cy="1049862"/>
          </a:xfrm>
        </p:spPr>
        <p:txBody>
          <a:bodyPr lIns="0" tIns="0" rIns="0" bIns="0" anchor="t">
            <a:noAutofit/>
          </a:bodyPr>
          <a:lstStyle>
            <a:lvl1pPr algn="l">
              <a:defRPr sz="3600" b="0" i="0">
                <a:solidFill>
                  <a:srgbClr val="0F426B"/>
                </a:solidFill>
                <a:latin typeface="Helvetica" pitchFamily="2" charset="0"/>
              </a:defRPr>
            </a:lvl1pPr>
          </a:lstStyle>
          <a:p>
            <a:r>
              <a:rPr lang="en-US" dirty="0"/>
              <a:t>Click to edit Master title style</a:t>
            </a:r>
          </a:p>
        </p:txBody>
      </p:sp>
      <p:sp>
        <p:nvSpPr>
          <p:cNvPr id="3" name="Subtitle 2"/>
          <p:cNvSpPr>
            <a:spLocks noGrp="1"/>
          </p:cNvSpPr>
          <p:nvPr>
            <p:ph type="subTitle" idx="1"/>
          </p:nvPr>
        </p:nvSpPr>
        <p:spPr>
          <a:xfrm>
            <a:off x="6341820" y="3359341"/>
            <a:ext cx="4336690" cy="365125"/>
          </a:xfrm>
        </p:spPr>
        <p:txBody>
          <a:bodyPr lIns="0" tIns="0" rIns="0" bIns="0">
            <a:noAutofit/>
          </a:bodyPr>
          <a:lstStyle>
            <a:lvl1pPr marL="0" indent="0" algn="l">
              <a:buNone/>
              <a:defRPr sz="2000" b="0" i="0">
                <a:solidFill>
                  <a:srgbClr val="636463"/>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A picture containing text&#10;&#10;Description automatically generated">
            <a:extLst>
              <a:ext uri="{FF2B5EF4-FFF2-40B4-BE49-F238E27FC236}">
                <a16:creationId xmlns:a16="http://schemas.microsoft.com/office/drawing/2014/main" id="{031F2910-4892-DD42-87DA-B8DE1FF52587}"/>
              </a:ext>
            </a:extLst>
          </p:cNvPr>
          <p:cNvPicPr>
            <a:picLocks noChangeAspect="1"/>
          </p:cNvPicPr>
          <p:nvPr userDrawn="1"/>
        </p:nvPicPr>
        <p:blipFill>
          <a:blip r:embed="rId3"/>
          <a:stretch>
            <a:fillRect/>
          </a:stretch>
        </p:blipFill>
        <p:spPr>
          <a:xfrm>
            <a:off x="6341822" y="821064"/>
            <a:ext cx="3901440" cy="914400"/>
          </a:xfrm>
          <a:prstGeom prst="rect">
            <a:avLst/>
          </a:prstGeom>
        </p:spPr>
      </p:pic>
    </p:spTree>
    <p:extLst>
      <p:ext uri="{BB962C8B-B14F-4D97-AF65-F5344CB8AC3E}">
        <p14:creationId xmlns:p14="http://schemas.microsoft.com/office/powerpoint/2010/main" val="38333795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D9DC80-D803-694B-9D9B-69652C96E9AC}"/>
              </a:ext>
            </a:extLst>
          </p:cNvPr>
          <p:cNvSpPr/>
          <p:nvPr userDrawn="1"/>
        </p:nvSpPr>
        <p:spPr>
          <a:xfrm>
            <a:off x="0" y="6492875"/>
            <a:ext cx="6035040" cy="365126"/>
          </a:xfrm>
          <a:prstGeom prst="rect">
            <a:avLst/>
          </a:prstGeom>
          <a:solidFill>
            <a:srgbClr val="0F4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031F2910-4892-DD42-87DA-B8DE1FF52587}"/>
              </a:ext>
            </a:extLst>
          </p:cNvPr>
          <p:cNvPicPr>
            <a:picLocks noChangeAspect="1"/>
          </p:cNvPicPr>
          <p:nvPr userDrawn="1"/>
        </p:nvPicPr>
        <p:blipFill>
          <a:blip r:embed="rId2"/>
          <a:stretch>
            <a:fillRect/>
          </a:stretch>
        </p:blipFill>
        <p:spPr>
          <a:xfrm>
            <a:off x="1126805" y="1350007"/>
            <a:ext cx="5852160" cy="1371600"/>
          </a:xfrm>
          <a:prstGeom prst="rect">
            <a:avLst/>
          </a:prstGeom>
        </p:spPr>
      </p:pic>
      <p:sp>
        <p:nvSpPr>
          <p:cNvPr id="3" name="Subtitle 2"/>
          <p:cNvSpPr>
            <a:spLocks noGrp="1"/>
          </p:cNvSpPr>
          <p:nvPr>
            <p:ph type="subTitle" idx="1"/>
          </p:nvPr>
        </p:nvSpPr>
        <p:spPr>
          <a:xfrm>
            <a:off x="2967100" y="4642551"/>
            <a:ext cx="4336690" cy="365125"/>
          </a:xfrm>
        </p:spPr>
        <p:txBody>
          <a:bodyPr lIns="0" tIns="0" rIns="0" bIns="0">
            <a:noAutofit/>
          </a:bodyPr>
          <a:lstStyle>
            <a:lvl1pPr marL="0" indent="0" algn="l">
              <a:buNone/>
              <a:defRPr sz="2000" b="0" i="0">
                <a:solidFill>
                  <a:srgbClr val="238EC3"/>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1">
            <a:extLst>
              <a:ext uri="{FF2B5EF4-FFF2-40B4-BE49-F238E27FC236}">
                <a16:creationId xmlns:a16="http://schemas.microsoft.com/office/drawing/2014/main" id="{D3DC24E9-2A83-C84C-BE18-5EE8E5FC9AAC}"/>
              </a:ext>
            </a:extLst>
          </p:cNvPr>
          <p:cNvSpPr>
            <a:spLocks noGrp="1"/>
          </p:cNvSpPr>
          <p:nvPr>
            <p:ph type="body" sz="quarter" idx="10" hasCustomPrompt="1"/>
          </p:nvPr>
        </p:nvSpPr>
        <p:spPr>
          <a:xfrm>
            <a:off x="2947841" y="3429000"/>
            <a:ext cx="8876484" cy="1143000"/>
          </a:xfrm>
        </p:spPr>
        <p:txBody>
          <a:bodyPr lIns="0" tIns="0" rIns="0" bIns="0" anchor="t">
            <a:noAutofit/>
          </a:bodyPr>
          <a:lstStyle>
            <a:lvl1pPr marL="0" indent="0">
              <a:buNone/>
              <a:defRPr sz="3800" b="0" i="0">
                <a:solidFill>
                  <a:srgbClr val="0F426B"/>
                </a:solidFill>
                <a:latin typeface="Helvetica"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title style</a:t>
            </a:r>
          </a:p>
        </p:txBody>
      </p:sp>
      <p:sp>
        <p:nvSpPr>
          <p:cNvPr id="15" name="Rectangle 14">
            <a:extLst>
              <a:ext uri="{FF2B5EF4-FFF2-40B4-BE49-F238E27FC236}">
                <a16:creationId xmlns:a16="http://schemas.microsoft.com/office/drawing/2014/main" id="{D504C208-4302-8245-9208-A1733B8B799B}"/>
              </a:ext>
            </a:extLst>
          </p:cNvPr>
          <p:cNvSpPr/>
          <p:nvPr userDrawn="1"/>
        </p:nvSpPr>
        <p:spPr>
          <a:xfrm>
            <a:off x="6065520" y="6492875"/>
            <a:ext cx="6126480" cy="365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888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9828" y="407165"/>
            <a:ext cx="10515600" cy="681037"/>
          </a:xfrm>
        </p:spPr>
        <p:txBody>
          <a:bodyPr anchor="t">
            <a:noAutofit/>
          </a:bodyPr>
          <a:lstStyle>
            <a:lvl1pPr>
              <a:defRPr sz="3600" b="0" i="0">
                <a:solidFill>
                  <a:srgbClr val="0F426B"/>
                </a:solidFill>
                <a:latin typeface="Helvetica" pitchFamily="2" charset="0"/>
              </a:defRPr>
            </a:lvl1pPr>
          </a:lstStyle>
          <a:p>
            <a:r>
              <a:rPr lang="en-US" dirty="0"/>
              <a:t>Click to edit Master title style</a:t>
            </a:r>
          </a:p>
        </p:txBody>
      </p:sp>
      <p:sp>
        <p:nvSpPr>
          <p:cNvPr id="3" name="Content Placeholder 2"/>
          <p:cNvSpPr>
            <a:spLocks noGrp="1"/>
          </p:cNvSpPr>
          <p:nvPr>
            <p:ph idx="1"/>
          </p:nvPr>
        </p:nvSpPr>
        <p:spPr>
          <a:xfrm>
            <a:off x="459828" y="1344890"/>
            <a:ext cx="10515600" cy="4351338"/>
          </a:xfrm>
        </p:spPr>
        <p:txBody>
          <a:bodyPr anchor="t">
            <a:noAutofit/>
          </a:bodyPr>
          <a:lstStyle>
            <a:lvl1pPr marL="182880" indent="-182880">
              <a:spcBef>
                <a:spcPts val="1200"/>
              </a:spcBef>
              <a:defRPr sz="2000" b="0" i="0">
                <a:solidFill>
                  <a:srgbClr val="404140"/>
                </a:solidFill>
                <a:latin typeface="Helvetica Light" panose="020B0403020202020204" pitchFamily="34" charset="0"/>
              </a:defRPr>
            </a:lvl1pPr>
            <a:lvl2pPr marL="640080" indent="-228600">
              <a:spcBef>
                <a:spcPts val="600"/>
              </a:spcBef>
              <a:buFont typeface="System Font Regular"/>
              <a:buChar char="–"/>
              <a:defRPr sz="1800" b="0" i="0">
                <a:solidFill>
                  <a:srgbClr val="404140"/>
                </a:solidFill>
                <a:latin typeface="Helvetica Light" panose="020B0403020202020204" pitchFamily="34" charset="0"/>
              </a:defRPr>
            </a:lvl2pPr>
            <a:lvl3pPr marL="960120" indent="-182880">
              <a:spcBef>
                <a:spcPts val="600"/>
              </a:spcBef>
              <a:defRPr sz="1800" b="0" i="0">
                <a:solidFill>
                  <a:srgbClr val="404140"/>
                </a:solidFill>
                <a:latin typeface="Helvetica Light" panose="020B0403020202020204" pitchFamily="34" charset="0"/>
              </a:defRPr>
            </a:lvl3pPr>
            <a:lvl4pPr marL="1325880" indent="-182880">
              <a:spcBef>
                <a:spcPts val="600"/>
              </a:spcBef>
              <a:defRPr sz="1800" b="0" i="0">
                <a:solidFill>
                  <a:srgbClr val="404140"/>
                </a:solidFill>
                <a:latin typeface="Helvetica Light" panose="020B0403020202020204" pitchFamily="34" charset="0"/>
              </a:defRPr>
            </a:lvl4pPr>
            <a:lvl5pPr marL="1691640" indent="-182880">
              <a:spcBef>
                <a:spcPts val="600"/>
              </a:spcBef>
              <a:defRPr sz="1800" b="0" i="0">
                <a:solidFill>
                  <a:srgbClr val="404140"/>
                </a:solidFill>
                <a:latin typeface="Helvetica Light" panose="020B04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35252" y="6440431"/>
            <a:ext cx="496614" cy="275677"/>
          </a:xfrm>
        </p:spPr>
        <p:txBody>
          <a:bodyPr/>
          <a:lstStyle>
            <a:lvl1pPr>
              <a:defRPr sz="1100" b="0" i="0">
                <a:solidFill>
                  <a:srgbClr val="9E9F9E"/>
                </a:solidFill>
                <a:latin typeface="Helvetica Light" panose="020B0403020202020204" pitchFamily="34" charset="0"/>
              </a:defRPr>
            </a:lvl1pPr>
          </a:lstStyle>
          <a:p>
            <a:fld id="{B1349BBD-3B95-CE46-8E8B-EDFF5872B137}" type="slidenum">
              <a:rPr lang="en-US" smtClean="0"/>
              <a:pPr/>
              <a:t>‹#›</a:t>
            </a:fld>
            <a:endParaRPr lang="en-US" dirty="0"/>
          </a:p>
        </p:txBody>
      </p:sp>
      <p:pic>
        <p:nvPicPr>
          <p:cNvPr id="8" name="Picture 7" descr="A picture containing text, tableware, dishware&#10;&#10;Description automatically generated">
            <a:extLst>
              <a:ext uri="{FF2B5EF4-FFF2-40B4-BE49-F238E27FC236}">
                <a16:creationId xmlns:a16="http://schemas.microsoft.com/office/drawing/2014/main" id="{6D5CBFB8-21C0-174B-B36C-4744DFBD7675}"/>
              </a:ext>
            </a:extLst>
          </p:cNvPr>
          <p:cNvPicPr>
            <a:picLocks noChangeAspect="1"/>
          </p:cNvPicPr>
          <p:nvPr userDrawn="1"/>
        </p:nvPicPr>
        <p:blipFill>
          <a:blip r:embed="rId2"/>
          <a:stretch>
            <a:fillRect/>
          </a:stretch>
        </p:blipFill>
        <p:spPr>
          <a:xfrm>
            <a:off x="9543389" y="6299529"/>
            <a:ext cx="1828800" cy="368300"/>
          </a:xfrm>
          <a:prstGeom prst="rect">
            <a:avLst/>
          </a:prstGeom>
        </p:spPr>
      </p:pic>
    </p:spTree>
    <p:extLst>
      <p:ext uri="{BB962C8B-B14F-4D97-AF65-F5344CB8AC3E}">
        <p14:creationId xmlns:p14="http://schemas.microsoft.com/office/powerpoint/2010/main" val="3079467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9828" y="407165"/>
            <a:ext cx="10515600" cy="681037"/>
          </a:xfrm>
        </p:spPr>
        <p:txBody>
          <a:bodyPr anchor="t">
            <a:noAutofit/>
          </a:bodyPr>
          <a:lstStyle>
            <a:lvl1pPr>
              <a:defRPr sz="3600" b="0" i="0">
                <a:solidFill>
                  <a:srgbClr val="0F426B"/>
                </a:solidFill>
                <a:latin typeface="Helvetica" pitchFamily="2" charset="0"/>
              </a:defRPr>
            </a:lvl1pPr>
          </a:lstStyle>
          <a:p>
            <a:r>
              <a:rPr lang="en-US" dirty="0"/>
              <a:t>Click to edit Master title style</a:t>
            </a:r>
          </a:p>
        </p:txBody>
      </p:sp>
      <p:sp>
        <p:nvSpPr>
          <p:cNvPr id="3" name="Content Placeholder 2"/>
          <p:cNvSpPr>
            <a:spLocks noGrp="1"/>
          </p:cNvSpPr>
          <p:nvPr>
            <p:ph idx="1"/>
          </p:nvPr>
        </p:nvSpPr>
        <p:spPr>
          <a:xfrm>
            <a:off x="459828" y="1344890"/>
            <a:ext cx="5212080" cy="4351338"/>
          </a:xfrm>
        </p:spPr>
        <p:txBody>
          <a:bodyPr anchor="t">
            <a:noAutofit/>
          </a:bodyPr>
          <a:lstStyle>
            <a:lvl1pPr marL="182880" indent="-182880">
              <a:spcBef>
                <a:spcPts val="1200"/>
              </a:spcBef>
              <a:defRPr sz="2000" b="0" i="0">
                <a:solidFill>
                  <a:srgbClr val="404140"/>
                </a:solidFill>
                <a:latin typeface="Helvetica Light" panose="020B0403020202020204" pitchFamily="34" charset="0"/>
              </a:defRPr>
            </a:lvl1pPr>
            <a:lvl2pPr marL="640080" indent="-228600">
              <a:spcBef>
                <a:spcPts val="600"/>
              </a:spcBef>
              <a:buFont typeface="System Font Regular"/>
              <a:buChar char="–"/>
              <a:defRPr sz="1800" b="0" i="0">
                <a:solidFill>
                  <a:srgbClr val="404140"/>
                </a:solidFill>
                <a:latin typeface="Helvetica Light" panose="020B0403020202020204" pitchFamily="34" charset="0"/>
              </a:defRPr>
            </a:lvl2pPr>
            <a:lvl3pPr marL="960120" indent="-182880">
              <a:spcBef>
                <a:spcPts val="600"/>
              </a:spcBef>
              <a:defRPr sz="1800" b="0" i="0">
                <a:solidFill>
                  <a:srgbClr val="404140"/>
                </a:solidFill>
                <a:latin typeface="Helvetica Light" panose="020B0403020202020204" pitchFamily="34" charset="0"/>
              </a:defRPr>
            </a:lvl3pPr>
            <a:lvl4pPr marL="1325880" indent="-182880">
              <a:spcBef>
                <a:spcPts val="600"/>
              </a:spcBef>
              <a:defRPr sz="1800" b="0" i="0">
                <a:solidFill>
                  <a:srgbClr val="404140"/>
                </a:solidFill>
                <a:latin typeface="Helvetica Light" panose="020B0403020202020204" pitchFamily="34" charset="0"/>
              </a:defRPr>
            </a:lvl4pPr>
            <a:lvl5pPr marL="1691640" indent="-182880">
              <a:spcBef>
                <a:spcPts val="600"/>
              </a:spcBef>
              <a:defRPr sz="1800" b="0" i="0">
                <a:solidFill>
                  <a:srgbClr val="404140"/>
                </a:solidFill>
                <a:latin typeface="Helvetica Light" panose="020B04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35252" y="6440431"/>
            <a:ext cx="496614" cy="275677"/>
          </a:xfrm>
        </p:spPr>
        <p:txBody>
          <a:bodyPr/>
          <a:lstStyle>
            <a:lvl1pPr>
              <a:defRPr sz="1100" b="0" i="0">
                <a:solidFill>
                  <a:srgbClr val="9E9F9E"/>
                </a:solidFill>
                <a:latin typeface="Helvetica Light" panose="020B0403020202020204" pitchFamily="34" charset="0"/>
              </a:defRPr>
            </a:lvl1pPr>
          </a:lstStyle>
          <a:p>
            <a:fld id="{B1349BBD-3B95-CE46-8E8B-EDFF5872B137}" type="slidenum">
              <a:rPr lang="en-US" smtClean="0"/>
              <a:pPr/>
              <a:t>‹#›</a:t>
            </a:fld>
            <a:endParaRPr lang="en-US" dirty="0"/>
          </a:p>
        </p:txBody>
      </p:sp>
      <p:pic>
        <p:nvPicPr>
          <p:cNvPr id="8" name="Picture 7" descr="A picture containing text, tableware, dishware&#10;&#10;Description automatically generated">
            <a:extLst>
              <a:ext uri="{FF2B5EF4-FFF2-40B4-BE49-F238E27FC236}">
                <a16:creationId xmlns:a16="http://schemas.microsoft.com/office/drawing/2014/main" id="{6D5CBFB8-21C0-174B-B36C-4744DFBD7675}"/>
              </a:ext>
            </a:extLst>
          </p:cNvPr>
          <p:cNvPicPr>
            <a:picLocks noChangeAspect="1"/>
          </p:cNvPicPr>
          <p:nvPr userDrawn="1"/>
        </p:nvPicPr>
        <p:blipFill>
          <a:blip r:embed="rId2"/>
          <a:stretch>
            <a:fillRect/>
          </a:stretch>
        </p:blipFill>
        <p:spPr>
          <a:xfrm>
            <a:off x="9543389" y="6299529"/>
            <a:ext cx="1828800" cy="368300"/>
          </a:xfrm>
          <a:prstGeom prst="rect">
            <a:avLst/>
          </a:prstGeom>
        </p:spPr>
      </p:pic>
      <p:sp>
        <p:nvSpPr>
          <p:cNvPr id="7" name="Content Placeholder 2">
            <a:extLst>
              <a:ext uri="{FF2B5EF4-FFF2-40B4-BE49-F238E27FC236}">
                <a16:creationId xmlns:a16="http://schemas.microsoft.com/office/drawing/2014/main" id="{5F617B41-6966-5F4B-92F4-2F81DD1026F5}"/>
              </a:ext>
            </a:extLst>
          </p:cNvPr>
          <p:cNvSpPr>
            <a:spLocks noGrp="1"/>
          </p:cNvSpPr>
          <p:nvPr>
            <p:ph idx="13"/>
          </p:nvPr>
        </p:nvSpPr>
        <p:spPr>
          <a:xfrm>
            <a:off x="6356127" y="1344890"/>
            <a:ext cx="5212080" cy="4351338"/>
          </a:xfrm>
        </p:spPr>
        <p:txBody>
          <a:bodyPr anchor="t">
            <a:noAutofit/>
          </a:bodyPr>
          <a:lstStyle>
            <a:lvl1pPr marL="182880" indent="-182880">
              <a:spcBef>
                <a:spcPts val="1200"/>
              </a:spcBef>
              <a:defRPr sz="2000" b="0" i="0">
                <a:solidFill>
                  <a:srgbClr val="404140"/>
                </a:solidFill>
                <a:latin typeface="Helvetica Light" panose="020B0403020202020204" pitchFamily="34" charset="0"/>
              </a:defRPr>
            </a:lvl1pPr>
            <a:lvl2pPr marL="640080" indent="-228600">
              <a:spcBef>
                <a:spcPts val="600"/>
              </a:spcBef>
              <a:buFont typeface="System Font Regular"/>
              <a:buChar char="–"/>
              <a:defRPr sz="1800" b="0" i="0">
                <a:solidFill>
                  <a:srgbClr val="404140"/>
                </a:solidFill>
                <a:latin typeface="Helvetica Light" panose="020B0403020202020204" pitchFamily="34" charset="0"/>
              </a:defRPr>
            </a:lvl2pPr>
            <a:lvl3pPr marL="960120" indent="-182880">
              <a:spcBef>
                <a:spcPts val="600"/>
              </a:spcBef>
              <a:defRPr sz="1800" b="0" i="0">
                <a:solidFill>
                  <a:srgbClr val="404140"/>
                </a:solidFill>
                <a:latin typeface="Helvetica Light" panose="020B0403020202020204" pitchFamily="34" charset="0"/>
              </a:defRPr>
            </a:lvl3pPr>
            <a:lvl4pPr marL="1325880" indent="-182880">
              <a:spcBef>
                <a:spcPts val="600"/>
              </a:spcBef>
              <a:defRPr sz="1800" b="0" i="0">
                <a:solidFill>
                  <a:srgbClr val="404140"/>
                </a:solidFill>
                <a:latin typeface="Helvetica Light" panose="020B0403020202020204" pitchFamily="34" charset="0"/>
              </a:defRPr>
            </a:lvl4pPr>
            <a:lvl5pPr marL="1691640" indent="-182880">
              <a:spcBef>
                <a:spcPts val="600"/>
              </a:spcBef>
              <a:defRPr sz="1800" b="0" i="0">
                <a:solidFill>
                  <a:srgbClr val="404140"/>
                </a:solidFill>
                <a:latin typeface="Helvetica Light" panose="020B04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51236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40167" y="3386960"/>
            <a:ext cx="5381295" cy="2551385"/>
          </a:xfrm>
        </p:spPr>
        <p:txBody>
          <a:bodyPr anchor="t">
            <a:noAutofit/>
          </a:bodyPr>
          <a:lstStyle>
            <a:lvl1pPr>
              <a:defRPr sz="3600" b="0" i="0">
                <a:solidFill>
                  <a:srgbClr val="0F426B"/>
                </a:solidFill>
                <a:latin typeface="Helvetica" pitchFamily="2" charset="0"/>
              </a:defRPr>
            </a:lvl1pPr>
          </a:lstStyle>
          <a:p>
            <a:r>
              <a:rPr lang="en-US" dirty="0"/>
              <a:t>Click to edit New Section</a:t>
            </a:r>
          </a:p>
        </p:txBody>
      </p:sp>
      <p:sp>
        <p:nvSpPr>
          <p:cNvPr id="6" name="Slide Number Placeholder 5"/>
          <p:cNvSpPr>
            <a:spLocks noGrp="1"/>
          </p:cNvSpPr>
          <p:nvPr>
            <p:ph type="sldNum" sz="quarter" idx="12"/>
          </p:nvPr>
        </p:nvSpPr>
        <p:spPr>
          <a:xfrm>
            <a:off x="11435252" y="6440431"/>
            <a:ext cx="496614" cy="275677"/>
          </a:xfrm>
        </p:spPr>
        <p:txBody>
          <a:bodyPr/>
          <a:lstStyle>
            <a:lvl1pPr>
              <a:defRPr sz="1100" b="0" i="0">
                <a:solidFill>
                  <a:srgbClr val="9E9F9E"/>
                </a:solidFill>
                <a:latin typeface="Helvetica Light" panose="020B0403020202020204" pitchFamily="34" charset="0"/>
              </a:defRPr>
            </a:lvl1pPr>
          </a:lstStyle>
          <a:p>
            <a:fld id="{B1349BBD-3B95-CE46-8E8B-EDFF5872B137}" type="slidenum">
              <a:rPr lang="en-US" smtClean="0"/>
              <a:pPr/>
              <a:t>‹#›</a:t>
            </a:fld>
            <a:endParaRPr lang="en-US" dirty="0"/>
          </a:p>
        </p:txBody>
      </p:sp>
      <p:pic>
        <p:nvPicPr>
          <p:cNvPr id="9" name="Picture 8" descr="A picture containing text&#10;&#10;Description automatically generated">
            <a:extLst>
              <a:ext uri="{FF2B5EF4-FFF2-40B4-BE49-F238E27FC236}">
                <a16:creationId xmlns:a16="http://schemas.microsoft.com/office/drawing/2014/main" id="{CD02B511-69F4-1E43-8A3D-455267A7988E}"/>
              </a:ext>
            </a:extLst>
          </p:cNvPr>
          <p:cNvPicPr>
            <a:picLocks noChangeAspect="1"/>
          </p:cNvPicPr>
          <p:nvPr userDrawn="1"/>
        </p:nvPicPr>
        <p:blipFill>
          <a:blip r:embed="rId2"/>
          <a:stretch>
            <a:fillRect/>
          </a:stretch>
        </p:blipFill>
        <p:spPr>
          <a:xfrm>
            <a:off x="3981738" y="2222033"/>
            <a:ext cx="4291584" cy="1005840"/>
          </a:xfrm>
          <a:prstGeom prst="rect">
            <a:avLst/>
          </a:prstGeom>
        </p:spPr>
      </p:pic>
    </p:spTree>
    <p:extLst>
      <p:ext uri="{BB962C8B-B14F-4D97-AF65-F5344CB8AC3E}">
        <p14:creationId xmlns:p14="http://schemas.microsoft.com/office/powerpoint/2010/main" val="26662604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35252" y="6440431"/>
            <a:ext cx="496614" cy="275677"/>
          </a:xfrm>
        </p:spPr>
        <p:txBody>
          <a:bodyPr/>
          <a:lstStyle>
            <a:lvl1pPr>
              <a:defRPr sz="1100" b="0" i="0">
                <a:solidFill>
                  <a:srgbClr val="9E9F9E"/>
                </a:solidFill>
                <a:latin typeface="Helvetica Light" panose="020B0403020202020204" pitchFamily="34" charset="0"/>
              </a:defRPr>
            </a:lvl1pPr>
          </a:lstStyle>
          <a:p>
            <a:fld id="{B1349BBD-3B95-CE46-8E8B-EDFF5872B137}" type="slidenum">
              <a:rPr lang="en-US" smtClean="0"/>
              <a:pPr/>
              <a:t>‹#›</a:t>
            </a:fld>
            <a:endParaRPr lang="en-US" dirty="0"/>
          </a:p>
        </p:txBody>
      </p:sp>
      <p:pic>
        <p:nvPicPr>
          <p:cNvPr id="8" name="Picture 7" descr="A picture containing text, tableware, dishware&#10;&#10;Description automatically generated">
            <a:extLst>
              <a:ext uri="{FF2B5EF4-FFF2-40B4-BE49-F238E27FC236}">
                <a16:creationId xmlns:a16="http://schemas.microsoft.com/office/drawing/2014/main" id="{6D5CBFB8-21C0-174B-B36C-4744DFBD7675}"/>
              </a:ext>
            </a:extLst>
          </p:cNvPr>
          <p:cNvPicPr>
            <a:picLocks noChangeAspect="1"/>
          </p:cNvPicPr>
          <p:nvPr userDrawn="1"/>
        </p:nvPicPr>
        <p:blipFill>
          <a:blip r:embed="rId2"/>
          <a:stretch>
            <a:fillRect/>
          </a:stretch>
        </p:blipFill>
        <p:spPr>
          <a:xfrm>
            <a:off x="9543389" y="6299529"/>
            <a:ext cx="1828800" cy="368300"/>
          </a:xfrm>
          <a:prstGeom prst="rect">
            <a:avLst/>
          </a:prstGeom>
        </p:spPr>
      </p:pic>
    </p:spTree>
    <p:extLst>
      <p:ext uri="{BB962C8B-B14F-4D97-AF65-F5344CB8AC3E}">
        <p14:creationId xmlns:p14="http://schemas.microsoft.com/office/powerpoint/2010/main" val="3110522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197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7" name="Picture 6" descr="A picture containing text, person, older&#10;&#10;Description automatically generated">
            <a:extLst>
              <a:ext uri="{FF2B5EF4-FFF2-40B4-BE49-F238E27FC236}">
                <a16:creationId xmlns:a16="http://schemas.microsoft.com/office/drawing/2014/main" id="{9E7A640F-314D-3D41-8A14-B1DD1EEBB936}"/>
              </a:ext>
            </a:extLst>
          </p:cNvPr>
          <p:cNvPicPr>
            <a:picLocks noChangeAspect="1"/>
          </p:cNvPicPr>
          <p:nvPr userDrawn="1"/>
        </p:nvPicPr>
        <p:blipFill rotWithShape="1">
          <a:blip r:embed="rId2"/>
          <a:srcRect t="27091"/>
          <a:stretch/>
        </p:blipFill>
        <p:spPr>
          <a:xfrm>
            <a:off x="-2" y="0"/>
            <a:ext cx="12179300" cy="3972256"/>
          </a:xfrm>
          <a:prstGeom prst="rect">
            <a:avLst/>
          </a:prstGeom>
        </p:spPr>
      </p:pic>
      <p:sp>
        <p:nvSpPr>
          <p:cNvPr id="3" name="Rectangle 2">
            <a:extLst>
              <a:ext uri="{FF2B5EF4-FFF2-40B4-BE49-F238E27FC236}">
                <a16:creationId xmlns:a16="http://schemas.microsoft.com/office/drawing/2014/main" id="{76A94415-FD25-D04D-8DB0-89175DAF3A5C}"/>
              </a:ext>
            </a:extLst>
          </p:cNvPr>
          <p:cNvSpPr/>
          <p:nvPr userDrawn="1"/>
        </p:nvSpPr>
        <p:spPr>
          <a:xfrm>
            <a:off x="-1" y="3079531"/>
            <a:ext cx="12179299" cy="892725"/>
          </a:xfrm>
          <a:prstGeom prst="rect">
            <a:avLst/>
          </a:prstGeom>
          <a:solidFill>
            <a:srgbClr val="1C3659">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645570F-D47F-7D4A-A3BA-ED0048C05305}"/>
              </a:ext>
            </a:extLst>
          </p:cNvPr>
          <p:cNvSpPr txBox="1">
            <a:spLocks noChangeArrowheads="1"/>
          </p:cNvSpPr>
          <p:nvPr userDrawn="1"/>
        </p:nvSpPr>
        <p:spPr bwMode="auto">
          <a:xfrm>
            <a:off x="0" y="3233817"/>
            <a:ext cx="12179298" cy="59194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ts val="600"/>
              </a:spcAft>
              <a:buFont typeface="Arial" pitchFamily="34" charset="0"/>
              <a:buChar char="•"/>
              <a:defRPr sz="15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Font typeface="Arial" pitchFamily="34" charset="0"/>
              <a:buChar char="–"/>
              <a:defRPr sz="1500" kern="1200">
                <a:solidFill>
                  <a:schemeClr val="tx1"/>
                </a:solidFill>
                <a:latin typeface="+mn-lt"/>
                <a:ea typeface="+mn-ea"/>
                <a:cs typeface="+mn-cs"/>
              </a:defRPr>
            </a:lvl2pPr>
            <a:lvl3pPr marL="1143000" indent="-228600" algn="l" defTabSz="457200" rtl="0" eaLnBrk="0" fontAlgn="base" hangingPunct="0">
              <a:spcBef>
                <a:spcPct val="20000"/>
              </a:spcBef>
              <a:spcAft>
                <a:spcPts val="600"/>
              </a:spcAft>
              <a:buFont typeface="Arial" pitchFamily="34" charset="0"/>
              <a:buChar char="•"/>
              <a:defRPr sz="1500" kern="1200">
                <a:solidFill>
                  <a:schemeClr val="tx1"/>
                </a:solidFill>
                <a:latin typeface="+mn-lt"/>
                <a:ea typeface="+mn-ea"/>
                <a:cs typeface="+mn-cs"/>
              </a:defRPr>
            </a:lvl3pPr>
            <a:lvl4pPr marL="1600200" indent="-228600" algn="l" defTabSz="457200" rtl="0" eaLnBrk="0" fontAlgn="base" hangingPunct="0">
              <a:spcBef>
                <a:spcPct val="20000"/>
              </a:spcBef>
              <a:spcAft>
                <a:spcPts val="600"/>
              </a:spcAft>
              <a:buFont typeface="Arial" pitchFamily="34" charset="0"/>
              <a:buChar char="–"/>
              <a:defRPr sz="1500" kern="1200">
                <a:solidFill>
                  <a:schemeClr val="tx1"/>
                </a:solidFill>
                <a:latin typeface="+mn-lt"/>
                <a:ea typeface="+mn-ea"/>
                <a:cs typeface="+mn-cs"/>
              </a:defRPr>
            </a:lvl4pPr>
            <a:lvl5pPr marL="2057400" indent="-228600" algn="l" defTabSz="457200" rtl="0" eaLnBrk="0" fontAlgn="base" hangingPunct="0">
              <a:spcBef>
                <a:spcPct val="20000"/>
              </a:spcBef>
              <a:spcAft>
                <a:spcPts val="600"/>
              </a:spcAft>
              <a:buFont typeface="Arial" pitchFamily="34" charset="0"/>
              <a:buChar char="»"/>
              <a:defRPr sz="1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buFont typeface="Arial" charset="0"/>
              <a:buNone/>
              <a:defRPr/>
            </a:pPr>
            <a:r>
              <a:rPr lang="en-US" sz="3600" b="0" i="0" dirty="0">
                <a:solidFill>
                  <a:schemeClr val="bg1"/>
                </a:solidFill>
                <a:latin typeface="Helvetica" pitchFamily="2" charset="0"/>
              </a:rPr>
              <a:t>Thank You</a:t>
            </a:r>
          </a:p>
        </p:txBody>
      </p:sp>
      <p:pic>
        <p:nvPicPr>
          <p:cNvPr id="5" name="Picture 4" descr="A close up of a sign&#10;&#10;Description automatically generated">
            <a:extLst>
              <a:ext uri="{FF2B5EF4-FFF2-40B4-BE49-F238E27FC236}">
                <a16:creationId xmlns:a16="http://schemas.microsoft.com/office/drawing/2014/main" id="{4D728DFF-A7A7-144F-8B58-BC63B4AAD1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8060" y="4969861"/>
            <a:ext cx="3108966" cy="731520"/>
          </a:xfrm>
          <a:prstGeom prst="rect">
            <a:avLst/>
          </a:prstGeom>
        </p:spPr>
      </p:pic>
      <p:sp>
        <p:nvSpPr>
          <p:cNvPr id="9" name="Text Placeholder 8">
            <a:extLst>
              <a:ext uri="{FF2B5EF4-FFF2-40B4-BE49-F238E27FC236}">
                <a16:creationId xmlns:a16="http://schemas.microsoft.com/office/drawing/2014/main" id="{0CADA852-CBB3-7840-B895-2CDD200B8B65}"/>
              </a:ext>
            </a:extLst>
          </p:cNvPr>
          <p:cNvSpPr>
            <a:spLocks noGrp="1"/>
          </p:cNvSpPr>
          <p:nvPr>
            <p:ph type="body" sz="quarter" idx="10" hasCustomPrompt="1"/>
          </p:nvPr>
        </p:nvSpPr>
        <p:spPr>
          <a:xfrm>
            <a:off x="8313959" y="5159046"/>
            <a:ext cx="3036887" cy="294291"/>
          </a:xfrm>
        </p:spPr>
        <p:txBody>
          <a:bodyPr tIns="0">
            <a:normAutofit/>
          </a:bodyPr>
          <a:lstStyle>
            <a:lvl1pPr marL="0" indent="0" algn="l">
              <a:spcBef>
                <a:spcPts val="0"/>
              </a:spcBef>
              <a:buFontTx/>
              <a:buNone/>
              <a:defRPr sz="1800" b="1" i="0" spc="20" baseline="0">
                <a:solidFill>
                  <a:schemeClr val="accent1"/>
                </a:solidFill>
                <a:latin typeface="Helvetica" pitchFamily="2" charset="0"/>
              </a:defRPr>
            </a:lvl1pPr>
            <a:lvl2pPr marL="457200" indent="0" algn="l">
              <a:buFontTx/>
              <a:buNone/>
              <a:defRPr b="1" i="0">
                <a:solidFill>
                  <a:schemeClr val="accent1"/>
                </a:solidFill>
                <a:latin typeface="Helvetica" pitchFamily="2" charset="0"/>
              </a:defRPr>
            </a:lvl2pPr>
            <a:lvl3pPr marL="914400" indent="0" algn="l">
              <a:buFontTx/>
              <a:buNone/>
              <a:defRPr b="1" i="0">
                <a:solidFill>
                  <a:schemeClr val="accent1"/>
                </a:solidFill>
                <a:latin typeface="Helvetica" pitchFamily="2" charset="0"/>
              </a:defRPr>
            </a:lvl3pPr>
            <a:lvl4pPr marL="1371600" indent="0" algn="l">
              <a:buFontTx/>
              <a:buNone/>
              <a:defRPr b="1" i="0">
                <a:solidFill>
                  <a:schemeClr val="accent1"/>
                </a:solidFill>
                <a:latin typeface="Helvetica" pitchFamily="2" charset="0"/>
              </a:defRPr>
            </a:lvl4pPr>
            <a:lvl5pPr marL="1828800" indent="0" algn="l">
              <a:buFontTx/>
              <a:buNone/>
              <a:defRPr b="1" i="0">
                <a:solidFill>
                  <a:schemeClr val="accent1"/>
                </a:solidFill>
                <a:latin typeface="Helvetica" pitchFamily="2" charset="0"/>
              </a:defRPr>
            </a:lvl5pPr>
          </a:lstStyle>
          <a:p>
            <a:pPr lvl="0"/>
            <a:r>
              <a:rPr lang="en-US" dirty="0"/>
              <a:t>Click to edit Name</a:t>
            </a:r>
          </a:p>
        </p:txBody>
      </p:sp>
      <p:sp>
        <p:nvSpPr>
          <p:cNvPr id="10" name="Text Placeholder 8">
            <a:extLst>
              <a:ext uri="{FF2B5EF4-FFF2-40B4-BE49-F238E27FC236}">
                <a16:creationId xmlns:a16="http://schemas.microsoft.com/office/drawing/2014/main" id="{729C2D3B-9D76-1841-A2AE-29AE6C284C06}"/>
              </a:ext>
            </a:extLst>
          </p:cNvPr>
          <p:cNvSpPr>
            <a:spLocks noGrp="1"/>
          </p:cNvSpPr>
          <p:nvPr>
            <p:ph type="body" sz="quarter" idx="11" hasCustomPrompt="1"/>
          </p:nvPr>
        </p:nvSpPr>
        <p:spPr>
          <a:xfrm>
            <a:off x="8313959" y="5411297"/>
            <a:ext cx="3036887" cy="1165770"/>
          </a:xfrm>
        </p:spPr>
        <p:txBody>
          <a:bodyPr tIns="0">
            <a:normAutofit/>
          </a:bodyPr>
          <a:lstStyle>
            <a:lvl1pPr marL="0" indent="0" algn="l">
              <a:lnSpc>
                <a:spcPct val="120000"/>
              </a:lnSpc>
              <a:buFontTx/>
              <a:buNone/>
              <a:defRPr sz="1600" b="0" i="0">
                <a:solidFill>
                  <a:schemeClr val="accent1"/>
                </a:solidFill>
                <a:latin typeface="Helvetica Light" panose="020B0403020202020204" pitchFamily="34" charset="0"/>
              </a:defRPr>
            </a:lvl1pPr>
            <a:lvl2pPr marL="457200" indent="0" algn="l">
              <a:buFontTx/>
              <a:buNone/>
              <a:defRPr b="1" i="0">
                <a:solidFill>
                  <a:schemeClr val="accent1"/>
                </a:solidFill>
                <a:latin typeface="Helvetica" pitchFamily="2" charset="0"/>
              </a:defRPr>
            </a:lvl2pPr>
            <a:lvl3pPr marL="914400" indent="0" algn="l">
              <a:buFontTx/>
              <a:buNone/>
              <a:defRPr b="1" i="0">
                <a:solidFill>
                  <a:schemeClr val="accent1"/>
                </a:solidFill>
                <a:latin typeface="Helvetica" pitchFamily="2" charset="0"/>
              </a:defRPr>
            </a:lvl3pPr>
            <a:lvl4pPr marL="1371600" indent="0" algn="l">
              <a:buFontTx/>
              <a:buNone/>
              <a:defRPr b="1" i="0">
                <a:solidFill>
                  <a:schemeClr val="accent1"/>
                </a:solidFill>
                <a:latin typeface="Helvetica" pitchFamily="2" charset="0"/>
              </a:defRPr>
            </a:lvl4pPr>
            <a:lvl5pPr marL="1828800" indent="0" algn="l">
              <a:buFontTx/>
              <a:buNone/>
              <a:defRPr b="1" i="0">
                <a:solidFill>
                  <a:schemeClr val="accent1"/>
                </a:solidFill>
                <a:latin typeface="Helvetica" pitchFamily="2" charset="0"/>
              </a:defRPr>
            </a:lvl5pPr>
          </a:lstStyle>
          <a:p>
            <a:pPr lvl="0"/>
            <a:r>
              <a:rPr lang="en-US" dirty="0"/>
              <a:t>Click to title, phone, email</a:t>
            </a:r>
          </a:p>
        </p:txBody>
      </p:sp>
      <p:sp>
        <p:nvSpPr>
          <p:cNvPr id="11" name="Rectangle 10">
            <a:extLst>
              <a:ext uri="{FF2B5EF4-FFF2-40B4-BE49-F238E27FC236}">
                <a16:creationId xmlns:a16="http://schemas.microsoft.com/office/drawing/2014/main" id="{1425B83E-3043-4747-8BBE-2A4112B52E11}"/>
              </a:ext>
            </a:extLst>
          </p:cNvPr>
          <p:cNvSpPr/>
          <p:nvPr userDrawn="1"/>
        </p:nvSpPr>
        <p:spPr>
          <a:xfrm>
            <a:off x="8319231" y="4534660"/>
            <a:ext cx="3599502" cy="584775"/>
          </a:xfrm>
          <a:prstGeom prst="rect">
            <a:avLst/>
          </a:prstGeom>
        </p:spPr>
        <p:txBody>
          <a:bodyPr wrap="square">
            <a:spAutoFit/>
          </a:bodyPr>
          <a:lstStyle/>
          <a:p>
            <a:pPr marL="0" indent="0">
              <a:lnSpc>
                <a:spcPct val="100000"/>
              </a:lnSpc>
              <a:spcAft>
                <a:spcPts val="500"/>
              </a:spcAft>
              <a:buNone/>
            </a:pPr>
            <a:r>
              <a:rPr lang="en-US" sz="1600" b="1" i="0" spc="20" baseline="0" dirty="0">
                <a:solidFill>
                  <a:schemeClr val="tx2"/>
                </a:solidFill>
                <a:latin typeface="Helvetica" pitchFamily="2" charset="0"/>
              </a:rPr>
              <a:t>Please contact </a:t>
            </a:r>
            <a:br>
              <a:rPr lang="en-US" sz="1600" b="1" i="0" spc="20" baseline="0" dirty="0">
                <a:solidFill>
                  <a:schemeClr val="tx2"/>
                </a:solidFill>
                <a:latin typeface="Helvetica" pitchFamily="2" charset="0"/>
              </a:rPr>
            </a:br>
            <a:r>
              <a:rPr lang="en-US" sz="1600" b="1" i="0" spc="20" baseline="0" dirty="0">
                <a:solidFill>
                  <a:schemeClr val="tx2"/>
                </a:solidFill>
                <a:latin typeface="Helvetica" pitchFamily="2" charset="0"/>
              </a:rPr>
              <a:t>for additional information:</a:t>
            </a:r>
          </a:p>
        </p:txBody>
      </p:sp>
    </p:spTree>
    <p:extLst>
      <p:ext uri="{BB962C8B-B14F-4D97-AF65-F5344CB8AC3E}">
        <p14:creationId xmlns:p14="http://schemas.microsoft.com/office/powerpoint/2010/main" val="28406315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lvl1pPr>
            <a:lvl2pPr marL="541736" indent="0" algn="ctr">
              <a:buNone/>
              <a:defRPr/>
            </a:lvl2pPr>
            <a:lvl3pPr marL="1083473" indent="0" algn="ctr">
              <a:buNone/>
              <a:defRPr/>
            </a:lvl3pPr>
            <a:lvl4pPr marL="1625209" indent="0" algn="ctr">
              <a:buNone/>
              <a:defRPr/>
            </a:lvl4pPr>
            <a:lvl5pPr marL="2166945" indent="0" algn="ctr">
              <a:buNone/>
              <a:defRPr/>
            </a:lvl5pPr>
            <a:lvl6pPr marL="2708681" indent="0" algn="ctr">
              <a:buNone/>
              <a:defRPr/>
            </a:lvl6pPr>
            <a:lvl7pPr marL="3250418" indent="0" algn="ctr">
              <a:buNone/>
              <a:defRPr/>
            </a:lvl7pPr>
            <a:lvl8pPr marL="3792154" indent="0" algn="ctr">
              <a:buNone/>
              <a:defRPr/>
            </a:lvl8pPr>
            <a:lvl9pPr marL="4333890" indent="0" algn="ctr">
              <a:buNone/>
              <a:defRPr/>
            </a:lvl9pPr>
          </a:lstStyle>
          <a:p>
            <a:r>
              <a:rPr lang="en-US"/>
              <a:t>Click to edit Master subtitle style</a:t>
            </a:r>
          </a:p>
        </p:txBody>
      </p:sp>
    </p:spTree>
    <p:extLst>
      <p:ext uri="{BB962C8B-B14F-4D97-AF65-F5344CB8AC3E}">
        <p14:creationId xmlns:p14="http://schemas.microsoft.com/office/powerpoint/2010/main" val="13437003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4498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20" y="4406904"/>
            <a:ext cx="10363200" cy="1362075"/>
          </a:xfrm>
        </p:spPr>
        <p:txBody>
          <a:bodyPr anchor="t"/>
          <a:lstStyle>
            <a:lvl1pPr algn="l">
              <a:defRPr sz="4740" b="1" cap="all"/>
            </a:lvl1pPr>
          </a:lstStyle>
          <a:p>
            <a:r>
              <a:rPr lang="en-US"/>
              <a:t>Click to edit Master title style</a:t>
            </a:r>
          </a:p>
        </p:txBody>
      </p:sp>
      <p:sp>
        <p:nvSpPr>
          <p:cNvPr id="3" name="Text Placeholder 2"/>
          <p:cNvSpPr>
            <a:spLocks noGrp="1"/>
          </p:cNvSpPr>
          <p:nvPr>
            <p:ph type="body" idx="1"/>
          </p:nvPr>
        </p:nvSpPr>
        <p:spPr>
          <a:xfrm>
            <a:off x="963320" y="2906713"/>
            <a:ext cx="10363200" cy="1500187"/>
          </a:xfrm>
        </p:spPr>
        <p:txBody>
          <a:bodyPr anchor="b"/>
          <a:lstStyle>
            <a:lvl1pPr marL="0" indent="0">
              <a:buNone/>
              <a:defRPr sz="2370"/>
            </a:lvl1pPr>
            <a:lvl2pPr marL="541736" indent="0">
              <a:buNone/>
              <a:defRPr sz="2133"/>
            </a:lvl2pPr>
            <a:lvl3pPr marL="1083473" indent="0">
              <a:buNone/>
              <a:defRPr sz="1896"/>
            </a:lvl3pPr>
            <a:lvl4pPr marL="1625209" indent="0">
              <a:buNone/>
              <a:defRPr sz="1659"/>
            </a:lvl4pPr>
            <a:lvl5pPr marL="2166945" indent="0">
              <a:buNone/>
              <a:defRPr sz="1659"/>
            </a:lvl5pPr>
            <a:lvl6pPr marL="2708681" indent="0">
              <a:buNone/>
              <a:defRPr sz="1659"/>
            </a:lvl6pPr>
            <a:lvl7pPr marL="3250418" indent="0">
              <a:buNone/>
              <a:defRPr sz="1659"/>
            </a:lvl7pPr>
            <a:lvl8pPr marL="3792154" indent="0">
              <a:buNone/>
              <a:defRPr sz="1659"/>
            </a:lvl8pPr>
            <a:lvl9pPr marL="4333890" indent="0">
              <a:buNone/>
              <a:defRPr sz="1659"/>
            </a:lvl9pPr>
          </a:lstStyle>
          <a:p>
            <a:pPr lvl="0"/>
            <a:r>
              <a:rPr lang="en-US"/>
              <a:t>Click to edit Master text styles</a:t>
            </a:r>
          </a:p>
        </p:txBody>
      </p:sp>
    </p:spTree>
    <p:extLst>
      <p:ext uri="{BB962C8B-B14F-4D97-AF65-F5344CB8AC3E}">
        <p14:creationId xmlns:p14="http://schemas.microsoft.com/office/powerpoint/2010/main" val="2379669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3114" y="1905000"/>
            <a:ext cx="5091289" cy="4114800"/>
          </a:xfrm>
        </p:spPr>
        <p:txBody>
          <a:bodyPr/>
          <a:lstStyle>
            <a:lvl1pPr>
              <a:defRPr sz="3318"/>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5025" y="1905000"/>
            <a:ext cx="5091289" cy="4114800"/>
          </a:xfrm>
        </p:spPr>
        <p:txBody>
          <a:bodyPr/>
          <a:lstStyle>
            <a:lvl1pPr>
              <a:defRPr sz="3318"/>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057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682" cy="639762"/>
          </a:xfrm>
        </p:spPr>
        <p:txBody>
          <a:bodyPr anchor="b"/>
          <a:lstStyle>
            <a:lvl1pPr marL="0" indent="0">
              <a:buNone/>
              <a:defRPr sz="2844" b="1"/>
            </a:lvl1pPr>
            <a:lvl2pPr marL="541736" indent="0">
              <a:buNone/>
              <a:defRPr sz="2370" b="1"/>
            </a:lvl2pPr>
            <a:lvl3pPr marL="1083473" indent="0">
              <a:buNone/>
              <a:defRPr sz="2133" b="1"/>
            </a:lvl3pPr>
            <a:lvl4pPr marL="1625209" indent="0">
              <a:buNone/>
              <a:defRPr sz="1896" b="1"/>
            </a:lvl4pPr>
            <a:lvl5pPr marL="2166945" indent="0">
              <a:buNone/>
              <a:defRPr sz="1896" b="1"/>
            </a:lvl5pPr>
            <a:lvl6pPr marL="2708681" indent="0">
              <a:buNone/>
              <a:defRPr sz="1896" b="1"/>
            </a:lvl6pPr>
            <a:lvl7pPr marL="3250418" indent="0">
              <a:buNone/>
              <a:defRPr sz="1896" b="1"/>
            </a:lvl7pPr>
            <a:lvl8pPr marL="3792154" indent="0">
              <a:buNone/>
              <a:defRPr sz="1896" b="1"/>
            </a:lvl8pPr>
            <a:lvl9pPr marL="4333890"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2" y="2174875"/>
            <a:ext cx="5386682"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844" b="1"/>
            </a:lvl1pPr>
            <a:lvl2pPr marL="541736" indent="0">
              <a:buNone/>
              <a:defRPr sz="2370" b="1"/>
            </a:lvl2pPr>
            <a:lvl3pPr marL="1083473" indent="0">
              <a:buNone/>
              <a:defRPr sz="2133" b="1"/>
            </a:lvl3pPr>
            <a:lvl4pPr marL="1625209" indent="0">
              <a:buNone/>
              <a:defRPr sz="1896" b="1"/>
            </a:lvl4pPr>
            <a:lvl5pPr marL="2166945" indent="0">
              <a:buNone/>
              <a:defRPr sz="1896" b="1"/>
            </a:lvl5pPr>
            <a:lvl6pPr marL="2708681" indent="0">
              <a:buNone/>
              <a:defRPr sz="1896" b="1"/>
            </a:lvl6pPr>
            <a:lvl7pPr marL="3250418" indent="0">
              <a:buNone/>
              <a:defRPr sz="1896" b="1"/>
            </a:lvl7pPr>
            <a:lvl8pPr marL="3792154" indent="0">
              <a:buNone/>
              <a:defRPr sz="1896" b="1"/>
            </a:lvl8pPr>
            <a:lvl9pPr marL="4333890"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726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87665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93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370" b="1"/>
            </a:lvl1pPr>
          </a:lstStyle>
          <a:p>
            <a:r>
              <a:rPr lang="en-US"/>
              <a:t>Click to edit Master title style</a:t>
            </a:r>
          </a:p>
        </p:txBody>
      </p:sp>
      <p:sp>
        <p:nvSpPr>
          <p:cNvPr id="3" name="Content Placeholder 2"/>
          <p:cNvSpPr>
            <a:spLocks noGrp="1"/>
          </p:cNvSpPr>
          <p:nvPr>
            <p:ph idx="1"/>
          </p:nvPr>
        </p:nvSpPr>
        <p:spPr>
          <a:xfrm>
            <a:off x="4767676" y="273054"/>
            <a:ext cx="6814726" cy="5853113"/>
          </a:xfrm>
        </p:spPr>
        <p:txBody>
          <a:bodyPr/>
          <a:lstStyle>
            <a:lvl1pPr>
              <a:defRPr sz="3792"/>
            </a:lvl1pPr>
            <a:lvl2pPr>
              <a:defRPr sz="3318"/>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3"/>
            <a:ext cx="4011319" cy="4691063"/>
          </a:xfrm>
        </p:spPr>
        <p:txBody>
          <a:bodyPr/>
          <a:lstStyle>
            <a:lvl1pPr marL="0" indent="0">
              <a:buNone/>
              <a:defRPr sz="1659"/>
            </a:lvl1pPr>
            <a:lvl2pPr marL="541736" indent="0">
              <a:buNone/>
              <a:defRPr sz="1422"/>
            </a:lvl2pPr>
            <a:lvl3pPr marL="1083473" indent="0">
              <a:buNone/>
              <a:defRPr sz="1185"/>
            </a:lvl3pPr>
            <a:lvl4pPr marL="1625209" indent="0">
              <a:buNone/>
              <a:defRPr sz="1066"/>
            </a:lvl4pPr>
            <a:lvl5pPr marL="2166945" indent="0">
              <a:buNone/>
              <a:defRPr sz="1066"/>
            </a:lvl5pPr>
            <a:lvl6pPr marL="2708681" indent="0">
              <a:buNone/>
              <a:defRPr sz="1066"/>
            </a:lvl6pPr>
            <a:lvl7pPr marL="3250418" indent="0">
              <a:buNone/>
              <a:defRPr sz="1066"/>
            </a:lvl7pPr>
            <a:lvl8pPr marL="3792154" indent="0">
              <a:buNone/>
              <a:defRPr sz="1066"/>
            </a:lvl8pPr>
            <a:lvl9pPr marL="4333890" indent="0">
              <a:buNone/>
              <a:defRPr sz="1066"/>
            </a:lvl9pPr>
          </a:lstStyle>
          <a:p>
            <a:pPr lvl="0"/>
            <a:r>
              <a:rPr lang="en-US"/>
              <a:t>Click to edit Master text styles</a:t>
            </a:r>
          </a:p>
        </p:txBody>
      </p:sp>
    </p:spTree>
    <p:extLst>
      <p:ext uri="{BB962C8B-B14F-4D97-AF65-F5344CB8AC3E}">
        <p14:creationId xmlns:p14="http://schemas.microsoft.com/office/powerpoint/2010/main" val="34470025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2"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482" y="612775"/>
            <a:ext cx="7315200" cy="4114800"/>
          </a:xfrm>
        </p:spPr>
        <p:txBody>
          <a:bodyPr/>
          <a:lstStyle>
            <a:lvl1pPr marL="0" indent="0">
              <a:buNone/>
              <a:defRPr sz="3792"/>
            </a:lvl1pPr>
            <a:lvl2pPr marL="541736" indent="0">
              <a:buNone/>
              <a:defRPr sz="3318"/>
            </a:lvl2pPr>
            <a:lvl3pPr marL="1083473" indent="0">
              <a:buNone/>
              <a:defRPr sz="2844"/>
            </a:lvl3pPr>
            <a:lvl4pPr marL="1625209" indent="0">
              <a:buNone/>
              <a:defRPr sz="2370"/>
            </a:lvl4pPr>
            <a:lvl5pPr marL="2166945" indent="0">
              <a:buNone/>
              <a:defRPr sz="2370"/>
            </a:lvl5pPr>
            <a:lvl6pPr marL="2708681" indent="0">
              <a:buNone/>
              <a:defRPr sz="2370"/>
            </a:lvl6pPr>
            <a:lvl7pPr marL="3250418" indent="0">
              <a:buNone/>
              <a:defRPr sz="2370"/>
            </a:lvl7pPr>
            <a:lvl8pPr marL="3792154" indent="0">
              <a:buNone/>
              <a:defRPr sz="2370"/>
            </a:lvl8pPr>
            <a:lvl9pPr marL="4333890" indent="0">
              <a:buNone/>
              <a:defRPr sz="2370"/>
            </a:lvl9pPr>
          </a:lstStyle>
          <a:p>
            <a:pPr lvl="0"/>
            <a:endParaRPr lang="en-US" noProof="0"/>
          </a:p>
        </p:txBody>
      </p:sp>
      <p:sp>
        <p:nvSpPr>
          <p:cNvPr id="4" name="Text Placeholder 3"/>
          <p:cNvSpPr>
            <a:spLocks noGrp="1"/>
          </p:cNvSpPr>
          <p:nvPr>
            <p:ph type="body" sz="half" idx="2"/>
          </p:nvPr>
        </p:nvSpPr>
        <p:spPr>
          <a:xfrm>
            <a:off x="2389482" y="5367338"/>
            <a:ext cx="7315200" cy="804862"/>
          </a:xfrm>
        </p:spPr>
        <p:txBody>
          <a:bodyPr/>
          <a:lstStyle>
            <a:lvl1pPr marL="0" indent="0">
              <a:buNone/>
              <a:defRPr sz="1659"/>
            </a:lvl1pPr>
            <a:lvl2pPr marL="541736" indent="0">
              <a:buNone/>
              <a:defRPr sz="1422"/>
            </a:lvl2pPr>
            <a:lvl3pPr marL="1083473" indent="0">
              <a:buNone/>
              <a:defRPr sz="1185"/>
            </a:lvl3pPr>
            <a:lvl4pPr marL="1625209" indent="0">
              <a:buNone/>
              <a:defRPr sz="1066"/>
            </a:lvl4pPr>
            <a:lvl5pPr marL="2166945" indent="0">
              <a:buNone/>
              <a:defRPr sz="1066"/>
            </a:lvl5pPr>
            <a:lvl6pPr marL="2708681" indent="0">
              <a:buNone/>
              <a:defRPr sz="1066"/>
            </a:lvl6pPr>
            <a:lvl7pPr marL="3250418" indent="0">
              <a:buNone/>
              <a:defRPr sz="1066"/>
            </a:lvl7pPr>
            <a:lvl8pPr marL="3792154" indent="0">
              <a:buNone/>
              <a:defRPr sz="1066"/>
            </a:lvl8pPr>
            <a:lvl9pPr marL="4333890" indent="0">
              <a:buNone/>
              <a:defRPr sz="1066"/>
            </a:lvl9pPr>
          </a:lstStyle>
          <a:p>
            <a:pPr lvl="0"/>
            <a:r>
              <a:rPr lang="en-US"/>
              <a:t>Click to edit Master text styles</a:t>
            </a:r>
          </a:p>
        </p:txBody>
      </p:sp>
    </p:spTree>
    <p:extLst>
      <p:ext uri="{BB962C8B-B14F-4D97-AF65-F5344CB8AC3E}">
        <p14:creationId xmlns:p14="http://schemas.microsoft.com/office/powerpoint/2010/main" val="32728219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9421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4921" y="609600"/>
            <a:ext cx="2592681"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03111" y="609600"/>
            <a:ext cx="760118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04774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lain 4:3 Title and Content Cool Palette Re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atin typeface="Verdana" pitchFamily="34" charset="0"/>
              </a:defRPr>
            </a:lvl1pPr>
            <a:lvl2pPr>
              <a:spcBef>
                <a:spcPts val="600"/>
              </a:spcBef>
              <a:defRPr>
                <a:latin typeface="Verdana" pitchFamily="34" charset="0"/>
              </a:defRPr>
            </a:lvl2pPr>
            <a:lvl3pPr>
              <a:spcBef>
                <a:spcPts val="300"/>
              </a:spcBef>
              <a:defRPr>
                <a:latin typeface="Verdana" pitchFamily="34" charset="0"/>
              </a:defRPr>
            </a:lvl3pPr>
            <a:lvl4pPr>
              <a:spcBef>
                <a:spcPts val="200"/>
              </a:spcBef>
              <a:defRPr>
                <a:latin typeface="Verdana" pitchFamily="34" charset="0"/>
              </a:defRPr>
            </a:lvl4pPr>
            <a:lvl5pPr>
              <a:spcBef>
                <a:spcPts val="100"/>
              </a:spcBef>
              <a:defRPr>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noChangeArrowheads="1"/>
          </p:cNvSpPr>
          <p:nvPr>
            <p:ph type="sldNum" sz="quarter" idx="4"/>
          </p:nvPr>
        </p:nvSpPr>
        <p:spPr bwMode="gray">
          <a:xfrm>
            <a:off x="11446228" y="6482295"/>
            <a:ext cx="531283" cy="227179"/>
          </a:xfrm>
          <a:prstGeom prst="rect">
            <a:avLst/>
          </a:prstGeom>
          <a:ln/>
        </p:spPr>
        <p:txBody>
          <a:bodyPr vert="horz" wrap="square" lIns="91440" tIns="45720" rIns="91440" bIns="45720" numCol="1" anchor="t" anchorCtr="0" compatLnSpc="1">
            <a:prstTxWarp prst="textNoShape">
              <a:avLst/>
            </a:prstTxWarp>
          </a:bodyPr>
          <a:lstStyle>
            <a:lvl1pPr algn="r" eaLnBrk="0" hangingPunct="0">
              <a:defRPr sz="899">
                <a:solidFill>
                  <a:schemeClr val="bg1"/>
                </a:solidFill>
                <a:latin typeface="Verdana" pitchFamily="34" charset="0"/>
                <a:ea typeface="ＭＳ Ｐゴシック" pitchFamily="-105" charset="-128"/>
                <a:cs typeface="ＭＳ Ｐゴシック" pitchFamily="-105" charset="-128"/>
              </a:defRPr>
            </a:lvl1pPr>
          </a:lstStyle>
          <a:p>
            <a:pPr defTabSz="1218907">
              <a:defRPr/>
            </a:pPr>
            <a:fld id="{90F4EB35-EE5A-448A-9E19-B03AC0E4DE93}" type="slidenum">
              <a:rPr lang="en-US" b="0" smtClean="0">
                <a:solidFill>
                  <a:srgbClr val="FFFFFF"/>
                </a:solidFill>
              </a:rPr>
              <a:pPr defTabSz="1218907">
                <a:defRPr/>
              </a:pPr>
              <a:t>‹#›</a:t>
            </a:fld>
            <a:endParaRPr lang="en-US" b="0" dirty="0">
              <a:solidFill>
                <a:srgbClr val="FFFFFF"/>
              </a:solidFill>
            </a:endParaRPr>
          </a:p>
        </p:txBody>
      </p:sp>
    </p:spTree>
    <p:extLst>
      <p:ext uri="{BB962C8B-B14F-4D97-AF65-F5344CB8AC3E}">
        <p14:creationId xmlns:p14="http://schemas.microsoft.com/office/powerpoint/2010/main" val="1587136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p:cNvSpPr>
            <a:spLocks noGrp="1"/>
          </p:cNvSpPr>
          <p:nvPr>
            <p:ph type="body" sz="quarter" idx="12"/>
          </p:nvPr>
        </p:nvSpPr>
        <p:spPr>
          <a:xfrm>
            <a:off x="-12297" y="6536271"/>
            <a:ext cx="4995115" cy="321733"/>
          </a:xfrm>
        </p:spPr>
        <p:txBody>
          <a:bodyPr anchor="b"/>
          <a:lstStyle>
            <a:lvl1pPr marL="0" indent="0" algn="l">
              <a:spcAft>
                <a:spcPts val="0"/>
              </a:spcAft>
              <a:buNone/>
              <a:defRPr sz="1422" b="0">
                <a:solidFill>
                  <a:schemeClr val="tx1"/>
                </a:solidFill>
              </a:defRPr>
            </a:lvl1pPr>
            <a:lvl2pPr marL="650084" indent="0">
              <a:buNone/>
              <a:defRPr sz="1422">
                <a:solidFill>
                  <a:schemeClr val="tx1"/>
                </a:solidFill>
              </a:defRPr>
            </a:lvl2pPr>
            <a:lvl3pPr marL="1300167" indent="0">
              <a:buNone/>
              <a:defRPr sz="1422">
                <a:solidFill>
                  <a:schemeClr val="tx1"/>
                </a:solidFill>
              </a:defRPr>
            </a:lvl3pPr>
            <a:lvl4pPr marL="1950251" indent="0">
              <a:buNone/>
              <a:defRPr sz="1422">
                <a:solidFill>
                  <a:schemeClr val="tx1"/>
                </a:solidFill>
              </a:defRPr>
            </a:lvl4pPr>
            <a:lvl5pPr marL="2600334" indent="0">
              <a:buNone/>
              <a:defRPr sz="1422">
                <a:solidFill>
                  <a:schemeClr val="tx1"/>
                </a:solidFill>
              </a:defRPr>
            </a:lvl5pPr>
          </a:lstStyle>
          <a:p>
            <a:pPr lvl="0"/>
            <a:endParaRPr lang="en-GB" dirty="0"/>
          </a:p>
        </p:txBody>
      </p:sp>
      <p:sp>
        <p:nvSpPr>
          <p:cNvPr id="10" name="Text Placeholder 8"/>
          <p:cNvSpPr>
            <a:spLocks noGrp="1"/>
          </p:cNvSpPr>
          <p:nvPr>
            <p:ph type="body" sz="quarter" idx="13"/>
          </p:nvPr>
        </p:nvSpPr>
        <p:spPr>
          <a:xfrm>
            <a:off x="5071166" y="6536271"/>
            <a:ext cx="7120834" cy="321733"/>
          </a:xfrm>
        </p:spPr>
        <p:txBody>
          <a:bodyPr anchor="b"/>
          <a:lstStyle>
            <a:lvl1pPr marL="0" indent="0" algn="r">
              <a:spcAft>
                <a:spcPts val="0"/>
              </a:spcAft>
              <a:buNone/>
              <a:defRPr sz="1303" b="0">
                <a:solidFill>
                  <a:schemeClr val="tx1"/>
                </a:solidFill>
              </a:defRPr>
            </a:lvl1pPr>
            <a:lvl2pPr marL="650084" indent="0">
              <a:buNone/>
              <a:defRPr sz="1422">
                <a:solidFill>
                  <a:schemeClr val="tx1"/>
                </a:solidFill>
              </a:defRPr>
            </a:lvl2pPr>
            <a:lvl3pPr marL="1300167" indent="0">
              <a:buNone/>
              <a:defRPr sz="1422">
                <a:solidFill>
                  <a:schemeClr val="tx1"/>
                </a:solidFill>
              </a:defRPr>
            </a:lvl3pPr>
            <a:lvl4pPr marL="1950251" indent="0">
              <a:buNone/>
              <a:defRPr sz="1422">
                <a:solidFill>
                  <a:schemeClr val="tx1"/>
                </a:solidFill>
              </a:defRPr>
            </a:lvl4pPr>
            <a:lvl5pPr marL="2600334" indent="0">
              <a:buNone/>
              <a:defRPr sz="1422">
                <a:solidFill>
                  <a:schemeClr val="tx1"/>
                </a:solidFill>
              </a:defRPr>
            </a:lvl5pPr>
          </a:lstStyle>
          <a:p>
            <a:pPr lvl="0"/>
            <a:endParaRPr lang="en-GB" dirty="0"/>
          </a:p>
        </p:txBody>
      </p:sp>
    </p:spTree>
    <p:extLst>
      <p:ext uri="{BB962C8B-B14F-4D97-AF65-F5344CB8AC3E}">
        <p14:creationId xmlns:p14="http://schemas.microsoft.com/office/powerpoint/2010/main" val="27028813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mage onl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4"/>
          <p:cNvSpPr>
            <a:spLocks noGrp="1"/>
          </p:cNvSpPr>
          <p:nvPr>
            <p:ph type="pic" sz="quarter" idx="11"/>
          </p:nvPr>
        </p:nvSpPr>
        <p:spPr>
          <a:xfrm>
            <a:off x="514352" y="1458919"/>
            <a:ext cx="11163299" cy="4573587"/>
          </a:xfrm>
        </p:spPr>
        <p:txBody>
          <a:bodyPr rtlCol="0">
            <a:normAutofit/>
          </a:bodyPr>
          <a:lstStyle>
            <a:lvl1pPr>
              <a:buClr>
                <a:srgbClr val="2EC4B6"/>
              </a:buClr>
              <a:defRPr/>
            </a:lvl1pPr>
          </a:lstStyle>
          <a:p>
            <a:pPr lvl="0"/>
            <a:endParaRPr lang="en-US" noProof="0" dirty="0"/>
          </a:p>
        </p:txBody>
      </p:sp>
    </p:spTree>
    <p:extLst>
      <p:ext uri="{BB962C8B-B14F-4D97-AF65-F5344CB8AC3E}">
        <p14:creationId xmlns:p14="http://schemas.microsoft.com/office/powerpoint/2010/main" val="1521284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509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9001" y="6365832"/>
            <a:ext cx="600437" cy="365125"/>
          </a:xfrm>
          <a:prstGeom prst="rect">
            <a:avLst/>
          </a:prstGeom>
        </p:spPr>
        <p:txBody>
          <a:bodyPr vert="horz" lIns="91440" tIns="45720" rIns="91440" bIns="45720" rtlCol="0" anchor="ctr"/>
          <a:lstStyle>
            <a:lvl1pPr algn="r">
              <a:defRPr sz="1066">
                <a:solidFill>
                  <a:schemeClr val="bg2"/>
                </a:solidFill>
                <a:latin typeface="Verdana"/>
                <a:cs typeface="Verdana"/>
              </a:defRPr>
            </a:lvl1pPr>
          </a:lstStyle>
          <a:p>
            <a:pPr eaLnBrk="1" hangingPunct="1"/>
            <a:fld id="{81BF0B4E-CE60-AB48-9D7E-4434414A7C38}" type="slidenum">
              <a:rPr lang="en-US" smtClean="0">
                <a:solidFill>
                  <a:srgbClr val="FFFFFF"/>
                </a:solidFill>
                <a:ea typeface="ＭＳ Ｐゴシック" pitchFamily="34" charset="-128"/>
              </a:rPr>
              <a:pPr eaLnBrk="1" hangingPunct="1"/>
              <a:t>‹#›</a:t>
            </a:fld>
            <a:endParaRPr lang="en-US" dirty="0">
              <a:solidFill>
                <a:srgbClr val="FFFFFF"/>
              </a:solidFill>
              <a:ea typeface="ＭＳ Ｐゴシック" pitchFamily="34" charset="-128"/>
            </a:endParaRPr>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619691" y="1229456"/>
            <a:ext cx="10990476" cy="4525963"/>
          </a:xfrm>
          <a:prstGeom prst="rect">
            <a:avLst/>
          </a:prstGeom>
        </p:spPr>
        <p:txBody>
          <a:bodyPr vert="horz" lIns="91440" tIns="45720" rIns="91440" bIns="45720" rtlCol="0">
            <a:normAutofit/>
          </a:bodyPr>
          <a:lstStyle>
            <a:lvl1pPr marL="0" indent="0">
              <a:buNone/>
              <a:defRPr/>
            </a:lvl1pPr>
            <a:lvl2pPr marL="541736" indent="0">
              <a:buNone/>
              <a:defRPr/>
            </a:lvl2pPr>
            <a:lvl3pPr marL="1083473" indent="0">
              <a:buNone/>
              <a:defRPr/>
            </a:lvl3pPr>
            <a:lvl4pPr marL="1625209" indent="0">
              <a:buNone/>
              <a:defRPr/>
            </a:lvl4pPr>
          </a:lstStyle>
          <a:p>
            <a:pPr lvl="0"/>
            <a:r>
              <a:rPr lang="en-US" dirty="0"/>
              <a:t>Click to edit Master text styles.</a:t>
            </a:r>
          </a:p>
        </p:txBody>
      </p:sp>
    </p:spTree>
    <p:extLst>
      <p:ext uri="{BB962C8B-B14F-4D97-AF65-F5344CB8AC3E}">
        <p14:creationId xmlns:p14="http://schemas.microsoft.com/office/powerpoint/2010/main" val="3392143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6A5748-67D1-4FB5-8347-7DE8BA59D6A9}" type="datetimeFigureOut">
              <a:rPr lang="en-US" smtClean="0"/>
              <a:t>5/16/22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271490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5/16/22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9972421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6A5748-67D1-4FB5-8347-7DE8BA59D6A9}" type="datetimeFigureOut">
              <a:rPr lang="en-US" smtClean="0"/>
              <a:t>5/16/22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4141734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6A5748-67D1-4FB5-8347-7DE8BA59D6A9}" type="datetimeFigureOut">
              <a:rPr lang="en-US" smtClean="0"/>
              <a:t>5/16/22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6616168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6A5748-67D1-4FB5-8347-7DE8BA59D6A9}" type="datetimeFigureOut">
              <a:rPr lang="en-US" smtClean="0"/>
              <a:t>5/16/22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8310820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6A5748-67D1-4FB5-8347-7DE8BA59D6A9}" type="datetimeFigureOut">
              <a:rPr lang="en-US" smtClean="0"/>
              <a:t>5/16/22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7604069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A5748-67D1-4FB5-8347-7DE8BA59D6A9}" type="datetimeFigureOut">
              <a:rPr lang="en-US" smtClean="0"/>
              <a:t>5/16/22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2542083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6A5748-67D1-4FB5-8347-7DE8BA59D6A9}" type="datetimeFigureOut">
              <a:rPr lang="en-US" smtClean="0"/>
              <a:t>5/16/22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313964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6A5748-67D1-4FB5-8347-7DE8BA59D6A9}" type="datetimeFigureOut">
              <a:rPr lang="en-US" smtClean="0"/>
              <a:t>5/16/22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4232294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5/16/22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241019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5/16/22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8889081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CE1ABF48-65AC-8749-8702-22AA5425C9D5}"/>
              </a:ext>
            </a:extLst>
          </p:cNvPr>
          <p:cNvGrpSpPr>
            <a:grpSpLocks/>
          </p:cNvGrpSpPr>
          <p:nvPr userDrawn="1"/>
        </p:nvGrpSpPr>
        <p:grpSpPr bwMode="auto">
          <a:xfrm>
            <a:off x="11176000" y="6248400"/>
            <a:ext cx="711200" cy="457200"/>
            <a:chOff x="672" y="1728"/>
            <a:chExt cx="1296" cy="1098"/>
          </a:xfrm>
        </p:grpSpPr>
        <p:sp>
          <p:nvSpPr>
            <p:cNvPr id="5" name="Freeform 12">
              <a:extLst>
                <a:ext uri="{FF2B5EF4-FFF2-40B4-BE49-F238E27FC236}">
                  <a16:creationId xmlns:a16="http://schemas.microsoft.com/office/drawing/2014/main" id="{890037ED-4EC4-B645-92AD-E37F82C5F216}"/>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6" name="Freeform 13">
              <a:extLst>
                <a:ext uri="{FF2B5EF4-FFF2-40B4-BE49-F238E27FC236}">
                  <a16:creationId xmlns:a16="http://schemas.microsoft.com/office/drawing/2014/main" id="{5206584A-5345-CA46-A535-155E905AE7A4}"/>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7" name="Freeform 14">
              <a:extLst>
                <a:ext uri="{FF2B5EF4-FFF2-40B4-BE49-F238E27FC236}">
                  <a16:creationId xmlns:a16="http://schemas.microsoft.com/office/drawing/2014/main" id="{13F8D537-F5E4-624F-A4E5-426153757224}"/>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8" name="Freeform 15">
              <a:extLst>
                <a:ext uri="{FF2B5EF4-FFF2-40B4-BE49-F238E27FC236}">
                  <a16:creationId xmlns:a16="http://schemas.microsoft.com/office/drawing/2014/main" id="{E90B0B32-0B8C-A14A-A192-71C8CC7518CC}"/>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9" name="Freeform 16">
              <a:extLst>
                <a:ext uri="{FF2B5EF4-FFF2-40B4-BE49-F238E27FC236}">
                  <a16:creationId xmlns:a16="http://schemas.microsoft.com/office/drawing/2014/main" id="{2B21F626-E4D8-F34F-9A1B-D57EA84212F9}"/>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951307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43B645F8-9127-4B2B-8C09-80A0BF7C8E8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463669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586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6338287C-EE69-45A2-A1EE-828607005E2F}"/>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2466894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11837F52-33A7-48C8-8FD2-50461146712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28975952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656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
        <p:nvSpPr>
          <p:cNvPr id="8" name="Text Placeholder 7"/>
          <p:cNvSpPr>
            <a:spLocks noGrp="1"/>
          </p:cNvSpPr>
          <p:nvPr>
            <p:ph type="body" sz="quarter" idx="10"/>
          </p:nvPr>
        </p:nvSpPr>
        <p:spPr>
          <a:xfrm>
            <a:off x="192245" y="6331790"/>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48347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 Bullet Points">
    <p:spTree>
      <p:nvGrpSpPr>
        <p:cNvPr id="1" name=""/>
        <p:cNvGrpSpPr/>
        <p:nvPr/>
      </p:nvGrpSpPr>
      <p:grpSpPr>
        <a:xfrm>
          <a:off x="0" y="0"/>
          <a:ext cx="0" cy="0"/>
          <a:chOff x="0" y="0"/>
          <a:chExt cx="0" cy="0"/>
        </a:xfrm>
      </p:grpSpPr>
      <p:sp>
        <p:nvSpPr>
          <p:cNvPr id="12" name="Title 11"/>
          <p:cNvSpPr>
            <a:spLocks noGrp="1"/>
          </p:cNvSpPr>
          <p:nvPr>
            <p:ph type="title"/>
          </p:nvPr>
        </p:nvSpPr>
        <p:spPr>
          <a:xfrm>
            <a:off x="600762" y="384000"/>
            <a:ext cx="10990479" cy="960000"/>
          </a:xfrm>
        </p:spPr>
        <p:txBody>
          <a:bodyPr/>
          <a:lstStyle/>
          <a:p>
            <a:r>
              <a:rPr lang="en-US"/>
              <a:t>Click to edit Master title style</a:t>
            </a:r>
          </a:p>
        </p:txBody>
      </p:sp>
      <p:sp>
        <p:nvSpPr>
          <p:cNvPr id="13" name="Text Placeholder 2"/>
          <p:cNvSpPr>
            <a:spLocks noGrp="1"/>
          </p:cNvSpPr>
          <p:nvPr>
            <p:ph idx="1"/>
          </p:nvPr>
        </p:nvSpPr>
        <p:spPr>
          <a:xfrm>
            <a:off x="600763" y="1344000"/>
            <a:ext cx="10990476" cy="4320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Footer Placeholder 3">
            <a:extLst>
              <a:ext uri="{FF2B5EF4-FFF2-40B4-BE49-F238E27FC236}">
                <a16:creationId xmlns:a16="http://schemas.microsoft.com/office/drawing/2014/main" id="{65E8AF2E-2935-4D43-866E-C1566FC0185B}"/>
              </a:ext>
            </a:extLst>
          </p:cNvPr>
          <p:cNvSpPr>
            <a:spLocks noGrp="1"/>
          </p:cNvSpPr>
          <p:nvPr>
            <p:ph type="ftr" sz="quarter" idx="3"/>
          </p:nvPr>
        </p:nvSpPr>
        <p:spPr>
          <a:xfrm>
            <a:off x="1536000" y="6210000"/>
            <a:ext cx="10080000" cy="648000"/>
          </a:xfrm>
          <a:prstGeom prst="rect">
            <a:avLst/>
          </a:prstGeom>
        </p:spPr>
        <p:txBody>
          <a:bodyPr vert="horz" lIns="0" tIns="0" rIns="0" bIns="0" rtlCol="0" anchor="ctr"/>
          <a:lstStyle>
            <a:lvl1pPr algn="l">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sp>
        <p:nvSpPr>
          <p:cNvPr id="3" name="Text Placeholder 2">
            <a:extLst>
              <a:ext uri="{FF2B5EF4-FFF2-40B4-BE49-F238E27FC236}">
                <a16:creationId xmlns:a16="http://schemas.microsoft.com/office/drawing/2014/main" id="{DCBDEEF2-384B-A542-B630-B6BD69F99C94}"/>
              </a:ext>
            </a:extLst>
          </p:cNvPr>
          <p:cNvSpPr>
            <a:spLocks noGrp="1"/>
          </p:cNvSpPr>
          <p:nvPr>
            <p:ph type="body" sz="quarter" idx="10"/>
          </p:nvPr>
        </p:nvSpPr>
        <p:spPr>
          <a:xfrm>
            <a:off x="601134" y="5847979"/>
            <a:ext cx="10989733" cy="203133"/>
          </a:xfrm>
        </p:spPr>
        <p:txBody>
          <a:bodyPr anchor="b" anchorCtr="0">
            <a:spAutoFit/>
          </a:bodyPr>
          <a:lstStyle>
            <a:lvl1pPr marL="0" indent="0">
              <a:spcBef>
                <a:spcPts val="0"/>
              </a:spcBef>
              <a:spcAft>
                <a:spcPts val="400"/>
              </a:spcAft>
              <a:buFontTx/>
              <a:buNone/>
              <a:defRPr sz="800"/>
            </a:lvl1pPr>
            <a:lvl2pPr marL="287993" indent="0">
              <a:buFontTx/>
              <a:buNone/>
              <a:defRPr sz="800"/>
            </a:lvl2pPr>
            <a:lvl3pPr marL="575986" indent="0">
              <a:buFontTx/>
              <a:buNone/>
              <a:defRPr sz="800"/>
            </a:lvl3pPr>
            <a:lvl4pPr marL="863978" indent="0">
              <a:buFontTx/>
              <a:buNone/>
              <a:defRPr sz="800"/>
            </a:lvl4pPr>
            <a:lvl5pPr marL="2438279" indent="0">
              <a:buFontTx/>
              <a:buNone/>
              <a:defRPr sz="800"/>
            </a:lvl5pPr>
          </a:lstStyle>
          <a:p>
            <a:pPr lvl="0"/>
            <a:r>
              <a:rPr lang="en-US" dirty="0"/>
              <a:t>Click to edit Master text styles</a:t>
            </a:r>
          </a:p>
        </p:txBody>
      </p:sp>
    </p:spTree>
    <p:extLst>
      <p:ext uri="{BB962C8B-B14F-4D97-AF65-F5344CB8AC3E}">
        <p14:creationId xmlns:p14="http://schemas.microsoft.com/office/powerpoint/2010/main" val="243813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447800"/>
            <a:ext cx="11582400" cy="4678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AB68CF8D-6C10-BC4D-8269-73DC4443E4A8}" type="datetime1">
              <a:rPr lang="en-US" smtClean="0"/>
              <a:pPr/>
              <a:t>5/16/22</a:t>
            </a:fld>
            <a:endParaRPr lang="en-US"/>
          </a:p>
        </p:txBody>
      </p:sp>
      <p:sp>
        <p:nvSpPr>
          <p:cNvPr id="5" name="Footer Placeholder 4"/>
          <p:cNvSpPr>
            <a:spLocks noGrp="1"/>
          </p:cNvSpPr>
          <p:nvPr>
            <p:ph type="ftr" sz="quarter" idx="11"/>
          </p:nvPr>
        </p:nvSpPr>
        <p:spPr/>
        <p:txBody>
          <a:bodyPr/>
          <a:lstStyle>
            <a:lvl1pPr>
              <a:defRPr/>
            </a:lvl1pPr>
          </a:lstStyle>
          <a:p>
            <a:pPr algn="l">
              <a:defRPr/>
            </a:pPr>
            <a:r>
              <a:rPr lang="en-US" dirty="0"/>
              <a:t>Presented by:</a:t>
            </a:r>
          </a:p>
        </p:txBody>
      </p:sp>
      <p:sp>
        <p:nvSpPr>
          <p:cNvPr id="6" name="Slide Number Placeholder 5"/>
          <p:cNvSpPr>
            <a:spLocks noGrp="1"/>
          </p:cNvSpPr>
          <p:nvPr>
            <p:ph type="sldNum" sz="quarter" idx="12"/>
          </p:nvPr>
        </p:nvSpPr>
        <p:spPr/>
        <p:txBody>
          <a:bodyPr/>
          <a:lstStyle>
            <a:lvl1pPr>
              <a:defRPr/>
            </a:lvl1pPr>
          </a:lstStyle>
          <a:p>
            <a:fld id="{5776A8D8-3128-264B-8452-D1E9298B57ED}" type="slidenum">
              <a:rPr lang="en-US"/>
              <a:pPr/>
              <a:t>‹#›</a:t>
            </a:fld>
            <a:endParaRPr lang="en-US"/>
          </a:p>
        </p:txBody>
      </p:sp>
    </p:spTree>
    <p:extLst>
      <p:ext uri="{BB962C8B-B14F-4D97-AF65-F5344CB8AC3E}">
        <p14:creationId xmlns:p14="http://schemas.microsoft.com/office/powerpoint/2010/main" val="40732713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9" name="Content Placeholder 8"/>
          <p:cNvSpPr>
            <a:spLocks noGrp="1"/>
          </p:cNvSpPr>
          <p:nvPr>
            <p:ph sz="quarter" idx="13" hasCustomPrompt="1"/>
          </p:nvPr>
        </p:nvSpPr>
        <p:spPr>
          <a:xfrm>
            <a:off x="430602" y="1770344"/>
            <a:ext cx="10443633" cy="436798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3" name="Footer Placeholder 2">
            <a:extLst>
              <a:ext uri="{FF2B5EF4-FFF2-40B4-BE49-F238E27FC236}">
                <a16:creationId xmlns:a16="http://schemas.microsoft.com/office/drawing/2014/main" id="{8685FB5B-7D97-A948-AA3E-72F94D943D6F}"/>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02C35E29-91C1-2849-8161-ED515F2CC565}"/>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10" name="Slide Number Placeholder 4">
            <a:extLst>
              <a:ext uri="{FF2B5EF4-FFF2-40B4-BE49-F238E27FC236}">
                <a16:creationId xmlns:a16="http://schemas.microsoft.com/office/drawing/2014/main" id="{3FA443FF-3B28-3843-A944-F347B25657B5}"/>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102248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8FA9-3DA3-4555-B21B-714D6DE8D5C6}"/>
              </a:ext>
            </a:extLst>
          </p:cNvPr>
          <p:cNvSpPr>
            <a:spLocks noGrp="1"/>
          </p:cNvSpPr>
          <p:nvPr>
            <p:ph type="title"/>
          </p:nvPr>
        </p:nvSpPr>
        <p:spPr/>
        <p:txBody>
          <a:bodyPr/>
          <a:lstStyle>
            <a:lvl1pPr algn="l">
              <a:defRPr/>
            </a:lvl1pPr>
          </a:lstStyle>
          <a:p>
            <a:r>
              <a:rPr lang="en-US" dirty="0"/>
              <a:t>Click to edit Master title style</a:t>
            </a:r>
            <a:endParaRPr lang="en-CA" dirty="0"/>
          </a:p>
        </p:txBody>
      </p:sp>
    </p:spTree>
    <p:extLst>
      <p:ext uri="{BB962C8B-B14F-4D97-AF65-F5344CB8AC3E}">
        <p14:creationId xmlns:p14="http://schemas.microsoft.com/office/powerpoint/2010/main" val="23686165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3" name="Footer Placeholder 2">
            <a:extLst>
              <a:ext uri="{FF2B5EF4-FFF2-40B4-BE49-F238E27FC236}">
                <a16:creationId xmlns:a16="http://schemas.microsoft.com/office/drawing/2014/main" id="{34546FE2-B976-0F48-B4F1-FA6620476CC8}"/>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4E5F2D5F-6B61-264E-930C-39CD0E96BBD8}"/>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5B07A33B-02D0-B640-AEFE-63404D23273B}"/>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7886858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43B645F8-9127-4B2B-8C09-80A0BF7C8E8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3537405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024390"/>
            <a:ext cx="10972800" cy="4827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135647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68510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3314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Poll Questions">
    <p:spTree>
      <p:nvGrpSpPr>
        <p:cNvPr id="1" name=""/>
        <p:cNvGrpSpPr/>
        <p:nvPr/>
      </p:nvGrpSpPr>
      <p:grpSpPr>
        <a:xfrm>
          <a:off x="0" y="0"/>
          <a:ext cx="0" cy="0"/>
          <a:chOff x="0" y="0"/>
          <a:chExt cx="0" cy="0"/>
        </a:xfrm>
      </p:grpSpPr>
      <p:sp>
        <p:nvSpPr>
          <p:cNvPr id="2" name="Title 1"/>
          <p:cNvSpPr>
            <a:spLocks noGrp="1"/>
          </p:cNvSpPr>
          <p:nvPr>
            <p:ph type="title"/>
          </p:nvPr>
        </p:nvSpPr>
        <p:spPr>
          <a:xfrm>
            <a:off x="912286" y="376064"/>
            <a:ext cx="10358967" cy="1828800"/>
          </a:xfrm>
        </p:spPr>
        <p:txBody>
          <a:bodyPr tIns="0" anchor="ctr" anchorCtr="0"/>
          <a:lstStyle>
            <a:lvl1pPr algn="l">
              <a:defRPr sz="3200"/>
            </a:lvl1pPr>
          </a:lstStyle>
          <a:p>
            <a:r>
              <a:rPr lang="en-US" dirty="0"/>
              <a:t>Click to edit Master title style</a:t>
            </a:r>
          </a:p>
        </p:txBody>
      </p:sp>
      <p:sp>
        <p:nvSpPr>
          <p:cNvPr id="3" name="Content Placeholder 2"/>
          <p:cNvSpPr>
            <a:spLocks noGrp="1"/>
          </p:cNvSpPr>
          <p:nvPr>
            <p:ph idx="1"/>
          </p:nvPr>
        </p:nvSpPr>
        <p:spPr>
          <a:xfrm>
            <a:off x="1199456" y="2204864"/>
            <a:ext cx="10071797" cy="4423269"/>
          </a:xfrm>
        </p:spPr>
        <p:txBody>
          <a:bodyPr/>
          <a:lstStyle>
            <a:lvl1pPr marL="0" indent="-457200">
              <a:lnSpc>
                <a:spcPct val="120000"/>
              </a:lnSpc>
              <a:spcBef>
                <a:spcPts val="300"/>
              </a:spcBef>
              <a:spcAft>
                <a:spcPts val="0"/>
              </a:spcAft>
              <a:buFont typeface="+mj-lt"/>
              <a:buAutoNum type="arabicPeriod"/>
              <a:defRPr sz="2500" b="0"/>
            </a:lvl1pPr>
            <a:lvl2pPr>
              <a:defRPr sz="2500" b="0"/>
            </a:lvl2pPr>
            <a:lvl3pPr>
              <a:defRPr sz="2500" b="0"/>
            </a:lvl3pPr>
            <a:lvl4pPr>
              <a:defRPr sz="2500" b="0"/>
            </a:lvl4pPr>
            <a:lvl5pPr>
              <a:defRPr sz="2500" b="0"/>
            </a:lvl5pPr>
          </a:lstStyle>
          <a:p>
            <a:pPr lvl="0"/>
            <a:r>
              <a:rPr lang="en-US" dirty="0"/>
              <a:t>Click to edit Master text styles</a:t>
            </a:r>
          </a:p>
        </p:txBody>
      </p:sp>
    </p:spTree>
    <p:extLst>
      <p:ext uri="{BB962C8B-B14F-4D97-AF65-F5344CB8AC3E}">
        <p14:creationId xmlns:p14="http://schemas.microsoft.com/office/powerpoint/2010/main" val="2645922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92041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158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63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8568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332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82164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66818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1538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787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7432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98065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38471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59737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9724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8.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8.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image" Target="../media/image1.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theme" Target="../theme/theme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9689" y="11941"/>
            <a:ext cx="10990478" cy="11135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9691" y="1089759"/>
            <a:ext cx="10990476" cy="50836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descr="Janssen Horizontal White-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381" y="6173414"/>
            <a:ext cx="3310871" cy="606547"/>
          </a:xfrm>
          <a:prstGeom prst="rect">
            <a:avLst/>
          </a:prstGeom>
        </p:spPr>
      </p:pic>
      <p:sp>
        <p:nvSpPr>
          <p:cNvPr id="5" name="Slide Number Placeholder 4"/>
          <p:cNvSpPr>
            <a:spLocks noGrp="1"/>
          </p:cNvSpPr>
          <p:nvPr>
            <p:ph type="sldNum" sz="quarter" idx="4"/>
          </p:nvPr>
        </p:nvSpPr>
        <p:spPr>
          <a:xfrm>
            <a:off x="11399001" y="6365832"/>
            <a:ext cx="600437" cy="365125"/>
          </a:xfrm>
          <a:prstGeom prst="rect">
            <a:avLst/>
          </a:prstGeom>
        </p:spPr>
        <p:txBody>
          <a:bodyPr vert="horz" lIns="91440" tIns="45720" rIns="91440" bIns="45720" rtlCol="0" anchor="ctr"/>
          <a:lstStyle>
            <a:lvl1pPr algn="r">
              <a:defRPr sz="1066">
                <a:solidFill>
                  <a:schemeClr val="bg2"/>
                </a:solidFill>
                <a:latin typeface="Verdana"/>
                <a:cs typeface="Verdana"/>
              </a:defRPr>
            </a:lvl1pPr>
          </a:lstStyle>
          <a:p>
            <a:pPr defTabSz="1083343" fontAlgn="auto">
              <a:spcBef>
                <a:spcPts val="0"/>
              </a:spcBef>
              <a:spcAft>
                <a:spcPts val="0"/>
              </a:spcAft>
            </a:pPr>
            <a:fld id="{81BF0B4E-CE60-AB48-9D7E-4434414A7C38}" type="slidenum">
              <a:rPr lang="en-US" b="0" smtClean="0">
                <a:solidFill>
                  <a:srgbClr val="FFFFFF"/>
                </a:solidFill>
                <a:ea typeface="+mn-ea"/>
              </a:rPr>
              <a:pPr defTabSz="1083343" fontAlgn="auto">
                <a:spcBef>
                  <a:spcPts val="0"/>
                </a:spcBef>
                <a:spcAft>
                  <a:spcPts val="0"/>
                </a:spcAft>
              </a:pPr>
              <a:t>‹#›</a:t>
            </a:fld>
            <a:endParaRPr lang="en-US" b="0" dirty="0">
              <a:solidFill>
                <a:srgbClr val="FFFFFF"/>
              </a:solidFill>
              <a:ea typeface="+mn-ea"/>
            </a:endParaRPr>
          </a:p>
        </p:txBody>
      </p:sp>
      <p:sp>
        <p:nvSpPr>
          <p:cNvPr id="7" name="TextBox 6"/>
          <p:cNvSpPr txBox="1"/>
          <p:nvPr/>
        </p:nvSpPr>
        <p:spPr>
          <a:xfrm>
            <a:off x="9719869" y="6605869"/>
            <a:ext cx="1655436" cy="292837"/>
          </a:xfrm>
          <a:prstGeom prst="rect">
            <a:avLst/>
          </a:prstGeom>
          <a:noFill/>
        </p:spPr>
        <p:txBody>
          <a:bodyPr wrap="square" rtlCol="0">
            <a:spAutoFit/>
          </a:bodyPr>
          <a:lstStyle/>
          <a:p>
            <a:pPr defTabSz="1083343" fontAlgn="auto">
              <a:spcBef>
                <a:spcPts val="0"/>
              </a:spcBef>
              <a:spcAft>
                <a:spcPts val="0"/>
              </a:spcAft>
            </a:pPr>
            <a:r>
              <a:rPr lang="en-US" sz="1303" dirty="0">
                <a:solidFill>
                  <a:srgbClr val="FFFFFF"/>
                </a:solidFill>
                <a:latin typeface="Calibri"/>
                <a:ea typeface="+mn-ea"/>
              </a:rPr>
              <a:t>Internal Use Only</a:t>
            </a:r>
          </a:p>
        </p:txBody>
      </p:sp>
    </p:spTree>
    <p:extLst>
      <p:ext uri="{BB962C8B-B14F-4D97-AF65-F5344CB8AC3E}">
        <p14:creationId xmlns:p14="http://schemas.microsoft.com/office/powerpoint/2010/main" val="22960453"/>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541736" rtl="0" eaLnBrk="1" latinLnBrk="0" hangingPunct="1">
        <a:spcBef>
          <a:spcPct val="0"/>
        </a:spcBef>
        <a:buNone/>
        <a:defRPr sz="2962" b="1" kern="1200">
          <a:solidFill>
            <a:schemeClr val="accent1"/>
          </a:solidFill>
          <a:latin typeface="Verdana"/>
          <a:ea typeface="+mj-ea"/>
          <a:cs typeface="Verdana"/>
        </a:defRPr>
      </a:lvl1pPr>
    </p:titleStyle>
    <p:bodyStyle>
      <a:lvl1pPr marL="406302" indent="-406302" algn="l" defTabSz="541736" rtl="0" eaLnBrk="1" latinLnBrk="0" hangingPunct="1">
        <a:spcBef>
          <a:spcPct val="20000"/>
        </a:spcBef>
        <a:buFont typeface="Wingdings" charset="2"/>
        <a:buChar char="§"/>
        <a:defRPr sz="2370" kern="1200">
          <a:solidFill>
            <a:schemeClr val="tx1"/>
          </a:solidFill>
          <a:latin typeface="Verdana"/>
          <a:ea typeface="+mn-ea"/>
          <a:cs typeface="Verdana"/>
        </a:defRPr>
      </a:lvl1pPr>
      <a:lvl2pPr marL="880321" indent="-338585" algn="l" defTabSz="541736" rtl="0" eaLnBrk="1" latinLnBrk="0" hangingPunct="1">
        <a:spcBef>
          <a:spcPct val="20000"/>
        </a:spcBef>
        <a:buFont typeface="Arial"/>
        <a:buChar char="–"/>
        <a:defRPr sz="1896" kern="1200">
          <a:solidFill>
            <a:schemeClr val="tx1"/>
          </a:solidFill>
          <a:latin typeface="Verdana"/>
          <a:ea typeface="+mn-ea"/>
          <a:cs typeface="Verdana"/>
        </a:defRPr>
      </a:lvl2pPr>
      <a:lvl3pPr marL="1354341" indent="-270868" algn="l" defTabSz="541736" rtl="0" eaLnBrk="1" latinLnBrk="0" hangingPunct="1">
        <a:spcBef>
          <a:spcPct val="20000"/>
        </a:spcBef>
        <a:buFont typeface="Wingdings" charset="2"/>
        <a:buChar char="§"/>
        <a:defRPr sz="1422" kern="1200">
          <a:solidFill>
            <a:schemeClr val="tx1"/>
          </a:solidFill>
          <a:latin typeface="Verdana"/>
          <a:ea typeface="+mn-ea"/>
          <a:cs typeface="Verdana"/>
        </a:defRPr>
      </a:lvl3pPr>
      <a:lvl4pPr marL="1896077" indent="-270868" algn="l" defTabSz="541736" rtl="0" eaLnBrk="1" latinLnBrk="0" hangingPunct="1">
        <a:spcBef>
          <a:spcPct val="20000"/>
        </a:spcBef>
        <a:buFont typeface="Arial"/>
        <a:buChar char="–"/>
        <a:defRPr sz="1185" kern="1200">
          <a:solidFill>
            <a:schemeClr val="tx1"/>
          </a:solidFill>
          <a:latin typeface="Verdana"/>
          <a:ea typeface="+mn-ea"/>
          <a:cs typeface="Verdana"/>
        </a:defRPr>
      </a:lvl4pPr>
      <a:lvl5pPr marL="2437813" indent="-270868" algn="l" defTabSz="541736" rtl="0" eaLnBrk="1" latinLnBrk="0" hangingPunct="1">
        <a:spcBef>
          <a:spcPct val="20000"/>
        </a:spcBef>
        <a:buFont typeface="Arial"/>
        <a:buChar char="»"/>
        <a:defRPr sz="2370" kern="1200">
          <a:solidFill>
            <a:schemeClr val="tx1"/>
          </a:solidFill>
          <a:latin typeface="Verdana"/>
          <a:ea typeface="+mn-ea"/>
          <a:cs typeface="Verdana"/>
        </a:defRPr>
      </a:lvl5pPr>
      <a:lvl6pPr marL="2979550" indent="-270868" algn="l" defTabSz="541736" rtl="0" eaLnBrk="1" latinLnBrk="0" hangingPunct="1">
        <a:spcBef>
          <a:spcPct val="20000"/>
        </a:spcBef>
        <a:buFont typeface="Arial"/>
        <a:buChar char="•"/>
        <a:defRPr sz="2370" kern="1200">
          <a:solidFill>
            <a:schemeClr val="tx1"/>
          </a:solidFill>
          <a:latin typeface="+mn-lt"/>
          <a:ea typeface="+mn-ea"/>
          <a:cs typeface="+mn-cs"/>
        </a:defRPr>
      </a:lvl6pPr>
      <a:lvl7pPr marL="3521286" indent="-270868" algn="l" defTabSz="541736" rtl="0" eaLnBrk="1" latinLnBrk="0" hangingPunct="1">
        <a:spcBef>
          <a:spcPct val="20000"/>
        </a:spcBef>
        <a:buFont typeface="Arial"/>
        <a:buChar char="•"/>
        <a:defRPr sz="2370" kern="1200">
          <a:solidFill>
            <a:schemeClr val="tx1"/>
          </a:solidFill>
          <a:latin typeface="+mn-lt"/>
          <a:ea typeface="+mn-ea"/>
          <a:cs typeface="+mn-cs"/>
        </a:defRPr>
      </a:lvl7pPr>
      <a:lvl8pPr marL="4063022" indent="-270868" algn="l" defTabSz="541736" rtl="0" eaLnBrk="1" latinLnBrk="0" hangingPunct="1">
        <a:spcBef>
          <a:spcPct val="20000"/>
        </a:spcBef>
        <a:buFont typeface="Arial"/>
        <a:buChar char="•"/>
        <a:defRPr sz="2370" kern="1200">
          <a:solidFill>
            <a:schemeClr val="tx1"/>
          </a:solidFill>
          <a:latin typeface="+mn-lt"/>
          <a:ea typeface="+mn-ea"/>
          <a:cs typeface="+mn-cs"/>
        </a:defRPr>
      </a:lvl8pPr>
      <a:lvl9pPr marL="4604758" indent="-270868" algn="l" defTabSz="541736" rtl="0" eaLnBrk="1" latinLnBrk="0" hangingPunct="1">
        <a:spcBef>
          <a:spcPct val="20000"/>
        </a:spcBef>
        <a:buFont typeface="Arial"/>
        <a:buChar char="•"/>
        <a:defRPr sz="2370" kern="1200">
          <a:solidFill>
            <a:schemeClr val="tx1"/>
          </a:solidFill>
          <a:latin typeface="+mn-lt"/>
          <a:ea typeface="+mn-ea"/>
          <a:cs typeface="+mn-cs"/>
        </a:defRPr>
      </a:lvl9pPr>
    </p:bodyStyle>
    <p:otherStyle>
      <a:defPPr>
        <a:defRPr lang="en-US"/>
      </a:defPPr>
      <a:lvl1pPr marL="0" algn="l" defTabSz="541736" rtl="0" eaLnBrk="1" latinLnBrk="0" hangingPunct="1">
        <a:defRPr sz="2133" kern="1200">
          <a:solidFill>
            <a:schemeClr val="tx1"/>
          </a:solidFill>
          <a:latin typeface="+mn-lt"/>
          <a:ea typeface="+mn-ea"/>
          <a:cs typeface="+mn-cs"/>
        </a:defRPr>
      </a:lvl1pPr>
      <a:lvl2pPr marL="541736" algn="l" defTabSz="541736" rtl="0" eaLnBrk="1" latinLnBrk="0" hangingPunct="1">
        <a:defRPr sz="2133" kern="1200">
          <a:solidFill>
            <a:schemeClr val="tx1"/>
          </a:solidFill>
          <a:latin typeface="+mn-lt"/>
          <a:ea typeface="+mn-ea"/>
          <a:cs typeface="+mn-cs"/>
        </a:defRPr>
      </a:lvl2pPr>
      <a:lvl3pPr marL="1083473" algn="l" defTabSz="541736" rtl="0" eaLnBrk="1" latinLnBrk="0" hangingPunct="1">
        <a:defRPr sz="2133" kern="1200">
          <a:solidFill>
            <a:schemeClr val="tx1"/>
          </a:solidFill>
          <a:latin typeface="+mn-lt"/>
          <a:ea typeface="+mn-ea"/>
          <a:cs typeface="+mn-cs"/>
        </a:defRPr>
      </a:lvl3pPr>
      <a:lvl4pPr marL="1625209" algn="l" defTabSz="541736" rtl="0" eaLnBrk="1" latinLnBrk="0" hangingPunct="1">
        <a:defRPr sz="2133" kern="1200">
          <a:solidFill>
            <a:schemeClr val="tx1"/>
          </a:solidFill>
          <a:latin typeface="+mn-lt"/>
          <a:ea typeface="+mn-ea"/>
          <a:cs typeface="+mn-cs"/>
        </a:defRPr>
      </a:lvl4pPr>
      <a:lvl5pPr marL="2166945" algn="l" defTabSz="541736" rtl="0" eaLnBrk="1" latinLnBrk="0" hangingPunct="1">
        <a:defRPr sz="2133" kern="1200">
          <a:solidFill>
            <a:schemeClr val="tx1"/>
          </a:solidFill>
          <a:latin typeface="+mn-lt"/>
          <a:ea typeface="+mn-ea"/>
          <a:cs typeface="+mn-cs"/>
        </a:defRPr>
      </a:lvl5pPr>
      <a:lvl6pPr marL="2708681" algn="l" defTabSz="541736" rtl="0" eaLnBrk="1" latinLnBrk="0" hangingPunct="1">
        <a:defRPr sz="2133" kern="1200">
          <a:solidFill>
            <a:schemeClr val="tx1"/>
          </a:solidFill>
          <a:latin typeface="+mn-lt"/>
          <a:ea typeface="+mn-ea"/>
          <a:cs typeface="+mn-cs"/>
        </a:defRPr>
      </a:lvl6pPr>
      <a:lvl7pPr marL="3250418" algn="l" defTabSz="541736" rtl="0" eaLnBrk="1" latinLnBrk="0" hangingPunct="1">
        <a:defRPr sz="2133" kern="1200">
          <a:solidFill>
            <a:schemeClr val="tx1"/>
          </a:solidFill>
          <a:latin typeface="+mn-lt"/>
          <a:ea typeface="+mn-ea"/>
          <a:cs typeface="+mn-cs"/>
        </a:defRPr>
      </a:lvl7pPr>
      <a:lvl8pPr marL="3792154" algn="l" defTabSz="541736" rtl="0" eaLnBrk="1" latinLnBrk="0" hangingPunct="1">
        <a:defRPr sz="2133" kern="1200">
          <a:solidFill>
            <a:schemeClr val="tx1"/>
          </a:solidFill>
          <a:latin typeface="+mn-lt"/>
          <a:ea typeface="+mn-ea"/>
          <a:cs typeface="+mn-cs"/>
        </a:defRPr>
      </a:lvl8pPr>
      <a:lvl9pPr marL="4333890" algn="l" defTabSz="541736"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D37825-BFF5-D241-855D-12D0A34E17D1}" type="datetime1">
              <a:rPr lang="en-US" smtClean="0"/>
              <a:t>5/16/22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92434-C3B1-4B4A-8F4A-65659C9E5B08}" type="slidenum">
              <a:rPr lang="en-US" smtClean="0"/>
              <a:t>‹#›</a:t>
            </a:fld>
            <a:endParaRPr lang="en-US"/>
          </a:p>
        </p:txBody>
      </p:sp>
    </p:spTree>
    <p:extLst>
      <p:ext uri="{BB962C8B-B14F-4D97-AF65-F5344CB8AC3E}">
        <p14:creationId xmlns:p14="http://schemas.microsoft.com/office/powerpoint/2010/main" val="1777545157"/>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1" y="609600"/>
            <a:ext cx="10363200" cy="1143000"/>
          </a:xfrm>
          <a:prstGeom prst="rect">
            <a:avLst/>
          </a:prstGeom>
          <a:noFill/>
          <a:ln w="9525">
            <a:noFill/>
            <a:miter lim="800000"/>
            <a:headEnd/>
            <a:tailEnd/>
          </a:ln>
        </p:spPr>
        <p:txBody>
          <a:bodyPr vert="horz" wrap="square" lIns="97969" tIns="48984" rIns="97969" bIns="48984"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03112" y="1905000"/>
            <a:ext cx="10363200" cy="4114800"/>
          </a:xfrm>
          <a:prstGeom prst="rect">
            <a:avLst/>
          </a:prstGeom>
          <a:noFill/>
          <a:ln w="9525">
            <a:noFill/>
            <a:miter lim="800000"/>
            <a:headEnd/>
            <a:tailEnd/>
          </a:ln>
        </p:spPr>
        <p:txBody>
          <a:bodyPr vert="horz" wrap="square" lIns="97969" tIns="48984" rIns="97969" bIns="4898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2" name="Picture 32" descr="MGHCC"/>
          <p:cNvPicPr>
            <a:picLocks noChangeAspect="1" noChangeArrowheads="1"/>
          </p:cNvPicPr>
          <p:nvPr userDrawn="1"/>
        </p:nvPicPr>
        <p:blipFill>
          <a:blip r:embed="rId16" cstate="print"/>
          <a:srcRect t="20995" b="20111"/>
          <a:stretch>
            <a:fillRect/>
          </a:stretch>
        </p:blipFill>
        <p:spPr bwMode="auto">
          <a:xfrm>
            <a:off x="0" y="1"/>
            <a:ext cx="7545765" cy="635761"/>
          </a:xfrm>
          <a:prstGeom prst="rect">
            <a:avLst/>
          </a:prstGeom>
          <a:noFill/>
          <a:ln w="9525">
            <a:noFill/>
            <a:miter lim="800000"/>
            <a:headEnd/>
            <a:tailEnd/>
          </a:ln>
        </p:spPr>
      </p:pic>
      <p:sp>
        <p:nvSpPr>
          <p:cNvPr id="1029" name="Rectangle 34"/>
          <p:cNvSpPr>
            <a:spLocks noChangeArrowheads="1"/>
          </p:cNvSpPr>
          <p:nvPr userDrawn="1"/>
        </p:nvSpPr>
        <p:spPr bwMode="auto">
          <a:xfrm>
            <a:off x="4696178" y="0"/>
            <a:ext cx="4064000" cy="533400"/>
          </a:xfrm>
          <a:prstGeom prst="rect">
            <a:avLst/>
          </a:prstGeom>
          <a:solidFill>
            <a:schemeClr val="bg1"/>
          </a:solidFill>
          <a:ln w="9525">
            <a:solidFill>
              <a:schemeClr val="bg1"/>
            </a:solidFill>
            <a:miter lim="800000"/>
            <a:headEnd/>
            <a:tailEnd/>
          </a:ln>
        </p:spPr>
        <p:txBody>
          <a:bodyPr wrap="none" anchor="ctr"/>
          <a:lstStyle/>
          <a:p>
            <a:pPr>
              <a:defRPr/>
            </a:pPr>
            <a:endParaRPr lang="en-US" sz="4266"/>
          </a:p>
        </p:txBody>
      </p:sp>
    </p:spTree>
    <p:extLst>
      <p:ext uri="{BB962C8B-B14F-4D97-AF65-F5344CB8AC3E}">
        <p14:creationId xmlns:p14="http://schemas.microsoft.com/office/powerpoint/2010/main" val="3753578965"/>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1160595" rtl="0" eaLnBrk="0" fontAlgn="base" hangingPunct="0">
        <a:spcBef>
          <a:spcPct val="0"/>
        </a:spcBef>
        <a:spcAft>
          <a:spcPct val="0"/>
        </a:spcAft>
        <a:defRPr sz="3792" b="1">
          <a:solidFill>
            <a:srgbClr val="67547B"/>
          </a:solidFill>
          <a:latin typeface="+mj-lt"/>
          <a:ea typeface="MS PGothic" pitchFamily="34" charset="-128"/>
          <a:cs typeface="+mj-cs"/>
        </a:defRPr>
      </a:lvl1pPr>
      <a:lvl2pPr algn="ctr" defTabSz="1160595" rtl="0" eaLnBrk="0" fontAlgn="base" hangingPunct="0">
        <a:spcBef>
          <a:spcPct val="0"/>
        </a:spcBef>
        <a:spcAft>
          <a:spcPct val="0"/>
        </a:spcAft>
        <a:defRPr sz="3792" b="1">
          <a:solidFill>
            <a:srgbClr val="67547B"/>
          </a:solidFill>
          <a:latin typeface="Arial" charset="0"/>
          <a:ea typeface="MS PGothic" pitchFamily="34" charset="-128"/>
        </a:defRPr>
      </a:lvl2pPr>
      <a:lvl3pPr algn="ctr" defTabSz="1160595" rtl="0" eaLnBrk="0" fontAlgn="base" hangingPunct="0">
        <a:spcBef>
          <a:spcPct val="0"/>
        </a:spcBef>
        <a:spcAft>
          <a:spcPct val="0"/>
        </a:spcAft>
        <a:defRPr sz="3792" b="1">
          <a:solidFill>
            <a:srgbClr val="67547B"/>
          </a:solidFill>
          <a:latin typeface="Arial" charset="0"/>
          <a:ea typeface="MS PGothic" pitchFamily="34" charset="-128"/>
        </a:defRPr>
      </a:lvl3pPr>
      <a:lvl4pPr algn="ctr" defTabSz="1160595" rtl="0" eaLnBrk="0" fontAlgn="base" hangingPunct="0">
        <a:spcBef>
          <a:spcPct val="0"/>
        </a:spcBef>
        <a:spcAft>
          <a:spcPct val="0"/>
        </a:spcAft>
        <a:defRPr sz="3792" b="1">
          <a:solidFill>
            <a:srgbClr val="67547B"/>
          </a:solidFill>
          <a:latin typeface="Arial" charset="0"/>
          <a:ea typeface="MS PGothic" pitchFamily="34" charset="-128"/>
        </a:defRPr>
      </a:lvl4pPr>
      <a:lvl5pPr algn="ctr" defTabSz="1160595" rtl="0" eaLnBrk="0" fontAlgn="base" hangingPunct="0">
        <a:spcBef>
          <a:spcPct val="0"/>
        </a:spcBef>
        <a:spcAft>
          <a:spcPct val="0"/>
        </a:spcAft>
        <a:defRPr sz="3792" b="1">
          <a:solidFill>
            <a:srgbClr val="67547B"/>
          </a:solidFill>
          <a:latin typeface="Arial" charset="0"/>
          <a:ea typeface="MS PGothic" pitchFamily="34" charset="-128"/>
        </a:defRPr>
      </a:lvl5pPr>
      <a:lvl6pPr marL="541736" algn="ctr" defTabSz="1160595" rtl="0" eaLnBrk="0" fontAlgn="base" hangingPunct="0">
        <a:spcBef>
          <a:spcPct val="0"/>
        </a:spcBef>
        <a:spcAft>
          <a:spcPct val="0"/>
        </a:spcAft>
        <a:defRPr sz="3792" b="1">
          <a:solidFill>
            <a:srgbClr val="67547B"/>
          </a:solidFill>
          <a:latin typeface="Arial" charset="0"/>
        </a:defRPr>
      </a:lvl6pPr>
      <a:lvl7pPr marL="1083473" algn="ctr" defTabSz="1160595" rtl="0" eaLnBrk="0" fontAlgn="base" hangingPunct="0">
        <a:spcBef>
          <a:spcPct val="0"/>
        </a:spcBef>
        <a:spcAft>
          <a:spcPct val="0"/>
        </a:spcAft>
        <a:defRPr sz="3792" b="1">
          <a:solidFill>
            <a:srgbClr val="67547B"/>
          </a:solidFill>
          <a:latin typeface="Arial" charset="0"/>
        </a:defRPr>
      </a:lvl7pPr>
      <a:lvl8pPr marL="1625209" algn="ctr" defTabSz="1160595" rtl="0" eaLnBrk="0" fontAlgn="base" hangingPunct="0">
        <a:spcBef>
          <a:spcPct val="0"/>
        </a:spcBef>
        <a:spcAft>
          <a:spcPct val="0"/>
        </a:spcAft>
        <a:defRPr sz="3792" b="1">
          <a:solidFill>
            <a:srgbClr val="67547B"/>
          </a:solidFill>
          <a:latin typeface="Arial" charset="0"/>
        </a:defRPr>
      </a:lvl8pPr>
      <a:lvl9pPr marL="2166945" algn="ctr" defTabSz="1160595" rtl="0" eaLnBrk="0" fontAlgn="base" hangingPunct="0">
        <a:spcBef>
          <a:spcPct val="0"/>
        </a:spcBef>
        <a:spcAft>
          <a:spcPct val="0"/>
        </a:spcAft>
        <a:defRPr sz="3792" b="1">
          <a:solidFill>
            <a:srgbClr val="67547B"/>
          </a:solidFill>
          <a:latin typeface="Arial" charset="0"/>
        </a:defRPr>
      </a:lvl9pPr>
    </p:titleStyle>
    <p:bodyStyle>
      <a:lvl1pPr marL="434518" indent="-434518" algn="l" defTabSz="1160595" rtl="0" eaLnBrk="0" fontAlgn="base" hangingPunct="0">
        <a:spcBef>
          <a:spcPct val="20000"/>
        </a:spcBef>
        <a:spcAft>
          <a:spcPct val="0"/>
        </a:spcAft>
        <a:buFont typeface="Wingdings" pitchFamily="2" charset="2"/>
        <a:buChar char="§"/>
        <a:defRPr sz="2844">
          <a:solidFill>
            <a:srgbClr val="4F4F4F"/>
          </a:solidFill>
          <a:latin typeface="+mn-lt"/>
          <a:ea typeface="MS PGothic" pitchFamily="34" charset="-128"/>
          <a:cs typeface="+mn-cs"/>
        </a:defRPr>
      </a:lvl1pPr>
      <a:lvl2pPr marL="942396" indent="-361158" algn="l" defTabSz="1160595" rtl="0" eaLnBrk="0" fontAlgn="base" hangingPunct="0">
        <a:spcBef>
          <a:spcPct val="20000"/>
        </a:spcBef>
        <a:spcAft>
          <a:spcPct val="0"/>
        </a:spcAft>
        <a:buClr>
          <a:srgbClr val="CA9E1D"/>
        </a:buClr>
        <a:buFont typeface="Wingdings" pitchFamily="2" charset="2"/>
        <a:buChar char="§"/>
        <a:defRPr sz="2607">
          <a:solidFill>
            <a:srgbClr val="4F4F4F"/>
          </a:solidFill>
          <a:latin typeface="+mn-lt"/>
          <a:ea typeface="MS PGothic" pitchFamily="34" charset="-128"/>
        </a:defRPr>
      </a:lvl2pPr>
      <a:lvl3pPr marL="1450274" indent="-289678" algn="l" defTabSz="1160595" rtl="0" eaLnBrk="0" fontAlgn="base" hangingPunct="0">
        <a:spcBef>
          <a:spcPct val="20000"/>
        </a:spcBef>
        <a:spcAft>
          <a:spcPct val="0"/>
        </a:spcAft>
        <a:buClr>
          <a:srgbClr val="67547B"/>
        </a:buClr>
        <a:buFont typeface="Wingdings" pitchFamily="2" charset="2"/>
        <a:buChar char="§"/>
        <a:defRPr sz="2370">
          <a:solidFill>
            <a:srgbClr val="4F4F4F"/>
          </a:solidFill>
          <a:latin typeface="+mn-lt"/>
          <a:ea typeface="MS PGothic" pitchFamily="34" charset="-128"/>
        </a:defRPr>
      </a:lvl3pPr>
      <a:lvl4pPr marL="2031511" indent="-289678"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ea typeface="MS PGothic" pitchFamily="34" charset="-128"/>
        </a:defRPr>
      </a:lvl4pPr>
      <a:lvl5pPr marL="2612750"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ea typeface="MS PGothic" pitchFamily="34" charset="-128"/>
        </a:defRPr>
      </a:lvl5pPr>
      <a:lvl6pPr marL="3154486"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6pPr>
      <a:lvl7pPr marL="3696222"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7pPr>
      <a:lvl8pPr marL="4237958"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8pPr>
      <a:lvl9pPr marL="4779695"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9pPr>
    </p:bodyStyle>
    <p:otherStyle>
      <a:defPPr>
        <a:defRPr lang="en-US"/>
      </a:defPPr>
      <a:lvl1pPr marL="0" algn="l" defTabSz="1083473" rtl="0" eaLnBrk="1" latinLnBrk="0" hangingPunct="1">
        <a:defRPr sz="2133" kern="1200">
          <a:solidFill>
            <a:schemeClr val="tx1"/>
          </a:solidFill>
          <a:latin typeface="+mn-lt"/>
          <a:ea typeface="+mn-ea"/>
          <a:cs typeface="+mn-cs"/>
        </a:defRPr>
      </a:lvl1pPr>
      <a:lvl2pPr marL="541736" algn="l" defTabSz="1083473" rtl="0" eaLnBrk="1" latinLnBrk="0" hangingPunct="1">
        <a:defRPr sz="2133" kern="1200">
          <a:solidFill>
            <a:schemeClr val="tx1"/>
          </a:solidFill>
          <a:latin typeface="+mn-lt"/>
          <a:ea typeface="+mn-ea"/>
          <a:cs typeface="+mn-cs"/>
        </a:defRPr>
      </a:lvl2pPr>
      <a:lvl3pPr marL="1083473" algn="l" defTabSz="1083473" rtl="0" eaLnBrk="1" latinLnBrk="0" hangingPunct="1">
        <a:defRPr sz="2133" kern="1200">
          <a:solidFill>
            <a:schemeClr val="tx1"/>
          </a:solidFill>
          <a:latin typeface="+mn-lt"/>
          <a:ea typeface="+mn-ea"/>
          <a:cs typeface="+mn-cs"/>
        </a:defRPr>
      </a:lvl3pPr>
      <a:lvl4pPr marL="1625209" algn="l" defTabSz="1083473" rtl="0" eaLnBrk="1" latinLnBrk="0" hangingPunct="1">
        <a:defRPr sz="2133" kern="1200">
          <a:solidFill>
            <a:schemeClr val="tx1"/>
          </a:solidFill>
          <a:latin typeface="+mn-lt"/>
          <a:ea typeface="+mn-ea"/>
          <a:cs typeface="+mn-cs"/>
        </a:defRPr>
      </a:lvl4pPr>
      <a:lvl5pPr marL="2166945" algn="l" defTabSz="1083473" rtl="0" eaLnBrk="1" latinLnBrk="0" hangingPunct="1">
        <a:defRPr sz="2133" kern="1200">
          <a:solidFill>
            <a:schemeClr val="tx1"/>
          </a:solidFill>
          <a:latin typeface="+mn-lt"/>
          <a:ea typeface="+mn-ea"/>
          <a:cs typeface="+mn-cs"/>
        </a:defRPr>
      </a:lvl5pPr>
      <a:lvl6pPr marL="2708681" algn="l" defTabSz="1083473" rtl="0" eaLnBrk="1" latinLnBrk="0" hangingPunct="1">
        <a:defRPr sz="2133" kern="1200">
          <a:solidFill>
            <a:schemeClr val="tx1"/>
          </a:solidFill>
          <a:latin typeface="+mn-lt"/>
          <a:ea typeface="+mn-ea"/>
          <a:cs typeface="+mn-cs"/>
        </a:defRPr>
      </a:lvl6pPr>
      <a:lvl7pPr marL="3250418" algn="l" defTabSz="1083473" rtl="0" eaLnBrk="1" latinLnBrk="0" hangingPunct="1">
        <a:defRPr sz="2133" kern="1200">
          <a:solidFill>
            <a:schemeClr val="tx1"/>
          </a:solidFill>
          <a:latin typeface="+mn-lt"/>
          <a:ea typeface="+mn-ea"/>
          <a:cs typeface="+mn-cs"/>
        </a:defRPr>
      </a:lvl7pPr>
      <a:lvl8pPr marL="3792154" algn="l" defTabSz="1083473" rtl="0" eaLnBrk="1" latinLnBrk="0" hangingPunct="1">
        <a:defRPr sz="2133" kern="1200">
          <a:solidFill>
            <a:schemeClr val="tx1"/>
          </a:solidFill>
          <a:latin typeface="+mn-lt"/>
          <a:ea typeface="+mn-ea"/>
          <a:cs typeface="+mn-cs"/>
        </a:defRPr>
      </a:lvl8pPr>
      <a:lvl9pPr marL="4333890" algn="l" defTabSz="1083473"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914414"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7969" tIns="48984" rIns="97969" bIns="48984"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903112" y="1905003"/>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7969" tIns="48984" rIns="97969" bIns="4898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156" name="Picture 32" descr="MGHCC"/>
          <p:cNvPicPr>
            <a:picLocks noChangeAspect="1" noChangeArrowheads="1"/>
          </p:cNvPicPr>
          <p:nvPr/>
        </p:nvPicPr>
        <p:blipFill>
          <a:blip r:embed="rId3" cstate="print">
            <a:extLst>
              <a:ext uri="{28A0092B-C50C-407E-A947-70E740481C1C}">
                <a14:useLocalDpi xmlns:a14="http://schemas.microsoft.com/office/drawing/2010/main" val="0"/>
              </a:ext>
            </a:extLst>
          </a:blip>
          <a:srcRect t="20995" b="20111"/>
          <a:stretch>
            <a:fillRect/>
          </a:stretch>
        </p:blipFill>
        <p:spPr bwMode="auto">
          <a:xfrm>
            <a:off x="0" y="1"/>
            <a:ext cx="6694643" cy="635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7" name="Rectangle 34"/>
          <p:cNvSpPr>
            <a:spLocks noChangeArrowheads="1"/>
          </p:cNvSpPr>
          <p:nvPr/>
        </p:nvSpPr>
        <p:spPr bwMode="auto">
          <a:xfrm>
            <a:off x="4696178" y="1"/>
            <a:ext cx="4064000" cy="533400"/>
          </a:xfrm>
          <a:prstGeom prst="rect">
            <a:avLst/>
          </a:prstGeom>
          <a:solidFill>
            <a:schemeClr val="bg1"/>
          </a:solidFill>
          <a:ln w="9525">
            <a:solidFill>
              <a:schemeClr val="bg1"/>
            </a:solidFill>
            <a:miter lim="800000"/>
            <a:headEnd/>
            <a:tailEnd/>
          </a:ln>
        </p:spPr>
        <p:txBody>
          <a:bodyPr wrap="none" anchor="ctr"/>
          <a:lstStyle/>
          <a:p>
            <a:pPr eaLnBrk="0" hangingPunct="0"/>
            <a:endParaRPr lang="nl-NL" sz="4266">
              <a:solidFill>
                <a:srgbClr val="000000"/>
              </a:solidFill>
              <a:latin typeface="Comic Sans MS" charset="0"/>
              <a:ea typeface="MS PGothic" charset="0"/>
            </a:endParaRPr>
          </a:p>
        </p:txBody>
      </p:sp>
    </p:spTree>
    <p:extLst>
      <p:ext uri="{BB962C8B-B14F-4D97-AF65-F5344CB8AC3E}">
        <p14:creationId xmlns:p14="http://schemas.microsoft.com/office/powerpoint/2010/main" val="2633512257"/>
      </p:ext>
    </p:extLst>
  </p:cSld>
  <p:clrMap bg1="lt1" tx1="dk1" bg2="lt2" tx2="dk2" accent1="accent1" accent2="accent2" accent3="accent3" accent4="accent4" accent5="accent5" accent6="accent6" hlink="hlink" folHlink="folHlink"/>
  <p:sldLayoutIdLst>
    <p:sldLayoutId id="2147484632" r:id="rId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1160595" rtl="0" eaLnBrk="0" fontAlgn="base" hangingPunct="0">
        <a:spcBef>
          <a:spcPct val="0"/>
        </a:spcBef>
        <a:spcAft>
          <a:spcPct val="0"/>
        </a:spcAft>
        <a:defRPr sz="3792" b="1">
          <a:solidFill>
            <a:srgbClr val="67547B"/>
          </a:solidFill>
          <a:latin typeface="+mj-lt"/>
          <a:ea typeface="MS PGothic" pitchFamily="34" charset="-128"/>
          <a:cs typeface="MS PGothic" charset="0"/>
        </a:defRPr>
      </a:lvl1pPr>
      <a:lvl2pPr algn="ctr" defTabSz="1160595" rtl="0" eaLnBrk="0" fontAlgn="base" hangingPunct="0">
        <a:spcBef>
          <a:spcPct val="0"/>
        </a:spcBef>
        <a:spcAft>
          <a:spcPct val="0"/>
        </a:spcAft>
        <a:defRPr sz="3792" b="1">
          <a:solidFill>
            <a:srgbClr val="67547B"/>
          </a:solidFill>
          <a:latin typeface="Arial" charset="0"/>
          <a:ea typeface="MS PGothic" pitchFamily="34" charset="-128"/>
          <a:cs typeface="MS PGothic" charset="0"/>
        </a:defRPr>
      </a:lvl2pPr>
      <a:lvl3pPr algn="ctr" defTabSz="1160595" rtl="0" eaLnBrk="0" fontAlgn="base" hangingPunct="0">
        <a:spcBef>
          <a:spcPct val="0"/>
        </a:spcBef>
        <a:spcAft>
          <a:spcPct val="0"/>
        </a:spcAft>
        <a:defRPr sz="3792" b="1">
          <a:solidFill>
            <a:srgbClr val="67547B"/>
          </a:solidFill>
          <a:latin typeface="Arial" charset="0"/>
          <a:ea typeface="MS PGothic" pitchFamily="34" charset="-128"/>
          <a:cs typeface="MS PGothic" charset="0"/>
        </a:defRPr>
      </a:lvl3pPr>
      <a:lvl4pPr algn="ctr" defTabSz="1160595" rtl="0" eaLnBrk="0" fontAlgn="base" hangingPunct="0">
        <a:spcBef>
          <a:spcPct val="0"/>
        </a:spcBef>
        <a:spcAft>
          <a:spcPct val="0"/>
        </a:spcAft>
        <a:defRPr sz="3792" b="1">
          <a:solidFill>
            <a:srgbClr val="67547B"/>
          </a:solidFill>
          <a:latin typeface="Arial" charset="0"/>
          <a:ea typeface="MS PGothic" pitchFamily="34" charset="-128"/>
          <a:cs typeface="MS PGothic" charset="0"/>
        </a:defRPr>
      </a:lvl4pPr>
      <a:lvl5pPr algn="ctr" defTabSz="1160595" rtl="0" eaLnBrk="0" fontAlgn="base" hangingPunct="0">
        <a:spcBef>
          <a:spcPct val="0"/>
        </a:spcBef>
        <a:spcAft>
          <a:spcPct val="0"/>
        </a:spcAft>
        <a:defRPr sz="3792" b="1">
          <a:solidFill>
            <a:srgbClr val="67547B"/>
          </a:solidFill>
          <a:latin typeface="Arial" charset="0"/>
          <a:ea typeface="MS PGothic" pitchFamily="34" charset="-128"/>
          <a:cs typeface="MS PGothic" charset="0"/>
        </a:defRPr>
      </a:lvl5pPr>
      <a:lvl6pPr marL="541736" algn="ctr" defTabSz="1160595" rtl="0" eaLnBrk="0" fontAlgn="base" hangingPunct="0">
        <a:spcBef>
          <a:spcPct val="0"/>
        </a:spcBef>
        <a:spcAft>
          <a:spcPct val="0"/>
        </a:spcAft>
        <a:defRPr sz="3792" b="1">
          <a:solidFill>
            <a:srgbClr val="67547B"/>
          </a:solidFill>
          <a:latin typeface="Arial" charset="0"/>
        </a:defRPr>
      </a:lvl6pPr>
      <a:lvl7pPr marL="1083473" algn="ctr" defTabSz="1160595" rtl="0" eaLnBrk="0" fontAlgn="base" hangingPunct="0">
        <a:spcBef>
          <a:spcPct val="0"/>
        </a:spcBef>
        <a:spcAft>
          <a:spcPct val="0"/>
        </a:spcAft>
        <a:defRPr sz="3792" b="1">
          <a:solidFill>
            <a:srgbClr val="67547B"/>
          </a:solidFill>
          <a:latin typeface="Arial" charset="0"/>
        </a:defRPr>
      </a:lvl7pPr>
      <a:lvl8pPr marL="1625209" algn="ctr" defTabSz="1160595" rtl="0" eaLnBrk="0" fontAlgn="base" hangingPunct="0">
        <a:spcBef>
          <a:spcPct val="0"/>
        </a:spcBef>
        <a:spcAft>
          <a:spcPct val="0"/>
        </a:spcAft>
        <a:defRPr sz="3792" b="1">
          <a:solidFill>
            <a:srgbClr val="67547B"/>
          </a:solidFill>
          <a:latin typeface="Arial" charset="0"/>
        </a:defRPr>
      </a:lvl8pPr>
      <a:lvl9pPr marL="2166945" algn="ctr" defTabSz="1160595" rtl="0" eaLnBrk="0" fontAlgn="base" hangingPunct="0">
        <a:spcBef>
          <a:spcPct val="0"/>
        </a:spcBef>
        <a:spcAft>
          <a:spcPct val="0"/>
        </a:spcAft>
        <a:defRPr sz="3792" b="1">
          <a:solidFill>
            <a:srgbClr val="67547B"/>
          </a:solidFill>
          <a:latin typeface="Arial" charset="0"/>
        </a:defRPr>
      </a:lvl9pPr>
    </p:titleStyle>
    <p:bodyStyle>
      <a:lvl1pPr marL="434518" indent="-434518" algn="l" defTabSz="1160595" rtl="0" eaLnBrk="0" fontAlgn="base" hangingPunct="0">
        <a:spcBef>
          <a:spcPct val="20000"/>
        </a:spcBef>
        <a:spcAft>
          <a:spcPct val="0"/>
        </a:spcAft>
        <a:buFont typeface="Wingdings" charset="0"/>
        <a:buChar char="§"/>
        <a:defRPr sz="2844">
          <a:solidFill>
            <a:srgbClr val="4F4F4F"/>
          </a:solidFill>
          <a:latin typeface="+mn-lt"/>
          <a:ea typeface="MS PGothic" pitchFamily="34" charset="-128"/>
          <a:cs typeface="MS PGothic" charset="0"/>
        </a:defRPr>
      </a:lvl1pPr>
      <a:lvl2pPr marL="942396" indent="-361158" algn="l" defTabSz="1160595" rtl="0" eaLnBrk="0" fontAlgn="base" hangingPunct="0">
        <a:spcBef>
          <a:spcPct val="20000"/>
        </a:spcBef>
        <a:spcAft>
          <a:spcPct val="0"/>
        </a:spcAft>
        <a:buClr>
          <a:srgbClr val="CA9E1D"/>
        </a:buClr>
        <a:buFont typeface="Wingdings" charset="0"/>
        <a:buChar char="§"/>
        <a:defRPr sz="2607">
          <a:solidFill>
            <a:srgbClr val="4F4F4F"/>
          </a:solidFill>
          <a:latin typeface="+mn-lt"/>
          <a:ea typeface="MS PGothic" pitchFamily="34" charset="-128"/>
          <a:cs typeface="MS PGothic" charset="0"/>
        </a:defRPr>
      </a:lvl2pPr>
      <a:lvl3pPr marL="1450274" indent="-289678" algn="l" defTabSz="1160595" rtl="0" eaLnBrk="0" fontAlgn="base" hangingPunct="0">
        <a:spcBef>
          <a:spcPct val="20000"/>
        </a:spcBef>
        <a:spcAft>
          <a:spcPct val="0"/>
        </a:spcAft>
        <a:buClr>
          <a:srgbClr val="67547B"/>
        </a:buClr>
        <a:buFont typeface="Wingdings" charset="0"/>
        <a:buChar char="§"/>
        <a:defRPr sz="2370">
          <a:solidFill>
            <a:srgbClr val="4F4F4F"/>
          </a:solidFill>
          <a:latin typeface="+mn-lt"/>
          <a:ea typeface="MS PGothic" pitchFamily="34" charset="-128"/>
          <a:cs typeface="MS PGothic" charset="0"/>
        </a:defRPr>
      </a:lvl3pPr>
      <a:lvl4pPr marL="2031511" indent="-289678" algn="l" defTabSz="1160595" rtl="0" eaLnBrk="0" fontAlgn="base" hangingPunct="0">
        <a:spcBef>
          <a:spcPct val="20000"/>
        </a:spcBef>
        <a:spcAft>
          <a:spcPct val="0"/>
        </a:spcAft>
        <a:buClr>
          <a:srgbClr val="67547B"/>
        </a:buClr>
        <a:buFont typeface="Wingdings" charset="0"/>
        <a:buChar char="§"/>
        <a:defRPr sz="1896">
          <a:solidFill>
            <a:srgbClr val="4F4F4F"/>
          </a:solidFill>
          <a:latin typeface="+mn-lt"/>
          <a:ea typeface="MS PGothic" pitchFamily="34" charset="-128"/>
          <a:cs typeface="MS PGothic" charset="0"/>
        </a:defRPr>
      </a:lvl4pPr>
      <a:lvl5pPr marL="2612750" indent="-291560" algn="l" defTabSz="1160595" rtl="0" eaLnBrk="0" fontAlgn="base" hangingPunct="0">
        <a:spcBef>
          <a:spcPct val="20000"/>
        </a:spcBef>
        <a:spcAft>
          <a:spcPct val="0"/>
        </a:spcAft>
        <a:buClr>
          <a:srgbClr val="67547B"/>
        </a:buClr>
        <a:buFont typeface="Wingdings" charset="0"/>
        <a:buChar char="§"/>
        <a:defRPr sz="1896">
          <a:solidFill>
            <a:srgbClr val="4F4F4F"/>
          </a:solidFill>
          <a:latin typeface="+mn-lt"/>
          <a:ea typeface="MS PGothic" pitchFamily="34" charset="-128"/>
          <a:cs typeface="MS PGothic" charset="0"/>
        </a:defRPr>
      </a:lvl5pPr>
      <a:lvl6pPr marL="3154486"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6pPr>
      <a:lvl7pPr marL="3696222"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7pPr>
      <a:lvl8pPr marL="4237958"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8pPr>
      <a:lvl9pPr marL="4779695"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9pPr>
    </p:bodyStyle>
    <p:otherStyle>
      <a:defPPr>
        <a:defRPr lang="nl-NL"/>
      </a:defPPr>
      <a:lvl1pPr marL="0" algn="l" defTabSz="1083473" rtl="0" eaLnBrk="1" latinLnBrk="0" hangingPunct="1">
        <a:defRPr sz="2133" kern="1200">
          <a:solidFill>
            <a:schemeClr val="tx1"/>
          </a:solidFill>
          <a:latin typeface="+mn-lt"/>
          <a:ea typeface="+mn-ea"/>
          <a:cs typeface="+mn-cs"/>
        </a:defRPr>
      </a:lvl1pPr>
      <a:lvl2pPr marL="541736" algn="l" defTabSz="1083473" rtl="0" eaLnBrk="1" latinLnBrk="0" hangingPunct="1">
        <a:defRPr sz="2133" kern="1200">
          <a:solidFill>
            <a:schemeClr val="tx1"/>
          </a:solidFill>
          <a:latin typeface="+mn-lt"/>
          <a:ea typeface="+mn-ea"/>
          <a:cs typeface="+mn-cs"/>
        </a:defRPr>
      </a:lvl2pPr>
      <a:lvl3pPr marL="1083473" algn="l" defTabSz="1083473" rtl="0" eaLnBrk="1" latinLnBrk="0" hangingPunct="1">
        <a:defRPr sz="2133" kern="1200">
          <a:solidFill>
            <a:schemeClr val="tx1"/>
          </a:solidFill>
          <a:latin typeface="+mn-lt"/>
          <a:ea typeface="+mn-ea"/>
          <a:cs typeface="+mn-cs"/>
        </a:defRPr>
      </a:lvl3pPr>
      <a:lvl4pPr marL="1625209" algn="l" defTabSz="1083473" rtl="0" eaLnBrk="1" latinLnBrk="0" hangingPunct="1">
        <a:defRPr sz="2133" kern="1200">
          <a:solidFill>
            <a:schemeClr val="tx1"/>
          </a:solidFill>
          <a:latin typeface="+mn-lt"/>
          <a:ea typeface="+mn-ea"/>
          <a:cs typeface="+mn-cs"/>
        </a:defRPr>
      </a:lvl4pPr>
      <a:lvl5pPr marL="2166945" algn="l" defTabSz="1083473" rtl="0" eaLnBrk="1" latinLnBrk="0" hangingPunct="1">
        <a:defRPr sz="2133" kern="1200">
          <a:solidFill>
            <a:schemeClr val="tx1"/>
          </a:solidFill>
          <a:latin typeface="+mn-lt"/>
          <a:ea typeface="+mn-ea"/>
          <a:cs typeface="+mn-cs"/>
        </a:defRPr>
      </a:lvl5pPr>
      <a:lvl6pPr marL="2708681" algn="l" defTabSz="1083473" rtl="0" eaLnBrk="1" latinLnBrk="0" hangingPunct="1">
        <a:defRPr sz="2133" kern="1200">
          <a:solidFill>
            <a:schemeClr val="tx1"/>
          </a:solidFill>
          <a:latin typeface="+mn-lt"/>
          <a:ea typeface="+mn-ea"/>
          <a:cs typeface="+mn-cs"/>
        </a:defRPr>
      </a:lvl6pPr>
      <a:lvl7pPr marL="3250418" algn="l" defTabSz="1083473" rtl="0" eaLnBrk="1" latinLnBrk="0" hangingPunct="1">
        <a:defRPr sz="2133" kern="1200">
          <a:solidFill>
            <a:schemeClr val="tx1"/>
          </a:solidFill>
          <a:latin typeface="+mn-lt"/>
          <a:ea typeface="+mn-ea"/>
          <a:cs typeface="+mn-cs"/>
        </a:defRPr>
      </a:lvl7pPr>
      <a:lvl8pPr marL="3792154" algn="l" defTabSz="1083473" rtl="0" eaLnBrk="1" latinLnBrk="0" hangingPunct="1">
        <a:defRPr sz="2133" kern="1200">
          <a:solidFill>
            <a:schemeClr val="tx1"/>
          </a:solidFill>
          <a:latin typeface="+mn-lt"/>
          <a:ea typeface="+mn-ea"/>
          <a:cs typeface="+mn-cs"/>
        </a:defRPr>
      </a:lvl8pPr>
      <a:lvl9pPr marL="4333890" algn="l" defTabSz="1083473"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9689" y="11941"/>
            <a:ext cx="10990478" cy="11135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9691" y="1089759"/>
            <a:ext cx="10990476" cy="50836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descr="Janssen Horizontal Whit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381" y="6173414"/>
            <a:ext cx="3310871" cy="606547"/>
          </a:xfrm>
          <a:prstGeom prst="rect">
            <a:avLst/>
          </a:prstGeom>
        </p:spPr>
      </p:pic>
      <p:sp>
        <p:nvSpPr>
          <p:cNvPr id="5" name="Slide Number Placeholder 4"/>
          <p:cNvSpPr>
            <a:spLocks noGrp="1"/>
          </p:cNvSpPr>
          <p:nvPr>
            <p:ph type="sldNum" sz="quarter" idx="4"/>
          </p:nvPr>
        </p:nvSpPr>
        <p:spPr>
          <a:xfrm>
            <a:off x="11399001" y="6365832"/>
            <a:ext cx="600437" cy="365125"/>
          </a:xfrm>
          <a:prstGeom prst="rect">
            <a:avLst/>
          </a:prstGeom>
        </p:spPr>
        <p:txBody>
          <a:bodyPr vert="horz" lIns="91440" tIns="45720" rIns="91440" bIns="45720" rtlCol="0" anchor="ctr"/>
          <a:lstStyle>
            <a:lvl1pPr algn="r">
              <a:defRPr sz="1066">
                <a:solidFill>
                  <a:schemeClr val="bg2"/>
                </a:solidFill>
                <a:latin typeface="Verdana"/>
                <a:cs typeface="Verdana"/>
              </a:defRPr>
            </a:lvl1pPr>
          </a:lstStyle>
          <a:p>
            <a:pPr defTabSz="1083343" fontAlgn="auto">
              <a:spcBef>
                <a:spcPts val="0"/>
              </a:spcBef>
              <a:spcAft>
                <a:spcPts val="0"/>
              </a:spcAft>
            </a:pPr>
            <a:fld id="{81BF0B4E-CE60-AB48-9D7E-4434414A7C38}" type="slidenum">
              <a:rPr lang="en-US" b="0" smtClean="0">
                <a:solidFill>
                  <a:srgbClr val="FFFFFF"/>
                </a:solidFill>
                <a:ea typeface="+mn-ea"/>
              </a:rPr>
              <a:pPr defTabSz="1083343" fontAlgn="auto">
                <a:spcBef>
                  <a:spcPts val="0"/>
                </a:spcBef>
                <a:spcAft>
                  <a:spcPts val="0"/>
                </a:spcAft>
              </a:pPr>
              <a:t>‹#›</a:t>
            </a:fld>
            <a:endParaRPr lang="en-US" b="0" dirty="0">
              <a:solidFill>
                <a:srgbClr val="FFFFFF"/>
              </a:solidFill>
              <a:ea typeface="+mn-ea"/>
            </a:endParaRPr>
          </a:p>
        </p:txBody>
      </p:sp>
      <p:sp>
        <p:nvSpPr>
          <p:cNvPr id="7" name="TextBox 6"/>
          <p:cNvSpPr txBox="1"/>
          <p:nvPr/>
        </p:nvSpPr>
        <p:spPr>
          <a:xfrm>
            <a:off x="9719869" y="6605869"/>
            <a:ext cx="1655436" cy="292837"/>
          </a:xfrm>
          <a:prstGeom prst="rect">
            <a:avLst/>
          </a:prstGeom>
          <a:noFill/>
        </p:spPr>
        <p:txBody>
          <a:bodyPr wrap="square" rtlCol="0">
            <a:spAutoFit/>
          </a:bodyPr>
          <a:lstStyle/>
          <a:p>
            <a:pPr defTabSz="1083343" fontAlgn="auto">
              <a:spcBef>
                <a:spcPts val="0"/>
              </a:spcBef>
              <a:spcAft>
                <a:spcPts val="0"/>
              </a:spcAft>
            </a:pPr>
            <a:r>
              <a:rPr lang="en-US" sz="1303" dirty="0">
                <a:solidFill>
                  <a:srgbClr val="FFFFFF"/>
                </a:solidFill>
                <a:latin typeface="Calibri"/>
                <a:ea typeface="+mn-ea"/>
              </a:rPr>
              <a:t>Internal Use Only</a:t>
            </a:r>
          </a:p>
        </p:txBody>
      </p:sp>
    </p:spTree>
    <p:extLst>
      <p:ext uri="{BB962C8B-B14F-4D97-AF65-F5344CB8AC3E}">
        <p14:creationId xmlns:p14="http://schemas.microsoft.com/office/powerpoint/2010/main" val="2078154669"/>
      </p:ext>
    </p:extLst>
  </p:cSld>
  <p:clrMap bg1="lt1" tx1="dk1" bg2="lt2" tx2="dk2" accent1="accent1" accent2="accent2" accent3="accent3" accent4="accent4" accent5="accent5" accent6="accent6" hlink="hlink" folHlink="folHlink"/>
  <p:sldLayoutIdLst>
    <p:sldLayoutId id="2147484634" r:id="rId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541736" rtl="0" eaLnBrk="1" latinLnBrk="0" hangingPunct="1">
        <a:spcBef>
          <a:spcPct val="0"/>
        </a:spcBef>
        <a:buNone/>
        <a:defRPr sz="2962" b="1" kern="1200">
          <a:solidFill>
            <a:schemeClr val="accent1"/>
          </a:solidFill>
          <a:latin typeface="Verdana"/>
          <a:ea typeface="+mj-ea"/>
          <a:cs typeface="Verdana"/>
        </a:defRPr>
      </a:lvl1pPr>
    </p:titleStyle>
    <p:bodyStyle>
      <a:lvl1pPr marL="406302" indent="-406302" algn="l" defTabSz="541736" rtl="0" eaLnBrk="1" latinLnBrk="0" hangingPunct="1">
        <a:spcBef>
          <a:spcPct val="20000"/>
        </a:spcBef>
        <a:buFont typeface="Wingdings" charset="2"/>
        <a:buChar char="§"/>
        <a:defRPr sz="2370" kern="1200">
          <a:solidFill>
            <a:schemeClr val="tx1"/>
          </a:solidFill>
          <a:latin typeface="Verdana"/>
          <a:ea typeface="+mn-ea"/>
          <a:cs typeface="Verdana"/>
        </a:defRPr>
      </a:lvl1pPr>
      <a:lvl2pPr marL="880321" indent="-338585" algn="l" defTabSz="541736" rtl="0" eaLnBrk="1" latinLnBrk="0" hangingPunct="1">
        <a:spcBef>
          <a:spcPct val="20000"/>
        </a:spcBef>
        <a:buFont typeface="Arial"/>
        <a:buChar char="–"/>
        <a:defRPr sz="1896" kern="1200">
          <a:solidFill>
            <a:schemeClr val="tx1"/>
          </a:solidFill>
          <a:latin typeface="Verdana"/>
          <a:ea typeface="+mn-ea"/>
          <a:cs typeface="Verdana"/>
        </a:defRPr>
      </a:lvl2pPr>
      <a:lvl3pPr marL="1354341" indent="-270868" algn="l" defTabSz="541736" rtl="0" eaLnBrk="1" latinLnBrk="0" hangingPunct="1">
        <a:spcBef>
          <a:spcPct val="20000"/>
        </a:spcBef>
        <a:buFont typeface="Wingdings" charset="2"/>
        <a:buChar char="§"/>
        <a:defRPr sz="1422" kern="1200">
          <a:solidFill>
            <a:schemeClr val="tx1"/>
          </a:solidFill>
          <a:latin typeface="Verdana"/>
          <a:ea typeface="+mn-ea"/>
          <a:cs typeface="Verdana"/>
        </a:defRPr>
      </a:lvl3pPr>
      <a:lvl4pPr marL="1896077" indent="-270868" algn="l" defTabSz="541736" rtl="0" eaLnBrk="1" latinLnBrk="0" hangingPunct="1">
        <a:spcBef>
          <a:spcPct val="20000"/>
        </a:spcBef>
        <a:buFont typeface="Arial"/>
        <a:buChar char="–"/>
        <a:defRPr sz="1185" kern="1200">
          <a:solidFill>
            <a:schemeClr val="tx1"/>
          </a:solidFill>
          <a:latin typeface="Verdana"/>
          <a:ea typeface="+mn-ea"/>
          <a:cs typeface="Verdana"/>
        </a:defRPr>
      </a:lvl4pPr>
      <a:lvl5pPr marL="2437813" indent="-270868" algn="l" defTabSz="541736" rtl="0" eaLnBrk="1" latinLnBrk="0" hangingPunct="1">
        <a:spcBef>
          <a:spcPct val="20000"/>
        </a:spcBef>
        <a:buFont typeface="Arial"/>
        <a:buChar char="»"/>
        <a:defRPr sz="2370" kern="1200">
          <a:solidFill>
            <a:schemeClr val="tx1"/>
          </a:solidFill>
          <a:latin typeface="Verdana"/>
          <a:ea typeface="+mn-ea"/>
          <a:cs typeface="Verdana"/>
        </a:defRPr>
      </a:lvl5pPr>
      <a:lvl6pPr marL="2979550" indent="-270868" algn="l" defTabSz="541736" rtl="0" eaLnBrk="1" latinLnBrk="0" hangingPunct="1">
        <a:spcBef>
          <a:spcPct val="20000"/>
        </a:spcBef>
        <a:buFont typeface="Arial"/>
        <a:buChar char="•"/>
        <a:defRPr sz="2370" kern="1200">
          <a:solidFill>
            <a:schemeClr val="tx1"/>
          </a:solidFill>
          <a:latin typeface="+mn-lt"/>
          <a:ea typeface="+mn-ea"/>
          <a:cs typeface="+mn-cs"/>
        </a:defRPr>
      </a:lvl6pPr>
      <a:lvl7pPr marL="3521286" indent="-270868" algn="l" defTabSz="541736" rtl="0" eaLnBrk="1" latinLnBrk="0" hangingPunct="1">
        <a:spcBef>
          <a:spcPct val="20000"/>
        </a:spcBef>
        <a:buFont typeface="Arial"/>
        <a:buChar char="•"/>
        <a:defRPr sz="2370" kern="1200">
          <a:solidFill>
            <a:schemeClr val="tx1"/>
          </a:solidFill>
          <a:latin typeface="+mn-lt"/>
          <a:ea typeface="+mn-ea"/>
          <a:cs typeface="+mn-cs"/>
        </a:defRPr>
      </a:lvl7pPr>
      <a:lvl8pPr marL="4063022" indent="-270868" algn="l" defTabSz="541736" rtl="0" eaLnBrk="1" latinLnBrk="0" hangingPunct="1">
        <a:spcBef>
          <a:spcPct val="20000"/>
        </a:spcBef>
        <a:buFont typeface="Arial"/>
        <a:buChar char="•"/>
        <a:defRPr sz="2370" kern="1200">
          <a:solidFill>
            <a:schemeClr val="tx1"/>
          </a:solidFill>
          <a:latin typeface="+mn-lt"/>
          <a:ea typeface="+mn-ea"/>
          <a:cs typeface="+mn-cs"/>
        </a:defRPr>
      </a:lvl8pPr>
      <a:lvl9pPr marL="4604758" indent="-270868" algn="l" defTabSz="541736" rtl="0" eaLnBrk="1" latinLnBrk="0" hangingPunct="1">
        <a:spcBef>
          <a:spcPct val="20000"/>
        </a:spcBef>
        <a:buFont typeface="Arial"/>
        <a:buChar char="•"/>
        <a:defRPr sz="2370" kern="1200">
          <a:solidFill>
            <a:schemeClr val="tx1"/>
          </a:solidFill>
          <a:latin typeface="+mn-lt"/>
          <a:ea typeface="+mn-ea"/>
          <a:cs typeface="+mn-cs"/>
        </a:defRPr>
      </a:lvl9pPr>
    </p:bodyStyle>
    <p:otherStyle>
      <a:defPPr>
        <a:defRPr lang="en-US"/>
      </a:defPPr>
      <a:lvl1pPr marL="0" algn="l" defTabSz="541736" rtl="0" eaLnBrk="1" latinLnBrk="0" hangingPunct="1">
        <a:defRPr sz="2133" kern="1200">
          <a:solidFill>
            <a:schemeClr val="tx1"/>
          </a:solidFill>
          <a:latin typeface="+mn-lt"/>
          <a:ea typeface="+mn-ea"/>
          <a:cs typeface="+mn-cs"/>
        </a:defRPr>
      </a:lvl1pPr>
      <a:lvl2pPr marL="541736" algn="l" defTabSz="541736" rtl="0" eaLnBrk="1" latinLnBrk="0" hangingPunct="1">
        <a:defRPr sz="2133" kern="1200">
          <a:solidFill>
            <a:schemeClr val="tx1"/>
          </a:solidFill>
          <a:latin typeface="+mn-lt"/>
          <a:ea typeface="+mn-ea"/>
          <a:cs typeface="+mn-cs"/>
        </a:defRPr>
      </a:lvl2pPr>
      <a:lvl3pPr marL="1083473" algn="l" defTabSz="541736" rtl="0" eaLnBrk="1" latinLnBrk="0" hangingPunct="1">
        <a:defRPr sz="2133" kern="1200">
          <a:solidFill>
            <a:schemeClr val="tx1"/>
          </a:solidFill>
          <a:latin typeface="+mn-lt"/>
          <a:ea typeface="+mn-ea"/>
          <a:cs typeface="+mn-cs"/>
        </a:defRPr>
      </a:lvl3pPr>
      <a:lvl4pPr marL="1625209" algn="l" defTabSz="541736" rtl="0" eaLnBrk="1" latinLnBrk="0" hangingPunct="1">
        <a:defRPr sz="2133" kern="1200">
          <a:solidFill>
            <a:schemeClr val="tx1"/>
          </a:solidFill>
          <a:latin typeface="+mn-lt"/>
          <a:ea typeface="+mn-ea"/>
          <a:cs typeface="+mn-cs"/>
        </a:defRPr>
      </a:lvl4pPr>
      <a:lvl5pPr marL="2166945" algn="l" defTabSz="541736" rtl="0" eaLnBrk="1" latinLnBrk="0" hangingPunct="1">
        <a:defRPr sz="2133" kern="1200">
          <a:solidFill>
            <a:schemeClr val="tx1"/>
          </a:solidFill>
          <a:latin typeface="+mn-lt"/>
          <a:ea typeface="+mn-ea"/>
          <a:cs typeface="+mn-cs"/>
        </a:defRPr>
      </a:lvl5pPr>
      <a:lvl6pPr marL="2708681" algn="l" defTabSz="541736" rtl="0" eaLnBrk="1" latinLnBrk="0" hangingPunct="1">
        <a:defRPr sz="2133" kern="1200">
          <a:solidFill>
            <a:schemeClr val="tx1"/>
          </a:solidFill>
          <a:latin typeface="+mn-lt"/>
          <a:ea typeface="+mn-ea"/>
          <a:cs typeface="+mn-cs"/>
        </a:defRPr>
      </a:lvl6pPr>
      <a:lvl7pPr marL="3250418" algn="l" defTabSz="541736" rtl="0" eaLnBrk="1" latinLnBrk="0" hangingPunct="1">
        <a:defRPr sz="2133" kern="1200">
          <a:solidFill>
            <a:schemeClr val="tx1"/>
          </a:solidFill>
          <a:latin typeface="+mn-lt"/>
          <a:ea typeface="+mn-ea"/>
          <a:cs typeface="+mn-cs"/>
        </a:defRPr>
      </a:lvl7pPr>
      <a:lvl8pPr marL="3792154" algn="l" defTabSz="541736" rtl="0" eaLnBrk="1" latinLnBrk="0" hangingPunct="1">
        <a:defRPr sz="2133" kern="1200">
          <a:solidFill>
            <a:schemeClr val="tx1"/>
          </a:solidFill>
          <a:latin typeface="+mn-lt"/>
          <a:ea typeface="+mn-ea"/>
          <a:cs typeface="+mn-cs"/>
        </a:defRPr>
      </a:lvl8pPr>
      <a:lvl9pPr marL="4333890" algn="l" defTabSz="541736" rtl="0" eaLnBrk="1" latinLnBrk="0" hangingPunct="1">
        <a:defRPr sz="21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A5748-67D1-4FB5-8347-7DE8BA59D6A9}" type="datetimeFigureOut">
              <a:rPr lang="en-US" smtClean="0"/>
              <a:t>5/16/22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1358B-B588-4F89-A1AF-392CAAB48B4B}" type="slidenum">
              <a:rPr lang="en-US" smtClean="0"/>
              <a:t>‹#›</a:t>
            </a:fld>
            <a:endParaRPr lang="en-US"/>
          </a:p>
        </p:txBody>
      </p:sp>
    </p:spTree>
    <p:extLst>
      <p:ext uri="{BB962C8B-B14F-4D97-AF65-F5344CB8AC3E}">
        <p14:creationId xmlns:p14="http://schemas.microsoft.com/office/powerpoint/2010/main" val="3021669471"/>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DA0797-DE4C-454C-94CC-243B68AA347B}"/>
              </a:ext>
            </a:extLst>
          </p:cNvPr>
          <p:cNvSpPr>
            <a:spLocks noGrp="1"/>
          </p:cNvSpPr>
          <p:nvPr>
            <p:ph type="title"/>
          </p:nvPr>
        </p:nvSpPr>
        <p:spPr bwMode="auto">
          <a:xfrm>
            <a:off x="838200" y="365126"/>
            <a:ext cx="10515600" cy="91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F0D67A2-5B83-C846-B68D-41CD4B8BBE0F}"/>
              </a:ext>
            </a:extLst>
          </p:cNvPr>
          <p:cNvSpPr>
            <a:spLocks noGrp="1"/>
          </p:cNvSpPr>
          <p:nvPr>
            <p:ph type="body" idx="1"/>
          </p:nvPr>
        </p:nvSpPr>
        <p:spPr bwMode="auto">
          <a:xfrm>
            <a:off x="838200" y="1656431"/>
            <a:ext cx="10515600" cy="452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31" name="Group 11">
            <a:extLst>
              <a:ext uri="{FF2B5EF4-FFF2-40B4-BE49-F238E27FC236}">
                <a16:creationId xmlns:a16="http://schemas.microsoft.com/office/drawing/2014/main" id="{15AB39E1-6AA9-1643-8CFC-DE31106D02F8}"/>
              </a:ext>
            </a:extLst>
          </p:cNvPr>
          <p:cNvGrpSpPr>
            <a:grpSpLocks/>
          </p:cNvGrpSpPr>
          <p:nvPr userDrawn="1"/>
        </p:nvGrpSpPr>
        <p:grpSpPr bwMode="auto">
          <a:xfrm>
            <a:off x="11176000" y="6248400"/>
            <a:ext cx="711200" cy="457200"/>
            <a:chOff x="672" y="1728"/>
            <a:chExt cx="1296" cy="1098"/>
          </a:xfrm>
        </p:grpSpPr>
        <p:sp>
          <p:nvSpPr>
            <p:cNvPr id="1032" name="Freeform 12">
              <a:extLst>
                <a:ext uri="{FF2B5EF4-FFF2-40B4-BE49-F238E27FC236}">
                  <a16:creationId xmlns:a16="http://schemas.microsoft.com/office/drawing/2014/main" id="{D7DC3C25-E4D4-2D40-901C-4E59FDB8FBE9}"/>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3" name="Freeform 13">
              <a:extLst>
                <a:ext uri="{FF2B5EF4-FFF2-40B4-BE49-F238E27FC236}">
                  <a16:creationId xmlns:a16="http://schemas.microsoft.com/office/drawing/2014/main" id="{BC68EDF8-83A9-FA46-B3FF-8F904BA1AE08}"/>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4" name="Freeform 14">
              <a:extLst>
                <a:ext uri="{FF2B5EF4-FFF2-40B4-BE49-F238E27FC236}">
                  <a16:creationId xmlns:a16="http://schemas.microsoft.com/office/drawing/2014/main" id="{BAC4A6CB-AAD4-BD47-A6EF-A9616814E119}"/>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5" name="Freeform 15">
              <a:extLst>
                <a:ext uri="{FF2B5EF4-FFF2-40B4-BE49-F238E27FC236}">
                  <a16:creationId xmlns:a16="http://schemas.microsoft.com/office/drawing/2014/main" id="{32C8525C-F26D-414D-B99C-C74C375AC2B1}"/>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6" name="Freeform 16">
              <a:extLst>
                <a:ext uri="{FF2B5EF4-FFF2-40B4-BE49-F238E27FC236}">
                  <a16:creationId xmlns:a16="http://schemas.microsoft.com/office/drawing/2014/main" id="{3199C3B4-F9D1-224D-AEE7-1135621B34B3}"/>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Tree>
    <p:extLst>
      <p:ext uri="{BB962C8B-B14F-4D97-AF65-F5344CB8AC3E}">
        <p14:creationId xmlns:p14="http://schemas.microsoft.com/office/powerpoint/2010/main" val="3093374098"/>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 id="2147484660" r:id="rId13"/>
    <p:sldLayoutId id="2147484661" r:id="rId14"/>
  </p:sldLayoutIdLst>
  <p:txStyles>
    <p:titleStyle>
      <a:lvl1pPr algn="l" rtl="0" eaLnBrk="0" fontAlgn="base" hangingPunct="0">
        <a:lnSpc>
          <a:spcPct val="90000"/>
        </a:lnSpc>
        <a:spcBef>
          <a:spcPct val="0"/>
        </a:spcBef>
        <a:spcAft>
          <a:spcPct val="0"/>
        </a:spcAft>
        <a:defRPr sz="4267" b="1"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949483653"/>
      </p:ext>
    </p:extLst>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 id="2147484675" r:id="rId13"/>
    <p:sldLayoutId id="2147484676" r:id="rId14"/>
    <p:sldLayoutId id="2147484677" r:id="rId15"/>
    <p:sldLayoutId id="2147484678" r:id="rId16"/>
    <p:sldLayoutId id="2147484679" r:id="rId17"/>
    <p:sldLayoutId id="2147484680"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6.xml"/><Relationship Id="rId1" Type="http://schemas.openxmlformats.org/officeDocument/2006/relationships/slideLayout" Target="../slideLayouts/slideLayout47.xml"/><Relationship Id="rId4" Type="http://schemas.openxmlformats.org/officeDocument/2006/relationships/image" Target="../media/image113.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7.xml"/><Relationship Id="rId1" Type="http://schemas.openxmlformats.org/officeDocument/2006/relationships/slideLayout" Target="../slideLayouts/slideLayout53.xml"/><Relationship Id="rId4" Type="http://schemas.openxmlformats.org/officeDocument/2006/relationships/image" Target="../media/image11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62.xml"/><Relationship Id="rId4" Type="http://schemas.openxmlformats.org/officeDocument/2006/relationships/image" Target="../media/image1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0.xml.rels><?xml version="1.0" encoding="UTF-8" standalone="yes"?>
<Relationships xmlns="http://schemas.openxmlformats.org/package/2006/relationships"><Relationship Id="rId3" Type="http://schemas.openxmlformats.org/officeDocument/2006/relationships/hyperlink" Target="https://clinicaltrials.gov/ct2/show/NCT02952534" TargetMode="External"/><Relationship Id="rId7" Type="http://schemas.openxmlformats.org/officeDocument/2006/relationships/hyperlink" Target="https://clinicaltrials.gov/ct2/show/NCT02854436" TargetMode="External"/><Relationship Id="rId2" Type="http://schemas.openxmlformats.org/officeDocument/2006/relationships/hyperlink" Target="https://www.fda.gov/drugs/drug-approvals-and-databases/fda-approves-olaparib-hrr-gene-mutated-metastatic-castration-resistant-prostate-cancer" TargetMode="External"/><Relationship Id="rId1" Type="http://schemas.openxmlformats.org/officeDocument/2006/relationships/slideLayout" Target="../slideLayouts/slideLayout63.xml"/><Relationship Id="rId6" Type="http://schemas.openxmlformats.org/officeDocument/2006/relationships/hyperlink" Target="https://clinicaltrials.gov/ct2/show/NCT03148795" TargetMode="External"/><Relationship Id="rId5" Type="http://schemas.openxmlformats.org/officeDocument/2006/relationships/hyperlink" Target="https://www.fda.gov/drugs/fda-grants-accelerated-approval-rucaparib-brca-mutated-metastatic-castration-resistant-prostate" TargetMode="External"/><Relationship Id="rId4" Type="http://schemas.openxmlformats.org/officeDocument/2006/relationships/hyperlink" Target="https://clinicaltrials.gov/ct2/show/NCT02975934"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5.xml"/></Relationships>
</file>

<file path=ppt/slides/_rels/slide1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3.xml"/><Relationship Id="rId4" Type="http://schemas.openxmlformats.org/officeDocument/2006/relationships/image" Target="../media/image124.png"/></Relationships>
</file>

<file path=ppt/slides/_rels/slide11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2.xml"/><Relationship Id="rId1" Type="http://schemas.openxmlformats.org/officeDocument/2006/relationships/slideLayout" Target="../slideLayouts/slideLayout57.xml"/><Relationship Id="rId4" Type="http://schemas.openxmlformats.org/officeDocument/2006/relationships/image" Target="../media/image126.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1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6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1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6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0.xml"/><Relationship Id="rId1" Type="http://schemas.openxmlformats.org/officeDocument/2006/relationships/slideLayout" Target="../slideLayouts/slideLayout63.xml"/><Relationship Id="rId4" Type="http://schemas.openxmlformats.org/officeDocument/2006/relationships/image" Target="../media/image130.jpeg"/></Relationships>
</file>

<file path=ppt/slides/_rels/slide12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1.xml"/><Relationship Id="rId1" Type="http://schemas.openxmlformats.org/officeDocument/2006/relationships/slideLayout" Target="../slideLayouts/slideLayout63.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2.xml"/><Relationship Id="rId1" Type="http://schemas.openxmlformats.org/officeDocument/2006/relationships/slideLayout" Target="../slideLayouts/slideLayout63.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3.xml"/><Relationship Id="rId1" Type="http://schemas.openxmlformats.org/officeDocument/2006/relationships/slideLayout" Target="../slideLayouts/slideLayout63.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g"/></Relationships>
</file>

<file path=ppt/slides/_rels/slide12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4.xml"/><Relationship Id="rId1" Type="http://schemas.openxmlformats.org/officeDocument/2006/relationships/slideLayout" Target="../slideLayouts/slideLayout63.xml"/><Relationship Id="rId4" Type="http://schemas.openxmlformats.org/officeDocument/2006/relationships/image" Target="../media/image14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1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63.xml"/><Relationship Id="rId4" Type="http://schemas.openxmlformats.org/officeDocument/2006/relationships/image" Target="../media/image1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3.xml"/></Relationships>
</file>

<file path=ppt/slides/_rels/slide13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13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7.xml"/><Relationship Id="rId1" Type="http://schemas.openxmlformats.org/officeDocument/2006/relationships/slideLayout" Target="../slideLayouts/slideLayout61.xml"/><Relationship Id="rId4" Type="http://schemas.openxmlformats.org/officeDocument/2006/relationships/image" Target="../media/image150.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49.emf"/></Relationships>
</file>

<file path=ppt/slides/_rels/slide4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53.emf"/><Relationship Id="rId4" Type="http://schemas.openxmlformats.org/officeDocument/2006/relationships/image" Target="../media/image52.emf"/></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55.emf"/></Relationships>
</file>

<file path=ppt/slides/_rels/slide4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58.emf"/></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60.e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3.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47.xml"/><Relationship Id="rId5" Type="http://schemas.openxmlformats.org/officeDocument/2006/relationships/image" Target="../media/image78.png"/><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3.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emf"/><Relationship Id="rId1" Type="http://schemas.openxmlformats.org/officeDocument/2006/relationships/slideLayout" Target="../slideLayouts/slideLayout43.xml"/><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2" Type="http://schemas.openxmlformats.org/officeDocument/2006/relationships/image" Target="../media/image94.tmp"/><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3.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3.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3.xml"/></Relationships>
</file>

<file path=ppt/slides/_rels/slide92.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43.xml"/></Relationships>
</file>

<file path=ppt/slides/_rels/slide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3.xml"/></Relationships>
</file>

<file path=ppt/slides/_rels/slide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108.emf"/></Relationships>
</file>

<file path=ppt/slides/_rels/slide9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5.xml"/><Relationship Id="rId1" Type="http://schemas.openxmlformats.org/officeDocument/2006/relationships/slideLayout" Target="../slideLayouts/slideLayout47.xml"/><Relationship Id="rId4" Type="http://schemas.openxmlformats.org/officeDocument/2006/relationships/image" Target="../media/image1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912286" y="2783330"/>
            <a:ext cx="10358967" cy="792088"/>
          </a:xfrm>
        </p:spPr>
        <p:txBody>
          <a:bodyPr wrap="square" anchor="ctr">
            <a:noAutofit/>
          </a:bodyPr>
          <a:lstStyle/>
          <a:p>
            <a:pPr>
              <a:lnSpc>
                <a:spcPts val="3900"/>
              </a:lnSpc>
              <a:spcBef>
                <a:spcPts val="1800"/>
              </a:spcBef>
            </a:pPr>
            <a:r>
              <a:rPr lang="en-US" sz="3200" dirty="0">
                <a:solidFill>
                  <a:srgbClr val="002060"/>
                </a:solidFill>
                <a:latin typeface="Calibri" panose="020F0502020204030204" pitchFamily="34" charset="0"/>
                <a:cs typeface="Calibri" panose="020F0502020204030204" pitchFamily="34" charset="0"/>
              </a:rPr>
              <a:t>Friday, May 13,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8:00 AM – 10:00 AM CT (9:00 AM – 11:00 AM ET)</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4428881"/>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Raoul S Concepcion,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Fred Saad, MD</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R Smith, MD, PhD</a:t>
            </a:r>
            <a:endParaRPr kumimoji="0" lang="en-US" sz="3200" b="0" i="1"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704412"/>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Emmanuel S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Antonarakis</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92434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Rectangle 4">
            <a:extLst>
              <a:ext uri="{FF2B5EF4-FFF2-40B4-BE49-F238E27FC236}">
                <a16:creationId xmlns:a16="http://schemas.microsoft.com/office/drawing/2014/main" id="{A719E5BF-182B-9740-9816-0CE8C0645FEF}"/>
              </a:ext>
            </a:extLst>
          </p:cNvPr>
          <p:cNvSpPr txBox="1">
            <a:spLocks noChangeArrowheads="1"/>
          </p:cNvSpPr>
          <p:nvPr/>
        </p:nvSpPr>
        <p:spPr bwMode="auto">
          <a:xfrm>
            <a:off x="912286" y="1864585"/>
            <a:ext cx="10358967" cy="81025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00"/>
              </a:lnSpc>
              <a:spcBef>
                <a:spcPts val="1800"/>
              </a:spcBef>
              <a:spcAft>
                <a:spcPct val="0"/>
              </a:spcAft>
              <a:buClr>
                <a:srgbClr val="000000"/>
              </a:buClr>
              <a:buSzPct val="45000"/>
              <a:buFont typeface="Wingdings" pitchFamily="-72" charset="2"/>
              <a:buNone/>
              <a:tabLst/>
              <a:defRPr/>
            </a:pPr>
            <a:r>
              <a:rPr kumimoji="0" lang="en-US" sz="2400" b="1" i="1" u="none" strike="noStrike" kern="0" cap="none" spc="0" normalizeH="0" baseline="0" noProof="0" dirty="0">
                <a:ln>
                  <a:noFill/>
                </a:ln>
                <a:solidFill>
                  <a:srgbClr val="0432FF"/>
                </a:solidFill>
                <a:effectLst/>
                <a:uLnTx/>
                <a:uFillTx/>
                <a:latin typeface="Calibri"/>
                <a:ea typeface="MS PGothic" pitchFamily="34" charset="-128"/>
                <a:cs typeface="Calibri"/>
              </a:rPr>
              <a:t>Part 1 of a 2-Part CME Satellite Symposium Series in </a:t>
            </a:r>
            <a:br>
              <a:rPr kumimoji="0" lang="en-US" sz="2400" b="1" i="1" u="none" strike="noStrike" kern="0" cap="none" spc="0" normalizeH="0" baseline="0" noProof="0" dirty="0">
                <a:ln>
                  <a:noFill/>
                </a:ln>
                <a:solidFill>
                  <a:srgbClr val="0432FF"/>
                </a:solidFill>
                <a:effectLst/>
                <a:uLnTx/>
                <a:uFillTx/>
                <a:latin typeface="Calibri"/>
                <a:ea typeface="MS PGothic" pitchFamily="34" charset="-128"/>
                <a:cs typeface="Calibri"/>
              </a:rPr>
            </a:br>
            <a:r>
              <a:rPr kumimoji="0" lang="en-US" sz="2400" b="1" i="1" u="none" strike="noStrike" kern="0" cap="none" spc="0" normalizeH="0" baseline="0" noProof="0" dirty="0">
                <a:ln>
                  <a:noFill/>
                </a:ln>
                <a:solidFill>
                  <a:srgbClr val="0432FF"/>
                </a:solidFill>
                <a:effectLst/>
                <a:uLnTx/>
                <a:uFillTx/>
                <a:latin typeface="Calibri"/>
                <a:ea typeface="MS PGothic" pitchFamily="34" charset="-128"/>
                <a:cs typeface="Calibri"/>
              </a:rPr>
              <a:t>Conjunction with the AUA 2022 Annual Meeting</a:t>
            </a:r>
            <a:endParaRPr kumimoji="0" lang="en-US" sz="2400" b="1" i="0" u="none" strike="noStrike" kern="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7" name="Rectangle 4">
            <a:extLst>
              <a:ext uri="{FF2B5EF4-FFF2-40B4-BE49-F238E27FC236}">
                <a16:creationId xmlns:a16="http://schemas.microsoft.com/office/drawing/2014/main" id="{F17A9BF9-6906-E74C-8BB0-19F527F6E8E7}"/>
              </a:ext>
            </a:extLst>
          </p:cNvPr>
          <p:cNvSpPr txBox="1">
            <a:spLocks noChangeArrowheads="1"/>
          </p:cNvSpPr>
          <p:nvPr/>
        </p:nvSpPr>
        <p:spPr bwMode="auto">
          <a:xfrm>
            <a:off x="912286" y="5298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900"/>
              </a:lnSpc>
              <a:spcBef>
                <a:spcPts val="18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Cases from the Community: Urologic Oncology Investigators Provide Perspectives on the Optimal Management of Prostate Cancer</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2775699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2FC523-76F4-FB25-1C5F-F9F777F55F6B}"/>
              </a:ext>
            </a:extLst>
          </p:cNvPr>
          <p:cNvSpPr txBox="1"/>
          <p:nvPr/>
        </p:nvSpPr>
        <p:spPr>
          <a:xfrm>
            <a:off x="733044" y="2057400"/>
            <a:ext cx="10725912" cy="2743200"/>
          </a:xfrm>
          <a:prstGeom prst="rect">
            <a:avLst/>
          </a:prstGeom>
          <a:noFill/>
        </p:spPr>
        <p:txBody>
          <a:bodyPr wrap="square" rtlCol="0" anchor="ctr">
            <a:noAutofit/>
          </a:bodyPr>
          <a:lstStyle/>
          <a:p>
            <a:pPr algn="ctr"/>
            <a:r>
              <a:rPr lang="en-US" dirty="0">
                <a:solidFill>
                  <a:srgbClr val="0432FF"/>
                </a:solidFill>
              </a:rPr>
              <a:t>MODULE 1: Management Approaches </a:t>
            </a:r>
            <a:br>
              <a:rPr lang="en-US" dirty="0">
                <a:solidFill>
                  <a:srgbClr val="0432FF"/>
                </a:solidFill>
              </a:rPr>
            </a:br>
            <a:r>
              <a:rPr lang="en-US" dirty="0">
                <a:solidFill>
                  <a:srgbClr val="0432FF"/>
                </a:solidFill>
              </a:rPr>
              <a:t>for Nonmetastatic Prostate Cancer</a:t>
            </a:r>
          </a:p>
        </p:txBody>
      </p:sp>
    </p:spTree>
    <p:extLst>
      <p:ext uri="{BB962C8B-B14F-4D97-AF65-F5344CB8AC3E}">
        <p14:creationId xmlns:p14="http://schemas.microsoft.com/office/powerpoint/2010/main" val="1448555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551" y="652284"/>
            <a:ext cx="10515600" cy="1325563"/>
          </a:xfrm>
        </p:spPr>
        <p:txBody>
          <a:bodyPr>
            <a:noAutofit/>
          </a:bodyPr>
          <a:lstStyle/>
          <a:p>
            <a:r>
              <a:rPr lang="en-US" sz="4800" b="1" u="sng" dirty="0"/>
              <a:t>ODM-208:</a:t>
            </a:r>
            <a:r>
              <a:rPr lang="en-US" sz="4800" b="1" dirty="0"/>
              <a:t>  </a:t>
            </a:r>
            <a:br>
              <a:rPr lang="en-US" sz="4800" b="1" dirty="0"/>
            </a:br>
            <a:r>
              <a:rPr lang="en-US" sz="4800" b="1" dirty="0"/>
              <a:t>CYP11</a:t>
            </a:r>
            <a:r>
              <a:rPr lang="en-US" sz="3350" b="1" dirty="0"/>
              <a:t>A1</a:t>
            </a:r>
            <a:r>
              <a:rPr lang="en-US" sz="4800" b="1" dirty="0"/>
              <a:t> inhibitor</a:t>
            </a:r>
          </a:p>
        </p:txBody>
      </p:sp>
      <p:sp>
        <p:nvSpPr>
          <p:cNvPr id="5" name="TextBox 4"/>
          <p:cNvSpPr txBox="1"/>
          <p:nvPr/>
        </p:nvSpPr>
        <p:spPr>
          <a:xfrm>
            <a:off x="203336" y="6439829"/>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Fizazi</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K,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ASCO GU 2022</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18</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027" t="20584" r="9637" b="34351"/>
          <a:stretch/>
        </p:blipFill>
        <p:spPr bwMode="auto">
          <a:xfrm>
            <a:off x="489992" y="2701854"/>
            <a:ext cx="4760688" cy="26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6" t="25035" r="43056" b="19330"/>
          <a:stretch/>
        </p:blipFill>
        <p:spPr bwMode="auto">
          <a:xfrm>
            <a:off x="5608320" y="1189375"/>
            <a:ext cx="5808617" cy="285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7504" t="25035" r="561" b="19330"/>
          <a:stretch/>
        </p:blipFill>
        <p:spPr bwMode="auto">
          <a:xfrm>
            <a:off x="6705883" y="4137920"/>
            <a:ext cx="3622486" cy="214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2109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2FC523-76F4-FB25-1C5F-F9F777F55F6B}"/>
              </a:ext>
            </a:extLst>
          </p:cNvPr>
          <p:cNvSpPr txBox="1"/>
          <p:nvPr/>
        </p:nvSpPr>
        <p:spPr>
          <a:xfrm>
            <a:off x="733044" y="2057400"/>
            <a:ext cx="10725912" cy="2743200"/>
          </a:xfrm>
          <a:prstGeom prst="rect">
            <a:avLst/>
          </a:prstGeom>
          <a:noFill/>
        </p:spPr>
        <p:txBody>
          <a:bodyPr wrap="square" rtlCol="0" anchor="ctr">
            <a:noAutofit/>
          </a:bodyPr>
          <a:lstStyle/>
          <a:p>
            <a:pPr algn="ctr"/>
            <a:r>
              <a:rPr lang="en-US" dirty="0">
                <a:solidFill>
                  <a:srgbClr val="0432FF"/>
                </a:solidFill>
              </a:rPr>
              <a:t>MODULE 4: Current and Future Integration </a:t>
            </a:r>
            <a:br>
              <a:rPr lang="en-US" dirty="0">
                <a:solidFill>
                  <a:srgbClr val="0432FF"/>
                </a:solidFill>
              </a:rPr>
            </a:br>
            <a:r>
              <a:rPr lang="en-US" dirty="0">
                <a:solidFill>
                  <a:srgbClr val="0432FF"/>
                </a:solidFill>
              </a:rPr>
              <a:t>of PARP Inhibitors in the Management </a:t>
            </a:r>
            <a:br>
              <a:rPr lang="en-US" dirty="0">
                <a:solidFill>
                  <a:srgbClr val="0432FF"/>
                </a:solidFill>
              </a:rPr>
            </a:br>
            <a:r>
              <a:rPr lang="en-US" dirty="0">
                <a:solidFill>
                  <a:srgbClr val="0432FF"/>
                </a:solidFill>
              </a:rPr>
              <a:t>of Prostate Cancer</a:t>
            </a:r>
          </a:p>
        </p:txBody>
      </p:sp>
    </p:spTree>
    <p:extLst>
      <p:ext uri="{BB962C8B-B14F-4D97-AF65-F5344CB8AC3E}">
        <p14:creationId xmlns:p14="http://schemas.microsoft.com/office/powerpoint/2010/main" val="3020590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DC0EED7-A064-3A05-1277-357D2EE71DF2}"/>
              </a:ext>
            </a:extLst>
          </p:cNvPr>
          <p:cNvGraphicFramePr>
            <a:graphicFrameLocks noGrp="1"/>
          </p:cNvGraphicFramePr>
          <p:nvPr/>
        </p:nvGraphicFramePr>
        <p:xfrm>
          <a:off x="983863" y="3169698"/>
          <a:ext cx="10177272" cy="2971965"/>
        </p:xfrm>
        <a:graphic>
          <a:graphicData uri="http://schemas.openxmlformats.org/drawingml/2006/table">
            <a:tbl>
              <a:tblPr firstRow="1" bandRow="1">
                <a:tableStyleId>{0E3FDE45-AF77-4B5C-9715-49D594BDF05E}</a:tableStyleId>
              </a:tblPr>
              <a:tblGrid>
                <a:gridCol w="10177272">
                  <a:extLst>
                    <a:ext uri="{9D8B030D-6E8A-4147-A177-3AD203B41FA5}">
                      <a16:colId xmlns:a16="http://schemas.microsoft.com/office/drawing/2014/main" val="2475546180"/>
                    </a:ext>
                  </a:extLst>
                </a:gridCol>
              </a:tblGrid>
              <a:tr h="466085">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764966597"/>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55089329"/>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23700577"/>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60974309"/>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dirty="0"/>
              <a:t>Regulatory and reimbursement issues aside, which of the following patients with prostate cancer and no relevant family history should undergo germline genetic testing?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457200"/>
            <a:r>
              <a:rPr lang="en-US" dirty="0"/>
              <a:t>Patients with locally advanced disease who are going to receive radiation therapy and hormonal therapy</a:t>
            </a:r>
          </a:p>
          <a:p>
            <a:pPr marL="457200"/>
            <a:r>
              <a:rPr lang="en-US" dirty="0"/>
              <a:t>Patients with previously untreated metastatic disease </a:t>
            </a:r>
          </a:p>
          <a:p>
            <a:pPr marL="457200"/>
            <a:r>
              <a:rPr lang="en-US" dirty="0"/>
              <a:t>Patients with metastatic disease after progression on first-line therapy</a:t>
            </a:r>
          </a:p>
          <a:p>
            <a:pPr marL="457200"/>
            <a:r>
              <a:rPr lang="en-US" dirty="0"/>
              <a:t>All of the above</a:t>
            </a:r>
          </a:p>
          <a:p>
            <a:pPr marL="457200"/>
            <a:r>
              <a:rPr lang="en-US" dirty="0"/>
              <a:t>a and b only</a:t>
            </a:r>
          </a:p>
          <a:p>
            <a:pPr marL="457200"/>
            <a:r>
              <a:rPr lang="en-US" dirty="0"/>
              <a:t>a and c only </a:t>
            </a:r>
          </a:p>
          <a:p>
            <a:pPr marL="457200"/>
            <a:r>
              <a:rPr lang="en-US" dirty="0"/>
              <a:t>b and c only </a:t>
            </a:r>
          </a:p>
        </p:txBody>
      </p:sp>
    </p:spTree>
    <p:extLst>
      <p:ext uri="{BB962C8B-B14F-4D97-AF65-F5344CB8AC3E}">
        <p14:creationId xmlns:p14="http://schemas.microsoft.com/office/powerpoint/2010/main" val="2556836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075925"/>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568678"/>
            <a:ext cx="9798513" cy="967514"/>
          </a:xfrm>
        </p:spPr>
        <p:txBody>
          <a:bodyPr lIns="91440" tIns="91440" rIns="91440" bIns="182880"/>
          <a:lstStyle/>
          <a:p>
            <a:pPr lvl="0" algn="l">
              <a:defRPr/>
            </a:pPr>
            <a:r>
              <a:rPr lang="en-US" dirty="0">
                <a:solidFill>
                  <a:srgbClr val="FFFFFF"/>
                </a:solidFill>
              </a:rPr>
              <a:t>Germline mutation testing; selection of PARP inhibitor therapy</a:t>
            </a:r>
            <a:endParaRPr lang="en-US" sz="3200" dirty="0">
              <a:solidFill>
                <a:schemeClr val="bg1"/>
              </a:solidFill>
              <a:ea typeface="ＭＳ Ｐゴシック" pitchFamily="1" charset="-128"/>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564434"/>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Jason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Hafron</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(West Bloomfield, Michigan)</a:t>
            </a:r>
          </a:p>
        </p:txBody>
      </p:sp>
      <p:pic>
        <p:nvPicPr>
          <p:cNvPr id="9" name="Picture 8" descr="A person wearing headphones&#10;&#10;Description automatically generated">
            <a:extLst>
              <a:ext uri="{FF2B5EF4-FFF2-40B4-BE49-F238E27FC236}">
                <a16:creationId xmlns:a16="http://schemas.microsoft.com/office/drawing/2014/main" id="{D580F838-B1E4-9AE9-68D3-5F10E4B0CCC8}"/>
              </a:ext>
            </a:extLst>
          </p:cNvPr>
          <p:cNvPicPr>
            <a:picLocks noChangeAspect="1"/>
          </p:cNvPicPr>
          <p:nvPr/>
        </p:nvPicPr>
        <p:blipFill>
          <a:blip r:embed="rId2"/>
          <a:stretch>
            <a:fillRect/>
          </a:stretch>
        </p:blipFill>
        <p:spPr>
          <a:xfrm>
            <a:off x="2855638" y="1984246"/>
            <a:ext cx="6364779" cy="35801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0171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7F97D07-B856-2740-5E8F-5E51877E2BD7}"/>
              </a:ext>
            </a:extLst>
          </p:cNvPr>
          <p:cNvGraphicFramePr>
            <a:graphicFrameLocks noGrp="1"/>
          </p:cNvGraphicFramePr>
          <p:nvPr/>
        </p:nvGraphicFramePr>
        <p:xfrm>
          <a:off x="983863" y="2956328"/>
          <a:ext cx="10287000" cy="2470789"/>
        </p:xfrm>
        <a:graphic>
          <a:graphicData uri="http://schemas.openxmlformats.org/drawingml/2006/table">
            <a:tbl>
              <a:tblPr firstRow="1" bandRow="1">
                <a:tableStyleId>{0E3FDE45-AF77-4B5C-9715-49D594BDF05E}</a:tableStyleId>
              </a:tblPr>
              <a:tblGrid>
                <a:gridCol w="10287000">
                  <a:extLst>
                    <a:ext uri="{9D8B030D-6E8A-4147-A177-3AD203B41FA5}">
                      <a16:colId xmlns:a16="http://schemas.microsoft.com/office/drawing/2014/main" val="2475546180"/>
                    </a:ext>
                  </a:extLst>
                </a:gridCol>
              </a:tblGrid>
              <a:tr h="466085">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764966597"/>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55089329"/>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23700577"/>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dirty="0"/>
              <a:t>Regulatory and reimbursement issues aside, for which patients with </a:t>
            </a:r>
            <a:r>
              <a:rPr lang="en-US" dirty="0" err="1"/>
              <a:t>mCRPC</a:t>
            </a:r>
            <a:r>
              <a:rPr lang="en-US" dirty="0"/>
              <a:t> who are about to begin secondary hormonal therapy would you generally add a PARP inhibitor as well?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199456" y="2462115"/>
            <a:ext cx="10071797" cy="4423269"/>
          </a:xfrm>
        </p:spPr>
        <p:txBody>
          <a:bodyPr/>
          <a:lstStyle/>
          <a:p>
            <a:pPr marL="457200"/>
            <a:r>
              <a:rPr lang="en-US" dirty="0"/>
              <a:t>Patients with a germline BRCA mutation</a:t>
            </a:r>
          </a:p>
          <a:p>
            <a:pPr marL="457200"/>
            <a:r>
              <a:rPr lang="en-US" dirty="0"/>
              <a:t>Patients with a somatic BRCA mutation</a:t>
            </a:r>
          </a:p>
          <a:p>
            <a:pPr marL="457200"/>
            <a:r>
              <a:rPr lang="en-US" dirty="0"/>
              <a:t>Patient without HRR gene mutations</a:t>
            </a:r>
          </a:p>
          <a:p>
            <a:pPr marL="457200"/>
            <a:r>
              <a:rPr lang="en-US" dirty="0"/>
              <a:t>All of the above</a:t>
            </a:r>
          </a:p>
          <a:p>
            <a:pPr marL="457200"/>
            <a:r>
              <a:rPr lang="en-US" dirty="0"/>
              <a:t>a and b only</a:t>
            </a:r>
          </a:p>
          <a:p>
            <a:pPr marL="457200"/>
            <a:r>
              <a:rPr lang="en-US" dirty="0"/>
              <a:t>a and c only </a:t>
            </a:r>
          </a:p>
          <a:p>
            <a:pPr marL="457200"/>
            <a:r>
              <a:rPr lang="en-US" dirty="0"/>
              <a:t>b and c only </a:t>
            </a:r>
          </a:p>
        </p:txBody>
      </p:sp>
    </p:spTree>
    <p:extLst>
      <p:ext uri="{BB962C8B-B14F-4D97-AF65-F5344CB8AC3E}">
        <p14:creationId xmlns:p14="http://schemas.microsoft.com/office/powerpoint/2010/main" val="4066486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075925"/>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568678"/>
            <a:ext cx="9798513" cy="967514"/>
          </a:xfrm>
        </p:spPr>
        <p:txBody>
          <a:bodyPr lIns="91440" tIns="91440" rIns="91440" bIns="182880"/>
          <a:lstStyle/>
          <a:p>
            <a:pPr algn="l"/>
            <a:r>
              <a:rPr lang="en-US" dirty="0">
                <a:solidFill>
                  <a:schemeClr val="bg1"/>
                </a:solidFill>
              </a:rPr>
              <a:t>Case Presentation: A 73-year-old man with metastatic CRPC – germline BRCA2 mutation</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564434"/>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a:ln>
                  <a:noFill/>
                </a:ln>
                <a:solidFill>
                  <a:srgbClr val="062060"/>
                </a:solidFill>
                <a:effectLst/>
                <a:uLnTx/>
                <a:uFillTx/>
                <a:latin typeface="Calibri"/>
                <a:ea typeface="MS PGothic" pitchFamily="34" charset="-128"/>
                <a:cs typeface="Calibri"/>
              </a:rPr>
              <a:t>David Morris </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(Nashville, Tennessee)</a:t>
            </a:r>
          </a:p>
        </p:txBody>
      </p:sp>
      <p:pic>
        <p:nvPicPr>
          <p:cNvPr id="7" name="Picture 6" descr="A person wearing headphones&#10;&#10;Description automatically generated">
            <a:extLst>
              <a:ext uri="{FF2B5EF4-FFF2-40B4-BE49-F238E27FC236}">
                <a16:creationId xmlns:a16="http://schemas.microsoft.com/office/drawing/2014/main" id="{C5119DA1-C93A-815E-147E-B78BDAB58D66}"/>
              </a:ext>
            </a:extLst>
          </p:cNvPr>
          <p:cNvPicPr>
            <a:picLocks noChangeAspect="1"/>
          </p:cNvPicPr>
          <p:nvPr/>
        </p:nvPicPr>
        <p:blipFill>
          <a:blip r:embed="rId2"/>
          <a:stretch>
            <a:fillRect/>
          </a:stretch>
        </p:blipFill>
        <p:spPr>
          <a:xfrm>
            <a:off x="2855638" y="1984246"/>
            <a:ext cx="6364780" cy="35801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0313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BD0C8A52-FDFF-F344-85B6-F90ED86324EB}"/>
              </a:ext>
            </a:extLst>
          </p:cNvPr>
          <p:cNvSpPr>
            <a:spLocks noGrp="1"/>
          </p:cNvSpPr>
          <p:nvPr>
            <p:ph type="ctrTitle"/>
          </p:nvPr>
        </p:nvSpPr>
        <p:spPr>
          <a:xfrm>
            <a:off x="798118" y="482595"/>
            <a:ext cx="10595764" cy="1295400"/>
          </a:xfrm>
        </p:spPr>
        <p:txBody>
          <a:bodyPr vert="horz" wrap="square" lIns="90488" tIns="44451" rIns="90488" bIns="44451" numCol="1" anchor="b" anchorCtr="1" compatLnSpc="1">
            <a:prstTxWarp prst="textNoShape">
              <a:avLst/>
            </a:prstTxWarp>
          </a:bodyPr>
          <a:lstStyle/>
          <a:p>
            <a:br>
              <a:rPr lang="en-GB" altLang="en-US" sz="4000" dirty="0"/>
            </a:br>
            <a:br>
              <a:rPr lang="en-US" sz="4000" dirty="0"/>
            </a:br>
            <a:br>
              <a:rPr lang="en-CA" sz="4000" dirty="0"/>
            </a:br>
            <a:r>
              <a:rPr lang="en-CA" sz="4000" dirty="0"/>
              <a:t>Current and Future Integration of PARP Inhibitors in the Management of Prostate Cancer</a:t>
            </a:r>
            <a:endParaRPr lang="en-GB" altLang="fr-FR" sz="4000" dirty="0"/>
          </a:p>
        </p:txBody>
      </p:sp>
      <p:sp>
        <p:nvSpPr>
          <p:cNvPr id="69634" name="Rectangle 3">
            <a:extLst>
              <a:ext uri="{FF2B5EF4-FFF2-40B4-BE49-F238E27FC236}">
                <a16:creationId xmlns:a16="http://schemas.microsoft.com/office/drawing/2014/main" id="{CA8EEC8C-0A4B-DB4B-BCF7-713ECCF9A9F8}"/>
              </a:ext>
            </a:extLst>
          </p:cNvPr>
          <p:cNvSpPr>
            <a:spLocks noGrp="1"/>
          </p:cNvSpPr>
          <p:nvPr>
            <p:ph type="subTitle" idx="1"/>
          </p:nvPr>
        </p:nvSpPr>
        <p:spPr>
          <a:xfrm>
            <a:off x="2859088" y="2070815"/>
            <a:ext cx="6400800" cy="1874837"/>
          </a:xfrm>
        </p:spPr>
        <p:txBody>
          <a:bodyPr/>
          <a:lstStyle/>
          <a:p>
            <a:pPr eaLnBrk="1" hangingPunct="1">
              <a:lnSpc>
                <a:spcPct val="70000"/>
              </a:lnSpc>
            </a:pPr>
            <a:r>
              <a:rPr lang="en-GB" altLang="en-US" sz="2800" dirty="0"/>
              <a:t>Fred Saad MD FRCS </a:t>
            </a:r>
          </a:p>
          <a:p>
            <a:pPr eaLnBrk="1" hangingPunct="1">
              <a:lnSpc>
                <a:spcPct val="70000"/>
              </a:lnSpc>
              <a:spcBef>
                <a:spcPts val="800"/>
              </a:spcBef>
            </a:pPr>
            <a:r>
              <a:rPr lang="en-GB" altLang="en-US" sz="1600" dirty="0"/>
              <a:t>Professor and Chairman of Urology</a:t>
            </a:r>
          </a:p>
          <a:p>
            <a:pPr eaLnBrk="1" hangingPunct="1">
              <a:lnSpc>
                <a:spcPct val="70000"/>
              </a:lnSpc>
              <a:spcBef>
                <a:spcPts val="800"/>
              </a:spcBef>
            </a:pPr>
            <a:r>
              <a:rPr lang="en-GB" altLang="en-US" sz="1600" dirty="0"/>
              <a:t>Director of GU Oncology</a:t>
            </a:r>
          </a:p>
          <a:p>
            <a:pPr eaLnBrk="1" hangingPunct="1">
              <a:lnSpc>
                <a:spcPct val="70000"/>
              </a:lnSpc>
              <a:spcBef>
                <a:spcPts val="800"/>
              </a:spcBef>
            </a:pPr>
            <a:r>
              <a:rPr lang="en-GB" altLang="en-US" sz="1600" dirty="0"/>
              <a:t>Raymond Garneau Chair in Prostate Cancer</a:t>
            </a:r>
          </a:p>
          <a:p>
            <a:pPr eaLnBrk="1" hangingPunct="1">
              <a:lnSpc>
                <a:spcPct val="70000"/>
              </a:lnSpc>
              <a:spcBef>
                <a:spcPts val="800"/>
              </a:spcBef>
            </a:pPr>
            <a:r>
              <a:rPr lang="en-GB" altLang="en-US" sz="1600" dirty="0"/>
              <a:t>University of Montreal Hospital Center</a:t>
            </a:r>
          </a:p>
          <a:p>
            <a:pPr eaLnBrk="1" hangingPunct="1">
              <a:lnSpc>
                <a:spcPct val="70000"/>
              </a:lnSpc>
              <a:spcBef>
                <a:spcPts val="800"/>
              </a:spcBef>
            </a:pPr>
            <a:r>
              <a:rPr lang="en-GB" altLang="en-US" sz="1600" dirty="0"/>
              <a:t>Montreal, QC, Canada</a:t>
            </a:r>
          </a:p>
          <a:p>
            <a:pPr eaLnBrk="1" hangingPunct="1">
              <a:lnSpc>
                <a:spcPct val="70000"/>
              </a:lnSpc>
            </a:pPr>
            <a:endParaRPr lang="en-GB" altLang="en-US" sz="2100" dirty="0"/>
          </a:p>
        </p:txBody>
      </p:sp>
      <p:pic>
        <p:nvPicPr>
          <p:cNvPr id="4" name="Picture 4" descr="UdeM01HR">
            <a:extLst>
              <a:ext uri="{FF2B5EF4-FFF2-40B4-BE49-F238E27FC236}">
                <a16:creationId xmlns:a16="http://schemas.microsoft.com/office/drawing/2014/main" id="{FE8C335A-5D72-BC46-BF9A-341758AC15FB}"/>
              </a:ext>
            </a:extLst>
          </p:cNvPr>
          <p:cNvPicPr>
            <a:picLocks noChangeAspect="1" noChangeArrowheads="1"/>
          </p:cNvPicPr>
          <p:nvPr/>
        </p:nvPicPr>
        <p:blipFill>
          <a:blip r:embed="rId3" cstate="print"/>
          <a:srcRect/>
          <a:stretch>
            <a:fillRect/>
          </a:stretch>
        </p:blipFill>
        <p:spPr bwMode="auto">
          <a:xfrm>
            <a:off x="6456041" y="4531293"/>
            <a:ext cx="3190049" cy="2162071"/>
          </a:xfrm>
          <a:prstGeom prst="rect">
            <a:avLst/>
          </a:prstGeom>
          <a:ln>
            <a:noFill/>
          </a:ln>
          <a:effectLst>
            <a:softEdge rad="112500"/>
          </a:effectLst>
        </p:spPr>
      </p:pic>
      <p:pic>
        <p:nvPicPr>
          <p:cNvPr id="5" name="Picture 4" descr="110609_se96k_nouveau-chum-projection_sn635">
            <a:extLst>
              <a:ext uri="{FF2B5EF4-FFF2-40B4-BE49-F238E27FC236}">
                <a16:creationId xmlns:a16="http://schemas.microsoft.com/office/drawing/2014/main" id="{FA0D65C3-777F-C04F-9CCE-21AB1E9E4951}"/>
              </a:ext>
            </a:extLst>
          </p:cNvPr>
          <p:cNvPicPr>
            <a:picLocks noChangeAspect="1" noChangeArrowheads="1"/>
          </p:cNvPicPr>
          <p:nvPr/>
        </p:nvPicPr>
        <p:blipFill>
          <a:blip r:embed="rId4" cstate="print"/>
          <a:srcRect/>
          <a:stretch>
            <a:fillRect/>
          </a:stretch>
        </p:blipFill>
        <p:spPr bwMode="auto">
          <a:xfrm>
            <a:off x="2495600" y="4527637"/>
            <a:ext cx="3812141" cy="2143500"/>
          </a:xfrm>
          <a:prstGeom prst="rect">
            <a:avLst/>
          </a:prstGeom>
          <a:ln>
            <a:noFill/>
          </a:ln>
          <a:effectLst>
            <a:softEdge rad="112500"/>
          </a:effectLst>
        </p:spPr>
      </p:pic>
    </p:spTree>
    <p:extLst>
      <p:ext uri="{BB962C8B-B14F-4D97-AF65-F5344CB8AC3E}">
        <p14:creationId xmlns:p14="http://schemas.microsoft.com/office/powerpoint/2010/main" val="31935716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F6AC25-155B-4F8D-B67F-FE8BDCBA175E}"/>
              </a:ext>
            </a:extLst>
          </p:cNvPr>
          <p:cNvSpPr>
            <a:spLocks noGrp="1"/>
          </p:cNvSpPr>
          <p:nvPr>
            <p:ph type="title"/>
          </p:nvPr>
        </p:nvSpPr>
        <p:spPr>
          <a:xfrm>
            <a:off x="419102" y="166081"/>
            <a:ext cx="10672383" cy="884728"/>
          </a:xfrm>
        </p:spPr>
        <p:txBody>
          <a:bodyPr anchor="ctr"/>
          <a:lstStyle/>
          <a:p>
            <a:r>
              <a:rPr lang="en-GB" sz="3200" dirty="0"/>
              <a:t>Metastatic prostate cancer is biologically heterogeneous</a:t>
            </a:r>
          </a:p>
        </p:txBody>
      </p:sp>
      <p:sp>
        <p:nvSpPr>
          <p:cNvPr id="10" name="Rectangle 9">
            <a:extLst>
              <a:ext uri="{FF2B5EF4-FFF2-40B4-BE49-F238E27FC236}">
                <a16:creationId xmlns:a16="http://schemas.microsoft.com/office/drawing/2014/main" id="{348A272C-E12C-4B29-B2E3-48E883DDED53}"/>
              </a:ext>
            </a:extLst>
          </p:cNvPr>
          <p:cNvSpPr/>
          <p:nvPr/>
        </p:nvSpPr>
        <p:spPr>
          <a:xfrm>
            <a:off x="833830" y="1079777"/>
            <a:ext cx="386715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Multiple pathways have been identified with genomic alterations in association with advanced prostate cancer</a:t>
            </a:r>
            <a:r>
              <a:rPr kumimoji="0" lang="en-GB" sz="1400" b="1" i="0" u="none" strike="noStrike" kern="1200" cap="none" spc="0" normalizeH="0" baseline="30000" noProof="0">
                <a:ln>
                  <a:noFill/>
                </a:ln>
                <a:solidFill>
                  <a:prstClr val="black"/>
                </a:solidFill>
                <a:effectLst/>
                <a:uLnTx/>
                <a:uFillTx/>
                <a:latin typeface="Calibri" panose="020F0502020204030204"/>
                <a:ea typeface="+mn-ea"/>
                <a:cs typeface="+mn-cs"/>
              </a:rPr>
              <a:t>1</a:t>
            </a:r>
          </a:p>
        </p:txBody>
      </p:sp>
      <p:grpSp>
        <p:nvGrpSpPr>
          <p:cNvPr id="5" name="Group 4">
            <a:extLst>
              <a:ext uri="{FF2B5EF4-FFF2-40B4-BE49-F238E27FC236}">
                <a16:creationId xmlns:a16="http://schemas.microsoft.com/office/drawing/2014/main" id="{97AED158-9A43-8F4A-95F1-C8634EF3E7E4}"/>
              </a:ext>
            </a:extLst>
          </p:cNvPr>
          <p:cNvGrpSpPr/>
          <p:nvPr/>
        </p:nvGrpSpPr>
        <p:grpSpPr>
          <a:xfrm>
            <a:off x="504820" y="2036941"/>
            <a:ext cx="4509620" cy="2656250"/>
            <a:chOff x="502320" y="1855272"/>
            <a:chExt cx="5465567" cy="3147456"/>
          </a:xfrm>
        </p:grpSpPr>
        <p:pic>
          <p:nvPicPr>
            <p:cNvPr id="38" name="Picture 37">
              <a:extLst>
                <a:ext uri="{FF2B5EF4-FFF2-40B4-BE49-F238E27FC236}">
                  <a16:creationId xmlns:a16="http://schemas.microsoft.com/office/drawing/2014/main" id="{F1E7F0D3-A566-4AE0-9F48-F7D0D261A573}"/>
                </a:ext>
              </a:extLst>
            </p:cNvPr>
            <p:cNvPicPr>
              <a:picLocks noChangeAspect="1"/>
            </p:cNvPicPr>
            <p:nvPr/>
          </p:nvPicPr>
          <p:blipFill rotWithShape="1">
            <a:blip r:embed="rId3">
              <a:extLst>
                <a:ext uri="{28A0092B-C50C-407E-A947-70E740481C1C}">
                  <a14:useLocalDpi xmlns:a14="http://schemas.microsoft.com/office/drawing/2010/main" val="0"/>
                </a:ext>
              </a:extLst>
            </a:blip>
            <a:srcRect b="32033"/>
            <a:stretch/>
          </p:blipFill>
          <p:spPr>
            <a:xfrm>
              <a:off x="502320" y="1855272"/>
              <a:ext cx="5465567" cy="3147456"/>
            </a:xfrm>
            <a:prstGeom prst="rect">
              <a:avLst/>
            </a:prstGeom>
          </p:spPr>
        </p:pic>
        <p:sp>
          <p:nvSpPr>
            <p:cNvPr id="33" name="TextBox 32">
              <a:extLst>
                <a:ext uri="{FF2B5EF4-FFF2-40B4-BE49-F238E27FC236}">
                  <a16:creationId xmlns:a16="http://schemas.microsoft.com/office/drawing/2014/main" id="{2C1EFF7E-BDB7-4AE1-AB1D-321D4512457C}"/>
                </a:ext>
              </a:extLst>
            </p:cNvPr>
            <p:cNvSpPr txBox="1"/>
            <p:nvPr/>
          </p:nvSpPr>
          <p:spPr>
            <a:xfrm>
              <a:off x="1866414" y="3664802"/>
              <a:ext cx="966765" cy="656446"/>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lumMod val="75000"/>
                      <a:lumOff val="25000"/>
                    </a:srgbClr>
                  </a:solidFill>
                  <a:effectLst/>
                  <a:uLnTx/>
                  <a:uFillTx/>
                  <a:latin typeface="Arial"/>
                  <a:ea typeface="+mn-ea"/>
                  <a:cs typeface="+mn-cs"/>
                </a:rPr>
                <a:t>Tumour/</a:t>
              </a:r>
              <a:br>
                <a:rPr kumimoji="0" lang="en-GB" sz="1000" b="0" i="0" u="none" strike="noStrike" kern="1200" cap="none" spc="0" normalizeH="0" baseline="0" noProof="0">
                  <a:ln>
                    <a:noFill/>
                  </a:ln>
                  <a:solidFill>
                    <a:srgbClr val="000000">
                      <a:lumMod val="75000"/>
                      <a:lumOff val="25000"/>
                    </a:srgbClr>
                  </a:solidFill>
                  <a:effectLst/>
                  <a:uLnTx/>
                  <a:uFillTx/>
                  <a:latin typeface="Arial"/>
                  <a:ea typeface="+mn-ea"/>
                  <a:cs typeface="+mn-cs"/>
                </a:rPr>
              </a:br>
              <a:r>
                <a:rPr kumimoji="0" lang="en-GB" sz="1000" b="0" i="0" u="none" strike="noStrike" kern="1200" cap="none" spc="0" normalizeH="0" baseline="0" noProof="0">
                  <a:ln>
                    <a:noFill/>
                  </a:ln>
                  <a:solidFill>
                    <a:srgbClr val="000000">
                      <a:lumMod val="75000"/>
                      <a:lumOff val="25000"/>
                    </a:srgbClr>
                  </a:solidFill>
                  <a:effectLst/>
                  <a:uLnTx/>
                  <a:uFillTx/>
                  <a:latin typeface="Arial"/>
                  <a:ea typeface="+mn-ea"/>
                  <a:cs typeface="+mn-cs"/>
                </a:rPr>
                <a:t>germline</a:t>
              </a:r>
              <a:br>
                <a:rPr kumimoji="0" lang="en-GB" sz="1000" b="0" i="0" u="none" strike="noStrike" kern="1200" cap="none" spc="0" normalizeH="0" baseline="0" noProof="0">
                  <a:ln>
                    <a:noFill/>
                  </a:ln>
                  <a:solidFill>
                    <a:srgbClr val="000000">
                      <a:lumMod val="75000"/>
                      <a:lumOff val="25000"/>
                    </a:srgbClr>
                  </a:solidFill>
                  <a:effectLst/>
                  <a:uLnTx/>
                  <a:uFillTx/>
                  <a:latin typeface="Arial"/>
                  <a:ea typeface="+mn-ea"/>
                  <a:cs typeface="+mn-cs"/>
                </a:rPr>
              </a:br>
              <a:r>
                <a:rPr kumimoji="0" lang="en-GB" sz="1000" b="0" i="0" u="none" strike="noStrike" kern="1200" cap="none" spc="0" normalizeH="0" baseline="0" noProof="0">
                  <a:ln>
                    <a:noFill/>
                  </a:ln>
                  <a:solidFill>
                    <a:srgbClr val="000000">
                      <a:lumMod val="75000"/>
                      <a:lumOff val="25000"/>
                    </a:srgbClr>
                  </a:solidFill>
                  <a:effectLst/>
                  <a:uLnTx/>
                  <a:uFillTx/>
                  <a:latin typeface="Arial"/>
                  <a:ea typeface="+mn-ea"/>
                  <a:cs typeface="+mn-cs"/>
                </a:rPr>
                <a:t>exomes</a:t>
              </a:r>
            </a:p>
          </p:txBody>
        </p:sp>
        <p:sp>
          <p:nvSpPr>
            <p:cNvPr id="4" name="Rectangle 3">
              <a:extLst>
                <a:ext uri="{FF2B5EF4-FFF2-40B4-BE49-F238E27FC236}">
                  <a16:creationId xmlns:a16="http://schemas.microsoft.com/office/drawing/2014/main" id="{A0B2197B-87F7-3345-9DE6-B1524D399ECE}"/>
                </a:ext>
              </a:extLst>
            </p:cNvPr>
            <p:cNvSpPr/>
            <p:nvPr/>
          </p:nvSpPr>
          <p:spPr bwMode="auto">
            <a:xfrm>
              <a:off x="1993926" y="3447304"/>
              <a:ext cx="2433961" cy="15554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23" name="Oval 22">
            <a:extLst>
              <a:ext uri="{FF2B5EF4-FFF2-40B4-BE49-F238E27FC236}">
                <a16:creationId xmlns:a16="http://schemas.microsoft.com/office/drawing/2014/main" id="{0C705A7C-EA1D-5F45-AB1A-40DA66747B26}"/>
              </a:ext>
            </a:extLst>
          </p:cNvPr>
          <p:cNvSpPr/>
          <p:nvPr/>
        </p:nvSpPr>
        <p:spPr bwMode="auto">
          <a:xfrm>
            <a:off x="7817923" y="1664807"/>
            <a:ext cx="310896" cy="38404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Oval 24">
            <a:extLst>
              <a:ext uri="{FF2B5EF4-FFF2-40B4-BE49-F238E27FC236}">
                <a16:creationId xmlns:a16="http://schemas.microsoft.com/office/drawing/2014/main" id="{E5AC6B20-7DD1-3341-B8EB-D5B3EF55443B}"/>
              </a:ext>
            </a:extLst>
          </p:cNvPr>
          <p:cNvSpPr/>
          <p:nvPr/>
        </p:nvSpPr>
        <p:spPr bwMode="auto">
          <a:xfrm>
            <a:off x="10773184" y="1681391"/>
            <a:ext cx="310896" cy="38404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40" name="Rectangle 39">
            <a:extLst>
              <a:ext uri="{FF2B5EF4-FFF2-40B4-BE49-F238E27FC236}">
                <a16:creationId xmlns:a16="http://schemas.microsoft.com/office/drawing/2014/main" id="{2D5E2763-2C01-C641-AED2-9B2B876B06FF}"/>
              </a:ext>
            </a:extLst>
          </p:cNvPr>
          <p:cNvSpPr/>
          <p:nvPr/>
        </p:nvSpPr>
        <p:spPr bwMode="auto">
          <a:xfrm>
            <a:off x="7958415" y="6182912"/>
            <a:ext cx="594360" cy="2753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Rectangle 40">
            <a:extLst>
              <a:ext uri="{FF2B5EF4-FFF2-40B4-BE49-F238E27FC236}">
                <a16:creationId xmlns:a16="http://schemas.microsoft.com/office/drawing/2014/main" id="{4AD2E999-E347-0A46-A9DB-D5696CCD874A}"/>
              </a:ext>
            </a:extLst>
          </p:cNvPr>
          <p:cNvSpPr/>
          <p:nvPr/>
        </p:nvSpPr>
        <p:spPr bwMode="auto">
          <a:xfrm>
            <a:off x="8901144" y="1765671"/>
            <a:ext cx="387731" cy="32986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46" name="Rectangle: Single Corner Rounded 94">
            <a:extLst>
              <a:ext uri="{FF2B5EF4-FFF2-40B4-BE49-F238E27FC236}">
                <a16:creationId xmlns:a16="http://schemas.microsoft.com/office/drawing/2014/main" id="{34287185-1694-AE4A-8BEB-49CA3C720216}"/>
              </a:ext>
            </a:extLst>
          </p:cNvPr>
          <p:cNvSpPr/>
          <p:nvPr/>
        </p:nvSpPr>
        <p:spPr>
          <a:xfrm>
            <a:off x="9772616" y="3410833"/>
            <a:ext cx="2096579" cy="1293971"/>
          </a:xfrm>
          <a:prstGeom prst="round2DiagRect">
            <a:avLst/>
          </a:prstGeom>
          <a:solidFill>
            <a:schemeClr val="accent2">
              <a:lumMod val="20000"/>
              <a:lumOff val="80000"/>
              <a:alpha val="79000"/>
            </a:schemeClr>
          </a:solidFill>
        </p:spPr>
        <p:txBody>
          <a:bodyPr wrap="square" anchor="ctr">
            <a:spAutoFit/>
          </a:bodyPr>
          <a:lstStyle/>
          <a:p>
            <a:pPr marL="225420" marR="0" lvl="0" indent="-22542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30051"/>
                </a:solidFill>
                <a:effectLst/>
                <a:uLnTx/>
                <a:uFillTx/>
                <a:latin typeface="Arial"/>
                <a:ea typeface="+mn-ea"/>
                <a:cs typeface="+mn-cs"/>
              </a:rPr>
              <a:t>Homologous recombination repair (HRR) </a:t>
            </a:r>
            <a:r>
              <a:rPr kumimoji="0" lang="en-GB" sz="1400" b="1" i="0" u="none" strike="noStrike" kern="1200" cap="none" spc="0" normalizeH="0" baseline="0" noProof="0">
                <a:ln>
                  <a:noFill/>
                </a:ln>
                <a:solidFill>
                  <a:srgbClr val="A5A5A5">
                    <a:lumMod val="50000"/>
                  </a:srgbClr>
                </a:solidFill>
                <a:effectLst/>
                <a:uLnTx/>
                <a:uFillTx/>
                <a:latin typeface="Arial"/>
                <a:ea typeface="+mn-ea"/>
                <a:cs typeface="+mn-cs"/>
              </a:rPr>
              <a:t>is a key mechanism for DNA repair</a:t>
            </a:r>
            <a:r>
              <a:rPr kumimoji="0" lang="en-GB" sz="1400" b="1" i="0" u="none" strike="noStrike" kern="1200" cap="none" spc="0" normalizeH="0" baseline="30000" noProof="0">
                <a:ln>
                  <a:noFill/>
                </a:ln>
                <a:solidFill>
                  <a:srgbClr val="A5A5A5">
                    <a:lumMod val="50000"/>
                  </a:srgbClr>
                </a:solidFill>
                <a:effectLst/>
                <a:uLnTx/>
                <a:uFillTx/>
                <a:latin typeface="Arial"/>
                <a:ea typeface="+mn-ea"/>
                <a:cs typeface="+mn-cs"/>
              </a:rPr>
              <a:t>3,4</a:t>
            </a:r>
          </a:p>
        </p:txBody>
      </p:sp>
      <p:sp>
        <p:nvSpPr>
          <p:cNvPr id="8" name="TextBox 7">
            <a:extLst>
              <a:ext uri="{FF2B5EF4-FFF2-40B4-BE49-F238E27FC236}">
                <a16:creationId xmlns:a16="http://schemas.microsoft.com/office/drawing/2014/main" id="{871740CA-6B6E-4A88-82D8-4E3E4A393312}"/>
              </a:ext>
            </a:extLst>
          </p:cNvPr>
          <p:cNvSpPr txBox="1"/>
          <p:nvPr/>
        </p:nvSpPr>
        <p:spPr>
          <a:xfrm>
            <a:off x="2" y="6399362"/>
            <a:ext cx="8672860" cy="461665"/>
          </a:xfrm>
          <a:prstGeom prst="rect">
            <a:avLst/>
          </a:prstGeom>
          <a:noFill/>
        </p:spPr>
        <p:txBody>
          <a:bodyPr wrap="square" rtlCol="0" anchor="b">
            <a:spAutoFit/>
          </a:bodyPr>
          <a:lstStyle/>
          <a:p>
            <a:pPr marL="0" marR="0" lvl="0" indent="0" algn="l" defTabSz="914309" rtl="0" eaLnBrk="1" fontAlgn="auto" latinLnBrk="0" hangingPunct="1">
              <a:lnSpc>
                <a:spcPct val="100000"/>
              </a:lnSpc>
              <a:spcBef>
                <a:spcPts val="0"/>
              </a:spcBef>
              <a:spcAft>
                <a:spcPts val="0"/>
              </a:spcAft>
              <a:buClrTx/>
              <a:buSzTx/>
              <a:buFontTx/>
              <a:buNone/>
              <a:tabLst>
                <a:tab pos="723829" algn="l"/>
                <a:tab pos="1447656" algn="l"/>
                <a:tab pos="2171484" algn="l"/>
                <a:tab pos="2895312" algn="l"/>
                <a:tab pos="3619140" algn="l"/>
              </a:tabLst>
              <a:defRPr/>
            </a:pPr>
            <a:r>
              <a:rPr kumimoji="0" lang="en-GB" sz="800" b="0" i="0" u="none" strike="noStrike" kern="1200" cap="none" spc="0" normalizeH="0" baseline="0" noProof="0">
                <a:ln>
                  <a:noFill/>
                </a:ln>
                <a:solidFill>
                  <a:prstClr val="black"/>
                </a:solidFill>
                <a:effectLst/>
                <a:uLnTx/>
                <a:uFillTx/>
                <a:latin typeface="Arial"/>
                <a:ea typeface="+mn-ea"/>
                <a:cs typeface="+mn-cs"/>
              </a:rPr>
              <a:t>*A</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 multi-institutional study profiling N=444 tumours from 429 mCRPC patients</a:t>
            </a:r>
          </a:p>
          <a:p>
            <a:pPr marL="0" marR="0" lvl="0" indent="0" algn="l" defTabSz="914309" rtl="0" eaLnBrk="1" fontAlgn="auto" latinLnBrk="0" hangingPunct="1">
              <a:lnSpc>
                <a:spcPct val="100000"/>
              </a:lnSpc>
              <a:spcBef>
                <a:spcPts val="0"/>
              </a:spcBef>
              <a:spcAft>
                <a:spcPts val="0"/>
              </a:spcAft>
              <a:buClrTx/>
              <a:buSzTx/>
              <a:buFontTx/>
              <a:buNone/>
              <a:tabLst>
                <a:tab pos="723829" algn="l"/>
                <a:tab pos="1447656" algn="l"/>
                <a:tab pos="2171484" algn="l"/>
                <a:tab pos="2895312" algn="l"/>
                <a:tab pos="3619140" algn="l"/>
              </a:tabLst>
              <a:defRPr/>
            </a:pPr>
            <a:r>
              <a:rPr kumimoji="0" lang="en-GB" sz="800" b="0" i="0" u="none" strike="noStrike" kern="1200" cap="none" spc="0" normalizeH="0" baseline="0" noProof="0">
                <a:ln>
                  <a:noFill/>
                </a:ln>
                <a:solidFill>
                  <a:prstClr val="black"/>
                </a:solidFill>
                <a:effectLst/>
                <a:uLnTx/>
                <a:uFillTx/>
                <a:latin typeface="Arial"/>
                <a:ea typeface="+mn-ea"/>
                <a:cs typeface="+mn-cs"/>
              </a:rPr>
              <a:t>AR=androgen receptor; DDR=DNA damage repair; </a:t>
            </a:r>
            <a:r>
              <a:rPr kumimoji="0" lang="fr-FR" sz="800" b="0" i="0" u="none" strike="noStrike" kern="1200" cap="none" spc="0" normalizeH="0" baseline="0" noProof="0">
                <a:ln>
                  <a:noFill/>
                </a:ln>
                <a:solidFill>
                  <a:prstClr val="black"/>
                </a:solidFill>
                <a:effectLst/>
                <a:uLnTx/>
                <a:uFillTx/>
                <a:latin typeface="Arial"/>
                <a:ea typeface="+mn-ea"/>
                <a:cs typeface="+mn-cs"/>
              </a:rPr>
              <a:t>mCRPC=</a:t>
            </a:r>
            <a:r>
              <a:rPr kumimoji="0" lang="fr-FR" sz="800" b="0" i="0" u="none" strike="noStrike" kern="1200" cap="none" spc="0" normalizeH="0" baseline="0" noProof="0" err="1">
                <a:ln>
                  <a:noFill/>
                </a:ln>
                <a:solidFill>
                  <a:prstClr val="black"/>
                </a:solidFill>
                <a:effectLst/>
                <a:uLnTx/>
                <a:uFillTx/>
                <a:latin typeface="Arial"/>
                <a:ea typeface="+mn-ea"/>
                <a:cs typeface="+mn-cs"/>
              </a:rPr>
              <a:t>metastatic</a:t>
            </a:r>
            <a:r>
              <a:rPr kumimoji="0" lang="fr-FR" sz="800" b="0" i="0" u="none" strike="noStrike" kern="1200" cap="none" spc="0" normalizeH="0" baseline="0" noProof="0">
                <a:ln>
                  <a:noFill/>
                </a:ln>
                <a:solidFill>
                  <a:prstClr val="black"/>
                </a:solidFill>
                <a:effectLst/>
                <a:uLnTx/>
                <a:uFillTx/>
                <a:latin typeface="Arial"/>
                <a:ea typeface="+mn-ea"/>
                <a:cs typeface="+mn-cs"/>
              </a:rPr>
              <a:t> castration-</a:t>
            </a:r>
            <a:r>
              <a:rPr kumimoji="0" lang="fr-FR" sz="800" b="0" i="0" u="none" strike="noStrike" kern="1200" cap="none" spc="0" normalizeH="0" baseline="0" noProof="0" err="1">
                <a:ln>
                  <a:noFill/>
                </a:ln>
                <a:solidFill>
                  <a:prstClr val="black"/>
                </a:solidFill>
                <a:effectLst/>
                <a:uLnTx/>
                <a:uFillTx/>
                <a:latin typeface="Arial"/>
                <a:ea typeface="+mn-ea"/>
                <a:cs typeface="+mn-cs"/>
              </a:rPr>
              <a:t>resistant</a:t>
            </a:r>
            <a:r>
              <a:rPr kumimoji="0" lang="fr-FR" sz="800" b="0" i="0" u="none" strike="noStrike" kern="1200" cap="none" spc="0" normalizeH="0" baseline="0" noProof="0">
                <a:ln>
                  <a:noFill/>
                </a:ln>
                <a:solidFill>
                  <a:prstClr val="black"/>
                </a:solidFill>
                <a:effectLst/>
                <a:uLnTx/>
                <a:uFillTx/>
                <a:latin typeface="Arial"/>
                <a:ea typeface="+mn-ea"/>
                <a:cs typeface="+mn-cs"/>
              </a:rPr>
              <a:t> prostate cancer; </a:t>
            </a:r>
            <a:r>
              <a:rPr kumimoji="0" lang="en-GB" sz="800" b="0" i="0" u="none" strike="noStrike" kern="1200" cap="none" spc="0" normalizeH="0" baseline="0" noProof="0">
                <a:ln>
                  <a:noFill/>
                </a:ln>
                <a:solidFill>
                  <a:prstClr val="black"/>
                </a:solidFill>
                <a:effectLst/>
                <a:uLnTx/>
                <a:uFillTx/>
                <a:latin typeface="Arial"/>
                <a:ea typeface="+mn-ea"/>
                <a:cs typeface="+mn-cs"/>
              </a:rPr>
              <a:t>PI3K=phosphoinositide 3-kinase</a:t>
            </a:r>
            <a:r>
              <a:rPr kumimoji="0" lang="fr-FR" sz="800" b="0" i="0" u="none" strike="noStrike" kern="1200" cap="none" spc="0" normalizeH="0" baseline="0" noProof="0">
                <a:ln>
                  <a:noFill/>
                </a:ln>
                <a:solidFill>
                  <a:prstClr val="black"/>
                </a:solidFill>
                <a:effectLst/>
                <a:uLnTx/>
                <a:uFillTx/>
                <a:latin typeface="Arial"/>
                <a:ea typeface="+mn-ea"/>
                <a:cs typeface="+mn-cs"/>
              </a:rPr>
              <a:t>; WNT=</a:t>
            </a:r>
            <a:r>
              <a:rPr kumimoji="0" lang="fr-FR" sz="800" b="0" i="0" u="none" strike="noStrike" kern="1200" cap="none" spc="0" normalizeH="0" baseline="0" noProof="0" err="1">
                <a:ln>
                  <a:noFill/>
                </a:ln>
                <a:solidFill>
                  <a:prstClr val="black"/>
                </a:solidFill>
                <a:effectLst/>
                <a:uLnTx/>
                <a:uFillTx/>
                <a:latin typeface="Arial"/>
                <a:ea typeface="+mn-ea"/>
                <a:cs typeface="+mn-cs"/>
              </a:rPr>
              <a:t>wingless</a:t>
            </a:r>
            <a:r>
              <a:rPr kumimoji="0" lang="fr-FR" sz="800" b="0" i="0" u="none" strike="noStrike" kern="1200" cap="none" spc="0" normalizeH="0" baseline="0" noProof="0">
                <a:ln>
                  <a:noFill/>
                </a:ln>
                <a:solidFill>
                  <a:prstClr val="black"/>
                </a:solidFill>
                <a:effectLst/>
                <a:uLnTx/>
                <a:uFillTx/>
                <a:latin typeface="Arial"/>
                <a:ea typeface="+mn-ea"/>
                <a:cs typeface="+mn-cs"/>
              </a:rPr>
              <a:t> </a:t>
            </a:r>
            <a:r>
              <a:rPr kumimoji="0" lang="fr-FR" sz="800" b="0" i="0" u="none" strike="noStrike" kern="1200" cap="none" spc="0" normalizeH="0" baseline="0" noProof="0" err="1">
                <a:ln>
                  <a:noFill/>
                </a:ln>
                <a:solidFill>
                  <a:prstClr val="black"/>
                </a:solidFill>
                <a:effectLst/>
                <a:uLnTx/>
                <a:uFillTx/>
                <a:latin typeface="Arial"/>
                <a:ea typeface="+mn-ea"/>
                <a:cs typeface="+mn-cs"/>
              </a:rPr>
              <a:t>integration</a:t>
            </a:r>
            <a:endParaRPr kumimoji="0" lang="fr-FR" sz="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tab pos="723829" algn="l"/>
                <a:tab pos="1447656" algn="l"/>
                <a:tab pos="2171484" algn="l"/>
                <a:tab pos="2895312" algn="l"/>
                <a:tab pos="3619140" algn="l"/>
              </a:tabLst>
              <a:defRPr/>
            </a:pPr>
            <a:r>
              <a:rPr kumimoji="0" lang="fr-FR" sz="800" b="0" i="0" u="none" strike="noStrike" kern="1200" cap="none" spc="0" normalizeH="0" baseline="0" noProof="0">
                <a:ln>
                  <a:noFill/>
                </a:ln>
                <a:solidFill>
                  <a:prstClr val="black">
                    <a:lumMod val="50000"/>
                    <a:lumOff val="50000"/>
                  </a:prstClr>
                </a:solidFill>
                <a:effectLst/>
                <a:uLnTx/>
                <a:uFillTx/>
                <a:latin typeface="Arial"/>
                <a:ea typeface="+mn-ea"/>
                <a:cs typeface="+mn-cs"/>
              </a:rPr>
              <a:t>1. Robinson D, et al. </a:t>
            </a:r>
            <a:r>
              <a:rPr kumimoji="0" lang="fr-FR" sz="800" b="0" i="1" u="none" strike="noStrike" kern="1200" cap="none" spc="0" normalizeH="0" baseline="0" noProof="0">
                <a:ln>
                  <a:noFill/>
                </a:ln>
                <a:solidFill>
                  <a:prstClr val="black">
                    <a:lumMod val="50000"/>
                    <a:lumOff val="50000"/>
                  </a:prstClr>
                </a:solidFill>
                <a:effectLst/>
                <a:uLnTx/>
                <a:uFillTx/>
                <a:latin typeface="Arial"/>
                <a:ea typeface="+mn-ea"/>
                <a:cs typeface="+mn-cs"/>
              </a:rPr>
              <a:t>Cell. </a:t>
            </a:r>
            <a:r>
              <a:rPr kumimoji="0" lang="fr-FR" sz="800" b="0" i="0" u="none" strike="noStrike" kern="1200" cap="none" spc="0" normalizeH="0" baseline="0" noProof="0">
                <a:ln>
                  <a:noFill/>
                </a:ln>
                <a:solidFill>
                  <a:prstClr val="black">
                    <a:lumMod val="50000"/>
                    <a:lumOff val="50000"/>
                  </a:prstClr>
                </a:solidFill>
                <a:effectLst/>
                <a:uLnTx/>
                <a:uFillTx/>
                <a:latin typeface="Arial"/>
                <a:ea typeface="+mn-ea"/>
                <a:cs typeface="+mn-cs"/>
              </a:rPr>
              <a:t>2015;161:1215–1228; 2</a:t>
            </a:r>
            <a:r>
              <a:rPr kumimoji="0" lang="en-GB" sz="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a:t>
            </a:r>
            <a:r>
              <a:rPr kumimoji="0" lang="fr-FR" sz="800" b="0" i="0" u="none" strike="noStrike" kern="1200" cap="none" spc="0" normalizeH="0" baseline="0" noProof="0" err="1">
                <a:ln>
                  <a:noFill/>
                </a:ln>
                <a:solidFill>
                  <a:prstClr val="black">
                    <a:lumMod val="50000"/>
                    <a:lumOff val="50000"/>
                  </a:prstClr>
                </a:solidFill>
                <a:effectLst/>
                <a:uLnTx/>
                <a:uFillTx/>
                <a:latin typeface="Calibri" panose="020F0502020204030204"/>
                <a:ea typeface="+mn-ea"/>
                <a:cs typeface="+mn-cs"/>
              </a:rPr>
              <a:t>Abida</a:t>
            </a:r>
            <a:r>
              <a:rPr kumimoji="0" lang="fr-FR" sz="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W, et al. </a:t>
            </a:r>
            <a:r>
              <a:rPr kumimoji="0" lang="fr-FR" sz="800" b="0" i="1"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PNAS</a:t>
            </a:r>
            <a:r>
              <a:rPr kumimoji="0" lang="fr-FR" sz="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2019;116:11428-436 ; 3. </a:t>
            </a:r>
            <a:r>
              <a:rPr kumimoji="0" lang="en-GB" sz="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Lord CJ and Ashworth A. </a:t>
            </a:r>
            <a:r>
              <a:rPr kumimoji="0" lang="en-GB" sz="800" b="0" i="1"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Nature</a:t>
            </a:r>
            <a:r>
              <a:rPr kumimoji="0" lang="en-GB" sz="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2012;481:287–293; 4. O’Connor MJ. </a:t>
            </a:r>
            <a:r>
              <a:rPr kumimoji="0" lang="en-GB" sz="800" b="0" i="1"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Mol Cell</a:t>
            </a:r>
            <a:r>
              <a:rPr kumimoji="0" lang="en-GB" sz="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 2015;60:547–560. </a:t>
            </a:r>
          </a:p>
        </p:txBody>
      </p:sp>
      <p:grpSp>
        <p:nvGrpSpPr>
          <p:cNvPr id="132" name="Group 131">
            <a:extLst>
              <a:ext uri="{FF2B5EF4-FFF2-40B4-BE49-F238E27FC236}">
                <a16:creationId xmlns:a16="http://schemas.microsoft.com/office/drawing/2014/main" id="{47A7FB61-FDEB-4510-A6D5-325B290AD598}"/>
              </a:ext>
            </a:extLst>
          </p:cNvPr>
          <p:cNvGrpSpPr/>
          <p:nvPr/>
        </p:nvGrpSpPr>
        <p:grpSpPr>
          <a:xfrm>
            <a:off x="5721803" y="1073004"/>
            <a:ext cx="5760042" cy="5144540"/>
            <a:chOff x="5863207" y="1073004"/>
            <a:chExt cx="5760041" cy="5144538"/>
          </a:xfrm>
        </p:grpSpPr>
        <p:sp>
          <p:nvSpPr>
            <p:cNvPr id="133" name="Rectangle 132">
              <a:extLst>
                <a:ext uri="{FF2B5EF4-FFF2-40B4-BE49-F238E27FC236}">
                  <a16:creationId xmlns:a16="http://schemas.microsoft.com/office/drawing/2014/main" id="{703720CA-2E5E-41FD-A5BE-6BB4B12746AF}"/>
                </a:ext>
              </a:extLst>
            </p:cNvPr>
            <p:cNvSpPr/>
            <p:nvPr/>
          </p:nvSpPr>
          <p:spPr bwMode="auto">
            <a:xfrm>
              <a:off x="9587082" y="4614887"/>
              <a:ext cx="60325"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34" name="TextBox 133">
              <a:extLst>
                <a:ext uri="{FF2B5EF4-FFF2-40B4-BE49-F238E27FC236}">
                  <a16:creationId xmlns:a16="http://schemas.microsoft.com/office/drawing/2014/main" id="{ED428FE4-E9D2-4DEF-BD48-DBDF29506F38}"/>
                </a:ext>
              </a:extLst>
            </p:cNvPr>
            <p:cNvSpPr txBox="1"/>
            <p:nvPr/>
          </p:nvSpPr>
          <p:spPr>
            <a:xfrm>
              <a:off x="5940615" y="1073004"/>
              <a:ext cx="56826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Approximately 25% of patients with mCRPC have alterations associated with DNA repair pathways*</a:t>
              </a:r>
              <a:r>
                <a:rPr kumimoji="0" lang="en-US" sz="1400" b="1" i="0" u="none" strike="noStrike" kern="1200" cap="none" spc="0" normalizeH="0" baseline="30000" noProof="0">
                  <a:ln>
                    <a:noFill/>
                  </a:ln>
                  <a:solidFill>
                    <a:prstClr val="black"/>
                  </a:solidFill>
                  <a:effectLst/>
                  <a:uLnTx/>
                  <a:uFillTx/>
                  <a:latin typeface="Calibri" panose="020F0502020204030204"/>
                  <a:ea typeface="+mn-ea"/>
                  <a:cs typeface="+mn-cs"/>
                </a:rPr>
                <a:t>2</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400" b="1" i="0" u="none" strike="noStrike" kern="1200" cap="none" spc="0" normalizeH="0" baseline="30000" noProof="0">
                <a:ln>
                  <a:noFill/>
                </a:ln>
                <a:solidFill>
                  <a:prstClr val="black"/>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04D4D3A3-E9B5-4D9A-A467-9E5D8BD9C592}"/>
                </a:ext>
              </a:extLst>
            </p:cNvPr>
            <p:cNvSpPr/>
            <p:nvPr/>
          </p:nvSpPr>
          <p:spPr bwMode="auto">
            <a:xfrm>
              <a:off x="6833857" y="3113979"/>
              <a:ext cx="362441" cy="2753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37" name="Oval 136">
              <a:extLst>
                <a:ext uri="{FF2B5EF4-FFF2-40B4-BE49-F238E27FC236}">
                  <a16:creationId xmlns:a16="http://schemas.microsoft.com/office/drawing/2014/main" id="{C45E8E1A-FA2F-4163-8FD5-8DEAF950AAA3}"/>
                </a:ext>
              </a:extLst>
            </p:cNvPr>
            <p:cNvSpPr/>
            <p:nvPr/>
          </p:nvSpPr>
          <p:spPr bwMode="auto">
            <a:xfrm>
              <a:off x="6548359" y="1793716"/>
              <a:ext cx="197292" cy="47139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38" name="TextBox 137">
              <a:extLst>
                <a:ext uri="{FF2B5EF4-FFF2-40B4-BE49-F238E27FC236}">
                  <a16:creationId xmlns:a16="http://schemas.microsoft.com/office/drawing/2014/main" id="{707D0033-7192-4265-8F05-E59E8F29AE8E}"/>
                </a:ext>
              </a:extLst>
            </p:cNvPr>
            <p:cNvSpPr txBox="1"/>
            <p:nvPr/>
          </p:nvSpPr>
          <p:spPr>
            <a:xfrm>
              <a:off x="5998144" y="1655499"/>
              <a:ext cx="853119" cy="1383071"/>
            </a:xfrm>
            <a:prstGeom prst="rect">
              <a:avLst/>
            </a:prstGeom>
            <a:noFill/>
          </p:spPr>
          <p:txBody>
            <a:bodyPr wrap="none" rtlCol="0">
              <a:spAutoFit/>
            </a:bodyPr>
            <a:lstStyle/>
            <a:p>
              <a:pPr marL="0" marR="0" lvl="0" indent="0" algn="r" defTabSz="914400" rtl="0" eaLnBrk="1" fontAlgn="auto" latinLnBrk="0" hangingPunct="1">
                <a:lnSpc>
                  <a:spcPts val="172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PI3K</a:t>
              </a:r>
            </a:p>
            <a:p>
              <a:pPr marL="0" marR="0" lvl="0" indent="0" algn="r" defTabSz="914400" rtl="0" eaLnBrk="1" fontAlgn="auto" latinLnBrk="0" hangingPunct="1">
                <a:lnSpc>
                  <a:spcPts val="172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Cell cycle</a:t>
              </a:r>
            </a:p>
            <a:p>
              <a:pPr marL="0" marR="0" lvl="0" indent="0" algn="r" defTabSz="914400" rtl="0" eaLnBrk="1" fontAlgn="auto" latinLnBrk="0" hangingPunct="1">
                <a:lnSpc>
                  <a:spcPts val="172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Epigenetic</a:t>
              </a:r>
            </a:p>
            <a:p>
              <a:pPr marL="0" marR="0" lvl="0" indent="0" algn="r" defTabSz="914400" rtl="0" eaLnBrk="1" fontAlgn="auto" latinLnBrk="0" hangingPunct="1">
                <a:lnSpc>
                  <a:spcPts val="172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DNA repair</a:t>
              </a:r>
            </a:p>
            <a:p>
              <a:pPr marL="0" marR="0" lvl="0" indent="0" algn="r" defTabSz="914400" rtl="0" eaLnBrk="1" fontAlgn="auto" latinLnBrk="0" hangingPunct="1">
                <a:lnSpc>
                  <a:spcPts val="172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WNT</a:t>
              </a:r>
            </a:p>
            <a:p>
              <a:pPr marL="0" marR="0" lvl="0" indent="0" algn="r" defTabSz="914400" rtl="0" eaLnBrk="1" fontAlgn="auto" latinLnBrk="0" hangingPunct="1">
                <a:lnSpc>
                  <a:spcPts val="172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MAP kinase</a:t>
              </a:r>
            </a:p>
          </p:txBody>
        </p:sp>
        <p:sp>
          <p:nvSpPr>
            <p:cNvPr id="139" name="TextBox 138">
              <a:extLst>
                <a:ext uri="{FF2B5EF4-FFF2-40B4-BE49-F238E27FC236}">
                  <a16:creationId xmlns:a16="http://schemas.microsoft.com/office/drawing/2014/main" id="{664D3086-0AB3-467E-9BAF-729B0399F264}"/>
                </a:ext>
              </a:extLst>
            </p:cNvPr>
            <p:cNvSpPr txBox="1"/>
            <p:nvPr/>
          </p:nvSpPr>
          <p:spPr>
            <a:xfrm>
              <a:off x="6913034" y="3044711"/>
              <a:ext cx="32893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10</a:t>
              </a:r>
            </a:p>
          </p:txBody>
        </p:sp>
        <p:sp>
          <p:nvSpPr>
            <p:cNvPr id="140" name="TextBox 139">
              <a:extLst>
                <a:ext uri="{FF2B5EF4-FFF2-40B4-BE49-F238E27FC236}">
                  <a16:creationId xmlns:a16="http://schemas.microsoft.com/office/drawing/2014/main" id="{6767F7E4-C110-4426-AD44-374607821BCF}"/>
                </a:ext>
              </a:extLst>
            </p:cNvPr>
            <p:cNvSpPr txBox="1"/>
            <p:nvPr/>
          </p:nvSpPr>
          <p:spPr>
            <a:xfrm>
              <a:off x="6691993" y="3044711"/>
              <a:ext cx="25680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41" name="TextBox 140">
              <a:extLst>
                <a:ext uri="{FF2B5EF4-FFF2-40B4-BE49-F238E27FC236}">
                  <a16:creationId xmlns:a16="http://schemas.microsoft.com/office/drawing/2014/main" id="{7DCD55C0-3D4F-403F-B9EA-C97D2F9F9DF0}"/>
                </a:ext>
              </a:extLst>
            </p:cNvPr>
            <p:cNvSpPr txBox="1"/>
            <p:nvPr/>
          </p:nvSpPr>
          <p:spPr>
            <a:xfrm>
              <a:off x="7166927" y="3044711"/>
              <a:ext cx="32893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20</a:t>
              </a:r>
            </a:p>
          </p:txBody>
        </p:sp>
        <p:sp>
          <p:nvSpPr>
            <p:cNvPr id="142" name="TextBox 141">
              <a:extLst>
                <a:ext uri="{FF2B5EF4-FFF2-40B4-BE49-F238E27FC236}">
                  <a16:creationId xmlns:a16="http://schemas.microsoft.com/office/drawing/2014/main" id="{C5AB575B-4CBF-4CD8-A674-CC7F9DFE7A54}"/>
                </a:ext>
              </a:extLst>
            </p:cNvPr>
            <p:cNvSpPr txBox="1"/>
            <p:nvPr/>
          </p:nvSpPr>
          <p:spPr>
            <a:xfrm>
              <a:off x="7420229" y="3044711"/>
              <a:ext cx="32893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30</a:t>
              </a:r>
            </a:p>
          </p:txBody>
        </p:sp>
        <p:sp>
          <p:nvSpPr>
            <p:cNvPr id="143" name="TextBox 142">
              <a:extLst>
                <a:ext uri="{FF2B5EF4-FFF2-40B4-BE49-F238E27FC236}">
                  <a16:creationId xmlns:a16="http://schemas.microsoft.com/office/drawing/2014/main" id="{FC3F5505-CC92-4F19-B416-9FD5A211DBE0}"/>
                </a:ext>
              </a:extLst>
            </p:cNvPr>
            <p:cNvSpPr txBox="1"/>
            <p:nvPr/>
          </p:nvSpPr>
          <p:spPr>
            <a:xfrm>
              <a:off x="7673754" y="3044711"/>
              <a:ext cx="32893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40</a:t>
              </a:r>
            </a:p>
          </p:txBody>
        </p:sp>
        <p:sp>
          <p:nvSpPr>
            <p:cNvPr id="144" name="TextBox 143">
              <a:extLst>
                <a:ext uri="{FF2B5EF4-FFF2-40B4-BE49-F238E27FC236}">
                  <a16:creationId xmlns:a16="http://schemas.microsoft.com/office/drawing/2014/main" id="{C6B89531-4CF2-41DD-954C-9214623ED42E}"/>
                </a:ext>
              </a:extLst>
            </p:cNvPr>
            <p:cNvSpPr txBox="1"/>
            <p:nvPr/>
          </p:nvSpPr>
          <p:spPr>
            <a:xfrm>
              <a:off x="7922883" y="3044711"/>
              <a:ext cx="32893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145" name="TextBox 144">
              <a:extLst>
                <a:ext uri="{FF2B5EF4-FFF2-40B4-BE49-F238E27FC236}">
                  <a16:creationId xmlns:a16="http://schemas.microsoft.com/office/drawing/2014/main" id="{EDDF9C21-FF07-4774-87AC-84123D30B138}"/>
                </a:ext>
              </a:extLst>
            </p:cNvPr>
            <p:cNvSpPr txBox="1"/>
            <p:nvPr/>
          </p:nvSpPr>
          <p:spPr>
            <a:xfrm>
              <a:off x="8180361" y="3044711"/>
              <a:ext cx="32893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60</a:t>
              </a:r>
            </a:p>
          </p:txBody>
        </p:sp>
        <p:sp>
          <p:nvSpPr>
            <p:cNvPr id="146" name="TextBox 145">
              <a:extLst>
                <a:ext uri="{FF2B5EF4-FFF2-40B4-BE49-F238E27FC236}">
                  <a16:creationId xmlns:a16="http://schemas.microsoft.com/office/drawing/2014/main" id="{F5793946-303C-4A53-9242-1E7E05DABE55}"/>
                </a:ext>
              </a:extLst>
            </p:cNvPr>
            <p:cNvSpPr txBox="1"/>
            <p:nvPr/>
          </p:nvSpPr>
          <p:spPr>
            <a:xfrm>
              <a:off x="6900061" y="3257543"/>
              <a:ext cx="1369285"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Alteration frequency</a:t>
              </a:r>
            </a:p>
          </p:txBody>
        </p:sp>
        <p:sp>
          <p:nvSpPr>
            <p:cNvPr id="147" name="Rectangle 146">
              <a:extLst>
                <a:ext uri="{FF2B5EF4-FFF2-40B4-BE49-F238E27FC236}">
                  <a16:creationId xmlns:a16="http://schemas.microsoft.com/office/drawing/2014/main" id="{4A00760A-020E-44B8-8E5A-333C43C3F20E}"/>
                </a:ext>
              </a:extLst>
            </p:cNvPr>
            <p:cNvSpPr/>
            <p:nvPr/>
          </p:nvSpPr>
          <p:spPr bwMode="auto">
            <a:xfrm>
              <a:off x="6824237" y="2826698"/>
              <a:ext cx="175334" cy="145343"/>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48" name="Rectangle 147">
              <a:extLst>
                <a:ext uri="{FF2B5EF4-FFF2-40B4-BE49-F238E27FC236}">
                  <a16:creationId xmlns:a16="http://schemas.microsoft.com/office/drawing/2014/main" id="{8265DBE1-B077-4D50-8715-4CA513A1D271}"/>
                </a:ext>
              </a:extLst>
            </p:cNvPr>
            <p:cNvSpPr/>
            <p:nvPr/>
          </p:nvSpPr>
          <p:spPr bwMode="auto">
            <a:xfrm>
              <a:off x="6824237" y="2610127"/>
              <a:ext cx="409417" cy="145343"/>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49" name="Rectangle 148">
              <a:extLst>
                <a:ext uri="{FF2B5EF4-FFF2-40B4-BE49-F238E27FC236}">
                  <a16:creationId xmlns:a16="http://schemas.microsoft.com/office/drawing/2014/main" id="{F294058A-48D6-4F8B-8214-9F9332B724EB}"/>
                </a:ext>
              </a:extLst>
            </p:cNvPr>
            <p:cNvSpPr/>
            <p:nvPr/>
          </p:nvSpPr>
          <p:spPr bwMode="auto">
            <a:xfrm>
              <a:off x="6824237" y="2393556"/>
              <a:ext cx="558515" cy="145343"/>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50" name="Rectangle 149">
              <a:extLst>
                <a:ext uri="{FF2B5EF4-FFF2-40B4-BE49-F238E27FC236}">
                  <a16:creationId xmlns:a16="http://schemas.microsoft.com/office/drawing/2014/main" id="{963283A7-00DC-4CBB-9E01-2A07CE74104F}"/>
                </a:ext>
              </a:extLst>
            </p:cNvPr>
            <p:cNvSpPr/>
            <p:nvPr/>
          </p:nvSpPr>
          <p:spPr bwMode="auto">
            <a:xfrm>
              <a:off x="6824236" y="2176985"/>
              <a:ext cx="600827" cy="145343"/>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51" name="Rectangle 150">
              <a:extLst>
                <a:ext uri="{FF2B5EF4-FFF2-40B4-BE49-F238E27FC236}">
                  <a16:creationId xmlns:a16="http://schemas.microsoft.com/office/drawing/2014/main" id="{5665BBDF-A86D-46A0-ABA1-707C9CEBF23A}"/>
                </a:ext>
              </a:extLst>
            </p:cNvPr>
            <p:cNvSpPr/>
            <p:nvPr/>
          </p:nvSpPr>
          <p:spPr bwMode="auto">
            <a:xfrm>
              <a:off x="6824236" y="1960414"/>
              <a:ext cx="782162" cy="145343"/>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52" name="Rectangle 151">
              <a:extLst>
                <a:ext uri="{FF2B5EF4-FFF2-40B4-BE49-F238E27FC236}">
                  <a16:creationId xmlns:a16="http://schemas.microsoft.com/office/drawing/2014/main" id="{DCFE86C8-9B07-4855-8791-5B9A965640D3}"/>
                </a:ext>
              </a:extLst>
            </p:cNvPr>
            <p:cNvSpPr/>
            <p:nvPr/>
          </p:nvSpPr>
          <p:spPr bwMode="auto">
            <a:xfrm>
              <a:off x="6824236" y="1743843"/>
              <a:ext cx="1122668" cy="145343"/>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53" name="Straight Connector 152">
              <a:extLst>
                <a:ext uri="{FF2B5EF4-FFF2-40B4-BE49-F238E27FC236}">
                  <a16:creationId xmlns:a16="http://schemas.microsoft.com/office/drawing/2014/main" id="{8C3D8313-984A-4001-9504-A0A5732D5B03}"/>
                </a:ext>
              </a:extLst>
            </p:cNvPr>
            <p:cNvCxnSpPr>
              <a:cxnSpLocks/>
            </p:cNvCxnSpPr>
            <p:nvPr/>
          </p:nvCxnSpPr>
          <p:spPr bwMode="auto">
            <a:xfrm>
              <a:off x="6824237" y="1664337"/>
              <a:ext cx="0" cy="142074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ED8EF6DF-FEDE-470D-90D8-2944F838B2F3}"/>
                </a:ext>
              </a:extLst>
            </p:cNvPr>
            <p:cNvCxnSpPr/>
            <p:nvPr/>
          </p:nvCxnSpPr>
          <p:spPr bwMode="auto">
            <a:xfrm>
              <a:off x="6824237" y="3020490"/>
              <a:ext cx="152373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155" name="Group 154">
              <a:extLst>
                <a:ext uri="{FF2B5EF4-FFF2-40B4-BE49-F238E27FC236}">
                  <a16:creationId xmlns:a16="http://schemas.microsoft.com/office/drawing/2014/main" id="{C7B2538F-9746-497A-AC96-A0B44EE4797B}"/>
                </a:ext>
              </a:extLst>
            </p:cNvPr>
            <p:cNvGrpSpPr/>
            <p:nvPr/>
          </p:nvGrpSpPr>
          <p:grpSpPr>
            <a:xfrm>
              <a:off x="7077571" y="3020490"/>
              <a:ext cx="1266665" cy="72668"/>
              <a:chOff x="8793266" y="1795905"/>
              <a:chExt cx="1996028" cy="920979"/>
            </a:xfrm>
          </p:grpSpPr>
          <p:cxnSp>
            <p:nvCxnSpPr>
              <p:cNvPr id="210" name="Straight Connector 209">
                <a:extLst>
                  <a:ext uri="{FF2B5EF4-FFF2-40B4-BE49-F238E27FC236}">
                    <a16:creationId xmlns:a16="http://schemas.microsoft.com/office/drawing/2014/main" id="{31891492-D35B-46A7-8935-A9DCABBC06FD}"/>
                  </a:ext>
                </a:extLst>
              </p:cNvPr>
              <p:cNvCxnSpPr/>
              <p:nvPr/>
            </p:nvCxnSpPr>
            <p:spPr bwMode="auto">
              <a:xfrm>
                <a:off x="8793266"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17767BED-90B1-4841-BA3F-B55A5771E584}"/>
                  </a:ext>
                </a:extLst>
              </p:cNvPr>
              <p:cNvCxnSpPr/>
              <p:nvPr/>
            </p:nvCxnSpPr>
            <p:spPr bwMode="auto">
              <a:xfrm>
                <a:off x="9192472"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B778513A-AE09-4848-9F9A-3DEEE8CDD634}"/>
                  </a:ext>
                </a:extLst>
              </p:cNvPr>
              <p:cNvCxnSpPr/>
              <p:nvPr/>
            </p:nvCxnSpPr>
            <p:spPr bwMode="auto">
              <a:xfrm>
                <a:off x="9591678"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515662BA-BA17-47D6-BE7F-C83367B9DD3B}"/>
                  </a:ext>
                </a:extLst>
              </p:cNvPr>
              <p:cNvCxnSpPr/>
              <p:nvPr/>
            </p:nvCxnSpPr>
            <p:spPr bwMode="auto">
              <a:xfrm>
                <a:off x="9990884"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C604B8EF-6228-494D-9BE4-198EAE3B889B}"/>
                  </a:ext>
                </a:extLst>
              </p:cNvPr>
              <p:cNvCxnSpPr/>
              <p:nvPr/>
            </p:nvCxnSpPr>
            <p:spPr bwMode="auto">
              <a:xfrm>
                <a:off x="10390090"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F1802810-FFC9-494D-9405-6A42BFC6A6D4}"/>
                  </a:ext>
                </a:extLst>
              </p:cNvPr>
              <p:cNvCxnSpPr/>
              <p:nvPr/>
            </p:nvCxnSpPr>
            <p:spPr bwMode="auto">
              <a:xfrm>
                <a:off x="10789294"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156" name="TextBox 155">
              <a:extLst>
                <a:ext uri="{FF2B5EF4-FFF2-40B4-BE49-F238E27FC236}">
                  <a16:creationId xmlns:a16="http://schemas.microsoft.com/office/drawing/2014/main" id="{864B5027-DB27-421F-A2E6-C7D32D55C3EB}"/>
                </a:ext>
              </a:extLst>
            </p:cNvPr>
            <p:cNvSpPr txBox="1"/>
            <p:nvPr/>
          </p:nvSpPr>
          <p:spPr>
            <a:xfrm>
              <a:off x="8965053" y="1655501"/>
              <a:ext cx="644727" cy="4555092"/>
            </a:xfrm>
            <a:prstGeom prst="rect">
              <a:avLst/>
            </a:prstGeom>
            <a:noFill/>
          </p:spPr>
          <p:txBody>
            <a:bodyPr wrap="none" rtlCol="0">
              <a:spAutoFit/>
            </a:bodyPr>
            <a:lstStyle/>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AR</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ETS</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TP53</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PTEN</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RB1</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PIK3CA</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KMT2C</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FOXA1</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KMT2D</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BRCA2</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APC</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CDK12</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ATM</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SPOP</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CDKN1B</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CTNNB1</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ZBTB16</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RNF43</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CDKN2A</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PIK3R1</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KMT2A</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KDM6A</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PIK3CB</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FANCA</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BRAF</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BRCA1</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AKT1</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KRAS</a:t>
              </a:r>
            </a:p>
            <a:p>
              <a:pPr marL="0" marR="0" lvl="0" indent="0" algn="r" defTabSz="914400" rtl="0" eaLnBrk="1" fontAlgn="auto" latinLnBrk="0" hangingPunct="1">
                <a:lnSpc>
                  <a:spcPts val="1160"/>
                </a:lnSpc>
                <a:spcBef>
                  <a:spcPts val="0"/>
                </a:spcBef>
                <a:spcAft>
                  <a:spcPts val="0"/>
                </a:spcAft>
                <a:buClrTx/>
                <a:buSzTx/>
                <a:buFontTx/>
                <a:buNone/>
                <a:tabLst/>
                <a:defRPr/>
              </a:pPr>
              <a:r>
                <a:rPr kumimoji="0" lang="en-US" sz="1051" b="0" i="0" u="none" strike="noStrike" kern="1200" cap="none" spc="0" normalizeH="0" baseline="0" noProof="0">
                  <a:ln>
                    <a:noFill/>
                  </a:ln>
                  <a:solidFill>
                    <a:prstClr val="black"/>
                  </a:solidFill>
                  <a:effectLst/>
                  <a:uLnTx/>
                  <a:uFillTx/>
                  <a:latin typeface="Calibri" panose="020F0502020204030204"/>
                  <a:ea typeface="+mn-ea"/>
                  <a:cs typeface="+mn-cs"/>
                </a:rPr>
                <a:t>HRAS</a:t>
              </a:r>
            </a:p>
          </p:txBody>
        </p:sp>
        <p:sp>
          <p:nvSpPr>
            <p:cNvPr id="157" name="Right Arrow 53">
              <a:extLst>
                <a:ext uri="{FF2B5EF4-FFF2-40B4-BE49-F238E27FC236}">
                  <a16:creationId xmlns:a16="http://schemas.microsoft.com/office/drawing/2014/main" id="{F6D5827E-A261-43CA-A051-6A3BEA38ADA1}"/>
                </a:ext>
              </a:extLst>
            </p:cNvPr>
            <p:cNvSpPr/>
            <p:nvPr/>
          </p:nvSpPr>
          <p:spPr bwMode="auto">
            <a:xfrm>
              <a:off x="5863207" y="2360530"/>
              <a:ext cx="156673" cy="190804"/>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58" name="Rectangle 157">
              <a:extLst>
                <a:ext uri="{FF2B5EF4-FFF2-40B4-BE49-F238E27FC236}">
                  <a16:creationId xmlns:a16="http://schemas.microsoft.com/office/drawing/2014/main" id="{29CD03DB-427B-44FE-8808-B4F9199296DB}"/>
                </a:ext>
              </a:extLst>
            </p:cNvPr>
            <p:cNvSpPr/>
            <p:nvPr/>
          </p:nvSpPr>
          <p:spPr bwMode="auto">
            <a:xfrm>
              <a:off x="9570141" y="5978747"/>
              <a:ext cx="18000"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59" name="Rectangle 158">
              <a:extLst>
                <a:ext uri="{FF2B5EF4-FFF2-40B4-BE49-F238E27FC236}">
                  <a16:creationId xmlns:a16="http://schemas.microsoft.com/office/drawing/2014/main" id="{C2B675AA-DF09-4A13-B636-212F6D4AA7E8}"/>
                </a:ext>
              </a:extLst>
            </p:cNvPr>
            <p:cNvSpPr/>
            <p:nvPr/>
          </p:nvSpPr>
          <p:spPr bwMode="auto">
            <a:xfrm>
              <a:off x="9570141" y="5827215"/>
              <a:ext cx="18000"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0" name="Rectangle 159">
              <a:extLst>
                <a:ext uri="{FF2B5EF4-FFF2-40B4-BE49-F238E27FC236}">
                  <a16:creationId xmlns:a16="http://schemas.microsoft.com/office/drawing/2014/main" id="{865A40F5-69CA-4B40-B30E-D3F8B32E4CE0}"/>
                </a:ext>
              </a:extLst>
            </p:cNvPr>
            <p:cNvSpPr/>
            <p:nvPr/>
          </p:nvSpPr>
          <p:spPr bwMode="auto">
            <a:xfrm flipH="1">
              <a:off x="9572265" y="5675674"/>
              <a:ext cx="36000"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1" name="Rectangle 160">
              <a:extLst>
                <a:ext uri="{FF2B5EF4-FFF2-40B4-BE49-F238E27FC236}">
                  <a16:creationId xmlns:a16="http://schemas.microsoft.com/office/drawing/2014/main" id="{C4B4E0BF-613C-4D7A-A1B7-55AE8A6AD961}"/>
                </a:ext>
              </a:extLst>
            </p:cNvPr>
            <p:cNvSpPr/>
            <p:nvPr/>
          </p:nvSpPr>
          <p:spPr bwMode="auto">
            <a:xfrm flipH="1">
              <a:off x="9572265" y="5524133"/>
              <a:ext cx="36000"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2" name="Rectangle 161">
              <a:extLst>
                <a:ext uri="{FF2B5EF4-FFF2-40B4-BE49-F238E27FC236}">
                  <a16:creationId xmlns:a16="http://schemas.microsoft.com/office/drawing/2014/main" id="{163756B0-0704-4FB3-9ED3-19C93DE15109}"/>
                </a:ext>
              </a:extLst>
            </p:cNvPr>
            <p:cNvSpPr/>
            <p:nvPr/>
          </p:nvSpPr>
          <p:spPr bwMode="auto">
            <a:xfrm flipH="1">
              <a:off x="9572265" y="5372592"/>
              <a:ext cx="36000"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3" name="Rectangle 162">
              <a:extLst>
                <a:ext uri="{FF2B5EF4-FFF2-40B4-BE49-F238E27FC236}">
                  <a16:creationId xmlns:a16="http://schemas.microsoft.com/office/drawing/2014/main" id="{F9C50253-7491-499E-9587-D663BF2F8ED9}"/>
                </a:ext>
              </a:extLst>
            </p:cNvPr>
            <p:cNvSpPr/>
            <p:nvPr/>
          </p:nvSpPr>
          <p:spPr bwMode="auto">
            <a:xfrm flipH="1">
              <a:off x="9572265" y="5221051"/>
              <a:ext cx="36000"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4" name="Rectangle 163">
              <a:extLst>
                <a:ext uri="{FF2B5EF4-FFF2-40B4-BE49-F238E27FC236}">
                  <a16:creationId xmlns:a16="http://schemas.microsoft.com/office/drawing/2014/main" id="{048E4C11-6A82-42D5-8570-970676CEA80C}"/>
                </a:ext>
              </a:extLst>
            </p:cNvPr>
            <p:cNvSpPr/>
            <p:nvPr/>
          </p:nvSpPr>
          <p:spPr bwMode="auto">
            <a:xfrm flipH="1">
              <a:off x="9572264" y="5069510"/>
              <a:ext cx="62443"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5" name="Rectangle 164">
              <a:extLst>
                <a:ext uri="{FF2B5EF4-FFF2-40B4-BE49-F238E27FC236}">
                  <a16:creationId xmlns:a16="http://schemas.microsoft.com/office/drawing/2014/main" id="{2CC85099-1279-48B4-9FE2-F9CAB4BC12EF}"/>
                </a:ext>
              </a:extLst>
            </p:cNvPr>
            <p:cNvSpPr/>
            <p:nvPr/>
          </p:nvSpPr>
          <p:spPr bwMode="auto">
            <a:xfrm flipH="1">
              <a:off x="9572263" y="4917969"/>
              <a:ext cx="78319"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6" name="Rectangle 165">
              <a:extLst>
                <a:ext uri="{FF2B5EF4-FFF2-40B4-BE49-F238E27FC236}">
                  <a16:creationId xmlns:a16="http://schemas.microsoft.com/office/drawing/2014/main" id="{42CCD4EF-4A5C-4272-87FC-5E36B8FCD482}"/>
                </a:ext>
              </a:extLst>
            </p:cNvPr>
            <p:cNvSpPr/>
            <p:nvPr/>
          </p:nvSpPr>
          <p:spPr bwMode="auto">
            <a:xfrm flipH="1">
              <a:off x="9572263" y="4766428"/>
              <a:ext cx="78319"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7" name="Rectangle 166">
              <a:extLst>
                <a:ext uri="{FF2B5EF4-FFF2-40B4-BE49-F238E27FC236}">
                  <a16:creationId xmlns:a16="http://schemas.microsoft.com/office/drawing/2014/main" id="{3EBD5403-7C1C-4115-B720-3C3E8D829706}"/>
                </a:ext>
              </a:extLst>
            </p:cNvPr>
            <p:cNvSpPr/>
            <p:nvPr/>
          </p:nvSpPr>
          <p:spPr bwMode="auto">
            <a:xfrm>
              <a:off x="9570141" y="4614887"/>
              <a:ext cx="18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8" name="Rectangle 167">
              <a:extLst>
                <a:ext uri="{FF2B5EF4-FFF2-40B4-BE49-F238E27FC236}">
                  <a16:creationId xmlns:a16="http://schemas.microsoft.com/office/drawing/2014/main" id="{C1007AC3-FE86-4D1B-881C-51B703CDF2C3}"/>
                </a:ext>
              </a:extLst>
            </p:cNvPr>
            <p:cNvSpPr/>
            <p:nvPr/>
          </p:nvSpPr>
          <p:spPr bwMode="auto">
            <a:xfrm>
              <a:off x="9587082" y="4463346"/>
              <a:ext cx="60325"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9" name="Rectangle 168">
              <a:extLst>
                <a:ext uri="{FF2B5EF4-FFF2-40B4-BE49-F238E27FC236}">
                  <a16:creationId xmlns:a16="http://schemas.microsoft.com/office/drawing/2014/main" id="{F882ABBB-CCBB-4CCC-91E2-C919B257482A}"/>
                </a:ext>
              </a:extLst>
            </p:cNvPr>
            <p:cNvSpPr/>
            <p:nvPr/>
          </p:nvSpPr>
          <p:spPr bwMode="auto">
            <a:xfrm>
              <a:off x="9570140" y="4463346"/>
              <a:ext cx="58217"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0" name="Rectangle 169">
              <a:extLst>
                <a:ext uri="{FF2B5EF4-FFF2-40B4-BE49-F238E27FC236}">
                  <a16:creationId xmlns:a16="http://schemas.microsoft.com/office/drawing/2014/main" id="{EC2F0064-C988-4412-B8F5-DCDB153798EB}"/>
                </a:ext>
              </a:extLst>
            </p:cNvPr>
            <p:cNvSpPr/>
            <p:nvPr/>
          </p:nvSpPr>
          <p:spPr bwMode="auto">
            <a:xfrm>
              <a:off x="9587082" y="4311805"/>
              <a:ext cx="79376"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1" name="Rectangle 170">
              <a:extLst>
                <a:ext uri="{FF2B5EF4-FFF2-40B4-BE49-F238E27FC236}">
                  <a16:creationId xmlns:a16="http://schemas.microsoft.com/office/drawing/2014/main" id="{48945DE9-B160-46B6-8108-F2287CCFB52D}"/>
                </a:ext>
              </a:extLst>
            </p:cNvPr>
            <p:cNvSpPr/>
            <p:nvPr/>
          </p:nvSpPr>
          <p:spPr bwMode="auto">
            <a:xfrm>
              <a:off x="9570141" y="4311805"/>
              <a:ext cx="18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2" name="Rectangle 171">
              <a:extLst>
                <a:ext uri="{FF2B5EF4-FFF2-40B4-BE49-F238E27FC236}">
                  <a16:creationId xmlns:a16="http://schemas.microsoft.com/office/drawing/2014/main" id="{6BA3AC99-B846-45E0-B36B-35DE2F1B54C2}"/>
                </a:ext>
              </a:extLst>
            </p:cNvPr>
            <p:cNvSpPr/>
            <p:nvPr/>
          </p:nvSpPr>
          <p:spPr bwMode="auto">
            <a:xfrm>
              <a:off x="9587082" y="4160264"/>
              <a:ext cx="98426"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3" name="Rectangle 172">
              <a:extLst>
                <a:ext uri="{FF2B5EF4-FFF2-40B4-BE49-F238E27FC236}">
                  <a16:creationId xmlns:a16="http://schemas.microsoft.com/office/drawing/2014/main" id="{24DC6AFC-4C24-4029-B459-5A0A45745162}"/>
                </a:ext>
              </a:extLst>
            </p:cNvPr>
            <p:cNvSpPr/>
            <p:nvPr/>
          </p:nvSpPr>
          <p:spPr bwMode="auto">
            <a:xfrm flipH="1">
              <a:off x="9568033" y="4160264"/>
              <a:ext cx="66674"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4" name="Rectangle 173">
              <a:extLst>
                <a:ext uri="{FF2B5EF4-FFF2-40B4-BE49-F238E27FC236}">
                  <a16:creationId xmlns:a16="http://schemas.microsoft.com/office/drawing/2014/main" id="{BA2D5C5C-FBB6-4FE2-96E8-2FC1FD5AAAFE}"/>
                </a:ext>
              </a:extLst>
            </p:cNvPr>
            <p:cNvSpPr/>
            <p:nvPr/>
          </p:nvSpPr>
          <p:spPr bwMode="auto">
            <a:xfrm flipH="1">
              <a:off x="9572262" y="4008723"/>
              <a:ext cx="129120"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5" name="Rectangle 174">
              <a:extLst>
                <a:ext uri="{FF2B5EF4-FFF2-40B4-BE49-F238E27FC236}">
                  <a16:creationId xmlns:a16="http://schemas.microsoft.com/office/drawing/2014/main" id="{6DE7C447-B3A0-42E7-BA64-462769ECA315}"/>
                </a:ext>
              </a:extLst>
            </p:cNvPr>
            <p:cNvSpPr/>
            <p:nvPr/>
          </p:nvSpPr>
          <p:spPr bwMode="auto">
            <a:xfrm>
              <a:off x="9587081" y="3857182"/>
              <a:ext cx="114301"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6" name="Rectangle 175">
              <a:extLst>
                <a:ext uri="{FF2B5EF4-FFF2-40B4-BE49-F238E27FC236}">
                  <a16:creationId xmlns:a16="http://schemas.microsoft.com/office/drawing/2014/main" id="{A1E1F7D6-84CA-438A-A110-0E12EE0E5386}"/>
                </a:ext>
              </a:extLst>
            </p:cNvPr>
            <p:cNvSpPr/>
            <p:nvPr/>
          </p:nvSpPr>
          <p:spPr bwMode="auto">
            <a:xfrm flipH="1">
              <a:off x="9568032" y="3857182"/>
              <a:ext cx="79375"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7" name="Rectangle 176">
              <a:extLst>
                <a:ext uri="{FF2B5EF4-FFF2-40B4-BE49-F238E27FC236}">
                  <a16:creationId xmlns:a16="http://schemas.microsoft.com/office/drawing/2014/main" id="{CDC165CE-7344-4403-ADCC-CE5BF039C39B}"/>
                </a:ext>
              </a:extLst>
            </p:cNvPr>
            <p:cNvSpPr/>
            <p:nvPr/>
          </p:nvSpPr>
          <p:spPr bwMode="auto">
            <a:xfrm flipH="1">
              <a:off x="9572261" y="3705641"/>
              <a:ext cx="160871"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8" name="Rectangle 177">
              <a:extLst>
                <a:ext uri="{FF2B5EF4-FFF2-40B4-BE49-F238E27FC236}">
                  <a16:creationId xmlns:a16="http://schemas.microsoft.com/office/drawing/2014/main" id="{83E63E11-E564-453F-AD70-962AFC06DEA1}"/>
                </a:ext>
              </a:extLst>
            </p:cNvPr>
            <p:cNvSpPr/>
            <p:nvPr/>
          </p:nvSpPr>
          <p:spPr bwMode="auto">
            <a:xfrm>
              <a:off x="9587081" y="3554100"/>
              <a:ext cx="146051"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9" name="Rectangle 178">
              <a:extLst>
                <a:ext uri="{FF2B5EF4-FFF2-40B4-BE49-F238E27FC236}">
                  <a16:creationId xmlns:a16="http://schemas.microsoft.com/office/drawing/2014/main" id="{DE254B0F-5550-48E2-BE6C-5C887BFDAD9A}"/>
                </a:ext>
              </a:extLst>
            </p:cNvPr>
            <p:cNvSpPr/>
            <p:nvPr/>
          </p:nvSpPr>
          <p:spPr bwMode="auto">
            <a:xfrm>
              <a:off x="9570141" y="3554100"/>
              <a:ext cx="18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0" name="Rectangle 179">
              <a:extLst>
                <a:ext uri="{FF2B5EF4-FFF2-40B4-BE49-F238E27FC236}">
                  <a16:creationId xmlns:a16="http://schemas.microsoft.com/office/drawing/2014/main" id="{607E0BC0-6EAC-4F56-A0DF-1B2171CB6190}"/>
                </a:ext>
              </a:extLst>
            </p:cNvPr>
            <p:cNvSpPr/>
            <p:nvPr/>
          </p:nvSpPr>
          <p:spPr bwMode="auto">
            <a:xfrm flipH="1">
              <a:off x="9572261" y="3402559"/>
              <a:ext cx="160871"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1" name="Rectangle 180">
              <a:extLst>
                <a:ext uri="{FF2B5EF4-FFF2-40B4-BE49-F238E27FC236}">
                  <a16:creationId xmlns:a16="http://schemas.microsoft.com/office/drawing/2014/main" id="{3167A196-4BC5-4A76-8415-F2EC97CDA65D}"/>
                </a:ext>
              </a:extLst>
            </p:cNvPr>
            <p:cNvSpPr/>
            <p:nvPr/>
          </p:nvSpPr>
          <p:spPr bwMode="auto">
            <a:xfrm>
              <a:off x="9587081" y="3251018"/>
              <a:ext cx="193677"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2" name="Rectangle 181">
              <a:extLst>
                <a:ext uri="{FF2B5EF4-FFF2-40B4-BE49-F238E27FC236}">
                  <a16:creationId xmlns:a16="http://schemas.microsoft.com/office/drawing/2014/main" id="{EAFC8737-3CD2-40EC-94BC-30F047093FB6}"/>
                </a:ext>
              </a:extLst>
            </p:cNvPr>
            <p:cNvSpPr/>
            <p:nvPr/>
          </p:nvSpPr>
          <p:spPr bwMode="auto">
            <a:xfrm>
              <a:off x="9570141" y="3251018"/>
              <a:ext cx="18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3" name="Rectangle 182">
              <a:extLst>
                <a:ext uri="{FF2B5EF4-FFF2-40B4-BE49-F238E27FC236}">
                  <a16:creationId xmlns:a16="http://schemas.microsoft.com/office/drawing/2014/main" id="{BFEF8D88-4B95-479A-9229-483BBB5A860D}"/>
                </a:ext>
              </a:extLst>
            </p:cNvPr>
            <p:cNvSpPr/>
            <p:nvPr/>
          </p:nvSpPr>
          <p:spPr bwMode="auto">
            <a:xfrm>
              <a:off x="9587081" y="3099477"/>
              <a:ext cx="193677"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4" name="Rectangle 183">
              <a:extLst>
                <a:ext uri="{FF2B5EF4-FFF2-40B4-BE49-F238E27FC236}">
                  <a16:creationId xmlns:a16="http://schemas.microsoft.com/office/drawing/2014/main" id="{A2D7BEF9-12F5-456E-8988-C0B628FC76FB}"/>
                </a:ext>
              </a:extLst>
            </p:cNvPr>
            <p:cNvSpPr/>
            <p:nvPr/>
          </p:nvSpPr>
          <p:spPr bwMode="auto">
            <a:xfrm flipH="1">
              <a:off x="9572264" y="3099477"/>
              <a:ext cx="59268"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5" name="Rectangle 184">
              <a:extLst>
                <a:ext uri="{FF2B5EF4-FFF2-40B4-BE49-F238E27FC236}">
                  <a16:creationId xmlns:a16="http://schemas.microsoft.com/office/drawing/2014/main" id="{9303F798-5D48-46EA-90C8-63A62582634D}"/>
                </a:ext>
              </a:extLst>
            </p:cNvPr>
            <p:cNvSpPr/>
            <p:nvPr/>
          </p:nvSpPr>
          <p:spPr bwMode="auto">
            <a:xfrm>
              <a:off x="9571208" y="2947936"/>
              <a:ext cx="228599"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6" name="Rectangle 185">
              <a:extLst>
                <a:ext uri="{FF2B5EF4-FFF2-40B4-BE49-F238E27FC236}">
                  <a16:creationId xmlns:a16="http://schemas.microsoft.com/office/drawing/2014/main" id="{C6F37104-FE13-496E-8167-0E6DF1C9DD74}"/>
                </a:ext>
              </a:extLst>
            </p:cNvPr>
            <p:cNvSpPr/>
            <p:nvPr/>
          </p:nvSpPr>
          <p:spPr bwMode="auto">
            <a:xfrm>
              <a:off x="9571208" y="2796395"/>
              <a:ext cx="228599"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7" name="Rectangle 186">
              <a:extLst>
                <a:ext uri="{FF2B5EF4-FFF2-40B4-BE49-F238E27FC236}">
                  <a16:creationId xmlns:a16="http://schemas.microsoft.com/office/drawing/2014/main" id="{A4007322-A772-40C1-9227-FB0DBEF0CFE7}"/>
                </a:ext>
              </a:extLst>
            </p:cNvPr>
            <p:cNvSpPr/>
            <p:nvPr/>
          </p:nvSpPr>
          <p:spPr bwMode="auto">
            <a:xfrm>
              <a:off x="9571208" y="2644854"/>
              <a:ext cx="228599"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8" name="Rectangle 187">
              <a:extLst>
                <a:ext uri="{FF2B5EF4-FFF2-40B4-BE49-F238E27FC236}">
                  <a16:creationId xmlns:a16="http://schemas.microsoft.com/office/drawing/2014/main" id="{890E4002-9229-4EB0-B92D-C3E7E68E5DB1}"/>
                </a:ext>
              </a:extLst>
            </p:cNvPr>
            <p:cNvSpPr/>
            <p:nvPr/>
          </p:nvSpPr>
          <p:spPr bwMode="auto">
            <a:xfrm>
              <a:off x="9587081" y="2493313"/>
              <a:ext cx="330202"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9" name="Rectangle 188">
              <a:extLst>
                <a:ext uri="{FF2B5EF4-FFF2-40B4-BE49-F238E27FC236}">
                  <a16:creationId xmlns:a16="http://schemas.microsoft.com/office/drawing/2014/main" id="{FA3A2673-E181-4AD1-81DF-1B2C9ACD27BB}"/>
                </a:ext>
              </a:extLst>
            </p:cNvPr>
            <p:cNvSpPr/>
            <p:nvPr/>
          </p:nvSpPr>
          <p:spPr bwMode="auto">
            <a:xfrm flipH="1">
              <a:off x="9572263" y="2493313"/>
              <a:ext cx="243419" cy="105445"/>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0" name="Rectangle 189">
              <a:extLst>
                <a:ext uri="{FF2B5EF4-FFF2-40B4-BE49-F238E27FC236}">
                  <a16:creationId xmlns:a16="http://schemas.microsoft.com/office/drawing/2014/main" id="{70D7B95F-51A2-455F-A2AB-B19AA5B2C39A}"/>
                </a:ext>
              </a:extLst>
            </p:cNvPr>
            <p:cNvSpPr/>
            <p:nvPr/>
          </p:nvSpPr>
          <p:spPr bwMode="auto">
            <a:xfrm>
              <a:off x="10803106" y="1735608"/>
              <a:ext cx="444502"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1" name="Rectangle 190">
              <a:extLst>
                <a:ext uri="{FF2B5EF4-FFF2-40B4-BE49-F238E27FC236}">
                  <a16:creationId xmlns:a16="http://schemas.microsoft.com/office/drawing/2014/main" id="{68F2F154-377A-4A14-A6CB-D2F7CD19E970}"/>
                </a:ext>
              </a:extLst>
            </p:cNvPr>
            <p:cNvSpPr/>
            <p:nvPr/>
          </p:nvSpPr>
          <p:spPr bwMode="auto">
            <a:xfrm flipH="1">
              <a:off x="9572262" y="1735608"/>
              <a:ext cx="1272120" cy="105445"/>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2" name="Rectangle 191">
              <a:extLst>
                <a:ext uri="{FF2B5EF4-FFF2-40B4-BE49-F238E27FC236}">
                  <a16:creationId xmlns:a16="http://schemas.microsoft.com/office/drawing/2014/main" id="{19C1A1FE-B989-4A64-8829-BEDA7DCD2D92}"/>
                </a:ext>
              </a:extLst>
            </p:cNvPr>
            <p:cNvSpPr/>
            <p:nvPr/>
          </p:nvSpPr>
          <p:spPr bwMode="auto">
            <a:xfrm>
              <a:off x="9571208" y="1887149"/>
              <a:ext cx="1485900" cy="105445"/>
            </a:xfrm>
            <a:prstGeom prst="rect">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3" name="Rectangle 192">
              <a:extLst>
                <a:ext uri="{FF2B5EF4-FFF2-40B4-BE49-F238E27FC236}">
                  <a16:creationId xmlns:a16="http://schemas.microsoft.com/office/drawing/2014/main" id="{382A60D1-8E6B-469E-BDD8-6425E9439190}"/>
                </a:ext>
              </a:extLst>
            </p:cNvPr>
            <p:cNvSpPr/>
            <p:nvPr/>
          </p:nvSpPr>
          <p:spPr bwMode="auto">
            <a:xfrm>
              <a:off x="9587081" y="2341772"/>
              <a:ext cx="346077"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4" name="Rectangle 193">
              <a:extLst>
                <a:ext uri="{FF2B5EF4-FFF2-40B4-BE49-F238E27FC236}">
                  <a16:creationId xmlns:a16="http://schemas.microsoft.com/office/drawing/2014/main" id="{A414DBDA-7774-402C-85F9-8662407EF282}"/>
                </a:ext>
              </a:extLst>
            </p:cNvPr>
            <p:cNvSpPr/>
            <p:nvPr/>
          </p:nvSpPr>
          <p:spPr bwMode="auto">
            <a:xfrm flipH="1">
              <a:off x="9572263" y="2341772"/>
              <a:ext cx="24341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5" name="Rectangle 194">
              <a:extLst>
                <a:ext uri="{FF2B5EF4-FFF2-40B4-BE49-F238E27FC236}">
                  <a16:creationId xmlns:a16="http://schemas.microsoft.com/office/drawing/2014/main" id="{8068BCDD-650A-44B5-A41B-EA511BE28F76}"/>
                </a:ext>
              </a:extLst>
            </p:cNvPr>
            <p:cNvSpPr/>
            <p:nvPr/>
          </p:nvSpPr>
          <p:spPr bwMode="auto">
            <a:xfrm>
              <a:off x="9587081" y="2190231"/>
              <a:ext cx="882652"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6" name="Rectangle 195">
              <a:extLst>
                <a:ext uri="{FF2B5EF4-FFF2-40B4-BE49-F238E27FC236}">
                  <a16:creationId xmlns:a16="http://schemas.microsoft.com/office/drawing/2014/main" id="{9CC70266-25D4-47F0-9E80-7E1A2F4AE2F8}"/>
                </a:ext>
              </a:extLst>
            </p:cNvPr>
            <p:cNvSpPr/>
            <p:nvPr/>
          </p:nvSpPr>
          <p:spPr bwMode="auto">
            <a:xfrm flipH="1">
              <a:off x="9572263" y="2190231"/>
              <a:ext cx="71966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7" name="Rectangle 196">
              <a:extLst>
                <a:ext uri="{FF2B5EF4-FFF2-40B4-BE49-F238E27FC236}">
                  <a16:creationId xmlns:a16="http://schemas.microsoft.com/office/drawing/2014/main" id="{F35A0D7A-87A2-47AF-B1E9-5AACC35E6D68}"/>
                </a:ext>
              </a:extLst>
            </p:cNvPr>
            <p:cNvSpPr/>
            <p:nvPr/>
          </p:nvSpPr>
          <p:spPr bwMode="auto">
            <a:xfrm>
              <a:off x="9587081" y="2038690"/>
              <a:ext cx="1120777" cy="105445"/>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8" name="Rectangle 197">
              <a:extLst>
                <a:ext uri="{FF2B5EF4-FFF2-40B4-BE49-F238E27FC236}">
                  <a16:creationId xmlns:a16="http://schemas.microsoft.com/office/drawing/2014/main" id="{188B0E36-3277-4F63-9257-52661D0F1FB4}"/>
                </a:ext>
              </a:extLst>
            </p:cNvPr>
            <p:cNvSpPr/>
            <p:nvPr/>
          </p:nvSpPr>
          <p:spPr bwMode="auto">
            <a:xfrm flipH="1">
              <a:off x="9572264" y="2038690"/>
              <a:ext cx="75144"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9" name="Straight Connector 198">
              <a:extLst>
                <a:ext uri="{FF2B5EF4-FFF2-40B4-BE49-F238E27FC236}">
                  <a16:creationId xmlns:a16="http://schemas.microsoft.com/office/drawing/2014/main" id="{A9B89A52-6474-4EB8-AC3D-ABAE5F3F37D8}"/>
                </a:ext>
              </a:extLst>
            </p:cNvPr>
            <p:cNvCxnSpPr>
              <a:cxnSpLocks/>
            </p:cNvCxnSpPr>
            <p:nvPr/>
          </p:nvCxnSpPr>
          <p:spPr bwMode="auto">
            <a:xfrm>
              <a:off x="9565018" y="1666694"/>
              <a:ext cx="0" cy="455084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00" name="TextBox 199">
              <a:extLst>
                <a:ext uri="{FF2B5EF4-FFF2-40B4-BE49-F238E27FC236}">
                  <a16:creationId xmlns:a16="http://schemas.microsoft.com/office/drawing/2014/main" id="{70F5DD96-B3C6-460C-8777-706EB3A80C20}"/>
                </a:ext>
              </a:extLst>
            </p:cNvPr>
            <p:cNvSpPr txBox="1"/>
            <p:nvPr/>
          </p:nvSpPr>
          <p:spPr>
            <a:xfrm>
              <a:off x="10337893" y="5379794"/>
              <a:ext cx="106548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Mutation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Deep deletion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Amplification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Fusion</a:t>
              </a:r>
            </a:p>
          </p:txBody>
        </p:sp>
        <p:sp>
          <p:nvSpPr>
            <p:cNvPr id="201" name="Rectangle 200">
              <a:extLst>
                <a:ext uri="{FF2B5EF4-FFF2-40B4-BE49-F238E27FC236}">
                  <a16:creationId xmlns:a16="http://schemas.microsoft.com/office/drawing/2014/main" id="{3FF66593-95B6-4248-AD53-00F661635E5C}"/>
                </a:ext>
              </a:extLst>
            </p:cNvPr>
            <p:cNvSpPr/>
            <p:nvPr/>
          </p:nvSpPr>
          <p:spPr bwMode="auto">
            <a:xfrm>
              <a:off x="10236017" y="5460086"/>
              <a:ext cx="118412" cy="11841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202" name="Rectangle 201">
              <a:extLst>
                <a:ext uri="{FF2B5EF4-FFF2-40B4-BE49-F238E27FC236}">
                  <a16:creationId xmlns:a16="http://schemas.microsoft.com/office/drawing/2014/main" id="{F023FFB2-8324-4714-AE44-2259B2F6E353}"/>
                </a:ext>
              </a:extLst>
            </p:cNvPr>
            <p:cNvSpPr/>
            <p:nvPr/>
          </p:nvSpPr>
          <p:spPr bwMode="auto">
            <a:xfrm>
              <a:off x="10236017" y="5642199"/>
              <a:ext cx="118412" cy="11841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203" name="Rectangle 202">
              <a:extLst>
                <a:ext uri="{FF2B5EF4-FFF2-40B4-BE49-F238E27FC236}">
                  <a16:creationId xmlns:a16="http://schemas.microsoft.com/office/drawing/2014/main" id="{DB7EF8C6-D574-4773-9807-3C812A8396A2}"/>
                </a:ext>
              </a:extLst>
            </p:cNvPr>
            <p:cNvSpPr/>
            <p:nvPr/>
          </p:nvSpPr>
          <p:spPr bwMode="auto">
            <a:xfrm>
              <a:off x="10236017" y="5824312"/>
              <a:ext cx="118412" cy="11841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204" name="Rectangle 203">
              <a:extLst>
                <a:ext uri="{FF2B5EF4-FFF2-40B4-BE49-F238E27FC236}">
                  <a16:creationId xmlns:a16="http://schemas.microsoft.com/office/drawing/2014/main" id="{A826948B-A472-4E14-9049-11EB39C36AD7}"/>
                </a:ext>
              </a:extLst>
            </p:cNvPr>
            <p:cNvSpPr/>
            <p:nvPr/>
          </p:nvSpPr>
          <p:spPr bwMode="auto">
            <a:xfrm>
              <a:off x="10236017" y="6006426"/>
              <a:ext cx="118412" cy="118412"/>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205" name="Right Arrow 117">
              <a:extLst>
                <a:ext uri="{FF2B5EF4-FFF2-40B4-BE49-F238E27FC236}">
                  <a16:creationId xmlns:a16="http://schemas.microsoft.com/office/drawing/2014/main" id="{133005DF-CB47-4E83-89F1-49C592B6EE52}"/>
                </a:ext>
              </a:extLst>
            </p:cNvPr>
            <p:cNvSpPr/>
            <p:nvPr/>
          </p:nvSpPr>
          <p:spPr bwMode="auto">
            <a:xfrm>
              <a:off x="8878350" y="3049226"/>
              <a:ext cx="156673" cy="190804"/>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206" name="Right Arrow 118">
              <a:extLst>
                <a:ext uri="{FF2B5EF4-FFF2-40B4-BE49-F238E27FC236}">
                  <a16:creationId xmlns:a16="http://schemas.microsoft.com/office/drawing/2014/main" id="{83307E85-005B-4ABE-B014-7E9D7200EE36}"/>
                </a:ext>
              </a:extLst>
            </p:cNvPr>
            <p:cNvSpPr/>
            <p:nvPr/>
          </p:nvSpPr>
          <p:spPr bwMode="auto">
            <a:xfrm>
              <a:off x="8878350" y="3350414"/>
              <a:ext cx="156673" cy="190804"/>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207" name="Right Arrow 119">
              <a:extLst>
                <a:ext uri="{FF2B5EF4-FFF2-40B4-BE49-F238E27FC236}">
                  <a16:creationId xmlns:a16="http://schemas.microsoft.com/office/drawing/2014/main" id="{15CE0936-3EC3-46BD-B320-8CC4D754A628}"/>
                </a:ext>
              </a:extLst>
            </p:cNvPr>
            <p:cNvSpPr/>
            <p:nvPr/>
          </p:nvSpPr>
          <p:spPr bwMode="auto">
            <a:xfrm>
              <a:off x="8878350" y="3501008"/>
              <a:ext cx="156673" cy="190804"/>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208" name="Right Arrow 120">
              <a:extLst>
                <a:ext uri="{FF2B5EF4-FFF2-40B4-BE49-F238E27FC236}">
                  <a16:creationId xmlns:a16="http://schemas.microsoft.com/office/drawing/2014/main" id="{22EC7B92-4067-40D6-9B25-153F6A55EA80}"/>
                </a:ext>
              </a:extLst>
            </p:cNvPr>
            <p:cNvSpPr/>
            <p:nvPr/>
          </p:nvSpPr>
          <p:spPr bwMode="auto">
            <a:xfrm>
              <a:off x="8878350" y="5176926"/>
              <a:ext cx="156673" cy="190804"/>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
          <p:nvSpPr>
            <p:cNvPr id="209" name="Right Arrow 121">
              <a:extLst>
                <a:ext uri="{FF2B5EF4-FFF2-40B4-BE49-F238E27FC236}">
                  <a16:creationId xmlns:a16="http://schemas.microsoft.com/office/drawing/2014/main" id="{AE09DE34-0832-4A3A-9B5A-3F1DA272755E}"/>
                </a:ext>
              </a:extLst>
            </p:cNvPr>
            <p:cNvSpPr/>
            <p:nvPr/>
          </p:nvSpPr>
          <p:spPr bwMode="auto">
            <a:xfrm>
              <a:off x="8878350" y="5490920"/>
              <a:ext cx="156673" cy="190804"/>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97" name="Rectangle: Single Corner Rounded 8">
            <a:extLst>
              <a:ext uri="{FF2B5EF4-FFF2-40B4-BE49-F238E27FC236}">
                <a16:creationId xmlns:a16="http://schemas.microsoft.com/office/drawing/2014/main" id="{5145A34C-067E-D745-A87E-C9D0CF233A5D}"/>
              </a:ext>
            </a:extLst>
          </p:cNvPr>
          <p:cNvSpPr/>
          <p:nvPr/>
        </p:nvSpPr>
        <p:spPr>
          <a:xfrm>
            <a:off x="978814" y="4604257"/>
            <a:ext cx="3521701" cy="1015663"/>
          </a:xfrm>
          <a:prstGeom prst="round1Rect">
            <a:avLst/>
          </a:prstGeom>
          <a:solidFill>
            <a:srgbClr val="003865">
              <a:lumMod val="20000"/>
              <a:lumOff val="80000"/>
            </a:srgbClr>
          </a:solid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mn-cs"/>
              </a:rPr>
              <a:t>~23% of mutations were identified in</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830051"/>
                </a:solidFill>
                <a:effectLst/>
                <a:uLnTx/>
                <a:uFillTx/>
                <a:latin typeface="Arial"/>
                <a:ea typeface="+mn-ea"/>
                <a:cs typeface="+mn-cs"/>
              </a:rPr>
              <a:t>DNA repair </a:t>
            </a:r>
            <a:r>
              <a:rPr kumimoji="0" lang="en-GB" sz="2000" b="1" i="0" u="none" strike="noStrike" kern="0" cap="none" spc="0" normalizeH="0" baseline="0" noProof="0" dirty="0">
                <a:ln>
                  <a:noFill/>
                </a:ln>
                <a:solidFill>
                  <a:srgbClr val="000000"/>
                </a:solidFill>
                <a:effectLst/>
                <a:uLnTx/>
                <a:uFillTx/>
                <a:latin typeface="Arial"/>
                <a:ea typeface="+mn-ea"/>
                <a:cs typeface="+mn-cs"/>
              </a:rPr>
              <a:t>pathways</a:t>
            </a:r>
            <a:r>
              <a:rPr kumimoji="0" lang="en-GB" sz="2000" b="1" i="0" u="none" strike="noStrike" kern="0" cap="none" spc="0" normalizeH="0" baseline="30000" noProof="0" dirty="0">
                <a:ln>
                  <a:noFill/>
                </a:ln>
                <a:solidFill>
                  <a:srgbClr val="000000"/>
                </a:solidFill>
                <a:effectLst/>
                <a:uLnTx/>
                <a:uFillTx/>
                <a:latin typeface="Arial"/>
                <a:ea typeface="+mn-ea"/>
                <a:cs typeface="+mn-cs"/>
              </a:rPr>
              <a:t>1</a:t>
            </a:r>
            <a:r>
              <a:rPr kumimoji="0" lang="en-GB" sz="2000" b="1" i="0" u="none" strike="noStrike" kern="0" cap="none" spc="0" normalizeH="0" baseline="0" noProof="0" dirty="0">
                <a:ln>
                  <a:noFill/>
                </a:ln>
                <a:solidFill>
                  <a:srgbClr val="000000"/>
                </a:solidFill>
                <a:effectLst/>
                <a:uLnTx/>
                <a:uFillTx/>
                <a:latin typeface="Arial"/>
                <a:ea typeface="+mn-ea"/>
                <a:cs typeface="+mn-cs"/>
              </a:rPr>
              <a:t> </a:t>
            </a:r>
            <a:endParaRPr kumimoji="0" lang="en-GB" sz="2000" b="1" i="0" u="none" strike="noStrike" kern="0" cap="none" spc="0" normalizeH="0" baseline="3000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5718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0AFD372-AEAD-B74F-9321-40BFB40DB412}"/>
              </a:ext>
            </a:extLst>
          </p:cNvPr>
          <p:cNvSpPr/>
          <p:nvPr/>
        </p:nvSpPr>
        <p:spPr>
          <a:xfrm>
            <a:off x="225462" y="1093070"/>
            <a:ext cx="5443105" cy="5039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93105A82-881A-4A6B-90D0-11CE28A47029}"/>
              </a:ext>
            </a:extLst>
          </p:cNvPr>
          <p:cNvSpPr>
            <a:spLocks noGrp="1"/>
          </p:cNvSpPr>
          <p:nvPr>
            <p:ph type="title"/>
          </p:nvPr>
        </p:nvSpPr>
        <p:spPr/>
        <p:txBody>
          <a:bodyPr/>
          <a:lstStyle/>
          <a:p>
            <a:r>
              <a:rPr lang="en-US" altLang="en-US" dirty="0"/>
              <a:t> </a:t>
            </a:r>
          </a:p>
        </p:txBody>
      </p:sp>
      <p:sp>
        <p:nvSpPr>
          <p:cNvPr id="2" name="Content Placeholder 1">
            <a:extLst>
              <a:ext uri="{FF2B5EF4-FFF2-40B4-BE49-F238E27FC236}">
                <a16:creationId xmlns:a16="http://schemas.microsoft.com/office/drawing/2014/main" id="{5AA42C43-04B2-4DB7-98B9-96ACD0CD924A}"/>
              </a:ext>
            </a:extLst>
          </p:cNvPr>
          <p:cNvSpPr>
            <a:spLocks noGrp="1"/>
          </p:cNvSpPr>
          <p:nvPr>
            <p:ph sz="half" idx="4294967295"/>
          </p:nvPr>
        </p:nvSpPr>
        <p:spPr>
          <a:xfrm>
            <a:off x="5907375" y="1093070"/>
            <a:ext cx="6059163" cy="1232217"/>
          </a:xfrm>
          <a:solidFill>
            <a:schemeClr val="bg1">
              <a:lumMod val="95000"/>
            </a:schemeClr>
          </a:solidFill>
        </p:spPr>
        <p:txBody>
          <a:bodyPr anchor="ctr">
            <a:normAutofit/>
          </a:bodyPr>
          <a:lstStyle/>
          <a:p>
            <a:r>
              <a:rPr lang="en-US" sz="2000" dirty="0"/>
              <a:t>Inherited germline </a:t>
            </a:r>
            <a:r>
              <a:rPr lang="en-US" sz="2000" dirty="0" err="1"/>
              <a:t>DDR</a:t>
            </a:r>
            <a:r>
              <a:rPr lang="en-US" sz="2000" dirty="0"/>
              <a:t> mutations</a:t>
            </a:r>
          </a:p>
          <a:p>
            <a:pPr lvl="1"/>
            <a:r>
              <a:rPr lang="en-US" sz="1800" dirty="0" err="1"/>
              <a:t>mCRPC</a:t>
            </a:r>
            <a:r>
              <a:rPr lang="en-US" sz="1800" dirty="0"/>
              <a:t>: 11.8% (82/692)</a:t>
            </a:r>
          </a:p>
          <a:p>
            <a:pPr lvl="1"/>
            <a:r>
              <a:rPr lang="en-US" sz="1800" dirty="0"/>
              <a:t>Localized disease: 4.6% (23/499)</a:t>
            </a:r>
          </a:p>
        </p:txBody>
      </p:sp>
      <p:sp>
        <p:nvSpPr>
          <p:cNvPr id="37" name="TextBox 4">
            <a:extLst>
              <a:ext uri="{FF2B5EF4-FFF2-40B4-BE49-F238E27FC236}">
                <a16:creationId xmlns:a16="http://schemas.microsoft.com/office/drawing/2014/main" id="{159A7871-362F-4CAF-B8F5-E4B4AFCE7C30}"/>
              </a:ext>
            </a:extLst>
          </p:cNvPr>
          <p:cNvSpPr txBox="1">
            <a:spLocks noChangeArrowheads="1"/>
          </p:cNvSpPr>
          <p:nvPr/>
        </p:nvSpPr>
        <p:spPr bwMode="auto">
          <a:xfrm>
            <a:off x="222568" y="1095625"/>
            <a:ext cx="5443105" cy="665288"/>
          </a:xfrm>
          <a:prstGeom prst="rect">
            <a:avLst/>
          </a:prstGeom>
          <a:gradFill>
            <a:gsLst>
              <a:gs pos="75000">
                <a:srgbClr val="0B7893"/>
              </a:gs>
              <a:gs pos="0">
                <a:srgbClr val="02B2C1"/>
              </a:gs>
            </a:gsLst>
            <a:lin ang="5400000" scaled="1"/>
          </a:gradFill>
        </p:spPr>
        <p:txBody>
          <a:bodyPr wrap="square" rtlCol="0">
            <a:no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chemeClr val="bg1"/>
                </a:solidFill>
                <a:effectLst/>
                <a:uLnTx/>
                <a:uFillTx/>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Distribution of presumed pathogenic </a:t>
            </a:r>
            <a:br>
              <a:rPr kumimoji="0" lang="en-US" altLang="en-US" sz="1800" b="1" i="0" u="none" strike="noStrike" kern="1200" cap="none" spc="0" normalizeH="0" baseline="0" noProof="0" dirty="0">
                <a:ln>
                  <a:noFill/>
                </a:ln>
                <a:solidFill>
                  <a:prstClr val="white"/>
                </a:solidFill>
                <a:effectLst/>
                <a:uLnTx/>
                <a:uFillTx/>
                <a:latin typeface="Calibri"/>
                <a:ea typeface="+mn-ea"/>
                <a:cs typeface="+mn-cs"/>
              </a:rPr>
            </a:b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germline mutations</a:t>
            </a:r>
          </a:p>
        </p:txBody>
      </p:sp>
      <p:sp>
        <p:nvSpPr>
          <p:cNvPr id="41" name="AutoShape 12">
            <a:extLst>
              <a:ext uri="{FF2B5EF4-FFF2-40B4-BE49-F238E27FC236}">
                <a16:creationId xmlns:a16="http://schemas.microsoft.com/office/drawing/2014/main" id="{B50010DA-87A7-4515-BF7E-DE45236F4EC2}"/>
              </a:ext>
            </a:extLst>
          </p:cNvPr>
          <p:cNvSpPr>
            <a:spLocks noChangeAspect="1" noChangeArrowheads="1" noTextEdit="1"/>
          </p:cNvSpPr>
          <p:nvPr/>
        </p:nvSpPr>
        <p:spPr bwMode="auto">
          <a:xfrm>
            <a:off x="495300" y="712788"/>
            <a:ext cx="81407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42730E82-C25C-4FFF-AF46-9A2D259F4932}"/>
              </a:ext>
            </a:extLst>
          </p:cNvPr>
          <p:cNvGrpSpPr/>
          <p:nvPr/>
        </p:nvGrpSpPr>
        <p:grpSpPr>
          <a:xfrm>
            <a:off x="157496" y="1982681"/>
            <a:ext cx="4749800" cy="4005482"/>
            <a:chOff x="157496" y="2207331"/>
            <a:chExt cx="4749800" cy="4005482"/>
          </a:xfrm>
        </p:grpSpPr>
        <p:cxnSp>
          <p:nvCxnSpPr>
            <p:cNvPr id="80" name="Straight Connector 192">
              <a:extLst>
                <a:ext uri="{FF2B5EF4-FFF2-40B4-BE49-F238E27FC236}">
                  <a16:creationId xmlns:a16="http://schemas.microsoft.com/office/drawing/2014/main" id="{9FAEE433-9ACE-4320-B5B9-DEA8820597EC}"/>
                </a:ext>
              </a:extLst>
            </p:cNvPr>
            <p:cNvCxnSpPr>
              <a:cxnSpLocks/>
            </p:cNvCxnSpPr>
            <p:nvPr/>
          </p:nvCxnSpPr>
          <p:spPr bwMode="auto">
            <a:xfrm flipH="1">
              <a:off x="1530684" y="3569626"/>
              <a:ext cx="365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81" name="Group 18588">
              <a:extLst>
                <a:ext uri="{FF2B5EF4-FFF2-40B4-BE49-F238E27FC236}">
                  <a16:creationId xmlns:a16="http://schemas.microsoft.com/office/drawing/2014/main" id="{FD95D61A-33E8-4F12-95F3-445954785736}"/>
                </a:ext>
              </a:extLst>
            </p:cNvPr>
            <p:cNvGrpSpPr>
              <a:grpSpLocks/>
            </p:cNvGrpSpPr>
            <p:nvPr/>
          </p:nvGrpSpPr>
          <p:grpSpPr bwMode="auto">
            <a:xfrm>
              <a:off x="1383046" y="2461551"/>
              <a:ext cx="2101850" cy="1708150"/>
              <a:chOff x="7419977" y="2621491"/>
              <a:chExt cx="2101320" cy="1707619"/>
            </a:xfrm>
          </p:grpSpPr>
          <p:sp>
            <p:nvSpPr>
              <p:cNvPr id="82" name="Freeform: Shape 18587">
                <a:extLst>
                  <a:ext uri="{FF2B5EF4-FFF2-40B4-BE49-F238E27FC236}">
                    <a16:creationId xmlns:a16="http://schemas.microsoft.com/office/drawing/2014/main" id="{2330D625-7296-402B-A0DE-EA0D544E6808}"/>
                  </a:ext>
                </a:extLst>
              </p:cNvPr>
              <p:cNvSpPr>
                <a:spLocks/>
              </p:cNvSpPr>
              <p:nvPr/>
            </p:nvSpPr>
            <p:spPr bwMode="auto">
              <a:xfrm>
                <a:off x="8272470" y="3109908"/>
                <a:ext cx="123825" cy="274320"/>
              </a:xfrm>
              <a:custGeom>
                <a:avLst/>
                <a:gdLst>
                  <a:gd name="T0" fmla="*/ 123825 w 123825"/>
                  <a:gd name="T1" fmla="*/ 17803623 h 180975"/>
                  <a:gd name="T2" fmla="*/ 123825 w 123825"/>
                  <a:gd name="T3" fmla="*/ 0 h 180975"/>
                  <a:gd name="T4" fmla="*/ 0 w 123825"/>
                  <a:gd name="T5" fmla="*/ 0 h 180975"/>
                  <a:gd name="T6" fmla="*/ 0 60000 65536"/>
                  <a:gd name="T7" fmla="*/ 0 60000 65536"/>
                  <a:gd name="T8" fmla="*/ 0 60000 65536"/>
                </a:gdLst>
                <a:ahLst/>
                <a:cxnLst>
                  <a:cxn ang="T6">
                    <a:pos x="T0" y="T1"/>
                  </a:cxn>
                  <a:cxn ang="T7">
                    <a:pos x="T2" y="T3"/>
                  </a:cxn>
                  <a:cxn ang="T8">
                    <a:pos x="T4" y="T5"/>
                  </a:cxn>
                </a:cxnLst>
                <a:rect l="0" t="0" r="r" b="b"/>
                <a:pathLst>
                  <a:path w="123825" h="180975">
                    <a:moveTo>
                      <a:pt x="123825" y="180975"/>
                    </a:moveTo>
                    <a:lnTo>
                      <a:pt x="123825" y="0"/>
                    </a:lnTo>
                    <a:lnTo>
                      <a:pt x="0" y="0"/>
                    </a:lnTo>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3" name="Straight Connector 18584">
                <a:extLst>
                  <a:ext uri="{FF2B5EF4-FFF2-40B4-BE49-F238E27FC236}">
                    <a16:creationId xmlns:a16="http://schemas.microsoft.com/office/drawing/2014/main" id="{DC268AA2-906A-4288-A622-BF441D07C8D5}"/>
                  </a:ext>
                </a:extLst>
              </p:cNvPr>
              <p:cNvCxnSpPr>
                <a:cxnSpLocks noChangeShapeType="1"/>
              </p:cNvCxnSpPr>
              <p:nvPr/>
            </p:nvCxnSpPr>
            <p:spPr bwMode="auto">
              <a:xfrm flipV="1">
                <a:off x="8740779" y="2621491"/>
                <a:ext cx="0" cy="638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84" name="Freeform: Shape 18581">
                <a:extLst>
                  <a:ext uri="{FF2B5EF4-FFF2-40B4-BE49-F238E27FC236}">
                    <a16:creationId xmlns:a16="http://schemas.microsoft.com/office/drawing/2014/main" id="{9D29118C-BF5F-4CA0-AAD6-4DBACDEAA130}"/>
                  </a:ext>
                </a:extLst>
              </p:cNvPr>
              <p:cNvSpPr>
                <a:spLocks/>
              </p:cNvSpPr>
              <p:nvPr/>
            </p:nvSpPr>
            <p:spPr bwMode="auto">
              <a:xfrm>
                <a:off x="8930747" y="2990849"/>
                <a:ext cx="590550" cy="228600"/>
              </a:xfrm>
              <a:custGeom>
                <a:avLst/>
                <a:gdLst>
                  <a:gd name="T0" fmla="*/ 0 w 590550"/>
                  <a:gd name="T1" fmla="*/ 228600 h 228600"/>
                  <a:gd name="T2" fmla="*/ 0 w 590550"/>
                  <a:gd name="T3" fmla="*/ 0 h 228600"/>
                  <a:gd name="T4" fmla="*/ 590550 w 590550"/>
                  <a:gd name="T5" fmla="*/ 0 h 228600"/>
                  <a:gd name="T6" fmla="*/ 0 60000 65536"/>
                  <a:gd name="T7" fmla="*/ 0 60000 65536"/>
                  <a:gd name="T8" fmla="*/ 0 60000 65536"/>
                </a:gdLst>
                <a:ahLst/>
                <a:cxnLst>
                  <a:cxn ang="T6">
                    <a:pos x="T0" y="T1"/>
                  </a:cxn>
                  <a:cxn ang="T7">
                    <a:pos x="T2" y="T3"/>
                  </a:cxn>
                  <a:cxn ang="T8">
                    <a:pos x="T4" y="T5"/>
                  </a:cxn>
                </a:cxnLst>
                <a:rect l="0" t="0" r="r" b="b"/>
                <a:pathLst>
                  <a:path w="590550" h="228600">
                    <a:moveTo>
                      <a:pt x="0" y="228600"/>
                    </a:moveTo>
                    <a:lnTo>
                      <a:pt x="0" y="0"/>
                    </a:lnTo>
                    <a:lnTo>
                      <a:pt x="590550" y="0"/>
                    </a:lnTo>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5" name="Straight Connector 18576">
                <a:extLst>
                  <a:ext uri="{FF2B5EF4-FFF2-40B4-BE49-F238E27FC236}">
                    <a16:creationId xmlns:a16="http://schemas.microsoft.com/office/drawing/2014/main" id="{F2B75E34-F8CF-4A31-920F-3CC5C1CC96B3}"/>
                  </a:ext>
                </a:extLst>
              </p:cNvPr>
              <p:cNvCxnSpPr>
                <a:cxnSpLocks noChangeShapeType="1"/>
              </p:cNvCxnSpPr>
              <p:nvPr/>
            </p:nvCxnSpPr>
            <p:spPr bwMode="auto">
              <a:xfrm flipH="1">
                <a:off x="7419977" y="4329110"/>
                <a:ext cx="20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86" name="Straight Connector 192">
                <a:extLst>
                  <a:ext uri="{FF2B5EF4-FFF2-40B4-BE49-F238E27FC236}">
                    <a16:creationId xmlns:a16="http://schemas.microsoft.com/office/drawing/2014/main" id="{53AA7E40-DAAB-4356-8E96-78D1D8928810}"/>
                  </a:ext>
                </a:extLst>
              </p:cNvPr>
              <p:cNvCxnSpPr>
                <a:cxnSpLocks/>
              </p:cNvCxnSpPr>
              <p:nvPr/>
            </p:nvCxnSpPr>
            <p:spPr bwMode="auto">
              <a:xfrm flipH="1">
                <a:off x="7462845" y="3995731"/>
                <a:ext cx="25717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87" name="Straight Connector 196">
                <a:extLst>
                  <a:ext uri="{FF2B5EF4-FFF2-40B4-BE49-F238E27FC236}">
                    <a16:creationId xmlns:a16="http://schemas.microsoft.com/office/drawing/2014/main" id="{A311A618-6736-4245-ABCD-0DAA7BA1B8F9}"/>
                  </a:ext>
                </a:extLst>
              </p:cNvPr>
              <p:cNvCxnSpPr>
                <a:cxnSpLocks/>
              </p:cNvCxnSpPr>
              <p:nvPr/>
            </p:nvCxnSpPr>
            <p:spPr bwMode="auto">
              <a:xfrm flipH="1" flipV="1">
                <a:off x="7627733" y="3574167"/>
                <a:ext cx="44472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88" name="Freeform: Shape 18580">
                <a:extLst>
                  <a:ext uri="{FF2B5EF4-FFF2-40B4-BE49-F238E27FC236}">
                    <a16:creationId xmlns:a16="http://schemas.microsoft.com/office/drawing/2014/main" id="{00633C40-116F-4053-9BB2-43E700E165BD}"/>
                  </a:ext>
                </a:extLst>
              </p:cNvPr>
              <p:cNvSpPr>
                <a:spLocks/>
              </p:cNvSpPr>
              <p:nvPr/>
            </p:nvSpPr>
            <p:spPr bwMode="auto">
              <a:xfrm>
                <a:off x="9032877" y="3138488"/>
                <a:ext cx="457200" cy="76200"/>
              </a:xfrm>
              <a:custGeom>
                <a:avLst/>
                <a:gdLst>
                  <a:gd name="T0" fmla="*/ 0 w 381000"/>
                  <a:gd name="T1" fmla="*/ 76200 h 76200"/>
                  <a:gd name="T2" fmla="*/ 49146 w 381000"/>
                  <a:gd name="T3" fmla="*/ 0 h 76200"/>
                  <a:gd name="T4" fmla="*/ 1965876 w 381000"/>
                  <a:gd name="T5" fmla="*/ 0 h 76200"/>
                  <a:gd name="T6" fmla="*/ 0 60000 65536"/>
                  <a:gd name="T7" fmla="*/ 0 60000 65536"/>
                  <a:gd name="T8" fmla="*/ 0 60000 65536"/>
                </a:gdLst>
                <a:ahLst/>
                <a:cxnLst>
                  <a:cxn ang="T6">
                    <a:pos x="T0" y="T1"/>
                  </a:cxn>
                  <a:cxn ang="T7">
                    <a:pos x="T2" y="T3"/>
                  </a:cxn>
                  <a:cxn ang="T8">
                    <a:pos x="T4" y="T5"/>
                  </a:cxn>
                </a:cxnLst>
                <a:rect l="0" t="0" r="r" b="b"/>
                <a:pathLst>
                  <a:path w="381000" h="76200">
                    <a:moveTo>
                      <a:pt x="0" y="76200"/>
                    </a:moveTo>
                    <a:lnTo>
                      <a:pt x="9525" y="0"/>
                    </a:lnTo>
                    <a:lnTo>
                      <a:pt x="381000" y="0"/>
                    </a:lnTo>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Freeform: Shape 18582">
                <a:extLst>
                  <a:ext uri="{FF2B5EF4-FFF2-40B4-BE49-F238E27FC236}">
                    <a16:creationId xmlns:a16="http://schemas.microsoft.com/office/drawing/2014/main" id="{0FBEF390-7A31-423D-8488-DCCE8E0D0D93}"/>
                  </a:ext>
                </a:extLst>
              </p:cNvPr>
              <p:cNvSpPr>
                <a:spLocks/>
              </p:cNvSpPr>
              <p:nvPr/>
            </p:nvSpPr>
            <p:spPr bwMode="auto">
              <a:xfrm>
                <a:off x="8836557" y="2752724"/>
                <a:ext cx="576263" cy="485775"/>
              </a:xfrm>
              <a:custGeom>
                <a:avLst/>
                <a:gdLst>
                  <a:gd name="T0" fmla="*/ 0 w 576263"/>
                  <a:gd name="T1" fmla="*/ 485775 h 485775"/>
                  <a:gd name="T2" fmla="*/ 0 w 576263"/>
                  <a:gd name="T3" fmla="*/ 0 h 485775"/>
                  <a:gd name="T4" fmla="*/ 576263 w 576263"/>
                  <a:gd name="T5" fmla="*/ 0 h 485775"/>
                  <a:gd name="T6" fmla="*/ 0 60000 65536"/>
                  <a:gd name="T7" fmla="*/ 0 60000 65536"/>
                  <a:gd name="T8" fmla="*/ 0 60000 65536"/>
                </a:gdLst>
                <a:ahLst/>
                <a:cxnLst>
                  <a:cxn ang="T6">
                    <a:pos x="T0" y="T1"/>
                  </a:cxn>
                  <a:cxn ang="T7">
                    <a:pos x="T2" y="T3"/>
                  </a:cxn>
                  <a:cxn ang="T8">
                    <a:pos x="T4" y="T5"/>
                  </a:cxn>
                </a:cxnLst>
                <a:rect l="0" t="0" r="r" b="b"/>
                <a:pathLst>
                  <a:path w="576263" h="485775">
                    <a:moveTo>
                      <a:pt x="0" y="485775"/>
                    </a:moveTo>
                    <a:lnTo>
                      <a:pt x="0" y="0"/>
                    </a:lnTo>
                    <a:lnTo>
                      <a:pt x="576263" y="0"/>
                    </a:lnTo>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0" name="Freeform: Shape 18585">
                <a:extLst>
                  <a:ext uri="{FF2B5EF4-FFF2-40B4-BE49-F238E27FC236}">
                    <a16:creationId xmlns:a16="http://schemas.microsoft.com/office/drawing/2014/main" id="{00F42086-84B7-4C05-95A8-8C3E73E7B729}"/>
                  </a:ext>
                </a:extLst>
              </p:cNvPr>
              <p:cNvSpPr>
                <a:spLocks/>
              </p:cNvSpPr>
              <p:nvPr/>
            </p:nvSpPr>
            <p:spPr bwMode="auto">
              <a:xfrm>
                <a:off x="8448681" y="2709850"/>
                <a:ext cx="190500" cy="548640"/>
              </a:xfrm>
              <a:custGeom>
                <a:avLst/>
                <a:gdLst>
                  <a:gd name="T0" fmla="*/ 190500 w 190500"/>
                  <a:gd name="T1" fmla="*/ 2000315 h 466725"/>
                  <a:gd name="T2" fmla="*/ 190500 w 190500"/>
                  <a:gd name="T3" fmla="*/ 0 h 466725"/>
                  <a:gd name="T4" fmla="*/ 0 w 190500"/>
                  <a:gd name="T5" fmla="*/ 0 h 466725"/>
                  <a:gd name="T6" fmla="*/ 0 60000 65536"/>
                  <a:gd name="T7" fmla="*/ 0 60000 65536"/>
                  <a:gd name="T8" fmla="*/ 0 60000 65536"/>
                </a:gdLst>
                <a:ahLst/>
                <a:cxnLst>
                  <a:cxn ang="T6">
                    <a:pos x="T0" y="T1"/>
                  </a:cxn>
                  <a:cxn ang="T7">
                    <a:pos x="T2" y="T3"/>
                  </a:cxn>
                  <a:cxn ang="T8">
                    <a:pos x="T4" y="T5"/>
                  </a:cxn>
                </a:cxnLst>
                <a:rect l="0" t="0" r="r" b="b"/>
                <a:pathLst>
                  <a:path w="190500" h="466725">
                    <a:moveTo>
                      <a:pt x="190500" y="466725"/>
                    </a:moveTo>
                    <a:lnTo>
                      <a:pt x="190500" y="0"/>
                    </a:lnTo>
                    <a:lnTo>
                      <a:pt x="0" y="0"/>
                    </a:lnTo>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 name="Freeform: Shape 18586">
                <a:extLst>
                  <a:ext uri="{FF2B5EF4-FFF2-40B4-BE49-F238E27FC236}">
                    <a16:creationId xmlns:a16="http://schemas.microsoft.com/office/drawing/2014/main" id="{50FC4175-0B87-46A0-8188-F155052C2E56}"/>
                  </a:ext>
                </a:extLst>
              </p:cNvPr>
              <p:cNvSpPr>
                <a:spLocks/>
              </p:cNvSpPr>
              <p:nvPr/>
            </p:nvSpPr>
            <p:spPr bwMode="auto">
              <a:xfrm>
                <a:off x="8448681" y="2890834"/>
                <a:ext cx="95250" cy="457200"/>
              </a:xfrm>
              <a:custGeom>
                <a:avLst/>
                <a:gdLst>
                  <a:gd name="T0" fmla="*/ 95250 w 95250"/>
                  <a:gd name="T1" fmla="*/ 5721261 h 333375"/>
                  <a:gd name="T2" fmla="*/ 95250 w 95250"/>
                  <a:gd name="T3" fmla="*/ 0 h 333375"/>
                  <a:gd name="T4" fmla="*/ 0 w 95250"/>
                  <a:gd name="T5" fmla="*/ 0 h 333375"/>
                  <a:gd name="T6" fmla="*/ 0 60000 65536"/>
                  <a:gd name="T7" fmla="*/ 0 60000 65536"/>
                  <a:gd name="T8" fmla="*/ 0 60000 65536"/>
                </a:gdLst>
                <a:ahLst/>
                <a:cxnLst>
                  <a:cxn ang="T6">
                    <a:pos x="T0" y="T1"/>
                  </a:cxn>
                  <a:cxn ang="T7">
                    <a:pos x="T2" y="T3"/>
                  </a:cxn>
                  <a:cxn ang="T8">
                    <a:pos x="T4" y="T5"/>
                  </a:cxn>
                </a:cxnLst>
                <a:rect l="0" t="0" r="r" b="b"/>
                <a:pathLst>
                  <a:path w="95250" h="333375">
                    <a:moveTo>
                      <a:pt x="95250" y="333375"/>
                    </a:moveTo>
                    <a:lnTo>
                      <a:pt x="95250" y="0"/>
                    </a:lnTo>
                    <a:lnTo>
                      <a:pt x="0" y="0"/>
                    </a:lnTo>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Freeform: Shape 206">
                <a:extLst>
                  <a:ext uri="{FF2B5EF4-FFF2-40B4-BE49-F238E27FC236}">
                    <a16:creationId xmlns:a16="http://schemas.microsoft.com/office/drawing/2014/main" id="{87FF5AA4-AB64-49D9-BEC4-FDB0E0B50936}"/>
                  </a:ext>
                </a:extLst>
              </p:cNvPr>
              <p:cNvSpPr>
                <a:spLocks/>
              </p:cNvSpPr>
              <p:nvPr/>
            </p:nvSpPr>
            <p:spPr bwMode="auto">
              <a:xfrm>
                <a:off x="8091505" y="3314693"/>
                <a:ext cx="123825" cy="274320"/>
              </a:xfrm>
              <a:custGeom>
                <a:avLst/>
                <a:gdLst>
                  <a:gd name="T0" fmla="*/ 123825 w 123825"/>
                  <a:gd name="T1" fmla="*/ 621011 h 180975"/>
                  <a:gd name="T2" fmla="*/ 123825 w 123825"/>
                  <a:gd name="T3" fmla="*/ 0 h 180975"/>
                  <a:gd name="T4" fmla="*/ 0 w 123825"/>
                  <a:gd name="T5" fmla="*/ 0 h 180975"/>
                  <a:gd name="T6" fmla="*/ 0 60000 65536"/>
                  <a:gd name="T7" fmla="*/ 0 60000 65536"/>
                  <a:gd name="T8" fmla="*/ 0 60000 65536"/>
                </a:gdLst>
                <a:ahLst/>
                <a:cxnLst>
                  <a:cxn ang="T6">
                    <a:pos x="T0" y="T1"/>
                  </a:cxn>
                  <a:cxn ang="T7">
                    <a:pos x="T2" y="T3"/>
                  </a:cxn>
                  <a:cxn ang="T8">
                    <a:pos x="T4" y="T5"/>
                  </a:cxn>
                </a:cxnLst>
                <a:rect l="0" t="0" r="r" b="b"/>
                <a:pathLst>
                  <a:path w="123825" h="180975">
                    <a:moveTo>
                      <a:pt x="123825" y="180975"/>
                    </a:moveTo>
                    <a:lnTo>
                      <a:pt x="123825" y="0"/>
                    </a:lnTo>
                    <a:lnTo>
                      <a:pt x="0" y="0"/>
                    </a:lnTo>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3" name="Group 18572">
              <a:extLst>
                <a:ext uri="{FF2B5EF4-FFF2-40B4-BE49-F238E27FC236}">
                  <a16:creationId xmlns:a16="http://schemas.microsoft.com/office/drawing/2014/main" id="{5618A662-A77D-4BC0-82E7-682A2A1FB35A}"/>
                </a:ext>
              </a:extLst>
            </p:cNvPr>
            <p:cNvGrpSpPr>
              <a:grpSpLocks/>
            </p:cNvGrpSpPr>
            <p:nvPr/>
          </p:nvGrpSpPr>
          <p:grpSpPr bwMode="auto">
            <a:xfrm>
              <a:off x="1468771" y="3044163"/>
              <a:ext cx="3167063" cy="3168650"/>
              <a:chOff x="11700740" y="3203081"/>
              <a:chExt cx="3167170" cy="3169438"/>
            </a:xfrm>
          </p:grpSpPr>
          <p:sp>
            <p:nvSpPr>
              <p:cNvPr id="94" name="Freeform 87">
                <a:extLst>
                  <a:ext uri="{FF2B5EF4-FFF2-40B4-BE49-F238E27FC236}">
                    <a16:creationId xmlns:a16="http://schemas.microsoft.com/office/drawing/2014/main" id="{81566F2C-7DCE-4B23-A539-B23E812ED0B8}"/>
                  </a:ext>
                </a:extLst>
              </p:cNvPr>
              <p:cNvSpPr>
                <a:spLocks/>
              </p:cNvSpPr>
              <p:nvPr/>
            </p:nvSpPr>
            <p:spPr bwMode="auto">
              <a:xfrm>
                <a:off x="13285119" y="3204669"/>
                <a:ext cx="1582791" cy="3086867"/>
              </a:xfrm>
              <a:custGeom>
                <a:avLst/>
                <a:gdLst>
                  <a:gd name="T0" fmla="*/ 72 w 1396"/>
                  <a:gd name="T1" fmla="*/ 2 h 2721"/>
                  <a:gd name="T2" fmla="*/ 212 w 1396"/>
                  <a:gd name="T3" fmla="*/ 16 h 2721"/>
                  <a:gd name="T4" fmla="*/ 348 w 1396"/>
                  <a:gd name="T5" fmla="*/ 44 h 2721"/>
                  <a:gd name="T6" fmla="*/ 480 w 1396"/>
                  <a:gd name="T7" fmla="*/ 84 h 2721"/>
                  <a:gd name="T8" fmla="*/ 604 w 1396"/>
                  <a:gd name="T9" fmla="*/ 138 h 2721"/>
                  <a:gd name="T10" fmla="*/ 724 w 1396"/>
                  <a:gd name="T11" fmla="*/ 202 h 2721"/>
                  <a:gd name="T12" fmla="*/ 835 w 1396"/>
                  <a:gd name="T13" fmla="*/ 277 h 2721"/>
                  <a:gd name="T14" fmla="*/ 939 w 1396"/>
                  <a:gd name="T15" fmla="*/ 362 h 2721"/>
                  <a:gd name="T16" fmla="*/ 1033 w 1396"/>
                  <a:gd name="T17" fmla="*/ 456 h 2721"/>
                  <a:gd name="T18" fmla="*/ 1118 w 1396"/>
                  <a:gd name="T19" fmla="*/ 560 h 2721"/>
                  <a:gd name="T20" fmla="*/ 1193 w 1396"/>
                  <a:gd name="T21" fmla="*/ 672 h 2721"/>
                  <a:gd name="T22" fmla="*/ 1259 w 1396"/>
                  <a:gd name="T23" fmla="*/ 791 h 2721"/>
                  <a:gd name="T24" fmla="*/ 1312 w 1396"/>
                  <a:gd name="T25" fmla="*/ 916 h 2721"/>
                  <a:gd name="T26" fmla="*/ 1352 w 1396"/>
                  <a:gd name="T27" fmla="*/ 1047 h 2721"/>
                  <a:gd name="T28" fmla="*/ 1380 w 1396"/>
                  <a:gd name="T29" fmla="*/ 1183 h 2721"/>
                  <a:gd name="T30" fmla="*/ 1395 w 1396"/>
                  <a:gd name="T31" fmla="*/ 1324 h 2721"/>
                  <a:gd name="T32" fmla="*/ 1395 w 1396"/>
                  <a:gd name="T33" fmla="*/ 1452 h 2721"/>
                  <a:gd name="T34" fmla="*/ 1385 w 1396"/>
                  <a:gd name="T35" fmla="*/ 1564 h 2721"/>
                  <a:gd name="T36" fmla="*/ 1368 w 1396"/>
                  <a:gd name="T37" fmla="*/ 1673 h 2721"/>
                  <a:gd name="T38" fmla="*/ 1342 w 1396"/>
                  <a:gd name="T39" fmla="*/ 1778 h 2721"/>
                  <a:gd name="T40" fmla="*/ 1308 w 1396"/>
                  <a:gd name="T41" fmla="*/ 1881 h 2721"/>
                  <a:gd name="T42" fmla="*/ 1267 w 1396"/>
                  <a:gd name="T43" fmla="*/ 1981 h 2721"/>
                  <a:gd name="T44" fmla="*/ 1219 w 1396"/>
                  <a:gd name="T45" fmla="*/ 2077 h 2721"/>
                  <a:gd name="T46" fmla="*/ 1163 w 1396"/>
                  <a:gd name="T47" fmla="*/ 2169 h 2721"/>
                  <a:gd name="T48" fmla="*/ 1099 w 1396"/>
                  <a:gd name="T49" fmla="*/ 2255 h 2721"/>
                  <a:gd name="T50" fmla="*/ 1030 w 1396"/>
                  <a:gd name="T51" fmla="*/ 2338 h 2721"/>
                  <a:gd name="T52" fmla="*/ 955 w 1396"/>
                  <a:gd name="T53" fmla="*/ 2415 h 2721"/>
                  <a:gd name="T54" fmla="*/ 873 w 1396"/>
                  <a:gd name="T55" fmla="*/ 2485 h 2721"/>
                  <a:gd name="T56" fmla="*/ 785 w 1396"/>
                  <a:gd name="T57" fmla="*/ 2549 h 2721"/>
                  <a:gd name="T58" fmla="*/ 692 w 1396"/>
                  <a:gd name="T59" fmla="*/ 2609 h 2721"/>
                  <a:gd name="T60" fmla="*/ 595 w 1396"/>
                  <a:gd name="T61" fmla="*/ 2658 h 2721"/>
                  <a:gd name="T62" fmla="*/ 492 w 1396"/>
                  <a:gd name="T63" fmla="*/ 2701 h 2721"/>
                  <a:gd name="T64" fmla="*/ 0 w 1396"/>
                  <a:gd name="T65" fmla="*/ 1396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6" h="2721">
                    <a:moveTo>
                      <a:pt x="0" y="0"/>
                    </a:moveTo>
                    <a:lnTo>
                      <a:pt x="72" y="2"/>
                    </a:lnTo>
                    <a:lnTo>
                      <a:pt x="142" y="7"/>
                    </a:lnTo>
                    <a:lnTo>
                      <a:pt x="212" y="16"/>
                    </a:lnTo>
                    <a:lnTo>
                      <a:pt x="281" y="28"/>
                    </a:lnTo>
                    <a:lnTo>
                      <a:pt x="348" y="44"/>
                    </a:lnTo>
                    <a:lnTo>
                      <a:pt x="416" y="63"/>
                    </a:lnTo>
                    <a:lnTo>
                      <a:pt x="480" y="84"/>
                    </a:lnTo>
                    <a:lnTo>
                      <a:pt x="544" y="109"/>
                    </a:lnTo>
                    <a:lnTo>
                      <a:pt x="604" y="138"/>
                    </a:lnTo>
                    <a:lnTo>
                      <a:pt x="665" y="168"/>
                    </a:lnTo>
                    <a:lnTo>
                      <a:pt x="724" y="202"/>
                    </a:lnTo>
                    <a:lnTo>
                      <a:pt x="780" y="239"/>
                    </a:lnTo>
                    <a:lnTo>
                      <a:pt x="835" y="277"/>
                    </a:lnTo>
                    <a:lnTo>
                      <a:pt x="888" y="319"/>
                    </a:lnTo>
                    <a:lnTo>
                      <a:pt x="939" y="362"/>
                    </a:lnTo>
                    <a:lnTo>
                      <a:pt x="987" y="408"/>
                    </a:lnTo>
                    <a:lnTo>
                      <a:pt x="1033" y="456"/>
                    </a:lnTo>
                    <a:lnTo>
                      <a:pt x="1076" y="508"/>
                    </a:lnTo>
                    <a:lnTo>
                      <a:pt x="1118" y="560"/>
                    </a:lnTo>
                    <a:lnTo>
                      <a:pt x="1158" y="615"/>
                    </a:lnTo>
                    <a:lnTo>
                      <a:pt x="1193" y="672"/>
                    </a:lnTo>
                    <a:lnTo>
                      <a:pt x="1227" y="730"/>
                    </a:lnTo>
                    <a:lnTo>
                      <a:pt x="1259" y="791"/>
                    </a:lnTo>
                    <a:lnTo>
                      <a:pt x="1286" y="852"/>
                    </a:lnTo>
                    <a:lnTo>
                      <a:pt x="1312" y="916"/>
                    </a:lnTo>
                    <a:lnTo>
                      <a:pt x="1332" y="981"/>
                    </a:lnTo>
                    <a:lnTo>
                      <a:pt x="1352" y="1047"/>
                    </a:lnTo>
                    <a:lnTo>
                      <a:pt x="1368" y="1114"/>
                    </a:lnTo>
                    <a:lnTo>
                      <a:pt x="1380" y="1183"/>
                    </a:lnTo>
                    <a:lnTo>
                      <a:pt x="1388" y="1253"/>
                    </a:lnTo>
                    <a:lnTo>
                      <a:pt x="1395" y="1324"/>
                    </a:lnTo>
                    <a:lnTo>
                      <a:pt x="1396" y="1396"/>
                    </a:lnTo>
                    <a:lnTo>
                      <a:pt x="1395" y="1452"/>
                    </a:lnTo>
                    <a:lnTo>
                      <a:pt x="1392" y="1508"/>
                    </a:lnTo>
                    <a:lnTo>
                      <a:pt x="1385" y="1564"/>
                    </a:lnTo>
                    <a:lnTo>
                      <a:pt x="1379" y="1618"/>
                    </a:lnTo>
                    <a:lnTo>
                      <a:pt x="1368" y="1673"/>
                    </a:lnTo>
                    <a:lnTo>
                      <a:pt x="1356" y="1725"/>
                    </a:lnTo>
                    <a:lnTo>
                      <a:pt x="1342" y="1778"/>
                    </a:lnTo>
                    <a:lnTo>
                      <a:pt x="1326" y="1829"/>
                    </a:lnTo>
                    <a:lnTo>
                      <a:pt x="1308" y="1881"/>
                    </a:lnTo>
                    <a:lnTo>
                      <a:pt x="1289" y="1932"/>
                    </a:lnTo>
                    <a:lnTo>
                      <a:pt x="1267" y="1981"/>
                    </a:lnTo>
                    <a:lnTo>
                      <a:pt x="1244" y="2029"/>
                    </a:lnTo>
                    <a:lnTo>
                      <a:pt x="1219" y="2077"/>
                    </a:lnTo>
                    <a:lnTo>
                      <a:pt x="1192" y="2124"/>
                    </a:lnTo>
                    <a:lnTo>
                      <a:pt x="1163" y="2169"/>
                    </a:lnTo>
                    <a:lnTo>
                      <a:pt x="1132" y="2213"/>
                    </a:lnTo>
                    <a:lnTo>
                      <a:pt x="1099" y="2255"/>
                    </a:lnTo>
                    <a:lnTo>
                      <a:pt x="1065" y="2298"/>
                    </a:lnTo>
                    <a:lnTo>
                      <a:pt x="1030" y="2338"/>
                    </a:lnTo>
                    <a:lnTo>
                      <a:pt x="993" y="2377"/>
                    </a:lnTo>
                    <a:lnTo>
                      <a:pt x="955" y="2415"/>
                    </a:lnTo>
                    <a:lnTo>
                      <a:pt x="915" y="2450"/>
                    </a:lnTo>
                    <a:lnTo>
                      <a:pt x="873" y="2485"/>
                    </a:lnTo>
                    <a:lnTo>
                      <a:pt x="830" y="2519"/>
                    </a:lnTo>
                    <a:lnTo>
                      <a:pt x="785" y="2549"/>
                    </a:lnTo>
                    <a:lnTo>
                      <a:pt x="740" y="2580"/>
                    </a:lnTo>
                    <a:lnTo>
                      <a:pt x="692" y="2609"/>
                    </a:lnTo>
                    <a:lnTo>
                      <a:pt x="644" y="2634"/>
                    </a:lnTo>
                    <a:lnTo>
                      <a:pt x="595" y="2658"/>
                    </a:lnTo>
                    <a:lnTo>
                      <a:pt x="545" y="2681"/>
                    </a:lnTo>
                    <a:lnTo>
                      <a:pt x="492" y="2701"/>
                    </a:lnTo>
                    <a:lnTo>
                      <a:pt x="440" y="2721"/>
                    </a:lnTo>
                    <a:lnTo>
                      <a:pt x="0" y="1396"/>
                    </a:lnTo>
                    <a:lnTo>
                      <a:pt x="0" y="0"/>
                    </a:lnTo>
                  </a:path>
                </a:pathLst>
              </a:custGeom>
              <a:solidFill>
                <a:srgbClr val="03B2C1"/>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95" name="Freeform 89">
                <a:extLst>
                  <a:ext uri="{FF2B5EF4-FFF2-40B4-BE49-F238E27FC236}">
                    <a16:creationId xmlns:a16="http://schemas.microsoft.com/office/drawing/2014/main" id="{2616CBE4-8F88-45D4-ACDA-EEC3976B1F74}"/>
                  </a:ext>
                </a:extLst>
              </p:cNvPr>
              <p:cNvSpPr>
                <a:spLocks/>
              </p:cNvSpPr>
              <p:nvPr/>
            </p:nvSpPr>
            <p:spPr bwMode="auto">
              <a:xfrm>
                <a:off x="12507217" y="4787800"/>
                <a:ext cx="1276393" cy="1584719"/>
              </a:xfrm>
              <a:custGeom>
                <a:avLst/>
                <a:gdLst>
                  <a:gd name="T0" fmla="*/ 1125 w 1125"/>
                  <a:gd name="T1" fmla="*/ 1325 h 1397"/>
                  <a:gd name="T2" fmla="*/ 1054 w 1125"/>
                  <a:gd name="T3" fmla="*/ 1345 h 1397"/>
                  <a:gd name="T4" fmla="*/ 984 w 1125"/>
                  <a:gd name="T5" fmla="*/ 1363 h 1397"/>
                  <a:gd name="T6" fmla="*/ 912 w 1125"/>
                  <a:gd name="T7" fmla="*/ 1377 h 1397"/>
                  <a:gd name="T8" fmla="*/ 840 w 1125"/>
                  <a:gd name="T9" fmla="*/ 1387 h 1397"/>
                  <a:gd name="T10" fmla="*/ 768 w 1125"/>
                  <a:gd name="T11" fmla="*/ 1393 h 1397"/>
                  <a:gd name="T12" fmla="*/ 694 w 1125"/>
                  <a:gd name="T13" fmla="*/ 1397 h 1397"/>
                  <a:gd name="T14" fmla="*/ 622 w 1125"/>
                  <a:gd name="T15" fmla="*/ 1395 h 1397"/>
                  <a:gd name="T16" fmla="*/ 550 w 1125"/>
                  <a:gd name="T17" fmla="*/ 1390 h 1397"/>
                  <a:gd name="T18" fmla="*/ 478 w 1125"/>
                  <a:gd name="T19" fmla="*/ 1381 h 1397"/>
                  <a:gd name="T20" fmla="*/ 408 w 1125"/>
                  <a:gd name="T21" fmla="*/ 1368 h 1397"/>
                  <a:gd name="T22" fmla="*/ 337 w 1125"/>
                  <a:gd name="T23" fmla="*/ 1352 h 1397"/>
                  <a:gd name="T24" fmla="*/ 267 w 1125"/>
                  <a:gd name="T25" fmla="*/ 1333 h 1397"/>
                  <a:gd name="T26" fmla="*/ 198 w 1125"/>
                  <a:gd name="T27" fmla="*/ 1309 h 1397"/>
                  <a:gd name="T28" fmla="*/ 131 w 1125"/>
                  <a:gd name="T29" fmla="*/ 1281 h 1397"/>
                  <a:gd name="T30" fmla="*/ 65 w 1125"/>
                  <a:gd name="T31" fmla="*/ 1251 h 1397"/>
                  <a:gd name="T32" fmla="*/ 0 w 1125"/>
                  <a:gd name="T33" fmla="*/ 1216 h 1397"/>
                  <a:gd name="T34" fmla="*/ 685 w 1125"/>
                  <a:gd name="T35" fmla="*/ 0 h 1397"/>
                  <a:gd name="T36" fmla="*/ 1125 w 1125"/>
                  <a:gd name="T37" fmla="*/ 1325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5" h="1397">
                    <a:moveTo>
                      <a:pt x="1125" y="1325"/>
                    </a:moveTo>
                    <a:lnTo>
                      <a:pt x="1054" y="1345"/>
                    </a:lnTo>
                    <a:lnTo>
                      <a:pt x="984" y="1363"/>
                    </a:lnTo>
                    <a:lnTo>
                      <a:pt x="912" y="1377"/>
                    </a:lnTo>
                    <a:lnTo>
                      <a:pt x="840" y="1387"/>
                    </a:lnTo>
                    <a:lnTo>
                      <a:pt x="768" y="1393"/>
                    </a:lnTo>
                    <a:lnTo>
                      <a:pt x="694" y="1397"/>
                    </a:lnTo>
                    <a:lnTo>
                      <a:pt x="622" y="1395"/>
                    </a:lnTo>
                    <a:lnTo>
                      <a:pt x="550" y="1390"/>
                    </a:lnTo>
                    <a:lnTo>
                      <a:pt x="478" y="1381"/>
                    </a:lnTo>
                    <a:lnTo>
                      <a:pt x="408" y="1368"/>
                    </a:lnTo>
                    <a:lnTo>
                      <a:pt x="337" y="1352"/>
                    </a:lnTo>
                    <a:lnTo>
                      <a:pt x="267" y="1333"/>
                    </a:lnTo>
                    <a:lnTo>
                      <a:pt x="198" y="1309"/>
                    </a:lnTo>
                    <a:lnTo>
                      <a:pt x="131" y="1281"/>
                    </a:lnTo>
                    <a:lnTo>
                      <a:pt x="65" y="1251"/>
                    </a:lnTo>
                    <a:lnTo>
                      <a:pt x="0" y="1216"/>
                    </a:lnTo>
                    <a:lnTo>
                      <a:pt x="685" y="0"/>
                    </a:lnTo>
                    <a:lnTo>
                      <a:pt x="1125" y="1325"/>
                    </a:lnTo>
                  </a:path>
                </a:pathLst>
              </a:custGeom>
              <a:solidFill>
                <a:schemeClr val="accent2"/>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96" name="Freeform 91">
                <a:extLst>
                  <a:ext uri="{FF2B5EF4-FFF2-40B4-BE49-F238E27FC236}">
                    <a16:creationId xmlns:a16="http://schemas.microsoft.com/office/drawing/2014/main" id="{C6D786D6-A045-4BB1-9733-AD525D19AAE5}"/>
                  </a:ext>
                </a:extLst>
              </p:cNvPr>
              <p:cNvSpPr>
                <a:spLocks/>
              </p:cNvSpPr>
              <p:nvPr/>
            </p:nvSpPr>
            <p:spPr bwMode="auto">
              <a:xfrm>
                <a:off x="11765830" y="4787800"/>
                <a:ext cx="1519288" cy="1379881"/>
              </a:xfrm>
              <a:custGeom>
                <a:avLst/>
                <a:gdLst>
                  <a:gd name="T0" fmla="*/ 653 w 1338"/>
                  <a:gd name="T1" fmla="*/ 1216 h 1216"/>
                  <a:gd name="T2" fmla="*/ 624 w 1338"/>
                  <a:gd name="T3" fmla="*/ 1200 h 1216"/>
                  <a:gd name="T4" fmla="*/ 594 w 1338"/>
                  <a:gd name="T5" fmla="*/ 1182 h 1216"/>
                  <a:gd name="T6" fmla="*/ 566 w 1338"/>
                  <a:gd name="T7" fmla="*/ 1163 h 1216"/>
                  <a:gd name="T8" fmla="*/ 538 w 1338"/>
                  <a:gd name="T9" fmla="*/ 1144 h 1216"/>
                  <a:gd name="T10" fmla="*/ 510 w 1338"/>
                  <a:gd name="T11" fmla="*/ 1125 h 1216"/>
                  <a:gd name="T12" fmla="*/ 483 w 1338"/>
                  <a:gd name="T13" fmla="*/ 1104 h 1216"/>
                  <a:gd name="T14" fmla="*/ 458 w 1338"/>
                  <a:gd name="T15" fmla="*/ 1083 h 1216"/>
                  <a:gd name="T16" fmla="*/ 432 w 1338"/>
                  <a:gd name="T17" fmla="*/ 1062 h 1216"/>
                  <a:gd name="T18" fmla="*/ 406 w 1338"/>
                  <a:gd name="T19" fmla="*/ 1040 h 1216"/>
                  <a:gd name="T20" fmla="*/ 382 w 1338"/>
                  <a:gd name="T21" fmla="*/ 1017 h 1216"/>
                  <a:gd name="T22" fmla="*/ 358 w 1338"/>
                  <a:gd name="T23" fmla="*/ 995 h 1216"/>
                  <a:gd name="T24" fmla="*/ 334 w 1338"/>
                  <a:gd name="T25" fmla="*/ 971 h 1216"/>
                  <a:gd name="T26" fmla="*/ 312 w 1338"/>
                  <a:gd name="T27" fmla="*/ 947 h 1216"/>
                  <a:gd name="T28" fmla="*/ 290 w 1338"/>
                  <a:gd name="T29" fmla="*/ 921 h 1216"/>
                  <a:gd name="T30" fmla="*/ 267 w 1338"/>
                  <a:gd name="T31" fmla="*/ 896 h 1216"/>
                  <a:gd name="T32" fmla="*/ 246 w 1338"/>
                  <a:gd name="T33" fmla="*/ 870 h 1216"/>
                  <a:gd name="T34" fmla="*/ 226 w 1338"/>
                  <a:gd name="T35" fmla="*/ 845 h 1216"/>
                  <a:gd name="T36" fmla="*/ 206 w 1338"/>
                  <a:gd name="T37" fmla="*/ 817 h 1216"/>
                  <a:gd name="T38" fmla="*/ 187 w 1338"/>
                  <a:gd name="T39" fmla="*/ 790 h 1216"/>
                  <a:gd name="T40" fmla="*/ 168 w 1338"/>
                  <a:gd name="T41" fmla="*/ 761 h 1216"/>
                  <a:gd name="T42" fmla="*/ 150 w 1338"/>
                  <a:gd name="T43" fmla="*/ 734 h 1216"/>
                  <a:gd name="T44" fmla="*/ 133 w 1338"/>
                  <a:gd name="T45" fmla="*/ 705 h 1216"/>
                  <a:gd name="T46" fmla="*/ 117 w 1338"/>
                  <a:gd name="T47" fmla="*/ 677 h 1216"/>
                  <a:gd name="T48" fmla="*/ 101 w 1338"/>
                  <a:gd name="T49" fmla="*/ 646 h 1216"/>
                  <a:gd name="T50" fmla="*/ 85 w 1338"/>
                  <a:gd name="T51" fmla="*/ 617 h 1216"/>
                  <a:gd name="T52" fmla="*/ 70 w 1338"/>
                  <a:gd name="T53" fmla="*/ 587 h 1216"/>
                  <a:gd name="T54" fmla="*/ 58 w 1338"/>
                  <a:gd name="T55" fmla="*/ 555 h 1216"/>
                  <a:gd name="T56" fmla="*/ 45 w 1338"/>
                  <a:gd name="T57" fmla="*/ 525 h 1216"/>
                  <a:gd name="T58" fmla="*/ 32 w 1338"/>
                  <a:gd name="T59" fmla="*/ 493 h 1216"/>
                  <a:gd name="T60" fmla="*/ 21 w 1338"/>
                  <a:gd name="T61" fmla="*/ 462 h 1216"/>
                  <a:gd name="T62" fmla="*/ 10 w 1338"/>
                  <a:gd name="T63" fmla="*/ 430 h 1216"/>
                  <a:gd name="T64" fmla="*/ 0 w 1338"/>
                  <a:gd name="T65" fmla="*/ 397 h 1216"/>
                  <a:gd name="T66" fmla="*/ 1338 w 1338"/>
                  <a:gd name="T67" fmla="*/ 0 h 1216"/>
                  <a:gd name="T68" fmla="*/ 653 w 1338"/>
                  <a:gd name="T69" fmla="*/ 121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8" h="1216">
                    <a:moveTo>
                      <a:pt x="653" y="1216"/>
                    </a:moveTo>
                    <a:lnTo>
                      <a:pt x="624" y="1200"/>
                    </a:lnTo>
                    <a:lnTo>
                      <a:pt x="594" y="1182"/>
                    </a:lnTo>
                    <a:lnTo>
                      <a:pt x="566" y="1163"/>
                    </a:lnTo>
                    <a:lnTo>
                      <a:pt x="538" y="1144"/>
                    </a:lnTo>
                    <a:lnTo>
                      <a:pt x="510" y="1125"/>
                    </a:lnTo>
                    <a:lnTo>
                      <a:pt x="483" y="1104"/>
                    </a:lnTo>
                    <a:lnTo>
                      <a:pt x="458" y="1083"/>
                    </a:lnTo>
                    <a:lnTo>
                      <a:pt x="432" y="1062"/>
                    </a:lnTo>
                    <a:lnTo>
                      <a:pt x="406" y="1040"/>
                    </a:lnTo>
                    <a:lnTo>
                      <a:pt x="382" y="1017"/>
                    </a:lnTo>
                    <a:lnTo>
                      <a:pt x="358" y="995"/>
                    </a:lnTo>
                    <a:lnTo>
                      <a:pt x="334" y="971"/>
                    </a:lnTo>
                    <a:lnTo>
                      <a:pt x="312" y="947"/>
                    </a:lnTo>
                    <a:lnTo>
                      <a:pt x="290" y="921"/>
                    </a:lnTo>
                    <a:lnTo>
                      <a:pt x="267" y="896"/>
                    </a:lnTo>
                    <a:lnTo>
                      <a:pt x="246" y="870"/>
                    </a:lnTo>
                    <a:lnTo>
                      <a:pt x="226" y="845"/>
                    </a:lnTo>
                    <a:lnTo>
                      <a:pt x="206" y="817"/>
                    </a:lnTo>
                    <a:lnTo>
                      <a:pt x="187" y="790"/>
                    </a:lnTo>
                    <a:lnTo>
                      <a:pt x="168" y="761"/>
                    </a:lnTo>
                    <a:lnTo>
                      <a:pt x="150" y="734"/>
                    </a:lnTo>
                    <a:lnTo>
                      <a:pt x="133" y="705"/>
                    </a:lnTo>
                    <a:lnTo>
                      <a:pt x="117" y="677"/>
                    </a:lnTo>
                    <a:lnTo>
                      <a:pt x="101" y="646"/>
                    </a:lnTo>
                    <a:lnTo>
                      <a:pt x="85" y="617"/>
                    </a:lnTo>
                    <a:lnTo>
                      <a:pt x="70" y="587"/>
                    </a:lnTo>
                    <a:lnTo>
                      <a:pt x="58" y="555"/>
                    </a:lnTo>
                    <a:lnTo>
                      <a:pt x="45" y="525"/>
                    </a:lnTo>
                    <a:lnTo>
                      <a:pt x="32" y="493"/>
                    </a:lnTo>
                    <a:lnTo>
                      <a:pt x="21" y="462"/>
                    </a:lnTo>
                    <a:lnTo>
                      <a:pt x="10" y="430"/>
                    </a:lnTo>
                    <a:lnTo>
                      <a:pt x="0" y="397"/>
                    </a:lnTo>
                    <a:lnTo>
                      <a:pt x="1338" y="0"/>
                    </a:lnTo>
                    <a:lnTo>
                      <a:pt x="653" y="1216"/>
                    </a:lnTo>
                  </a:path>
                </a:pathLst>
              </a:custGeom>
              <a:solidFill>
                <a:schemeClr val="accent1"/>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97" name="Freeform 93">
                <a:extLst>
                  <a:ext uri="{FF2B5EF4-FFF2-40B4-BE49-F238E27FC236}">
                    <a16:creationId xmlns:a16="http://schemas.microsoft.com/office/drawing/2014/main" id="{F64E656F-4936-491B-BBA8-5F6515FCB7A9}"/>
                  </a:ext>
                </a:extLst>
              </p:cNvPr>
              <p:cNvSpPr>
                <a:spLocks/>
              </p:cNvSpPr>
              <p:nvPr/>
            </p:nvSpPr>
            <p:spPr bwMode="auto">
              <a:xfrm>
                <a:off x="11700740" y="4535325"/>
                <a:ext cx="1584379" cy="703437"/>
              </a:xfrm>
              <a:custGeom>
                <a:avLst/>
                <a:gdLst>
                  <a:gd name="T0" fmla="*/ 58 w 1396"/>
                  <a:gd name="T1" fmla="*/ 620 h 620"/>
                  <a:gd name="T2" fmla="*/ 47 w 1396"/>
                  <a:gd name="T3" fmla="*/ 583 h 620"/>
                  <a:gd name="T4" fmla="*/ 37 w 1396"/>
                  <a:gd name="T5" fmla="*/ 544 h 620"/>
                  <a:gd name="T6" fmla="*/ 29 w 1396"/>
                  <a:gd name="T7" fmla="*/ 506 h 620"/>
                  <a:gd name="T8" fmla="*/ 21 w 1396"/>
                  <a:gd name="T9" fmla="*/ 468 h 620"/>
                  <a:gd name="T10" fmla="*/ 15 w 1396"/>
                  <a:gd name="T11" fmla="*/ 429 h 620"/>
                  <a:gd name="T12" fmla="*/ 10 w 1396"/>
                  <a:gd name="T13" fmla="*/ 391 h 620"/>
                  <a:gd name="T14" fmla="*/ 5 w 1396"/>
                  <a:gd name="T15" fmla="*/ 351 h 620"/>
                  <a:gd name="T16" fmla="*/ 2 w 1396"/>
                  <a:gd name="T17" fmla="*/ 312 h 620"/>
                  <a:gd name="T18" fmla="*/ 0 w 1396"/>
                  <a:gd name="T19" fmla="*/ 274 h 620"/>
                  <a:gd name="T20" fmla="*/ 0 w 1396"/>
                  <a:gd name="T21" fmla="*/ 234 h 620"/>
                  <a:gd name="T22" fmla="*/ 0 w 1396"/>
                  <a:gd name="T23" fmla="*/ 195 h 620"/>
                  <a:gd name="T24" fmla="*/ 2 w 1396"/>
                  <a:gd name="T25" fmla="*/ 155 h 620"/>
                  <a:gd name="T26" fmla="*/ 4 w 1396"/>
                  <a:gd name="T27" fmla="*/ 117 h 620"/>
                  <a:gd name="T28" fmla="*/ 7 w 1396"/>
                  <a:gd name="T29" fmla="*/ 77 h 620"/>
                  <a:gd name="T30" fmla="*/ 12 w 1396"/>
                  <a:gd name="T31" fmla="*/ 39 h 620"/>
                  <a:gd name="T32" fmla="*/ 18 w 1396"/>
                  <a:gd name="T33" fmla="*/ 0 h 620"/>
                  <a:gd name="T34" fmla="*/ 1396 w 1396"/>
                  <a:gd name="T35" fmla="*/ 223 h 620"/>
                  <a:gd name="T36" fmla="*/ 58 w 1396"/>
                  <a:gd name="T37" fmla="*/ 62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6" h="620">
                    <a:moveTo>
                      <a:pt x="58" y="620"/>
                    </a:moveTo>
                    <a:lnTo>
                      <a:pt x="47" y="583"/>
                    </a:lnTo>
                    <a:lnTo>
                      <a:pt x="37" y="544"/>
                    </a:lnTo>
                    <a:lnTo>
                      <a:pt x="29" y="506"/>
                    </a:lnTo>
                    <a:lnTo>
                      <a:pt x="21" y="468"/>
                    </a:lnTo>
                    <a:lnTo>
                      <a:pt x="15" y="429"/>
                    </a:lnTo>
                    <a:lnTo>
                      <a:pt x="10" y="391"/>
                    </a:lnTo>
                    <a:lnTo>
                      <a:pt x="5" y="351"/>
                    </a:lnTo>
                    <a:lnTo>
                      <a:pt x="2" y="312"/>
                    </a:lnTo>
                    <a:lnTo>
                      <a:pt x="0" y="274"/>
                    </a:lnTo>
                    <a:lnTo>
                      <a:pt x="0" y="234"/>
                    </a:lnTo>
                    <a:lnTo>
                      <a:pt x="0" y="195"/>
                    </a:lnTo>
                    <a:lnTo>
                      <a:pt x="2" y="155"/>
                    </a:lnTo>
                    <a:lnTo>
                      <a:pt x="4" y="117"/>
                    </a:lnTo>
                    <a:lnTo>
                      <a:pt x="7" y="77"/>
                    </a:lnTo>
                    <a:lnTo>
                      <a:pt x="12" y="39"/>
                    </a:lnTo>
                    <a:lnTo>
                      <a:pt x="18" y="0"/>
                    </a:lnTo>
                    <a:lnTo>
                      <a:pt x="1396" y="223"/>
                    </a:lnTo>
                    <a:lnTo>
                      <a:pt x="58" y="620"/>
                    </a:lnTo>
                  </a:path>
                </a:pathLst>
              </a:custGeom>
              <a:solidFill>
                <a:schemeClr val="tx2"/>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98" name="Freeform 95">
                <a:extLst>
                  <a:ext uri="{FF2B5EF4-FFF2-40B4-BE49-F238E27FC236}">
                    <a16:creationId xmlns:a16="http://schemas.microsoft.com/office/drawing/2014/main" id="{93104081-4028-4CDF-8964-96E938B13979}"/>
                  </a:ext>
                </a:extLst>
              </p:cNvPr>
              <p:cNvSpPr>
                <a:spLocks/>
              </p:cNvSpPr>
              <p:nvPr/>
            </p:nvSpPr>
            <p:spPr bwMode="auto">
              <a:xfrm>
                <a:off x="11721379" y="4146291"/>
                <a:ext cx="1563740" cy="641509"/>
              </a:xfrm>
              <a:custGeom>
                <a:avLst/>
                <a:gdLst>
                  <a:gd name="T0" fmla="*/ 0 w 1378"/>
                  <a:gd name="T1" fmla="*/ 342 h 565"/>
                  <a:gd name="T2" fmla="*/ 8 w 1378"/>
                  <a:gd name="T3" fmla="*/ 297 h 565"/>
                  <a:gd name="T4" fmla="*/ 16 w 1378"/>
                  <a:gd name="T5" fmla="*/ 254 h 565"/>
                  <a:gd name="T6" fmla="*/ 27 w 1378"/>
                  <a:gd name="T7" fmla="*/ 211 h 565"/>
                  <a:gd name="T8" fmla="*/ 40 w 1378"/>
                  <a:gd name="T9" fmla="*/ 168 h 565"/>
                  <a:gd name="T10" fmla="*/ 53 w 1378"/>
                  <a:gd name="T11" fmla="*/ 125 h 565"/>
                  <a:gd name="T12" fmla="*/ 67 w 1378"/>
                  <a:gd name="T13" fmla="*/ 83 h 565"/>
                  <a:gd name="T14" fmla="*/ 83 w 1378"/>
                  <a:gd name="T15" fmla="*/ 41 h 565"/>
                  <a:gd name="T16" fmla="*/ 101 w 1378"/>
                  <a:gd name="T17" fmla="*/ 0 h 565"/>
                  <a:gd name="T18" fmla="*/ 1378 w 1378"/>
                  <a:gd name="T19" fmla="*/ 565 h 565"/>
                  <a:gd name="T20" fmla="*/ 0 w 1378"/>
                  <a:gd name="T21" fmla="*/ 34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8" h="565">
                    <a:moveTo>
                      <a:pt x="0" y="342"/>
                    </a:moveTo>
                    <a:lnTo>
                      <a:pt x="8" y="297"/>
                    </a:lnTo>
                    <a:lnTo>
                      <a:pt x="16" y="254"/>
                    </a:lnTo>
                    <a:lnTo>
                      <a:pt x="27" y="211"/>
                    </a:lnTo>
                    <a:lnTo>
                      <a:pt x="40" y="168"/>
                    </a:lnTo>
                    <a:lnTo>
                      <a:pt x="53" y="125"/>
                    </a:lnTo>
                    <a:lnTo>
                      <a:pt x="67" y="83"/>
                    </a:lnTo>
                    <a:lnTo>
                      <a:pt x="83" y="41"/>
                    </a:lnTo>
                    <a:lnTo>
                      <a:pt x="101" y="0"/>
                    </a:lnTo>
                    <a:lnTo>
                      <a:pt x="1378" y="565"/>
                    </a:lnTo>
                    <a:lnTo>
                      <a:pt x="0" y="342"/>
                    </a:lnTo>
                  </a:path>
                </a:pathLst>
              </a:custGeom>
              <a:solidFill>
                <a:schemeClr val="bg2"/>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99" name="Freeform 97">
                <a:extLst>
                  <a:ext uri="{FF2B5EF4-FFF2-40B4-BE49-F238E27FC236}">
                    <a16:creationId xmlns:a16="http://schemas.microsoft.com/office/drawing/2014/main" id="{53BFD314-D422-4C42-BDE8-6AC99404898B}"/>
                  </a:ext>
                </a:extLst>
              </p:cNvPr>
              <p:cNvSpPr>
                <a:spLocks/>
              </p:cNvSpPr>
              <p:nvPr/>
            </p:nvSpPr>
            <p:spPr bwMode="auto">
              <a:xfrm>
                <a:off x="11835683" y="3800129"/>
                <a:ext cx="1449436" cy="987671"/>
              </a:xfrm>
              <a:custGeom>
                <a:avLst/>
                <a:gdLst>
                  <a:gd name="T0" fmla="*/ 0 w 1277"/>
                  <a:gd name="T1" fmla="*/ 306 h 871"/>
                  <a:gd name="T2" fmla="*/ 19 w 1277"/>
                  <a:gd name="T3" fmla="*/ 264 h 871"/>
                  <a:gd name="T4" fmla="*/ 38 w 1277"/>
                  <a:gd name="T5" fmla="*/ 224 h 871"/>
                  <a:gd name="T6" fmla="*/ 61 w 1277"/>
                  <a:gd name="T7" fmla="*/ 186 h 871"/>
                  <a:gd name="T8" fmla="*/ 83 w 1277"/>
                  <a:gd name="T9" fmla="*/ 147 h 871"/>
                  <a:gd name="T10" fmla="*/ 107 w 1277"/>
                  <a:gd name="T11" fmla="*/ 109 h 871"/>
                  <a:gd name="T12" fmla="*/ 131 w 1277"/>
                  <a:gd name="T13" fmla="*/ 72 h 871"/>
                  <a:gd name="T14" fmla="*/ 158 w 1277"/>
                  <a:gd name="T15" fmla="*/ 35 h 871"/>
                  <a:gd name="T16" fmla="*/ 185 w 1277"/>
                  <a:gd name="T17" fmla="*/ 0 h 871"/>
                  <a:gd name="T18" fmla="*/ 1277 w 1277"/>
                  <a:gd name="T19" fmla="*/ 871 h 871"/>
                  <a:gd name="T20" fmla="*/ 0 w 1277"/>
                  <a:gd name="T21" fmla="*/ 30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7" h="871">
                    <a:moveTo>
                      <a:pt x="0" y="306"/>
                    </a:moveTo>
                    <a:lnTo>
                      <a:pt x="19" y="264"/>
                    </a:lnTo>
                    <a:lnTo>
                      <a:pt x="38" y="224"/>
                    </a:lnTo>
                    <a:lnTo>
                      <a:pt x="61" y="186"/>
                    </a:lnTo>
                    <a:lnTo>
                      <a:pt x="83" y="147"/>
                    </a:lnTo>
                    <a:lnTo>
                      <a:pt x="107" y="109"/>
                    </a:lnTo>
                    <a:lnTo>
                      <a:pt x="131" y="72"/>
                    </a:lnTo>
                    <a:lnTo>
                      <a:pt x="158" y="35"/>
                    </a:lnTo>
                    <a:lnTo>
                      <a:pt x="185" y="0"/>
                    </a:lnTo>
                    <a:lnTo>
                      <a:pt x="1277" y="871"/>
                    </a:lnTo>
                    <a:lnTo>
                      <a:pt x="0" y="306"/>
                    </a:lnTo>
                  </a:path>
                </a:pathLst>
              </a:custGeom>
              <a:solidFill>
                <a:schemeClr val="accent6"/>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100" name="Freeform 99">
                <a:extLst>
                  <a:ext uri="{FF2B5EF4-FFF2-40B4-BE49-F238E27FC236}">
                    <a16:creationId xmlns:a16="http://schemas.microsoft.com/office/drawing/2014/main" id="{424E5391-30B8-4ACD-A4ED-BEBFEC575343}"/>
                  </a:ext>
                </a:extLst>
              </p:cNvPr>
              <p:cNvSpPr>
                <a:spLocks/>
              </p:cNvSpPr>
              <p:nvPr/>
            </p:nvSpPr>
            <p:spPr bwMode="auto">
              <a:xfrm>
                <a:off x="12045240" y="3649280"/>
                <a:ext cx="1238292" cy="1138520"/>
              </a:xfrm>
              <a:custGeom>
                <a:avLst/>
                <a:gdLst>
                  <a:gd name="T0" fmla="*/ 0 w 1092"/>
                  <a:gd name="T1" fmla="*/ 133 h 1004"/>
                  <a:gd name="T2" fmla="*/ 29 w 1092"/>
                  <a:gd name="T3" fmla="*/ 98 h 1004"/>
                  <a:gd name="T4" fmla="*/ 58 w 1092"/>
                  <a:gd name="T5" fmla="*/ 64 h 1004"/>
                  <a:gd name="T6" fmla="*/ 88 w 1092"/>
                  <a:gd name="T7" fmla="*/ 32 h 1004"/>
                  <a:gd name="T8" fmla="*/ 120 w 1092"/>
                  <a:gd name="T9" fmla="*/ 0 h 1004"/>
                  <a:gd name="T10" fmla="*/ 1092 w 1092"/>
                  <a:gd name="T11" fmla="*/ 1004 h 1004"/>
                  <a:gd name="T12" fmla="*/ 0 w 1092"/>
                  <a:gd name="T13" fmla="*/ 133 h 1004"/>
                </a:gdLst>
                <a:ahLst/>
                <a:cxnLst>
                  <a:cxn ang="0">
                    <a:pos x="T0" y="T1"/>
                  </a:cxn>
                  <a:cxn ang="0">
                    <a:pos x="T2" y="T3"/>
                  </a:cxn>
                  <a:cxn ang="0">
                    <a:pos x="T4" y="T5"/>
                  </a:cxn>
                  <a:cxn ang="0">
                    <a:pos x="T6" y="T7"/>
                  </a:cxn>
                  <a:cxn ang="0">
                    <a:pos x="T8" y="T9"/>
                  </a:cxn>
                  <a:cxn ang="0">
                    <a:pos x="T10" y="T11"/>
                  </a:cxn>
                  <a:cxn ang="0">
                    <a:pos x="T12" y="T13"/>
                  </a:cxn>
                </a:cxnLst>
                <a:rect l="0" t="0" r="r" b="b"/>
                <a:pathLst>
                  <a:path w="1092" h="1004">
                    <a:moveTo>
                      <a:pt x="0" y="133"/>
                    </a:moveTo>
                    <a:lnTo>
                      <a:pt x="29" y="98"/>
                    </a:lnTo>
                    <a:lnTo>
                      <a:pt x="58" y="64"/>
                    </a:lnTo>
                    <a:lnTo>
                      <a:pt x="88" y="32"/>
                    </a:lnTo>
                    <a:lnTo>
                      <a:pt x="120" y="0"/>
                    </a:lnTo>
                    <a:lnTo>
                      <a:pt x="1092" y="1004"/>
                    </a:lnTo>
                    <a:lnTo>
                      <a:pt x="0" y="133"/>
                    </a:lnTo>
                  </a:path>
                </a:pathLst>
              </a:custGeom>
              <a:solidFill>
                <a:srgbClr val="C00000"/>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101" name="Freeform 101">
                <a:extLst>
                  <a:ext uri="{FF2B5EF4-FFF2-40B4-BE49-F238E27FC236}">
                    <a16:creationId xmlns:a16="http://schemas.microsoft.com/office/drawing/2014/main" id="{D755A6C2-2BBD-4D23-BE43-EEFCF9A8B431}"/>
                  </a:ext>
                </a:extLst>
              </p:cNvPr>
              <p:cNvSpPr>
                <a:spLocks/>
              </p:cNvSpPr>
              <p:nvPr/>
            </p:nvSpPr>
            <p:spPr bwMode="auto">
              <a:xfrm>
                <a:off x="12181769" y="3519073"/>
                <a:ext cx="1101762" cy="1268727"/>
              </a:xfrm>
              <a:custGeom>
                <a:avLst/>
                <a:gdLst>
                  <a:gd name="T0" fmla="*/ 0 w 972"/>
                  <a:gd name="T1" fmla="*/ 115 h 1119"/>
                  <a:gd name="T2" fmla="*/ 32 w 972"/>
                  <a:gd name="T3" fmla="*/ 85 h 1119"/>
                  <a:gd name="T4" fmla="*/ 66 w 972"/>
                  <a:gd name="T5" fmla="*/ 56 h 1119"/>
                  <a:gd name="T6" fmla="*/ 101 w 972"/>
                  <a:gd name="T7" fmla="*/ 27 h 1119"/>
                  <a:gd name="T8" fmla="*/ 136 w 972"/>
                  <a:gd name="T9" fmla="*/ 0 h 1119"/>
                  <a:gd name="T10" fmla="*/ 972 w 972"/>
                  <a:gd name="T11" fmla="*/ 1119 h 1119"/>
                  <a:gd name="T12" fmla="*/ 0 w 972"/>
                  <a:gd name="T13" fmla="*/ 115 h 1119"/>
                </a:gdLst>
                <a:ahLst/>
                <a:cxnLst>
                  <a:cxn ang="0">
                    <a:pos x="T0" y="T1"/>
                  </a:cxn>
                  <a:cxn ang="0">
                    <a:pos x="T2" y="T3"/>
                  </a:cxn>
                  <a:cxn ang="0">
                    <a:pos x="T4" y="T5"/>
                  </a:cxn>
                  <a:cxn ang="0">
                    <a:pos x="T6" y="T7"/>
                  </a:cxn>
                  <a:cxn ang="0">
                    <a:pos x="T8" y="T9"/>
                  </a:cxn>
                  <a:cxn ang="0">
                    <a:pos x="T10" y="T11"/>
                  </a:cxn>
                  <a:cxn ang="0">
                    <a:pos x="T12" y="T13"/>
                  </a:cxn>
                </a:cxnLst>
                <a:rect l="0" t="0" r="r" b="b"/>
                <a:pathLst>
                  <a:path w="972" h="1119">
                    <a:moveTo>
                      <a:pt x="0" y="115"/>
                    </a:moveTo>
                    <a:lnTo>
                      <a:pt x="32" y="85"/>
                    </a:lnTo>
                    <a:lnTo>
                      <a:pt x="66" y="56"/>
                    </a:lnTo>
                    <a:lnTo>
                      <a:pt x="101" y="27"/>
                    </a:lnTo>
                    <a:lnTo>
                      <a:pt x="136" y="0"/>
                    </a:lnTo>
                    <a:lnTo>
                      <a:pt x="972" y="1119"/>
                    </a:lnTo>
                    <a:lnTo>
                      <a:pt x="0" y="115"/>
                    </a:lnTo>
                  </a:path>
                </a:pathLst>
              </a:custGeom>
              <a:solidFill>
                <a:schemeClr val="accent2">
                  <a:lumMod val="40000"/>
                  <a:lumOff val="60000"/>
                </a:schemeClr>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102" name="Freeform 103">
                <a:extLst>
                  <a:ext uri="{FF2B5EF4-FFF2-40B4-BE49-F238E27FC236}">
                    <a16:creationId xmlns:a16="http://schemas.microsoft.com/office/drawing/2014/main" id="{A6AB0778-0388-4EEA-94B9-2A6DE78A9381}"/>
                  </a:ext>
                </a:extLst>
              </p:cNvPr>
              <p:cNvSpPr>
                <a:spLocks/>
              </p:cNvSpPr>
              <p:nvPr/>
            </p:nvSpPr>
            <p:spPr bwMode="auto">
              <a:xfrm>
                <a:off x="12335761" y="3407920"/>
                <a:ext cx="949357" cy="1379880"/>
              </a:xfrm>
              <a:custGeom>
                <a:avLst/>
                <a:gdLst>
                  <a:gd name="T0" fmla="*/ 0 w 836"/>
                  <a:gd name="T1" fmla="*/ 97 h 1216"/>
                  <a:gd name="T2" fmla="*/ 37 w 836"/>
                  <a:gd name="T3" fmla="*/ 70 h 1216"/>
                  <a:gd name="T4" fmla="*/ 74 w 836"/>
                  <a:gd name="T5" fmla="*/ 46 h 1216"/>
                  <a:gd name="T6" fmla="*/ 112 w 836"/>
                  <a:gd name="T7" fmla="*/ 22 h 1216"/>
                  <a:gd name="T8" fmla="*/ 151 w 836"/>
                  <a:gd name="T9" fmla="*/ 0 h 1216"/>
                  <a:gd name="T10" fmla="*/ 836 w 836"/>
                  <a:gd name="T11" fmla="*/ 1216 h 1216"/>
                  <a:gd name="T12" fmla="*/ 0 w 836"/>
                  <a:gd name="T13" fmla="*/ 97 h 1216"/>
                </a:gdLst>
                <a:ahLst/>
                <a:cxnLst>
                  <a:cxn ang="0">
                    <a:pos x="T0" y="T1"/>
                  </a:cxn>
                  <a:cxn ang="0">
                    <a:pos x="T2" y="T3"/>
                  </a:cxn>
                  <a:cxn ang="0">
                    <a:pos x="T4" y="T5"/>
                  </a:cxn>
                  <a:cxn ang="0">
                    <a:pos x="T6" y="T7"/>
                  </a:cxn>
                  <a:cxn ang="0">
                    <a:pos x="T8" y="T9"/>
                  </a:cxn>
                  <a:cxn ang="0">
                    <a:pos x="T10" y="T11"/>
                  </a:cxn>
                  <a:cxn ang="0">
                    <a:pos x="T12" y="T13"/>
                  </a:cxn>
                </a:cxnLst>
                <a:rect l="0" t="0" r="r" b="b"/>
                <a:pathLst>
                  <a:path w="836" h="1216">
                    <a:moveTo>
                      <a:pt x="0" y="97"/>
                    </a:moveTo>
                    <a:lnTo>
                      <a:pt x="37" y="70"/>
                    </a:lnTo>
                    <a:lnTo>
                      <a:pt x="74" y="46"/>
                    </a:lnTo>
                    <a:lnTo>
                      <a:pt x="112" y="22"/>
                    </a:lnTo>
                    <a:lnTo>
                      <a:pt x="151" y="0"/>
                    </a:lnTo>
                    <a:lnTo>
                      <a:pt x="836" y="1216"/>
                    </a:lnTo>
                    <a:lnTo>
                      <a:pt x="0" y="97"/>
                    </a:lnTo>
                  </a:path>
                </a:pathLst>
              </a:custGeom>
              <a:solidFill>
                <a:schemeClr val="accent3">
                  <a:lumMod val="40000"/>
                  <a:lumOff val="60000"/>
                </a:schemeClr>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103" name="Freeform 105">
                <a:extLst>
                  <a:ext uri="{FF2B5EF4-FFF2-40B4-BE49-F238E27FC236}">
                    <a16:creationId xmlns:a16="http://schemas.microsoft.com/office/drawing/2014/main" id="{503AB618-EE48-4FF7-8CB8-59AF6436BD5A}"/>
                  </a:ext>
                </a:extLst>
              </p:cNvPr>
              <p:cNvSpPr>
                <a:spLocks/>
              </p:cNvSpPr>
              <p:nvPr/>
            </p:nvSpPr>
            <p:spPr bwMode="auto">
              <a:xfrm>
                <a:off x="12507217" y="3318998"/>
                <a:ext cx="777901" cy="1468802"/>
              </a:xfrm>
              <a:custGeom>
                <a:avLst/>
                <a:gdLst>
                  <a:gd name="T0" fmla="*/ 0 w 685"/>
                  <a:gd name="T1" fmla="*/ 79 h 1295"/>
                  <a:gd name="T2" fmla="*/ 38 w 685"/>
                  <a:gd name="T3" fmla="*/ 56 h 1295"/>
                  <a:gd name="T4" fmla="*/ 78 w 685"/>
                  <a:gd name="T5" fmla="*/ 37 h 1295"/>
                  <a:gd name="T6" fmla="*/ 120 w 685"/>
                  <a:gd name="T7" fmla="*/ 18 h 1295"/>
                  <a:gd name="T8" fmla="*/ 161 w 685"/>
                  <a:gd name="T9" fmla="*/ 0 h 1295"/>
                  <a:gd name="T10" fmla="*/ 685 w 685"/>
                  <a:gd name="T11" fmla="*/ 1295 h 1295"/>
                  <a:gd name="T12" fmla="*/ 0 w 685"/>
                  <a:gd name="T13" fmla="*/ 79 h 1295"/>
                </a:gdLst>
                <a:ahLst/>
                <a:cxnLst>
                  <a:cxn ang="0">
                    <a:pos x="T0" y="T1"/>
                  </a:cxn>
                  <a:cxn ang="0">
                    <a:pos x="T2" y="T3"/>
                  </a:cxn>
                  <a:cxn ang="0">
                    <a:pos x="T4" y="T5"/>
                  </a:cxn>
                  <a:cxn ang="0">
                    <a:pos x="T6" y="T7"/>
                  </a:cxn>
                  <a:cxn ang="0">
                    <a:pos x="T8" y="T9"/>
                  </a:cxn>
                  <a:cxn ang="0">
                    <a:pos x="T10" y="T11"/>
                  </a:cxn>
                  <a:cxn ang="0">
                    <a:pos x="T12" y="T13"/>
                  </a:cxn>
                </a:cxnLst>
                <a:rect l="0" t="0" r="r" b="b"/>
                <a:pathLst>
                  <a:path w="685" h="1295">
                    <a:moveTo>
                      <a:pt x="0" y="79"/>
                    </a:moveTo>
                    <a:lnTo>
                      <a:pt x="38" y="56"/>
                    </a:lnTo>
                    <a:lnTo>
                      <a:pt x="78" y="37"/>
                    </a:lnTo>
                    <a:lnTo>
                      <a:pt x="120" y="18"/>
                    </a:lnTo>
                    <a:lnTo>
                      <a:pt x="161" y="0"/>
                    </a:lnTo>
                    <a:lnTo>
                      <a:pt x="685" y="1295"/>
                    </a:lnTo>
                    <a:lnTo>
                      <a:pt x="0" y="79"/>
                    </a:lnTo>
                  </a:path>
                </a:pathLst>
              </a:custGeom>
              <a:solidFill>
                <a:schemeClr val="accent1">
                  <a:lumMod val="40000"/>
                  <a:lumOff val="60000"/>
                </a:schemeClr>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104" name="Freeform 107">
                <a:extLst>
                  <a:ext uri="{FF2B5EF4-FFF2-40B4-BE49-F238E27FC236}">
                    <a16:creationId xmlns:a16="http://schemas.microsoft.com/office/drawing/2014/main" id="{D75149A4-EC53-4B4C-B9CB-9BD6D9B16EED}"/>
                  </a:ext>
                </a:extLst>
              </p:cNvPr>
              <p:cNvSpPr>
                <a:spLocks/>
              </p:cNvSpPr>
              <p:nvPr/>
            </p:nvSpPr>
            <p:spPr bwMode="auto">
              <a:xfrm>
                <a:off x="12689786" y="3284064"/>
                <a:ext cx="593745" cy="1503736"/>
              </a:xfrm>
              <a:custGeom>
                <a:avLst/>
                <a:gdLst>
                  <a:gd name="T0" fmla="*/ 0 w 524"/>
                  <a:gd name="T1" fmla="*/ 30 h 1325"/>
                  <a:gd name="T2" fmla="*/ 42 w 524"/>
                  <a:gd name="T3" fmla="*/ 14 h 1325"/>
                  <a:gd name="T4" fmla="*/ 84 w 524"/>
                  <a:gd name="T5" fmla="*/ 0 h 1325"/>
                  <a:gd name="T6" fmla="*/ 524 w 524"/>
                  <a:gd name="T7" fmla="*/ 1325 h 1325"/>
                  <a:gd name="T8" fmla="*/ 0 w 524"/>
                  <a:gd name="T9" fmla="*/ 30 h 1325"/>
                </a:gdLst>
                <a:ahLst/>
                <a:cxnLst>
                  <a:cxn ang="0">
                    <a:pos x="T0" y="T1"/>
                  </a:cxn>
                  <a:cxn ang="0">
                    <a:pos x="T2" y="T3"/>
                  </a:cxn>
                  <a:cxn ang="0">
                    <a:pos x="T4" y="T5"/>
                  </a:cxn>
                  <a:cxn ang="0">
                    <a:pos x="T6" y="T7"/>
                  </a:cxn>
                  <a:cxn ang="0">
                    <a:pos x="T8" y="T9"/>
                  </a:cxn>
                </a:cxnLst>
                <a:rect l="0" t="0" r="r" b="b"/>
                <a:pathLst>
                  <a:path w="524" h="1325">
                    <a:moveTo>
                      <a:pt x="0" y="30"/>
                    </a:moveTo>
                    <a:lnTo>
                      <a:pt x="42" y="14"/>
                    </a:lnTo>
                    <a:lnTo>
                      <a:pt x="84" y="0"/>
                    </a:lnTo>
                    <a:lnTo>
                      <a:pt x="524" y="1325"/>
                    </a:lnTo>
                    <a:lnTo>
                      <a:pt x="0" y="30"/>
                    </a:lnTo>
                  </a:path>
                </a:pathLst>
              </a:custGeom>
              <a:solidFill>
                <a:schemeClr val="tx2">
                  <a:lumMod val="20000"/>
                  <a:lumOff val="80000"/>
                </a:schemeClr>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105" name="Freeform 109">
                <a:extLst>
                  <a:ext uri="{FF2B5EF4-FFF2-40B4-BE49-F238E27FC236}">
                    <a16:creationId xmlns:a16="http://schemas.microsoft.com/office/drawing/2014/main" id="{AE9553A1-77F8-4D7B-B59B-2B21FCD29716}"/>
                  </a:ext>
                </a:extLst>
              </p:cNvPr>
              <p:cNvSpPr>
                <a:spLocks/>
              </p:cNvSpPr>
              <p:nvPr/>
            </p:nvSpPr>
            <p:spPr bwMode="auto">
              <a:xfrm>
                <a:off x="12785040" y="3255482"/>
                <a:ext cx="498492" cy="1532318"/>
              </a:xfrm>
              <a:custGeom>
                <a:avLst/>
                <a:gdLst>
                  <a:gd name="T0" fmla="*/ 0 w 440"/>
                  <a:gd name="T1" fmla="*/ 26 h 1351"/>
                  <a:gd name="T2" fmla="*/ 43 w 440"/>
                  <a:gd name="T3" fmla="*/ 13 h 1351"/>
                  <a:gd name="T4" fmla="*/ 86 w 440"/>
                  <a:gd name="T5" fmla="*/ 0 h 1351"/>
                  <a:gd name="T6" fmla="*/ 440 w 440"/>
                  <a:gd name="T7" fmla="*/ 1351 h 1351"/>
                  <a:gd name="T8" fmla="*/ 0 w 440"/>
                  <a:gd name="T9" fmla="*/ 26 h 1351"/>
                </a:gdLst>
                <a:ahLst/>
                <a:cxnLst>
                  <a:cxn ang="0">
                    <a:pos x="T0" y="T1"/>
                  </a:cxn>
                  <a:cxn ang="0">
                    <a:pos x="T2" y="T3"/>
                  </a:cxn>
                  <a:cxn ang="0">
                    <a:pos x="T4" y="T5"/>
                  </a:cxn>
                  <a:cxn ang="0">
                    <a:pos x="T6" y="T7"/>
                  </a:cxn>
                  <a:cxn ang="0">
                    <a:pos x="T8" y="T9"/>
                  </a:cxn>
                </a:cxnLst>
                <a:rect l="0" t="0" r="r" b="b"/>
                <a:pathLst>
                  <a:path w="440" h="1351">
                    <a:moveTo>
                      <a:pt x="0" y="26"/>
                    </a:moveTo>
                    <a:lnTo>
                      <a:pt x="43" y="13"/>
                    </a:lnTo>
                    <a:lnTo>
                      <a:pt x="86" y="0"/>
                    </a:lnTo>
                    <a:lnTo>
                      <a:pt x="440" y="1351"/>
                    </a:lnTo>
                    <a:lnTo>
                      <a:pt x="0" y="26"/>
                    </a:lnTo>
                  </a:path>
                </a:pathLst>
              </a:custGeom>
              <a:solidFill>
                <a:schemeClr val="tx1">
                  <a:lumMod val="95000"/>
                </a:schemeClr>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106" name="Freeform 111">
                <a:extLst>
                  <a:ext uri="{FF2B5EF4-FFF2-40B4-BE49-F238E27FC236}">
                    <a16:creationId xmlns:a16="http://schemas.microsoft.com/office/drawing/2014/main" id="{D69FE01C-C902-4FA7-801F-FF6652A42C22}"/>
                  </a:ext>
                </a:extLst>
              </p:cNvPr>
              <p:cNvSpPr>
                <a:spLocks/>
              </p:cNvSpPr>
              <p:nvPr/>
            </p:nvSpPr>
            <p:spPr bwMode="auto">
              <a:xfrm>
                <a:off x="12883468" y="3233252"/>
                <a:ext cx="401651" cy="1554548"/>
              </a:xfrm>
              <a:custGeom>
                <a:avLst/>
                <a:gdLst>
                  <a:gd name="T0" fmla="*/ 0 w 354"/>
                  <a:gd name="T1" fmla="*/ 19 h 1370"/>
                  <a:gd name="T2" fmla="*/ 43 w 354"/>
                  <a:gd name="T3" fmla="*/ 8 h 1370"/>
                  <a:gd name="T4" fmla="*/ 86 w 354"/>
                  <a:gd name="T5" fmla="*/ 0 h 1370"/>
                  <a:gd name="T6" fmla="*/ 354 w 354"/>
                  <a:gd name="T7" fmla="*/ 1370 h 1370"/>
                  <a:gd name="T8" fmla="*/ 0 w 354"/>
                  <a:gd name="T9" fmla="*/ 19 h 1370"/>
                </a:gdLst>
                <a:ahLst/>
                <a:cxnLst>
                  <a:cxn ang="0">
                    <a:pos x="T0" y="T1"/>
                  </a:cxn>
                  <a:cxn ang="0">
                    <a:pos x="T2" y="T3"/>
                  </a:cxn>
                  <a:cxn ang="0">
                    <a:pos x="T4" y="T5"/>
                  </a:cxn>
                  <a:cxn ang="0">
                    <a:pos x="T6" y="T7"/>
                  </a:cxn>
                  <a:cxn ang="0">
                    <a:pos x="T8" y="T9"/>
                  </a:cxn>
                </a:cxnLst>
                <a:rect l="0" t="0" r="r" b="b"/>
                <a:pathLst>
                  <a:path w="354" h="1370">
                    <a:moveTo>
                      <a:pt x="0" y="19"/>
                    </a:moveTo>
                    <a:lnTo>
                      <a:pt x="43" y="8"/>
                    </a:lnTo>
                    <a:lnTo>
                      <a:pt x="86" y="0"/>
                    </a:lnTo>
                    <a:lnTo>
                      <a:pt x="354" y="1370"/>
                    </a:lnTo>
                    <a:lnTo>
                      <a:pt x="0" y="19"/>
                    </a:lnTo>
                  </a:path>
                </a:pathLst>
              </a:custGeom>
              <a:solidFill>
                <a:schemeClr val="accent6">
                  <a:lumMod val="40000"/>
                  <a:lumOff val="60000"/>
                </a:schemeClr>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107" name="Freeform 113">
                <a:extLst>
                  <a:ext uri="{FF2B5EF4-FFF2-40B4-BE49-F238E27FC236}">
                    <a16:creationId xmlns:a16="http://schemas.microsoft.com/office/drawing/2014/main" id="{F5117E6F-BF60-4184-BFDB-2847D2B938BD}"/>
                  </a:ext>
                </a:extLst>
              </p:cNvPr>
              <p:cNvSpPr>
                <a:spLocks/>
              </p:cNvSpPr>
              <p:nvPr/>
            </p:nvSpPr>
            <p:spPr bwMode="auto">
              <a:xfrm>
                <a:off x="12980308" y="3217373"/>
                <a:ext cx="304810" cy="1570427"/>
              </a:xfrm>
              <a:custGeom>
                <a:avLst/>
                <a:gdLst>
                  <a:gd name="T0" fmla="*/ 0 w 268"/>
                  <a:gd name="T1" fmla="*/ 14 h 1384"/>
                  <a:gd name="T2" fmla="*/ 45 w 268"/>
                  <a:gd name="T3" fmla="*/ 6 h 1384"/>
                  <a:gd name="T4" fmla="*/ 88 w 268"/>
                  <a:gd name="T5" fmla="*/ 0 h 1384"/>
                  <a:gd name="T6" fmla="*/ 268 w 268"/>
                  <a:gd name="T7" fmla="*/ 1384 h 1384"/>
                  <a:gd name="T8" fmla="*/ 0 w 268"/>
                  <a:gd name="T9" fmla="*/ 14 h 1384"/>
                </a:gdLst>
                <a:ahLst/>
                <a:cxnLst>
                  <a:cxn ang="0">
                    <a:pos x="T0" y="T1"/>
                  </a:cxn>
                  <a:cxn ang="0">
                    <a:pos x="T2" y="T3"/>
                  </a:cxn>
                  <a:cxn ang="0">
                    <a:pos x="T4" y="T5"/>
                  </a:cxn>
                  <a:cxn ang="0">
                    <a:pos x="T6" y="T7"/>
                  </a:cxn>
                  <a:cxn ang="0">
                    <a:pos x="T8" y="T9"/>
                  </a:cxn>
                </a:cxnLst>
                <a:rect l="0" t="0" r="r" b="b"/>
                <a:pathLst>
                  <a:path w="268" h="1384">
                    <a:moveTo>
                      <a:pt x="0" y="14"/>
                    </a:moveTo>
                    <a:lnTo>
                      <a:pt x="45" y="6"/>
                    </a:lnTo>
                    <a:lnTo>
                      <a:pt x="88" y="0"/>
                    </a:lnTo>
                    <a:lnTo>
                      <a:pt x="268" y="1384"/>
                    </a:lnTo>
                    <a:lnTo>
                      <a:pt x="0" y="14"/>
                    </a:lnTo>
                  </a:path>
                </a:pathLst>
              </a:custGeom>
              <a:solidFill>
                <a:srgbClr val="FF99CC"/>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108" name="Freeform 115">
                <a:extLst>
                  <a:ext uri="{FF2B5EF4-FFF2-40B4-BE49-F238E27FC236}">
                    <a16:creationId xmlns:a16="http://schemas.microsoft.com/office/drawing/2014/main" id="{E83862CB-58E1-4F0F-9EA3-9DAE4FB7A289}"/>
                  </a:ext>
                </a:extLst>
              </p:cNvPr>
              <p:cNvSpPr>
                <a:spLocks/>
              </p:cNvSpPr>
              <p:nvPr/>
            </p:nvSpPr>
            <p:spPr bwMode="auto">
              <a:xfrm>
                <a:off x="13080325" y="3206257"/>
                <a:ext cx="203207" cy="1581543"/>
              </a:xfrm>
              <a:custGeom>
                <a:avLst/>
                <a:gdLst>
                  <a:gd name="T0" fmla="*/ 0 w 180"/>
                  <a:gd name="T1" fmla="*/ 10 h 1394"/>
                  <a:gd name="T2" fmla="*/ 45 w 180"/>
                  <a:gd name="T3" fmla="*/ 3 h 1394"/>
                  <a:gd name="T4" fmla="*/ 90 w 180"/>
                  <a:gd name="T5" fmla="*/ 0 h 1394"/>
                  <a:gd name="T6" fmla="*/ 180 w 180"/>
                  <a:gd name="T7" fmla="*/ 1394 h 1394"/>
                  <a:gd name="T8" fmla="*/ 0 w 180"/>
                  <a:gd name="T9" fmla="*/ 10 h 1394"/>
                </a:gdLst>
                <a:ahLst/>
                <a:cxnLst>
                  <a:cxn ang="0">
                    <a:pos x="T0" y="T1"/>
                  </a:cxn>
                  <a:cxn ang="0">
                    <a:pos x="T2" y="T3"/>
                  </a:cxn>
                  <a:cxn ang="0">
                    <a:pos x="T4" y="T5"/>
                  </a:cxn>
                  <a:cxn ang="0">
                    <a:pos x="T6" y="T7"/>
                  </a:cxn>
                  <a:cxn ang="0">
                    <a:pos x="T8" y="T9"/>
                  </a:cxn>
                </a:cxnLst>
                <a:rect l="0" t="0" r="r" b="b"/>
                <a:pathLst>
                  <a:path w="180" h="1394">
                    <a:moveTo>
                      <a:pt x="0" y="10"/>
                    </a:moveTo>
                    <a:lnTo>
                      <a:pt x="45" y="3"/>
                    </a:lnTo>
                    <a:lnTo>
                      <a:pt x="90" y="0"/>
                    </a:lnTo>
                    <a:lnTo>
                      <a:pt x="180" y="1394"/>
                    </a:lnTo>
                    <a:lnTo>
                      <a:pt x="0" y="10"/>
                    </a:lnTo>
                  </a:path>
                </a:pathLst>
              </a:custGeom>
              <a:solidFill>
                <a:schemeClr val="bg1">
                  <a:lumMod val="25000"/>
                  <a:lumOff val="75000"/>
                </a:schemeClr>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sp>
            <p:nvSpPr>
              <p:cNvPr id="109" name="Freeform 117">
                <a:extLst>
                  <a:ext uri="{FF2B5EF4-FFF2-40B4-BE49-F238E27FC236}">
                    <a16:creationId xmlns:a16="http://schemas.microsoft.com/office/drawing/2014/main" id="{A72AA8B9-1557-4ED9-A62B-BDF305317398}"/>
                  </a:ext>
                </a:extLst>
              </p:cNvPr>
              <p:cNvSpPr>
                <a:spLocks/>
              </p:cNvSpPr>
              <p:nvPr/>
            </p:nvSpPr>
            <p:spPr bwMode="auto">
              <a:xfrm>
                <a:off x="13181928" y="3203081"/>
                <a:ext cx="103190" cy="1584719"/>
              </a:xfrm>
              <a:custGeom>
                <a:avLst/>
                <a:gdLst>
                  <a:gd name="T0" fmla="*/ 0 w 90"/>
                  <a:gd name="T1" fmla="*/ 3 h 1397"/>
                  <a:gd name="T2" fmla="*/ 45 w 90"/>
                  <a:gd name="T3" fmla="*/ 1 h 1397"/>
                  <a:gd name="T4" fmla="*/ 90 w 90"/>
                  <a:gd name="T5" fmla="*/ 0 h 1397"/>
                  <a:gd name="T6" fmla="*/ 90 w 90"/>
                  <a:gd name="T7" fmla="*/ 1397 h 1397"/>
                  <a:gd name="T8" fmla="*/ 0 w 90"/>
                  <a:gd name="T9" fmla="*/ 3 h 1397"/>
                </a:gdLst>
                <a:ahLst/>
                <a:cxnLst>
                  <a:cxn ang="0">
                    <a:pos x="T0" y="T1"/>
                  </a:cxn>
                  <a:cxn ang="0">
                    <a:pos x="T2" y="T3"/>
                  </a:cxn>
                  <a:cxn ang="0">
                    <a:pos x="T4" y="T5"/>
                  </a:cxn>
                  <a:cxn ang="0">
                    <a:pos x="T6" y="T7"/>
                  </a:cxn>
                  <a:cxn ang="0">
                    <a:pos x="T8" y="T9"/>
                  </a:cxn>
                </a:cxnLst>
                <a:rect l="0" t="0" r="r" b="b"/>
                <a:pathLst>
                  <a:path w="90" h="1397">
                    <a:moveTo>
                      <a:pt x="0" y="3"/>
                    </a:moveTo>
                    <a:lnTo>
                      <a:pt x="45" y="1"/>
                    </a:lnTo>
                    <a:lnTo>
                      <a:pt x="90" y="0"/>
                    </a:lnTo>
                    <a:lnTo>
                      <a:pt x="90" y="1397"/>
                    </a:lnTo>
                    <a:lnTo>
                      <a:pt x="0" y="3"/>
                    </a:lnTo>
                  </a:path>
                </a:pathLst>
              </a:custGeom>
              <a:solidFill>
                <a:srgbClr val="00CC99"/>
              </a:solidFill>
              <a:ln w="9525">
                <a:solidFill>
                  <a:schemeClr val="bg2">
                    <a:lumMod val="10000"/>
                  </a:schemeClr>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ヒラギノ角ゴ Pro W3" charset="-128"/>
                  <a:cs typeface="+mn-cs"/>
                </a:endParaRPr>
              </a:p>
            </p:txBody>
          </p:sp>
        </p:grpSp>
        <p:sp>
          <p:nvSpPr>
            <p:cNvPr id="111" name="TextBox 110">
              <a:extLst>
                <a:ext uri="{FF2B5EF4-FFF2-40B4-BE49-F238E27FC236}">
                  <a16:creationId xmlns:a16="http://schemas.microsoft.com/office/drawing/2014/main" id="{E8C74620-E287-42C2-8613-1561BD87947E}"/>
                </a:ext>
              </a:extLst>
            </p:cNvPr>
            <p:cNvSpPr txBox="1"/>
            <p:nvPr/>
          </p:nvSpPr>
          <p:spPr>
            <a:xfrm>
              <a:off x="330036" y="4007776"/>
              <a:ext cx="1110159" cy="307777"/>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Arial" panose="020B0604020202020204" pitchFamily="34" charset="0"/>
                </a:rPr>
                <a:t>PALB2</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Arial" panose="020B0604020202020204" pitchFamily="34" charset="0"/>
                </a:rPr>
                <a:t> 4%</a:t>
              </a:r>
            </a:p>
          </p:txBody>
        </p:sp>
        <p:sp>
          <p:nvSpPr>
            <p:cNvPr id="112" name="TextBox 111">
              <a:extLst>
                <a:ext uri="{FF2B5EF4-FFF2-40B4-BE49-F238E27FC236}">
                  <a16:creationId xmlns:a16="http://schemas.microsoft.com/office/drawing/2014/main" id="{EFC6206F-3B83-4A58-9325-4527830CBE8A}"/>
                </a:ext>
              </a:extLst>
            </p:cNvPr>
            <p:cNvSpPr txBox="1"/>
            <p:nvPr/>
          </p:nvSpPr>
          <p:spPr>
            <a:xfrm>
              <a:off x="244307" y="3691863"/>
              <a:ext cx="1243513" cy="307777"/>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Arial" panose="020B0604020202020204" pitchFamily="34" charset="0"/>
                </a:rPr>
                <a:t>RAD51D</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Arial" panose="020B0604020202020204" pitchFamily="34" charset="0"/>
                </a:rPr>
                <a:t> 4%</a:t>
              </a:r>
            </a:p>
          </p:txBody>
        </p:sp>
        <p:sp>
          <p:nvSpPr>
            <p:cNvPr id="113" name="TextBox 112">
              <a:extLst>
                <a:ext uri="{FF2B5EF4-FFF2-40B4-BE49-F238E27FC236}">
                  <a16:creationId xmlns:a16="http://schemas.microsoft.com/office/drawing/2014/main" id="{D69ADAEF-8EC0-4680-8384-FCA625CDFED7}"/>
                </a:ext>
              </a:extLst>
            </p:cNvPr>
            <p:cNvSpPr txBox="1"/>
            <p:nvPr/>
          </p:nvSpPr>
          <p:spPr>
            <a:xfrm>
              <a:off x="157496" y="3441038"/>
              <a:ext cx="1447800" cy="3079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ATR</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2%</a:t>
              </a:r>
            </a:p>
          </p:txBody>
        </p:sp>
        <p:sp>
          <p:nvSpPr>
            <p:cNvPr id="114" name="TextBox 113">
              <a:extLst>
                <a:ext uri="{FF2B5EF4-FFF2-40B4-BE49-F238E27FC236}">
                  <a16:creationId xmlns:a16="http://schemas.microsoft.com/office/drawing/2014/main" id="{FBB71D36-740B-4F99-B1C1-5E2D67ADF296}"/>
                </a:ext>
              </a:extLst>
            </p:cNvPr>
            <p:cNvSpPr txBox="1"/>
            <p:nvPr/>
          </p:nvSpPr>
          <p:spPr>
            <a:xfrm>
              <a:off x="198771" y="3241013"/>
              <a:ext cx="1447800" cy="306388"/>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NBN</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2%</a:t>
              </a:r>
            </a:p>
          </p:txBody>
        </p:sp>
        <p:sp>
          <p:nvSpPr>
            <p:cNvPr id="115" name="TextBox 114">
              <a:extLst>
                <a:ext uri="{FF2B5EF4-FFF2-40B4-BE49-F238E27FC236}">
                  <a16:creationId xmlns:a16="http://schemas.microsoft.com/office/drawing/2014/main" id="{A2131146-EAE6-4473-B55D-C361FE9EF3AD}"/>
                </a:ext>
              </a:extLst>
            </p:cNvPr>
            <p:cNvSpPr txBox="1"/>
            <p:nvPr/>
          </p:nvSpPr>
          <p:spPr>
            <a:xfrm>
              <a:off x="643271" y="3020351"/>
              <a:ext cx="1446213" cy="3079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PMS2</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2%</a:t>
              </a:r>
            </a:p>
          </p:txBody>
        </p:sp>
        <p:sp>
          <p:nvSpPr>
            <p:cNvPr id="116" name="TextBox 115">
              <a:extLst>
                <a:ext uri="{FF2B5EF4-FFF2-40B4-BE49-F238E27FC236}">
                  <a16:creationId xmlns:a16="http://schemas.microsoft.com/office/drawing/2014/main" id="{9A98A93E-BC3F-401E-9EDB-A24921BC6D18}"/>
                </a:ext>
              </a:extLst>
            </p:cNvPr>
            <p:cNvSpPr txBox="1"/>
            <p:nvPr/>
          </p:nvSpPr>
          <p:spPr>
            <a:xfrm>
              <a:off x="822659" y="2813976"/>
              <a:ext cx="1447800" cy="3079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GEN1</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2%</a:t>
              </a:r>
            </a:p>
          </p:txBody>
        </p:sp>
        <p:sp>
          <p:nvSpPr>
            <p:cNvPr id="117" name="TextBox 116">
              <a:extLst>
                <a:ext uri="{FF2B5EF4-FFF2-40B4-BE49-F238E27FC236}">
                  <a16:creationId xmlns:a16="http://schemas.microsoft.com/office/drawing/2014/main" id="{5EE4DAD0-7FAC-4C65-96A3-C9F7822F9AAF}"/>
                </a:ext>
              </a:extLst>
            </p:cNvPr>
            <p:cNvSpPr txBox="1"/>
            <p:nvPr/>
          </p:nvSpPr>
          <p:spPr>
            <a:xfrm>
              <a:off x="997284" y="2602838"/>
              <a:ext cx="1446212" cy="3079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MSH2</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1%</a:t>
              </a:r>
            </a:p>
          </p:txBody>
        </p:sp>
        <p:sp>
          <p:nvSpPr>
            <p:cNvPr id="118" name="TextBox 117">
              <a:extLst>
                <a:ext uri="{FF2B5EF4-FFF2-40B4-BE49-F238E27FC236}">
                  <a16:creationId xmlns:a16="http://schemas.microsoft.com/office/drawing/2014/main" id="{8F92CA65-6804-4491-B026-23AA07E3C9AC}"/>
                </a:ext>
              </a:extLst>
            </p:cNvPr>
            <p:cNvSpPr txBox="1"/>
            <p:nvPr/>
          </p:nvSpPr>
          <p:spPr>
            <a:xfrm>
              <a:off x="1009984" y="2386938"/>
              <a:ext cx="1447800" cy="306388"/>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MSH6</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1%</a:t>
              </a:r>
            </a:p>
          </p:txBody>
        </p:sp>
        <p:sp>
          <p:nvSpPr>
            <p:cNvPr id="119" name="TextBox 118">
              <a:extLst>
                <a:ext uri="{FF2B5EF4-FFF2-40B4-BE49-F238E27FC236}">
                  <a16:creationId xmlns:a16="http://schemas.microsoft.com/office/drawing/2014/main" id="{B3BBCB1C-D461-4BCC-B178-E3301A3A96BE}"/>
                </a:ext>
              </a:extLst>
            </p:cNvPr>
            <p:cNvSpPr txBox="1"/>
            <p:nvPr/>
          </p:nvSpPr>
          <p:spPr>
            <a:xfrm>
              <a:off x="1981476" y="2207331"/>
              <a:ext cx="1446213" cy="307975"/>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RAD51C</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1%</a:t>
              </a:r>
            </a:p>
          </p:txBody>
        </p:sp>
        <p:sp>
          <p:nvSpPr>
            <p:cNvPr id="120" name="TextBox 119">
              <a:extLst>
                <a:ext uri="{FF2B5EF4-FFF2-40B4-BE49-F238E27FC236}">
                  <a16:creationId xmlns:a16="http://schemas.microsoft.com/office/drawing/2014/main" id="{28B27758-76C6-472D-A991-6F9AD618A611}"/>
                </a:ext>
              </a:extLst>
            </p:cNvPr>
            <p:cNvSpPr txBox="1"/>
            <p:nvPr/>
          </p:nvSpPr>
          <p:spPr>
            <a:xfrm>
              <a:off x="3346784" y="2431388"/>
              <a:ext cx="1446212" cy="3079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MRE11A</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1%</a:t>
              </a:r>
            </a:p>
          </p:txBody>
        </p:sp>
        <p:sp>
          <p:nvSpPr>
            <p:cNvPr id="121" name="TextBox 120">
              <a:extLst>
                <a:ext uri="{FF2B5EF4-FFF2-40B4-BE49-F238E27FC236}">
                  <a16:creationId xmlns:a16="http://schemas.microsoft.com/office/drawing/2014/main" id="{CF264325-1861-4A82-80BC-97E863171E7D}"/>
                </a:ext>
              </a:extLst>
            </p:cNvPr>
            <p:cNvSpPr txBox="1"/>
            <p:nvPr/>
          </p:nvSpPr>
          <p:spPr>
            <a:xfrm>
              <a:off x="3446796" y="2667926"/>
              <a:ext cx="1447800" cy="3079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BRIP1</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1%</a:t>
              </a:r>
            </a:p>
          </p:txBody>
        </p:sp>
        <p:sp>
          <p:nvSpPr>
            <p:cNvPr id="122" name="TextBox 121">
              <a:extLst>
                <a:ext uri="{FF2B5EF4-FFF2-40B4-BE49-F238E27FC236}">
                  <a16:creationId xmlns:a16="http://schemas.microsoft.com/office/drawing/2014/main" id="{07A16675-73E0-42A9-BD3D-566DCB32AA5D}"/>
                </a:ext>
              </a:extLst>
            </p:cNvPr>
            <p:cNvSpPr txBox="1"/>
            <p:nvPr/>
          </p:nvSpPr>
          <p:spPr>
            <a:xfrm>
              <a:off x="3461084" y="2848901"/>
              <a:ext cx="1446212" cy="3079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FAM175A</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1%</a:t>
              </a:r>
            </a:p>
          </p:txBody>
        </p:sp>
        <p:sp>
          <p:nvSpPr>
            <p:cNvPr id="123" name="TextBox 122">
              <a:extLst>
                <a:ext uri="{FF2B5EF4-FFF2-40B4-BE49-F238E27FC236}">
                  <a16:creationId xmlns:a16="http://schemas.microsoft.com/office/drawing/2014/main" id="{F8822394-5132-4A4B-A5DB-34876B98160B}"/>
                </a:ext>
              </a:extLst>
            </p:cNvPr>
            <p:cNvSpPr txBox="1"/>
            <p:nvPr/>
          </p:nvSpPr>
          <p:spPr>
            <a:xfrm>
              <a:off x="3178509" y="4377663"/>
              <a:ext cx="1446212" cy="3079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BRCA2</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44%</a:t>
              </a:r>
            </a:p>
          </p:txBody>
        </p:sp>
        <p:sp>
          <p:nvSpPr>
            <p:cNvPr id="124" name="TextBox 123">
              <a:extLst>
                <a:ext uri="{FF2B5EF4-FFF2-40B4-BE49-F238E27FC236}">
                  <a16:creationId xmlns:a16="http://schemas.microsoft.com/office/drawing/2014/main" id="{AD9F3C85-FEAB-4813-A4F4-82E3919EFA86}"/>
                </a:ext>
              </a:extLst>
            </p:cNvPr>
            <p:cNvSpPr txBox="1"/>
            <p:nvPr/>
          </p:nvSpPr>
          <p:spPr>
            <a:xfrm>
              <a:off x="2427841" y="5672518"/>
              <a:ext cx="1025525" cy="3079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ATM</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13%</a:t>
              </a:r>
            </a:p>
          </p:txBody>
        </p:sp>
        <p:sp>
          <p:nvSpPr>
            <p:cNvPr id="125" name="TextBox 124">
              <a:extLst>
                <a:ext uri="{FF2B5EF4-FFF2-40B4-BE49-F238E27FC236}">
                  <a16:creationId xmlns:a16="http://schemas.microsoft.com/office/drawing/2014/main" id="{9AD74225-CA8C-448C-8384-037F884A44DB}"/>
                </a:ext>
              </a:extLst>
            </p:cNvPr>
            <p:cNvSpPr txBox="1"/>
            <p:nvPr/>
          </p:nvSpPr>
          <p:spPr>
            <a:xfrm>
              <a:off x="1426129" y="5063463"/>
              <a:ext cx="14478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CHEK2</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12%</a:t>
              </a:r>
            </a:p>
          </p:txBody>
        </p:sp>
        <p:sp>
          <p:nvSpPr>
            <p:cNvPr id="126" name="TextBox 125">
              <a:extLst>
                <a:ext uri="{FF2B5EF4-FFF2-40B4-BE49-F238E27FC236}">
                  <a16:creationId xmlns:a16="http://schemas.microsoft.com/office/drawing/2014/main" id="{9E9C8AF7-434C-44F2-A9AD-99578E235D55}"/>
                </a:ext>
              </a:extLst>
            </p:cNvPr>
            <p:cNvSpPr txBox="1"/>
            <p:nvPr/>
          </p:nvSpPr>
          <p:spPr>
            <a:xfrm>
              <a:off x="1478296" y="4531651"/>
              <a:ext cx="1446213" cy="3079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ヒラギノ角ゴ Pro W3" charset="-128"/>
                  <a:cs typeface="+mn-cs"/>
                </a:rPr>
                <a:t>BRCA1</a:t>
              </a:r>
              <a:r>
                <a:rPr kumimoji="0" lang="en-US" sz="1400" b="0" i="0" u="none" strike="noStrike" kern="1200" cap="none" spc="0" normalizeH="0" baseline="0" noProof="0" dirty="0">
                  <a:ln>
                    <a:noFill/>
                  </a:ln>
                  <a:solidFill>
                    <a:prstClr val="black"/>
                  </a:solidFill>
                  <a:effectLst/>
                  <a:uLnTx/>
                  <a:uFillTx/>
                  <a:latin typeface="Calibri"/>
                  <a:ea typeface="ヒラギノ角ゴ Pro W3" charset="-128"/>
                  <a:cs typeface="+mn-cs"/>
                </a:rPr>
                <a:t> 7%</a:t>
              </a:r>
            </a:p>
          </p:txBody>
        </p:sp>
      </p:grpSp>
      <p:graphicFrame>
        <p:nvGraphicFramePr>
          <p:cNvPr id="110" name="Table 109">
            <a:extLst>
              <a:ext uri="{FF2B5EF4-FFF2-40B4-BE49-F238E27FC236}">
                <a16:creationId xmlns:a16="http://schemas.microsoft.com/office/drawing/2014/main" id="{617C038F-5E49-4C09-A5C5-85E453A8FDDB}"/>
              </a:ext>
            </a:extLst>
          </p:cNvPr>
          <p:cNvGraphicFramePr>
            <a:graphicFrameLocks noGrp="1"/>
          </p:cNvGraphicFramePr>
          <p:nvPr/>
        </p:nvGraphicFramePr>
        <p:xfrm>
          <a:off x="5904481" y="2443276"/>
          <a:ext cx="6043211" cy="3249019"/>
        </p:xfrm>
        <a:graphic>
          <a:graphicData uri="http://schemas.openxmlformats.org/drawingml/2006/table">
            <a:tbl>
              <a:tblPr firstRow="1" bandRow="1">
                <a:tableStyleId>{5C22544A-7EE6-4342-B048-85BDC9FD1C3A}</a:tableStyleId>
              </a:tblPr>
              <a:tblGrid>
                <a:gridCol w="1954598">
                  <a:extLst>
                    <a:ext uri="{9D8B030D-6E8A-4147-A177-3AD203B41FA5}">
                      <a16:colId xmlns:a16="http://schemas.microsoft.com/office/drawing/2014/main" val="2616538196"/>
                    </a:ext>
                  </a:extLst>
                </a:gridCol>
                <a:gridCol w="2331975">
                  <a:extLst>
                    <a:ext uri="{9D8B030D-6E8A-4147-A177-3AD203B41FA5}">
                      <a16:colId xmlns:a16="http://schemas.microsoft.com/office/drawing/2014/main" val="1590316262"/>
                    </a:ext>
                  </a:extLst>
                </a:gridCol>
                <a:gridCol w="1756638">
                  <a:extLst>
                    <a:ext uri="{9D8B030D-6E8A-4147-A177-3AD203B41FA5}">
                      <a16:colId xmlns:a16="http://schemas.microsoft.com/office/drawing/2014/main" val="503345105"/>
                    </a:ext>
                  </a:extLst>
                </a:gridCol>
              </a:tblGrid>
              <a:tr h="73418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Presumed pathogenic germline mutations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in metastatic cases (N = 692)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1948"/>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Presumed pathogenic germline mutations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in metastatic cases (N = 692)</a:t>
                      </a:r>
                    </a:p>
                    <a:p>
                      <a:pPr algn="ctr"/>
                      <a:endParaRPr lang="en-US"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1948"/>
                    </a:solidFill>
                  </a:tcPr>
                </a:tc>
                <a:tc hMerge="1">
                  <a:txBody>
                    <a:bodyPr/>
                    <a:lstStyle/>
                    <a:p>
                      <a:pPr algn="ctr"/>
                      <a:endParaRPr lang="en-US"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C1948"/>
                    </a:solidFill>
                  </a:tcPr>
                </a:tc>
                <a:extLst>
                  <a:ext uri="{0D108BD9-81ED-4DB2-BD59-A6C34878D82A}">
                    <a16:rowId xmlns:a16="http://schemas.microsoft.com/office/drawing/2014/main" val="2093241764"/>
                  </a:ext>
                </a:extLst>
              </a:tr>
              <a:tr h="497440">
                <a:tc>
                  <a:txBody>
                    <a:bodyPr/>
                    <a:lstStyle/>
                    <a:p>
                      <a:pPr algn="ctr"/>
                      <a:r>
                        <a:rPr lang="en-US" sz="1600" b="1" dirty="0">
                          <a:solidFill>
                            <a:schemeClr val="bg1"/>
                          </a:solidFill>
                        </a:rPr>
                        <a:t>Gene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75000">
                          <a:srgbClr val="0B7893"/>
                        </a:gs>
                        <a:gs pos="0">
                          <a:srgbClr val="02B2C1"/>
                        </a:gs>
                      </a:gsLst>
                      <a:lin ang="5400000" scaled="1"/>
                    </a:gradFill>
                  </a:tcPr>
                </a:tc>
                <a:tc>
                  <a:txBody>
                    <a:bodyPr/>
                    <a:lstStyle/>
                    <a:p>
                      <a:pPr algn="ctr"/>
                      <a:r>
                        <a:rPr lang="en-US" sz="1600" b="1" dirty="0">
                          <a:solidFill>
                            <a:schemeClr val="bg1"/>
                          </a:solidFill>
                        </a:rPr>
                        <a:t>No. of Mutations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75000">
                          <a:srgbClr val="0B7893"/>
                        </a:gs>
                        <a:gs pos="0">
                          <a:srgbClr val="02B2C1"/>
                        </a:gs>
                      </a:gsLst>
                      <a:lin ang="5400000" scaled="1"/>
                    </a:gradFill>
                  </a:tcPr>
                </a:tc>
                <a:tc>
                  <a:txBody>
                    <a:bodyPr/>
                    <a:lstStyle/>
                    <a:p>
                      <a:pPr algn="ctr"/>
                      <a:r>
                        <a:rPr lang="en-US" sz="1600" b="1" i="0" dirty="0">
                          <a:solidFill>
                            <a:schemeClr val="bg1"/>
                          </a:solidFill>
                        </a:rPr>
                        <a:t>% of Men</a:t>
                      </a:r>
                      <a:endParaRPr lang="en-US" sz="16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75000">
                          <a:srgbClr val="0B7893"/>
                        </a:gs>
                        <a:gs pos="0">
                          <a:srgbClr val="02B2C1"/>
                        </a:gs>
                      </a:gsLst>
                      <a:lin ang="5400000" scaled="1"/>
                    </a:gradFill>
                  </a:tcPr>
                </a:tc>
                <a:extLst>
                  <a:ext uri="{0D108BD9-81ED-4DB2-BD59-A6C34878D82A}">
                    <a16:rowId xmlns:a16="http://schemas.microsoft.com/office/drawing/2014/main" val="1307597479"/>
                  </a:ext>
                </a:extLst>
              </a:tr>
              <a:tr h="504349">
                <a:tc>
                  <a:txBody>
                    <a:bodyPr/>
                    <a:lstStyle/>
                    <a:p>
                      <a:pPr algn="ctr"/>
                      <a:r>
                        <a:rPr lang="en-US" sz="1400" i="1" dirty="0">
                          <a:solidFill>
                            <a:schemeClr val="bg2">
                              <a:lumMod val="10000"/>
                            </a:schemeClr>
                          </a:solidFill>
                        </a:rPr>
                        <a:t>BRCA2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bg2">
                              <a:lumMod val="10000"/>
                            </a:schemeClr>
                          </a:solidFill>
                        </a:rPr>
                        <a:t>37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bg2">
                              <a:lumMod val="10000"/>
                            </a:schemeClr>
                          </a:solidFill>
                        </a:rPr>
                        <a:t>5.35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45386234"/>
                  </a:ext>
                </a:extLst>
              </a:tr>
              <a:tr h="504349">
                <a:tc>
                  <a:txBody>
                    <a:bodyPr/>
                    <a:lstStyle/>
                    <a:p>
                      <a:pPr algn="ctr"/>
                      <a:r>
                        <a:rPr lang="en-US" sz="1400" i="1" dirty="0">
                          <a:solidFill>
                            <a:schemeClr val="bg2">
                              <a:lumMod val="10000"/>
                            </a:schemeClr>
                          </a:solidFill>
                        </a:rPr>
                        <a:t>ATM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bg2">
                              <a:lumMod val="10000"/>
                            </a:schemeClr>
                          </a:solidFill>
                        </a:rPr>
                        <a:t>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bg2">
                              <a:lumMod val="10000"/>
                            </a:schemeClr>
                          </a:solidFill>
                        </a:rPr>
                        <a:t>1.59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5750882"/>
                  </a:ext>
                </a:extLst>
              </a:tr>
              <a:tr h="504349">
                <a:tc>
                  <a:txBody>
                    <a:bodyPr/>
                    <a:lstStyle/>
                    <a:p>
                      <a:pPr algn="ctr"/>
                      <a:r>
                        <a:rPr lang="en-US" sz="1400" i="1" dirty="0">
                          <a:solidFill>
                            <a:schemeClr val="bg2">
                              <a:lumMod val="10000"/>
                            </a:schemeClr>
                          </a:solidFill>
                        </a:rPr>
                        <a:t>CHEK2*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bg2">
                              <a:lumMod val="10000"/>
                            </a:schemeClr>
                          </a:solidFill>
                        </a:rPr>
                        <a:t>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bg2">
                              <a:lumMod val="10000"/>
                            </a:schemeClr>
                          </a:solidFill>
                        </a:rPr>
                        <a:t>1.87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38901080"/>
                  </a:ext>
                </a:extLst>
              </a:tr>
              <a:tr h="504349">
                <a:tc>
                  <a:txBody>
                    <a:bodyPr/>
                    <a:lstStyle/>
                    <a:p>
                      <a:pPr algn="ctr"/>
                      <a:r>
                        <a:rPr lang="en-US" sz="1400" i="1" dirty="0">
                          <a:solidFill>
                            <a:schemeClr val="bg2">
                              <a:lumMod val="10000"/>
                            </a:schemeClr>
                          </a:solidFill>
                        </a:rPr>
                        <a:t>BRCA1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bg2">
                              <a:lumMod val="10000"/>
                            </a:schemeClr>
                          </a:solidFill>
                        </a:rPr>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bg2">
                              <a:lumMod val="10000"/>
                            </a:schemeClr>
                          </a:solidFill>
                        </a:rPr>
                        <a:t>0.87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34582328"/>
                  </a:ext>
                </a:extLst>
              </a:tr>
            </a:tbl>
          </a:graphicData>
        </a:graphic>
      </p:graphicFrame>
      <p:sp>
        <p:nvSpPr>
          <p:cNvPr id="5" name="Rectangle 4">
            <a:extLst>
              <a:ext uri="{FF2B5EF4-FFF2-40B4-BE49-F238E27FC236}">
                <a16:creationId xmlns:a16="http://schemas.microsoft.com/office/drawing/2014/main" id="{5465CE5F-968A-4335-96B3-AA6AB79EE38A}"/>
              </a:ext>
            </a:extLst>
          </p:cNvPr>
          <p:cNvSpPr/>
          <p:nvPr/>
        </p:nvSpPr>
        <p:spPr>
          <a:xfrm>
            <a:off x="5904481" y="5744750"/>
            <a:ext cx="6043213" cy="384111"/>
          </a:xfrm>
          <a:prstGeom prst="rect">
            <a:avLst/>
          </a:prstGeom>
          <a:solidFill>
            <a:schemeClr val="bg1">
              <a:lumMod val="95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 = 534; data censored for metastatic cases with inadequate sequencing</a:t>
            </a:r>
          </a:p>
        </p:txBody>
      </p:sp>
      <p:sp>
        <p:nvSpPr>
          <p:cNvPr id="61" name="Title 1">
            <a:extLst>
              <a:ext uri="{FF2B5EF4-FFF2-40B4-BE49-F238E27FC236}">
                <a16:creationId xmlns:a16="http://schemas.microsoft.com/office/drawing/2014/main" id="{FE3655F2-5190-1A43-990C-C6971DFF5902}"/>
              </a:ext>
            </a:extLst>
          </p:cNvPr>
          <p:cNvSpPr txBox="1">
            <a:spLocks/>
          </p:cNvSpPr>
          <p:nvPr/>
        </p:nvSpPr>
        <p:spPr>
          <a:xfrm>
            <a:off x="157496" y="177191"/>
            <a:ext cx="11259067" cy="737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&gt; 1 in 10 Men with </a:t>
            </a:r>
            <a:r>
              <a:rPr kumimoji="0" lang="en-US" sz="3200" b="1" i="0" u="none" strike="noStrike" kern="1200" cap="none" spc="0" normalizeH="0" baseline="0" noProof="0" dirty="0" err="1">
                <a:ln>
                  <a:noFill/>
                </a:ln>
                <a:solidFill>
                  <a:prstClr val="black"/>
                </a:solidFill>
                <a:effectLst/>
                <a:uLnTx/>
                <a:uFillTx/>
                <a:latin typeface="Calibri" panose="020F0502020204030204"/>
                <a:ea typeface="+mj-ea"/>
                <a:cs typeface="+mj-cs"/>
              </a:rPr>
              <a:t>mCRPC</a:t>
            </a:r>
            <a: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n-US" altLang="en-US" sz="3200" b="1"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have Germline Mutations</a:t>
            </a:r>
          </a:p>
        </p:txBody>
      </p:sp>
      <p:pic>
        <p:nvPicPr>
          <p:cNvPr id="59" name="Picture 58">
            <a:extLst>
              <a:ext uri="{FF2B5EF4-FFF2-40B4-BE49-F238E27FC236}">
                <a16:creationId xmlns:a16="http://schemas.microsoft.com/office/drawing/2014/main" id="{8DEC7C56-4B71-8947-A148-D2CE5A214B95}"/>
              </a:ext>
            </a:extLst>
          </p:cNvPr>
          <p:cNvPicPr>
            <a:picLocks noChangeAspect="1"/>
          </p:cNvPicPr>
          <p:nvPr/>
        </p:nvPicPr>
        <p:blipFill>
          <a:blip r:embed="rId3"/>
          <a:stretch>
            <a:fillRect/>
          </a:stretch>
        </p:blipFill>
        <p:spPr>
          <a:xfrm>
            <a:off x="9937696" y="57790"/>
            <a:ext cx="1905035" cy="1180420"/>
          </a:xfrm>
          <a:prstGeom prst="rect">
            <a:avLst/>
          </a:prstGeom>
        </p:spPr>
      </p:pic>
      <p:sp>
        <p:nvSpPr>
          <p:cNvPr id="60" name="TextBox 59">
            <a:extLst>
              <a:ext uri="{FF2B5EF4-FFF2-40B4-BE49-F238E27FC236}">
                <a16:creationId xmlns:a16="http://schemas.microsoft.com/office/drawing/2014/main" id="{651485C8-27EA-CE4A-ABF3-E0E1862B4272}"/>
              </a:ext>
            </a:extLst>
          </p:cNvPr>
          <p:cNvSpPr txBox="1"/>
          <p:nvPr/>
        </p:nvSpPr>
        <p:spPr>
          <a:xfrm>
            <a:off x="495300" y="6066058"/>
            <a:ext cx="111824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63A64"/>
                </a:solidFill>
                <a:effectLst/>
                <a:uLnTx/>
                <a:uFillTx/>
                <a:latin typeface="Arial" panose="020B0604020202020204"/>
                <a:ea typeface="+mn-ea"/>
                <a:cs typeface="+mn-cs"/>
              </a:rPr>
              <a:t>Using germline testing alone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63A64"/>
                </a:solidFill>
                <a:effectLst/>
                <a:uLnTx/>
                <a:uFillTx/>
                <a:latin typeface="Arial" panose="020B0604020202020204"/>
                <a:ea typeface="+mn-ea"/>
                <a:cs typeface="+mn-cs"/>
              </a:rPr>
              <a:t>~50% of patients with a BRCA1/2, or ATM mutation will be missed</a:t>
            </a:r>
          </a:p>
        </p:txBody>
      </p:sp>
    </p:spTree>
    <p:extLst>
      <p:ext uri="{BB962C8B-B14F-4D97-AF65-F5344CB8AC3E}">
        <p14:creationId xmlns:p14="http://schemas.microsoft.com/office/powerpoint/2010/main" val="25636435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3AA0FE-F4E2-4DDB-9A1B-9B3EDAC5E0E4}"/>
              </a:ext>
            </a:extLst>
          </p:cNvPr>
          <p:cNvSpPr>
            <a:spLocks noGrp="1"/>
          </p:cNvSpPr>
          <p:nvPr>
            <p:ph type="ftr" sz="quarter" idx="14"/>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3" name="Title 12">
            <a:extLst>
              <a:ext uri="{FF2B5EF4-FFF2-40B4-BE49-F238E27FC236}">
                <a16:creationId xmlns:a16="http://schemas.microsoft.com/office/drawing/2014/main" id="{5C43B2E3-F024-493D-977A-CBB8650B4FE5}"/>
              </a:ext>
            </a:extLst>
          </p:cNvPr>
          <p:cNvSpPr>
            <a:spLocks noGrp="1"/>
          </p:cNvSpPr>
          <p:nvPr>
            <p:ph type="title"/>
          </p:nvPr>
        </p:nvSpPr>
        <p:spPr>
          <a:xfrm>
            <a:off x="486175" y="151910"/>
            <a:ext cx="10515600" cy="912932"/>
          </a:xfrm>
        </p:spPr>
        <p:txBody>
          <a:bodyPr/>
          <a:lstStyle/>
          <a:p>
            <a:r>
              <a:rPr lang="en-US" sz="2800" dirty="0"/>
              <a:t>Patients with </a:t>
            </a:r>
            <a:r>
              <a:rPr lang="en-US" sz="2800" dirty="0" err="1"/>
              <a:t>HRRm</a:t>
            </a:r>
            <a:r>
              <a:rPr lang="en-US" sz="2800" dirty="0"/>
              <a:t> including </a:t>
            </a:r>
            <a:r>
              <a:rPr lang="en-US" sz="2800" i="1" dirty="0"/>
              <a:t>BRCA2</a:t>
            </a:r>
            <a:r>
              <a:rPr lang="en-US" sz="2800" dirty="0"/>
              <a:t>m are more likely to have poor outcomes on standard of care therapies</a:t>
            </a:r>
            <a:r>
              <a:rPr lang="en-US" sz="2800" baseline="30000" dirty="0"/>
              <a:t>1-3</a:t>
            </a:r>
            <a:endParaRPr lang="en-GB" sz="2800" dirty="0"/>
          </a:p>
        </p:txBody>
      </p:sp>
      <p:sp>
        <p:nvSpPr>
          <p:cNvPr id="4" name="Title 6">
            <a:extLst>
              <a:ext uri="{FF2B5EF4-FFF2-40B4-BE49-F238E27FC236}">
                <a16:creationId xmlns:a16="http://schemas.microsoft.com/office/drawing/2014/main" id="{C4759D91-6121-4286-9035-C85DCA819876}"/>
              </a:ext>
            </a:extLst>
          </p:cNvPr>
          <p:cNvSpPr txBox="1">
            <a:spLocks/>
          </p:cNvSpPr>
          <p:nvPr/>
        </p:nvSpPr>
        <p:spPr>
          <a:xfrm>
            <a:off x="263071" y="-123785"/>
            <a:ext cx="11665859" cy="476704"/>
          </a:xfrm>
          <a:prstGeom prst="rect">
            <a:avLst/>
          </a:prstGeom>
        </p:spPr>
        <p:txBody>
          <a:bodyPr/>
          <a:lstStyle>
            <a:lvl1pPr algn="ctr" defTabSz="914400" rtl="0" eaLnBrk="1" latinLnBrk="0" hangingPunct="1">
              <a:lnSpc>
                <a:spcPct val="90000"/>
              </a:lnSpc>
              <a:spcBef>
                <a:spcPct val="0"/>
              </a:spcBef>
              <a:buNone/>
              <a:defRPr sz="4000" b="1" kern="1200">
                <a:solidFill>
                  <a:schemeClr val="accent1"/>
                </a:solidFill>
                <a:latin typeface="Agency FB" panose="020F0502020204030204" pitchFamily="34" charset="0"/>
                <a:ea typeface="Silom" pitchFamily="2" charset="-34"/>
                <a:cs typeface="Agency FB"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000" b="1" i="0" u="none" strike="noStrike" kern="1200" cap="none" spc="0" normalizeH="0" baseline="0" noProof="0">
              <a:ln>
                <a:noFill/>
              </a:ln>
              <a:solidFill>
                <a:srgbClr val="5B9BD5"/>
              </a:solidFill>
              <a:effectLst/>
              <a:uLnTx/>
              <a:uFillTx/>
              <a:latin typeface="Agency FB" panose="020F0502020204030204" pitchFamily="34" charset="0"/>
              <a:ea typeface="Silom" pitchFamily="2" charset="-34"/>
            </a:endParaRPr>
          </a:p>
        </p:txBody>
      </p:sp>
      <p:pic>
        <p:nvPicPr>
          <p:cNvPr id="8" name="Picture 7" descr="A screenshot of a cell phone&#10;&#10;Description automatically generated">
            <a:extLst>
              <a:ext uri="{FF2B5EF4-FFF2-40B4-BE49-F238E27FC236}">
                <a16:creationId xmlns:a16="http://schemas.microsoft.com/office/drawing/2014/main" id="{47FBE5B7-1190-48C2-9EBE-FC7B5B548F58}"/>
              </a:ext>
            </a:extLst>
          </p:cNvPr>
          <p:cNvPicPr>
            <a:picLocks noChangeAspect="1"/>
          </p:cNvPicPr>
          <p:nvPr/>
        </p:nvPicPr>
        <p:blipFill>
          <a:blip r:embed="rId3"/>
          <a:stretch>
            <a:fillRect/>
          </a:stretch>
        </p:blipFill>
        <p:spPr>
          <a:xfrm>
            <a:off x="-237163" y="1977199"/>
            <a:ext cx="6578761" cy="3746995"/>
          </a:xfrm>
          <a:prstGeom prst="rect">
            <a:avLst/>
          </a:prstGeom>
        </p:spPr>
      </p:pic>
      <p:sp>
        <p:nvSpPr>
          <p:cNvPr id="14" name="Rectangle: Diagonal Corners Rounded 13">
            <a:extLst>
              <a:ext uri="{FF2B5EF4-FFF2-40B4-BE49-F238E27FC236}">
                <a16:creationId xmlns:a16="http://schemas.microsoft.com/office/drawing/2014/main" id="{A8C4F6C4-B337-44F3-A881-AF8E4F7E5C01}"/>
              </a:ext>
            </a:extLst>
          </p:cNvPr>
          <p:cNvSpPr/>
          <p:nvPr/>
        </p:nvSpPr>
        <p:spPr>
          <a:xfrm>
            <a:off x="368469" y="1294742"/>
            <a:ext cx="6080459" cy="643957"/>
          </a:xfrm>
          <a:prstGeom prst="round2DiagRect">
            <a:avLst/>
          </a:prstGeom>
          <a:solidFill>
            <a:srgbClr val="F0AB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Patients with </a:t>
            </a: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germline </a:t>
            </a:r>
            <a:r>
              <a:rPr kumimoji="0" lang="en-GB" sz="1600" b="1" i="0" u="none" strike="noStrike" kern="1200" cap="none" spc="0" normalizeH="0" baseline="0" noProof="0" err="1">
                <a:ln>
                  <a:noFill/>
                </a:ln>
                <a:solidFill>
                  <a:prstClr val="black"/>
                </a:solidFill>
                <a:effectLst/>
                <a:uLnTx/>
                <a:uFillTx/>
                <a:latin typeface="Calibri" panose="020F0502020204030204"/>
                <a:ea typeface="+mn-ea"/>
                <a:cs typeface="+mn-cs"/>
              </a:rPr>
              <a:t>HRRm</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including </a:t>
            </a:r>
            <a:r>
              <a:rPr kumimoji="0" lang="en-GB" sz="1600" b="0" i="1" u="none" strike="noStrike" kern="1200" cap="none" spc="0" normalizeH="0" baseline="0" noProof="0">
                <a:ln>
                  <a:noFill/>
                </a:ln>
                <a:solidFill>
                  <a:prstClr val="black"/>
                </a:solidFill>
                <a:effectLst/>
                <a:uLnTx/>
                <a:uFillTx/>
                <a:latin typeface="Calibri" panose="020F0502020204030204"/>
                <a:ea typeface="+mn-ea"/>
                <a:cs typeface="+mn-cs"/>
              </a:rPr>
              <a:t>BRCA2</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m are more likely to have </a:t>
            </a: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poor outcomes </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on standard of care therapies</a:t>
            </a:r>
            <a:r>
              <a:rPr kumimoji="0" lang="en-GB" sz="1600" b="0" i="0" u="none" strike="noStrike" kern="1200" cap="none" spc="0" normalizeH="0" baseline="30000" noProof="0">
                <a:ln>
                  <a:noFill/>
                </a:ln>
                <a:solidFill>
                  <a:prstClr val="black"/>
                </a:solidFill>
                <a:effectLst/>
                <a:uLnTx/>
                <a:uFillTx/>
                <a:latin typeface="Calibri" panose="020F0502020204030204"/>
                <a:ea typeface="+mn-ea"/>
                <a:cs typeface="+mn-cs"/>
              </a:rPr>
              <a:t>1,2</a:t>
            </a:r>
          </a:p>
        </p:txBody>
      </p:sp>
      <p:sp>
        <p:nvSpPr>
          <p:cNvPr id="16" name="Rectangle: Diagonal Corners Rounded 15">
            <a:extLst>
              <a:ext uri="{FF2B5EF4-FFF2-40B4-BE49-F238E27FC236}">
                <a16:creationId xmlns:a16="http://schemas.microsoft.com/office/drawing/2014/main" id="{05295B9E-3BE2-4217-A009-084998DA9DA8}"/>
              </a:ext>
            </a:extLst>
          </p:cNvPr>
          <p:cNvSpPr/>
          <p:nvPr/>
        </p:nvSpPr>
        <p:spPr>
          <a:xfrm>
            <a:off x="6637650" y="1294742"/>
            <a:ext cx="5171455" cy="643957"/>
          </a:xfrm>
          <a:prstGeom prst="round2DiagRect">
            <a:avLst/>
          </a:prstGeom>
          <a:solidFill>
            <a:srgbClr val="F0AB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Poor responses </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to standard therapy also seen for </a:t>
            </a: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tumour HRRm</a:t>
            </a:r>
            <a:r>
              <a:rPr kumimoji="0" lang="en-GB" sz="1600" b="0" i="0" u="none" strike="noStrike" kern="1200" cap="none" spc="0" normalizeH="0" baseline="30000" noProof="0">
                <a:ln>
                  <a:noFill/>
                </a:ln>
                <a:solidFill>
                  <a:prstClr val="black"/>
                </a:solidFill>
                <a:effectLst/>
                <a:uLnTx/>
                <a:uFillTx/>
                <a:latin typeface="Calibri" panose="020F0502020204030204"/>
                <a:ea typeface="+mn-ea"/>
                <a:cs typeface="+mn-cs"/>
              </a:rPr>
              <a:t>3</a:t>
            </a:r>
          </a:p>
        </p:txBody>
      </p:sp>
      <p:sp>
        <p:nvSpPr>
          <p:cNvPr id="18" name="TextBox 17">
            <a:extLst>
              <a:ext uri="{FF2B5EF4-FFF2-40B4-BE49-F238E27FC236}">
                <a16:creationId xmlns:a16="http://schemas.microsoft.com/office/drawing/2014/main" id="{5B784B9C-5E47-45BA-87DA-99A1D226C792}"/>
              </a:ext>
            </a:extLst>
          </p:cNvPr>
          <p:cNvSpPr txBox="1"/>
          <p:nvPr/>
        </p:nvSpPr>
        <p:spPr>
          <a:xfrm>
            <a:off x="937150" y="2076709"/>
            <a:ext cx="438950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Cancer specific survival in mCRPC patients </a:t>
            </a:r>
            <a:b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with g</a:t>
            </a:r>
            <a:r>
              <a:rPr kumimoji="0" lang="en-GB" sz="1400" b="1" i="1" u="none" strike="noStrike" kern="1200" cap="none" spc="0" normalizeH="0" baseline="0" noProof="0">
                <a:ln>
                  <a:noFill/>
                </a:ln>
                <a:solidFill>
                  <a:prstClr val="black"/>
                </a:solidFill>
                <a:effectLst/>
                <a:uLnTx/>
                <a:uFillTx/>
                <a:latin typeface="Calibri" panose="020F0502020204030204"/>
                <a:ea typeface="+mn-ea"/>
                <a:cs typeface="+mn-cs"/>
              </a:rPr>
              <a:t>BRCA2</a:t>
            </a: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m</a:t>
            </a:r>
            <a:r>
              <a:rPr kumimoji="0" lang="en-GB" sz="1400" b="1" i="0" u="none" strike="noStrike" kern="1200" cap="none" spc="0" normalizeH="0" baseline="30000" noProof="0">
                <a:ln>
                  <a:noFill/>
                </a:ln>
                <a:solidFill>
                  <a:prstClr val="black"/>
                </a:solidFill>
                <a:effectLst/>
                <a:uLnTx/>
                <a:uFillTx/>
                <a:latin typeface="Calibri" panose="020F0502020204030204"/>
                <a:ea typeface="+mn-ea"/>
                <a:cs typeface="+mn-cs"/>
              </a:rPr>
              <a:t>1</a:t>
            </a:r>
          </a:p>
        </p:txBody>
      </p:sp>
      <p:sp>
        <p:nvSpPr>
          <p:cNvPr id="20" name="TextBox 19">
            <a:extLst>
              <a:ext uri="{FF2B5EF4-FFF2-40B4-BE49-F238E27FC236}">
                <a16:creationId xmlns:a16="http://schemas.microsoft.com/office/drawing/2014/main" id="{83AB1705-FA6A-449D-974C-5058E0EBDD5F}"/>
              </a:ext>
            </a:extLst>
          </p:cNvPr>
          <p:cNvSpPr txBox="1"/>
          <p:nvPr/>
        </p:nvSpPr>
        <p:spPr>
          <a:xfrm rot="16200000">
            <a:off x="-849447" y="3623030"/>
            <a:ext cx="267124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Cause specific survival (%)</a:t>
            </a:r>
            <a:endParaRPr kumimoji="0" lang="en-GB" sz="1400" b="1" i="0" u="none" strike="noStrike" kern="1200" cap="none" spc="0" normalizeH="0" baseline="3000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3A7B7A0-4720-45A5-B5C8-97DED12FA6DA}"/>
              </a:ext>
            </a:extLst>
          </p:cNvPr>
          <p:cNvSpPr txBox="1"/>
          <p:nvPr/>
        </p:nvSpPr>
        <p:spPr>
          <a:xfrm>
            <a:off x="2072223" y="5438166"/>
            <a:ext cx="1292887"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Months</a:t>
            </a:r>
            <a:endParaRPr kumimoji="0" lang="en-GB" sz="1400" b="1" i="0" u="none" strike="noStrike" kern="1200" cap="none" spc="0" normalizeH="0" baseline="30000" noProof="0">
              <a:ln>
                <a:noFill/>
              </a:ln>
              <a:solidFill>
                <a:prstClr val="black"/>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C847E89D-B5E6-4D39-B0A2-AA4EC9190B89}"/>
              </a:ext>
            </a:extLst>
          </p:cNvPr>
          <p:cNvGrpSpPr/>
          <p:nvPr/>
        </p:nvGrpSpPr>
        <p:grpSpPr>
          <a:xfrm>
            <a:off x="6173969" y="1974610"/>
            <a:ext cx="5295527" cy="3802070"/>
            <a:chOff x="6334388" y="1836540"/>
            <a:chExt cx="5295526" cy="3802069"/>
          </a:xfrm>
        </p:grpSpPr>
        <p:pic>
          <p:nvPicPr>
            <p:cNvPr id="10" name="Picture 9" descr="A picture containing sitting, computer, table, computer&#10;&#10;Description automatically generated">
              <a:extLst>
                <a:ext uri="{FF2B5EF4-FFF2-40B4-BE49-F238E27FC236}">
                  <a16:creationId xmlns:a16="http://schemas.microsoft.com/office/drawing/2014/main" id="{DA5D0D7F-DC26-428A-830E-871B6EDB02C4}"/>
                </a:ext>
              </a:extLst>
            </p:cNvPr>
            <p:cNvPicPr>
              <a:picLocks noChangeAspect="1"/>
            </p:cNvPicPr>
            <p:nvPr/>
          </p:nvPicPr>
          <p:blipFill rotWithShape="1">
            <a:blip r:embed="rId4"/>
            <a:srcRect b="17932"/>
            <a:stretch/>
          </p:blipFill>
          <p:spPr>
            <a:xfrm>
              <a:off x="6334388" y="1836540"/>
              <a:ext cx="5171455" cy="3802069"/>
            </a:xfrm>
            <a:prstGeom prst="rect">
              <a:avLst/>
            </a:prstGeom>
          </p:spPr>
        </p:pic>
        <p:sp>
          <p:nvSpPr>
            <p:cNvPr id="46" name="Rectangle 45">
              <a:extLst>
                <a:ext uri="{FF2B5EF4-FFF2-40B4-BE49-F238E27FC236}">
                  <a16:creationId xmlns:a16="http://schemas.microsoft.com/office/drawing/2014/main" id="{9AC99D04-82B0-4EA6-ABD3-D3096877085D}"/>
                </a:ext>
              </a:extLst>
            </p:cNvPr>
            <p:cNvSpPr/>
            <p:nvPr/>
          </p:nvSpPr>
          <p:spPr>
            <a:xfrm>
              <a:off x="7013936" y="1904572"/>
              <a:ext cx="4615978" cy="355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63040F8D-555B-456F-B4EF-91A9ABA330BC}"/>
                </a:ext>
              </a:extLst>
            </p:cNvPr>
            <p:cNvSpPr txBox="1"/>
            <p:nvPr/>
          </p:nvSpPr>
          <p:spPr>
            <a:xfrm>
              <a:off x="7549781" y="1933895"/>
              <a:ext cx="380123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Time to progression in mCRPC patients </a:t>
              </a:r>
              <a:b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with HRRm</a:t>
              </a:r>
              <a:r>
                <a:rPr kumimoji="0" lang="en-GB" sz="1400" b="1" i="0" u="none" strike="noStrike" kern="1200" cap="none" spc="0" normalizeH="0" baseline="30000" noProof="0">
                  <a:ln>
                    <a:noFill/>
                  </a:ln>
                  <a:solidFill>
                    <a:prstClr val="black"/>
                  </a:solidFill>
                  <a:effectLst/>
                  <a:uLnTx/>
                  <a:uFillTx/>
                  <a:latin typeface="Calibri" panose="020F0502020204030204"/>
                  <a:ea typeface="+mn-ea"/>
                  <a:cs typeface="+mn-cs"/>
                </a:rPr>
                <a:t>3</a:t>
              </a:r>
            </a:p>
          </p:txBody>
        </p:sp>
        <p:sp>
          <p:nvSpPr>
            <p:cNvPr id="50" name="TextBox 49">
              <a:extLst>
                <a:ext uri="{FF2B5EF4-FFF2-40B4-BE49-F238E27FC236}">
                  <a16:creationId xmlns:a16="http://schemas.microsoft.com/office/drawing/2014/main" id="{DC05528D-DB77-44E9-AC72-CDB67BD38E7B}"/>
                </a:ext>
              </a:extLst>
            </p:cNvPr>
            <p:cNvSpPr txBox="1"/>
            <p:nvPr/>
          </p:nvSpPr>
          <p:spPr>
            <a:xfrm rot="16200000">
              <a:off x="5743941" y="3519297"/>
              <a:ext cx="267124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Progression-free survival </a:t>
              </a:r>
              <a:endParaRPr kumimoji="0" lang="en-GB" sz="1400" b="1" i="0" u="none" strike="noStrike" kern="1200" cap="none" spc="0" normalizeH="0" baseline="30000" noProof="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1620D0E8-FF12-4CBF-B79E-4D71155ACC94}"/>
                </a:ext>
              </a:extLst>
            </p:cNvPr>
            <p:cNvSpPr/>
            <p:nvPr/>
          </p:nvSpPr>
          <p:spPr>
            <a:xfrm>
              <a:off x="8309156" y="5348804"/>
              <a:ext cx="1692000"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F9C040A5-CE48-4666-A37D-C161E69508BB}"/>
                </a:ext>
              </a:extLst>
            </p:cNvPr>
            <p:cNvSpPr txBox="1"/>
            <p:nvPr/>
          </p:nvSpPr>
          <p:spPr>
            <a:xfrm>
              <a:off x="8814170" y="5296622"/>
              <a:ext cx="12928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Months</a:t>
              </a:r>
              <a:endParaRPr kumimoji="0" lang="en-GB" sz="1400" b="1" i="0" u="none" strike="noStrike" kern="1200" cap="none" spc="0" normalizeH="0" baseline="30000" noProof="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8DA7707D-9845-432A-9FF9-AC364B39F3D3}"/>
                </a:ext>
              </a:extLst>
            </p:cNvPr>
            <p:cNvSpPr txBox="1"/>
            <p:nvPr/>
          </p:nvSpPr>
          <p:spPr>
            <a:xfrm>
              <a:off x="9418206" y="2870910"/>
              <a:ext cx="196576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A5A5A5"/>
                  </a:solidFill>
                  <a:effectLst/>
                  <a:uLnTx/>
                  <a:uFillTx/>
                  <a:latin typeface="Calibri" panose="020F0502020204030204"/>
                  <a:ea typeface="+mn-ea"/>
                  <a:cs typeface="+mn-cs"/>
                </a:rPr>
                <a:t>HRR defect</a:t>
              </a:r>
              <a:b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a:ln>
                    <a:noFill/>
                  </a:ln>
                  <a:solidFill>
                    <a:srgbClr val="FFC000"/>
                  </a:solidFill>
                  <a:effectLst/>
                  <a:uLnTx/>
                  <a:uFillTx/>
                  <a:latin typeface="Calibri" panose="020F0502020204030204"/>
                  <a:ea typeface="+mn-ea"/>
                  <a:cs typeface="+mn-cs"/>
                </a:rPr>
                <a:t>   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B9BD5"/>
                  </a:solidFill>
                  <a:effectLst/>
                  <a:uLnTx/>
                  <a:uFillTx/>
                  <a:latin typeface="Calibri" panose="020F0502020204030204"/>
                  <a:ea typeface="+mn-ea"/>
                  <a:cs typeface="+mn-cs"/>
                </a:rPr>
                <a:t>   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ED7D31"/>
                  </a:solidFill>
                  <a:effectLst/>
                  <a:uLnTx/>
                  <a:uFillTx/>
                  <a:latin typeface="Calibri" panose="020F0502020204030204"/>
                  <a:ea typeface="+mn-ea"/>
                  <a:cs typeface="+mn-cs"/>
                </a:rPr>
                <a:t>   ctDNA unquantifiable</a:t>
              </a:r>
            </a:p>
          </p:txBody>
        </p:sp>
      </p:grpSp>
      <p:graphicFrame>
        <p:nvGraphicFramePr>
          <p:cNvPr id="19" name="Table 20">
            <a:extLst>
              <a:ext uri="{FF2B5EF4-FFF2-40B4-BE49-F238E27FC236}">
                <a16:creationId xmlns:a16="http://schemas.microsoft.com/office/drawing/2014/main" id="{4435666B-D8E2-466D-AE92-85E87054967A}"/>
              </a:ext>
            </a:extLst>
          </p:cNvPr>
          <p:cNvGraphicFramePr>
            <a:graphicFrameLocks noGrp="1"/>
          </p:cNvGraphicFramePr>
          <p:nvPr/>
        </p:nvGraphicFramePr>
        <p:xfrm>
          <a:off x="3782561" y="2711987"/>
          <a:ext cx="2666368" cy="1661160"/>
        </p:xfrm>
        <a:graphic>
          <a:graphicData uri="http://schemas.openxmlformats.org/drawingml/2006/table">
            <a:tbl>
              <a:tblPr firstRow="1" bandRow="1">
                <a:tableStyleId>{5C22544A-7EE6-4342-B048-85BDC9FD1C3A}</a:tableStyleId>
              </a:tblPr>
              <a:tblGrid>
                <a:gridCol w="1333184">
                  <a:extLst>
                    <a:ext uri="{9D8B030D-6E8A-4147-A177-3AD203B41FA5}">
                      <a16:colId xmlns:a16="http://schemas.microsoft.com/office/drawing/2014/main" val="2117557224"/>
                    </a:ext>
                  </a:extLst>
                </a:gridCol>
                <a:gridCol w="1333184">
                  <a:extLst>
                    <a:ext uri="{9D8B030D-6E8A-4147-A177-3AD203B41FA5}">
                      <a16:colId xmlns:a16="http://schemas.microsoft.com/office/drawing/2014/main" val="1945652446"/>
                    </a:ext>
                  </a:extLst>
                </a:gridCol>
              </a:tblGrid>
              <a:tr h="447040">
                <a:tc>
                  <a:txBody>
                    <a:bodyPr/>
                    <a:lstStyle/>
                    <a:p>
                      <a:r>
                        <a:rPr lang="en-GB" sz="1100">
                          <a:solidFill>
                            <a:schemeClr val="tx1"/>
                          </a:solidFill>
                        </a:rPr>
                        <a:t>Group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100">
                          <a:solidFill>
                            <a:schemeClr val="tx1"/>
                          </a:solidFill>
                        </a:rPr>
                        <a:t>Median CSS (95%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4343090"/>
                  </a:ext>
                </a:extLst>
              </a:tr>
              <a:tr h="447040">
                <a:tc>
                  <a:txBody>
                    <a:bodyPr/>
                    <a:lstStyle/>
                    <a:p>
                      <a:r>
                        <a:rPr lang="en-GB" sz="1100">
                          <a:solidFill>
                            <a:schemeClr val="bg1"/>
                          </a:solidFill>
                        </a:rPr>
                        <a:t>Non-carriers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0051"/>
                    </a:solidFill>
                  </a:tcPr>
                </a:tc>
                <a:tc>
                  <a:txBody>
                    <a:bodyPr/>
                    <a:lstStyle/>
                    <a:p>
                      <a:r>
                        <a:rPr lang="en-GB" sz="1100">
                          <a:solidFill>
                            <a:schemeClr val="tx1"/>
                          </a:solidFill>
                        </a:rPr>
                        <a:t>33.2 months (29.0–37.4)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336733"/>
                  </a:ext>
                </a:extLst>
              </a:tr>
              <a:tr h="447040">
                <a:tc>
                  <a:txBody>
                    <a:bodyPr/>
                    <a:lstStyle/>
                    <a:p>
                      <a:r>
                        <a:rPr lang="en-GB" sz="1100" i="1">
                          <a:solidFill>
                            <a:schemeClr val="bg1"/>
                          </a:solidFill>
                        </a:rPr>
                        <a:t>BRCA2m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B00"/>
                    </a:solidFill>
                  </a:tcPr>
                </a:tc>
                <a:tc>
                  <a:txBody>
                    <a:bodyPr/>
                    <a:lstStyle/>
                    <a:p>
                      <a:r>
                        <a:rPr lang="en-GB" sz="1100">
                          <a:solidFill>
                            <a:schemeClr val="tx1"/>
                          </a:solidFill>
                        </a:rPr>
                        <a:t>17.4 months (10.7–24.2)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592957"/>
                  </a:ext>
                </a:extLst>
              </a:tr>
              <a:tr h="284480">
                <a:tc gridSpan="2">
                  <a:txBody>
                    <a:bodyPr/>
                    <a:lstStyle/>
                    <a:p>
                      <a:r>
                        <a:rPr lang="en-GB" sz="1100">
                          <a:solidFill>
                            <a:schemeClr val="tx1"/>
                          </a:solidFill>
                        </a:rPr>
                        <a:t>Log-rank test p=0.0266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2274706844"/>
                  </a:ext>
                </a:extLst>
              </a:tr>
            </a:tbl>
          </a:graphicData>
        </a:graphic>
      </p:graphicFrame>
      <p:sp>
        <p:nvSpPr>
          <p:cNvPr id="3" name="TextBox 2">
            <a:extLst>
              <a:ext uri="{FF2B5EF4-FFF2-40B4-BE49-F238E27FC236}">
                <a16:creationId xmlns:a16="http://schemas.microsoft.com/office/drawing/2014/main" id="{EA7303C2-F616-AF42-897A-A0AFB4A18349}"/>
              </a:ext>
            </a:extLst>
          </p:cNvPr>
          <p:cNvSpPr txBox="1"/>
          <p:nvPr/>
        </p:nvSpPr>
        <p:spPr>
          <a:xfrm>
            <a:off x="0" y="6164413"/>
            <a:ext cx="9050876"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1. Castro E, et al.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J Clin Oncol.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2019;6:490–503; 2.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Annala</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M, et al.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Eur Urol.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2017;72:34–42; 3.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Annala</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M, et al.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Cancer Discovery.</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2018</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;doi:10.1158/2159-8290.CD-17-0937</a:t>
            </a:r>
            <a:endParaRPr kumimoji="0" lang="en-GB"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51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7F97D07-B856-2740-5E8F-5E51877E2BD7}"/>
              </a:ext>
            </a:extLst>
          </p:cNvPr>
          <p:cNvGraphicFramePr>
            <a:graphicFrameLocks noGrp="1"/>
          </p:cNvGraphicFramePr>
          <p:nvPr/>
        </p:nvGraphicFramePr>
        <p:xfrm>
          <a:off x="983863" y="2699077"/>
          <a:ext cx="10287000" cy="466085"/>
        </p:xfrm>
        <a:graphic>
          <a:graphicData uri="http://schemas.openxmlformats.org/drawingml/2006/table">
            <a:tbl>
              <a:tblPr firstRow="1" bandRow="1">
                <a:tableStyleId>{0E3FDE45-AF77-4B5C-9715-49D594BDF05E}</a:tableStyleId>
              </a:tblPr>
              <a:tblGrid>
                <a:gridCol w="10287000">
                  <a:extLst>
                    <a:ext uri="{9D8B030D-6E8A-4147-A177-3AD203B41FA5}">
                      <a16:colId xmlns:a16="http://schemas.microsoft.com/office/drawing/2014/main" val="2475546180"/>
                    </a:ext>
                  </a:extLst>
                </a:gridCol>
              </a:tblGrid>
              <a:tr h="466085">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dirty="0"/>
              <a:t>For your patients with high-risk biochemical (M0) recurrence after primary radiation therapy, in general, if you could access a PSMA PET scan, would you?</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457200"/>
            <a:r>
              <a:rPr lang="en-US" dirty="0"/>
              <a:t>Yes</a:t>
            </a:r>
          </a:p>
          <a:p>
            <a:pPr marL="457200"/>
            <a:r>
              <a:rPr lang="en-US" dirty="0"/>
              <a:t>No</a:t>
            </a:r>
          </a:p>
        </p:txBody>
      </p:sp>
    </p:spTree>
    <p:extLst>
      <p:ext uri="{BB962C8B-B14F-4D97-AF65-F5344CB8AC3E}">
        <p14:creationId xmlns:p14="http://schemas.microsoft.com/office/powerpoint/2010/main" val="2754999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08B7B8-A6C5-EB4C-B8B8-A759AB750054}"/>
              </a:ext>
            </a:extLst>
          </p:cNvPr>
          <p:cNvSpPr/>
          <p:nvPr/>
        </p:nvSpPr>
        <p:spPr>
          <a:xfrm>
            <a:off x="0" y="6107709"/>
            <a:ext cx="12192000" cy="707886"/>
          </a:xfrm>
          <a:prstGeom prst="rect">
            <a:avLst/>
          </a:prstGeom>
          <a:gradFill>
            <a:gsLst>
              <a:gs pos="100000">
                <a:schemeClr val="bg1">
                  <a:lumMod val="95000"/>
                </a:schemeClr>
              </a:gs>
              <a:gs pos="0">
                <a:schemeClr val="bg1">
                  <a:lumMod val="8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5" name="Straight Connector 64">
            <a:extLst>
              <a:ext uri="{FF2B5EF4-FFF2-40B4-BE49-F238E27FC236}">
                <a16:creationId xmlns:a16="http://schemas.microsoft.com/office/drawing/2014/main" id="{04DBDC5C-BB0B-49BA-AB12-57A3C974706F}"/>
              </a:ext>
            </a:extLst>
          </p:cNvPr>
          <p:cNvCxnSpPr/>
          <p:nvPr/>
        </p:nvCxnSpPr>
        <p:spPr bwMode="auto">
          <a:xfrm flipH="1">
            <a:off x="7772915" y="2241756"/>
            <a:ext cx="0" cy="392805"/>
          </a:xfrm>
          <a:prstGeom prst="line">
            <a:avLst/>
          </a:prstGeom>
          <a:solidFill>
            <a:srgbClr val="00ADD0"/>
          </a:solidFill>
          <a:ln w="19050" cap="flat" cmpd="sng" algn="ctr">
            <a:solidFill>
              <a:schemeClr val="accent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CEF33F0F-0698-486B-8FC1-735E941B2096}"/>
              </a:ext>
            </a:extLst>
          </p:cNvPr>
          <p:cNvCxnSpPr/>
          <p:nvPr/>
        </p:nvCxnSpPr>
        <p:spPr bwMode="auto">
          <a:xfrm flipH="1">
            <a:off x="7259867" y="2085882"/>
            <a:ext cx="0" cy="392805"/>
          </a:xfrm>
          <a:prstGeom prst="line">
            <a:avLst/>
          </a:prstGeom>
          <a:solidFill>
            <a:srgbClr val="00ADD0"/>
          </a:solidFill>
          <a:ln w="19050" cap="flat" cmpd="sng" algn="ctr">
            <a:solidFill>
              <a:srgbClr val="03B2C1"/>
            </a:solidFill>
            <a:prstDash val="solid"/>
            <a:round/>
            <a:headEnd type="none" w="med" len="med"/>
            <a:tailEnd type="none" w="med" len="med"/>
          </a:ln>
          <a:effectLst/>
        </p:spPr>
      </p:cxnSp>
      <p:sp>
        <p:nvSpPr>
          <p:cNvPr id="9" name="Title 8">
            <a:extLst>
              <a:ext uri="{FF2B5EF4-FFF2-40B4-BE49-F238E27FC236}">
                <a16:creationId xmlns:a16="http://schemas.microsoft.com/office/drawing/2014/main" id="{5A441B4A-B7EE-44F0-944B-10F13495BBE1}"/>
              </a:ext>
            </a:extLst>
          </p:cNvPr>
          <p:cNvSpPr>
            <a:spLocks noGrp="1"/>
          </p:cNvSpPr>
          <p:nvPr>
            <p:ph type="title"/>
          </p:nvPr>
        </p:nvSpPr>
        <p:spPr>
          <a:xfrm>
            <a:off x="202324" y="414041"/>
            <a:ext cx="11317573" cy="515002"/>
          </a:xfrm>
        </p:spPr>
        <p:txBody>
          <a:bodyPr>
            <a:normAutofit fontScale="90000"/>
          </a:bodyPr>
          <a:lstStyle/>
          <a:p>
            <a:r>
              <a:rPr lang="en-GB" dirty="0"/>
              <a:t>PARP Inhibitor Trials and approvals in </a:t>
            </a:r>
            <a:r>
              <a:rPr lang="en-GB" dirty="0" err="1"/>
              <a:t>mCRPC</a:t>
            </a:r>
            <a:r>
              <a:rPr lang="en-GB" dirty="0"/>
              <a:t> </a:t>
            </a:r>
            <a:br>
              <a:rPr lang="en-GB" dirty="0"/>
            </a:br>
            <a:endParaRPr lang="en-GB" dirty="0"/>
          </a:p>
        </p:txBody>
      </p:sp>
      <p:sp>
        <p:nvSpPr>
          <p:cNvPr id="38" name="Triangle 65">
            <a:extLst>
              <a:ext uri="{FF2B5EF4-FFF2-40B4-BE49-F238E27FC236}">
                <a16:creationId xmlns:a16="http://schemas.microsoft.com/office/drawing/2014/main" id="{06960E60-B3BA-4110-8DF1-E91409F07C87}"/>
              </a:ext>
            </a:extLst>
          </p:cNvPr>
          <p:cNvSpPr/>
          <p:nvPr/>
        </p:nvSpPr>
        <p:spPr bwMode="auto">
          <a:xfrm rot="5400000">
            <a:off x="10013928" y="2341437"/>
            <a:ext cx="949425" cy="481895"/>
          </a:xfrm>
          <a:prstGeom prst="triangle">
            <a:avLst/>
          </a:prstGeom>
          <a:solidFill>
            <a:srgbClr val="1C1948"/>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133" b="1" i="0" u="none" strike="noStrike" kern="0" cap="none" spc="0" normalizeH="0" baseline="0" noProof="0">
              <a:ln>
                <a:noFill/>
              </a:ln>
              <a:solidFill>
                <a:srgbClr val="000000"/>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5431AB34-5ED0-4561-B6EC-D43074388AF9}"/>
              </a:ext>
            </a:extLst>
          </p:cNvPr>
          <p:cNvCxnSpPr>
            <a:stCxn id="36" idx="1"/>
          </p:cNvCxnSpPr>
          <p:nvPr/>
        </p:nvCxnSpPr>
        <p:spPr bwMode="auto">
          <a:xfrm flipH="1">
            <a:off x="3295102" y="2107671"/>
            <a:ext cx="0" cy="392805"/>
          </a:xfrm>
          <a:prstGeom prst="line">
            <a:avLst/>
          </a:prstGeom>
          <a:solidFill>
            <a:srgbClr val="00ADD0"/>
          </a:solidFill>
          <a:ln w="19050" cap="flat" cmpd="sng" algn="ctr">
            <a:solidFill>
              <a:srgbClr val="03B2C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516A1994-736B-4CBD-BBDA-EE61DF2196C7}"/>
              </a:ext>
            </a:extLst>
          </p:cNvPr>
          <p:cNvCxnSpPr>
            <a:cxnSpLocks/>
          </p:cNvCxnSpPr>
          <p:nvPr/>
        </p:nvCxnSpPr>
        <p:spPr bwMode="auto">
          <a:xfrm>
            <a:off x="6453123" y="2107630"/>
            <a:ext cx="0" cy="410653"/>
          </a:xfrm>
          <a:prstGeom prst="line">
            <a:avLst/>
          </a:prstGeom>
          <a:solidFill>
            <a:srgbClr val="00ADD0"/>
          </a:solidFill>
          <a:ln w="19050" cap="flat" cmpd="sng" algn="ctr">
            <a:solidFill>
              <a:srgbClr val="03B2C1"/>
            </a:solidFill>
            <a:prstDash val="solid"/>
            <a:round/>
            <a:headEnd type="none" w="med" len="med"/>
            <a:tailEnd type="none" w="med" len="med"/>
          </a:ln>
          <a:effectLst/>
        </p:spPr>
      </p:cxnSp>
      <p:sp>
        <p:nvSpPr>
          <p:cNvPr id="42" name="Right Arrow 69">
            <a:extLst>
              <a:ext uri="{FF2B5EF4-FFF2-40B4-BE49-F238E27FC236}">
                <a16:creationId xmlns:a16="http://schemas.microsoft.com/office/drawing/2014/main" id="{554A9F21-136C-44EB-BB1F-1F6C145A7DDB}"/>
              </a:ext>
            </a:extLst>
          </p:cNvPr>
          <p:cNvSpPr/>
          <p:nvPr/>
        </p:nvSpPr>
        <p:spPr bwMode="auto">
          <a:xfrm>
            <a:off x="6775863" y="1602899"/>
            <a:ext cx="291315" cy="250611"/>
          </a:xfrm>
          <a:prstGeom prst="rightArrow">
            <a:avLst/>
          </a:prstGeom>
          <a:solidFill>
            <a:srgbClr val="03B2C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933" b="1" i="0" u="none" strike="noStrike" kern="0" cap="none" spc="0" normalizeH="0" baseline="0" noProof="0">
              <a:ln>
                <a:noFill/>
              </a:ln>
              <a:solidFill>
                <a:srgbClr val="000000"/>
              </a:solidFill>
              <a:effectLst/>
              <a:uLnTx/>
              <a:uFillTx/>
              <a:latin typeface="Arial"/>
              <a:ea typeface="+mn-ea"/>
              <a:cs typeface="+mn-cs"/>
            </a:endParaRPr>
          </a:p>
        </p:txBody>
      </p:sp>
      <p:cxnSp>
        <p:nvCxnSpPr>
          <p:cNvPr id="43" name="Connector: Elbow 89">
            <a:extLst>
              <a:ext uri="{FF2B5EF4-FFF2-40B4-BE49-F238E27FC236}">
                <a16:creationId xmlns:a16="http://schemas.microsoft.com/office/drawing/2014/main" id="{54F1DB1A-2185-44C0-BE61-46EC9D496409}"/>
              </a:ext>
            </a:extLst>
          </p:cNvPr>
          <p:cNvCxnSpPr>
            <a:cxnSpLocks/>
            <a:stCxn id="51" idx="0"/>
          </p:cNvCxnSpPr>
          <p:nvPr/>
        </p:nvCxnSpPr>
        <p:spPr bwMode="auto">
          <a:xfrm flipV="1">
            <a:off x="3086763" y="2702554"/>
            <a:ext cx="286708" cy="1594992"/>
          </a:xfrm>
          <a:prstGeom prst="bentConnector2">
            <a:avLst/>
          </a:prstGeom>
          <a:solidFill>
            <a:srgbClr val="00ADD0"/>
          </a:solidFill>
          <a:ln w="19050" cap="flat" cmpd="sng" algn="ctr">
            <a:solidFill>
              <a:srgbClr val="000000">
                <a:lumMod val="50000"/>
                <a:lumOff val="50000"/>
              </a:srgbClr>
            </a:solidFill>
            <a:prstDash val="solid"/>
            <a:round/>
            <a:headEnd type="none" w="med" len="med"/>
            <a:tailEnd type="none" w="med" len="med"/>
          </a:ln>
          <a:effectLst/>
        </p:spPr>
      </p:cxnSp>
      <p:cxnSp>
        <p:nvCxnSpPr>
          <p:cNvPr id="44" name="Connector: Elbow 93">
            <a:extLst>
              <a:ext uri="{FF2B5EF4-FFF2-40B4-BE49-F238E27FC236}">
                <a16:creationId xmlns:a16="http://schemas.microsoft.com/office/drawing/2014/main" id="{626EDEAC-8F6C-4766-A203-EAEB081A8AC3}"/>
              </a:ext>
            </a:extLst>
          </p:cNvPr>
          <p:cNvCxnSpPr>
            <a:cxnSpLocks/>
            <a:stCxn id="55" idx="2"/>
          </p:cNvCxnSpPr>
          <p:nvPr/>
        </p:nvCxnSpPr>
        <p:spPr bwMode="auto">
          <a:xfrm rot="10800000">
            <a:off x="3527901" y="2792100"/>
            <a:ext cx="91059" cy="2322532"/>
          </a:xfrm>
          <a:prstGeom prst="bentConnector2">
            <a:avLst/>
          </a:prstGeom>
          <a:solidFill>
            <a:srgbClr val="00ADD0"/>
          </a:solidFill>
          <a:ln w="19050" cap="flat" cmpd="sng" algn="ctr">
            <a:solidFill>
              <a:srgbClr val="00ADD0"/>
            </a:solidFill>
            <a:prstDash val="solid"/>
            <a:round/>
            <a:headEnd type="none" w="med" len="med"/>
            <a:tailEnd type="none" w="med" len="med"/>
          </a:ln>
          <a:effectLst/>
        </p:spPr>
      </p:cxnSp>
      <p:cxnSp>
        <p:nvCxnSpPr>
          <p:cNvPr id="45" name="Connector: Elbow 97">
            <a:extLst>
              <a:ext uri="{FF2B5EF4-FFF2-40B4-BE49-F238E27FC236}">
                <a16:creationId xmlns:a16="http://schemas.microsoft.com/office/drawing/2014/main" id="{0255A6E7-D404-4193-B950-E089F8F1A669}"/>
              </a:ext>
            </a:extLst>
          </p:cNvPr>
          <p:cNvCxnSpPr>
            <a:cxnSpLocks/>
          </p:cNvCxnSpPr>
          <p:nvPr/>
        </p:nvCxnSpPr>
        <p:spPr bwMode="auto">
          <a:xfrm rot="10800000">
            <a:off x="7642677" y="2797858"/>
            <a:ext cx="239855" cy="2088001"/>
          </a:xfrm>
          <a:prstGeom prst="bentConnector2">
            <a:avLst/>
          </a:prstGeom>
          <a:solidFill>
            <a:srgbClr val="00ADD0"/>
          </a:solidFill>
          <a:ln w="19050" cap="flat" cmpd="sng" algn="ctr">
            <a:solidFill>
              <a:srgbClr val="00ADD0"/>
            </a:solidFill>
            <a:prstDash val="solid"/>
            <a:round/>
            <a:headEnd type="none" w="med" len="med"/>
            <a:tailEnd type="none" w="med" len="med"/>
          </a:ln>
          <a:effectLst/>
        </p:spPr>
      </p:cxnSp>
      <p:cxnSp>
        <p:nvCxnSpPr>
          <p:cNvPr id="46" name="Connector: Elbow 100">
            <a:extLst>
              <a:ext uri="{FF2B5EF4-FFF2-40B4-BE49-F238E27FC236}">
                <a16:creationId xmlns:a16="http://schemas.microsoft.com/office/drawing/2014/main" id="{47CFB7AA-6DC0-45FF-A2CF-57452724DDF5}"/>
              </a:ext>
            </a:extLst>
          </p:cNvPr>
          <p:cNvCxnSpPr>
            <a:cxnSpLocks/>
            <a:stCxn id="54" idx="0"/>
          </p:cNvCxnSpPr>
          <p:nvPr/>
        </p:nvCxnSpPr>
        <p:spPr bwMode="auto">
          <a:xfrm flipV="1">
            <a:off x="2771133" y="2689707"/>
            <a:ext cx="102329" cy="2607734"/>
          </a:xfrm>
          <a:prstGeom prst="bentConnector2">
            <a:avLst/>
          </a:prstGeom>
          <a:solidFill>
            <a:srgbClr val="00ADD0"/>
          </a:solidFill>
          <a:ln w="19050" cap="flat" cmpd="sng" algn="ctr">
            <a:solidFill>
              <a:schemeClr val="accent2">
                <a:lumMod val="75000"/>
              </a:schemeClr>
            </a:solidFill>
            <a:prstDash val="solid"/>
            <a:round/>
            <a:headEnd type="none" w="med" len="med"/>
            <a:tailEnd type="none" w="med" len="med"/>
          </a:ln>
          <a:effectLst/>
        </p:spPr>
      </p:cxnSp>
      <p:cxnSp>
        <p:nvCxnSpPr>
          <p:cNvPr id="47" name="Connector: Elbow 104">
            <a:extLst>
              <a:ext uri="{FF2B5EF4-FFF2-40B4-BE49-F238E27FC236}">
                <a16:creationId xmlns:a16="http://schemas.microsoft.com/office/drawing/2014/main" id="{9C1CFA39-C4B6-4776-A454-7FF6A83CA18A}"/>
              </a:ext>
            </a:extLst>
          </p:cNvPr>
          <p:cNvCxnSpPr>
            <a:cxnSpLocks/>
          </p:cNvCxnSpPr>
          <p:nvPr/>
        </p:nvCxnSpPr>
        <p:spPr bwMode="auto">
          <a:xfrm rot="5400000" flipH="1" flipV="1">
            <a:off x="5783589" y="3574126"/>
            <a:ext cx="2115672" cy="667472"/>
          </a:xfrm>
          <a:prstGeom prst="bentConnector3">
            <a:avLst>
              <a:gd name="adj1" fmla="val 60805"/>
            </a:avLst>
          </a:prstGeom>
          <a:solidFill>
            <a:srgbClr val="00ADD0"/>
          </a:solidFill>
          <a:ln w="19050" cap="flat" cmpd="sng" algn="ctr">
            <a:solidFill>
              <a:schemeClr val="accent2">
                <a:lumMod val="75000"/>
              </a:schemeClr>
            </a:solidFill>
            <a:prstDash val="solid"/>
            <a:round/>
            <a:headEnd type="none" w="med" len="med"/>
            <a:tailEnd type="none" w="med" len="med"/>
          </a:ln>
          <a:effectLst/>
        </p:spPr>
      </p:cxnSp>
      <p:sp>
        <p:nvSpPr>
          <p:cNvPr id="48" name="Round Diagonal Corner Rectangle 12">
            <a:extLst>
              <a:ext uri="{FF2B5EF4-FFF2-40B4-BE49-F238E27FC236}">
                <a16:creationId xmlns:a16="http://schemas.microsoft.com/office/drawing/2014/main" id="{FCC4B199-EDB0-4718-9A89-B0009051E9F4}"/>
              </a:ext>
            </a:extLst>
          </p:cNvPr>
          <p:cNvSpPr/>
          <p:nvPr/>
        </p:nvSpPr>
        <p:spPr bwMode="auto">
          <a:xfrm>
            <a:off x="4459113" y="2983949"/>
            <a:ext cx="1782572" cy="749141"/>
          </a:xfrm>
          <a:prstGeom prst="round2DiagRect">
            <a:avLst/>
          </a:prstGeom>
          <a:solidFill>
            <a:srgbClr val="7030A0"/>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Arial"/>
                <a:ea typeface="+mn-ea"/>
                <a:cs typeface="+mn-cs"/>
              </a:rPr>
              <a:t>Q4 2019</a:t>
            </a:r>
            <a:r>
              <a:rPr kumimoji="0" lang="en-US" sz="1200" b="0" i="1" u="none" strike="noStrike" kern="0" cap="none" spc="0" normalizeH="0" baseline="30000" noProof="0" dirty="0">
                <a:ln>
                  <a:noFill/>
                </a:ln>
                <a:solidFill>
                  <a:prstClr val="white"/>
                </a:solidFill>
                <a:effectLst/>
                <a:uLnTx/>
                <a:uFillTx/>
                <a:latin typeface="Arial"/>
                <a:ea typeface="+mn-ea"/>
                <a:cs typeface="+mn-cs"/>
              </a:rPr>
              <a:t>5</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a:ea typeface="+mn-ea"/>
                <a:cs typeface="+mn-cs"/>
              </a:rPr>
              <a:t>TOPARP-B data published</a:t>
            </a:r>
          </a:p>
        </p:txBody>
      </p:sp>
      <p:sp>
        <p:nvSpPr>
          <p:cNvPr id="49" name="Round Diagonal Corner Rectangle 21">
            <a:extLst>
              <a:ext uri="{FF2B5EF4-FFF2-40B4-BE49-F238E27FC236}">
                <a16:creationId xmlns:a16="http://schemas.microsoft.com/office/drawing/2014/main" id="{A9BCAA60-300F-4277-A6B6-D50D00640887}"/>
              </a:ext>
            </a:extLst>
          </p:cNvPr>
          <p:cNvSpPr/>
          <p:nvPr/>
        </p:nvSpPr>
        <p:spPr bwMode="auto">
          <a:xfrm>
            <a:off x="876135" y="2983949"/>
            <a:ext cx="1504363" cy="749141"/>
          </a:xfrm>
          <a:prstGeom prst="round2DiagRect">
            <a:avLst/>
          </a:prstGeom>
          <a:solidFill>
            <a:srgbClr val="7030A0"/>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Arial"/>
                <a:ea typeface="+mn-ea"/>
                <a:cs typeface="+mn-cs"/>
              </a:rPr>
              <a:t>Q4 2015</a:t>
            </a:r>
            <a:r>
              <a:rPr kumimoji="0" lang="en-US" sz="1200" b="0" i="1" u="none" strike="noStrike" kern="0" cap="none" spc="0" normalizeH="0" baseline="30000" noProof="0" dirty="0">
                <a:ln>
                  <a:noFill/>
                </a:ln>
                <a:solidFill>
                  <a:prstClr val="white"/>
                </a:solidFill>
                <a:effectLst/>
                <a:uLnTx/>
                <a:uFillTx/>
                <a:latin typeface="Arial"/>
                <a:ea typeface="+mn-ea"/>
                <a:cs typeface="+mn-cs"/>
              </a:rPr>
              <a:t>4</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a:ea typeface="+mn-ea"/>
                <a:cs typeface="+mn-cs"/>
              </a:rPr>
              <a:t>TOPARP-A data published</a:t>
            </a:r>
          </a:p>
        </p:txBody>
      </p:sp>
      <p:sp>
        <p:nvSpPr>
          <p:cNvPr id="50" name="Round Diagonal Corner Rectangle 17">
            <a:extLst>
              <a:ext uri="{FF2B5EF4-FFF2-40B4-BE49-F238E27FC236}">
                <a16:creationId xmlns:a16="http://schemas.microsoft.com/office/drawing/2014/main" id="{441D0BCC-7CD8-4EF3-A4A2-344576787EE8}"/>
              </a:ext>
            </a:extLst>
          </p:cNvPr>
          <p:cNvSpPr/>
          <p:nvPr/>
        </p:nvSpPr>
        <p:spPr bwMode="auto">
          <a:xfrm>
            <a:off x="3737705" y="3932775"/>
            <a:ext cx="1815375" cy="749141"/>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a:ea typeface="+mn-ea"/>
                <a:cs typeface="+mn-cs"/>
              </a:rPr>
              <a:t>Q2 2017</a:t>
            </a:r>
            <a:r>
              <a:rPr kumimoji="0" lang="en-US" sz="1200" b="0" i="1" u="none" strike="noStrike" kern="0" cap="none" spc="0" normalizeH="0" baseline="30000" noProof="0" dirty="0">
                <a:ln>
                  <a:noFill/>
                </a:ln>
                <a:solidFill>
                  <a:srgbClr val="000000"/>
                </a:solidFill>
                <a:effectLst/>
                <a:uLnTx/>
                <a:uFillTx/>
                <a:latin typeface="Arial"/>
                <a:ea typeface="+mn-ea"/>
                <a:cs typeface="+mn-cs"/>
              </a:rPr>
              <a:t>7</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mn-cs"/>
              </a:rPr>
              <a:t>TRITON3 P3 rucaparib study initiated</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sp>
        <p:nvSpPr>
          <p:cNvPr id="51" name="Round Diagonal Corner Rectangle 17">
            <a:extLst>
              <a:ext uri="{FF2B5EF4-FFF2-40B4-BE49-F238E27FC236}">
                <a16:creationId xmlns:a16="http://schemas.microsoft.com/office/drawing/2014/main" id="{ACC02D20-991D-4F6C-9DC7-5FB90C89F23F}"/>
              </a:ext>
            </a:extLst>
          </p:cNvPr>
          <p:cNvSpPr/>
          <p:nvPr/>
        </p:nvSpPr>
        <p:spPr bwMode="auto">
          <a:xfrm>
            <a:off x="1279344" y="3922975"/>
            <a:ext cx="1807419" cy="749141"/>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a:ea typeface="+mn-ea"/>
                <a:cs typeface="+mn-cs"/>
              </a:rPr>
              <a:t>Q1 2017</a:t>
            </a:r>
            <a:r>
              <a:rPr kumimoji="0" lang="en-US" sz="1200" b="0" i="1" u="none" strike="noStrike" kern="0" cap="none" spc="0" normalizeH="0" baseline="30000" noProof="0" dirty="0">
                <a:ln>
                  <a:noFill/>
                </a:ln>
                <a:solidFill>
                  <a:srgbClr val="000000"/>
                </a:solidFill>
                <a:effectLst/>
                <a:uLnTx/>
                <a:uFillTx/>
                <a:latin typeface="Arial"/>
                <a:ea typeface="+mn-ea"/>
                <a:cs typeface="+mn-cs"/>
              </a:rPr>
              <a:t>6</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mn-cs"/>
              </a:rPr>
              <a:t>TRITON2 P2 rucaparib study initiated</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sp>
        <p:nvSpPr>
          <p:cNvPr id="52" name="Round Diagonal Corner Rectangle 17">
            <a:extLst>
              <a:ext uri="{FF2B5EF4-FFF2-40B4-BE49-F238E27FC236}">
                <a16:creationId xmlns:a16="http://schemas.microsoft.com/office/drawing/2014/main" id="{14E70BBF-2026-4430-9E8C-751DA39F8CB5}"/>
              </a:ext>
            </a:extLst>
          </p:cNvPr>
          <p:cNvSpPr/>
          <p:nvPr/>
        </p:nvSpPr>
        <p:spPr bwMode="auto">
          <a:xfrm>
            <a:off x="5683560" y="3922975"/>
            <a:ext cx="1773081" cy="749141"/>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a:ea typeface="+mn-ea"/>
                <a:cs typeface="+mn-cs"/>
              </a:rPr>
              <a:t>Q3 2020</a:t>
            </a:r>
            <a:r>
              <a:rPr kumimoji="0" lang="en-US" sz="1200" b="0" i="1" u="none" strike="noStrike" kern="0" cap="none" spc="0" normalizeH="0" baseline="30000" noProof="0" dirty="0">
                <a:ln>
                  <a:noFill/>
                </a:ln>
                <a:solidFill>
                  <a:srgbClr val="000000"/>
                </a:solidFill>
                <a:effectLst/>
                <a:uLnTx/>
                <a:uFillTx/>
                <a:latin typeface="Arial"/>
                <a:ea typeface="+mn-ea"/>
                <a:cs typeface="+mn-cs"/>
              </a:rPr>
              <a:t>6</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mn-cs"/>
              </a:rPr>
              <a:t>TRITON2 P2 rucaparib study due to read out</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sp>
        <p:nvSpPr>
          <p:cNvPr id="53" name="Round Diagonal Corner Rectangle 20">
            <a:extLst>
              <a:ext uri="{FF2B5EF4-FFF2-40B4-BE49-F238E27FC236}">
                <a16:creationId xmlns:a16="http://schemas.microsoft.com/office/drawing/2014/main" id="{FF8D00FF-8F65-4EA0-B95E-10A5F92B06AB}"/>
              </a:ext>
            </a:extLst>
          </p:cNvPr>
          <p:cNvSpPr/>
          <p:nvPr/>
        </p:nvSpPr>
        <p:spPr bwMode="auto">
          <a:xfrm>
            <a:off x="5756916" y="4922870"/>
            <a:ext cx="1825875" cy="749141"/>
          </a:xfrm>
          <a:prstGeom prst="round2Diag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Arial"/>
                <a:ea typeface="+mn-ea"/>
                <a:cs typeface="+mn-cs"/>
              </a:rPr>
              <a:t>Q3 2020</a:t>
            </a:r>
            <a:r>
              <a:rPr kumimoji="0" lang="en-US" sz="1200" b="0" i="1" u="none" strike="noStrike" kern="0" cap="none" spc="0" normalizeH="0" baseline="30000" noProof="0" dirty="0">
                <a:ln>
                  <a:noFill/>
                </a:ln>
                <a:solidFill>
                  <a:prstClr val="white"/>
                </a:solidFill>
                <a:effectLst/>
                <a:uLnTx/>
                <a:uFillTx/>
                <a:latin typeface="Arial"/>
                <a:ea typeface="+mn-ea"/>
                <a:cs typeface="+mn-cs"/>
              </a:rPr>
              <a:t>10</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a:ea typeface="+mn-ea"/>
                <a:cs typeface="+mn-cs"/>
              </a:rPr>
              <a:t>GALAHAD P2 niraparib study due to read out</a:t>
            </a: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54" name="Round Diagonal Corner Rectangle 20">
            <a:extLst>
              <a:ext uri="{FF2B5EF4-FFF2-40B4-BE49-F238E27FC236}">
                <a16:creationId xmlns:a16="http://schemas.microsoft.com/office/drawing/2014/main" id="{3B1EE986-7338-45FE-AD3C-17A2BF2434FD}"/>
              </a:ext>
            </a:extLst>
          </p:cNvPr>
          <p:cNvSpPr/>
          <p:nvPr/>
        </p:nvSpPr>
        <p:spPr bwMode="auto">
          <a:xfrm>
            <a:off x="860557" y="4922870"/>
            <a:ext cx="1910576" cy="749141"/>
          </a:xfrm>
          <a:prstGeom prst="round2Diag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Arial"/>
                <a:ea typeface="+mn-ea"/>
                <a:cs typeface="+mn-cs"/>
              </a:rPr>
              <a:t>Q3 2016</a:t>
            </a:r>
            <a:r>
              <a:rPr kumimoji="0" lang="en-US" sz="1200" b="0" i="1" u="none" strike="noStrike" kern="0" cap="none" spc="0" normalizeH="0" baseline="30000" noProof="0" dirty="0">
                <a:ln>
                  <a:noFill/>
                </a:ln>
                <a:solidFill>
                  <a:prstClr val="white"/>
                </a:solidFill>
                <a:effectLst/>
                <a:uLnTx/>
                <a:uFillTx/>
                <a:latin typeface="Arial"/>
                <a:ea typeface="+mn-ea"/>
                <a:cs typeface="+mn-cs"/>
              </a:rPr>
              <a:t>10</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a:ea typeface="+mn-ea"/>
                <a:cs typeface="+mn-cs"/>
              </a:rPr>
              <a:t>GALAHAD P2 niraparib study initiated</a:t>
            </a: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55" name="Round Diagonal Corner Rectangle 20">
            <a:extLst>
              <a:ext uri="{FF2B5EF4-FFF2-40B4-BE49-F238E27FC236}">
                <a16:creationId xmlns:a16="http://schemas.microsoft.com/office/drawing/2014/main" id="{730053B1-6ED8-44D2-BFFA-2D1F52ABCF68}"/>
              </a:ext>
            </a:extLst>
          </p:cNvPr>
          <p:cNvSpPr/>
          <p:nvPr/>
        </p:nvSpPr>
        <p:spPr bwMode="auto">
          <a:xfrm>
            <a:off x="3618959" y="4740061"/>
            <a:ext cx="2064601" cy="749141"/>
          </a:xfrm>
          <a:prstGeom prst="round2DiagRect">
            <a:avLst/>
          </a:prstGeom>
          <a:solidFill>
            <a:srgbClr val="00ADD0">
              <a:alpha val="60000"/>
            </a:srgb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a:ea typeface="+mn-ea"/>
                <a:cs typeface="+mn-cs"/>
              </a:rPr>
              <a:t>Q2 2017</a:t>
            </a:r>
            <a:r>
              <a:rPr kumimoji="0" lang="en-US" sz="1200" b="0" i="1" u="none" strike="noStrike" kern="0" cap="none" spc="0" normalizeH="0" baseline="30000" noProof="0" dirty="0">
                <a:ln>
                  <a:noFill/>
                </a:ln>
                <a:solidFill>
                  <a:srgbClr val="000000"/>
                </a:solidFill>
                <a:effectLst/>
                <a:uLnTx/>
                <a:uFillTx/>
                <a:latin typeface="Arial"/>
                <a:ea typeface="+mn-ea"/>
                <a:cs typeface="+mn-cs"/>
              </a:rPr>
              <a:t>9</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mn-cs"/>
              </a:rPr>
              <a:t>TALAPRO-1 P2 </a:t>
            </a:r>
            <a:r>
              <a:rPr kumimoji="0" lang="en-US" sz="1200" b="1" i="0" u="none" strike="noStrike" kern="0" cap="none" spc="0" normalizeH="0" baseline="0" noProof="0" dirty="0" err="1">
                <a:ln>
                  <a:noFill/>
                </a:ln>
                <a:solidFill>
                  <a:srgbClr val="000000"/>
                </a:solidFill>
                <a:effectLst/>
                <a:uLnTx/>
                <a:uFillTx/>
                <a:latin typeface="Arial"/>
                <a:ea typeface="+mn-ea"/>
                <a:cs typeface="+mn-cs"/>
              </a:rPr>
              <a:t>talazoparib</a:t>
            </a:r>
            <a:r>
              <a:rPr kumimoji="0" lang="en-US" sz="1200" b="1" i="0" u="none" strike="noStrike" kern="0" cap="none" spc="0" normalizeH="0" baseline="0" noProof="0" dirty="0">
                <a:ln>
                  <a:noFill/>
                </a:ln>
                <a:solidFill>
                  <a:srgbClr val="000000"/>
                </a:solidFill>
                <a:effectLst/>
                <a:uLnTx/>
                <a:uFillTx/>
                <a:latin typeface="Arial"/>
                <a:ea typeface="+mn-ea"/>
                <a:cs typeface="+mn-cs"/>
              </a:rPr>
              <a:t> study initiated</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56" name="Connector: Elbow 111">
            <a:extLst>
              <a:ext uri="{FF2B5EF4-FFF2-40B4-BE49-F238E27FC236}">
                <a16:creationId xmlns:a16="http://schemas.microsoft.com/office/drawing/2014/main" id="{0C8CC710-9FEC-4877-BC90-82678216E474}"/>
              </a:ext>
            </a:extLst>
          </p:cNvPr>
          <p:cNvCxnSpPr>
            <a:cxnSpLocks/>
          </p:cNvCxnSpPr>
          <p:nvPr/>
        </p:nvCxnSpPr>
        <p:spPr bwMode="auto">
          <a:xfrm rot="5400000" flipH="1" flipV="1">
            <a:off x="1709595" y="2821896"/>
            <a:ext cx="188243" cy="114905"/>
          </a:xfrm>
          <a:prstGeom prst="bentConnector3">
            <a:avLst>
              <a:gd name="adj1" fmla="val 50000"/>
            </a:avLst>
          </a:prstGeom>
          <a:solidFill>
            <a:srgbClr val="00ADD0"/>
          </a:solidFill>
          <a:ln w="19050" cap="flat" cmpd="sng" algn="ctr">
            <a:solidFill>
              <a:srgbClr val="E6CCDC"/>
            </a:solidFill>
            <a:prstDash val="solid"/>
            <a:round/>
            <a:headEnd type="none" w="med" len="med"/>
            <a:tailEnd type="none" w="med" len="med"/>
          </a:ln>
          <a:effectLst/>
        </p:spPr>
      </p:cxnSp>
      <p:cxnSp>
        <p:nvCxnSpPr>
          <p:cNvPr id="57" name="Connector: Elbow 114">
            <a:extLst>
              <a:ext uri="{FF2B5EF4-FFF2-40B4-BE49-F238E27FC236}">
                <a16:creationId xmlns:a16="http://schemas.microsoft.com/office/drawing/2014/main" id="{824B0B84-B288-426D-9D4D-180E7A593AD8}"/>
              </a:ext>
            </a:extLst>
          </p:cNvPr>
          <p:cNvCxnSpPr>
            <a:cxnSpLocks/>
          </p:cNvCxnSpPr>
          <p:nvPr/>
        </p:nvCxnSpPr>
        <p:spPr bwMode="auto">
          <a:xfrm rot="5400000" flipH="1" flipV="1">
            <a:off x="5522330" y="2823053"/>
            <a:ext cx="186283" cy="124783"/>
          </a:xfrm>
          <a:prstGeom prst="bentConnector3">
            <a:avLst>
              <a:gd name="adj1" fmla="val 50000"/>
            </a:avLst>
          </a:prstGeom>
          <a:solidFill>
            <a:srgbClr val="00ADD0"/>
          </a:solidFill>
          <a:ln w="19050" cap="flat" cmpd="sng" algn="ctr">
            <a:solidFill>
              <a:srgbClr val="E6CCDC"/>
            </a:solidFill>
            <a:prstDash val="solid"/>
            <a:round/>
            <a:headEnd type="none" w="med" len="med"/>
            <a:tailEnd type="none" w="med" len="med"/>
          </a:ln>
          <a:effectLst/>
        </p:spPr>
      </p:cxnSp>
      <p:sp>
        <p:nvSpPr>
          <p:cNvPr id="58" name="Round Diagonal Corner Rectangle 24">
            <a:extLst>
              <a:ext uri="{FF2B5EF4-FFF2-40B4-BE49-F238E27FC236}">
                <a16:creationId xmlns:a16="http://schemas.microsoft.com/office/drawing/2014/main" id="{015942C0-8C02-476E-9871-F32138936FA9}"/>
              </a:ext>
            </a:extLst>
          </p:cNvPr>
          <p:cNvSpPr/>
          <p:nvPr/>
        </p:nvSpPr>
        <p:spPr bwMode="auto">
          <a:xfrm>
            <a:off x="7882530" y="4729648"/>
            <a:ext cx="2053925" cy="749141"/>
          </a:xfrm>
          <a:prstGeom prst="round2DiagRect">
            <a:avLst/>
          </a:prstGeom>
          <a:solidFill>
            <a:srgbClr val="00ADD0">
              <a:alpha val="60000"/>
            </a:srgb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a:ea typeface="+mn-ea"/>
                <a:cs typeface="+mn-cs"/>
              </a:rPr>
              <a:t>Q2 2020</a:t>
            </a:r>
            <a:r>
              <a:rPr kumimoji="0" lang="en-US" sz="1200" b="0" i="1" u="none" strike="noStrike" kern="0" cap="none" spc="0" normalizeH="0" baseline="30000" noProof="0" dirty="0">
                <a:ln>
                  <a:noFill/>
                </a:ln>
                <a:solidFill>
                  <a:srgbClr val="000000"/>
                </a:solidFill>
                <a:effectLst/>
                <a:uLnTx/>
                <a:uFillTx/>
                <a:latin typeface="Arial"/>
                <a:ea typeface="+mn-ea"/>
                <a:cs typeface="+mn-cs"/>
              </a:rPr>
              <a:t>9</a:t>
            </a:r>
            <a:endParaRPr kumimoji="0" lang="en-US" sz="1200" b="0" i="1" u="none" strike="noStrike" kern="0" cap="none" spc="0" normalizeH="0" baseline="0" noProof="0" dirty="0">
              <a:ln>
                <a:noFill/>
              </a:ln>
              <a:solidFill>
                <a:srgbClr val="000000"/>
              </a:solidFill>
              <a:effectLst/>
              <a:uLnTx/>
              <a:uFillTx/>
              <a:latin typeface="Arial"/>
              <a:ea typeface="+mn-ea"/>
              <a:cs typeface="+mn-cs"/>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mn-cs"/>
              </a:rPr>
              <a:t>TALAPRO-1 P2 </a:t>
            </a:r>
            <a:r>
              <a:rPr kumimoji="0" lang="en-US" sz="1200" b="1" i="0" u="none" strike="noStrike" kern="0" cap="none" spc="0" normalizeH="0" baseline="0" noProof="0" dirty="0" err="1">
                <a:ln>
                  <a:noFill/>
                </a:ln>
                <a:solidFill>
                  <a:srgbClr val="000000"/>
                </a:solidFill>
                <a:effectLst/>
                <a:uLnTx/>
                <a:uFillTx/>
                <a:latin typeface="Arial"/>
                <a:ea typeface="+mn-ea"/>
                <a:cs typeface="+mn-cs"/>
              </a:rPr>
              <a:t>talazoparib</a:t>
            </a:r>
            <a:r>
              <a:rPr kumimoji="0" lang="en-US" sz="1200" b="1" i="0" u="none" strike="noStrike" kern="0" cap="none" spc="0" normalizeH="0" baseline="0" noProof="0" dirty="0">
                <a:ln>
                  <a:noFill/>
                </a:ln>
                <a:solidFill>
                  <a:srgbClr val="000000"/>
                </a:solidFill>
                <a:effectLst/>
                <a:uLnTx/>
                <a:uFillTx/>
                <a:latin typeface="Arial"/>
                <a:ea typeface="+mn-ea"/>
                <a:cs typeface="+mn-cs"/>
              </a:rPr>
              <a:t> study due to read out</a:t>
            </a:r>
          </a:p>
        </p:txBody>
      </p:sp>
      <p:cxnSp>
        <p:nvCxnSpPr>
          <p:cNvPr id="59" name="Connector: Elbow 86">
            <a:extLst>
              <a:ext uri="{FF2B5EF4-FFF2-40B4-BE49-F238E27FC236}">
                <a16:creationId xmlns:a16="http://schemas.microsoft.com/office/drawing/2014/main" id="{32E38F52-AE96-466D-B218-74DE339A4FE4}"/>
              </a:ext>
            </a:extLst>
          </p:cNvPr>
          <p:cNvCxnSpPr>
            <a:cxnSpLocks/>
            <a:stCxn id="50" idx="2"/>
          </p:cNvCxnSpPr>
          <p:nvPr/>
        </p:nvCxnSpPr>
        <p:spPr bwMode="auto">
          <a:xfrm rot="10800000">
            <a:off x="3634107" y="2792320"/>
            <a:ext cx="103598" cy="1515027"/>
          </a:xfrm>
          <a:prstGeom prst="bentConnector2">
            <a:avLst/>
          </a:prstGeom>
          <a:solidFill>
            <a:srgbClr val="00ADD0"/>
          </a:solidFill>
          <a:ln w="19050" cap="flat" cmpd="sng" algn="ctr">
            <a:solidFill>
              <a:srgbClr val="000000">
                <a:lumMod val="50000"/>
                <a:lumOff val="50000"/>
              </a:srgbClr>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3C1D4B83-5601-4A13-91E5-62786B2A5D0B}"/>
              </a:ext>
            </a:extLst>
          </p:cNvPr>
          <p:cNvCxnSpPr>
            <a:cxnSpLocks/>
          </p:cNvCxnSpPr>
          <p:nvPr/>
        </p:nvCxnSpPr>
        <p:spPr bwMode="auto">
          <a:xfrm>
            <a:off x="7167153" y="2818212"/>
            <a:ext cx="8008" cy="1114563"/>
          </a:xfrm>
          <a:prstGeom prst="line">
            <a:avLst/>
          </a:prstGeom>
          <a:solidFill>
            <a:srgbClr val="00ADD0"/>
          </a:solidFill>
          <a:ln w="19050" cap="flat" cmpd="sng" algn="ctr">
            <a:solidFill>
              <a:srgbClr val="000000">
                <a:lumMod val="50000"/>
                <a:lumOff val="50000"/>
              </a:srgbClr>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17D88B88-9EAC-4C50-8292-B67C8CFA60D6}"/>
              </a:ext>
            </a:extLst>
          </p:cNvPr>
          <p:cNvCxnSpPr>
            <a:cxnSpLocks/>
          </p:cNvCxnSpPr>
          <p:nvPr/>
        </p:nvCxnSpPr>
        <p:spPr bwMode="auto">
          <a:xfrm>
            <a:off x="9844621" y="2782176"/>
            <a:ext cx="0" cy="1152240"/>
          </a:xfrm>
          <a:prstGeom prst="line">
            <a:avLst/>
          </a:prstGeom>
          <a:solidFill>
            <a:srgbClr val="00ADD0"/>
          </a:solidFill>
          <a:ln w="19050" cap="flat" cmpd="sng" algn="ctr">
            <a:solidFill>
              <a:srgbClr val="000000">
                <a:lumMod val="50000"/>
                <a:lumOff val="50000"/>
              </a:srgbClr>
            </a:solidFill>
            <a:prstDash val="solid"/>
            <a:round/>
            <a:headEnd type="none" w="med" len="med"/>
            <a:tailEnd type="none" w="med" len="med"/>
          </a:ln>
          <a:effectLst/>
        </p:spPr>
      </p:cxnSp>
      <p:sp>
        <p:nvSpPr>
          <p:cNvPr id="62" name="Round Diagonal Corner Rectangle 19">
            <a:extLst>
              <a:ext uri="{FF2B5EF4-FFF2-40B4-BE49-F238E27FC236}">
                <a16:creationId xmlns:a16="http://schemas.microsoft.com/office/drawing/2014/main" id="{64C4C84B-143E-404A-8B93-D5A6FF48E9E4}"/>
              </a:ext>
            </a:extLst>
          </p:cNvPr>
          <p:cNvSpPr/>
          <p:nvPr/>
        </p:nvSpPr>
        <p:spPr bwMode="auto">
          <a:xfrm>
            <a:off x="9389302" y="3907862"/>
            <a:ext cx="1967039" cy="749141"/>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a:ea typeface="+mn-ea"/>
                <a:cs typeface="+mn-cs"/>
              </a:rPr>
              <a:t>Q1 2022</a:t>
            </a:r>
            <a:r>
              <a:rPr kumimoji="0" lang="en-US" sz="1200" b="0" i="1" u="none" strike="noStrike" kern="0" cap="none" spc="0" normalizeH="0" baseline="30000" noProof="0" dirty="0">
                <a:ln>
                  <a:noFill/>
                </a:ln>
                <a:solidFill>
                  <a:srgbClr val="000000"/>
                </a:solidFill>
                <a:effectLst/>
                <a:uLnTx/>
                <a:uFillTx/>
                <a:latin typeface="Arial"/>
                <a:ea typeface="+mn-ea"/>
                <a:cs typeface="+mn-cs"/>
              </a:rPr>
              <a:t>7</a:t>
            </a:r>
            <a:endParaRPr kumimoji="0" lang="en-US" sz="1200" b="0" i="1" u="none" strike="noStrike" kern="0" cap="none" spc="0" normalizeH="0" baseline="0" noProof="0" dirty="0">
              <a:ln>
                <a:noFill/>
              </a:ln>
              <a:solidFill>
                <a:srgbClr val="000000"/>
              </a:solidFill>
              <a:effectLst/>
              <a:uLnTx/>
              <a:uFillTx/>
              <a:latin typeface="Arial"/>
              <a:ea typeface="+mn-ea"/>
              <a:cs typeface="+mn-cs"/>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mn-cs"/>
              </a:rPr>
              <a:t>TRITON3 </a:t>
            </a:r>
            <a:r>
              <a:rPr kumimoji="0" lang="en-US" sz="1200" b="1" i="0" u="none" strike="noStrike" kern="0" cap="none" spc="0" normalizeH="0" baseline="0" noProof="0" dirty="0" err="1">
                <a:ln>
                  <a:noFill/>
                </a:ln>
                <a:solidFill>
                  <a:srgbClr val="000000"/>
                </a:solidFill>
                <a:effectLst/>
                <a:uLnTx/>
                <a:uFillTx/>
                <a:latin typeface="Arial"/>
                <a:ea typeface="+mn-ea"/>
                <a:cs typeface="+mn-cs"/>
              </a:rPr>
              <a:t>rucaparib</a:t>
            </a:r>
            <a:r>
              <a:rPr kumimoji="0" lang="en-US" sz="1200" b="1" i="0" u="none" strike="noStrike" kern="0" cap="none" spc="0" normalizeH="0" baseline="0" noProof="0" dirty="0">
                <a:ln>
                  <a:noFill/>
                </a:ln>
                <a:solidFill>
                  <a:srgbClr val="000000"/>
                </a:solidFill>
                <a:effectLst/>
                <a:uLnTx/>
                <a:uFillTx/>
                <a:latin typeface="Arial"/>
                <a:ea typeface="+mn-ea"/>
                <a:cs typeface="+mn-cs"/>
              </a:rPr>
              <a:t> study due to read out</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63" name="Table 62">
            <a:extLst>
              <a:ext uri="{FF2B5EF4-FFF2-40B4-BE49-F238E27FC236}">
                <a16:creationId xmlns:a16="http://schemas.microsoft.com/office/drawing/2014/main" id="{598478C3-8B45-4688-8B55-E43E9BFF1EC5}"/>
              </a:ext>
            </a:extLst>
          </p:cNvPr>
          <p:cNvGraphicFramePr>
            <a:graphicFrameLocks noGrp="1"/>
          </p:cNvGraphicFramePr>
          <p:nvPr/>
        </p:nvGraphicFramePr>
        <p:xfrm>
          <a:off x="793206" y="2337706"/>
          <a:ext cx="9471352" cy="474636"/>
        </p:xfrm>
        <a:graphic>
          <a:graphicData uri="http://schemas.openxmlformats.org/drawingml/2006/table">
            <a:tbl>
              <a:tblPr firstRow="1" bandRow="1"/>
              <a:tblGrid>
                <a:gridCol w="1183919">
                  <a:extLst>
                    <a:ext uri="{9D8B030D-6E8A-4147-A177-3AD203B41FA5}">
                      <a16:colId xmlns:a16="http://schemas.microsoft.com/office/drawing/2014/main" val="962695431"/>
                    </a:ext>
                  </a:extLst>
                </a:gridCol>
                <a:gridCol w="1183919">
                  <a:extLst>
                    <a:ext uri="{9D8B030D-6E8A-4147-A177-3AD203B41FA5}">
                      <a16:colId xmlns:a16="http://schemas.microsoft.com/office/drawing/2014/main" val="2966533795"/>
                    </a:ext>
                  </a:extLst>
                </a:gridCol>
                <a:gridCol w="1183919">
                  <a:extLst>
                    <a:ext uri="{9D8B030D-6E8A-4147-A177-3AD203B41FA5}">
                      <a16:colId xmlns:a16="http://schemas.microsoft.com/office/drawing/2014/main" val="3288574179"/>
                    </a:ext>
                  </a:extLst>
                </a:gridCol>
                <a:gridCol w="1183919">
                  <a:extLst>
                    <a:ext uri="{9D8B030D-6E8A-4147-A177-3AD203B41FA5}">
                      <a16:colId xmlns:a16="http://schemas.microsoft.com/office/drawing/2014/main" val="1512705033"/>
                    </a:ext>
                  </a:extLst>
                </a:gridCol>
                <a:gridCol w="1183919">
                  <a:extLst>
                    <a:ext uri="{9D8B030D-6E8A-4147-A177-3AD203B41FA5}">
                      <a16:colId xmlns:a16="http://schemas.microsoft.com/office/drawing/2014/main" val="1719266827"/>
                    </a:ext>
                  </a:extLst>
                </a:gridCol>
                <a:gridCol w="1183919">
                  <a:extLst>
                    <a:ext uri="{9D8B030D-6E8A-4147-A177-3AD203B41FA5}">
                      <a16:colId xmlns:a16="http://schemas.microsoft.com/office/drawing/2014/main" val="595880254"/>
                    </a:ext>
                  </a:extLst>
                </a:gridCol>
                <a:gridCol w="1183919">
                  <a:extLst>
                    <a:ext uri="{9D8B030D-6E8A-4147-A177-3AD203B41FA5}">
                      <a16:colId xmlns:a16="http://schemas.microsoft.com/office/drawing/2014/main" val="359190171"/>
                    </a:ext>
                  </a:extLst>
                </a:gridCol>
                <a:gridCol w="1183919">
                  <a:extLst>
                    <a:ext uri="{9D8B030D-6E8A-4147-A177-3AD203B41FA5}">
                      <a16:colId xmlns:a16="http://schemas.microsoft.com/office/drawing/2014/main" val="3027688605"/>
                    </a:ext>
                  </a:extLst>
                </a:gridCol>
              </a:tblGrid>
              <a:tr h="474636">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900" dirty="0"/>
                        <a:t>2015</a:t>
                      </a:r>
                    </a:p>
                  </a:txBody>
                  <a:tcPr marL="121920" marR="121920" marT="60960" marB="60960" anchor="ctr">
                    <a:lnL w="3175" cap="flat" cmpd="sng" algn="ctr">
                      <a:noFill/>
                      <a:prstDash val="solid"/>
                      <a:round/>
                      <a:headEnd type="none" w="med" len="med"/>
                      <a:tailEnd type="none" w="med" len="med"/>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C1948"/>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900" dirty="0"/>
                        <a:t>2016</a:t>
                      </a:r>
                    </a:p>
                  </a:txBody>
                  <a:tcPr marL="121920" marR="121920" marT="60960" marB="60960"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C1948"/>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900" dirty="0"/>
                        <a:t>2017</a:t>
                      </a:r>
                    </a:p>
                  </a:txBody>
                  <a:tcPr marL="121920" marR="121920" marT="60960" marB="60960"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C1948"/>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900" dirty="0"/>
                        <a:t>2018</a:t>
                      </a:r>
                    </a:p>
                  </a:txBody>
                  <a:tcPr marL="121920" marR="121920" marT="60960" marB="60960"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C1948"/>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900" dirty="0"/>
                        <a:t>2019</a:t>
                      </a:r>
                    </a:p>
                  </a:txBody>
                  <a:tcPr marL="121920" marR="121920" marT="60960" marB="60960"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C1948"/>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900" dirty="0"/>
                        <a:t>2020</a:t>
                      </a:r>
                    </a:p>
                  </a:txBody>
                  <a:tcPr marL="121920" marR="121920" marT="60960" marB="60960"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C1948"/>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900" dirty="0"/>
                        <a:t>2021</a:t>
                      </a:r>
                    </a:p>
                  </a:txBody>
                  <a:tcPr marL="121920" marR="121920" marT="60960" marB="60960"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C1948"/>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900" dirty="0"/>
                        <a:t>2022</a:t>
                      </a:r>
                    </a:p>
                  </a:txBody>
                  <a:tcPr marL="121920" marR="121920" marT="60960" marB="60960" anchor="ctr">
                    <a:lnL w="12700" cmpd="sng">
                      <a:solidFill>
                        <a:srgbClr val="FFFFFF"/>
                      </a:solid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C1948"/>
                    </a:solidFill>
                  </a:tcPr>
                </a:tc>
                <a:extLst>
                  <a:ext uri="{0D108BD9-81ED-4DB2-BD59-A6C34878D82A}">
                    <a16:rowId xmlns:a16="http://schemas.microsoft.com/office/drawing/2014/main" val="1914871689"/>
                  </a:ext>
                </a:extLst>
              </a:tr>
            </a:tbl>
          </a:graphicData>
        </a:graphic>
      </p:graphicFrame>
      <p:cxnSp>
        <p:nvCxnSpPr>
          <p:cNvPr id="5" name="Connector: Elbow 4">
            <a:extLst>
              <a:ext uri="{FF2B5EF4-FFF2-40B4-BE49-F238E27FC236}">
                <a16:creationId xmlns:a16="http://schemas.microsoft.com/office/drawing/2014/main" id="{65EDBC44-152C-4FED-8384-F593FD9B6A84}"/>
              </a:ext>
            </a:extLst>
          </p:cNvPr>
          <p:cNvCxnSpPr>
            <a:cxnSpLocks/>
          </p:cNvCxnSpPr>
          <p:nvPr/>
        </p:nvCxnSpPr>
        <p:spPr bwMode="auto">
          <a:xfrm flipV="1">
            <a:off x="7764243" y="1990249"/>
            <a:ext cx="2036634" cy="251507"/>
          </a:xfrm>
          <a:prstGeom prst="bentConnector2">
            <a:avLst/>
          </a:prstGeom>
          <a:ln w="19050">
            <a:solidFill>
              <a:srgbClr val="03B2C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66" name="Round Diagonal Corner Rectangle 17">
            <a:extLst>
              <a:ext uri="{FF2B5EF4-FFF2-40B4-BE49-F238E27FC236}">
                <a16:creationId xmlns:a16="http://schemas.microsoft.com/office/drawing/2014/main" id="{35901FCF-D818-4473-888C-4E91D9FB7814}"/>
              </a:ext>
            </a:extLst>
          </p:cNvPr>
          <p:cNvSpPr/>
          <p:nvPr/>
        </p:nvSpPr>
        <p:spPr bwMode="auto">
          <a:xfrm>
            <a:off x="7495375" y="3915704"/>
            <a:ext cx="1773081" cy="749141"/>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a:ea typeface="+mn-ea"/>
                <a:cs typeface="+mn-cs"/>
              </a:rPr>
              <a:t>Q2 2020</a:t>
            </a:r>
            <a:r>
              <a:rPr kumimoji="0" lang="en-US" sz="1200" b="0" i="1" u="none" strike="noStrike" kern="0" cap="none" spc="0" normalizeH="0" baseline="30000" noProof="0" dirty="0">
                <a:ln>
                  <a:noFill/>
                </a:ln>
                <a:solidFill>
                  <a:srgbClr val="000000"/>
                </a:solidFill>
                <a:effectLst/>
                <a:uLnTx/>
                <a:uFillTx/>
                <a:latin typeface="Arial"/>
                <a:ea typeface="+mn-ea"/>
                <a:cs typeface="+mn-cs"/>
              </a:rPr>
              <a:t>8</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mn-cs"/>
              </a:rPr>
              <a:t>FDA approval of rucaparib</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67" name="Connector: Elbow 89">
            <a:extLst>
              <a:ext uri="{FF2B5EF4-FFF2-40B4-BE49-F238E27FC236}">
                <a16:creationId xmlns:a16="http://schemas.microsoft.com/office/drawing/2014/main" id="{8A5B31B5-0ECC-4DAC-882F-26F8141B179B}"/>
              </a:ext>
            </a:extLst>
          </p:cNvPr>
          <p:cNvCxnSpPr>
            <a:cxnSpLocks/>
          </p:cNvCxnSpPr>
          <p:nvPr/>
        </p:nvCxnSpPr>
        <p:spPr bwMode="auto">
          <a:xfrm rot="16200000" flipV="1">
            <a:off x="7158683" y="2825553"/>
            <a:ext cx="1117846" cy="1084890"/>
          </a:xfrm>
          <a:prstGeom prst="bentConnector3">
            <a:avLst>
              <a:gd name="adj1" fmla="val 50000"/>
            </a:avLst>
          </a:prstGeom>
          <a:solidFill>
            <a:srgbClr val="00ADD0"/>
          </a:solidFill>
          <a:ln w="19050" cap="flat" cmpd="sng" algn="ctr">
            <a:solidFill>
              <a:srgbClr val="000000">
                <a:lumMod val="50000"/>
                <a:lumOff val="50000"/>
              </a:srgbClr>
            </a:solidFill>
            <a:prstDash val="solid"/>
            <a:round/>
            <a:headEnd type="none" w="med" len="med"/>
            <a:tailEnd type="none" w="med" len="med"/>
          </a:ln>
          <a:effectLst/>
        </p:spPr>
      </p:cxnSp>
      <p:sp>
        <p:nvSpPr>
          <p:cNvPr id="36" name="Round Diagonal Corner Rectangle 6">
            <a:extLst>
              <a:ext uri="{FF2B5EF4-FFF2-40B4-BE49-F238E27FC236}">
                <a16:creationId xmlns:a16="http://schemas.microsoft.com/office/drawing/2014/main" id="{0D33873C-0B94-4F35-9571-3381AE423FA8}"/>
              </a:ext>
            </a:extLst>
          </p:cNvPr>
          <p:cNvSpPr/>
          <p:nvPr/>
        </p:nvSpPr>
        <p:spPr bwMode="auto">
          <a:xfrm>
            <a:off x="2517404" y="1377855"/>
            <a:ext cx="1580713" cy="729816"/>
          </a:xfrm>
          <a:prstGeom prst="round2DiagRect">
            <a:avLst/>
          </a:prstGeom>
          <a:solidFill>
            <a:srgbClr val="03B2C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FFFFFF"/>
                </a:solidFill>
                <a:effectLst/>
                <a:uLnTx/>
                <a:uFillTx/>
                <a:latin typeface="Arial"/>
                <a:ea typeface="+mn-ea"/>
                <a:cs typeface="+mn-cs"/>
              </a:rPr>
              <a:t>Q1 2017</a:t>
            </a:r>
            <a:r>
              <a:rPr kumimoji="0" lang="en-US" sz="1200" b="0" i="1" u="none" strike="noStrike" kern="0" cap="none" spc="0" normalizeH="0" baseline="30000" noProof="0" dirty="0">
                <a:ln>
                  <a:noFill/>
                </a:ln>
                <a:solidFill>
                  <a:srgbClr val="FFFFFF"/>
                </a:solidFill>
                <a:effectLst/>
                <a:uLnTx/>
                <a:uFillTx/>
                <a:latin typeface="Arial"/>
                <a:ea typeface="+mn-ea"/>
                <a:cs typeface="+mn-cs"/>
              </a:rPr>
              <a:t>1</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err="1">
                <a:ln>
                  <a:noFill/>
                </a:ln>
                <a:solidFill>
                  <a:srgbClr val="FFFFFF"/>
                </a:solidFill>
                <a:effectLst/>
                <a:uLnTx/>
                <a:uFillTx/>
                <a:latin typeface="Arial"/>
                <a:ea typeface="+mn-ea"/>
                <a:cs typeface="+mn-cs"/>
              </a:rPr>
              <a:t>PROfound</a:t>
            </a:r>
            <a:r>
              <a:rPr kumimoji="0" lang="en-US" sz="1200" b="1" i="0" u="none" strike="noStrike" kern="0" cap="none" spc="0" normalizeH="0" baseline="0" noProof="0" dirty="0">
                <a:ln>
                  <a:noFill/>
                </a:ln>
                <a:solidFill>
                  <a:srgbClr val="FFFFFF"/>
                </a:solidFill>
                <a:effectLst/>
                <a:uLnTx/>
                <a:uFillTx/>
                <a:latin typeface="Arial"/>
                <a:ea typeface="+mn-ea"/>
                <a:cs typeface="+mn-cs"/>
              </a:rPr>
              <a:t> study  initiated</a:t>
            </a:r>
          </a:p>
        </p:txBody>
      </p:sp>
      <p:sp>
        <p:nvSpPr>
          <p:cNvPr id="37" name="Round Diagonal Corner Rectangle 14">
            <a:extLst>
              <a:ext uri="{FF2B5EF4-FFF2-40B4-BE49-F238E27FC236}">
                <a16:creationId xmlns:a16="http://schemas.microsoft.com/office/drawing/2014/main" id="{FEE48390-3209-4845-8F02-8220DD5EA43E}"/>
              </a:ext>
            </a:extLst>
          </p:cNvPr>
          <p:cNvSpPr/>
          <p:nvPr/>
        </p:nvSpPr>
        <p:spPr bwMode="auto">
          <a:xfrm>
            <a:off x="5128173" y="1388135"/>
            <a:ext cx="1613521" cy="729816"/>
          </a:xfrm>
          <a:prstGeom prst="round2DiagRect">
            <a:avLst/>
          </a:prstGeom>
          <a:solidFill>
            <a:srgbClr val="03B2C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FFFFFF"/>
                </a:solidFill>
                <a:effectLst/>
                <a:uLnTx/>
                <a:uFillTx/>
                <a:latin typeface="Arial"/>
                <a:ea typeface="+mn-ea"/>
                <a:cs typeface="+mn-cs"/>
              </a:rPr>
              <a:t>Q4 2019</a:t>
            </a:r>
            <a:r>
              <a:rPr kumimoji="0" lang="en-US" sz="1200" b="0" i="1" u="none" strike="noStrike" kern="0" cap="none" spc="0" normalizeH="0" baseline="30000" noProof="0" dirty="0">
                <a:ln>
                  <a:noFill/>
                </a:ln>
                <a:solidFill>
                  <a:srgbClr val="FFFFFF"/>
                </a:solidFill>
                <a:effectLst/>
                <a:uLnTx/>
                <a:uFillTx/>
                <a:latin typeface="Arial"/>
                <a:ea typeface="+mn-ea"/>
                <a:cs typeface="+mn-cs"/>
              </a:rPr>
              <a:t>2</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err="1">
                <a:ln>
                  <a:noFill/>
                </a:ln>
                <a:solidFill>
                  <a:srgbClr val="FFFFFF"/>
                </a:solidFill>
                <a:effectLst/>
                <a:uLnTx/>
                <a:uFillTx/>
                <a:latin typeface="Arial"/>
                <a:ea typeface="+mn-ea"/>
                <a:cs typeface="+mn-cs"/>
              </a:rPr>
              <a:t>PROfound</a:t>
            </a:r>
            <a:r>
              <a:rPr kumimoji="0" lang="en-US" sz="1200" b="1" i="0" u="none" strike="noStrike" kern="0" cap="none" spc="0" normalizeH="0" baseline="0" noProof="0" dirty="0">
                <a:ln>
                  <a:noFill/>
                </a:ln>
                <a:solidFill>
                  <a:srgbClr val="FFFFFF"/>
                </a:solidFill>
                <a:effectLst/>
                <a:uLnTx/>
                <a:uFillTx/>
                <a:latin typeface="Arial"/>
                <a:ea typeface="+mn-ea"/>
                <a:cs typeface="+mn-cs"/>
              </a:rPr>
              <a:t> study results presented</a:t>
            </a:r>
          </a:p>
        </p:txBody>
      </p:sp>
      <p:sp>
        <p:nvSpPr>
          <p:cNvPr id="33" name="Round Diagonal Corner Rectangle 14">
            <a:extLst>
              <a:ext uri="{FF2B5EF4-FFF2-40B4-BE49-F238E27FC236}">
                <a16:creationId xmlns:a16="http://schemas.microsoft.com/office/drawing/2014/main" id="{F1ACC11F-B45F-428A-BFB8-5693D7AB1242}"/>
              </a:ext>
            </a:extLst>
          </p:cNvPr>
          <p:cNvSpPr/>
          <p:nvPr/>
        </p:nvSpPr>
        <p:spPr bwMode="auto">
          <a:xfrm>
            <a:off x="7109064" y="1359678"/>
            <a:ext cx="1613521" cy="729816"/>
          </a:xfrm>
          <a:prstGeom prst="round2DiagRect">
            <a:avLst/>
          </a:prstGeom>
          <a:solidFill>
            <a:srgbClr val="03B2C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FFFFFF"/>
                </a:solidFill>
                <a:effectLst/>
                <a:uLnTx/>
                <a:uFillTx/>
                <a:latin typeface="Arial"/>
                <a:ea typeface="+mn-ea"/>
                <a:cs typeface="+mn-cs"/>
              </a:rPr>
              <a:t>Q2 2020</a:t>
            </a:r>
            <a:r>
              <a:rPr kumimoji="0" lang="en-US" sz="1200" b="0" i="1" u="none" strike="noStrike" kern="0" cap="none" spc="0" normalizeH="0" baseline="30000" noProof="0" dirty="0">
                <a:ln>
                  <a:noFill/>
                </a:ln>
                <a:solidFill>
                  <a:srgbClr val="FFFFFF"/>
                </a:solidFill>
                <a:effectLst/>
                <a:uLnTx/>
                <a:uFillTx/>
                <a:latin typeface="Arial"/>
                <a:ea typeface="+mn-ea"/>
                <a:cs typeface="+mn-cs"/>
              </a:rPr>
              <a:t>3</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FDA approval of </a:t>
            </a:r>
            <a:r>
              <a:rPr kumimoji="0" lang="en-US" sz="1200" b="1" i="0" u="none" strike="noStrike" kern="0" cap="none" spc="0" normalizeH="0" baseline="0" noProof="0" dirty="0" err="1">
                <a:ln>
                  <a:noFill/>
                </a:ln>
                <a:solidFill>
                  <a:srgbClr val="FFFFFF"/>
                </a:solidFill>
                <a:effectLst/>
                <a:uLnTx/>
                <a:uFillTx/>
                <a:latin typeface="Arial"/>
                <a:ea typeface="+mn-ea"/>
                <a:cs typeface="+mn-cs"/>
              </a:rPr>
              <a:t>olaparib</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
        <p:nvSpPr>
          <p:cNvPr id="64" name="Round Diagonal Corner Rectangle 14">
            <a:extLst>
              <a:ext uri="{FF2B5EF4-FFF2-40B4-BE49-F238E27FC236}">
                <a16:creationId xmlns:a16="http://schemas.microsoft.com/office/drawing/2014/main" id="{7C221E3F-9926-4131-B236-67FD1443A244}"/>
              </a:ext>
            </a:extLst>
          </p:cNvPr>
          <p:cNvSpPr/>
          <p:nvPr/>
        </p:nvSpPr>
        <p:spPr bwMode="auto">
          <a:xfrm>
            <a:off x="8785907" y="1356383"/>
            <a:ext cx="1786805" cy="729816"/>
          </a:xfrm>
          <a:prstGeom prst="round2DiagRect">
            <a:avLst/>
          </a:prstGeom>
          <a:solidFill>
            <a:srgbClr val="03B2C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FFFFFF"/>
                </a:solidFill>
                <a:effectLst/>
                <a:uLnTx/>
                <a:uFillTx/>
                <a:latin typeface="Arial"/>
                <a:ea typeface="+mn-ea"/>
                <a:cs typeface="+mn-cs"/>
              </a:rPr>
              <a:t>Q4 2020</a:t>
            </a:r>
            <a:r>
              <a:rPr kumimoji="0" lang="en-US" sz="1200" b="0" i="1" u="none" strike="noStrike" kern="0" cap="none" spc="0" normalizeH="0" baseline="30000" noProof="0" dirty="0">
                <a:ln>
                  <a:noFill/>
                </a:ln>
                <a:solidFill>
                  <a:srgbClr val="FFFFFF"/>
                </a:solidFill>
                <a:effectLst/>
                <a:uLnTx/>
                <a:uFillTx/>
                <a:latin typeface="Arial"/>
                <a:ea typeface="+mn-ea"/>
                <a:cs typeface="+mn-cs"/>
              </a:rPr>
              <a:t>11</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Health Canada approval of olaparib</a:t>
            </a:r>
          </a:p>
        </p:txBody>
      </p:sp>
      <p:sp>
        <p:nvSpPr>
          <p:cNvPr id="12" name="Rectangle 11"/>
          <p:cNvSpPr/>
          <p:nvPr/>
        </p:nvSpPr>
        <p:spPr>
          <a:xfrm>
            <a:off x="202324" y="6107709"/>
            <a:ext cx="1178735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err="1">
                <a:ln>
                  <a:noFill/>
                </a:ln>
                <a:solidFill>
                  <a:prstClr val="black"/>
                </a:solidFill>
                <a:effectLst/>
                <a:uLnTx/>
                <a:uFillTx/>
                <a:latin typeface="Calibri"/>
                <a:ea typeface="+mn-ea"/>
                <a:cs typeface="+mn-cs"/>
              </a:rPr>
              <a:t>HLR</a:t>
            </a:r>
            <a:r>
              <a:rPr kumimoji="0" lang="en-CA" sz="800" b="0" i="0" u="none" strike="noStrike" kern="1200" cap="none" spc="0" normalizeH="0" baseline="0" noProof="0" dirty="0">
                <a:ln>
                  <a:noFill/>
                </a:ln>
                <a:solidFill>
                  <a:prstClr val="black"/>
                </a:solidFill>
                <a:effectLst/>
                <a:uLnTx/>
                <a:uFillTx/>
                <a:latin typeface="Calibri"/>
                <a:ea typeface="+mn-ea"/>
                <a:cs typeface="+mn-cs"/>
              </a:rPr>
              <a:t>, high level results; </a:t>
            </a:r>
            <a:r>
              <a:rPr kumimoji="0" lang="en-CA" sz="800" b="0" i="0" u="none" strike="noStrike" kern="1200" cap="none" spc="0" normalizeH="0" baseline="0" noProof="0" dirty="0" err="1">
                <a:ln>
                  <a:noFill/>
                </a:ln>
                <a:solidFill>
                  <a:prstClr val="black"/>
                </a:solidFill>
                <a:effectLst/>
                <a:uLnTx/>
                <a:uFillTx/>
                <a:latin typeface="Calibri"/>
                <a:ea typeface="+mn-ea"/>
                <a:cs typeface="+mn-cs"/>
              </a:rPr>
              <a:t>HRRm</a:t>
            </a:r>
            <a:r>
              <a:rPr kumimoji="0" lang="en-CA" sz="800" b="0" i="0" u="none" strike="noStrike" kern="1200" cap="none" spc="0" normalizeH="0" baseline="0" noProof="0" dirty="0">
                <a:ln>
                  <a:noFill/>
                </a:ln>
                <a:solidFill>
                  <a:prstClr val="black"/>
                </a:solidFill>
                <a:effectLst/>
                <a:uLnTx/>
                <a:uFillTx/>
                <a:latin typeface="Calibri"/>
                <a:ea typeface="+mn-ea"/>
                <a:cs typeface="+mn-cs"/>
              </a:rPr>
              <a:t>, homologous recombination repair; </a:t>
            </a:r>
            <a:r>
              <a:rPr kumimoji="0" lang="en-CA" sz="800" b="0" i="0" u="none" strike="noStrike" kern="1200" cap="none" spc="0" normalizeH="0" baseline="0" noProof="0" dirty="0" err="1">
                <a:ln>
                  <a:noFill/>
                </a:ln>
                <a:solidFill>
                  <a:prstClr val="black"/>
                </a:solidFill>
                <a:effectLst/>
                <a:uLnTx/>
                <a:uFillTx/>
                <a:latin typeface="Calibri"/>
                <a:ea typeface="+mn-ea"/>
                <a:cs typeface="+mn-cs"/>
              </a:rPr>
              <a:t>mCRPC</a:t>
            </a:r>
            <a:r>
              <a:rPr kumimoji="0" lang="en-CA" sz="800" b="0" i="0" u="none" strike="noStrike" kern="1200" cap="none" spc="0" normalizeH="0" baseline="0" noProof="0" dirty="0">
                <a:ln>
                  <a:noFill/>
                </a:ln>
                <a:solidFill>
                  <a:prstClr val="black"/>
                </a:solidFill>
                <a:effectLst/>
                <a:uLnTx/>
                <a:uFillTx/>
                <a:latin typeface="Calibri"/>
                <a:ea typeface="+mn-ea"/>
                <a:cs typeface="+mn-cs"/>
              </a:rPr>
              <a:t>, metastatic castration-resistant prostate cancer; PARP, poly(ADP-ribose) polymerase; P, phase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prstClr val="black"/>
                </a:solidFill>
                <a:effectLst/>
                <a:uLnTx/>
                <a:uFillTx/>
                <a:latin typeface="Calibri"/>
                <a:ea typeface="+mn-ea"/>
                <a:cs typeface="+mn-cs"/>
              </a:rPr>
              <a:t>1. de Bono J et al. </a:t>
            </a:r>
            <a:r>
              <a:rPr kumimoji="0" lang="en-CA" sz="800" b="0" i="1" u="none" strike="noStrike" kern="1200" cap="none" spc="0" normalizeH="0" baseline="0" noProof="0" dirty="0" err="1">
                <a:ln>
                  <a:noFill/>
                </a:ln>
                <a:solidFill>
                  <a:prstClr val="black"/>
                </a:solidFill>
                <a:effectLst/>
                <a:uLnTx/>
                <a:uFillTx/>
                <a:latin typeface="Calibri"/>
                <a:ea typeface="+mn-ea"/>
                <a:cs typeface="+mn-cs"/>
              </a:rPr>
              <a:t>NEJM</a:t>
            </a:r>
            <a:r>
              <a:rPr kumimoji="0" lang="en-CA" sz="800" b="0" i="0" u="none" strike="noStrike" kern="1200" cap="none" spc="0" normalizeH="0" baseline="0" noProof="0" dirty="0">
                <a:ln>
                  <a:noFill/>
                </a:ln>
                <a:solidFill>
                  <a:prstClr val="black"/>
                </a:solidFill>
                <a:effectLst/>
                <a:uLnTx/>
                <a:uFillTx/>
                <a:latin typeface="Calibri"/>
                <a:ea typeface="+mn-ea"/>
                <a:cs typeface="+mn-cs"/>
              </a:rPr>
              <a:t> 2020;382:2091-102; 2. AstraZeneca press release, 7 August 2019; 3. </a:t>
            </a:r>
            <a:r>
              <a:rPr kumimoji="0" lang="en-CA" sz="800" b="0" i="0" u="none" strike="noStrike" kern="1200" cap="none" spc="0" normalizeH="0" baseline="0" noProof="0" dirty="0">
                <a:ln>
                  <a:noFill/>
                </a:ln>
                <a:solidFill>
                  <a:prstClr val="black"/>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https://www.fda.gov/drugs/drug-approvals-and-databases/fda-approves-olaparib-hrr-gene-mutated-metastatic-castration-resistant-prostate-cancer</a:t>
            </a:r>
            <a:r>
              <a:rPr kumimoji="0" lang="en-CA" sz="800" b="0" i="0" u="none" strike="noStrike" kern="1200" cap="none" spc="0" normalizeH="0" baseline="0" noProof="0" dirty="0">
                <a:ln>
                  <a:noFill/>
                </a:ln>
                <a:solidFill>
                  <a:prstClr val="black"/>
                </a:solidFill>
                <a:effectLst/>
                <a:uLnTx/>
                <a:uFillTx/>
                <a:latin typeface="Calibri"/>
                <a:ea typeface="+mn-ea"/>
                <a:cs typeface="+mn-cs"/>
              </a:rPr>
              <a:t>; 4. Mateo J et al. </a:t>
            </a:r>
            <a:r>
              <a:rPr kumimoji="0" lang="en-CA" sz="800" b="0" i="1" u="none" strike="noStrike" kern="1200" cap="none" spc="0" normalizeH="0" baseline="0" noProof="0" dirty="0" err="1">
                <a:ln>
                  <a:noFill/>
                </a:ln>
                <a:solidFill>
                  <a:prstClr val="black"/>
                </a:solidFill>
                <a:effectLst/>
                <a:uLnTx/>
                <a:uFillTx/>
                <a:latin typeface="Calibri"/>
                <a:ea typeface="+mn-ea"/>
                <a:cs typeface="+mn-cs"/>
              </a:rPr>
              <a:t>NEJM</a:t>
            </a:r>
            <a:r>
              <a:rPr kumimoji="0" lang="en-CA" sz="800" b="0" i="0" u="none" strike="noStrike" kern="1200" cap="none" spc="0" normalizeH="0" baseline="0" noProof="0" dirty="0">
                <a:ln>
                  <a:noFill/>
                </a:ln>
                <a:solidFill>
                  <a:prstClr val="black"/>
                </a:solidFill>
                <a:effectLst/>
                <a:uLnTx/>
                <a:uFillTx/>
                <a:latin typeface="Calibri"/>
                <a:ea typeface="+mn-ea"/>
                <a:cs typeface="+mn-cs"/>
              </a:rPr>
              <a:t> 2015; 373:1697-708; 5. Mateo J et al. </a:t>
            </a:r>
            <a:r>
              <a:rPr kumimoji="0" lang="en-CA" sz="800" b="0" i="1" u="none" strike="noStrike" kern="1200" cap="none" spc="0" normalizeH="0" baseline="0" noProof="0" dirty="0">
                <a:ln>
                  <a:noFill/>
                </a:ln>
                <a:solidFill>
                  <a:prstClr val="black"/>
                </a:solidFill>
                <a:effectLst/>
                <a:uLnTx/>
                <a:uFillTx/>
                <a:latin typeface="Calibri"/>
                <a:ea typeface="+mn-ea"/>
                <a:cs typeface="+mn-cs"/>
              </a:rPr>
              <a:t>J </a:t>
            </a:r>
            <a:r>
              <a:rPr kumimoji="0" lang="en-CA" sz="800" b="0" i="1" u="none" strike="noStrike" kern="1200" cap="none" spc="0" normalizeH="0" baseline="0" noProof="0" dirty="0" err="1">
                <a:ln>
                  <a:noFill/>
                </a:ln>
                <a:solidFill>
                  <a:prstClr val="black"/>
                </a:solidFill>
                <a:effectLst/>
                <a:uLnTx/>
                <a:uFillTx/>
                <a:latin typeface="Calibri"/>
                <a:ea typeface="+mn-ea"/>
                <a:cs typeface="+mn-cs"/>
              </a:rPr>
              <a:t>Clin</a:t>
            </a:r>
            <a:r>
              <a:rPr kumimoji="0" lang="en-CA" sz="800" b="0" i="1" u="none" strike="noStrike" kern="1200" cap="none" spc="0" normalizeH="0" baseline="0" noProof="0" dirty="0">
                <a:ln>
                  <a:noFill/>
                </a:ln>
                <a:solidFill>
                  <a:prstClr val="black"/>
                </a:solidFill>
                <a:effectLst/>
                <a:uLnTx/>
                <a:uFillTx/>
                <a:latin typeface="Calibri"/>
                <a:ea typeface="+mn-ea"/>
                <a:cs typeface="+mn-cs"/>
              </a:rPr>
              <a:t> </a:t>
            </a:r>
            <a:r>
              <a:rPr kumimoji="0" lang="en-CA" sz="800" b="0" i="1" u="none" strike="noStrike" kern="1200" cap="none" spc="0" normalizeH="0" baseline="0" noProof="0" dirty="0" err="1">
                <a:ln>
                  <a:noFill/>
                </a:ln>
                <a:solidFill>
                  <a:prstClr val="black"/>
                </a:solidFill>
                <a:effectLst/>
                <a:uLnTx/>
                <a:uFillTx/>
                <a:latin typeface="Calibri"/>
                <a:ea typeface="+mn-ea"/>
                <a:cs typeface="+mn-cs"/>
              </a:rPr>
              <a:t>Oncol</a:t>
            </a:r>
            <a:r>
              <a:rPr kumimoji="0" lang="en-CA" sz="800" b="0" i="1" u="none" strike="noStrike" kern="1200" cap="none" spc="0" normalizeH="0" baseline="0" noProof="0" dirty="0">
                <a:ln>
                  <a:noFill/>
                </a:ln>
                <a:solidFill>
                  <a:prstClr val="black"/>
                </a:solidFill>
                <a:effectLst/>
                <a:uLnTx/>
                <a:uFillTx/>
                <a:latin typeface="Calibri"/>
                <a:ea typeface="+mn-ea"/>
                <a:cs typeface="+mn-cs"/>
              </a:rPr>
              <a:t> </a:t>
            </a:r>
            <a:r>
              <a:rPr kumimoji="0" lang="en-CA" sz="800" b="0" i="0" u="none" strike="noStrike" kern="1200" cap="none" spc="0" normalizeH="0" baseline="0" noProof="0" dirty="0">
                <a:ln>
                  <a:noFill/>
                </a:ln>
                <a:solidFill>
                  <a:prstClr val="black"/>
                </a:solidFill>
                <a:effectLst/>
                <a:uLnTx/>
                <a:uFillTx/>
                <a:latin typeface="Calibri"/>
                <a:ea typeface="+mn-ea"/>
                <a:cs typeface="+mn-cs"/>
              </a:rPr>
              <a:t>2019;37:Abstr 5005; 6. </a:t>
            </a:r>
            <a:r>
              <a:rPr kumimoji="0" lang="en-CA" sz="800" b="0" i="0" u="none" strike="noStrike" kern="1200" cap="none" spc="0" normalizeH="0" baseline="0" noProof="0" dirty="0">
                <a:ln>
                  <a:noFill/>
                </a:ln>
                <a:solidFill>
                  <a:prstClr val="black"/>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https://clinicaltrials.gov/ct2/show/NCT02952534</a:t>
            </a:r>
            <a:r>
              <a:rPr kumimoji="0" lang="en-CA" sz="800" b="0" i="0" u="none" strike="noStrike" kern="1200" cap="none" spc="0" normalizeH="0" baseline="0" noProof="0" dirty="0">
                <a:ln>
                  <a:noFill/>
                </a:ln>
                <a:solidFill>
                  <a:prstClr val="black"/>
                </a:solidFill>
                <a:effectLst/>
                <a:uLnTx/>
                <a:uFillTx/>
                <a:latin typeface="Calibri"/>
                <a:ea typeface="+mn-ea"/>
                <a:cs typeface="+mn-cs"/>
              </a:rPr>
              <a:t>; </a:t>
            </a:r>
            <a:br>
              <a:rPr kumimoji="0" lang="en-CA" sz="800" b="0" i="0" u="none" strike="noStrike" kern="1200" cap="none" spc="0" normalizeH="0" baseline="0" noProof="0" dirty="0">
                <a:ln>
                  <a:noFill/>
                </a:ln>
                <a:solidFill>
                  <a:prstClr val="black"/>
                </a:solidFill>
                <a:effectLst/>
                <a:uLnTx/>
                <a:uFillTx/>
                <a:latin typeface="Calibri"/>
                <a:ea typeface="+mn-ea"/>
                <a:cs typeface="+mn-cs"/>
              </a:rPr>
            </a:br>
            <a:r>
              <a:rPr kumimoji="0" lang="en-CA" sz="800" b="0" i="0" u="none" strike="noStrike" kern="1200" cap="none" spc="0" normalizeH="0" baseline="0" noProof="0" dirty="0">
                <a:ln>
                  <a:noFill/>
                </a:ln>
                <a:solidFill>
                  <a:prstClr val="black"/>
                </a:solidFill>
                <a:effectLst/>
                <a:uLnTx/>
                <a:uFillTx/>
                <a:latin typeface="Calibri"/>
                <a:ea typeface="+mn-ea"/>
                <a:cs typeface="+mn-cs"/>
              </a:rPr>
              <a:t>7. </a:t>
            </a:r>
            <a:r>
              <a:rPr kumimoji="0" lang="en-CA" sz="800" b="0" i="0" u="none" strike="noStrike" kern="1200" cap="none" spc="0" normalizeH="0" baseline="0" noProof="0" dirty="0">
                <a:ln>
                  <a:noFill/>
                </a:ln>
                <a:solidFill>
                  <a:prstClr val="black"/>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https://clinicaltrials.gov/ct2/show/NCT02975934</a:t>
            </a:r>
            <a:r>
              <a:rPr kumimoji="0" lang="en-CA" sz="800" b="0" i="0" u="none" strike="noStrike" kern="1200" cap="none" spc="0" normalizeH="0" baseline="0" noProof="0" dirty="0">
                <a:ln>
                  <a:noFill/>
                </a:ln>
                <a:solidFill>
                  <a:prstClr val="black"/>
                </a:solidFill>
                <a:effectLst/>
                <a:uLnTx/>
                <a:uFillTx/>
                <a:latin typeface="Calibri"/>
                <a:ea typeface="+mn-ea"/>
                <a:cs typeface="+mn-cs"/>
              </a:rPr>
              <a:t>; 8. </a:t>
            </a:r>
            <a:r>
              <a:rPr kumimoji="0" lang="en-CA" sz="800" b="0" i="0" u="none" strike="noStrike" kern="1200" cap="none" spc="0" normalizeH="0" baseline="0" noProof="0" dirty="0">
                <a:ln>
                  <a:noFill/>
                </a:ln>
                <a:solidFill>
                  <a:prstClr val="black"/>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https://www.fda.gov/drugs/fda-grants-accelerated-approval-rucaparib-brca-mutated-metastatic-castration-resistant-prostate</a:t>
            </a:r>
            <a:r>
              <a:rPr kumimoji="0" lang="en-CA" sz="800" b="0" i="0" u="none" strike="noStrike" kern="1200" cap="none" spc="0" normalizeH="0" baseline="0" noProof="0" dirty="0">
                <a:ln>
                  <a:noFill/>
                </a:ln>
                <a:solidFill>
                  <a:prstClr val="black"/>
                </a:solidFill>
                <a:effectLst/>
                <a:uLnTx/>
                <a:uFillTx/>
                <a:latin typeface="Calibri"/>
                <a:ea typeface="+mn-ea"/>
                <a:cs typeface="+mn-cs"/>
              </a:rPr>
              <a:t>; </a:t>
            </a:r>
            <a:br>
              <a:rPr kumimoji="0" lang="en-CA" sz="800" b="0" i="0" u="none" strike="noStrike" kern="1200" cap="none" spc="0" normalizeH="0" baseline="0" noProof="0" dirty="0">
                <a:ln>
                  <a:noFill/>
                </a:ln>
                <a:solidFill>
                  <a:prstClr val="black"/>
                </a:solidFill>
                <a:effectLst/>
                <a:uLnTx/>
                <a:uFillTx/>
                <a:latin typeface="Calibri"/>
                <a:ea typeface="+mn-ea"/>
                <a:cs typeface="+mn-cs"/>
              </a:rPr>
            </a:br>
            <a:r>
              <a:rPr kumimoji="0" lang="en-CA" sz="800" b="0" i="0" u="none" strike="noStrike" kern="1200" cap="none" spc="0" normalizeH="0" baseline="0" noProof="0" dirty="0">
                <a:ln>
                  <a:noFill/>
                </a:ln>
                <a:solidFill>
                  <a:prstClr val="black"/>
                </a:solidFill>
                <a:effectLst/>
                <a:uLnTx/>
                <a:uFillTx/>
                <a:latin typeface="Calibri"/>
                <a:ea typeface="+mn-ea"/>
                <a:cs typeface="+mn-cs"/>
              </a:rPr>
              <a:t>9. </a:t>
            </a:r>
            <a:r>
              <a:rPr kumimoji="0" lang="en-CA" sz="800" b="0" i="0" u="none" strike="noStrike" kern="1200" cap="none" spc="0" normalizeH="0" baseline="0" noProof="0" dirty="0">
                <a:ln>
                  <a:noFill/>
                </a:ln>
                <a:solidFill>
                  <a:prstClr val="black"/>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https://clinicaltrials.gov/ct2/show/NCT03148795</a:t>
            </a:r>
            <a:r>
              <a:rPr kumimoji="0" lang="en-CA" sz="800" b="0" i="0" u="none" strike="noStrike" kern="1200" cap="none" spc="0" normalizeH="0" baseline="0" noProof="0" dirty="0">
                <a:ln>
                  <a:noFill/>
                </a:ln>
                <a:solidFill>
                  <a:prstClr val="black"/>
                </a:solidFill>
                <a:effectLst/>
                <a:uLnTx/>
                <a:uFillTx/>
                <a:latin typeface="Calibri"/>
                <a:ea typeface="+mn-ea"/>
                <a:cs typeface="+mn-cs"/>
              </a:rPr>
              <a:t>; 10. </a:t>
            </a:r>
            <a:r>
              <a:rPr kumimoji="0" lang="en-CA" sz="800" b="0" i="0" u="none" strike="noStrike" kern="1200" cap="none" spc="0" normalizeH="0" baseline="0" noProof="0" dirty="0">
                <a:ln>
                  <a:noFill/>
                </a:ln>
                <a:solidFill>
                  <a:prstClr val="black"/>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https://clinicaltrials.gov/ct2/show/NCT02854436</a:t>
            </a:r>
            <a:r>
              <a:rPr kumimoji="0" lang="en-CA" sz="800" b="0" i="0" u="none" strike="noStrike" kern="1200" cap="none" spc="0" normalizeH="0" baseline="0" noProof="0" dirty="0">
                <a:ln>
                  <a:noFill/>
                </a:ln>
                <a:solidFill>
                  <a:prstClr val="black"/>
                </a:solidFill>
                <a:effectLst/>
                <a:uLnTx/>
                <a:uFillTx/>
                <a:latin typeface="Calibri"/>
                <a:ea typeface="+mn-ea"/>
                <a:cs typeface="+mn-cs"/>
              </a:rPr>
              <a:t>; 11. </a:t>
            </a:r>
            <a:r>
              <a:rPr kumimoji="0" lang="en-GB" sz="8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Lynparza</a:t>
            </a:r>
            <a:r>
              <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(olaparib) Canadian Product Monograph.</a:t>
            </a:r>
            <a:endParaRPr kumimoji="0" lang="en-CA"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5949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55A824-4622-4DA4-A189-FDCB559F8351}"/>
              </a:ext>
            </a:extLst>
          </p:cNvPr>
          <p:cNvSpPr>
            <a:spLocks noGrp="1"/>
          </p:cNvSpPr>
          <p:nvPr>
            <p:ph type="title"/>
          </p:nvPr>
        </p:nvSpPr>
        <p:spPr>
          <a:xfrm>
            <a:off x="377825" y="120771"/>
            <a:ext cx="11436350" cy="948702"/>
          </a:xfrm>
        </p:spPr>
        <p:txBody>
          <a:bodyPr>
            <a:normAutofit/>
          </a:bodyPr>
          <a:lstStyle/>
          <a:p>
            <a:r>
              <a:rPr lang="en-GB" sz="4000" dirty="0" err="1"/>
              <a:t>TOPARP</a:t>
            </a:r>
            <a:r>
              <a:rPr lang="en-GB" sz="4000" dirty="0"/>
              <a:t>-A: </a:t>
            </a:r>
            <a:r>
              <a:rPr lang="en-GB" sz="4000" dirty="0" err="1"/>
              <a:t>PFS</a:t>
            </a:r>
            <a:r>
              <a:rPr lang="en-GB" sz="4000" dirty="0"/>
              <a:t> and OS by Presence of </a:t>
            </a:r>
            <a:r>
              <a:rPr lang="en-GB" sz="4000" dirty="0" err="1"/>
              <a:t>DDR</a:t>
            </a:r>
            <a:r>
              <a:rPr lang="en-GB" sz="4000" dirty="0"/>
              <a:t> Defects</a:t>
            </a:r>
            <a:endParaRPr lang="en-US" sz="4000" dirty="0"/>
          </a:p>
        </p:txBody>
      </p:sp>
      <p:sp>
        <p:nvSpPr>
          <p:cNvPr id="36" name="TextBox 35">
            <a:extLst>
              <a:ext uri="{FF2B5EF4-FFF2-40B4-BE49-F238E27FC236}">
                <a16:creationId xmlns:a16="http://schemas.microsoft.com/office/drawing/2014/main" id="{BBC3733F-6973-46CC-BDFC-853728FD9B09}"/>
              </a:ext>
            </a:extLst>
          </p:cNvPr>
          <p:cNvSpPr txBox="1"/>
          <p:nvPr/>
        </p:nvSpPr>
        <p:spPr>
          <a:xfrm>
            <a:off x="6848521" y="1298015"/>
            <a:ext cx="4306024" cy="40000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99" b="1" i="0" u="none" strike="noStrike" kern="1200" cap="none" spc="0" normalizeH="0" baseline="0" noProof="0" dirty="0">
                <a:ln>
                  <a:noFill/>
                </a:ln>
                <a:solidFill>
                  <a:srgbClr val="4472C4"/>
                </a:solidFill>
                <a:effectLst/>
                <a:uLnTx/>
                <a:uFillTx/>
                <a:latin typeface="Calibri"/>
                <a:ea typeface="+mn-ea"/>
                <a:cs typeface="Arial" panose="020B0604020202020204" pitchFamily="34" charset="0"/>
              </a:rPr>
              <a:t>OS</a:t>
            </a:r>
          </a:p>
        </p:txBody>
      </p:sp>
      <p:sp>
        <p:nvSpPr>
          <p:cNvPr id="11" name="TextBox 10">
            <a:extLst>
              <a:ext uri="{FF2B5EF4-FFF2-40B4-BE49-F238E27FC236}">
                <a16:creationId xmlns:a16="http://schemas.microsoft.com/office/drawing/2014/main" id="{647537E1-9DE4-4297-9B5D-8B5C0F8C3BA9}"/>
              </a:ext>
            </a:extLst>
          </p:cNvPr>
          <p:cNvSpPr txBox="1"/>
          <p:nvPr/>
        </p:nvSpPr>
        <p:spPr>
          <a:xfrm rot="16200000">
            <a:off x="4945827" y="3319274"/>
            <a:ext cx="2315751"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Proportion of Pts</a:t>
            </a:r>
          </a:p>
        </p:txBody>
      </p:sp>
      <p:sp>
        <p:nvSpPr>
          <p:cNvPr id="12" name="TextBox 11">
            <a:extLst>
              <a:ext uri="{FF2B5EF4-FFF2-40B4-BE49-F238E27FC236}">
                <a16:creationId xmlns:a16="http://schemas.microsoft.com/office/drawing/2014/main" id="{C2F68AE0-7495-427C-9F07-B25E6ADC28EA}"/>
              </a:ext>
            </a:extLst>
          </p:cNvPr>
          <p:cNvSpPr txBox="1"/>
          <p:nvPr/>
        </p:nvSpPr>
        <p:spPr>
          <a:xfrm rot="16200000">
            <a:off x="-991491" y="3427971"/>
            <a:ext cx="283266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Proportion of Pts</a:t>
            </a:r>
          </a:p>
        </p:txBody>
      </p:sp>
      <p:cxnSp>
        <p:nvCxnSpPr>
          <p:cNvPr id="17" name="Straight Connector 16">
            <a:extLst>
              <a:ext uri="{FF2B5EF4-FFF2-40B4-BE49-F238E27FC236}">
                <a16:creationId xmlns:a16="http://schemas.microsoft.com/office/drawing/2014/main" id="{ACBC2B91-27E1-4267-8D33-43E446F702A4}"/>
              </a:ext>
            </a:extLst>
          </p:cNvPr>
          <p:cNvCxnSpPr/>
          <p:nvPr/>
        </p:nvCxnSpPr>
        <p:spPr bwMode="auto">
          <a:xfrm>
            <a:off x="1015644" y="2091217"/>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19EFE17D-C632-49D6-BC70-518E49DB033F}"/>
              </a:ext>
            </a:extLst>
          </p:cNvPr>
          <p:cNvCxnSpPr/>
          <p:nvPr/>
        </p:nvCxnSpPr>
        <p:spPr bwMode="auto">
          <a:xfrm>
            <a:off x="1015644" y="2820132"/>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352CE9F1-9D72-41FA-B0A2-C233A4DC2601}"/>
              </a:ext>
            </a:extLst>
          </p:cNvPr>
          <p:cNvCxnSpPr/>
          <p:nvPr/>
        </p:nvCxnSpPr>
        <p:spPr bwMode="auto">
          <a:xfrm>
            <a:off x="1015644" y="3549047"/>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DA8A4467-2862-4299-963E-E86ACE96D905}"/>
              </a:ext>
            </a:extLst>
          </p:cNvPr>
          <p:cNvCxnSpPr/>
          <p:nvPr/>
        </p:nvCxnSpPr>
        <p:spPr bwMode="auto">
          <a:xfrm>
            <a:off x="1015644" y="4277962"/>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12BC4AFE-ED4E-468D-BCF1-33E9F9EC054D}"/>
              </a:ext>
            </a:extLst>
          </p:cNvPr>
          <p:cNvCxnSpPr/>
          <p:nvPr/>
        </p:nvCxnSpPr>
        <p:spPr bwMode="auto">
          <a:xfrm>
            <a:off x="1015644" y="500687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9A6036E0-1EF7-4742-A8D3-6F145610294F}"/>
              </a:ext>
            </a:extLst>
          </p:cNvPr>
          <p:cNvCxnSpPr>
            <a:cxnSpLocks/>
          </p:cNvCxnSpPr>
          <p:nvPr/>
        </p:nvCxnSpPr>
        <p:spPr bwMode="auto">
          <a:xfrm rot="5400000">
            <a:off x="1060152" y="5045009"/>
            <a:ext cx="84147" cy="0"/>
          </a:xfrm>
          <a:prstGeom prst="line">
            <a:avLst/>
          </a:prstGeom>
          <a:noFill/>
          <a:ln w="28575" cap="flat" cmpd="sng" algn="ctr">
            <a:solidFill>
              <a:schemeClr val="tx1"/>
            </a:solidFill>
            <a:prstDash val="solid"/>
            <a:round/>
            <a:headEnd type="none" w="med" len="med"/>
            <a:tailEnd type="none" w="med" len="med"/>
          </a:ln>
          <a:effectLst/>
        </p:spPr>
      </p:cxnSp>
      <p:sp>
        <p:nvSpPr>
          <p:cNvPr id="24" name="TextBox 23">
            <a:extLst>
              <a:ext uri="{FF2B5EF4-FFF2-40B4-BE49-F238E27FC236}">
                <a16:creationId xmlns:a16="http://schemas.microsoft.com/office/drawing/2014/main" id="{F2171780-4949-41E8-867B-3D0893243226}"/>
              </a:ext>
            </a:extLst>
          </p:cNvPr>
          <p:cNvSpPr txBox="1"/>
          <p:nvPr/>
        </p:nvSpPr>
        <p:spPr>
          <a:xfrm>
            <a:off x="789489" y="4831715"/>
            <a:ext cx="298479"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p>
        </p:txBody>
      </p:sp>
      <p:sp>
        <p:nvSpPr>
          <p:cNvPr id="25" name="TextBox 24">
            <a:extLst>
              <a:ext uri="{FF2B5EF4-FFF2-40B4-BE49-F238E27FC236}">
                <a16:creationId xmlns:a16="http://schemas.microsoft.com/office/drawing/2014/main" id="{C4EE09BD-BE86-48B7-A46D-72527491FAF5}"/>
              </a:ext>
            </a:extLst>
          </p:cNvPr>
          <p:cNvSpPr txBox="1"/>
          <p:nvPr/>
        </p:nvSpPr>
        <p:spPr>
          <a:xfrm>
            <a:off x="539420" y="4104022"/>
            <a:ext cx="548547"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0.25</a:t>
            </a:r>
          </a:p>
        </p:txBody>
      </p:sp>
      <p:sp>
        <p:nvSpPr>
          <p:cNvPr id="26" name="TextBox 25">
            <a:extLst>
              <a:ext uri="{FF2B5EF4-FFF2-40B4-BE49-F238E27FC236}">
                <a16:creationId xmlns:a16="http://schemas.microsoft.com/office/drawing/2014/main" id="{F6DC8857-BA39-4220-B6D3-DEA7A05EE0F5}"/>
              </a:ext>
            </a:extLst>
          </p:cNvPr>
          <p:cNvSpPr txBox="1"/>
          <p:nvPr/>
        </p:nvSpPr>
        <p:spPr>
          <a:xfrm>
            <a:off x="539420" y="3376066"/>
            <a:ext cx="548547"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0.50</a:t>
            </a:r>
          </a:p>
        </p:txBody>
      </p:sp>
      <p:sp>
        <p:nvSpPr>
          <p:cNvPr id="27" name="TextBox 26">
            <a:extLst>
              <a:ext uri="{FF2B5EF4-FFF2-40B4-BE49-F238E27FC236}">
                <a16:creationId xmlns:a16="http://schemas.microsoft.com/office/drawing/2014/main" id="{6C0B8199-073A-44CB-95E6-00C9C2E171E5}"/>
              </a:ext>
            </a:extLst>
          </p:cNvPr>
          <p:cNvSpPr txBox="1"/>
          <p:nvPr/>
        </p:nvSpPr>
        <p:spPr>
          <a:xfrm>
            <a:off x="535383" y="2653344"/>
            <a:ext cx="548547"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0.75</a:t>
            </a:r>
          </a:p>
        </p:txBody>
      </p:sp>
      <p:sp>
        <p:nvSpPr>
          <p:cNvPr id="28" name="TextBox 27">
            <a:extLst>
              <a:ext uri="{FF2B5EF4-FFF2-40B4-BE49-F238E27FC236}">
                <a16:creationId xmlns:a16="http://schemas.microsoft.com/office/drawing/2014/main" id="{0CCB3BB2-C2A6-4E24-8372-834781971595}"/>
              </a:ext>
            </a:extLst>
          </p:cNvPr>
          <p:cNvSpPr txBox="1"/>
          <p:nvPr/>
        </p:nvSpPr>
        <p:spPr>
          <a:xfrm>
            <a:off x="535383" y="1913765"/>
            <a:ext cx="548547"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1.00</a:t>
            </a:r>
          </a:p>
        </p:txBody>
      </p:sp>
      <p:cxnSp>
        <p:nvCxnSpPr>
          <p:cNvPr id="32" name="Straight Connector 31">
            <a:extLst>
              <a:ext uri="{FF2B5EF4-FFF2-40B4-BE49-F238E27FC236}">
                <a16:creationId xmlns:a16="http://schemas.microsoft.com/office/drawing/2014/main" id="{E7D5477A-0C03-4BDF-A426-EC65AECAA6FD}"/>
              </a:ext>
            </a:extLst>
          </p:cNvPr>
          <p:cNvCxnSpPr>
            <a:cxnSpLocks/>
          </p:cNvCxnSpPr>
          <p:nvPr/>
        </p:nvCxnSpPr>
        <p:spPr bwMode="auto">
          <a:xfrm rot="5400000">
            <a:off x="1287874" y="5045010"/>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43EEBEAE-4858-4269-A74B-49D8A438F9AD}"/>
              </a:ext>
            </a:extLst>
          </p:cNvPr>
          <p:cNvCxnSpPr>
            <a:cxnSpLocks/>
          </p:cNvCxnSpPr>
          <p:nvPr/>
        </p:nvCxnSpPr>
        <p:spPr bwMode="auto">
          <a:xfrm rot="5400000">
            <a:off x="1515596" y="5045009"/>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44CDF8FB-A1C0-4E05-AF9D-272D0F34A4CF}"/>
              </a:ext>
            </a:extLst>
          </p:cNvPr>
          <p:cNvCxnSpPr>
            <a:cxnSpLocks/>
          </p:cNvCxnSpPr>
          <p:nvPr/>
        </p:nvCxnSpPr>
        <p:spPr bwMode="auto">
          <a:xfrm rot="5400000">
            <a:off x="1743318" y="5045010"/>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0FE45947-89EF-4838-846D-A46DFA688090}"/>
              </a:ext>
            </a:extLst>
          </p:cNvPr>
          <p:cNvCxnSpPr>
            <a:cxnSpLocks/>
          </p:cNvCxnSpPr>
          <p:nvPr/>
        </p:nvCxnSpPr>
        <p:spPr bwMode="auto">
          <a:xfrm rot="5400000">
            <a:off x="1971040" y="5045009"/>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7421B02F-8B07-415F-9FCE-0EA680604719}"/>
              </a:ext>
            </a:extLst>
          </p:cNvPr>
          <p:cNvCxnSpPr>
            <a:cxnSpLocks/>
          </p:cNvCxnSpPr>
          <p:nvPr/>
        </p:nvCxnSpPr>
        <p:spPr bwMode="auto">
          <a:xfrm rot="5400000">
            <a:off x="2198762" y="5045010"/>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F74EB056-A8B9-40FF-8273-FF4A507939EE}"/>
              </a:ext>
            </a:extLst>
          </p:cNvPr>
          <p:cNvCxnSpPr>
            <a:cxnSpLocks/>
          </p:cNvCxnSpPr>
          <p:nvPr/>
        </p:nvCxnSpPr>
        <p:spPr bwMode="auto">
          <a:xfrm rot="5400000">
            <a:off x="2426484" y="5045009"/>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D171A9F2-0FAE-478E-8206-5D364AF74ACB}"/>
              </a:ext>
            </a:extLst>
          </p:cNvPr>
          <p:cNvCxnSpPr>
            <a:cxnSpLocks/>
          </p:cNvCxnSpPr>
          <p:nvPr/>
        </p:nvCxnSpPr>
        <p:spPr bwMode="auto">
          <a:xfrm rot="5400000">
            <a:off x="2654206" y="5045010"/>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4D6E75AD-CD2B-4918-BC29-8DA85F15531E}"/>
              </a:ext>
            </a:extLst>
          </p:cNvPr>
          <p:cNvCxnSpPr>
            <a:cxnSpLocks/>
          </p:cNvCxnSpPr>
          <p:nvPr/>
        </p:nvCxnSpPr>
        <p:spPr bwMode="auto">
          <a:xfrm rot="5400000">
            <a:off x="2881928" y="5045009"/>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89160791-6DC5-4D45-869B-E7C93F17C3A3}"/>
              </a:ext>
            </a:extLst>
          </p:cNvPr>
          <p:cNvCxnSpPr>
            <a:cxnSpLocks/>
          </p:cNvCxnSpPr>
          <p:nvPr/>
        </p:nvCxnSpPr>
        <p:spPr bwMode="auto">
          <a:xfrm rot="5400000">
            <a:off x="3109650" y="5045010"/>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A7B5D137-755D-4F65-8069-DE03F3CBE85A}"/>
              </a:ext>
            </a:extLst>
          </p:cNvPr>
          <p:cNvCxnSpPr>
            <a:cxnSpLocks/>
          </p:cNvCxnSpPr>
          <p:nvPr/>
        </p:nvCxnSpPr>
        <p:spPr bwMode="auto">
          <a:xfrm rot="5400000">
            <a:off x="3337372" y="5045009"/>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36EFE2D9-4C55-45DC-8031-0FC104B6737E}"/>
              </a:ext>
            </a:extLst>
          </p:cNvPr>
          <p:cNvCxnSpPr>
            <a:cxnSpLocks/>
          </p:cNvCxnSpPr>
          <p:nvPr/>
        </p:nvCxnSpPr>
        <p:spPr bwMode="auto">
          <a:xfrm rot="5400000">
            <a:off x="3565094" y="5045010"/>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BAC7B93B-2C6D-4511-A9E2-B1C4B2DC0417}"/>
              </a:ext>
            </a:extLst>
          </p:cNvPr>
          <p:cNvCxnSpPr>
            <a:cxnSpLocks/>
          </p:cNvCxnSpPr>
          <p:nvPr/>
        </p:nvCxnSpPr>
        <p:spPr bwMode="auto">
          <a:xfrm rot="5400000">
            <a:off x="3792816" y="5045009"/>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2914CA49-BFD0-4FA1-ACC2-5444770EF22B}"/>
              </a:ext>
            </a:extLst>
          </p:cNvPr>
          <p:cNvCxnSpPr>
            <a:cxnSpLocks/>
          </p:cNvCxnSpPr>
          <p:nvPr/>
        </p:nvCxnSpPr>
        <p:spPr bwMode="auto">
          <a:xfrm rot="5400000">
            <a:off x="4020538" y="5045010"/>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50E0E544-5FA1-4F45-A68B-A0F437BB50DC}"/>
              </a:ext>
            </a:extLst>
          </p:cNvPr>
          <p:cNvCxnSpPr>
            <a:cxnSpLocks/>
          </p:cNvCxnSpPr>
          <p:nvPr/>
        </p:nvCxnSpPr>
        <p:spPr bwMode="auto">
          <a:xfrm rot="5400000">
            <a:off x="4248260" y="5045009"/>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E8AC8E8A-BDA1-4187-AAF8-D44F29326406}"/>
              </a:ext>
            </a:extLst>
          </p:cNvPr>
          <p:cNvCxnSpPr>
            <a:cxnSpLocks/>
          </p:cNvCxnSpPr>
          <p:nvPr/>
        </p:nvCxnSpPr>
        <p:spPr bwMode="auto">
          <a:xfrm rot="5400000">
            <a:off x="4475982" y="5045010"/>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FEE97E2A-271F-4AE5-B449-CB0145B0206D}"/>
              </a:ext>
            </a:extLst>
          </p:cNvPr>
          <p:cNvCxnSpPr>
            <a:cxnSpLocks/>
          </p:cNvCxnSpPr>
          <p:nvPr/>
        </p:nvCxnSpPr>
        <p:spPr bwMode="auto">
          <a:xfrm rot="5400000">
            <a:off x="4703704" y="5045009"/>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E9C3AD03-FB63-4DF7-A30F-FB4792DE3F84}"/>
              </a:ext>
            </a:extLst>
          </p:cNvPr>
          <p:cNvCxnSpPr>
            <a:cxnSpLocks/>
          </p:cNvCxnSpPr>
          <p:nvPr/>
        </p:nvCxnSpPr>
        <p:spPr bwMode="auto">
          <a:xfrm rot="5400000">
            <a:off x="4931426" y="5045010"/>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D76D6CD5-84A0-45DD-9F8E-70EA210191CA}"/>
              </a:ext>
            </a:extLst>
          </p:cNvPr>
          <p:cNvCxnSpPr>
            <a:cxnSpLocks/>
          </p:cNvCxnSpPr>
          <p:nvPr/>
        </p:nvCxnSpPr>
        <p:spPr bwMode="auto">
          <a:xfrm rot="5400000">
            <a:off x="5159148" y="5045009"/>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741E30F4-8A38-4E9A-ADDB-6742891BF904}"/>
              </a:ext>
            </a:extLst>
          </p:cNvPr>
          <p:cNvCxnSpPr>
            <a:cxnSpLocks/>
          </p:cNvCxnSpPr>
          <p:nvPr/>
        </p:nvCxnSpPr>
        <p:spPr bwMode="auto">
          <a:xfrm rot="5400000">
            <a:off x="5386870" y="5045010"/>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9D4CA408-DA5D-47DB-BFE6-9C56AA5ED283}"/>
              </a:ext>
            </a:extLst>
          </p:cNvPr>
          <p:cNvCxnSpPr>
            <a:cxnSpLocks/>
          </p:cNvCxnSpPr>
          <p:nvPr/>
        </p:nvCxnSpPr>
        <p:spPr bwMode="auto">
          <a:xfrm rot="5400000">
            <a:off x="5614597" y="5045010"/>
            <a:ext cx="84147" cy="0"/>
          </a:xfrm>
          <a:prstGeom prst="line">
            <a:avLst/>
          </a:prstGeom>
          <a:noFill/>
          <a:ln w="28575" cap="flat" cmpd="sng" algn="ctr">
            <a:solidFill>
              <a:schemeClr val="tx1"/>
            </a:solidFill>
            <a:prstDash val="solid"/>
            <a:round/>
            <a:headEnd type="none" w="med" len="med"/>
            <a:tailEnd type="none" w="med" len="med"/>
          </a:ln>
          <a:effectLst/>
        </p:spPr>
      </p:cxnSp>
      <p:sp>
        <p:nvSpPr>
          <p:cNvPr id="56" name="TextBox 55">
            <a:extLst>
              <a:ext uri="{FF2B5EF4-FFF2-40B4-BE49-F238E27FC236}">
                <a16:creationId xmlns:a16="http://schemas.microsoft.com/office/drawing/2014/main" id="{51C47725-4088-4846-98C6-6777DD01F3B5}"/>
              </a:ext>
            </a:extLst>
          </p:cNvPr>
          <p:cNvSpPr txBox="1"/>
          <p:nvPr/>
        </p:nvSpPr>
        <p:spPr>
          <a:xfrm>
            <a:off x="956398" y="5036124"/>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p>
        </p:txBody>
      </p:sp>
      <p:sp>
        <p:nvSpPr>
          <p:cNvPr id="57" name="TextBox 56">
            <a:extLst>
              <a:ext uri="{FF2B5EF4-FFF2-40B4-BE49-F238E27FC236}">
                <a16:creationId xmlns:a16="http://schemas.microsoft.com/office/drawing/2014/main" id="{174FD508-999A-4AC4-B9F6-62D6B52FA091}"/>
              </a:ext>
            </a:extLst>
          </p:cNvPr>
          <p:cNvSpPr txBox="1"/>
          <p:nvPr/>
        </p:nvSpPr>
        <p:spPr>
          <a:xfrm>
            <a:off x="1180627" y="5036124"/>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a:t>
            </a:r>
          </a:p>
        </p:txBody>
      </p:sp>
      <p:sp>
        <p:nvSpPr>
          <p:cNvPr id="58" name="TextBox 57">
            <a:extLst>
              <a:ext uri="{FF2B5EF4-FFF2-40B4-BE49-F238E27FC236}">
                <a16:creationId xmlns:a16="http://schemas.microsoft.com/office/drawing/2014/main" id="{1BC3FA0A-1F70-4611-85A7-6CB621E127D6}"/>
              </a:ext>
            </a:extLst>
          </p:cNvPr>
          <p:cNvSpPr txBox="1"/>
          <p:nvPr/>
        </p:nvSpPr>
        <p:spPr>
          <a:xfrm>
            <a:off x="1410082" y="5036124"/>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a:t>
            </a:r>
          </a:p>
        </p:txBody>
      </p:sp>
      <p:sp>
        <p:nvSpPr>
          <p:cNvPr id="59" name="TextBox 58">
            <a:extLst>
              <a:ext uri="{FF2B5EF4-FFF2-40B4-BE49-F238E27FC236}">
                <a16:creationId xmlns:a16="http://schemas.microsoft.com/office/drawing/2014/main" id="{63545705-1E23-418B-89DE-340062B6F332}"/>
              </a:ext>
            </a:extLst>
          </p:cNvPr>
          <p:cNvSpPr txBox="1"/>
          <p:nvPr/>
        </p:nvSpPr>
        <p:spPr>
          <a:xfrm>
            <a:off x="1634311" y="5036124"/>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a:t>
            </a:r>
          </a:p>
        </p:txBody>
      </p:sp>
      <p:sp>
        <p:nvSpPr>
          <p:cNvPr id="64" name="TextBox 63">
            <a:extLst>
              <a:ext uri="{FF2B5EF4-FFF2-40B4-BE49-F238E27FC236}">
                <a16:creationId xmlns:a16="http://schemas.microsoft.com/office/drawing/2014/main" id="{FF4C2674-0048-4738-90A2-EE02F16D7424}"/>
              </a:ext>
            </a:extLst>
          </p:cNvPr>
          <p:cNvSpPr txBox="1"/>
          <p:nvPr/>
        </p:nvSpPr>
        <p:spPr>
          <a:xfrm>
            <a:off x="1855456" y="5036124"/>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a:t>
            </a:r>
          </a:p>
        </p:txBody>
      </p:sp>
      <p:sp>
        <p:nvSpPr>
          <p:cNvPr id="65" name="TextBox 64">
            <a:extLst>
              <a:ext uri="{FF2B5EF4-FFF2-40B4-BE49-F238E27FC236}">
                <a16:creationId xmlns:a16="http://schemas.microsoft.com/office/drawing/2014/main" id="{DD001B84-7C0F-442C-9130-382F9756EB80}"/>
              </a:ext>
            </a:extLst>
          </p:cNvPr>
          <p:cNvSpPr txBox="1"/>
          <p:nvPr/>
        </p:nvSpPr>
        <p:spPr>
          <a:xfrm>
            <a:off x="2079685" y="5036124"/>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5</a:t>
            </a:r>
          </a:p>
        </p:txBody>
      </p:sp>
      <p:sp>
        <p:nvSpPr>
          <p:cNvPr id="66" name="TextBox 65">
            <a:extLst>
              <a:ext uri="{FF2B5EF4-FFF2-40B4-BE49-F238E27FC236}">
                <a16:creationId xmlns:a16="http://schemas.microsoft.com/office/drawing/2014/main" id="{CD9BB708-80EF-4C58-BFD2-2980B17119BE}"/>
              </a:ext>
            </a:extLst>
          </p:cNvPr>
          <p:cNvSpPr txBox="1"/>
          <p:nvPr/>
        </p:nvSpPr>
        <p:spPr>
          <a:xfrm>
            <a:off x="2309140" y="5036124"/>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a:t>
            </a:r>
          </a:p>
        </p:txBody>
      </p:sp>
      <p:sp>
        <p:nvSpPr>
          <p:cNvPr id="67" name="TextBox 66">
            <a:extLst>
              <a:ext uri="{FF2B5EF4-FFF2-40B4-BE49-F238E27FC236}">
                <a16:creationId xmlns:a16="http://schemas.microsoft.com/office/drawing/2014/main" id="{EF44DC88-E19D-4833-86BB-A738F9FBAB42}"/>
              </a:ext>
            </a:extLst>
          </p:cNvPr>
          <p:cNvSpPr txBox="1"/>
          <p:nvPr/>
        </p:nvSpPr>
        <p:spPr>
          <a:xfrm>
            <a:off x="2533369" y="5036124"/>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7</a:t>
            </a:r>
          </a:p>
        </p:txBody>
      </p:sp>
      <p:sp>
        <p:nvSpPr>
          <p:cNvPr id="68" name="TextBox 67">
            <a:extLst>
              <a:ext uri="{FF2B5EF4-FFF2-40B4-BE49-F238E27FC236}">
                <a16:creationId xmlns:a16="http://schemas.microsoft.com/office/drawing/2014/main" id="{557018B5-CEF3-4E9E-AF5E-0BB6C89F07CE}"/>
              </a:ext>
            </a:extLst>
          </p:cNvPr>
          <p:cNvSpPr txBox="1"/>
          <p:nvPr/>
        </p:nvSpPr>
        <p:spPr>
          <a:xfrm>
            <a:off x="2785841" y="5036124"/>
            <a:ext cx="29848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8</a:t>
            </a:r>
          </a:p>
        </p:txBody>
      </p:sp>
      <p:sp>
        <p:nvSpPr>
          <p:cNvPr id="69" name="TextBox 68">
            <a:extLst>
              <a:ext uri="{FF2B5EF4-FFF2-40B4-BE49-F238E27FC236}">
                <a16:creationId xmlns:a16="http://schemas.microsoft.com/office/drawing/2014/main" id="{4D5446E0-BE15-497D-A57B-89A166B167E2}"/>
              </a:ext>
            </a:extLst>
          </p:cNvPr>
          <p:cNvSpPr txBox="1"/>
          <p:nvPr/>
        </p:nvSpPr>
        <p:spPr>
          <a:xfrm>
            <a:off x="3010070" y="5036124"/>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9</a:t>
            </a:r>
          </a:p>
        </p:txBody>
      </p:sp>
      <p:sp>
        <p:nvSpPr>
          <p:cNvPr id="70" name="TextBox 69">
            <a:extLst>
              <a:ext uri="{FF2B5EF4-FFF2-40B4-BE49-F238E27FC236}">
                <a16:creationId xmlns:a16="http://schemas.microsoft.com/office/drawing/2014/main" id="{C569A58F-7E37-4D0A-8530-DA80503F44A1}"/>
              </a:ext>
            </a:extLst>
          </p:cNvPr>
          <p:cNvSpPr txBox="1"/>
          <p:nvPr/>
        </p:nvSpPr>
        <p:spPr>
          <a:xfrm>
            <a:off x="3174310" y="5036124"/>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a:t>
            </a:r>
          </a:p>
        </p:txBody>
      </p:sp>
      <p:sp>
        <p:nvSpPr>
          <p:cNvPr id="71" name="TextBox 70">
            <a:extLst>
              <a:ext uri="{FF2B5EF4-FFF2-40B4-BE49-F238E27FC236}">
                <a16:creationId xmlns:a16="http://schemas.microsoft.com/office/drawing/2014/main" id="{2AF5C6E4-0186-4D90-B3F6-D7C1F67893DC}"/>
              </a:ext>
            </a:extLst>
          </p:cNvPr>
          <p:cNvSpPr txBox="1"/>
          <p:nvPr/>
        </p:nvSpPr>
        <p:spPr>
          <a:xfrm>
            <a:off x="3405514" y="5036124"/>
            <a:ext cx="397032"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11</a:t>
            </a:r>
          </a:p>
        </p:txBody>
      </p:sp>
      <p:sp>
        <p:nvSpPr>
          <p:cNvPr id="72" name="TextBox 71">
            <a:extLst>
              <a:ext uri="{FF2B5EF4-FFF2-40B4-BE49-F238E27FC236}">
                <a16:creationId xmlns:a16="http://schemas.microsoft.com/office/drawing/2014/main" id="{4B1F71A6-9D08-44C0-A24C-774DDA2CF29C}"/>
              </a:ext>
            </a:extLst>
          </p:cNvPr>
          <p:cNvSpPr txBox="1"/>
          <p:nvPr/>
        </p:nvSpPr>
        <p:spPr>
          <a:xfrm>
            <a:off x="3624166" y="5036124"/>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12</a:t>
            </a:r>
          </a:p>
        </p:txBody>
      </p:sp>
      <p:sp>
        <p:nvSpPr>
          <p:cNvPr id="73" name="TextBox 72">
            <a:extLst>
              <a:ext uri="{FF2B5EF4-FFF2-40B4-BE49-F238E27FC236}">
                <a16:creationId xmlns:a16="http://schemas.microsoft.com/office/drawing/2014/main" id="{A91CD5A6-C19A-4489-BFD5-E3668769A077}"/>
              </a:ext>
            </a:extLst>
          </p:cNvPr>
          <p:cNvSpPr txBox="1"/>
          <p:nvPr/>
        </p:nvSpPr>
        <p:spPr>
          <a:xfrm>
            <a:off x="3861841" y="5036124"/>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13</a:t>
            </a:r>
          </a:p>
        </p:txBody>
      </p:sp>
      <p:sp>
        <p:nvSpPr>
          <p:cNvPr id="74" name="TextBox 73">
            <a:extLst>
              <a:ext uri="{FF2B5EF4-FFF2-40B4-BE49-F238E27FC236}">
                <a16:creationId xmlns:a16="http://schemas.microsoft.com/office/drawing/2014/main" id="{CC23773D-C62B-4A19-B591-992AF3065C45}"/>
              </a:ext>
            </a:extLst>
          </p:cNvPr>
          <p:cNvSpPr txBox="1"/>
          <p:nvPr/>
        </p:nvSpPr>
        <p:spPr>
          <a:xfrm>
            <a:off x="4091296" y="5036124"/>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14</a:t>
            </a:r>
          </a:p>
        </p:txBody>
      </p:sp>
      <p:sp>
        <p:nvSpPr>
          <p:cNvPr id="75" name="TextBox 74">
            <a:extLst>
              <a:ext uri="{FF2B5EF4-FFF2-40B4-BE49-F238E27FC236}">
                <a16:creationId xmlns:a16="http://schemas.microsoft.com/office/drawing/2014/main" id="{2FD1BFDB-7662-49C9-B6FC-7C667C60ED45}"/>
              </a:ext>
            </a:extLst>
          </p:cNvPr>
          <p:cNvSpPr txBox="1"/>
          <p:nvPr/>
        </p:nvSpPr>
        <p:spPr>
          <a:xfrm>
            <a:off x="4320007" y="5036124"/>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15</a:t>
            </a:r>
          </a:p>
        </p:txBody>
      </p:sp>
      <p:sp>
        <p:nvSpPr>
          <p:cNvPr id="76" name="TextBox 75">
            <a:extLst>
              <a:ext uri="{FF2B5EF4-FFF2-40B4-BE49-F238E27FC236}">
                <a16:creationId xmlns:a16="http://schemas.microsoft.com/office/drawing/2014/main" id="{E0D05F86-B0F5-4D06-9DA5-52DF969C64D8}"/>
              </a:ext>
            </a:extLst>
          </p:cNvPr>
          <p:cNvSpPr txBox="1"/>
          <p:nvPr/>
        </p:nvSpPr>
        <p:spPr>
          <a:xfrm>
            <a:off x="4555174" y="5036124"/>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16</a:t>
            </a:r>
          </a:p>
        </p:txBody>
      </p:sp>
      <p:sp>
        <p:nvSpPr>
          <p:cNvPr id="77" name="TextBox 76">
            <a:extLst>
              <a:ext uri="{FF2B5EF4-FFF2-40B4-BE49-F238E27FC236}">
                <a16:creationId xmlns:a16="http://schemas.microsoft.com/office/drawing/2014/main" id="{BA4F53F0-371A-477F-9090-83D3EF726CED}"/>
              </a:ext>
            </a:extLst>
          </p:cNvPr>
          <p:cNvSpPr txBox="1"/>
          <p:nvPr/>
        </p:nvSpPr>
        <p:spPr>
          <a:xfrm>
            <a:off x="4785284" y="5036124"/>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17</a:t>
            </a:r>
          </a:p>
        </p:txBody>
      </p:sp>
      <p:sp>
        <p:nvSpPr>
          <p:cNvPr id="78" name="TextBox 77">
            <a:extLst>
              <a:ext uri="{FF2B5EF4-FFF2-40B4-BE49-F238E27FC236}">
                <a16:creationId xmlns:a16="http://schemas.microsoft.com/office/drawing/2014/main" id="{775CF3F2-8237-4F08-A6DC-A88DCF598AE8}"/>
              </a:ext>
            </a:extLst>
          </p:cNvPr>
          <p:cNvSpPr txBox="1"/>
          <p:nvPr/>
        </p:nvSpPr>
        <p:spPr>
          <a:xfrm>
            <a:off x="5005031" y="5036124"/>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18</a:t>
            </a:r>
          </a:p>
        </p:txBody>
      </p:sp>
      <p:sp>
        <p:nvSpPr>
          <p:cNvPr id="79" name="TextBox 78">
            <a:extLst>
              <a:ext uri="{FF2B5EF4-FFF2-40B4-BE49-F238E27FC236}">
                <a16:creationId xmlns:a16="http://schemas.microsoft.com/office/drawing/2014/main" id="{5656BC7B-BB87-450B-9A2A-4847CF411993}"/>
              </a:ext>
            </a:extLst>
          </p:cNvPr>
          <p:cNvSpPr txBox="1"/>
          <p:nvPr/>
        </p:nvSpPr>
        <p:spPr>
          <a:xfrm>
            <a:off x="5234486" y="5036124"/>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19</a:t>
            </a:r>
          </a:p>
        </p:txBody>
      </p:sp>
      <p:sp>
        <p:nvSpPr>
          <p:cNvPr id="80" name="TextBox 79">
            <a:extLst>
              <a:ext uri="{FF2B5EF4-FFF2-40B4-BE49-F238E27FC236}">
                <a16:creationId xmlns:a16="http://schemas.microsoft.com/office/drawing/2014/main" id="{8B26C22A-1660-4320-80EA-9448E82E8516}"/>
              </a:ext>
            </a:extLst>
          </p:cNvPr>
          <p:cNvSpPr txBox="1"/>
          <p:nvPr/>
        </p:nvSpPr>
        <p:spPr>
          <a:xfrm>
            <a:off x="5481125" y="5036124"/>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20</a:t>
            </a:r>
          </a:p>
        </p:txBody>
      </p:sp>
      <p:sp>
        <p:nvSpPr>
          <p:cNvPr id="81" name="TextBox 80">
            <a:extLst>
              <a:ext uri="{FF2B5EF4-FFF2-40B4-BE49-F238E27FC236}">
                <a16:creationId xmlns:a16="http://schemas.microsoft.com/office/drawing/2014/main" id="{04032802-1F21-4E9F-AA4E-B1E8D63CE31D}"/>
              </a:ext>
            </a:extLst>
          </p:cNvPr>
          <p:cNvSpPr txBox="1"/>
          <p:nvPr/>
        </p:nvSpPr>
        <p:spPr>
          <a:xfrm>
            <a:off x="1892218" y="5453106"/>
            <a:ext cx="283266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Mos Since Trial Entry</a:t>
            </a:r>
          </a:p>
        </p:txBody>
      </p:sp>
      <p:cxnSp>
        <p:nvCxnSpPr>
          <p:cNvPr id="14" name="Straight Connector 13">
            <a:extLst>
              <a:ext uri="{FF2B5EF4-FFF2-40B4-BE49-F238E27FC236}">
                <a16:creationId xmlns:a16="http://schemas.microsoft.com/office/drawing/2014/main" id="{7C5C8B4C-8667-47B5-A688-5E7225088EB1}"/>
              </a:ext>
            </a:extLst>
          </p:cNvPr>
          <p:cNvCxnSpPr>
            <a:cxnSpLocks/>
          </p:cNvCxnSpPr>
          <p:nvPr/>
        </p:nvCxnSpPr>
        <p:spPr bwMode="auto">
          <a:xfrm>
            <a:off x="2978705" y="2734590"/>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DD8F42E2-50F5-459F-A844-26DE7FA746E4}"/>
              </a:ext>
            </a:extLst>
          </p:cNvPr>
          <p:cNvCxnSpPr>
            <a:cxnSpLocks/>
          </p:cNvCxnSpPr>
          <p:nvPr/>
        </p:nvCxnSpPr>
        <p:spPr bwMode="auto">
          <a:xfrm>
            <a:off x="4224799" y="3953790"/>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A6F8F873-8029-4D6A-A3CD-7E30B0273AF5}"/>
              </a:ext>
            </a:extLst>
          </p:cNvPr>
          <p:cNvCxnSpPr>
            <a:cxnSpLocks/>
          </p:cNvCxnSpPr>
          <p:nvPr/>
        </p:nvCxnSpPr>
        <p:spPr bwMode="auto">
          <a:xfrm>
            <a:off x="3004762" y="4711308"/>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B5E8804E-E90B-4069-BA7F-1297442676C7}"/>
              </a:ext>
            </a:extLst>
          </p:cNvPr>
          <p:cNvCxnSpPr>
            <a:cxnSpLocks/>
          </p:cNvCxnSpPr>
          <p:nvPr/>
        </p:nvCxnSpPr>
        <p:spPr bwMode="auto">
          <a:xfrm>
            <a:off x="1765623" y="3877212"/>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18F3B819-9FC3-42C8-B9C2-F101A787EB75}"/>
              </a:ext>
            </a:extLst>
          </p:cNvPr>
          <p:cNvCxnSpPr>
            <a:cxnSpLocks/>
          </p:cNvCxnSpPr>
          <p:nvPr/>
        </p:nvCxnSpPr>
        <p:spPr bwMode="auto">
          <a:xfrm>
            <a:off x="1736518" y="3581860"/>
            <a:ext cx="0" cy="85542"/>
          </a:xfrm>
          <a:prstGeom prst="line">
            <a:avLst/>
          </a:prstGeom>
          <a:noFill/>
          <a:ln w="28575" cap="flat" cmpd="sng" algn="ctr">
            <a:solidFill>
              <a:schemeClr val="tx1"/>
            </a:solidFill>
            <a:prstDash val="solid"/>
            <a:round/>
            <a:headEnd type="none" w="med" len="med"/>
            <a:tailEnd type="none" w="med" len="med"/>
          </a:ln>
          <a:effectLst/>
        </p:spPr>
      </p:cxnSp>
      <p:sp>
        <p:nvSpPr>
          <p:cNvPr id="86" name="TextBox 85">
            <a:extLst>
              <a:ext uri="{FF2B5EF4-FFF2-40B4-BE49-F238E27FC236}">
                <a16:creationId xmlns:a16="http://schemas.microsoft.com/office/drawing/2014/main" id="{1451C698-417B-41C1-B11A-82AE08D488F9}"/>
              </a:ext>
            </a:extLst>
          </p:cNvPr>
          <p:cNvSpPr txBox="1"/>
          <p:nvPr/>
        </p:nvSpPr>
        <p:spPr>
          <a:xfrm>
            <a:off x="3251405" y="2193086"/>
            <a:ext cx="2185085"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a:t>
            </a: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&lt; .001 by log-rank test</a:t>
            </a:r>
          </a:p>
        </p:txBody>
      </p:sp>
      <p:sp>
        <p:nvSpPr>
          <p:cNvPr id="87" name="TextBox 86">
            <a:extLst>
              <a:ext uri="{FF2B5EF4-FFF2-40B4-BE49-F238E27FC236}">
                <a16:creationId xmlns:a16="http://schemas.microsoft.com/office/drawing/2014/main" id="{385CA969-C9E1-4741-AA16-1A25870276D7}"/>
              </a:ext>
            </a:extLst>
          </p:cNvPr>
          <p:cNvSpPr txBox="1"/>
          <p:nvPr/>
        </p:nvSpPr>
        <p:spPr>
          <a:xfrm>
            <a:off x="3209033" y="2683778"/>
            <a:ext cx="1796710"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Biomarker positive,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9.8 mos</a:t>
            </a:r>
          </a:p>
        </p:txBody>
      </p:sp>
      <p:sp>
        <p:nvSpPr>
          <p:cNvPr id="88" name="TextBox 87">
            <a:extLst>
              <a:ext uri="{FF2B5EF4-FFF2-40B4-BE49-F238E27FC236}">
                <a16:creationId xmlns:a16="http://schemas.microsoft.com/office/drawing/2014/main" id="{AA47A698-5C6B-43DA-9A52-D34F5918A7E9}"/>
              </a:ext>
            </a:extLst>
          </p:cNvPr>
          <p:cNvSpPr txBox="1"/>
          <p:nvPr/>
        </p:nvSpPr>
        <p:spPr>
          <a:xfrm>
            <a:off x="2217978" y="3965187"/>
            <a:ext cx="1851917"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Biomarker negative,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2.7 mos</a:t>
            </a:r>
          </a:p>
        </p:txBody>
      </p:sp>
      <p:sp>
        <p:nvSpPr>
          <p:cNvPr id="8" name="Freeform: Shape 7">
            <a:extLst>
              <a:ext uri="{FF2B5EF4-FFF2-40B4-BE49-F238E27FC236}">
                <a16:creationId xmlns:a16="http://schemas.microsoft.com/office/drawing/2014/main" id="{52E11EB0-6108-4868-B6C0-9545DAFC54AA}"/>
              </a:ext>
            </a:extLst>
          </p:cNvPr>
          <p:cNvSpPr/>
          <p:nvPr/>
        </p:nvSpPr>
        <p:spPr bwMode="auto">
          <a:xfrm>
            <a:off x="1110390" y="2096142"/>
            <a:ext cx="4195483" cy="2900082"/>
          </a:xfrm>
          <a:custGeom>
            <a:avLst/>
            <a:gdLst>
              <a:gd name="connsiteX0" fmla="*/ 0 w 4195483"/>
              <a:gd name="connsiteY0" fmla="*/ 0 h 2900082"/>
              <a:gd name="connsiteX1" fmla="*/ 273424 w 4195483"/>
              <a:gd name="connsiteY1" fmla="*/ 0 h 2900082"/>
              <a:gd name="connsiteX2" fmla="*/ 273424 w 4195483"/>
              <a:gd name="connsiteY2" fmla="*/ 183776 h 2900082"/>
              <a:gd name="connsiteX3" fmla="*/ 327212 w 4195483"/>
              <a:gd name="connsiteY3" fmla="*/ 183776 h 2900082"/>
              <a:gd name="connsiteX4" fmla="*/ 327212 w 4195483"/>
              <a:gd name="connsiteY4" fmla="*/ 259976 h 2900082"/>
              <a:gd name="connsiteX5" fmla="*/ 363071 w 4195483"/>
              <a:gd name="connsiteY5" fmla="*/ 259976 h 2900082"/>
              <a:gd name="connsiteX6" fmla="*/ 363071 w 4195483"/>
              <a:gd name="connsiteY6" fmla="*/ 340659 h 2900082"/>
              <a:gd name="connsiteX7" fmla="*/ 363071 w 4195483"/>
              <a:gd name="connsiteY7" fmla="*/ 340659 h 2900082"/>
              <a:gd name="connsiteX8" fmla="*/ 398930 w 4195483"/>
              <a:gd name="connsiteY8" fmla="*/ 340659 h 2900082"/>
              <a:gd name="connsiteX9" fmla="*/ 398930 w 4195483"/>
              <a:gd name="connsiteY9" fmla="*/ 443753 h 2900082"/>
              <a:gd name="connsiteX10" fmla="*/ 412377 w 4195483"/>
              <a:gd name="connsiteY10" fmla="*/ 443753 h 2900082"/>
              <a:gd name="connsiteX11" fmla="*/ 412377 w 4195483"/>
              <a:gd name="connsiteY11" fmla="*/ 542365 h 2900082"/>
              <a:gd name="connsiteX12" fmla="*/ 439271 w 4195483"/>
              <a:gd name="connsiteY12" fmla="*/ 542365 h 2900082"/>
              <a:gd name="connsiteX13" fmla="*/ 439271 w 4195483"/>
              <a:gd name="connsiteY13" fmla="*/ 636494 h 2900082"/>
              <a:gd name="connsiteX14" fmla="*/ 479612 w 4195483"/>
              <a:gd name="connsiteY14" fmla="*/ 636494 h 2900082"/>
              <a:gd name="connsiteX15" fmla="*/ 479612 w 4195483"/>
              <a:gd name="connsiteY15" fmla="*/ 721659 h 2900082"/>
              <a:gd name="connsiteX16" fmla="*/ 497542 w 4195483"/>
              <a:gd name="connsiteY16" fmla="*/ 721659 h 2900082"/>
              <a:gd name="connsiteX17" fmla="*/ 497542 w 4195483"/>
              <a:gd name="connsiteY17" fmla="*/ 784412 h 2900082"/>
              <a:gd name="connsiteX18" fmla="*/ 533400 w 4195483"/>
              <a:gd name="connsiteY18" fmla="*/ 784412 h 2900082"/>
              <a:gd name="connsiteX19" fmla="*/ 533400 w 4195483"/>
              <a:gd name="connsiteY19" fmla="*/ 900953 h 2900082"/>
              <a:gd name="connsiteX20" fmla="*/ 564777 w 4195483"/>
              <a:gd name="connsiteY20" fmla="*/ 900953 h 2900082"/>
              <a:gd name="connsiteX21" fmla="*/ 564777 w 4195483"/>
              <a:gd name="connsiteY21" fmla="*/ 972670 h 2900082"/>
              <a:gd name="connsiteX22" fmla="*/ 591671 w 4195483"/>
              <a:gd name="connsiteY22" fmla="*/ 972670 h 2900082"/>
              <a:gd name="connsiteX23" fmla="*/ 591671 w 4195483"/>
              <a:gd name="connsiteY23" fmla="*/ 1335741 h 2900082"/>
              <a:gd name="connsiteX24" fmla="*/ 605118 w 4195483"/>
              <a:gd name="connsiteY24" fmla="*/ 1335741 h 2900082"/>
              <a:gd name="connsiteX25" fmla="*/ 605118 w 4195483"/>
              <a:gd name="connsiteY25" fmla="*/ 1568823 h 2900082"/>
              <a:gd name="connsiteX26" fmla="*/ 623047 w 4195483"/>
              <a:gd name="connsiteY26" fmla="*/ 1568823 h 2900082"/>
              <a:gd name="connsiteX27" fmla="*/ 623047 w 4195483"/>
              <a:gd name="connsiteY27" fmla="*/ 1864659 h 2900082"/>
              <a:gd name="connsiteX28" fmla="*/ 658906 w 4195483"/>
              <a:gd name="connsiteY28" fmla="*/ 1864659 h 2900082"/>
              <a:gd name="connsiteX29" fmla="*/ 658906 w 4195483"/>
              <a:gd name="connsiteY29" fmla="*/ 2187388 h 2900082"/>
              <a:gd name="connsiteX30" fmla="*/ 690283 w 4195483"/>
              <a:gd name="connsiteY30" fmla="*/ 2187388 h 2900082"/>
              <a:gd name="connsiteX31" fmla="*/ 690283 w 4195483"/>
              <a:gd name="connsiteY31" fmla="*/ 2286000 h 2900082"/>
              <a:gd name="connsiteX32" fmla="*/ 1169894 w 4195483"/>
              <a:gd name="connsiteY32" fmla="*/ 2286000 h 2900082"/>
              <a:gd name="connsiteX33" fmla="*/ 1169894 w 4195483"/>
              <a:gd name="connsiteY33" fmla="*/ 2398059 h 2900082"/>
              <a:gd name="connsiteX34" fmla="*/ 1205753 w 4195483"/>
              <a:gd name="connsiteY34" fmla="*/ 2398059 h 2900082"/>
              <a:gd name="connsiteX35" fmla="*/ 1205753 w 4195483"/>
              <a:gd name="connsiteY35" fmla="*/ 2510117 h 2900082"/>
              <a:gd name="connsiteX36" fmla="*/ 1272989 w 4195483"/>
              <a:gd name="connsiteY36" fmla="*/ 2510117 h 2900082"/>
              <a:gd name="connsiteX37" fmla="*/ 1272989 w 4195483"/>
              <a:gd name="connsiteY37" fmla="*/ 2707341 h 2900082"/>
              <a:gd name="connsiteX38" fmla="*/ 4195483 w 4195483"/>
              <a:gd name="connsiteY38" fmla="*/ 2707341 h 2900082"/>
              <a:gd name="connsiteX39" fmla="*/ 4195483 w 4195483"/>
              <a:gd name="connsiteY39" fmla="*/ 2900082 h 29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195483" h="2900082">
                <a:moveTo>
                  <a:pt x="0" y="0"/>
                </a:moveTo>
                <a:lnTo>
                  <a:pt x="273424" y="0"/>
                </a:lnTo>
                <a:lnTo>
                  <a:pt x="273424" y="183776"/>
                </a:lnTo>
                <a:lnTo>
                  <a:pt x="327212" y="183776"/>
                </a:lnTo>
                <a:lnTo>
                  <a:pt x="327212" y="259976"/>
                </a:lnTo>
                <a:lnTo>
                  <a:pt x="363071" y="259976"/>
                </a:lnTo>
                <a:lnTo>
                  <a:pt x="363071" y="340659"/>
                </a:lnTo>
                <a:lnTo>
                  <a:pt x="363071" y="340659"/>
                </a:lnTo>
                <a:lnTo>
                  <a:pt x="398930" y="340659"/>
                </a:lnTo>
                <a:lnTo>
                  <a:pt x="398930" y="443753"/>
                </a:lnTo>
                <a:lnTo>
                  <a:pt x="412377" y="443753"/>
                </a:lnTo>
                <a:lnTo>
                  <a:pt x="412377" y="542365"/>
                </a:lnTo>
                <a:lnTo>
                  <a:pt x="439271" y="542365"/>
                </a:lnTo>
                <a:lnTo>
                  <a:pt x="439271" y="636494"/>
                </a:lnTo>
                <a:lnTo>
                  <a:pt x="479612" y="636494"/>
                </a:lnTo>
                <a:lnTo>
                  <a:pt x="479612" y="721659"/>
                </a:lnTo>
                <a:lnTo>
                  <a:pt x="497542" y="721659"/>
                </a:lnTo>
                <a:lnTo>
                  <a:pt x="497542" y="784412"/>
                </a:lnTo>
                <a:lnTo>
                  <a:pt x="533400" y="784412"/>
                </a:lnTo>
                <a:lnTo>
                  <a:pt x="533400" y="900953"/>
                </a:lnTo>
                <a:lnTo>
                  <a:pt x="564777" y="900953"/>
                </a:lnTo>
                <a:lnTo>
                  <a:pt x="564777" y="972670"/>
                </a:lnTo>
                <a:lnTo>
                  <a:pt x="591671" y="972670"/>
                </a:lnTo>
                <a:lnTo>
                  <a:pt x="591671" y="1335741"/>
                </a:lnTo>
                <a:lnTo>
                  <a:pt x="605118" y="1335741"/>
                </a:lnTo>
                <a:lnTo>
                  <a:pt x="605118" y="1568823"/>
                </a:lnTo>
                <a:lnTo>
                  <a:pt x="623047" y="1568823"/>
                </a:lnTo>
                <a:lnTo>
                  <a:pt x="623047" y="1864659"/>
                </a:lnTo>
                <a:lnTo>
                  <a:pt x="658906" y="1864659"/>
                </a:lnTo>
                <a:lnTo>
                  <a:pt x="658906" y="2187388"/>
                </a:lnTo>
                <a:lnTo>
                  <a:pt x="690283" y="2187388"/>
                </a:lnTo>
                <a:lnTo>
                  <a:pt x="690283" y="2286000"/>
                </a:lnTo>
                <a:lnTo>
                  <a:pt x="1169894" y="2286000"/>
                </a:lnTo>
                <a:lnTo>
                  <a:pt x="1169894" y="2398059"/>
                </a:lnTo>
                <a:lnTo>
                  <a:pt x="1205753" y="2398059"/>
                </a:lnTo>
                <a:lnTo>
                  <a:pt x="1205753" y="2510117"/>
                </a:lnTo>
                <a:lnTo>
                  <a:pt x="1272989" y="2510117"/>
                </a:lnTo>
                <a:lnTo>
                  <a:pt x="1272989" y="2707341"/>
                </a:lnTo>
                <a:lnTo>
                  <a:pt x="4195483" y="2707341"/>
                </a:lnTo>
                <a:lnTo>
                  <a:pt x="4195483" y="2900082"/>
                </a:lnTo>
              </a:path>
            </a:pathLst>
          </a:custGeom>
          <a:noFill/>
          <a:ln w="28575">
            <a:solidFill>
              <a:schemeClr val="accent3"/>
            </a:solidFill>
            <a:prstDash val="sysDash"/>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 name="Freeform: Shape 8">
            <a:extLst>
              <a:ext uri="{FF2B5EF4-FFF2-40B4-BE49-F238E27FC236}">
                <a16:creationId xmlns:a16="http://schemas.microsoft.com/office/drawing/2014/main" id="{3798463C-6C1A-40DC-92EF-534C26D0977A}"/>
              </a:ext>
            </a:extLst>
          </p:cNvPr>
          <p:cNvSpPr/>
          <p:nvPr/>
        </p:nvSpPr>
        <p:spPr bwMode="auto">
          <a:xfrm>
            <a:off x="1096943" y="2091659"/>
            <a:ext cx="4307541" cy="2913530"/>
          </a:xfrm>
          <a:custGeom>
            <a:avLst/>
            <a:gdLst>
              <a:gd name="connsiteX0" fmla="*/ 0 w 4307541"/>
              <a:gd name="connsiteY0" fmla="*/ 0 h 2913530"/>
              <a:gd name="connsiteX1" fmla="*/ 614083 w 4307541"/>
              <a:gd name="connsiteY1" fmla="*/ 0 h 2913530"/>
              <a:gd name="connsiteX2" fmla="*/ 614083 w 4307541"/>
              <a:gd name="connsiteY2" fmla="*/ 188259 h 2913530"/>
              <a:gd name="connsiteX3" fmla="*/ 636494 w 4307541"/>
              <a:gd name="connsiteY3" fmla="*/ 188259 h 2913530"/>
              <a:gd name="connsiteX4" fmla="*/ 636494 w 4307541"/>
              <a:gd name="connsiteY4" fmla="*/ 372036 h 2913530"/>
              <a:gd name="connsiteX5" fmla="*/ 1021977 w 4307541"/>
              <a:gd name="connsiteY5" fmla="*/ 372036 h 2913530"/>
              <a:gd name="connsiteX6" fmla="*/ 1021977 w 4307541"/>
              <a:gd name="connsiteY6" fmla="*/ 555812 h 2913530"/>
              <a:gd name="connsiteX7" fmla="*/ 1304365 w 4307541"/>
              <a:gd name="connsiteY7" fmla="*/ 555812 h 2913530"/>
              <a:gd name="connsiteX8" fmla="*/ 1304365 w 4307541"/>
              <a:gd name="connsiteY8" fmla="*/ 730624 h 2913530"/>
              <a:gd name="connsiteX9" fmla="*/ 1891553 w 4307541"/>
              <a:gd name="connsiteY9" fmla="*/ 730624 h 2913530"/>
              <a:gd name="connsiteX10" fmla="*/ 1891553 w 4307541"/>
              <a:gd name="connsiteY10" fmla="*/ 977153 h 2913530"/>
              <a:gd name="connsiteX11" fmla="*/ 2039471 w 4307541"/>
              <a:gd name="connsiteY11" fmla="*/ 977153 h 2913530"/>
              <a:gd name="connsiteX12" fmla="*/ 2039471 w 4307541"/>
              <a:gd name="connsiteY12" fmla="*/ 1223683 h 2913530"/>
              <a:gd name="connsiteX13" fmla="*/ 2250141 w 4307541"/>
              <a:gd name="connsiteY13" fmla="*/ 1223683 h 2913530"/>
              <a:gd name="connsiteX14" fmla="*/ 2250141 w 4307541"/>
              <a:gd name="connsiteY14" fmla="*/ 1465730 h 2913530"/>
              <a:gd name="connsiteX15" fmla="*/ 2496671 w 4307541"/>
              <a:gd name="connsiteY15" fmla="*/ 1465730 h 2913530"/>
              <a:gd name="connsiteX16" fmla="*/ 2496671 w 4307541"/>
              <a:gd name="connsiteY16" fmla="*/ 1707777 h 2913530"/>
              <a:gd name="connsiteX17" fmla="*/ 3012141 w 4307541"/>
              <a:gd name="connsiteY17" fmla="*/ 1707777 h 2913530"/>
              <a:gd name="connsiteX18" fmla="*/ 3012141 w 4307541"/>
              <a:gd name="connsiteY18" fmla="*/ 1945342 h 2913530"/>
              <a:gd name="connsiteX19" fmla="*/ 3195918 w 4307541"/>
              <a:gd name="connsiteY19" fmla="*/ 1945342 h 2913530"/>
              <a:gd name="connsiteX20" fmla="*/ 3195918 w 4307541"/>
              <a:gd name="connsiteY20" fmla="*/ 2277036 h 2913530"/>
              <a:gd name="connsiteX21" fmla="*/ 3917577 w 4307541"/>
              <a:gd name="connsiteY21" fmla="*/ 2277036 h 2913530"/>
              <a:gd name="connsiteX22" fmla="*/ 3917577 w 4307541"/>
              <a:gd name="connsiteY22" fmla="*/ 2595283 h 2913530"/>
              <a:gd name="connsiteX23" fmla="*/ 4307541 w 4307541"/>
              <a:gd name="connsiteY23" fmla="*/ 2595283 h 2913530"/>
              <a:gd name="connsiteX24" fmla="*/ 4307541 w 4307541"/>
              <a:gd name="connsiteY24" fmla="*/ 2913530 h 291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7541" h="2913530">
                <a:moveTo>
                  <a:pt x="0" y="0"/>
                </a:moveTo>
                <a:lnTo>
                  <a:pt x="614083" y="0"/>
                </a:lnTo>
                <a:lnTo>
                  <a:pt x="614083" y="188259"/>
                </a:lnTo>
                <a:lnTo>
                  <a:pt x="636494" y="188259"/>
                </a:lnTo>
                <a:lnTo>
                  <a:pt x="636494" y="372036"/>
                </a:lnTo>
                <a:lnTo>
                  <a:pt x="1021977" y="372036"/>
                </a:lnTo>
                <a:lnTo>
                  <a:pt x="1021977" y="555812"/>
                </a:lnTo>
                <a:lnTo>
                  <a:pt x="1304365" y="555812"/>
                </a:lnTo>
                <a:lnTo>
                  <a:pt x="1304365" y="730624"/>
                </a:lnTo>
                <a:lnTo>
                  <a:pt x="1891553" y="730624"/>
                </a:lnTo>
                <a:lnTo>
                  <a:pt x="1891553" y="977153"/>
                </a:lnTo>
                <a:lnTo>
                  <a:pt x="2039471" y="977153"/>
                </a:lnTo>
                <a:lnTo>
                  <a:pt x="2039471" y="1223683"/>
                </a:lnTo>
                <a:lnTo>
                  <a:pt x="2250141" y="1223683"/>
                </a:lnTo>
                <a:lnTo>
                  <a:pt x="2250141" y="1465730"/>
                </a:lnTo>
                <a:lnTo>
                  <a:pt x="2496671" y="1465730"/>
                </a:lnTo>
                <a:lnTo>
                  <a:pt x="2496671" y="1707777"/>
                </a:lnTo>
                <a:lnTo>
                  <a:pt x="3012141" y="1707777"/>
                </a:lnTo>
                <a:lnTo>
                  <a:pt x="3012141" y="1945342"/>
                </a:lnTo>
                <a:lnTo>
                  <a:pt x="3195918" y="1945342"/>
                </a:lnTo>
                <a:lnTo>
                  <a:pt x="3195918" y="2277036"/>
                </a:lnTo>
                <a:lnTo>
                  <a:pt x="3917577" y="2277036"/>
                </a:lnTo>
                <a:lnTo>
                  <a:pt x="3917577" y="2595283"/>
                </a:lnTo>
                <a:lnTo>
                  <a:pt x="4307541" y="2595283"/>
                </a:lnTo>
                <a:lnTo>
                  <a:pt x="4307541" y="2913530"/>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0" name="Freeform: Shape 29">
            <a:extLst>
              <a:ext uri="{FF2B5EF4-FFF2-40B4-BE49-F238E27FC236}">
                <a16:creationId xmlns:a16="http://schemas.microsoft.com/office/drawing/2014/main" id="{14544683-3D39-49E1-BF89-6BD4A13F1681}"/>
              </a:ext>
            </a:extLst>
          </p:cNvPr>
          <p:cNvSpPr/>
          <p:nvPr/>
        </p:nvSpPr>
        <p:spPr bwMode="auto">
          <a:xfrm>
            <a:off x="1099791" y="2076615"/>
            <a:ext cx="4562876" cy="2930262"/>
          </a:xfrm>
          <a:custGeom>
            <a:avLst/>
            <a:gdLst>
              <a:gd name="connsiteX0" fmla="*/ 0 w 4768343"/>
              <a:gd name="connsiteY0" fmla="*/ 0 h 2939543"/>
              <a:gd name="connsiteX1" fmla="*/ 0 w 4768343"/>
              <a:gd name="connsiteY1" fmla="*/ 2939543 h 2939543"/>
              <a:gd name="connsiteX2" fmla="*/ 4768343 w 4768343"/>
              <a:gd name="connsiteY2" fmla="*/ 2939543 h 2939543"/>
            </a:gdLst>
            <a:ahLst/>
            <a:cxnLst>
              <a:cxn ang="0">
                <a:pos x="connsiteX0" y="connsiteY0"/>
              </a:cxn>
              <a:cxn ang="0">
                <a:pos x="connsiteX1" y="connsiteY1"/>
              </a:cxn>
              <a:cxn ang="0">
                <a:pos x="connsiteX2" y="connsiteY2"/>
              </a:cxn>
            </a:cxnLst>
            <a:rect l="l" t="t" r="r" b="b"/>
            <a:pathLst>
              <a:path w="4768343" h="2939543">
                <a:moveTo>
                  <a:pt x="0" y="0"/>
                </a:moveTo>
                <a:lnTo>
                  <a:pt x="0" y="2939543"/>
                </a:lnTo>
                <a:lnTo>
                  <a:pt x="4768343" y="2939543"/>
                </a:lnTo>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89" name="Straight Connector 88">
            <a:extLst>
              <a:ext uri="{FF2B5EF4-FFF2-40B4-BE49-F238E27FC236}">
                <a16:creationId xmlns:a16="http://schemas.microsoft.com/office/drawing/2014/main" id="{BCCA088E-4D13-4C93-BAB9-05C663BE5898}"/>
              </a:ext>
            </a:extLst>
          </p:cNvPr>
          <p:cNvCxnSpPr/>
          <p:nvPr/>
        </p:nvCxnSpPr>
        <p:spPr bwMode="auto">
          <a:xfrm>
            <a:off x="6683154" y="1994503"/>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1649F115-2F36-4F71-84BA-F3013F06C502}"/>
              </a:ext>
            </a:extLst>
          </p:cNvPr>
          <p:cNvCxnSpPr/>
          <p:nvPr/>
        </p:nvCxnSpPr>
        <p:spPr bwMode="auto">
          <a:xfrm>
            <a:off x="6683154" y="2723418"/>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15B294E6-2E68-40F7-9388-47FDD1FDFA3C}"/>
              </a:ext>
            </a:extLst>
          </p:cNvPr>
          <p:cNvCxnSpPr/>
          <p:nvPr/>
        </p:nvCxnSpPr>
        <p:spPr bwMode="auto">
          <a:xfrm>
            <a:off x="6683154" y="3452333"/>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90E23DF8-214D-4AFB-8FF6-3FA40EA4A80A}"/>
              </a:ext>
            </a:extLst>
          </p:cNvPr>
          <p:cNvCxnSpPr/>
          <p:nvPr/>
        </p:nvCxnSpPr>
        <p:spPr bwMode="auto">
          <a:xfrm>
            <a:off x="6683154" y="4181248"/>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7C1C02AC-DC22-4974-8875-C402E63F46D8}"/>
              </a:ext>
            </a:extLst>
          </p:cNvPr>
          <p:cNvCxnSpPr/>
          <p:nvPr/>
        </p:nvCxnSpPr>
        <p:spPr bwMode="auto">
          <a:xfrm>
            <a:off x="6683154" y="4910162"/>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44424DC8-63B7-4543-933C-51988E17E33E}"/>
              </a:ext>
            </a:extLst>
          </p:cNvPr>
          <p:cNvCxnSpPr>
            <a:cxnSpLocks/>
          </p:cNvCxnSpPr>
          <p:nvPr/>
        </p:nvCxnSpPr>
        <p:spPr bwMode="auto">
          <a:xfrm rot="5400000">
            <a:off x="6727662" y="4948295"/>
            <a:ext cx="84147" cy="0"/>
          </a:xfrm>
          <a:prstGeom prst="line">
            <a:avLst/>
          </a:prstGeom>
          <a:noFill/>
          <a:ln w="28575" cap="flat" cmpd="sng" algn="ctr">
            <a:solidFill>
              <a:schemeClr val="tx1"/>
            </a:solidFill>
            <a:prstDash val="solid"/>
            <a:round/>
            <a:headEnd type="none" w="med" len="med"/>
            <a:tailEnd type="none" w="med" len="med"/>
          </a:ln>
          <a:effectLst/>
        </p:spPr>
      </p:cxnSp>
      <p:sp>
        <p:nvSpPr>
          <p:cNvPr id="95" name="TextBox 94">
            <a:extLst>
              <a:ext uri="{FF2B5EF4-FFF2-40B4-BE49-F238E27FC236}">
                <a16:creationId xmlns:a16="http://schemas.microsoft.com/office/drawing/2014/main" id="{8B246BA4-B29D-4BCF-93A8-7AEF0DE015DA}"/>
              </a:ext>
            </a:extLst>
          </p:cNvPr>
          <p:cNvSpPr txBox="1"/>
          <p:nvPr/>
        </p:nvSpPr>
        <p:spPr>
          <a:xfrm>
            <a:off x="6456999" y="4735001"/>
            <a:ext cx="298479"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p>
        </p:txBody>
      </p:sp>
      <p:sp>
        <p:nvSpPr>
          <p:cNvPr id="96" name="TextBox 95">
            <a:extLst>
              <a:ext uri="{FF2B5EF4-FFF2-40B4-BE49-F238E27FC236}">
                <a16:creationId xmlns:a16="http://schemas.microsoft.com/office/drawing/2014/main" id="{705B6E7A-80B6-4A49-9949-F3B4C5CB5028}"/>
              </a:ext>
            </a:extLst>
          </p:cNvPr>
          <p:cNvSpPr txBox="1"/>
          <p:nvPr/>
        </p:nvSpPr>
        <p:spPr>
          <a:xfrm>
            <a:off x="6206930" y="4007308"/>
            <a:ext cx="548547"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0.25</a:t>
            </a:r>
          </a:p>
        </p:txBody>
      </p:sp>
      <p:sp>
        <p:nvSpPr>
          <p:cNvPr id="97" name="TextBox 96">
            <a:extLst>
              <a:ext uri="{FF2B5EF4-FFF2-40B4-BE49-F238E27FC236}">
                <a16:creationId xmlns:a16="http://schemas.microsoft.com/office/drawing/2014/main" id="{9AAB1E60-7C2C-429B-8DD1-A22190D37C7F}"/>
              </a:ext>
            </a:extLst>
          </p:cNvPr>
          <p:cNvSpPr txBox="1"/>
          <p:nvPr/>
        </p:nvSpPr>
        <p:spPr>
          <a:xfrm>
            <a:off x="6206930" y="3279352"/>
            <a:ext cx="548547"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0.50</a:t>
            </a:r>
          </a:p>
        </p:txBody>
      </p:sp>
      <p:sp>
        <p:nvSpPr>
          <p:cNvPr id="98" name="TextBox 97">
            <a:extLst>
              <a:ext uri="{FF2B5EF4-FFF2-40B4-BE49-F238E27FC236}">
                <a16:creationId xmlns:a16="http://schemas.microsoft.com/office/drawing/2014/main" id="{4D54E88E-4717-4A55-9236-DBC181311D30}"/>
              </a:ext>
            </a:extLst>
          </p:cNvPr>
          <p:cNvSpPr txBox="1"/>
          <p:nvPr/>
        </p:nvSpPr>
        <p:spPr>
          <a:xfrm>
            <a:off x="6202893" y="2556630"/>
            <a:ext cx="548547"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0.75</a:t>
            </a:r>
          </a:p>
        </p:txBody>
      </p:sp>
      <p:sp>
        <p:nvSpPr>
          <p:cNvPr id="99" name="TextBox 98">
            <a:extLst>
              <a:ext uri="{FF2B5EF4-FFF2-40B4-BE49-F238E27FC236}">
                <a16:creationId xmlns:a16="http://schemas.microsoft.com/office/drawing/2014/main" id="{39399706-CD61-46B3-936C-CE0F7C96169D}"/>
              </a:ext>
            </a:extLst>
          </p:cNvPr>
          <p:cNvSpPr txBox="1"/>
          <p:nvPr/>
        </p:nvSpPr>
        <p:spPr>
          <a:xfrm>
            <a:off x="6202893" y="1817051"/>
            <a:ext cx="548547" cy="338554"/>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1.00</a:t>
            </a:r>
          </a:p>
        </p:txBody>
      </p:sp>
      <p:cxnSp>
        <p:nvCxnSpPr>
          <p:cNvPr id="100" name="Straight Connector 99">
            <a:extLst>
              <a:ext uri="{FF2B5EF4-FFF2-40B4-BE49-F238E27FC236}">
                <a16:creationId xmlns:a16="http://schemas.microsoft.com/office/drawing/2014/main" id="{1A1C4A35-57A3-44B3-984C-9C801E2E1867}"/>
              </a:ext>
            </a:extLst>
          </p:cNvPr>
          <p:cNvCxnSpPr>
            <a:cxnSpLocks/>
          </p:cNvCxnSpPr>
          <p:nvPr/>
        </p:nvCxnSpPr>
        <p:spPr bwMode="auto">
          <a:xfrm rot="5400000">
            <a:off x="6955384" y="494829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4EECDD6-2738-49FF-80F7-8E0588CFCD08}"/>
              </a:ext>
            </a:extLst>
          </p:cNvPr>
          <p:cNvCxnSpPr>
            <a:cxnSpLocks/>
          </p:cNvCxnSpPr>
          <p:nvPr/>
        </p:nvCxnSpPr>
        <p:spPr bwMode="auto">
          <a:xfrm rot="5400000">
            <a:off x="7183106" y="4948295"/>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6FDB4A3A-0F0B-423F-89C5-4F4196C9BFC3}"/>
              </a:ext>
            </a:extLst>
          </p:cNvPr>
          <p:cNvCxnSpPr>
            <a:cxnSpLocks/>
          </p:cNvCxnSpPr>
          <p:nvPr/>
        </p:nvCxnSpPr>
        <p:spPr bwMode="auto">
          <a:xfrm rot="5400000">
            <a:off x="7410828" y="494829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7B973743-AC02-4C64-B48B-A74AA17F28A5}"/>
              </a:ext>
            </a:extLst>
          </p:cNvPr>
          <p:cNvCxnSpPr>
            <a:cxnSpLocks/>
          </p:cNvCxnSpPr>
          <p:nvPr/>
        </p:nvCxnSpPr>
        <p:spPr bwMode="auto">
          <a:xfrm rot="5400000">
            <a:off x="7638550" y="4948295"/>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57BA32CA-5973-45F6-8A01-96CF9F5DE91B}"/>
              </a:ext>
            </a:extLst>
          </p:cNvPr>
          <p:cNvCxnSpPr>
            <a:cxnSpLocks/>
          </p:cNvCxnSpPr>
          <p:nvPr/>
        </p:nvCxnSpPr>
        <p:spPr bwMode="auto">
          <a:xfrm rot="5400000">
            <a:off x="7866272" y="494829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394EC97D-6201-455A-ABAF-BE260017561A}"/>
              </a:ext>
            </a:extLst>
          </p:cNvPr>
          <p:cNvCxnSpPr>
            <a:cxnSpLocks/>
          </p:cNvCxnSpPr>
          <p:nvPr/>
        </p:nvCxnSpPr>
        <p:spPr bwMode="auto">
          <a:xfrm rot="5400000">
            <a:off x="8093994" y="4948295"/>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8778E0FF-1A6E-42DD-B09A-7CFF872ED366}"/>
              </a:ext>
            </a:extLst>
          </p:cNvPr>
          <p:cNvCxnSpPr>
            <a:cxnSpLocks/>
          </p:cNvCxnSpPr>
          <p:nvPr/>
        </p:nvCxnSpPr>
        <p:spPr bwMode="auto">
          <a:xfrm rot="5400000">
            <a:off x="8321716" y="494829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71204754-64B2-4C5A-95B7-F51B91C6F1B7}"/>
              </a:ext>
            </a:extLst>
          </p:cNvPr>
          <p:cNvCxnSpPr>
            <a:cxnSpLocks/>
          </p:cNvCxnSpPr>
          <p:nvPr/>
        </p:nvCxnSpPr>
        <p:spPr bwMode="auto">
          <a:xfrm rot="5400000">
            <a:off x="8549438" y="4948295"/>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2C83E3E0-98BB-4DBD-81F8-12172050F638}"/>
              </a:ext>
            </a:extLst>
          </p:cNvPr>
          <p:cNvCxnSpPr>
            <a:cxnSpLocks/>
          </p:cNvCxnSpPr>
          <p:nvPr/>
        </p:nvCxnSpPr>
        <p:spPr bwMode="auto">
          <a:xfrm rot="5400000">
            <a:off x="8777160" y="494829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BB123389-FB83-4039-A410-B2D95125FD8A}"/>
              </a:ext>
            </a:extLst>
          </p:cNvPr>
          <p:cNvCxnSpPr>
            <a:cxnSpLocks/>
          </p:cNvCxnSpPr>
          <p:nvPr/>
        </p:nvCxnSpPr>
        <p:spPr bwMode="auto">
          <a:xfrm rot="5400000">
            <a:off x="9004882" y="4948295"/>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2680EA2E-4950-4657-87F8-8035E7861D83}"/>
              </a:ext>
            </a:extLst>
          </p:cNvPr>
          <p:cNvCxnSpPr>
            <a:cxnSpLocks/>
          </p:cNvCxnSpPr>
          <p:nvPr/>
        </p:nvCxnSpPr>
        <p:spPr bwMode="auto">
          <a:xfrm rot="5400000">
            <a:off x="9232604" y="494829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A9099F2B-C25D-4706-9072-FA95CAE25E23}"/>
              </a:ext>
            </a:extLst>
          </p:cNvPr>
          <p:cNvCxnSpPr>
            <a:cxnSpLocks/>
          </p:cNvCxnSpPr>
          <p:nvPr/>
        </p:nvCxnSpPr>
        <p:spPr bwMode="auto">
          <a:xfrm rot="5400000">
            <a:off x="9460326" y="4948295"/>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509DDA92-4A2D-48A9-90E5-15C7CFCB06C2}"/>
              </a:ext>
            </a:extLst>
          </p:cNvPr>
          <p:cNvCxnSpPr>
            <a:cxnSpLocks/>
          </p:cNvCxnSpPr>
          <p:nvPr/>
        </p:nvCxnSpPr>
        <p:spPr bwMode="auto">
          <a:xfrm rot="5400000">
            <a:off x="9688048" y="494829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3EBB7121-1BBA-4C10-906E-ABA580FC1EE2}"/>
              </a:ext>
            </a:extLst>
          </p:cNvPr>
          <p:cNvCxnSpPr>
            <a:cxnSpLocks/>
          </p:cNvCxnSpPr>
          <p:nvPr/>
        </p:nvCxnSpPr>
        <p:spPr bwMode="auto">
          <a:xfrm rot="5400000">
            <a:off x="9915770" y="4948295"/>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E37E127A-01A7-4377-9555-A8E3DEEF1DBD}"/>
              </a:ext>
            </a:extLst>
          </p:cNvPr>
          <p:cNvCxnSpPr>
            <a:cxnSpLocks/>
          </p:cNvCxnSpPr>
          <p:nvPr/>
        </p:nvCxnSpPr>
        <p:spPr bwMode="auto">
          <a:xfrm rot="5400000">
            <a:off x="10143492" y="494829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1A5F04C8-D383-4152-8FD0-BE2BA7E489FC}"/>
              </a:ext>
            </a:extLst>
          </p:cNvPr>
          <p:cNvCxnSpPr>
            <a:cxnSpLocks/>
          </p:cNvCxnSpPr>
          <p:nvPr/>
        </p:nvCxnSpPr>
        <p:spPr bwMode="auto">
          <a:xfrm rot="5400000">
            <a:off x="10371214" y="4948295"/>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01D245F3-AEF8-498E-B0D5-77875A8D0231}"/>
              </a:ext>
            </a:extLst>
          </p:cNvPr>
          <p:cNvCxnSpPr>
            <a:cxnSpLocks/>
          </p:cNvCxnSpPr>
          <p:nvPr/>
        </p:nvCxnSpPr>
        <p:spPr bwMode="auto">
          <a:xfrm rot="5400000">
            <a:off x="10598936" y="494829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351560EA-8D55-4EC9-AD47-0752BCF0CFE5}"/>
              </a:ext>
            </a:extLst>
          </p:cNvPr>
          <p:cNvCxnSpPr>
            <a:cxnSpLocks/>
          </p:cNvCxnSpPr>
          <p:nvPr/>
        </p:nvCxnSpPr>
        <p:spPr bwMode="auto">
          <a:xfrm rot="5400000">
            <a:off x="10826658" y="4948295"/>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1F3CF56E-AD5B-4125-9134-9ECF831DA759}"/>
              </a:ext>
            </a:extLst>
          </p:cNvPr>
          <p:cNvCxnSpPr>
            <a:cxnSpLocks/>
          </p:cNvCxnSpPr>
          <p:nvPr/>
        </p:nvCxnSpPr>
        <p:spPr bwMode="auto">
          <a:xfrm rot="5400000">
            <a:off x="11054380" y="4948296"/>
            <a:ext cx="84147" cy="0"/>
          </a:xfrm>
          <a:prstGeom prst="line">
            <a:avLst/>
          </a:prstGeom>
          <a:noFill/>
          <a:ln w="28575" cap="flat" cmpd="sng" algn="ctr">
            <a:solidFill>
              <a:schemeClr val="tx1"/>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78D4A98-154D-493B-BD48-24C9DE6D9143}"/>
              </a:ext>
            </a:extLst>
          </p:cNvPr>
          <p:cNvCxnSpPr>
            <a:cxnSpLocks/>
          </p:cNvCxnSpPr>
          <p:nvPr/>
        </p:nvCxnSpPr>
        <p:spPr bwMode="auto">
          <a:xfrm rot="5400000">
            <a:off x="11282107" y="4948296"/>
            <a:ext cx="84147" cy="0"/>
          </a:xfrm>
          <a:prstGeom prst="line">
            <a:avLst/>
          </a:prstGeom>
          <a:noFill/>
          <a:ln w="28575" cap="flat" cmpd="sng" algn="ctr">
            <a:solidFill>
              <a:schemeClr val="tx1"/>
            </a:solidFill>
            <a:prstDash val="solid"/>
            <a:round/>
            <a:headEnd type="none" w="med" len="med"/>
            <a:tailEnd type="none" w="med" len="med"/>
          </a:ln>
          <a:effectLst/>
        </p:spPr>
      </p:cxnSp>
      <p:sp>
        <p:nvSpPr>
          <p:cNvPr id="120" name="TextBox 119">
            <a:extLst>
              <a:ext uri="{FF2B5EF4-FFF2-40B4-BE49-F238E27FC236}">
                <a16:creationId xmlns:a16="http://schemas.microsoft.com/office/drawing/2014/main" id="{D7158C56-2F66-4F40-ADDF-FED345D09329}"/>
              </a:ext>
            </a:extLst>
          </p:cNvPr>
          <p:cNvSpPr txBox="1"/>
          <p:nvPr/>
        </p:nvSpPr>
        <p:spPr>
          <a:xfrm>
            <a:off x="6623908" y="4939410"/>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p>
        </p:txBody>
      </p:sp>
      <p:sp>
        <p:nvSpPr>
          <p:cNvPr id="121" name="TextBox 120">
            <a:extLst>
              <a:ext uri="{FF2B5EF4-FFF2-40B4-BE49-F238E27FC236}">
                <a16:creationId xmlns:a16="http://schemas.microsoft.com/office/drawing/2014/main" id="{26FB29E6-2026-4A9E-A64D-3AB8AFCC1C29}"/>
              </a:ext>
            </a:extLst>
          </p:cNvPr>
          <p:cNvSpPr txBox="1"/>
          <p:nvPr/>
        </p:nvSpPr>
        <p:spPr>
          <a:xfrm>
            <a:off x="6848137" y="4939410"/>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a:t>
            </a:r>
          </a:p>
        </p:txBody>
      </p:sp>
      <p:sp>
        <p:nvSpPr>
          <p:cNvPr id="122" name="TextBox 121">
            <a:extLst>
              <a:ext uri="{FF2B5EF4-FFF2-40B4-BE49-F238E27FC236}">
                <a16:creationId xmlns:a16="http://schemas.microsoft.com/office/drawing/2014/main" id="{8A4C4DDD-73ED-43F4-A5D3-5592E222F141}"/>
              </a:ext>
            </a:extLst>
          </p:cNvPr>
          <p:cNvSpPr txBox="1"/>
          <p:nvPr/>
        </p:nvSpPr>
        <p:spPr>
          <a:xfrm>
            <a:off x="7077592" y="4939410"/>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a:t>
            </a:r>
          </a:p>
        </p:txBody>
      </p:sp>
      <p:sp>
        <p:nvSpPr>
          <p:cNvPr id="123" name="TextBox 122">
            <a:extLst>
              <a:ext uri="{FF2B5EF4-FFF2-40B4-BE49-F238E27FC236}">
                <a16:creationId xmlns:a16="http://schemas.microsoft.com/office/drawing/2014/main" id="{BD37DF1F-4E80-49D8-BFFA-B867D4C1FF40}"/>
              </a:ext>
            </a:extLst>
          </p:cNvPr>
          <p:cNvSpPr txBox="1"/>
          <p:nvPr/>
        </p:nvSpPr>
        <p:spPr>
          <a:xfrm>
            <a:off x="7301821" y="4939410"/>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a:t>
            </a:r>
          </a:p>
        </p:txBody>
      </p:sp>
      <p:sp>
        <p:nvSpPr>
          <p:cNvPr id="124" name="TextBox 123">
            <a:extLst>
              <a:ext uri="{FF2B5EF4-FFF2-40B4-BE49-F238E27FC236}">
                <a16:creationId xmlns:a16="http://schemas.microsoft.com/office/drawing/2014/main" id="{7ED430F7-4CA9-45FD-A8F5-11DD71F1A6FD}"/>
              </a:ext>
            </a:extLst>
          </p:cNvPr>
          <p:cNvSpPr txBox="1"/>
          <p:nvPr/>
        </p:nvSpPr>
        <p:spPr>
          <a:xfrm>
            <a:off x="7522966" y="4939410"/>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a:t>
            </a:r>
          </a:p>
        </p:txBody>
      </p:sp>
      <p:sp>
        <p:nvSpPr>
          <p:cNvPr id="125" name="TextBox 124">
            <a:extLst>
              <a:ext uri="{FF2B5EF4-FFF2-40B4-BE49-F238E27FC236}">
                <a16:creationId xmlns:a16="http://schemas.microsoft.com/office/drawing/2014/main" id="{B33252CF-63B5-42E9-B1C0-E70B7EE3A54B}"/>
              </a:ext>
            </a:extLst>
          </p:cNvPr>
          <p:cNvSpPr txBox="1"/>
          <p:nvPr/>
        </p:nvSpPr>
        <p:spPr>
          <a:xfrm>
            <a:off x="7747195" y="4939410"/>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5</a:t>
            </a:r>
          </a:p>
        </p:txBody>
      </p:sp>
      <p:sp>
        <p:nvSpPr>
          <p:cNvPr id="126" name="TextBox 125">
            <a:extLst>
              <a:ext uri="{FF2B5EF4-FFF2-40B4-BE49-F238E27FC236}">
                <a16:creationId xmlns:a16="http://schemas.microsoft.com/office/drawing/2014/main" id="{CBB31FD1-0308-4673-8897-3FF548B9DA18}"/>
              </a:ext>
            </a:extLst>
          </p:cNvPr>
          <p:cNvSpPr txBox="1"/>
          <p:nvPr/>
        </p:nvSpPr>
        <p:spPr>
          <a:xfrm>
            <a:off x="7976650" y="4939410"/>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a:t>
            </a:r>
          </a:p>
        </p:txBody>
      </p:sp>
      <p:sp>
        <p:nvSpPr>
          <p:cNvPr id="127" name="TextBox 126">
            <a:extLst>
              <a:ext uri="{FF2B5EF4-FFF2-40B4-BE49-F238E27FC236}">
                <a16:creationId xmlns:a16="http://schemas.microsoft.com/office/drawing/2014/main" id="{0C4A8432-C954-4359-87FA-6E66F6149E06}"/>
              </a:ext>
            </a:extLst>
          </p:cNvPr>
          <p:cNvSpPr txBox="1"/>
          <p:nvPr/>
        </p:nvSpPr>
        <p:spPr>
          <a:xfrm>
            <a:off x="8200879" y="4939410"/>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7</a:t>
            </a:r>
          </a:p>
        </p:txBody>
      </p:sp>
      <p:sp>
        <p:nvSpPr>
          <p:cNvPr id="128" name="TextBox 127">
            <a:extLst>
              <a:ext uri="{FF2B5EF4-FFF2-40B4-BE49-F238E27FC236}">
                <a16:creationId xmlns:a16="http://schemas.microsoft.com/office/drawing/2014/main" id="{7542305B-7E47-4A74-B13E-81DB99DBEDB6}"/>
              </a:ext>
            </a:extLst>
          </p:cNvPr>
          <p:cNvSpPr txBox="1"/>
          <p:nvPr/>
        </p:nvSpPr>
        <p:spPr>
          <a:xfrm>
            <a:off x="8453351" y="4939410"/>
            <a:ext cx="29848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8</a:t>
            </a:r>
          </a:p>
        </p:txBody>
      </p:sp>
      <p:sp>
        <p:nvSpPr>
          <p:cNvPr id="129" name="TextBox 128">
            <a:extLst>
              <a:ext uri="{FF2B5EF4-FFF2-40B4-BE49-F238E27FC236}">
                <a16:creationId xmlns:a16="http://schemas.microsoft.com/office/drawing/2014/main" id="{E0FDB822-3980-4AB5-A63E-21EC7AC52EAD}"/>
              </a:ext>
            </a:extLst>
          </p:cNvPr>
          <p:cNvSpPr txBox="1"/>
          <p:nvPr/>
        </p:nvSpPr>
        <p:spPr>
          <a:xfrm>
            <a:off x="8677580" y="4939410"/>
            <a:ext cx="2984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9</a:t>
            </a:r>
          </a:p>
        </p:txBody>
      </p:sp>
      <p:sp>
        <p:nvSpPr>
          <p:cNvPr id="130" name="TextBox 129">
            <a:extLst>
              <a:ext uri="{FF2B5EF4-FFF2-40B4-BE49-F238E27FC236}">
                <a16:creationId xmlns:a16="http://schemas.microsoft.com/office/drawing/2014/main" id="{4C850E77-7B31-43FC-AF01-EB217CE6B87E}"/>
              </a:ext>
            </a:extLst>
          </p:cNvPr>
          <p:cNvSpPr txBox="1"/>
          <p:nvPr/>
        </p:nvSpPr>
        <p:spPr>
          <a:xfrm>
            <a:off x="8841820" y="4939410"/>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a:t>
            </a:r>
          </a:p>
        </p:txBody>
      </p:sp>
      <p:sp>
        <p:nvSpPr>
          <p:cNvPr id="131" name="TextBox 130">
            <a:extLst>
              <a:ext uri="{FF2B5EF4-FFF2-40B4-BE49-F238E27FC236}">
                <a16:creationId xmlns:a16="http://schemas.microsoft.com/office/drawing/2014/main" id="{FC671DE5-2E77-4E03-95A5-6BA6BC52877F}"/>
              </a:ext>
            </a:extLst>
          </p:cNvPr>
          <p:cNvSpPr txBox="1"/>
          <p:nvPr/>
        </p:nvSpPr>
        <p:spPr>
          <a:xfrm>
            <a:off x="9073024" y="4939410"/>
            <a:ext cx="397032"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11</a:t>
            </a:r>
          </a:p>
        </p:txBody>
      </p:sp>
      <p:sp>
        <p:nvSpPr>
          <p:cNvPr id="132" name="TextBox 131">
            <a:extLst>
              <a:ext uri="{FF2B5EF4-FFF2-40B4-BE49-F238E27FC236}">
                <a16:creationId xmlns:a16="http://schemas.microsoft.com/office/drawing/2014/main" id="{0E85B268-4E31-44E8-A02B-23326392BFA7}"/>
              </a:ext>
            </a:extLst>
          </p:cNvPr>
          <p:cNvSpPr txBox="1"/>
          <p:nvPr/>
        </p:nvSpPr>
        <p:spPr>
          <a:xfrm>
            <a:off x="9291676" y="4939410"/>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12</a:t>
            </a:r>
          </a:p>
        </p:txBody>
      </p:sp>
      <p:sp>
        <p:nvSpPr>
          <p:cNvPr id="133" name="TextBox 132">
            <a:extLst>
              <a:ext uri="{FF2B5EF4-FFF2-40B4-BE49-F238E27FC236}">
                <a16:creationId xmlns:a16="http://schemas.microsoft.com/office/drawing/2014/main" id="{F459A4D9-AD98-4D89-89B4-2E19FDB9F3A8}"/>
              </a:ext>
            </a:extLst>
          </p:cNvPr>
          <p:cNvSpPr txBox="1"/>
          <p:nvPr/>
        </p:nvSpPr>
        <p:spPr>
          <a:xfrm>
            <a:off x="9529351" y="4939410"/>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13</a:t>
            </a:r>
          </a:p>
        </p:txBody>
      </p:sp>
      <p:sp>
        <p:nvSpPr>
          <p:cNvPr id="134" name="TextBox 133">
            <a:extLst>
              <a:ext uri="{FF2B5EF4-FFF2-40B4-BE49-F238E27FC236}">
                <a16:creationId xmlns:a16="http://schemas.microsoft.com/office/drawing/2014/main" id="{6862FB74-4389-45BE-8CB5-FA1CCC1D6E13}"/>
              </a:ext>
            </a:extLst>
          </p:cNvPr>
          <p:cNvSpPr txBox="1"/>
          <p:nvPr/>
        </p:nvSpPr>
        <p:spPr>
          <a:xfrm>
            <a:off x="9758806" y="4939410"/>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14</a:t>
            </a:r>
          </a:p>
        </p:txBody>
      </p:sp>
      <p:sp>
        <p:nvSpPr>
          <p:cNvPr id="135" name="TextBox 134">
            <a:extLst>
              <a:ext uri="{FF2B5EF4-FFF2-40B4-BE49-F238E27FC236}">
                <a16:creationId xmlns:a16="http://schemas.microsoft.com/office/drawing/2014/main" id="{40B383C8-1620-41B9-9C7D-368BAAB3558D}"/>
              </a:ext>
            </a:extLst>
          </p:cNvPr>
          <p:cNvSpPr txBox="1"/>
          <p:nvPr/>
        </p:nvSpPr>
        <p:spPr>
          <a:xfrm>
            <a:off x="9987517" y="4939410"/>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15</a:t>
            </a:r>
          </a:p>
        </p:txBody>
      </p:sp>
      <p:sp>
        <p:nvSpPr>
          <p:cNvPr id="136" name="TextBox 135">
            <a:extLst>
              <a:ext uri="{FF2B5EF4-FFF2-40B4-BE49-F238E27FC236}">
                <a16:creationId xmlns:a16="http://schemas.microsoft.com/office/drawing/2014/main" id="{C4997329-A0A4-439A-8E16-907C7C9C3121}"/>
              </a:ext>
            </a:extLst>
          </p:cNvPr>
          <p:cNvSpPr txBox="1"/>
          <p:nvPr/>
        </p:nvSpPr>
        <p:spPr>
          <a:xfrm>
            <a:off x="10222684" y="4939410"/>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16</a:t>
            </a:r>
          </a:p>
        </p:txBody>
      </p:sp>
      <p:sp>
        <p:nvSpPr>
          <p:cNvPr id="137" name="TextBox 136">
            <a:extLst>
              <a:ext uri="{FF2B5EF4-FFF2-40B4-BE49-F238E27FC236}">
                <a16:creationId xmlns:a16="http://schemas.microsoft.com/office/drawing/2014/main" id="{E25D6644-0AB3-413B-B7BA-D87FD2376FC6}"/>
              </a:ext>
            </a:extLst>
          </p:cNvPr>
          <p:cNvSpPr txBox="1"/>
          <p:nvPr/>
        </p:nvSpPr>
        <p:spPr>
          <a:xfrm>
            <a:off x="10452794" y="4939410"/>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17</a:t>
            </a:r>
          </a:p>
        </p:txBody>
      </p:sp>
      <p:sp>
        <p:nvSpPr>
          <p:cNvPr id="138" name="TextBox 137">
            <a:extLst>
              <a:ext uri="{FF2B5EF4-FFF2-40B4-BE49-F238E27FC236}">
                <a16:creationId xmlns:a16="http://schemas.microsoft.com/office/drawing/2014/main" id="{DA68823B-26FA-44EA-BE42-62920ED4CA55}"/>
              </a:ext>
            </a:extLst>
          </p:cNvPr>
          <p:cNvSpPr txBox="1"/>
          <p:nvPr/>
        </p:nvSpPr>
        <p:spPr>
          <a:xfrm>
            <a:off x="10672541" y="4939410"/>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18</a:t>
            </a:r>
          </a:p>
        </p:txBody>
      </p:sp>
      <p:sp>
        <p:nvSpPr>
          <p:cNvPr id="139" name="TextBox 138">
            <a:extLst>
              <a:ext uri="{FF2B5EF4-FFF2-40B4-BE49-F238E27FC236}">
                <a16:creationId xmlns:a16="http://schemas.microsoft.com/office/drawing/2014/main" id="{6D765732-6ACB-4127-BD1B-C3358E838C6D}"/>
              </a:ext>
            </a:extLst>
          </p:cNvPr>
          <p:cNvSpPr txBox="1"/>
          <p:nvPr/>
        </p:nvSpPr>
        <p:spPr>
          <a:xfrm>
            <a:off x="10901996" y="4939410"/>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19</a:t>
            </a:r>
          </a:p>
        </p:txBody>
      </p:sp>
      <p:sp>
        <p:nvSpPr>
          <p:cNvPr id="140" name="TextBox 139">
            <a:extLst>
              <a:ext uri="{FF2B5EF4-FFF2-40B4-BE49-F238E27FC236}">
                <a16:creationId xmlns:a16="http://schemas.microsoft.com/office/drawing/2014/main" id="{EBCADBBA-0AE4-4FEC-9143-1EEB863CCB91}"/>
              </a:ext>
            </a:extLst>
          </p:cNvPr>
          <p:cNvSpPr txBox="1"/>
          <p:nvPr/>
        </p:nvSpPr>
        <p:spPr>
          <a:xfrm>
            <a:off x="11148635" y="4939410"/>
            <a:ext cx="39305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20</a:t>
            </a:r>
          </a:p>
        </p:txBody>
      </p:sp>
      <p:sp>
        <p:nvSpPr>
          <p:cNvPr id="141" name="TextBox 140">
            <a:extLst>
              <a:ext uri="{FF2B5EF4-FFF2-40B4-BE49-F238E27FC236}">
                <a16:creationId xmlns:a16="http://schemas.microsoft.com/office/drawing/2014/main" id="{F276F329-59F2-4F3A-A6CE-7BA57BEF2D95}"/>
              </a:ext>
            </a:extLst>
          </p:cNvPr>
          <p:cNvSpPr txBox="1"/>
          <p:nvPr/>
        </p:nvSpPr>
        <p:spPr>
          <a:xfrm>
            <a:off x="7839639" y="5354600"/>
            <a:ext cx="283266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Mos Since Trial Entry</a:t>
            </a:r>
          </a:p>
        </p:txBody>
      </p:sp>
      <p:cxnSp>
        <p:nvCxnSpPr>
          <p:cNvPr id="142" name="Straight Connector 141">
            <a:extLst>
              <a:ext uri="{FF2B5EF4-FFF2-40B4-BE49-F238E27FC236}">
                <a16:creationId xmlns:a16="http://schemas.microsoft.com/office/drawing/2014/main" id="{F578A3DD-E703-4F3B-9D30-BEF284067CB3}"/>
              </a:ext>
            </a:extLst>
          </p:cNvPr>
          <p:cNvCxnSpPr>
            <a:cxnSpLocks/>
          </p:cNvCxnSpPr>
          <p:nvPr/>
        </p:nvCxnSpPr>
        <p:spPr bwMode="auto">
          <a:xfrm>
            <a:off x="8488621" y="3264123"/>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1A4B44E6-F855-4F98-8E73-742BD8EBDD1B}"/>
              </a:ext>
            </a:extLst>
          </p:cNvPr>
          <p:cNvCxnSpPr>
            <a:cxnSpLocks/>
          </p:cNvCxnSpPr>
          <p:nvPr/>
        </p:nvCxnSpPr>
        <p:spPr bwMode="auto">
          <a:xfrm>
            <a:off x="8785695" y="3576876"/>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E624F3DE-9F95-4BB2-9929-336F050ED4FA}"/>
              </a:ext>
            </a:extLst>
          </p:cNvPr>
          <p:cNvCxnSpPr>
            <a:cxnSpLocks/>
          </p:cNvCxnSpPr>
          <p:nvPr/>
        </p:nvCxnSpPr>
        <p:spPr bwMode="auto">
          <a:xfrm>
            <a:off x="8883938" y="3576876"/>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9A9BC6F3-AC2E-490B-B258-C4F087EBC856}"/>
              </a:ext>
            </a:extLst>
          </p:cNvPr>
          <p:cNvCxnSpPr>
            <a:cxnSpLocks/>
          </p:cNvCxnSpPr>
          <p:nvPr/>
        </p:nvCxnSpPr>
        <p:spPr bwMode="auto">
          <a:xfrm>
            <a:off x="8166627" y="3174348"/>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55F1F61E-4F12-4348-9BD0-6C3FD1BDD840}"/>
              </a:ext>
            </a:extLst>
          </p:cNvPr>
          <p:cNvCxnSpPr>
            <a:cxnSpLocks/>
          </p:cNvCxnSpPr>
          <p:nvPr/>
        </p:nvCxnSpPr>
        <p:spPr bwMode="auto">
          <a:xfrm>
            <a:off x="7564895" y="2548867"/>
            <a:ext cx="0" cy="85542"/>
          </a:xfrm>
          <a:prstGeom prst="line">
            <a:avLst/>
          </a:prstGeom>
          <a:noFill/>
          <a:ln w="28575" cap="flat" cmpd="sng" algn="ctr">
            <a:solidFill>
              <a:schemeClr val="tx1"/>
            </a:solidFill>
            <a:prstDash val="solid"/>
            <a:round/>
            <a:headEnd type="none" w="med" len="med"/>
            <a:tailEnd type="none" w="med" len="med"/>
          </a:ln>
          <a:effectLst/>
        </p:spPr>
      </p:cxnSp>
      <p:sp>
        <p:nvSpPr>
          <p:cNvPr id="147" name="TextBox 146">
            <a:extLst>
              <a:ext uri="{FF2B5EF4-FFF2-40B4-BE49-F238E27FC236}">
                <a16:creationId xmlns:a16="http://schemas.microsoft.com/office/drawing/2014/main" id="{1AD49852-5001-4FFB-9CFE-8E78884ECE89}"/>
              </a:ext>
            </a:extLst>
          </p:cNvPr>
          <p:cNvSpPr txBox="1"/>
          <p:nvPr/>
        </p:nvSpPr>
        <p:spPr>
          <a:xfrm>
            <a:off x="9372841" y="1956307"/>
            <a:ext cx="208089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a:t>
            </a: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 .05 by log-rank test</a:t>
            </a:r>
          </a:p>
        </p:txBody>
      </p:sp>
      <p:sp>
        <p:nvSpPr>
          <p:cNvPr id="148" name="TextBox 147">
            <a:extLst>
              <a:ext uri="{FF2B5EF4-FFF2-40B4-BE49-F238E27FC236}">
                <a16:creationId xmlns:a16="http://schemas.microsoft.com/office/drawing/2014/main" id="{B84EA603-D843-4D65-996C-E17B6E42B781}"/>
              </a:ext>
            </a:extLst>
          </p:cNvPr>
          <p:cNvSpPr txBox="1"/>
          <p:nvPr/>
        </p:nvSpPr>
        <p:spPr>
          <a:xfrm>
            <a:off x="9299030" y="2478138"/>
            <a:ext cx="1796710"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Biomarker positive,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13.8 mos</a:t>
            </a:r>
          </a:p>
        </p:txBody>
      </p:sp>
      <p:sp>
        <p:nvSpPr>
          <p:cNvPr id="149" name="TextBox 148">
            <a:extLst>
              <a:ext uri="{FF2B5EF4-FFF2-40B4-BE49-F238E27FC236}">
                <a16:creationId xmlns:a16="http://schemas.microsoft.com/office/drawing/2014/main" id="{5CF16353-5567-4E4B-80D9-BF7C1720DB25}"/>
              </a:ext>
            </a:extLst>
          </p:cNvPr>
          <p:cNvSpPr txBox="1"/>
          <p:nvPr/>
        </p:nvSpPr>
        <p:spPr>
          <a:xfrm>
            <a:off x="7102337" y="3732791"/>
            <a:ext cx="1851917"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Biomarker negative,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7.5 mos</a:t>
            </a:r>
          </a:p>
        </p:txBody>
      </p:sp>
      <p:sp>
        <p:nvSpPr>
          <p:cNvPr id="152" name="Freeform: Shape 151">
            <a:extLst>
              <a:ext uri="{FF2B5EF4-FFF2-40B4-BE49-F238E27FC236}">
                <a16:creationId xmlns:a16="http://schemas.microsoft.com/office/drawing/2014/main" id="{17486AE9-EA90-4DA5-8206-4411A53F44D8}"/>
              </a:ext>
            </a:extLst>
          </p:cNvPr>
          <p:cNvSpPr/>
          <p:nvPr/>
        </p:nvSpPr>
        <p:spPr bwMode="auto">
          <a:xfrm>
            <a:off x="6767301" y="1979901"/>
            <a:ext cx="4916486" cy="2930262"/>
          </a:xfrm>
          <a:custGeom>
            <a:avLst/>
            <a:gdLst>
              <a:gd name="connsiteX0" fmla="*/ 0 w 4768343"/>
              <a:gd name="connsiteY0" fmla="*/ 0 h 2939543"/>
              <a:gd name="connsiteX1" fmla="*/ 0 w 4768343"/>
              <a:gd name="connsiteY1" fmla="*/ 2939543 h 2939543"/>
              <a:gd name="connsiteX2" fmla="*/ 4768343 w 4768343"/>
              <a:gd name="connsiteY2" fmla="*/ 2939543 h 2939543"/>
            </a:gdLst>
            <a:ahLst/>
            <a:cxnLst>
              <a:cxn ang="0">
                <a:pos x="connsiteX0" y="connsiteY0"/>
              </a:cxn>
              <a:cxn ang="0">
                <a:pos x="connsiteX1" y="connsiteY1"/>
              </a:cxn>
              <a:cxn ang="0">
                <a:pos x="connsiteX2" y="connsiteY2"/>
              </a:cxn>
            </a:cxnLst>
            <a:rect l="l" t="t" r="r" b="b"/>
            <a:pathLst>
              <a:path w="4768343" h="2939543">
                <a:moveTo>
                  <a:pt x="0" y="0"/>
                </a:moveTo>
                <a:lnTo>
                  <a:pt x="0" y="2939543"/>
                </a:lnTo>
                <a:lnTo>
                  <a:pt x="4768343" y="2939543"/>
                </a:lnTo>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155" name="Straight Connector 154">
            <a:extLst>
              <a:ext uri="{FF2B5EF4-FFF2-40B4-BE49-F238E27FC236}">
                <a16:creationId xmlns:a16="http://schemas.microsoft.com/office/drawing/2014/main" id="{CF406D0B-415A-419F-B50A-4573A82F233B}"/>
              </a:ext>
            </a:extLst>
          </p:cNvPr>
          <p:cNvCxnSpPr>
            <a:cxnSpLocks/>
          </p:cNvCxnSpPr>
          <p:nvPr/>
        </p:nvCxnSpPr>
        <p:spPr bwMode="auto">
          <a:xfrm>
            <a:off x="8910952" y="3577694"/>
            <a:ext cx="0" cy="85542"/>
          </a:xfrm>
          <a:prstGeom prst="line">
            <a:avLst/>
          </a:prstGeom>
          <a:noFill/>
          <a:ln w="28575" cap="flat" cmpd="sng" algn="ctr">
            <a:solidFill>
              <a:schemeClr val="tx1"/>
            </a:solidFill>
            <a:prstDash val="solid"/>
            <a:round/>
            <a:headEnd type="none" w="med" len="med"/>
            <a:tailEnd type="none" w="med" len="med"/>
          </a:ln>
          <a:effectLst/>
        </p:spPr>
      </p:cxnSp>
      <p:sp>
        <p:nvSpPr>
          <p:cNvPr id="16" name="Freeform: Shape 15">
            <a:extLst>
              <a:ext uri="{FF2B5EF4-FFF2-40B4-BE49-F238E27FC236}">
                <a16:creationId xmlns:a16="http://schemas.microsoft.com/office/drawing/2014/main" id="{A485A9AD-1773-4F04-AC14-CD56C0C4845E}"/>
              </a:ext>
            </a:extLst>
          </p:cNvPr>
          <p:cNvSpPr/>
          <p:nvPr/>
        </p:nvSpPr>
        <p:spPr bwMode="auto">
          <a:xfrm>
            <a:off x="6768888" y="1988874"/>
            <a:ext cx="4974167" cy="2891367"/>
          </a:xfrm>
          <a:custGeom>
            <a:avLst/>
            <a:gdLst>
              <a:gd name="connsiteX0" fmla="*/ 0 w 4974167"/>
              <a:gd name="connsiteY0" fmla="*/ 0 h 2891367"/>
              <a:gd name="connsiteX1" fmla="*/ 334433 w 4974167"/>
              <a:gd name="connsiteY1" fmla="*/ 0 h 2891367"/>
              <a:gd name="connsiteX2" fmla="*/ 334433 w 4974167"/>
              <a:gd name="connsiteY2" fmla="*/ 93133 h 2891367"/>
              <a:gd name="connsiteX3" fmla="*/ 397933 w 4974167"/>
              <a:gd name="connsiteY3" fmla="*/ 93133 h 2891367"/>
              <a:gd name="connsiteX4" fmla="*/ 397933 w 4974167"/>
              <a:gd name="connsiteY4" fmla="*/ 182033 h 2891367"/>
              <a:gd name="connsiteX5" fmla="*/ 529167 w 4974167"/>
              <a:gd name="connsiteY5" fmla="*/ 182033 h 2891367"/>
              <a:gd name="connsiteX6" fmla="*/ 529167 w 4974167"/>
              <a:gd name="connsiteY6" fmla="*/ 266700 h 2891367"/>
              <a:gd name="connsiteX7" fmla="*/ 541867 w 4974167"/>
              <a:gd name="connsiteY7" fmla="*/ 266700 h 2891367"/>
              <a:gd name="connsiteX8" fmla="*/ 541867 w 4974167"/>
              <a:gd name="connsiteY8" fmla="*/ 359833 h 2891367"/>
              <a:gd name="connsiteX9" fmla="*/ 563033 w 4974167"/>
              <a:gd name="connsiteY9" fmla="*/ 359833 h 2891367"/>
              <a:gd name="connsiteX10" fmla="*/ 563033 w 4974167"/>
              <a:gd name="connsiteY10" fmla="*/ 448733 h 2891367"/>
              <a:gd name="connsiteX11" fmla="*/ 626533 w 4974167"/>
              <a:gd name="connsiteY11" fmla="*/ 448733 h 2891367"/>
              <a:gd name="connsiteX12" fmla="*/ 626533 w 4974167"/>
              <a:gd name="connsiteY12" fmla="*/ 529167 h 2891367"/>
              <a:gd name="connsiteX13" fmla="*/ 715433 w 4974167"/>
              <a:gd name="connsiteY13" fmla="*/ 529167 h 2891367"/>
              <a:gd name="connsiteX14" fmla="*/ 715433 w 4974167"/>
              <a:gd name="connsiteY14" fmla="*/ 635000 h 2891367"/>
              <a:gd name="connsiteX15" fmla="*/ 838200 w 4974167"/>
              <a:gd name="connsiteY15" fmla="*/ 635000 h 2891367"/>
              <a:gd name="connsiteX16" fmla="*/ 838200 w 4974167"/>
              <a:gd name="connsiteY16" fmla="*/ 706967 h 2891367"/>
              <a:gd name="connsiteX17" fmla="*/ 1003300 w 4974167"/>
              <a:gd name="connsiteY17" fmla="*/ 706967 h 2891367"/>
              <a:gd name="connsiteX18" fmla="*/ 1003300 w 4974167"/>
              <a:gd name="connsiteY18" fmla="*/ 838200 h 2891367"/>
              <a:gd name="connsiteX19" fmla="*/ 1041400 w 4974167"/>
              <a:gd name="connsiteY19" fmla="*/ 838200 h 2891367"/>
              <a:gd name="connsiteX20" fmla="*/ 1041400 w 4974167"/>
              <a:gd name="connsiteY20" fmla="*/ 918633 h 2891367"/>
              <a:gd name="connsiteX21" fmla="*/ 1041400 w 4974167"/>
              <a:gd name="connsiteY21" fmla="*/ 977900 h 2891367"/>
              <a:gd name="connsiteX22" fmla="*/ 1168400 w 4974167"/>
              <a:gd name="connsiteY22" fmla="*/ 977900 h 2891367"/>
              <a:gd name="connsiteX23" fmla="*/ 1168400 w 4974167"/>
              <a:gd name="connsiteY23" fmla="*/ 1079500 h 2891367"/>
              <a:gd name="connsiteX24" fmla="*/ 1265767 w 4974167"/>
              <a:gd name="connsiteY24" fmla="*/ 1079500 h 2891367"/>
              <a:gd name="connsiteX25" fmla="*/ 1265767 w 4974167"/>
              <a:gd name="connsiteY25" fmla="*/ 1172633 h 2891367"/>
              <a:gd name="connsiteX26" fmla="*/ 1346200 w 4974167"/>
              <a:gd name="connsiteY26" fmla="*/ 1172633 h 2891367"/>
              <a:gd name="connsiteX27" fmla="*/ 1346200 w 4974167"/>
              <a:gd name="connsiteY27" fmla="*/ 1265767 h 2891367"/>
              <a:gd name="connsiteX28" fmla="*/ 1574800 w 4974167"/>
              <a:gd name="connsiteY28" fmla="*/ 1265767 h 2891367"/>
              <a:gd name="connsiteX29" fmla="*/ 1574800 w 4974167"/>
              <a:gd name="connsiteY29" fmla="*/ 1354667 h 2891367"/>
              <a:gd name="connsiteX30" fmla="*/ 1722967 w 4974167"/>
              <a:gd name="connsiteY30" fmla="*/ 1354667 h 2891367"/>
              <a:gd name="connsiteX31" fmla="*/ 1722967 w 4974167"/>
              <a:gd name="connsiteY31" fmla="*/ 1566333 h 2891367"/>
              <a:gd name="connsiteX32" fmla="*/ 1892300 w 4974167"/>
              <a:gd name="connsiteY32" fmla="*/ 1566333 h 2891367"/>
              <a:gd name="connsiteX33" fmla="*/ 1892300 w 4974167"/>
              <a:gd name="connsiteY33" fmla="*/ 1676400 h 2891367"/>
              <a:gd name="connsiteX34" fmla="*/ 2226733 w 4974167"/>
              <a:gd name="connsiteY34" fmla="*/ 1676400 h 2891367"/>
              <a:gd name="connsiteX35" fmla="*/ 2226733 w 4974167"/>
              <a:gd name="connsiteY35" fmla="*/ 1824567 h 2891367"/>
              <a:gd name="connsiteX36" fmla="*/ 2315633 w 4974167"/>
              <a:gd name="connsiteY36" fmla="*/ 1824567 h 2891367"/>
              <a:gd name="connsiteX37" fmla="*/ 2315633 w 4974167"/>
              <a:gd name="connsiteY37" fmla="*/ 1989667 h 2891367"/>
              <a:gd name="connsiteX38" fmla="*/ 2527300 w 4974167"/>
              <a:gd name="connsiteY38" fmla="*/ 1989667 h 2891367"/>
              <a:gd name="connsiteX39" fmla="*/ 2527300 w 4974167"/>
              <a:gd name="connsiteY39" fmla="*/ 2137833 h 2891367"/>
              <a:gd name="connsiteX40" fmla="*/ 2569633 w 4974167"/>
              <a:gd name="connsiteY40" fmla="*/ 2137833 h 2891367"/>
              <a:gd name="connsiteX41" fmla="*/ 2569633 w 4974167"/>
              <a:gd name="connsiteY41" fmla="*/ 2302933 h 2891367"/>
              <a:gd name="connsiteX42" fmla="*/ 3500967 w 4974167"/>
              <a:gd name="connsiteY42" fmla="*/ 2302933 h 2891367"/>
              <a:gd name="connsiteX43" fmla="*/ 3500967 w 4974167"/>
              <a:gd name="connsiteY43" fmla="*/ 2455333 h 2891367"/>
              <a:gd name="connsiteX44" fmla="*/ 4165600 w 4974167"/>
              <a:gd name="connsiteY44" fmla="*/ 2455333 h 2891367"/>
              <a:gd name="connsiteX45" fmla="*/ 4165600 w 4974167"/>
              <a:gd name="connsiteY45" fmla="*/ 2607733 h 2891367"/>
              <a:gd name="connsiteX46" fmla="*/ 4660900 w 4974167"/>
              <a:gd name="connsiteY46" fmla="*/ 2607733 h 2891367"/>
              <a:gd name="connsiteX47" fmla="*/ 4660900 w 4974167"/>
              <a:gd name="connsiteY47" fmla="*/ 2764367 h 2891367"/>
              <a:gd name="connsiteX48" fmla="*/ 4974167 w 4974167"/>
              <a:gd name="connsiteY48" fmla="*/ 2764367 h 2891367"/>
              <a:gd name="connsiteX49" fmla="*/ 4974167 w 4974167"/>
              <a:gd name="connsiteY49" fmla="*/ 2891367 h 289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74167" h="2891367">
                <a:moveTo>
                  <a:pt x="0" y="0"/>
                </a:moveTo>
                <a:lnTo>
                  <a:pt x="334433" y="0"/>
                </a:lnTo>
                <a:lnTo>
                  <a:pt x="334433" y="93133"/>
                </a:lnTo>
                <a:lnTo>
                  <a:pt x="397933" y="93133"/>
                </a:lnTo>
                <a:lnTo>
                  <a:pt x="397933" y="182033"/>
                </a:lnTo>
                <a:lnTo>
                  <a:pt x="529167" y="182033"/>
                </a:lnTo>
                <a:lnTo>
                  <a:pt x="529167" y="266700"/>
                </a:lnTo>
                <a:lnTo>
                  <a:pt x="541867" y="266700"/>
                </a:lnTo>
                <a:lnTo>
                  <a:pt x="541867" y="359833"/>
                </a:lnTo>
                <a:lnTo>
                  <a:pt x="563033" y="359833"/>
                </a:lnTo>
                <a:lnTo>
                  <a:pt x="563033" y="448733"/>
                </a:lnTo>
                <a:lnTo>
                  <a:pt x="626533" y="448733"/>
                </a:lnTo>
                <a:lnTo>
                  <a:pt x="626533" y="529167"/>
                </a:lnTo>
                <a:lnTo>
                  <a:pt x="715433" y="529167"/>
                </a:lnTo>
                <a:lnTo>
                  <a:pt x="715433" y="635000"/>
                </a:lnTo>
                <a:lnTo>
                  <a:pt x="838200" y="635000"/>
                </a:lnTo>
                <a:lnTo>
                  <a:pt x="838200" y="706967"/>
                </a:lnTo>
                <a:lnTo>
                  <a:pt x="1003300" y="706967"/>
                </a:lnTo>
                <a:lnTo>
                  <a:pt x="1003300" y="838200"/>
                </a:lnTo>
                <a:lnTo>
                  <a:pt x="1041400" y="838200"/>
                </a:lnTo>
                <a:lnTo>
                  <a:pt x="1041400" y="918633"/>
                </a:lnTo>
                <a:lnTo>
                  <a:pt x="1041400" y="977900"/>
                </a:lnTo>
                <a:lnTo>
                  <a:pt x="1168400" y="977900"/>
                </a:lnTo>
                <a:lnTo>
                  <a:pt x="1168400" y="1079500"/>
                </a:lnTo>
                <a:lnTo>
                  <a:pt x="1265767" y="1079500"/>
                </a:lnTo>
                <a:lnTo>
                  <a:pt x="1265767" y="1172633"/>
                </a:lnTo>
                <a:lnTo>
                  <a:pt x="1346200" y="1172633"/>
                </a:lnTo>
                <a:lnTo>
                  <a:pt x="1346200" y="1265767"/>
                </a:lnTo>
                <a:lnTo>
                  <a:pt x="1574800" y="1265767"/>
                </a:lnTo>
                <a:lnTo>
                  <a:pt x="1574800" y="1354667"/>
                </a:lnTo>
                <a:lnTo>
                  <a:pt x="1722967" y="1354667"/>
                </a:lnTo>
                <a:lnTo>
                  <a:pt x="1722967" y="1566333"/>
                </a:lnTo>
                <a:lnTo>
                  <a:pt x="1892300" y="1566333"/>
                </a:lnTo>
                <a:lnTo>
                  <a:pt x="1892300" y="1676400"/>
                </a:lnTo>
                <a:lnTo>
                  <a:pt x="2226733" y="1676400"/>
                </a:lnTo>
                <a:lnTo>
                  <a:pt x="2226733" y="1824567"/>
                </a:lnTo>
                <a:lnTo>
                  <a:pt x="2315633" y="1824567"/>
                </a:lnTo>
                <a:lnTo>
                  <a:pt x="2315633" y="1989667"/>
                </a:lnTo>
                <a:lnTo>
                  <a:pt x="2527300" y="1989667"/>
                </a:lnTo>
                <a:lnTo>
                  <a:pt x="2527300" y="2137833"/>
                </a:lnTo>
                <a:lnTo>
                  <a:pt x="2569633" y="2137833"/>
                </a:lnTo>
                <a:lnTo>
                  <a:pt x="2569633" y="2302933"/>
                </a:lnTo>
                <a:lnTo>
                  <a:pt x="3500967" y="2302933"/>
                </a:lnTo>
                <a:lnTo>
                  <a:pt x="3500967" y="2455333"/>
                </a:lnTo>
                <a:lnTo>
                  <a:pt x="4165600" y="2455333"/>
                </a:lnTo>
                <a:lnTo>
                  <a:pt x="4165600" y="2607733"/>
                </a:lnTo>
                <a:lnTo>
                  <a:pt x="4660900" y="2607733"/>
                </a:lnTo>
                <a:lnTo>
                  <a:pt x="4660900" y="2764367"/>
                </a:lnTo>
                <a:lnTo>
                  <a:pt x="4974167" y="2764367"/>
                </a:lnTo>
                <a:lnTo>
                  <a:pt x="4974167" y="2891367"/>
                </a:lnTo>
              </a:path>
            </a:pathLst>
          </a:custGeom>
          <a:noFill/>
          <a:ln w="28575">
            <a:solidFill>
              <a:schemeClr val="accent3"/>
            </a:solidFill>
            <a:prstDash val="sysDash"/>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156" name="Straight Connector 155">
            <a:extLst>
              <a:ext uri="{FF2B5EF4-FFF2-40B4-BE49-F238E27FC236}">
                <a16:creationId xmlns:a16="http://schemas.microsoft.com/office/drawing/2014/main" id="{DA6F1837-583A-4CD4-BE19-1B79728B0D81}"/>
              </a:ext>
            </a:extLst>
          </p:cNvPr>
          <p:cNvCxnSpPr>
            <a:cxnSpLocks/>
          </p:cNvCxnSpPr>
          <p:nvPr/>
        </p:nvCxnSpPr>
        <p:spPr bwMode="auto">
          <a:xfrm>
            <a:off x="9015041" y="2484129"/>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202A6689-67F0-4D11-A93A-8BC23E49EC76}"/>
              </a:ext>
            </a:extLst>
          </p:cNvPr>
          <p:cNvCxnSpPr>
            <a:cxnSpLocks/>
          </p:cNvCxnSpPr>
          <p:nvPr/>
        </p:nvCxnSpPr>
        <p:spPr bwMode="auto">
          <a:xfrm>
            <a:off x="9080001" y="2484129"/>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4352E1CE-71FA-46A1-89A6-311977627442}"/>
              </a:ext>
            </a:extLst>
          </p:cNvPr>
          <p:cNvCxnSpPr>
            <a:cxnSpLocks/>
          </p:cNvCxnSpPr>
          <p:nvPr/>
        </p:nvCxnSpPr>
        <p:spPr bwMode="auto">
          <a:xfrm>
            <a:off x="10053339" y="3421980"/>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4578EBF7-155E-400B-85E5-3411A50409F8}"/>
              </a:ext>
            </a:extLst>
          </p:cNvPr>
          <p:cNvCxnSpPr>
            <a:cxnSpLocks/>
          </p:cNvCxnSpPr>
          <p:nvPr/>
        </p:nvCxnSpPr>
        <p:spPr bwMode="auto">
          <a:xfrm>
            <a:off x="8875472" y="2286395"/>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029BA20F-B7B8-4AA0-8620-9B91658CAC54}"/>
              </a:ext>
            </a:extLst>
          </p:cNvPr>
          <p:cNvCxnSpPr>
            <a:cxnSpLocks/>
          </p:cNvCxnSpPr>
          <p:nvPr/>
        </p:nvCxnSpPr>
        <p:spPr bwMode="auto">
          <a:xfrm>
            <a:off x="8175497" y="2089471"/>
            <a:ext cx="0" cy="85542"/>
          </a:xfrm>
          <a:prstGeom prst="line">
            <a:avLst/>
          </a:prstGeom>
          <a:noFill/>
          <a:ln w="28575" cap="flat" cmpd="sng" algn="ctr">
            <a:solidFill>
              <a:schemeClr val="tx1"/>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42396544-485F-4F5C-AEB1-7DD2C143DF20}"/>
              </a:ext>
            </a:extLst>
          </p:cNvPr>
          <p:cNvCxnSpPr>
            <a:cxnSpLocks/>
          </p:cNvCxnSpPr>
          <p:nvPr/>
        </p:nvCxnSpPr>
        <p:spPr bwMode="auto">
          <a:xfrm>
            <a:off x="9295757" y="3074709"/>
            <a:ext cx="0" cy="85542"/>
          </a:xfrm>
          <a:prstGeom prst="line">
            <a:avLst/>
          </a:prstGeom>
          <a:noFill/>
          <a:ln w="28575" cap="flat" cmpd="sng" algn="ctr">
            <a:solidFill>
              <a:schemeClr val="tx1"/>
            </a:solidFill>
            <a:prstDash val="solid"/>
            <a:round/>
            <a:headEnd type="none" w="med" len="med"/>
            <a:tailEnd type="none" w="med" len="med"/>
          </a:ln>
          <a:effectLst/>
        </p:spPr>
      </p:cxnSp>
      <p:sp>
        <p:nvSpPr>
          <p:cNvPr id="153" name="Freeform: Shape 152">
            <a:extLst>
              <a:ext uri="{FF2B5EF4-FFF2-40B4-BE49-F238E27FC236}">
                <a16:creationId xmlns:a16="http://schemas.microsoft.com/office/drawing/2014/main" id="{FE8F52E9-ABB6-4E1A-B419-2DE58AC3D3FC}"/>
              </a:ext>
            </a:extLst>
          </p:cNvPr>
          <p:cNvSpPr/>
          <p:nvPr/>
        </p:nvSpPr>
        <p:spPr bwMode="auto">
          <a:xfrm>
            <a:off x="6760421" y="1988874"/>
            <a:ext cx="4275667" cy="2912533"/>
          </a:xfrm>
          <a:custGeom>
            <a:avLst/>
            <a:gdLst>
              <a:gd name="connsiteX0" fmla="*/ 0 w 4275667"/>
              <a:gd name="connsiteY0" fmla="*/ 0 h 2912533"/>
              <a:gd name="connsiteX1" fmla="*/ 1104900 w 4275667"/>
              <a:gd name="connsiteY1" fmla="*/ 0 h 2912533"/>
              <a:gd name="connsiteX2" fmla="*/ 1104900 w 4275667"/>
              <a:gd name="connsiteY2" fmla="*/ 182033 h 2912533"/>
              <a:gd name="connsiteX3" fmla="*/ 1744134 w 4275667"/>
              <a:gd name="connsiteY3" fmla="*/ 182033 h 2912533"/>
              <a:gd name="connsiteX4" fmla="*/ 1744134 w 4275667"/>
              <a:gd name="connsiteY4" fmla="*/ 381000 h 2912533"/>
              <a:gd name="connsiteX5" fmla="*/ 2226734 w 4275667"/>
              <a:gd name="connsiteY5" fmla="*/ 381000 h 2912533"/>
              <a:gd name="connsiteX6" fmla="*/ 2226734 w 4275667"/>
              <a:gd name="connsiteY6" fmla="*/ 584200 h 2912533"/>
              <a:gd name="connsiteX7" fmla="*/ 2366434 w 4275667"/>
              <a:gd name="connsiteY7" fmla="*/ 584200 h 2912533"/>
              <a:gd name="connsiteX8" fmla="*/ 2366434 w 4275667"/>
              <a:gd name="connsiteY8" fmla="*/ 880533 h 2912533"/>
              <a:gd name="connsiteX9" fmla="*/ 2446867 w 4275667"/>
              <a:gd name="connsiteY9" fmla="*/ 880533 h 2912533"/>
              <a:gd name="connsiteX10" fmla="*/ 2446867 w 4275667"/>
              <a:gd name="connsiteY10" fmla="*/ 1172633 h 2912533"/>
              <a:gd name="connsiteX11" fmla="*/ 3166534 w 4275667"/>
              <a:gd name="connsiteY11" fmla="*/ 1172633 h 2912533"/>
              <a:gd name="connsiteX12" fmla="*/ 3166534 w 4275667"/>
              <a:gd name="connsiteY12" fmla="*/ 1524000 h 2912533"/>
              <a:gd name="connsiteX13" fmla="*/ 3568700 w 4275667"/>
              <a:gd name="connsiteY13" fmla="*/ 1524000 h 2912533"/>
              <a:gd name="connsiteX14" fmla="*/ 3568700 w 4275667"/>
              <a:gd name="connsiteY14" fmla="*/ 1981200 h 2912533"/>
              <a:gd name="connsiteX15" fmla="*/ 3886200 w 4275667"/>
              <a:gd name="connsiteY15" fmla="*/ 1981200 h 2912533"/>
              <a:gd name="connsiteX16" fmla="*/ 3886200 w 4275667"/>
              <a:gd name="connsiteY16" fmla="*/ 2455333 h 2912533"/>
              <a:gd name="connsiteX17" fmla="*/ 4275667 w 4275667"/>
              <a:gd name="connsiteY17" fmla="*/ 2455333 h 2912533"/>
              <a:gd name="connsiteX18" fmla="*/ 4275667 w 4275667"/>
              <a:gd name="connsiteY18" fmla="*/ 2912533 h 291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5667" h="2912533">
                <a:moveTo>
                  <a:pt x="0" y="0"/>
                </a:moveTo>
                <a:lnTo>
                  <a:pt x="1104900" y="0"/>
                </a:lnTo>
                <a:lnTo>
                  <a:pt x="1104900" y="182033"/>
                </a:lnTo>
                <a:lnTo>
                  <a:pt x="1744134" y="182033"/>
                </a:lnTo>
                <a:lnTo>
                  <a:pt x="1744134" y="381000"/>
                </a:lnTo>
                <a:lnTo>
                  <a:pt x="2226734" y="381000"/>
                </a:lnTo>
                <a:lnTo>
                  <a:pt x="2226734" y="584200"/>
                </a:lnTo>
                <a:lnTo>
                  <a:pt x="2366434" y="584200"/>
                </a:lnTo>
                <a:lnTo>
                  <a:pt x="2366434" y="880533"/>
                </a:lnTo>
                <a:lnTo>
                  <a:pt x="2446867" y="880533"/>
                </a:lnTo>
                <a:lnTo>
                  <a:pt x="2446867" y="1172633"/>
                </a:lnTo>
                <a:lnTo>
                  <a:pt x="3166534" y="1172633"/>
                </a:lnTo>
                <a:lnTo>
                  <a:pt x="3166534" y="1524000"/>
                </a:lnTo>
                <a:lnTo>
                  <a:pt x="3568700" y="1524000"/>
                </a:lnTo>
                <a:lnTo>
                  <a:pt x="3568700" y="1981200"/>
                </a:lnTo>
                <a:lnTo>
                  <a:pt x="3886200" y="1981200"/>
                </a:lnTo>
                <a:lnTo>
                  <a:pt x="3886200" y="2455333"/>
                </a:lnTo>
                <a:lnTo>
                  <a:pt x="4275667" y="2455333"/>
                </a:lnTo>
                <a:lnTo>
                  <a:pt x="4275667" y="2912533"/>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0" name="Rectangle 149">
            <a:extLst>
              <a:ext uri="{FF2B5EF4-FFF2-40B4-BE49-F238E27FC236}">
                <a16:creationId xmlns:a16="http://schemas.microsoft.com/office/drawing/2014/main" id="{C92B0294-E47A-4730-8650-FCB1A303A226}"/>
              </a:ext>
            </a:extLst>
          </p:cNvPr>
          <p:cNvSpPr/>
          <p:nvPr/>
        </p:nvSpPr>
        <p:spPr>
          <a:xfrm>
            <a:off x="226839" y="6390537"/>
            <a:ext cx="10275043" cy="400441"/>
          </a:xfrm>
          <a:prstGeom prst="rect">
            <a:avLst/>
          </a:prstGeom>
        </p:spPr>
        <p:txBody>
          <a:bodyPr wrap="square" lIns="76529" tIns="38264" rIns="76529" bIns="382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DDR</a:t>
            </a:r>
            <a:r>
              <a:rPr kumimoji="0" lang="en-US"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DNA damage response; OS, overall survival; </a:t>
            </a:r>
            <a:r>
              <a:rPr kumimoji="0" lang="en-US" sz="105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PFS</a:t>
            </a:r>
            <a:r>
              <a:rPr kumimoji="0" lang="en-US"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progression-free survival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Mateo J et al. </a:t>
            </a:r>
            <a:r>
              <a:rPr kumimoji="0" lang="en-GB" sz="105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NEJM</a:t>
            </a:r>
            <a:r>
              <a:rPr kumimoji="0" lang="en-GB" sz="10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2015;373:1697-708.</a:t>
            </a:r>
          </a:p>
        </p:txBody>
      </p:sp>
      <p:sp>
        <p:nvSpPr>
          <p:cNvPr id="151" name="Rectangle 150">
            <a:extLst>
              <a:ext uri="{FF2B5EF4-FFF2-40B4-BE49-F238E27FC236}">
                <a16:creationId xmlns:a16="http://schemas.microsoft.com/office/drawing/2014/main" id="{23F147CF-53E1-8F48-B019-63A2C07BBB80}"/>
              </a:ext>
            </a:extLst>
          </p:cNvPr>
          <p:cNvSpPr/>
          <p:nvPr/>
        </p:nvSpPr>
        <p:spPr>
          <a:xfrm>
            <a:off x="233078" y="1308551"/>
            <a:ext cx="5556945" cy="369332"/>
          </a:xfrm>
          <a:prstGeom prst="rect">
            <a:avLst/>
          </a:prstGeom>
          <a:gradFill>
            <a:gsLst>
              <a:gs pos="75000">
                <a:schemeClr val="tx1">
                  <a:lumMod val="65000"/>
                  <a:lumOff val="35000"/>
                </a:schemeClr>
              </a:gs>
              <a:gs pos="0">
                <a:schemeClr val="bg1">
                  <a:lumMod val="65000"/>
                </a:schemeClr>
              </a:gs>
            </a:gsLst>
            <a:lin ang="5400000" scaled="1"/>
          </a:gradFill>
          <a:ln w="38100">
            <a:solidFill>
              <a:schemeClr val="tx1">
                <a:lumMod val="65000"/>
                <a:lumOff val="3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white"/>
                </a:solidFill>
                <a:effectLst/>
                <a:uLnTx/>
                <a:uFillTx/>
                <a:latin typeface="Calibri" panose="020F0502020204030204"/>
                <a:ea typeface="+mn-ea"/>
                <a:cs typeface="+mn-cs"/>
              </a:rPr>
              <a:t>Radiographic PFS</a:t>
            </a:r>
          </a:p>
        </p:txBody>
      </p:sp>
      <p:sp>
        <p:nvSpPr>
          <p:cNvPr id="154" name="Rectangle 153">
            <a:extLst>
              <a:ext uri="{FF2B5EF4-FFF2-40B4-BE49-F238E27FC236}">
                <a16:creationId xmlns:a16="http://schemas.microsoft.com/office/drawing/2014/main" id="{EF1EB7AD-1D0C-2242-A0A0-E83BD0B67183}"/>
              </a:ext>
            </a:extLst>
          </p:cNvPr>
          <p:cNvSpPr/>
          <p:nvPr/>
        </p:nvSpPr>
        <p:spPr>
          <a:xfrm>
            <a:off x="208433" y="1789632"/>
            <a:ext cx="5598577" cy="417516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ectangle 175">
            <a:extLst>
              <a:ext uri="{FF2B5EF4-FFF2-40B4-BE49-F238E27FC236}">
                <a16:creationId xmlns:a16="http://schemas.microsoft.com/office/drawing/2014/main" id="{C1DF2940-72F2-6E4D-8EC2-6CB5A147E71F}"/>
              </a:ext>
            </a:extLst>
          </p:cNvPr>
          <p:cNvSpPr/>
          <p:nvPr/>
        </p:nvSpPr>
        <p:spPr>
          <a:xfrm>
            <a:off x="5903309" y="1789632"/>
            <a:ext cx="5984063" cy="417516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4B028618-8865-D646-870D-15830642B13B}"/>
              </a:ext>
            </a:extLst>
          </p:cNvPr>
          <p:cNvSpPr/>
          <p:nvPr/>
        </p:nvSpPr>
        <p:spPr>
          <a:xfrm>
            <a:off x="5889455" y="1308551"/>
            <a:ext cx="5982747" cy="369332"/>
          </a:xfrm>
          <a:prstGeom prst="rect">
            <a:avLst/>
          </a:prstGeom>
          <a:gradFill>
            <a:gsLst>
              <a:gs pos="75000">
                <a:schemeClr val="tx1">
                  <a:lumMod val="65000"/>
                  <a:lumOff val="35000"/>
                </a:schemeClr>
              </a:gs>
              <a:gs pos="0">
                <a:schemeClr val="bg1">
                  <a:lumMod val="65000"/>
                </a:schemeClr>
              </a:gs>
            </a:gsLst>
            <a:lin ang="5400000" scaled="1"/>
          </a:gradFill>
          <a:ln w="38100">
            <a:solidFill>
              <a:schemeClr val="tx1">
                <a:lumMod val="65000"/>
                <a:lumOff val="3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white"/>
                </a:solidFill>
                <a:effectLst/>
                <a:uLnTx/>
                <a:uFillTx/>
                <a:latin typeface="Calibri" panose="020F0502020204030204"/>
                <a:ea typeface="+mn-ea"/>
                <a:cs typeface="+mn-cs"/>
              </a:rPr>
              <a:t>OS</a:t>
            </a:r>
            <a:endParaRPr kumimoji="0" lang="en-CA"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3644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9A76-8A85-F645-9DE8-02827BABE089}"/>
              </a:ext>
            </a:extLst>
          </p:cNvPr>
          <p:cNvSpPr>
            <a:spLocks noGrp="1"/>
          </p:cNvSpPr>
          <p:nvPr>
            <p:ph type="title"/>
          </p:nvPr>
        </p:nvSpPr>
        <p:spPr>
          <a:xfrm>
            <a:off x="198239" y="134294"/>
            <a:ext cx="10515600" cy="912932"/>
          </a:xfrm>
        </p:spPr>
        <p:txBody>
          <a:bodyPr/>
          <a:lstStyle/>
          <a:p>
            <a:r>
              <a:rPr lang="en-US" dirty="0">
                <a:latin typeface="Arial"/>
                <a:cs typeface="Arial"/>
              </a:rPr>
              <a:t>GALAHAD: Niraparib Monotherapy </a:t>
            </a:r>
            <a:br>
              <a:rPr lang="en-US" dirty="0">
                <a:latin typeface="Arial"/>
                <a:cs typeface="Arial"/>
              </a:rPr>
            </a:br>
            <a:r>
              <a:rPr lang="en-US" sz="3200" dirty="0"/>
              <a:t>Results for BRCA vs Non-BRCA  </a:t>
            </a:r>
          </a:p>
        </p:txBody>
      </p:sp>
      <p:pic>
        <p:nvPicPr>
          <p:cNvPr id="6" name="Content Placeholder 5" descr="Graphical user interface, chart, histogram&#10;&#10;Description automatically generated">
            <a:extLst>
              <a:ext uri="{FF2B5EF4-FFF2-40B4-BE49-F238E27FC236}">
                <a16:creationId xmlns:a16="http://schemas.microsoft.com/office/drawing/2014/main" id="{8436C5EB-E5C5-604F-AF03-14427B5D4E7E}"/>
              </a:ext>
            </a:extLst>
          </p:cNvPr>
          <p:cNvPicPr>
            <a:picLocks noGrp="1" noChangeAspect="1"/>
          </p:cNvPicPr>
          <p:nvPr>
            <p:ph idx="1"/>
          </p:nvPr>
        </p:nvPicPr>
        <p:blipFill>
          <a:blip r:embed="rId2"/>
          <a:stretch>
            <a:fillRect/>
          </a:stretch>
        </p:blipFill>
        <p:spPr>
          <a:xfrm>
            <a:off x="6421637" y="1347559"/>
            <a:ext cx="5386904" cy="5199104"/>
          </a:xfrm>
        </p:spPr>
      </p:pic>
      <p:sp>
        <p:nvSpPr>
          <p:cNvPr id="4" name="Text Placeholder 3">
            <a:extLst>
              <a:ext uri="{FF2B5EF4-FFF2-40B4-BE49-F238E27FC236}">
                <a16:creationId xmlns:a16="http://schemas.microsoft.com/office/drawing/2014/main" id="{C417A985-79FB-9944-A71B-7B603C18DA5B}"/>
              </a:ext>
            </a:extLst>
          </p:cNvPr>
          <p:cNvSpPr>
            <a:spLocks noGrp="1"/>
          </p:cNvSpPr>
          <p:nvPr>
            <p:ph type="body" sz="quarter" idx="15"/>
          </p:nvPr>
        </p:nvSpPr>
        <p:spPr/>
        <p:txBody>
          <a:bodyPr/>
          <a:lstStyle/>
          <a:p>
            <a:endParaRPr lang="en-US"/>
          </a:p>
        </p:txBody>
      </p:sp>
      <p:pic>
        <p:nvPicPr>
          <p:cNvPr id="7" name="Content Placeholder 5" descr="Chart, histogram&#10;&#10;Description automatically generated">
            <a:extLst>
              <a:ext uri="{FF2B5EF4-FFF2-40B4-BE49-F238E27FC236}">
                <a16:creationId xmlns:a16="http://schemas.microsoft.com/office/drawing/2014/main" id="{53B6E69D-2610-6E4F-AB17-F7F49B8284EF}"/>
              </a:ext>
            </a:extLst>
          </p:cNvPr>
          <p:cNvPicPr>
            <a:picLocks noChangeAspect="1"/>
          </p:cNvPicPr>
          <p:nvPr/>
        </p:nvPicPr>
        <p:blipFill rotWithShape="1">
          <a:blip r:embed="rId3"/>
          <a:srcRect b="8880"/>
          <a:stretch/>
        </p:blipFill>
        <p:spPr bwMode="auto">
          <a:xfrm>
            <a:off x="383459" y="1444825"/>
            <a:ext cx="5072580" cy="49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1BC553C-11BC-474B-B0EB-2EBD51E245AA}"/>
              </a:ext>
            </a:extLst>
          </p:cNvPr>
          <p:cNvSpPr txBox="1"/>
          <p:nvPr/>
        </p:nvSpPr>
        <p:spPr>
          <a:xfrm>
            <a:off x="1543597" y="1171985"/>
            <a:ext cx="29915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Measurable Response</a:t>
            </a:r>
          </a:p>
        </p:txBody>
      </p:sp>
      <p:sp>
        <p:nvSpPr>
          <p:cNvPr id="9" name="TextBox 8">
            <a:extLst>
              <a:ext uri="{FF2B5EF4-FFF2-40B4-BE49-F238E27FC236}">
                <a16:creationId xmlns:a16="http://schemas.microsoft.com/office/drawing/2014/main" id="{25431E10-0046-F846-B3B4-0A564CAD5B6D}"/>
              </a:ext>
            </a:extLst>
          </p:cNvPr>
          <p:cNvSpPr txBox="1"/>
          <p:nvPr/>
        </p:nvSpPr>
        <p:spPr>
          <a:xfrm>
            <a:off x="8404413" y="1174076"/>
            <a:ext cx="19727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 response </a:t>
            </a:r>
          </a:p>
        </p:txBody>
      </p:sp>
    </p:spTree>
    <p:extLst>
      <p:ext uri="{BB962C8B-B14F-4D97-AF65-F5344CB8AC3E}">
        <p14:creationId xmlns:p14="http://schemas.microsoft.com/office/powerpoint/2010/main" val="1572120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991C-0D41-7348-8C3C-DFA875D347D3}"/>
              </a:ext>
            </a:extLst>
          </p:cNvPr>
          <p:cNvSpPr>
            <a:spLocks noGrp="1"/>
          </p:cNvSpPr>
          <p:nvPr>
            <p:ph type="title"/>
          </p:nvPr>
        </p:nvSpPr>
        <p:spPr>
          <a:xfrm>
            <a:off x="405815" y="365126"/>
            <a:ext cx="11534627" cy="912932"/>
          </a:xfrm>
        </p:spPr>
        <p:txBody>
          <a:bodyPr/>
          <a:lstStyle/>
          <a:p>
            <a:r>
              <a:rPr lang="en-GB" sz="4000" dirty="0"/>
              <a:t>TALAPRO-1: </a:t>
            </a:r>
            <a:r>
              <a:rPr lang="en-US" sz="4000" dirty="0"/>
              <a:t>Efficacy of </a:t>
            </a:r>
            <a:r>
              <a:rPr lang="en-GB" sz="4000" dirty="0" err="1"/>
              <a:t>Talazoparib</a:t>
            </a:r>
            <a:r>
              <a:rPr lang="en-GB" sz="4000" dirty="0"/>
              <a:t> </a:t>
            </a:r>
            <a:r>
              <a:rPr lang="en-US" sz="4000" dirty="0"/>
              <a:t>Monotherapy</a:t>
            </a:r>
            <a:r>
              <a:rPr lang="en-GB" sz="4000" dirty="0"/>
              <a:t> </a:t>
            </a:r>
            <a:endParaRPr lang="en-US" sz="4000" dirty="0"/>
          </a:p>
        </p:txBody>
      </p:sp>
      <p:pic>
        <p:nvPicPr>
          <p:cNvPr id="4" name="Picture 3" descr="Chart&#10;&#10;Description automatically generated">
            <a:extLst>
              <a:ext uri="{FF2B5EF4-FFF2-40B4-BE49-F238E27FC236}">
                <a16:creationId xmlns:a16="http://schemas.microsoft.com/office/drawing/2014/main" id="{693611A8-059C-1B4D-B667-6A34D42A2C8F}"/>
              </a:ext>
            </a:extLst>
          </p:cNvPr>
          <p:cNvPicPr>
            <a:picLocks noChangeAspect="1"/>
          </p:cNvPicPr>
          <p:nvPr/>
        </p:nvPicPr>
        <p:blipFill>
          <a:blip r:embed="rId2"/>
          <a:stretch>
            <a:fillRect/>
          </a:stretch>
        </p:blipFill>
        <p:spPr>
          <a:xfrm>
            <a:off x="5617029" y="1280879"/>
            <a:ext cx="6323413" cy="2581706"/>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F32D7949-69B6-7D4A-B5C7-C222CFEFE350}"/>
              </a:ext>
            </a:extLst>
          </p:cNvPr>
          <p:cNvPicPr>
            <a:picLocks noChangeAspect="1"/>
          </p:cNvPicPr>
          <p:nvPr/>
        </p:nvPicPr>
        <p:blipFill>
          <a:blip r:embed="rId3"/>
          <a:stretch>
            <a:fillRect/>
          </a:stretch>
        </p:blipFill>
        <p:spPr>
          <a:xfrm>
            <a:off x="3099024" y="4041415"/>
            <a:ext cx="5993952" cy="2451459"/>
          </a:xfrm>
          <a:prstGeom prst="rect">
            <a:avLst/>
          </a:prstGeom>
        </p:spPr>
      </p:pic>
      <p:pic>
        <p:nvPicPr>
          <p:cNvPr id="8" name="Picture 7" descr="Chart&#10;&#10;Description automatically generated">
            <a:extLst>
              <a:ext uri="{FF2B5EF4-FFF2-40B4-BE49-F238E27FC236}">
                <a16:creationId xmlns:a16="http://schemas.microsoft.com/office/drawing/2014/main" id="{13BA66A7-C719-4D47-A0B3-F0DF968893DE}"/>
              </a:ext>
            </a:extLst>
          </p:cNvPr>
          <p:cNvPicPr>
            <a:picLocks noChangeAspect="1"/>
          </p:cNvPicPr>
          <p:nvPr/>
        </p:nvPicPr>
        <p:blipFill>
          <a:blip r:embed="rId4"/>
          <a:stretch>
            <a:fillRect/>
          </a:stretch>
        </p:blipFill>
        <p:spPr>
          <a:xfrm>
            <a:off x="0" y="1278058"/>
            <a:ext cx="5617029" cy="2655204"/>
          </a:xfrm>
          <a:prstGeom prst="rect">
            <a:avLst/>
          </a:prstGeom>
        </p:spPr>
      </p:pic>
    </p:spTree>
    <p:extLst>
      <p:ext uri="{BB962C8B-B14F-4D97-AF65-F5344CB8AC3E}">
        <p14:creationId xmlns:p14="http://schemas.microsoft.com/office/powerpoint/2010/main" val="23495676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E528EB-83FF-464E-BE89-1E9C62A7C7DC}"/>
              </a:ext>
            </a:extLst>
          </p:cNvPr>
          <p:cNvSpPr>
            <a:spLocks noGrp="1"/>
          </p:cNvSpPr>
          <p:nvPr>
            <p:ph type="title"/>
          </p:nvPr>
        </p:nvSpPr>
        <p:spPr>
          <a:xfrm>
            <a:off x="738128" y="523209"/>
            <a:ext cx="10515600" cy="912932"/>
          </a:xfrm>
        </p:spPr>
        <p:txBody>
          <a:bodyPr/>
          <a:lstStyle/>
          <a:p>
            <a:r>
              <a:rPr lang="en-US" dirty="0"/>
              <a:t>TRITON 2: Efficacy of </a:t>
            </a:r>
            <a:r>
              <a:rPr lang="en-CA" dirty="0"/>
              <a:t>Rucaparib Monotherapy in </a:t>
            </a:r>
            <a:r>
              <a:rPr lang="en-CA" dirty="0" err="1"/>
              <a:t>mCRPC</a:t>
            </a:r>
            <a:r>
              <a:rPr lang="en-CA" dirty="0"/>
              <a:t> with </a:t>
            </a:r>
            <a:r>
              <a:rPr lang="en-CA" i="1" dirty="0"/>
              <a:t>BRCA1</a:t>
            </a:r>
            <a:r>
              <a:rPr lang="en-CA" dirty="0"/>
              <a:t> or </a:t>
            </a:r>
            <a:r>
              <a:rPr lang="en-CA" i="1" dirty="0"/>
              <a:t>BRCA2</a:t>
            </a:r>
            <a:r>
              <a:rPr lang="en-CA" dirty="0"/>
              <a:t> </a:t>
            </a:r>
            <a:br>
              <a:rPr lang="en-CA" dirty="0"/>
            </a:br>
            <a:endParaRPr lang="en-US" dirty="0"/>
          </a:p>
        </p:txBody>
      </p:sp>
      <p:sp>
        <p:nvSpPr>
          <p:cNvPr id="6" name="Text Placeholder 5">
            <a:extLst>
              <a:ext uri="{FF2B5EF4-FFF2-40B4-BE49-F238E27FC236}">
                <a16:creationId xmlns:a16="http://schemas.microsoft.com/office/drawing/2014/main" id="{B4BD1346-4AAE-E943-B1F5-6F0ECD7C0835}"/>
              </a:ext>
            </a:extLst>
          </p:cNvPr>
          <p:cNvSpPr>
            <a:spLocks noGrp="1"/>
          </p:cNvSpPr>
          <p:nvPr>
            <p:ph type="body" sz="quarter" idx="15"/>
          </p:nvPr>
        </p:nvSpPr>
        <p:spPr>
          <a:xfrm>
            <a:off x="0" y="6623424"/>
            <a:ext cx="8778240" cy="230832"/>
          </a:xfrm>
        </p:spPr>
        <p:txBody>
          <a:bodyPr/>
          <a:lstStyle/>
          <a:p>
            <a:r>
              <a:rPr lang="en-US" dirty="0" err="1"/>
              <a:t>Abida</a:t>
            </a:r>
            <a:r>
              <a:rPr lang="en-US" dirty="0"/>
              <a:t> W. et al. </a:t>
            </a:r>
            <a:r>
              <a:rPr lang="en-CA" dirty="0"/>
              <a:t>J Clin Oncol</a:t>
            </a:r>
            <a:r>
              <a:rPr lang="en-CA" cap="small" dirty="0"/>
              <a:t> </a:t>
            </a:r>
            <a:r>
              <a:rPr lang="en-CA" dirty="0"/>
              <a:t>. 2020 Nov 10;38(32):3763-3772</a:t>
            </a:r>
            <a:endParaRPr lang="en-US" dirty="0"/>
          </a:p>
        </p:txBody>
      </p:sp>
      <p:pic>
        <p:nvPicPr>
          <p:cNvPr id="4098" name="Picture 2">
            <a:extLst>
              <a:ext uri="{FF2B5EF4-FFF2-40B4-BE49-F238E27FC236}">
                <a16:creationId xmlns:a16="http://schemas.microsoft.com/office/drawing/2014/main" id="{CC3C6DFE-8C4A-174C-963D-72B486F4F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72" y="1436141"/>
            <a:ext cx="446341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B3AEF46-E9A6-5F4E-95A6-AC88F35AD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537" y="2043360"/>
            <a:ext cx="5997864" cy="381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7188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70947-63CB-4145-9668-1A5952CF0567}"/>
              </a:ext>
            </a:extLst>
          </p:cNvPr>
          <p:cNvSpPr>
            <a:spLocks noGrp="1"/>
          </p:cNvSpPr>
          <p:nvPr>
            <p:ph type="title"/>
          </p:nvPr>
        </p:nvSpPr>
        <p:spPr>
          <a:xfrm>
            <a:off x="377825" y="283729"/>
            <a:ext cx="11436350" cy="515002"/>
          </a:xfrm>
        </p:spPr>
        <p:txBody>
          <a:bodyPr>
            <a:noAutofit/>
          </a:bodyPr>
          <a:lstStyle/>
          <a:p>
            <a:r>
              <a:rPr lang="en-GB" sz="3600" dirty="0" err="1"/>
              <a:t>PROfound</a:t>
            </a:r>
            <a:r>
              <a:rPr lang="en-GB" sz="3600" dirty="0"/>
              <a:t>: First Phase 3 RCT of a PARP Inhibitor in </a:t>
            </a:r>
            <a:r>
              <a:rPr lang="en-US" sz="3600" dirty="0" err="1"/>
              <a:t>mCRPC</a:t>
            </a:r>
            <a:r>
              <a:rPr lang="en-US" sz="3600" dirty="0"/>
              <a:t> </a:t>
            </a:r>
            <a:r>
              <a:rPr lang="en-US" sz="3200" dirty="0"/>
              <a:t>(Olaparib </a:t>
            </a:r>
            <a:r>
              <a:rPr lang="en-US" sz="3200" dirty="0" err="1"/>
              <a:t>vs</a:t>
            </a:r>
            <a:r>
              <a:rPr lang="en-US" sz="3200" dirty="0"/>
              <a:t> Enzalutamide or Abiraterone)</a:t>
            </a:r>
            <a:endParaRPr lang="en-GB" sz="3200" dirty="0"/>
          </a:p>
        </p:txBody>
      </p:sp>
      <p:sp>
        <p:nvSpPr>
          <p:cNvPr id="4" name="object 19">
            <a:extLst>
              <a:ext uri="{FF2B5EF4-FFF2-40B4-BE49-F238E27FC236}">
                <a16:creationId xmlns:a16="http://schemas.microsoft.com/office/drawing/2014/main" id="{D3C2816D-C197-4F65-A384-0A800F119878}"/>
              </a:ext>
            </a:extLst>
          </p:cNvPr>
          <p:cNvSpPr/>
          <p:nvPr/>
        </p:nvSpPr>
        <p:spPr>
          <a:xfrm>
            <a:off x="386696" y="1896256"/>
            <a:ext cx="3952287" cy="3386384"/>
          </a:xfrm>
          <a:prstGeom prst="roundRect">
            <a:avLst>
              <a:gd name="adj" fmla="val 5124"/>
            </a:avLst>
          </a:prstGeom>
          <a:noFill/>
          <a:ln w="38100">
            <a:solidFill>
              <a:schemeClr val="tx1">
                <a:lumMod val="50000"/>
                <a:lumOff val="50000"/>
              </a:schemeClr>
            </a:solidFill>
          </a:ln>
        </p:spPr>
        <p:txBody>
          <a:bodyPr wrap="square" lIns="67792" tIns="67792" rIns="67792" bIns="67792" rtlCol="0" anchor="ctr"/>
          <a:lstStyle/>
          <a:p>
            <a:pPr marL="0" marR="0" lvl="0" indent="0" algn="l" defTabSz="460731" rtl="0" eaLnBrk="1" fontAlgn="auto" latinLnBrk="0" hangingPunct="1">
              <a:lnSpc>
                <a:spcPct val="100000"/>
              </a:lnSpc>
              <a:spcBef>
                <a:spcPts val="0"/>
              </a:spcBef>
              <a:spcAft>
                <a:spcPts val="605"/>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Key eligibility criteria</a:t>
            </a:r>
          </a:p>
          <a:p>
            <a:pPr marL="92791" marR="0" lvl="0" indent="-92791" algn="l" defTabSz="460731" rtl="0" eaLnBrk="1" fontAlgn="auto" latinLnBrk="0" hangingPunct="1">
              <a:lnSpc>
                <a:spcPct val="100000"/>
              </a:lnSpc>
              <a:spcBef>
                <a:spcPts val="0"/>
              </a:spcBef>
              <a:spcAft>
                <a:spcPts val="0"/>
              </a:spcAft>
              <a:buClrTx/>
              <a:buSzTx/>
              <a:buFont typeface="Arial" panose="020B0604020202020204" pitchFamily="34" charset="0"/>
              <a:buChar char="•"/>
              <a:tabLst>
                <a:tab pos="92791" algn="l"/>
              </a:tabLst>
              <a:defRPr/>
            </a:pPr>
            <a:r>
              <a:rPr kumimoji="0" lang="en-GB" sz="2400" b="1" i="0" u="none" strike="noStrike" kern="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mCRPC</a:t>
            </a: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with disease progression on prior NHA </a:t>
            </a:r>
            <a:r>
              <a:rPr kumimoji="0" lang="en-GB" sz="2400" b="1" i="0" u="none" strike="noStrike" kern="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eg</a:t>
            </a: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abiraterone or enzalutamide</a:t>
            </a:r>
          </a:p>
          <a:p>
            <a:pPr marL="92791" marR="0" lvl="0" indent="-92791" algn="l" defTabSz="460731" rtl="0" eaLnBrk="1" fontAlgn="auto" latinLnBrk="0" hangingPunct="1">
              <a:lnSpc>
                <a:spcPct val="100000"/>
              </a:lnSpc>
              <a:spcBef>
                <a:spcPts val="605"/>
              </a:spcBef>
              <a:spcAft>
                <a:spcPts val="0"/>
              </a:spcAft>
              <a:buClrTx/>
              <a:buSzTx/>
              <a:buFont typeface="Arial" panose="020B0604020202020204" pitchFamily="34" charset="0"/>
              <a:buChar char="•"/>
              <a:tabLst>
                <a:tab pos="92791" algn="l"/>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Alterations in ≥1 of any qualifying gene with a direct or indirect role in HRR</a:t>
            </a:r>
          </a:p>
        </p:txBody>
      </p:sp>
      <p:sp>
        <p:nvSpPr>
          <p:cNvPr id="6" name="TextBox 5">
            <a:extLst>
              <a:ext uri="{FF2B5EF4-FFF2-40B4-BE49-F238E27FC236}">
                <a16:creationId xmlns:a16="http://schemas.microsoft.com/office/drawing/2014/main" id="{9561FA9B-FF80-4D94-9F9D-7E562475F2C5}"/>
              </a:ext>
            </a:extLst>
          </p:cNvPr>
          <p:cNvSpPr txBox="1"/>
          <p:nvPr/>
        </p:nvSpPr>
        <p:spPr>
          <a:xfrm>
            <a:off x="9544133" y="3069974"/>
            <a:ext cx="281905" cy="33855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Rounded Rectangle 31">
            <a:extLst>
              <a:ext uri="{FF2B5EF4-FFF2-40B4-BE49-F238E27FC236}">
                <a16:creationId xmlns:a16="http://schemas.microsoft.com/office/drawing/2014/main" id="{8A4D5078-ED7F-496F-8619-1AEB9823AB03}"/>
              </a:ext>
            </a:extLst>
          </p:cNvPr>
          <p:cNvSpPr/>
          <p:nvPr/>
        </p:nvSpPr>
        <p:spPr>
          <a:xfrm>
            <a:off x="4843497" y="1588024"/>
            <a:ext cx="2306256" cy="1200000"/>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COHORT A</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N=245</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a:ea typeface="+mn-ea"/>
                <a:cs typeface="+mn-cs"/>
              </a:rPr>
              <a:t>BRCA1/2</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GB" sz="1600" b="1" i="1" u="none" strike="noStrike" kern="1200" cap="none" spc="0" normalizeH="0" baseline="0" noProof="0" dirty="0">
                <a:ln>
                  <a:noFill/>
                </a:ln>
                <a:solidFill>
                  <a:prstClr val="black"/>
                </a:solidFill>
                <a:effectLst/>
                <a:uLnTx/>
                <a:uFillTx/>
                <a:latin typeface="Calibri" panose="020F0502020204030204"/>
                <a:ea typeface="+mn-ea"/>
                <a:cs typeface="+mn-cs"/>
              </a:rPr>
              <a:t>ATM</a:t>
            </a:r>
          </a:p>
        </p:txBody>
      </p:sp>
      <p:sp>
        <p:nvSpPr>
          <p:cNvPr id="9" name="Rounded Rectangle 32">
            <a:extLst>
              <a:ext uri="{FF2B5EF4-FFF2-40B4-BE49-F238E27FC236}">
                <a16:creationId xmlns:a16="http://schemas.microsoft.com/office/drawing/2014/main" id="{BAA6FC22-CD21-4FD6-AD08-1E67B5159972}"/>
              </a:ext>
            </a:extLst>
          </p:cNvPr>
          <p:cNvSpPr/>
          <p:nvPr/>
        </p:nvSpPr>
        <p:spPr>
          <a:xfrm>
            <a:off x="4843474" y="3613786"/>
            <a:ext cx="2306256" cy="1200000"/>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COHORT B</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N=142</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Other </a:t>
            </a:r>
            <a:r>
              <a:rPr kumimoji="0" lang="en-GB" sz="1600" b="1" i="0" u="none" strike="noStrike" kern="1200" cap="none" spc="0" normalizeH="0" baseline="0" noProof="0" dirty="0" err="1">
                <a:ln>
                  <a:noFill/>
                </a:ln>
                <a:solidFill>
                  <a:prstClr val="black"/>
                </a:solidFill>
                <a:effectLst/>
                <a:uLnTx/>
                <a:uFillTx/>
                <a:latin typeface="Calibri" panose="020F0502020204030204"/>
                <a:ea typeface="+mn-ea"/>
                <a:cs typeface="+mn-cs"/>
              </a:rPr>
              <a:t>HRR</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mutations*</a:t>
            </a:r>
          </a:p>
        </p:txBody>
      </p:sp>
      <p:sp>
        <p:nvSpPr>
          <p:cNvPr id="10" name="Rounded Rectangle 35">
            <a:extLst>
              <a:ext uri="{FF2B5EF4-FFF2-40B4-BE49-F238E27FC236}">
                <a16:creationId xmlns:a16="http://schemas.microsoft.com/office/drawing/2014/main" id="{E5AAC79E-EC2C-476E-ACED-E4DA93D0F960}"/>
              </a:ext>
            </a:extLst>
          </p:cNvPr>
          <p:cNvSpPr/>
          <p:nvPr/>
        </p:nvSpPr>
        <p:spPr>
          <a:xfrm>
            <a:off x="7751062" y="1357012"/>
            <a:ext cx="2197483" cy="767999"/>
          </a:xfrm>
          <a:prstGeom prst="roundRect">
            <a:avLst/>
          </a:prstGeom>
          <a:solidFill>
            <a:srgbClr val="1C19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Olaparib (tablets)</a:t>
            </a:r>
            <a:b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N=162</a:t>
            </a:r>
          </a:p>
        </p:txBody>
      </p:sp>
      <p:sp>
        <p:nvSpPr>
          <p:cNvPr id="11" name="Rounded Rectangle 36">
            <a:extLst>
              <a:ext uri="{FF2B5EF4-FFF2-40B4-BE49-F238E27FC236}">
                <a16:creationId xmlns:a16="http://schemas.microsoft.com/office/drawing/2014/main" id="{A9B590EB-DE4E-4A50-9AA6-D5EC30FFB42C}"/>
              </a:ext>
            </a:extLst>
          </p:cNvPr>
          <p:cNvSpPr/>
          <p:nvPr/>
        </p:nvSpPr>
        <p:spPr>
          <a:xfrm>
            <a:off x="7751060" y="2235387"/>
            <a:ext cx="2197483" cy="767999"/>
          </a:xfrm>
          <a:prstGeom prst="roundRect">
            <a:avLst/>
          </a:prstGeom>
          <a:solidFill>
            <a:srgbClr val="03B2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Physician’s choice of enzalutamide or abiraterone N=83</a:t>
            </a:r>
          </a:p>
        </p:txBody>
      </p:sp>
      <p:sp>
        <p:nvSpPr>
          <p:cNvPr id="12" name="Rounded Rectangle 39">
            <a:extLst>
              <a:ext uri="{FF2B5EF4-FFF2-40B4-BE49-F238E27FC236}">
                <a16:creationId xmlns:a16="http://schemas.microsoft.com/office/drawing/2014/main" id="{108A62A9-5259-46A2-B190-CDD8CAF4A8C2}"/>
              </a:ext>
            </a:extLst>
          </p:cNvPr>
          <p:cNvSpPr/>
          <p:nvPr/>
        </p:nvSpPr>
        <p:spPr>
          <a:xfrm>
            <a:off x="7751062" y="3408554"/>
            <a:ext cx="2197484" cy="768250"/>
          </a:xfrm>
          <a:prstGeom prst="roundRect">
            <a:avLst/>
          </a:prstGeom>
          <a:solidFill>
            <a:srgbClr val="1C19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Olaparib (tablets)</a:t>
            </a:r>
            <a:b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N=94</a:t>
            </a:r>
          </a:p>
        </p:txBody>
      </p:sp>
      <p:cxnSp>
        <p:nvCxnSpPr>
          <p:cNvPr id="13" name="Straight Arrow Connector 12">
            <a:extLst>
              <a:ext uri="{FF2B5EF4-FFF2-40B4-BE49-F238E27FC236}">
                <a16:creationId xmlns:a16="http://schemas.microsoft.com/office/drawing/2014/main" id="{39740348-0EE1-4B41-8B91-226FE29DBCC4}"/>
              </a:ext>
            </a:extLst>
          </p:cNvPr>
          <p:cNvCxnSpPr>
            <a:cxnSpLocks/>
          </p:cNvCxnSpPr>
          <p:nvPr/>
        </p:nvCxnSpPr>
        <p:spPr>
          <a:xfrm>
            <a:off x="7142597" y="3822382"/>
            <a:ext cx="646376" cy="0"/>
          </a:xfrm>
          <a:prstGeom prst="straightConnector1">
            <a:avLst/>
          </a:prstGeom>
          <a:noFill/>
          <a:ln w="9525" cap="flat" cmpd="sng" algn="ctr">
            <a:solidFill>
              <a:schemeClr val="bg1">
                <a:lumMod val="50000"/>
              </a:schemeClr>
            </a:solidFill>
            <a:prstDash val="solid"/>
            <a:tailEnd type="triangle" w="lg" len="lg"/>
          </a:ln>
          <a:effectLst/>
        </p:spPr>
      </p:cxnSp>
      <p:sp>
        <p:nvSpPr>
          <p:cNvPr id="14" name="TextBox 13">
            <a:extLst>
              <a:ext uri="{FF2B5EF4-FFF2-40B4-BE49-F238E27FC236}">
                <a16:creationId xmlns:a16="http://schemas.microsoft.com/office/drawing/2014/main" id="{91D65280-577A-4B9B-BF53-6CC4C1CC953C}"/>
              </a:ext>
            </a:extLst>
          </p:cNvPr>
          <p:cNvSpPr txBox="1"/>
          <p:nvPr/>
        </p:nvSpPr>
        <p:spPr>
          <a:xfrm>
            <a:off x="7296116" y="2016488"/>
            <a:ext cx="800411" cy="33855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2:1</a:t>
            </a:r>
          </a:p>
        </p:txBody>
      </p:sp>
      <p:sp>
        <p:nvSpPr>
          <p:cNvPr id="15" name="Rounded Rectangle 42">
            <a:extLst>
              <a:ext uri="{FF2B5EF4-FFF2-40B4-BE49-F238E27FC236}">
                <a16:creationId xmlns:a16="http://schemas.microsoft.com/office/drawing/2014/main" id="{D5FB35C0-581E-4184-8279-CFAB9F9D8AD0}"/>
              </a:ext>
            </a:extLst>
          </p:cNvPr>
          <p:cNvSpPr/>
          <p:nvPr/>
        </p:nvSpPr>
        <p:spPr>
          <a:xfrm>
            <a:off x="7751062" y="4270518"/>
            <a:ext cx="2197484" cy="768891"/>
          </a:xfrm>
          <a:prstGeom prst="roundRect">
            <a:avLst/>
          </a:prstGeom>
          <a:solidFill>
            <a:srgbClr val="03B2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Physician’s choice of enzalutamide or abiraterone N=48</a:t>
            </a:r>
          </a:p>
        </p:txBody>
      </p:sp>
      <p:cxnSp>
        <p:nvCxnSpPr>
          <p:cNvPr id="16" name="Straight Arrow Connector 15">
            <a:extLst>
              <a:ext uri="{FF2B5EF4-FFF2-40B4-BE49-F238E27FC236}">
                <a16:creationId xmlns:a16="http://schemas.microsoft.com/office/drawing/2014/main" id="{57E4BA0A-F45F-4C1C-B82E-177558017322}"/>
              </a:ext>
            </a:extLst>
          </p:cNvPr>
          <p:cNvCxnSpPr>
            <a:cxnSpLocks/>
          </p:cNvCxnSpPr>
          <p:nvPr/>
        </p:nvCxnSpPr>
        <p:spPr>
          <a:xfrm>
            <a:off x="7142597" y="4661619"/>
            <a:ext cx="646381" cy="0"/>
          </a:xfrm>
          <a:prstGeom prst="straightConnector1">
            <a:avLst/>
          </a:prstGeom>
          <a:noFill/>
          <a:ln w="9525" cap="flat" cmpd="sng" algn="ctr">
            <a:solidFill>
              <a:schemeClr val="bg1">
                <a:lumMod val="50000"/>
              </a:schemeClr>
            </a:solidFill>
            <a:prstDash val="solid"/>
            <a:tailEnd type="triangle" w="lg" len="lg"/>
          </a:ln>
          <a:effectLst/>
        </p:spPr>
      </p:cxnSp>
      <p:sp>
        <p:nvSpPr>
          <p:cNvPr id="17" name="TextBox 16">
            <a:extLst>
              <a:ext uri="{FF2B5EF4-FFF2-40B4-BE49-F238E27FC236}">
                <a16:creationId xmlns:a16="http://schemas.microsoft.com/office/drawing/2014/main" id="{024B7F99-C844-4504-B574-E22CA41FA4E3}"/>
              </a:ext>
            </a:extLst>
          </p:cNvPr>
          <p:cNvSpPr txBox="1"/>
          <p:nvPr/>
        </p:nvSpPr>
        <p:spPr>
          <a:xfrm>
            <a:off x="7296116" y="4051205"/>
            <a:ext cx="802320" cy="33855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2:1</a:t>
            </a:r>
            <a:endParaRPr kumimoji="0" lang="en-GB" sz="1600" b="0" i="0" u="none" strike="noStrike" kern="1200" cap="none" spc="0" normalizeH="0" baseline="0" noProof="0" dirty="0">
              <a:ln>
                <a:noFill/>
              </a:ln>
              <a:solidFill>
                <a:srgbClr val="830051">
                  <a:lumMod val="60000"/>
                  <a:lumOff val="40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4A20CD6-A27B-4C1E-9EED-CD67F40560B2}"/>
              </a:ext>
            </a:extLst>
          </p:cNvPr>
          <p:cNvCxnSpPr>
            <a:cxnSpLocks/>
          </p:cNvCxnSpPr>
          <p:nvPr/>
        </p:nvCxnSpPr>
        <p:spPr>
          <a:xfrm>
            <a:off x="9982644" y="4659474"/>
            <a:ext cx="413898" cy="0"/>
          </a:xfrm>
          <a:prstGeom prst="line">
            <a:avLst/>
          </a:prstGeom>
          <a:ln w="6350">
            <a:solidFill>
              <a:schemeClr val="bg1">
                <a:lumMod val="50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50AB0C6-6AA8-4EDE-BB32-7A243C12DF6D}"/>
              </a:ext>
            </a:extLst>
          </p:cNvPr>
          <p:cNvSpPr txBox="1"/>
          <p:nvPr/>
        </p:nvSpPr>
        <p:spPr>
          <a:xfrm>
            <a:off x="10359467" y="2208914"/>
            <a:ext cx="1799230" cy="83099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Optional olaparib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upon progression at time of </a:t>
            </a:r>
            <a:r>
              <a:rPr kumimoji="0" lang="en-US" sz="1600" b="0" i="0" u="none" strike="noStrike" kern="1200" cap="none" spc="0" normalizeH="0" baseline="0" noProof="0" dirty="0" err="1">
                <a:ln>
                  <a:noFill/>
                </a:ln>
                <a:solidFill>
                  <a:srgbClr val="000000"/>
                </a:solidFill>
                <a:effectLst/>
                <a:uLnTx/>
                <a:uFillTx/>
                <a:latin typeface="Calibri" panose="020F0502020204030204"/>
                <a:ea typeface="+mn-ea"/>
                <a:cs typeface="+mn-cs"/>
              </a:rPr>
              <a:t>BICR</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D548646-835D-4F92-AD0F-1033AEF413D6}"/>
              </a:ext>
            </a:extLst>
          </p:cNvPr>
          <p:cNvSpPr txBox="1"/>
          <p:nvPr/>
        </p:nvSpPr>
        <p:spPr>
          <a:xfrm>
            <a:off x="10359467" y="4249510"/>
            <a:ext cx="1812117" cy="83099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Optional olaparib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upon progression at time of </a:t>
            </a:r>
            <a:r>
              <a:rPr kumimoji="0" lang="en-US" sz="1600" b="0" i="0" u="none" strike="noStrike" kern="1200" cap="none" spc="0" normalizeH="0" baseline="0" noProof="0" dirty="0" err="1">
                <a:ln>
                  <a:noFill/>
                </a:ln>
                <a:solidFill>
                  <a:srgbClr val="000000"/>
                </a:solidFill>
                <a:effectLst/>
                <a:uLnTx/>
                <a:uFillTx/>
                <a:latin typeface="Calibri" panose="020F0502020204030204"/>
                <a:ea typeface="+mn-ea"/>
                <a:cs typeface="+mn-cs"/>
              </a:rPr>
              <a:t>BIRC</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768E932-34D7-4C8D-8CA9-6A6EDC78F314}"/>
              </a:ext>
            </a:extLst>
          </p:cNvPr>
          <p:cNvSpPr txBox="1"/>
          <p:nvPr/>
        </p:nvSpPr>
        <p:spPr>
          <a:xfrm>
            <a:off x="4952272" y="3032678"/>
            <a:ext cx="2197008" cy="338554"/>
          </a:xfrm>
          <a:prstGeom prst="rect">
            <a:avLst/>
          </a:prstGeom>
          <a:noFill/>
        </p:spPr>
        <p:txBody>
          <a:bodyPr wrap="squar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mn-cs"/>
              </a:rPr>
              <a:t>Open-label</a:t>
            </a:r>
          </a:p>
        </p:txBody>
      </p:sp>
      <p:cxnSp>
        <p:nvCxnSpPr>
          <p:cNvPr id="22" name="Straight Connector 21">
            <a:extLst>
              <a:ext uri="{FF2B5EF4-FFF2-40B4-BE49-F238E27FC236}">
                <a16:creationId xmlns:a16="http://schemas.microsoft.com/office/drawing/2014/main" id="{2D3EBC99-D8A9-4EAC-A615-FA3DF367D499}"/>
              </a:ext>
            </a:extLst>
          </p:cNvPr>
          <p:cNvCxnSpPr>
            <a:cxnSpLocks/>
          </p:cNvCxnSpPr>
          <p:nvPr/>
        </p:nvCxnSpPr>
        <p:spPr>
          <a:xfrm>
            <a:off x="9982645" y="2611295"/>
            <a:ext cx="406229" cy="0"/>
          </a:xfrm>
          <a:prstGeom prst="line">
            <a:avLst/>
          </a:prstGeom>
          <a:ln w="6350">
            <a:solidFill>
              <a:schemeClr val="bg1">
                <a:lumMod val="50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39DC6D8F-27E8-4648-9A32-72F04498EEF9}"/>
              </a:ext>
            </a:extLst>
          </p:cNvPr>
          <p:cNvGrpSpPr/>
          <p:nvPr/>
        </p:nvGrpSpPr>
        <p:grpSpPr>
          <a:xfrm>
            <a:off x="7142596" y="1743458"/>
            <a:ext cx="634405" cy="867839"/>
            <a:chOff x="4141409" y="2704162"/>
            <a:chExt cx="337287" cy="549885"/>
          </a:xfrm>
        </p:grpSpPr>
        <p:cxnSp>
          <p:nvCxnSpPr>
            <p:cNvPr id="24" name="Straight Arrow Connector 23">
              <a:extLst>
                <a:ext uri="{FF2B5EF4-FFF2-40B4-BE49-F238E27FC236}">
                  <a16:creationId xmlns:a16="http://schemas.microsoft.com/office/drawing/2014/main" id="{8294AE89-3E69-4349-AAAE-607A17A22B0C}"/>
                </a:ext>
              </a:extLst>
            </p:cNvPr>
            <p:cNvCxnSpPr>
              <a:cxnSpLocks/>
            </p:cNvCxnSpPr>
            <p:nvPr/>
          </p:nvCxnSpPr>
          <p:spPr>
            <a:xfrm>
              <a:off x="4141409" y="2704162"/>
              <a:ext cx="337287" cy="0"/>
            </a:xfrm>
            <a:prstGeom prst="straightConnector1">
              <a:avLst/>
            </a:prstGeom>
            <a:noFill/>
            <a:ln w="9525" cap="flat" cmpd="sng" algn="ctr">
              <a:solidFill>
                <a:schemeClr val="bg1">
                  <a:lumMod val="50000"/>
                </a:schemeClr>
              </a:solidFill>
              <a:prstDash val="solid"/>
              <a:tailEnd type="triangle" w="lg" len="lg"/>
            </a:ln>
            <a:effectLst/>
          </p:spPr>
        </p:cxnSp>
        <p:cxnSp>
          <p:nvCxnSpPr>
            <p:cNvPr id="25" name="Straight Arrow Connector 24">
              <a:extLst>
                <a:ext uri="{FF2B5EF4-FFF2-40B4-BE49-F238E27FC236}">
                  <a16:creationId xmlns:a16="http://schemas.microsoft.com/office/drawing/2014/main" id="{07A677CC-E704-4319-9D23-1EF6D770DA14}"/>
                </a:ext>
              </a:extLst>
            </p:cNvPr>
            <p:cNvCxnSpPr>
              <a:cxnSpLocks/>
            </p:cNvCxnSpPr>
            <p:nvPr/>
          </p:nvCxnSpPr>
          <p:spPr>
            <a:xfrm>
              <a:off x="4141409" y="3254047"/>
              <a:ext cx="337287" cy="0"/>
            </a:xfrm>
            <a:prstGeom prst="straightConnector1">
              <a:avLst/>
            </a:prstGeom>
            <a:noFill/>
            <a:ln w="9525" cap="flat" cmpd="sng" algn="ctr">
              <a:solidFill>
                <a:schemeClr val="bg1">
                  <a:lumMod val="50000"/>
                </a:schemeClr>
              </a:solidFill>
              <a:prstDash val="solid"/>
              <a:tailEnd type="triangle" w="lg" len="lg"/>
            </a:ln>
            <a:effectLst/>
          </p:spPr>
        </p:cxnSp>
      </p:grpSp>
      <p:sp>
        <p:nvSpPr>
          <p:cNvPr id="41" name="Rounded Rectangle 40"/>
          <p:cNvSpPr/>
          <p:nvPr/>
        </p:nvSpPr>
        <p:spPr>
          <a:xfrm>
            <a:off x="386696" y="1357012"/>
            <a:ext cx="3952287" cy="422969"/>
          </a:xfrm>
          <a:prstGeom prst="roundRect">
            <a:avLst/>
          </a:prstGeom>
          <a:gradFill>
            <a:gsLst>
              <a:gs pos="75000">
                <a:schemeClr val="tx1">
                  <a:lumMod val="65000"/>
                  <a:lumOff val="35000"/>
                </a:schemeClr>
              </a:gs>
              <a:gs pos="0">
                <a:schemeClr val="bg1">
                  <a:lumMod val="65000"/>
                </a:schemeClr>
              </a:gs>
            </a:gsLst>
            <a:lin ang="5400000" scaled="1"/>
          </a:grad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Randomised, open-label phase 3 study </a:t>
            </a:r>
            <a:endParaRPr kumimoji="0" lang="en-CA"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43" name="Rectangle 42"/>
          <p:cNvSpPr/>
          <p:nvPr/>
        </p:nvSpPr>
        <p:spPr>
          <a:xfrm>
            <a:off x="302761" y="6368723"/>
            <a:ext cx="11586479" cy="507831"/>
          </a:xfrm>
          <a:prstGeom prst="rect">
            <a:avLst/>
          </a:prstGeom>
        </p:spPr>
        <p:txBody>
          <a:bodyPr wrap="square">
            <a:spAutoFit/>
          </a:bodyPr>
          <a:lstStyle/>
          <a:p>
            <a:pPr marL="7972" marR="0" lvl="0" indent="0" algn="l" defTabSz="914400" rtl="0" eaLnBrk="1" fontAlgn="auto" latinLnBrk="0" hangingPunct="1">
              <a:lnSpc>
                <a:spcPct val="100000"/>
              </a:lnSpc>
              <a:spcBef>
                <a:spcPts val="63"/>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a:rPr>
              <a:t>*Cohort B included patients with </a:t>
            </a: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Arial"/>
              </a:rPr>
              <a:t>BARD1</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BRIP1, CDK12, CHEK1, CHEK2, </a:t>
            </a:r>
            <a:r>
              <a:rPr kumimoji="0" lang="en-GB" sz="9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FANCL</a:t>
            </a: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PALB2, PPP2R2A, RAD51B, RAD51C, RAD51D,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or </a:t>
            </a: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RAD54L</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mutations.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ARAT</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ARAT</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androgen receptor-axis-targeted therapies;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BICR</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blinded independent central review;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EGOC</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Eastern Cooperative Oncology Group;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HRR</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homologous recombination repair;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mCRPC</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metastatic castrate resistant prostate cancer;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mPC</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metastatic prostate cancer; ORR, objective response rate; PARP, poly(ADP-ribose) polymerase;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PFS</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progression-free survival. de Bono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JS</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et al. </a:t>
            </a:r>
            <a:r>
              <a:rPr kumimoji="0" lang="en-GB" sz="9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NEJM</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2020;382:2091-102.</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grpSp>
        <p:nvGrpSpPr>
          <p:cNvPr id="27" name="Group 26">
            <a:extLst>
              <a:ext uri="{FF2B5EF4-FFF2-40B4-BE49-F238E27FC236}">
                <a16:creationId xmlns:a16="http://schemas.microsoft.com/office/drawing/2014/main" id="{EFC53D72-3ED9-9B45-871F-B8D33C8159E3}"/>
              </a:ext>
            </a:extLst>
          </p:cNvPr>
          <p:cNvGrpSpPr/>
          <p:nvPr/>
        </p:nvGrpSpPr>
        <p:grpSpPr>
          <a:xfrm>
            <a:off x="1908725" y="5458466"/>
            <a:ext cx="8374550" cy="789916"/>
            <a:chOff x="324177" y="5530025"/>
            <a:chExt cx="8374550" cy="789916"/>
          </a:xfrm>
          <a:solidFill>
            <a:schemeClr val="bg1">
              <a:lumMod val="95000"/>
            </a:schemeClr>
          </a:solidFill>
        </p:grpSpPr>
        <p:sp>
          <p:nvSpPr>
            <p:cNvPr id="28" name="Rectangle 27"/>
            <p:cNvSpPr/>
            <p:nvPr/>
          </p:nvSpPr>
          <p:spPr>
            <a:xfrm>
              <a:off x="324177" y="5530025"/>
              <a:ext cx="8374550" cy="307777"/>
            </a:xfrm>
            <a:prstGeom prst="rect">
              <a:avLst/>
            </a:prstGeom>
            <a:grpFill/>
          </p:spPr>
          <p:txBody>
            <a:bodyPr wrap="square">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panose="020F0502020204030204"/>
                  <a:ea typeface="+mn-ea"/>
                  <a:cs typeface="+mn-cs"/>
                </a:rPr>
                <a:t>Primary endpoint: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Radiographic PFS by BICR using RECIST 1.1 (soft tissue) and PCWG3 (bone) criteria (cohort A)</a:t>
              </a:r>
              <a:endPar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p:cNvSpPr/>
            <p:nvPr/>
          </p:nvSpPr>
          <p:spPr>
            <a:xfrm>
              <a:off x="324178" y="5795478"/>
              <a:ext cx="2434925" cy="524463"/>
            </a:xfrm>
            <a:prstGeom prst="rect">
              <a:avLst/>
            </a:prstGeom>
            <a:grpFill/>
          </p:spPr>
          <p:txBody>
            <a:bodyPr wrap="square">
              <a:no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panose="020F0502020204030204"/>
                  <a:ea typeface="+mn-ea"/>
                  <a:cs typeface="+mn-cs"/>
                </a:rPr>
                <a:t>Key secondary endpoints:</a:t>
              </a:r>
              <a:endParaRPr kumimoji="0" lang="en-GB" sz="1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0BCFB1B-588E-FD45-9203-495EEEB04085}"/>
                </a:ext>
              </a:extLst>
            </p:cNvPr>
            <p:cNvSpPr/>
            <p:nvPr/>
          </p:nvSpPr>
          <p:spPr>
            <a:xfrm>
              <a:off x="2374640" y="5795478"/>
              <a:ext cx="6324087" cy="524463"/>
            </a:xfrm>
            <a:prstGeom prst="rect">
              <a:avLst/>
            </a:prstGeom>
            <a:grpFill/>
          </p:spPr>
          <p:txBody>
            <a:bodyPr wrap="square">
              <a:noAutofit/>
            </a:bodyPr>
            <a:lstStyle/>
            <a:p>
              <a:pPr marL="285750" marR="0" lvl="0" indent="-285750" algn="l" defTabSz="457178" rtl="0" eaLnBrk="1" fontAlgn="auto" latinLnBrk="0" hangingPunct="1">
                <a:lnSpc>
                  <a:spcPct val="100000"/>
                </a:lnSpc>
                <a:spcBef>
                  <a:spcPts val="0"/>
                </a:spcBef>
                <a:spcAft>
                  <a:spcPts val="0"/>
                </a:spcAft>
                <a:buClrTx/>
                <a:buSzTx/>
                <a:buFont typeface="Wingdings"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Cohort A: Confirmed ORR, time to pain progression, overall survival  </a:t>
              </a:r>
            </a:p>
            <a:p>
              <a:pPr marL="285750" marR="0" lvl="0" indent="-285750" algn="l" defTabSz="457178" rtl="0" eaLnBrk="1" fontAlgn="auto" latinLnBrk="0" hangingPunct="1">
                <a:lnSpc>
                  <a:spcPct val="100000"/>
                </a:lnSpc>
                <a:spcBef>
                  <a:spcPts val="0"/>
                </a:spcBef>
                <a:spcAft>
                  <a:spcPts val="0"/>
                </a:spcAft>
                <a:buClrTx/>
                <a:buSzTx/>
                <a:buFont typeface="Wingdings"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Cohort A + B: radiographic PFS</a:t>
              </a:r>
            </a:p>
          </p:txBody>
        </p:sp>
      </p:grpSp>
      <p:sp>
        <p:nvSpPr>
          <p:cNvPr id="2" name="Rectangle 1">
            <a:extLst>
              <a:ext uri="{FF2B5EF4-FFF2-40B4-BE49-F238E27FC236}">
                <a16:creationId xmlns:a16="http://schemas.microsoft.com/office/drawing/2014/main" id="{BF6D01A0-52D3-2845-8583-74DD0ACE47EA}"/>
              </a:ext>
            </a:extLst>
          </p:cNvPr>
          <p:cNvSpPr/>
          <p:nvPr/>
        </p:nvSpPr>
        <p:spPr>
          <a:xfrm>
            <a:off x="4589929" y="1203899"/>
            <a:ext cx="7602071" cy="2167333"/>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0619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Freeform 93">
            <a:extLst>
              <a:ext uri="{FF2B5EF4-FFF2-40B4-BE49-F238E27FC236}">
                <a16:creationId xmlns:a16="http://schemas.microsoft.com/office/drawing/2014/main" id="{57770A98-A2D0-4283-8909-804CFAABD45F}"/>
              </a:ext>
            </a:extLst>
          </p:cNvPr>
          <p:cNvSpPr>
            <a:spLocks/>
          </p:cNvSpPr>
          <p:nvPr/>
        </p:nvSpPr>
        <p:spPr bwMode="auto">
          <a:xfrm>
            <a:off x="1536012" y="2092945"/>
            <a:ext cx="3613109" cy="2492801"/>
          </a:xfrm>
          <a:custGeom>
            <a:avLst/>
            <a:gdLst>
              <a:gd name="T0" fmla="*/ 2105 w 2261"/>
              <a:gd name="T1" fmla="*/ 1311 h 1386"/>
              <a:gd name="T2" fmla="*/ 2003 w 2261"/>
              <a:gd name="T3" fmla="*/ 1280 h 1386"/>
              <a:gd name="T4" fmla="*/ 1969 w 2261"/>
              <a:gd name="T5" fmla="*/ 1221 h 1386"/>
              <a:gd name="T6" fmla="*/ 1758 w 2261"/>
              <a:gd name="T7" fmla="*/ 1180 h 1386"/>
              <a:gd name="T8" fmla="*/ 1666 w 2261"/>
              <a:gd name="T9" fmla="*/ 1140 h 1386"/>
              <a:gd name="T10" fmla="*/ 1395 w 2261"/>
              <a:gd name="T11" fmla="*/ 1103 h 1386"/>
              <a:gd name="T12" fmla="*/ 1383 w 2261"/>
              <a:gd name="T13" fmla="*/ 1066 h 1386"/>
              <a:gd name="T14" fmla="*/ 1358 w 2261"/>
              <a:gd name="T15" fmla="*/ 1054 h 1386"/>
              <a:gd name="T16" fmla="*/ 1350 w 2261"/>
              <a:gd name="T17" fmla="*/ 1011 h 1386"/>
              <a:gd name="T18" fmla="*/ 1333 w 2261"/>
              <a:gd name="T19" fmla="*/ 993 h 1386"/>
              <a:gd name="T20" fmla="*/ 1329 w 2261"/>
              <a:gd name="T21" fmla="*/ 979 h 1386"/>
              <a:gd name="T22" fmla="*/ 1270 w 2261"/>
              <a:gd name="T23" fmla="*/ 970 h 1386"/>
              <a:gd name="T24" fmla="*/ 1237 w 2261"/>
              <a:gd name="T25" fmla="*/ 940 h 1386"/>
              <a:gd name="T26" fmla="*/ 1158 w 2261"/>
              <a:gd name="T27" fmla="*/ 926 h 1386"/>
              <a:gd name="T28" fmla="*/ 1154 w 2261"/>
              <a:gd name="T29" fmla="*/ 897 h 1386"/>
              <a:gd name="T30" fmla="*/ 1121 w 2261"/>
              <a:gd name="T31" fmla="*/ 881 h 1386"/>
              <a:gd name="T32" fmla="*/ 1111 w 2261"/>
              <a:gd name="T33" fmla="*/ 844 h 1386"/>
              <a:gd name="T34" fmla="*/ 952 w 2261"/>
              <a:gd name="T35" fmla="*/ 816 h 1386"/>
              <a:gd name="T36" fmla="*/ 937 w 2261"/>
              <a:gd name="T37" fmla="*/ 789 h 1386"/>
              <a:gd name="T38" fmla="*/ 907 w 2261"/>
              <a:gd name="T39" fmla="*/ 779 h 1386"/>
              <a:gd name="T40" fmla="*/ 903 w 2261"/>
              <a:gd name="T41" fmla="*/ 697 h 1386"/>
              <a:gd name="T42" fmla="*/ 882 w 2261"/>
              <a:gd name="T43" fmla="*/ 683 h 1386"/>
              <a:gd name="T44" fmla="*/ 878 w 2261"/>
              <a:gd name="T45" fmla="*/ 661 h 1386"/>
              <a:gd name="T46" fmla="*/ 841 w 2261"/>
              <a:gd name="T47" fmla="*/ 653 h 1386"/>
              <a:gd name="T48" fmla="*/ 764 w 2261"/>
              <a:gd name="T49" fmla="*/ 628 h 1386"/>
              <a:gd name="T50" fmla="*/ 715 w 2261"/>
              <a:gd name="T51" fmla="*/ 616 h 1386"/>
              <a:gd name="T52" fmla="*/ 705 w 2261"/>
              <a:gd name="T53" fmla="*/ 593 h 1386"/>
              <a:gd name="T54" fmla="*/ 690 w 2261"/>
              <a:gd name="T55" fmla="*/ 585 h 1386"/>
              <a:gd name="T56" fmla="*/ 688 w 2261"/>
              <a:gd name="T57" fmla="*/ 553 h 1386"/>
              <a:gd name="T58" fmla="*/ 682 w 2261"/>
              <a:gd name="T59" fmla="*/ 549 h 1386"/>
              <a:gd name="T60" fmla="*/ 680 w 2261"/>
              <a:gd name="T61" fmla="*/ 528 h 1386"/>
              <a:gd name="T62" fmla="*/ 674 w 2261"/>
              <a:gd name="T63" fmla="*/ 504 h 1386"/>
              <a:gd name="T64" fmla="*/ 660 w 2261"/>
              <a:gd name="T65" fmla="*/ 485 h 1386"/>
              <a:gd name="T66" fmla="*/ 654 w 2261"/>
              <a:gd name="T67" fmla="*/ 475 h 1386"/>
              <a:gd name="T68" fmla="*/ 484 w 2261"/>
              <a:gd name="T69" fmla="*/ 430 h 1386"/>
              <a:gd name="T70" fmla="*/ 456 w 2261"/>
              <a:gd name="T71" fmla="*/ 424 h 1386"/>
              <a:gd name="T72" fmla="*/ 451 w 2261"/>
              <a:gd name="T73" fmla="*/ 365 h 1386"/>
              <a:gd name="T74" fmla="*/ 443 w 2261"/>
              <a:gd name="T75" fmla="*/ 355 h 1386"/>
              <a:gd name="T76" fmla="*/ 435 w 2261"/>
              <a:gd name="T77" fmla="*/ 327 h 1386"/>
              <a:gd name="T78" fmla="*/ 349 w 2261"/>
              <a:gd name="T79" fmla="*/ 316 h 1386"/>
              <a:gd name="T80" fmla="*/ 325 w 2261"/>
              <a:gd name="T81" fmla="*/ 296 h 1386"/>
              <a:gd name="T82" fmla="*/ 278 w 2261"/>
              <a:gd name="T83" fmla="*/ 282 h 1386"/>
              <a:gd name="T84" fmla="*/ 270 w 2261"/>
              <a:gd name="T85" fmla="*/ 265 h 1386"/>
              <a:gd name="T86" fmla="*/ 247 w 2261"/>
              <a:gd name="T87" fmla="*/ 243 h 1386"/>
              <a:gd name="T88" fmla="*/ 241 w 2261"/>
              <a:gd name="T89" fmla="*/ 200 h 1386"/>
              <a:gd name="T90" fmla="*/ 225 w 2261"/>
              <a:gd name="T91" fmla="*/ 170 h 1386"/>
              <a:gd name="T92" fmla="*/ 223 w 2261"/>
              <a:gd name="T93" fmla="*/ 129 h 1386"/>
              <a:gd name="T94" fmla="*/ 213 w 2261"/>
              <a:gd name="T95" fmla="*/ 109 h 1386"/>
              <a:gd name="T96" fmla="*/ 210 w 2261"/>
              <a:gd name="T97" fmla="*/ 82 h 1386"/>
              <a:gd name="T98" fmla="*/ 188 w 2261"/>
              <a:gd name="T99" fmla="*/ 70 h 1386"/>
              <a:gd name="T100" fmla="*/ 168 w 2261"/>
              <a:gd name="T101" fmla="*/ 49 h 1386"/>
              <a:gd name="T102" fmla="*/ 61 w 2261"/>
              <a:gd name="T103" fmla="*/ 39 h 1386"/>
              <a:gd name="T104" fmla="*/ 53 w 2261"/>
              <a:gd name="T105" fmla="*/ 11 h 1386"/>
              <a:gd name="T106" fmla="*/ 0 w 2261"/>
              <a:gd name="T107"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1" h="1386">
                <a:moveTo>
                  <a:pt x="2261" y="1386"/>
                </a:moveTo>
                <a:lnTo>
                  <a:pt x="2105" y="1386"/>
                </a:lnTo>
                <a:lnTo>
                  <a:pt x="2105" y="1311"/>
                </a:lnTo>
                <a:lnTo>
                  <a:pt x="2026" y="1311"/>
                </a:lnTo>
                <a:lnTo>
                  <a:pt x="2026" y="1280"/>
                </a:lnTo>
                <a:lnTo>
                  <a:pt x="2003" y="1280"/>
                </a:lnTo>
                <a:lnTo>
                  <a:pt x="2003" y="1250"/>
                </a:lnTo>
                <a:lnTo>
                  <a:pt x="1969" y="1250"/>
                </a:lnTo>
                <a:lnTo>
                  <a:pt x="1969" y="1221"/>
                </a:lnTo>
                <a:lnTo>
                  <a:pt x="1781" y="1221"/>
                </a:lnTo>
                <a:lnTo>
                  <a:pt x="1781" y="1180"/>
                </a:lnTo>
                <a:lnTo>
                  <a:pt x="1758" y="1180"/>
                </a:lnTo>
                <a:lnTo>
                  <a:pt x="1758" y="1160"/>
                </a:lnTo>
                <a:lnTo>
                  <a:pt x="1666" y="1160"/>
                </a:lnTo>
                <a:lnTo>
                  <a:pt x="1666" y="1140"/>
                </a:lnTo>
                <a:lnTo>
                  <a:pt x="1601" y="1140"/>
                </a:lnTo>
                <a:lnTo>
                  <a:pt x="1601" y="1103"/>
                </a:lnTo>
                <a:lnTo>
                  <a:pt x="1395" y="1103"/>
                </a:lnTo>
                <a:lnTo>
                  <a:pt x="1395" y="1087"/>
                </a:lnTo>
                <a:lnTo>
                  <a:pt x="1383" y="1087"/>
                </a:lnTo>
                <a:lnTo>
                  <a:pt x="1383" y="1066"/>
                </a:lnTo>
                <a:lnTo>
                  <a:pt x="1372" y="1066"/>
                </a:lnTo>
                <a:lnTo>
                  <a:pt x="1372" y="1054"/>
                </a:lnTo>
                <a:lnTo>
                  <a:pt x="1358" y="1054"/>
                </a:lnTo>
                <a:lnTo>
                  <a:pt x="1358" y="1023"/>
                </a:lnTo>
                <a:lnTo>
                  <a:pt x="1350" y="1023"/>
                </a:lnTo>
                <a:lnTo>
                  <a:pt x="1350" y="1011"/>
                </a:lnTo>
                <a:lnTo>
                  <a:pt x="1340" y="1011"/>
                </a:lnTo>
                <a:lnTo>
                  <a:pt x="1340" y="993"/>
                </a:lnTo>
                <a:lnTo>
                  <a:pt x="1333" y="993"/>
                </a:lnTo>
                <a:lnTo>
                  <a:pt x="1333" y="983"/>
                </a:lnTo>
                <a:lnTo>
                  <a:pt x="1329" y="983"/>
                </a:lnTo>
                <a:lnTo>
                  <a:pt x="1329" y="979"/>
                </a:lnTo>
                <a:lnTo>
                  <a:pt x="1325" y="979"/>
                </a:lnTo>
                <a:lnTo>
                  <a:pt x="1325" y="970"/>
                </a:lnTo>
                <a:lnTo>
                  <a:pt x="1270" y="970"/>
                </a:lnTo>
                <a:lnTo>
                  <a:pt x="1270" y="952"/>
                </a:lnTo>
                <a:lnTo>
                  <a:pt x="1237" y="952"/>
                </a:lnTo>
                <a:lnTo>
                  <a:pt x="1237" y="940"/>
                </a:lnTo>
                <a:lnTo>
                  <a:pt x="1201" y="940"/>
                </a:lnTo>
                <a:lnTo>
                  <a:pt x="1201" y="926"/>
                </a:lnTo>
                <a:lnTo>
                  <a:pt x="1158" y="926"/>
                </a:lnTo>
                <a:lnTo>
                  <a:pt x="1158" y="909"/>
                </a:lnTo>
                <a:lnTo>
                  <a:pt x="1154" y="909"/>
                </a:lnTo>
                <a:lnTo>
                  <a:pt x="1154" y="897"/>
                </a:lnTo>
                <a:lnTo>
                  <a:pt x="1142" y="897"/>
                </a:lnTo>
                <a:lnTo>
                  <a:pt x="1142" y="881"/>
                </a:lnTo>
                <a:lnTo>
                  <a:pt x="1121" y="881"/>
                </a:lnTo>
                <a:lnTo>
                  <a:pt x="1121" y="858"/>
                </a:lnTo>
                <a:lnTo>
                  <a:pt x="1111" y="858"/>
                </a:lnTo>
                <a:lnTo>
                  <a:pt x="1111" y="844"/>
                </a:lnTo>
                <a:lnTo>
                  <a:pt x="1097" y="844"/>
                </a:lnTo>
                <a:lnTo>
                  <a:pt x="1097" y="816"/>
                </a:lnTo>
                <a:lnTo>
                  <a:pt x="952" y="816"/>
                </a:lnTo>
                <a:lnTo>
                  <a:pt x="952" y="807"/>
                </a:lnTo>
                <a:lnTo>
                  <a:pt x="937" y="807"/>
                </a:lnTo>
                <a:lnTo>
                  <a:pt x="937" y="789"/>
                </a:lnTo>
                <a:lnTo>
                  <a:pt x="929" y="789"/>
                </a:lnTo>
                <a:lnTo>
                  <a:pt x="929" y="779"/>
                </a:lnTo>
                <a:lnTo>
                  <a:pt x="907" y="779"/>
                </a:lnTo>
                <a:lnTo>
                  <a:pt x="907" y="732"/>
                </a:lnTo>
                <a:lnTo>
                  <a:pt x="903" y="732"/>
                </a:lnTo>
                <a:lnTo>
                  <a:pt x="903" y="697"/>
                </a:lnTo>
                <a:lnTo>
                  <a:pt x="895" y="697"/>
                </a:lnTo>
                <a:lnTo>
                  <a:pt x="895" y="683"/>
                </a:lnTo>
                <a:lnTo>
                  <a:pt x="882" y="683"/>
                </a:lnTo>
                <a:lnTo>
                  <a:pt x="882" y="671"/>
                </a:lnTo>
                <a:lnTo>
                  <a:pt x="878" y="671"/>
                </a:lnTo>
                <a:lnTo>
                  <a:pt x="878" y="661"/>
                </a:lnTo>
                <a:lnTo>
                  <a:pt x="856" y="661"/>
                </a:lnTo>
                <a:lnTo>
                  <a:pt x="856" y="653"/>
                </a:lnTo>
                <a:lnTo>
                  <a:pt x="841" y="653"/>
                </a:lnTo>
                <a:lnTo>
                  <a:pt x="841" y="638"/>
                </a:lnTo>
                <a:lnTo>
                  <a:pt x="764" y="638"/>
                </a:lnTo>
                <a:lnTo>
                  <a:pt x="764" y="628"/>
                </a:lnTo>
                <a:lnTo>
                  <a:pt x="762" y="628"/>
                </a:lnTo>
                <a:lnTo>
                  <a:pt x="762" y="616"/>
                </a:lnTo>
                <a:lnTo>
                  <a:pt x="715" y="616"/>
                </a:lnTo>
                <a:lnTo>
                  <a:pt x="715" y="608"/>
                </a:lnTo>
                <a:lnTo>
                  <a:pt x="705" y="608"/>
                </a:lnTo>
                <a:lnTo>
                  <a:pt x="705" y="593"/>
                </a:lnTo>
                <a:lnTo>
                  <a:pt x="698" y="593"/>
                </a:lnTo>
                <a:lnTo>
                  <a:pt x="698" y="585"/>
                </a:lnTo>
                <a:lnTo>
                  <a:pt x="690" y="585"/>
                </a:lnTo>
                <a:lnTo>
                  <a:pt x="690" y="561"/>
                </a:lnTo>
                <a:lnTo>
                  <a:pt x="688" y="561"/>
                </a:lnTo>
                <a:lnTo>
                  <a:pt x="688" y="553"/>
                </a:lnTo>
                <a:lnTo>
                  <a:pt x="684" y="553"/>
                </a:lnTo>
                <a:lnTo>
                  <a:pt x="684" y="549"/>
                </a:lnTo>
                <a:lnTo>
                  <a:pt x="682" y="549"/>
                </a:lnTo>
                <a:lnTo>
                  <a:pt x="682" y="538"/>
                </a:lnTo>
                <a:lnTo>
                  <a:pt x="680" y="538"/>
                </a:lnTo>
                <a:lnTo>
                  <a:pt x="680" y="528"/>
                </a:lnTo>
                <a:lnTo>
                  <a:pt x="676" y="528"/>
                </a:lnTo>
                <a:lnTo>
                  <a:pt x="676" y="504"/>
                </a:lnTo>
                <a:lnTo>
                  <a:pt x="674" y="504"/>
                </a:lnTo>
                <a:lnTo>
                  <a:pt x="674" y="500"/>
                </a:lnTo>
                <a:lnTo>
                  <a:pt x="660" y="500"/>
                </a:lnTo>
                <a:lnTo>
                  <a:pt x="660" y="485"/>
                </a:lnTo>
                <a:lnTo>
                  <a:pt x="656" y="485"/>
                </a:lnTo>
                <a:lnTo>
                  <a:pt x="656" y="475"/>
                </a:lnTo>
                <a:lnTo>
                  <a:pt x="654" y="475"/>
                </a:lnTo>
                <a:lnTo>
                  <a:pt x="654" y="443"/>
                </a:lnTo>
                <a:lnTo>
                  <a:pt x="484" y="443"/>
                </a:lnTo>
                <a:lnTo>
                  <a:pt x="484" y="430"/>
                </a:lnTo>
                <a:lnTo>
                  <a:pt x="458" y="430"/>
                </a:lnTo>
                <a:lnTo>
                  <a:pt x="458" y="424"/>
                </a:lnTo>
                <a:lnTo>
                  <a:pt x="456" y="424"/>
                </a:lnTo>
                <a:lnTo>
                  <a:pt x="456" y="398"/>
                </a:lnTo>
                <a:lnTo>
                  <a:pt x="451" y="398"/>
                </a:lnTo>
                <a:lnTo>
                  <a:pt x="451" y="365"/>
                </a:lnTo>
                <a:lnTo>
                  <a:pt x="447" y="365"/>
                </a:lnTo>
                <a:lnTo>
                  <a:pt x="447" y="355"/>
                </a:lnTo>
                <a:lnTo>
                  <a:pt x="443" y="355"/>
                </a:lnTo>
                <a:lnTo>
                  <a:pt x="443" y="345"/>
                </a:lnTo>
                <a:lnTo>
                  <a:pt x="435" y="345"/>
                </a:lnTo>
                <a:lnTo>
                  <a:pt x="435" y="327"/>
                </a:lnTo>
                <a:lnTo>
                  <a:pt x="384" y="327"/>
                </a:lnTo>
                <a:lnTo>
                  <a:pt x="384" y="316"/>
                </a:lnTo>
                <a:lnTo>
                  <a:pt x="349" y="316"/>
                </a:lnTo>
                <a:lnTo>
                  <a:pt x="349" y="306"/>
                </a:lnTo>
                <a:lnTo>
                  <a:pt x="325" y="306"/>
                </a:lnTo>
                <a:lnTo>
                  <a:pt x="325" y="296"/>
                </a:lnTo>
                <a:lnTo>
                  <a:pt x="317" y="296"/>
                </a:lnTo>
                <a:lnTo>
                  <a:pt x="317" y="282"/>
                </a:lnTo>
                <a:lnTo>
                  <a:pt x="278" y="282"/>
                </a:lnTo>
                <a:lnTo>
                  <a:pt x="278" y="272"/>
                </a:lnTo>
                <a:lnTo>
                  <a:pt x="270" y="272"/>
                </a:lnTo>
                <a:lnTo>
                  <a:pt x="270" y="265"/>
                </a:lnTo>
                <a:lnTo>
                  <a:pt x="257" y="265"/>
                </a:lnTo>
                <a:lnTo>
                  <a:pt x="257" y="243"/>
                </a:lnTo>
                <a:lnTo>
                  <a:pt x="247" y="243"/>
                </a:lnTo>
                <a:lnTo>
                  <a:pt x="247" y="221"/>
                </a:lnTo>
                <a:lnTo>
                  <a:pt x="241" y="221"/>
                </a:lnTo>
                <a:lnTo>
                  <a:pt x="241" y="200"/>
                </a:lnTo>
                <a:lnTo>
                  <a:pt x="231" y="200"/>
                </a:lnTo>
                <a:lnTo>
                  <a:pt x="231" y="170"/>
                </a:lnTo>
                <a:lnTo>
                  <a:pt x="225" y="170"/>
                </a:lnTo>
                <a:lnTo>
                  <a:pt x="225" y="147"/>
                </a:lnTo>
                <a:lnTo>
                  <a:pt x="223" y="147"/>
                </a:lnTo>
                <a:lnTo>
                  <a:pt x="223" y="129"/>
                </a:lnTo>
                <a:lnTo>
                  <a:pt x="219" y="129"/>
                </a:lnTo>
                <a:lnTo>
                  <a:pt x="219" y="109"/>
                </a:lnTo>
                <a:lnTo>
                  <a:pt x="213" y="109"/>
                </a:lnTo>
                <a:lnTo>
                  <a:pt x="213" y="98"/>
                </a:lnTo>
                <a:lnTo>
                  <a:pt x="210" y="98"/>
                </a:lnTo>
                <a:lnTo>
                  <a:pt x="210" y="82"/>
                </a:lnTo>
                <a:lnTo>
                  <a:pt x="202" y="82"/>
                </a:lnTo>
                <a:lnTo>
                  <a:pt x="202" y="70"/>
                </a:lnTo>
                <a:lnTo>
                  <a:pt x="188" y="70"/>
                </a:lnTo>
                <a:lnTo>
                  <a:pt x="188" y="62"/>
                </a:lnTo>
                <a:lnTo>
                  <a:pt x="168" y="62"/>
                </a:lnTo>
                <a:lnTo>
                  <a:pt x="168" y="49"/>
                </a:lnTo>
                <a:lnTo>
                  <a:pt x="82" y="49"/>
                </a:lnTo>
                <a:lnTo>
                  <a:pt x="82" y="39"/>
                </a:lnTo>
                <a:lnTo>
                  <a:pt x="61" y="39"/>
                </a:lnTo>
                <a:lnTo>
                  <a:pt x="61" y="29"/>
                </a:lnTo>
                <a:lnTo>
                  <a:pt x="53" y="29"/>
                </a:lnTo>
                <a:lnTo>
                  <a:pt x="53" y="11"/>
                </a:lnTo>
                <a:lnTo>
                  <a:pt x="37" y="11"/>
                </a:lnTo>
                <a:lnTo>
                  <a:pt x="37" y="0"/>
                </a:lnTo>
                <a:lnTo>
                  <a:pt x="0" y="0"/>
                </a:lnTo>
              </a:path>
            </a:pathLst>
          </a:cu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BF96581-29AD-C448-99CD-9F2457A807DA}"/>
              </a:ext>
            </a:extLst>
          </p:cNvPr>
          <p:cNvSpPr>
            <a:spLocks noGrp="1"/>
          </p:cNvSpPr>
          <p:nvPr>
            <p:ph type="title"/>
          </p:nvPr>
        </p:nvSpPr>
        <p:spPr>
          <a:xfrm>
            <a:off x="377825" y="283730"/>
            <a:ext cx="11436350" cy="515002"/>
          </a:xfrm>
        </p:spPr>
        <p:txBody>
          <a:bodyPr>
            <a:noAutofit/>
          </a:bodyPr>
          <a:lstStyle/>
          <a:p>
            <a:r>
              <a:rPr lang="en-US" sz="3200" dirty="0" err="1"/>
              <a:t>PROfound</a:t>
            </a:r>
            <a:r>
              <a:rPr lang="en-US" sz="3200" dirty="0"/>
              <a:t> Primary Endpoint: Significant Improvement in </a:t>
            </a:r>
            <a:r>
              <a:rPr lang="en-US" sz="3200" dirty="0" err="1"/>
              <a:t>rPFS</a:t>
            </a:r>
            <a:r>
              <a:rPr lang="en-US" sz="3200" dirty="0"/>
              <a:t> in </a:t>
            </a:r>
            <a:r>
              <a:rPr lang="en-GB" sz="3200" dirty="0" err="1"/>
              <a:t>mCRPC</a:t>
            </a:r>
            <a:r>
              <a:rPr lang="en-GB" sz="3200" dirty="0"/>
              <a:t> with </a:t>
            </a:r>
            <a:r>
              <a:rPr lang="en-GB" sz="3200" i="1" dirty="0"/>
              <a:t>BRCA1/2</a:t>
            </a:r>
            <a:r>
              <a:rPr lang="en-GB" sz="3200" dirty="0"/>
              <a:t> or </a:t>
            </a:r>
            <a:r>
              <a:rPr lang="en-GB" sz="3200" i="1" dirty="0"/>
              <a:t>ATM</a:t>
            </a:r>
            <a:r>
              <a:rPr lang="en-GB" sz="3200" dirty="0"/>
              <a:t> Mutations </a:t>
            </a:r>
            <a:r>
              <a:rPr lang="en-US" sz="3200" dirty="0"/>
              <a:t>(Cohort A</a:t>
            </a:r>
            <a:r>
              <a:rPr lang="en-GB" sz="3200" dirty="0"/>
              <a:t>)</a:t>
            </a:r>
            <a:endParaRPr lang="en-US" sz="3200" dirty="0"/>
          </a:p>
        </p:txBody>
      </p:sp>
      <p:sp>
        <p:nvSpPr>
          <p:cNvPr id="4" name="Rectangle 3"/>
          <p:cNvSpPr/>
          <p:nvPr/>
        </p:nvSpPr>
        <p:spPr>
          <a:xfrm>
            <a:off x="229393" y="1205208"/>
            <a:ext cx="5564305" cy="646331"/>
          </a:xfrm>
          <a:prstGeom prst="rect">
            <a:avLst/>
          </a:prstGeom>
          <a:gradFill>
            <a:gsLst>
              <a:gs pos="75000">
                <a:schemeClr val="tx1">
                  <a:lumMod val="65000"/>
                  <a:lumOff val="35000"/>
                </a:schemeClr>
              </a:gs>
              <a:gs pos="0">
                <a:schemeClr val="bg1">
                  <a:lumMod val="65000"/>
                </a:schemeClr>
              </a:gs>
            </a:gsLst>
            <a:lin ang="5400000" scaled="1"/>
          </a:gradFill>
          <a:ln w="38100">
            <a:solidFill>
              <a:srgbClr val="1C194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rPr>
              <a:t>66% reduction in </a:t>
            </a:r>
            <a:r>
              <a:rPr kumimoji="0" lang="en-GB"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rPr>
              <a:t>risk of progression or death with </a:t>
            </a: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rPr>
              <a:t>olaparib </a:t>
            </a:r>
            <a:r>
              <a:rPr kumimoji="0" lang="en-GB"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rPr>
              <a:t>vs. physician’s choice</a:t>
            </a:r>
            <a:endPar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endParaRPr>
          </a:p>
        </p:txBody>
      </p:sp>
      <p:sp>
        <p:nvSpPr>
          <p:cNvPr id="368" name="Rectangle 367"/>
          <p:cNvSpPr/>
          <p:nvPr/>
        </p:nvSpPr>
        <p:spPr>
          <a:xfrm>
            <a:off x="229392" y="6506901"/>
            <a:ext cx="11106661" cy="276999"/>
          </a:xfrm>
          <a:prstGeom prst="rect">
            <a:avLst/>
          </a:prstGeom>
        </p:spPr>
        <p:txBody>
          <a:bodyPr wrap="square">
            <a:spAutoFit/>
          </a:bodyPr>
          <a:lstStyle/>
          <a:p>
            <a:pPr marL="7972" marR="0" lvl="0" indent="0" algn="l" defTabSz="914400" rtl="0" eaLnBrk="1" fontAlgn="auto" latinLnBrk="0" hangingPunct="1">
              <a:lnSpc>
                <a:spcPct val="100000"/>
              </a:lnSpc>
              <a:spcBef>
                <a:spcPts val="63"/>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 Bono JS et al. </a:t>
            </a:r>
            <a:r>
              <a:rPr kumimoji="0" lang="en-GB" sz="12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NEJM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2020;382:2091-102.</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grpSp>
        <p:nvGrpSpPr>
          <p:cNvPr id="556" name="Group 555">
            <a:extLst>
              <a:ext uri="{FF2B5EF4-FFF2-40B4-BE49-F238E27FC236}">
                <a16:creationId xmlns:a16="http://schemas.microsoft.com/office/drawing/2014/main" id="{C5CA77AF-D70B-4E5B-85BF-BA5987F673E1}"/>
              </a:ext>
            </a:extLst>
          </p:cNvPr>
          <p:cNvGrpSpPr/>
          <p:nvPr/>
        </p:nvGrpSpPr>
        <p:grpSpPr>
          <a:xfrm>
            <a:off x="1441728" y="2085752"/>
            <a:ext cx="4207835" cy="2866901"/>
            <a:chOff x="2481263" y="1287463"/>
            <a:chExt cx="4180149" cy="2530476"/>
          </a:xfrm>
        </p:grpSpPr>
        <p:sp>
          <p:nvSpPr>
            <p:cNvPr id="699" name="Freeform 5">
              <a:extLst>
                <a:ext uri="{FF2B5EF4-FFF2-40B4-BE49-F238E27FC236}">
                  <a16:creationId xmlns:a16="http://schemas.microsoft.com/office/drawing/2014/main" id="{524F5E45-7EB8-4E2A-9D12-AC516037BBD8}"/>
                </a:ext>
              </a:extLst>
            </p:cNvPr>
            <p:cNvSpPr>
              <a:spLocks/>
            </p:cNvSpPr>
            <p:nvPr/>
          </p:nvSpPr>
          <p:spPr bwMode="auto">
            <a:xfrm>
              <a:off x="2571751" y="1287463"/>
              <a:ext cx="4087813" cy="2439988"/>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0" name="Line 6">
              <a:extLst>
                <a:ext uri="{FF2B5EF4-FFF2-40B4-BE49-F238E27FC236}">
                  <a16:creationId xmlns:a16="http://schemas.microsoft.com/office/drawing/2014/main" id="{F16CF0DE-C20D-412D-8C44-E136E20A2912}"/>
                </a:ext>
              </a:extLst>
            </p:cNvPr>
            <p:cNvSpPr>
              <a:spLocks noChangeShapeType="1"/>
            </p:cNvSpPr>
            <p:nvPr/>
          </p:nvSpPr>
          <p:spPr bwMode="auto">
            <a:xfrm>
              <a:off x="2481263" y="12906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1" name="Line 7">
              <a:extLst>
                <a:ext uri="{FF2B5EF4-FFF2-40B4-BE49-F238E27FC236}">
                  <a16:creationId xmlns:a16="http://schemas.microsoft.com/office/drawing/2014/main" id="{A981A2E1-9EAC-4161-9A8F-522B2E654159}"/>
                </a:ext>
              </a:extLst>
            </p:cNvPr>
            <p:cNvSpPr>
              <a:spLocks noChangeShapeType="1"/>
            </p:cNvSpPr>
            <p:nvPr/>
          </p:nvSpPr>
          <p:spPr bwMode="auto">
            <a:xfrm>
              <a:off x="2481263" y="1533526"/>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2" name="Line 8">
              <a:extLst>
                <a:ext uri="{FF2B5EF4-FFF2-40B4-BE49-F238E27FC236}">
                  <a16:creationId xmlns:a16="http://schemas.microsoft.com/office/drawing/2014/main" id="{598779B3-7639-43B1-A1B6-2A9D8C5CE7E8}"/>
                </a:ext>
              </a:extLst>
            </p:cNvPr>
            <p:cNvSpPr>
              <a:spLocks noChangeShapeType="1"/>
            </p:cNvSpPr>
            <p:nvPr/>
          </p:nvSpPr>
          <p:spPr bwMode="auto">
            <a:xfrm>
              <a:off x="2481263" y="17795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3" name="Line 9">
              <a:extLst>
                <a:ext uri="{FF2B5EF4-FFF2-40B4-BE49-F238E27FC236}">
                  <a16:creationId xmlns:a16="http://schemas.microsoft.com/office/drawing/2014/main" id="{562F3D79-5F8E-4830-9F22-AAACAC956235}"/>
                </a:ext>
              </a:extLst>
            </p:cNvPr>
            <p:cNvSpPr>
              <a:spLocks noChangeShapeType="1"/>
            </p:cNvSpPr>
            <p:nvPr/>
          </p:nvSpPr>
          <p:spPr bwMode="auto">
            <a:xfrm>
              <a:off x="2481263" y="2022476"/>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4" name="Line 10">
              <a:extLst>
                <a:ext uri="{FF2B5EF4-FFF2-40B4-BE49-F238E27FC236}">
                  <a16:creationId xmlns:a16="http://schemas.microsoft.com/office/drawing/2014/main" id="{4CF1D54D-935D-45FB-8A8B-C9E904E4DDF4}"/>
                </a:ext>
              </a:extLst>
            </p:cNvPr>
            <p:cNvSpPr>
              <a:spLocks noChangeShapeType="1"/>
            </p:cNvSpPr>
            <p:nvPr/>
          </p:nvSpPr>
          <p:spPr bwMode="auto">
            <a:xfrm>
              <a:off x="2481263" y="226536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5" name="Line 11">
              <a:extLst>
                <a:ext uri="{FF2B5EF4-FFF2-40B4-BE49-F238E27FC236}">
                  <a16:creationId xmlns:a16="http://schemas.microsoft.com/office/drawing/2014/main" id="{9EF6703B-E3B8-4569-8F70-D0C8C6519E6D}"/>
                </a:ext>
              </a:extLst>
            </p:cNvPr>
            <p:cNvSpPr>
              <a:spLocks noChangeShapeType="1"/>
            </p:cNvSpPr>
            <p:nvPr/>
          </p:nvSpPr>
          <p:spPr bwMode="auto">
            <a:xfrm>
              <a:off x="2481263" y="25082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6" name="Line 12">
              <a:extLst>
                <a:ext uri="{FF2B5EF4-FFF2-40B4-BE49-F238E27FC236}">
                  <a16:creationId xmlns:a16="http://schemas.microsoft.com/office/drawing/2014/main" id="{2998C44C-BD19-4E1C-8572-E7E870C18480}"/>
                </a:ext>
              </a:extLst>
            </p:cNvPr>
            <p:cNvSpPr>
              <a:spLocks noChangeShapeType="1"/>
            </p:cNvSpPr>
            <p:nvPr/>
          </p:nvSpPr>
          <p:spPr bwMode="auto">
            <a:xfrm>
              <a:off x="2481263" y="27511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7" name="Line 13">
              <a:extLst>
                <a:ext uri="{FF2B5EF4-FFF2-40B4-BE49-F238E27FC236}">
                  <a16:creationId xmlns:a16="http://schemas.microsoft.com/office/drawing/2014/main" id="{2E963158-D291-474E-B62D-A183D4D48ABA}"/>
                </a:ext>
              </a:extLst>
            </p:cNvPr>
            <p:cNvSpPr>
              <a:spLocks noChangeShapeType="1"/>
            </p:cNvSpPr>
            <p:nvPr/>
          </p:nvSpPr>
          <p:spPr bwMode="auto">
            <a:xfrm>
              <a:off x="2481263" y="299561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8" name="Line 14">
              <a:extLst>
                <a:ext uri="{FF2B5EF4-FFF2-40B4-BE49-F238E27FC236}">
                  <a16:creationId xmlns:a16="http://schemas.microsoft.com/office/drawing/2014/main" id="{DE6642D7-E171-4DE6-8D1A-9FC2005F9405}"/>
                </a:ext>
              </a:extLst>
            </p:cNvPr>
            <p:cNvSpPr>
              <a:spLocks noChangeShapeType="1"/>
            </p:cNvSpPr>
            <p:nvPr/>
          </p:nvSpPr>
          <p:spPr bwMode="auto">
            <a:xfrm>
              <a:off x="2481263" y="323850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9" name="Line 15">
              <a:extLst>
                <a:ext uri="{FF2B5EF4-FFF2-40B4-BE49-F238E27FC236}">
                  <a16:creationId xmlns:a16="http://schemas.microsoft.com/office/drawing/2014/main" id="{D7300FCD-C682-49D0-B50F-80C67CBB3C56}"/>
                </a:ext>
              </a:extLst>
            </p:cNvPr>
            <p:cNvSpPr>
              <a:spLocks noChangeShapeType="1"/>
            </p:cNvSpPr>
            <p:nvPr/>
          </p:nvSpPr>
          <p:spPr bwMode="auto">
            <a:xfrm>
              <a:off x="2481263" y="34813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0" name="Line 16">
              <a:extLst>
                <a:ext uri="{FF2B5EF4-FFF2-40B4-BE49-F238E27FC236}">
                  <a16:creationId xmlns:a16="http://schemas.microsoft.com/office/drawing/2014/main" id="{BD08165C-050D-4799-970A-232AC1BEC333}"/>
                </a:ext>
              </a:extLst>
            </p:cNvPr>
            <p:cNvSpPr>
              <a:spLocks noChangeShapeType="1"/>
            </p:cNvSpPr>
            <p:nvPr/>
          </p:nvSpPr>
          <p:spPr bwMode="auto">
            <a:xfrm>
              <a:off x="2481263" y="37274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1" name="Line 17">
              <a:extLst>
                <a:ext uri="{FF2B5EF4-FFF2-40B4-BE49-F238E27FC236}">
                  <a16:creationId xmlns:a16="http://schemas.microsoft.com/office/drawing/2014/main" id="{98A2C007-F91F-41BE-BD3F-701317D300A2}"/>
                </a:ext>
              </a:extLst>
            </p:cNvPr>
            <p:cNvSpPr>
              <a:spLocks noChangeShapeType="1"/>
            </p:cNvSpPr>
            <p:nvPr/>
          </p:nvSpPr>
          <p:spPr bwMode="auto">
            <a:xfrm>
              <a:off x="25717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2" name="Line 18">
              <a:extLst>
                <a:ext uri="{FF2B5EF4-FFF2-40B4-BE49-F238E27FC236}">
                  <a16:creationId xmlns:a16="http://schemas.microsoft.com/office/drawing/2014/main" id="{F7AE6B18-59E2-4DB6-A468-FB3221B0DD55}"/>
                </a:ext>
              </a:extLst>
            </p:cNvPr>
            <p:cNvSpPr>
              <a:spLocks noChangeShapeType="1"/>
            </p:cNvSpPr>
            <p:nvPr/>
          </p:nvSpPr>
          <p:spPr bwMode="auto">
            <a:xfrm>
              <a:off x="27670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3" name="Line 19">
              <a:extLst>
                <a:ext uri="{FF2B5EF4-FFF2-40B4-BE49-F238E27FC236}">
                  <a16:creationId xmlns:a16="http://schemas.microsoft.com/office/drawing/2014/main" id="{58F59A51-24A0-4E0A-B64A-5350D431A1B4}"/>
                </a:ext>
              </a:extLst>
            </p:cNvPr>
            <p:cNvSpPr>
              <a:spLocks noChangeShapeType="1"/>
            </p:cNvSpPr>
            <p:nvPr/>
          </p:nvSpPr>
          <p:spPr bwMode="auto">
            <a:xfrm>
              <a:off x="29606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4" name="Line 20">
              <a:extLst>
                <a:ext uri="{FF2B5EF4-FFF2-40B4-BE49-F238E27FC236}">
                  <a16:creationId xmlns:a16="http://schemas.microsoft.com/office/drawing/2014/main" id="{83CA9F81-1C42-4D3C-A796-7080CE4CE0FA}"/>
                </a:ext>
              </a:extLst>
            </p:cNvPr>
            <p:cNvSpPr>
              <a:spLocks noChangeShapeType="1"/>
            </p:cNvSpPr>
            <p:nvPr/>
          </p:nvSpPr>
          <p:spPr bwMode="auto">
            <a:xfrm>
              <a:off x="31559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5" name="Line 21">
              <a:extLst>
                <a:ext uri="{FF2B5EF4-FFF2-40B4-BE49-F238E27FC236}">
                  <a16:creationId xmlns:a16="http://schemas.microsoft.com/office/drawing/2014/main" id="{295204E6-66C1-44A9-9D48-BD6C2E22D1D9}"/>
                </a:ext>
              </a:extLst>
            </p:cNvPr>
            <p:cNvSpPr>
              <a:spLocks noChangeShapeType="1"/>
            </p:cNvSpPr>
            <p:nvPr/>
          </p:nvSpPr>
          <p:spPr bwMode="auto">
            <a:xfrm>
              <a:off x="33496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6" name="Line 22">
              <a:extLst>
                <a:ext uri="{FF2B5EF4-FFF2-40B4-BE49-F238E27FC236}">
                  <a16:creationId xmlns:a16="http://schemas.microsoft.com/office/drawing/2014/main" id="{11685A63-4A41-4535-9E40-B782134039D5}"/>
                </a:ext>
              </a:extLst>
            </p:cNvPr>
            <p:cNvSpPr>
              <a:spLocks noChangeShapeType="1"/>
            </p:cNvSpPr>
            <p:nvPr/>
          </p:nvSpPr>
          <p:spPr bwMode="auto">
            <a:xfrm>
              <a:off x="35448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7" name="Line 23">
              <a:extLst>
                <a:ext uri="{FF2B5EF4-FFF2-40B4-BE49-F238E27FC236}">
                  <a16:creationId xmlns:a16="http://schemas.microsoft.com/office/drawing/2014/main" id="{4E2B318F-82C9-452F-B642-D184B5EE94BC}"/>
                </a:ext>
              </a:extLst>
            </p:cNvPr>
            <p:cNvSpPr>
              <a:spLocks noChangeShapeType="1"/>
            </p:cNvSpPr>
            <p:nvPr/>
          </p:nvSpPr>
          <p:spPr bwMode="auto">
            <a:xfrm>
              <a:off x="37385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8" name="Line 24">
              <a:extLst>
                <a:ext uri="{FF2B5EF4-FFF2-40B4-BE49-F238E27FC236}">
                  <a16:creationId xmlns:a16="http://schemas.microsoft.com/office/drawing/2014/main" id="{CEC9372B-462B-4C49-A1EB-4C5DF03C7F7D}"/>
                </a:ext>
              </a:extLst>
            </p:cNvPr>
            <p:cNvSpPr>
              <a:spLocks noChangeShapeType="1"/>
            </p:cNvSpPr>
            <p:nvPr/>
          </p:nvSpPr>
          <p:spPr bwMode="auto">
            <a:xfrm>
              <a:off x="39338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9" name="Line 25">
              <a:extLst>
                <a:ext uri="{FF2B5EF4-FFF2-40B4-BE49-F238E27FC236}">
                  <a16:creationId xmlns:a16="http://schemas.microsoft.com/office/drawing/2014/main" id="{69128862-B647-4621-B1D5-AFB5D97D6C7C}"/>
                </a:ext>
              </a:extLst>
            </p:cNvPr>
            <p:cNvSpPr>
              <a:spLocks noChangeShapeType="1"/>
            </p:cNvSpPr>
            <p:nvPr/>
          </p:nvSpPr>
          <p:spPr bwMode="auto">
            <a:xfrm>
              <a:off x="41275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0" name="Line 26">
              <a:extLst>
                <a:ext uri="{FF2B5EF4-FFF2-40B4-BE49-F238E27FC236}">
                  <a16:creationId xmlns:a16="http://schemas.microsoft.com/office/drawing/2014/main" id="{B992BED1-5956-4E38-A994-EB65A51DFD75}"/>
                </a:ext>
              </a:extLst>
            </p:cNvPr>
            <p:cNvSpPr>
              <a:spLocks noChangeShapeType="1"/>
            </p:cNvSpPr>
            <p:nvPr/>
          </p:nvSpPr>
          <p:spPr bwMode="auto">
            <a:xfrm>
              <a:off x="43227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1" name="Line 27">
              <a:extLst>
                <a:ext uri="{FF2B5EF4-FFF2-40B4-BE49-F238E27FC236}">
                  <a16:creationId xmlns:a16="http://schemas.microsoft.com/office/drawing/2014/main" id="{984579A5-C71E-43E0-9C9C-0D7112B64EC1}"/>
                </a:ext>
              </a:extLst>
            </p:cNvPr>
            <p:cNvSpPr>
              <a:spLocks noChangeShapeType="1"/>
            </p:cNvSpPr>
            <p:nvPr/>
          </p:nvSpPr>
          <p:spPr bwMode="auto">
            <a:xfrm>
              <a:off x="45164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2" name="Line 28">
              <a:extLst>
                <a:ext uri="{FF2B5EF4-FFF2-40B4-BE49-F238E27FC236}">
                  <a16:creationId xmlns:a16="http://schemas.microsoft.com/office/drawing/2014/main" id="{D9D8486D-47B3-49E9-9990-F6F76110AF7C}"/>
                </a:ext>
              </a:extLst>
            </p:cNvPr>
            <p:cNvSpPr>
              <a:spLocks noChangeShapeType="1"/>
            </p:cNvSpPr>
            <p:nvPr/>
          </p:nvSpPr>
          <p:spPr bwMode="auto">
            <a:xfrm>
              <a:off x="47117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3" name="Line 29">
              <a:extLst>
                <a:ext uri="{FF2B5EF4-FFF2-40B4-BE49-F238E27FC236}">
                  <a16:creationId xmlns:a16="http://schemas.microsoft.com/office/drawing/2014/main" id="{738A76D2-B0F4-4878-8CEA-04E64AD322F4}"/>
                </a:ext>
              </a:extLst>
            </p:cNvPr>
            <p:cNvSpPr>
              <a:spLocks noChangeShapeType="1"/>
            </p:cNvSpPr>
            <p:nvPr/>
          </p:nvSpPr>
          <p:spPr bwMode="auto">
            <a:xfrm>
              <a:off x="49053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4" name="Line 30">
              <a:extLst>
                <a:ext uri="{FF2B5EF4-FFF2-40B4-BE49-F238E27FC236}">
                  <a16:creationId xmlns:a16="http://schemas.microsoft.com/office/drawing/2014/main" id="{A2110F2B-EB46-4893-BF0F-26D0D7CA2E37}"/>
                </a:ext>
              </a:extLst>
            </p:cNvPr>
            <p:cNvSpPr>
              <a:spLocks noChangeShapeType="1"/>
            </p:cNvSpPr>
            <p:nvPr/>
          </p:nvSpPr>
          <p:spPr bwMode="auto">
            <a:xfrm>
              <a:off x="51006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5" name="Line 31">
              <a:extLst>
                <a:ext uri="{FF2B5EF4-FFF2-40B4-BE49-F238E27FC236}">
                  <a16:creationId xmlns:a16="http://schemas.microsoft.com/office/drawing/2014/main" id="{B1423C96-0E07-4898-81A4-A22930C07304}"/>
                </a:ext>
              </a:extLst>
            </p:cNvPr>
            <p:cNvSpPr>
              <a:spLocks noChangeShapeType="1"/>
            </p:cNvSpPr>
            <p:nvPr/>
          </p:nvSpPr>
          <p:spPr bwMode="auto">
            <a:xfrm>
              <a:off x="52943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6" name="Line 32">
              <a:extLst>
                <a:ext uri="{FF2B5EF4-FFF2-40B4-BE49-F238E27FC236}">
                  <a16:creationId xmlns:a16="http://schemas.microsoft.com/office/drawing/2014/main" id="{87E79F8D-FC5E-4566-BCE3-949936E95E12}"/>
                </a:ext>
              </a:extLst>
            </p:cNvPr>
            <p:cNvSpPr>
              <a:spLocks noChangeShapeType="1"/>
            </p:cNvSpPr>
            <p:nvPr/>
          </p:nvSpPr>
          <p:spPr bwMode="auto">
            <a:xfrm>
              <a:off x="54895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7" name="Line 33">
              <a:extLst>
                <a:ext uri="{FF2B5EF4-FFF2-40B4-BE49-F238E27FC236}">
                  <a16:creationId xmlns:a16="http://schemas.microsoft.com/office/drawing/2014/main" id="{252A106F-1EB6-44CB-9DAB-7CBF90E5F27C}"/>
                </a:ext>
              </a:extLst>
            </p:cNvPr>
            <p:cNvSpPr>
              <a:spLocks noChangeShapeType="1"/>
            </p:cNvSpPr>
            <p:nvPr/>
          </p:nvSpPr>
          <p:spPr bwMode="auto">
            <a:xfrm>
              <a:off x="56832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8" name="Line 34">
              <a:extLst>
                <a:ext uri="{FF2B5EF4-FFF2-40B4-BE49-F238E27FC236}">
                  <a16:creationId xmlns:a16="http://schemas.microsoft.com/office/drawing/2014/main" id="{A420C5A1-CD95-40FE-ADE7-E6409C019E0B}"/>
                </a:ext>
              </a:extLst>
            </p:cNvPr>
            <p:cNvSpPr>
              <a:spLocks noChangeShapeType="1"/>
            </p:cNvSpPr>
            <p:nvPr/>
          </p:nvSpPr>
          <p:spPr bwMode="auto">
            <a:xfrm>
              <a:off x="58785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9" name="Line 35">
              <a:extLst>
                <a:ext uri="{FF2B5EF4-FFF2-40B4-BE49-F238E27FC236}">
                  <a16:creationId xmlns:a16="http://schemas.microsoft.com/office/drawing/2014/main" id="{A1639C6B-2CA0-47A0-AC48-297372ACF8D7}"/>
                </a:ext>
              </a:extLst>
            </p:cNvPr>
            <p:cNvSpPr>
              <a:spLocks noChangeShapeType="1"/>
            </p:cNvSpPr>
            <p:nvPr/>
          </p:nvSpPr>
          <p:spPr bwMode="auto">
            <a:xfrm>
              <a:off x="60721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0" name="Line 36">
              <a:extLst>
                <a:ext uri="{FF2B5EF4-FFF2-40B4-BE49-F238E27FC236}">
                  <a16:creationId xmlns:a16="http://schemas.microsoft.com/office/drawing/2014/main" id="{CEE38DF0-3A4B-4BCB-AC12-275E9BF5D2C8}"/>
                </a:ext>
              </a:extLst>
            </p:cNvPr>
            <p:cNvSpPr>
              <a:spLocks noChangeShapeType="1"/>
            </p:cNvSpPr>
            <p:nvPr/>
          </p:nvSpPr>
          <p:spPr bwMode="auto">
            <a:xfrm>
              <a:off x="62674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1" name="Line 37">
              <a:extLst>
                <a:ext uri="{FF2B5EF4-FFF2-40B4-BE49-F238E27FC236}">
                  <a16:creationId xmlns:a16="http://schemas.microsoft.com/office/drawing/2014/main" id="{A34FE25B-7C03-4385-9F38-ED1389F2D74A}"/>
                </a:ext>
              </a:extLst>
            </p:cNvPr>
            <p:cNvSpPr>
              <a:spLocks noChangeShapeType="1"/>
            </p:cNvSpPr>
            <p:nvPr/>
          </p:nvSpPr>
          <p:spPr bwMode="auto">
            <a:xfrm>
              <a:off x="64611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2" name="Line 38">
              <a:extLst>
                <a:ext uri="{FF2B5EF4-FFF2-40B4-BE49-F238E27FC236}">
                  <a16:creationId xmlns:a16="http://schemas.microsoft.com/office/drawing/2014/main" id="{CE0A8600-6B1D-4B2D-AC05-AEF3565DB81B}"/>
                </a:ext>
              </a:extLst>
            </p:cNvPr>
            <p:cNvSpPr>
              <a:spLocks noChangeShapeType="1"/>
            </p:cNvSpPr>
            <p:nvPr/>
          </p:nvSpPr>
          <p:spPr bwMode="auto">
            <a:xfrm>
              <a:off x="6661412"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557" name="Oval 39">
            <a:extLst>
              <a:ext uri="{FF2B5EF4-FFF2-40B4-BE49-F238E27FC236}">
                <a16:creationId xmlns:a16="http://schemas.microsoft.com/office/drawing/2014/main" id="{E7C3788A-14A9-4B1F-9A6A-E8E88F3791AB}"/>
              </a:ext>
            </a:extLst>
          </p:cNvPr>
          <p:cNvSpPr>
            <a:spLocks noChangeArrowheads="1"/>
          </p:cNvSpPr>
          <p:nvPr/>
        </p:nvSpPr>
        <p:spPr bwMode="auto">
          <a:xfrm>
            <a:off x="1513640" y="2056975"/>
            <a:ext cx="62323" cy="70144"/>
          </a:xfrm>
          <a:prstGeom prst="ellipse">
            <a:avLst/>
          </a:prstGeom>
          <a:noFill/>
          <a:ln w="127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8" name="Oval 40">
            <a:extLst>
              <a:ext uri="{FF2B5EF4-FFF2-40B4-BE49-F238E27FC236}">
                <a16:creationId xmlns:a16="http://schemas.microsoft.com/office/drawing/2014/main" id="{240CBC6C-FDC9-475E-8691-BB18DE18851E}"/>
              </a:ext>
            </a:extLst>
          </p:cNvPr>
          <p:cNvSpPr>
            <a:spLocks noChangeArrowheads="1"/>
          </p:cNvSpPr>
          <p:nvPr/>
        </p:nvSpPr>
        <p:spPr bwMode="auto">
          <a:xfrm>
            <a:off x="1839634" y="2875319"/>
            <a:ext cx="62323" cy="71943"/>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9" name="Oval 41">
            <a:extLst>
              <a:ext uri="{FF2B5EF4-FFF2-40B4-BE49-F238E27FC236}">
                <a16:creationId xmlns:a16="http://schemas.microsoft.com/office/drawing/2014/main" id="{0901BE8B-C3D9-44FF-9CD6-0B7E3E209A84}"/>
              </a:ext>
            </a:extLst>
          </p:cNvPr>
          <p:cNvSpPr>
            <a:spLocks noChangeArrowheads="1"/>
          </p:cNvSpPr>
          <p:nvPr/>
        </p:nvSpPr>
        <p:spPr bwMode="auto">
          <a:xfrm>
            <a:off x="1961083" y="3186469"/>
            <a:ext cx="67117" cy="71943"/>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0" name="Oval 42">
            <a:extLst>
              <a:ext uri="{FF2B5EF4-FFF2-40B4-BE49-F238E27FC236}">
                <a16:creationId xmlns:a16="http://schemas.microsoft.com/office/drawing/2014/main" id="{EECB0174-6968-4A76-AE6A-1B27E7F350D9}"/>
              </a:ext>
            </a:extLst>
          </p:cNvPr>
          <p:cNvSpPr>
            <a:spLocks noChangeArrowheads="1"/>
          </p:cNvSpPr>
          <p:nvPr/>
        </p:nvSpPr>
        <p:spPr bwMode="auto">
          <a:xfrm>
            <a:off x="2199187" y="3438268"/>
            <a:ext cx="63921" cy="70144"/>
          </a:xfrm>
          <a:prstGeom prst="ellipse">
            <a:avLst/>
          </a:prstGeom>
          <a:noFill/>
          <a:ln w="127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1" name="Oval 43">
            <a:extLst>
              <a:ext uri="{FF2B5EF4-FFF2-40B4-BE49-F238E27FC236}">
                <a16:creationId xmlns:a16="http://schemas.microsoft.com/office/drawing/2014/main" id="{21D35686-AEC5-4665-B66F-682212308641}"/>
              </a:ext>
            </a:extLst>
          </p:cNvPr>
          <p:cNvSpPr>
            <a:spLocks noChangeArrowheads="1"/>
          </p:cNvSpPr>
          <p:nvPr/>
        </p:nvSpPr>
        <p:spPr bwMode="auto">
          <a:xfrm>
            <a:off x="2221559" y="3724238"/>
            <a:ext cx="62323" cy="70144"/>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2" name="Oval 44">
            <a:extLst>
              <a:ext uri="{FF2B5EF4-FFF2-40B4-BE49-F238E27FC236}">
                <a16:creationId xmlns:a16="http://schemas.microsoft.com/office/drawing/2014/main" id="{39E37F34-F9A4-45B7-A312-BEC65D7A3991}"/>
              </a:ext>
            </a:extLst>
          </p:cNvPr>
          <p:cNvSpPr>
            <a:spLocks noChangeArrowheads="1"/>
          </p:cNvSpPr>
          <p:nvPr/>
        </p:nvSpPr>
        <p:spPr bwMode="auto">
          <a:xfrm>
            <a:off x="2462860" y="4024597"/>
            <a:ext cx="62323" cy="70144"/>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3" name="Oval 45">
            <a:extLst>
              <a:ext uri="{FF2B5EF4-FFF2-40B4-BE49-F238E27FC236}">
                <a16:creationId xmlns:a16="http://schemas.microsoft.com/office/drawing/2014/main" id="{105D125F-FE96-480A-BE6B-074EB6898E38}"/>
              </a:ext>
            </a:extLst>
          </p:cNvPr>
          <p:cNvSpPr>
            <a:spLocks noChangeArrowheads="1"/>
          </p:cNvSpPr>
          <p:nvPr/>
        </p:nvSpPr>
        <p:spPr bwMode="auto">
          <a:xfrm>
            <a:off x="2563533" y="4109130"/>
            <a:ext cx="62323" cy="70144"/>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4" name="Oval 46">
            <a:extLst>
              <a:ext uri="{FF2B5EF4-FFF2-40B4-BE49-F238E27FC236}">
                <a16:creationId xmlns:a16="http://schemas.microsoft.com/office/drawing/2014/main" id="{34D6E212-0F95-482D-9439-3BBF4AF666EB}"/>
              </a:ext>
            </a:extLst>
          </p:cNvPr>
          <p:cNvSpPr>
            <a:spLocks noChangeArrowheads="1"/>
          </p:cNvSpPr>
          <p:nvPr/>
        </p:nvSpPr>
        <p:spPr bwMode="auto">
          <a:xfrm>
            <a:off x="2590701" y="4146897"/>
            <a:ext cx="63921" cy="71943"/>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5" name="Oval 47">
            <a:extLst>
              <a:ext uri="{FF2B5EF4-FFF2-40B4-BE49-F238E27FC236}">
                <a16:creationId xmlns:a16="http://schemas.microsoft.com/office/drawing/2014/main" id="{BDBEF527-D2D7-4A91-8EEF-5435322E599A}"/>
              </a:ext>
            </a:extLst>
          </p:cNvPr>
          <p:cNvSpPr>
            <a:spLocks noChangeArrowheads="1"/>
          </p:cNvSpPr>
          <p:nvPr/>
        </p:nvSpPr>
        <p:spPr bwMode="auto">
          <a:xfrm>
            <a:off x="2645033" y="4190062"/>
            <a:ext cx="62323" cy="70144"/>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6" name="Oval 48">
            <a:extLst>
              <a:ext uri="{FF2B5EF4-FFF2-40B4-BE49-F238E27FC236}">
                <a16:creationId xmlns:a16="http://schemas.microsoft.com/office/drawing/2014/main" id="{CF90392B-0622-4F50-A33B-BEFB277DBE49}"/>
              </a:ext>
            </a:extLst>
          </p:cNvPr>
          <p:cNvSpPr>
            <a:spLocks noChangeArrowheads="1"/>
          </p:cNvSpPr>
          <p:nvPr/>
        </p:nvSpPr>
        <p:spPr bwMode="auto">
          <a:xfrm>
            <a:off x="2935872" y="4384307"/>
            <a:ext cx="62323" cy="70144"/>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7" name="Oval 49">
            <a:extLst>
              <a:ext uri="{FF2B5EF4-FFF2-40B4-BE49-F238E27FC236}">
                <a16:creationId xmlns:a16="http://schemas.microsoft.com/office/drawing/2014/main" id="{D550CB2F-4BFF-42F5-8293-DF991EE59882}"/>
              </a:ext>
            </a:extLst>
          </p:cNvPr>
          <p:cNvSpPr>
            <a:spLocks noChangeArrowheads="1"/>
          </p:cNvSpPr>
          <p:nvPr/>
        </p:nvSpPr>
        <p:spPr bwMode="auto">
          <a:xfrm>
            <a:off x="3298620" y="4490423"/>
            <a:ext cx="62323" cy="70144"/>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8" name="Oval 50">
            <a:extLst>
              <a:ext uri="{FF2B5EF4-FFF2-40B4-BE49-F238E27FC236}">
                <a16:creationId xmlns:a16="http://schemas.microsoft.com/office/drawing/2014/main" id="{02B463C0-F554-420E-84E9-557E3D547041}"/>
              </a:ext>
            </a:extLst>
          </p:cNvPr>
          <p:cNvSpPr>
            <a:spLocks noChangeArrowheads="1"/>
          </p:cNvSpPr>
          <p:nvPr/>
        </p:nvSpPr>
        <p:spPr bwMode="auto">
          <a:xfrm>
            <a:off x="3386512" y="4553373"/>
            <a:ext cx="65520" cy="73742"/>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9" name="Oval 51">
            <a:extLst>
              <a:ext uri="{FF2B5EF4-FFF2-40B4-BE49-F238E27FC236}">
                <a16:creationId xmlns:a16="http://schemas.microsoft.com/office/drawing/2014/main" id="{F809894F-8076-4E31-B988-DDA680DF4DAD}"/>
              </a:ext>
            </a:extLst>
          </p:cNvPr>
          <p:cNvSpPr>
            <a:spLocks noChangeArrowheads="1"/>
          </p:cNvSpPr>
          <p:nvPr/>
        </p:nvSpPr>
        <p:spPr bwMode="auto">
          <a:xfrm>
            <a:off x="4351712" y="4641502"/>
            <a:ext cx="62323" cy="71943"/>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0" name="Oval 52">
            <a:extLst>
              <a:ext uri="{FF2B5EF4-FFF2-40B4-BE49-F238E27FC236}">
                <a16:creationId xmlns:a16="http://schemas.microsoft.com/office/drawing/2014/main" id="{92BDD8DB-CB1E-4949-8EA5-8E7FABBF88AF}"/>
              </a:ext>
            </a:extLst>
          </p:cNvPr>
          <p:cNvSpPr>
            <a:spLocks noChangeArrowheads="1"/>
          </p:cNvSpPr>
          <p:nvPr/>
        </p:nvSpPr>
        <p:spPr bwMode="auto">
          <a:xfrm>
            <a:off x="5077210" y="4641502"/>
            <a:ext cx="63921" cy="71943"/>
          </a:xfrm>
          <a:prstGeom prst="ellipse">
            <a:avLst/>
          </a:prstGeom>
          <a:noFill/>
          <a:ln w="12700" cap="flat">
            <a:solidFill>
              <a:schemeClr val="tx1">
                <a:lumMod val="50000"/>
                <a:lumOff val="50000"/>
              </a:schemeClr>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1" name="Oval 53">
            <a:extLst>
              <a:ext uri="{FF2B5EF4-FFF2-40B4-BE49-F238E27FC236}">
                <a16:creationId xmlns:a16="http://schemas.microsoft.com/office/drawing/2014/main" id="{0E3AD4D4-727C-49C8-8FFF-9F12BAED20C3}"/>
              </a:ext>
            </a:extLst>
          </p:cNvPr>
          <p:cNvSpPr>
            <a:spLocks noChangeArrowheads="1"/>
          </p:cNvSpPr>
          <p:nvPr/>
        </p:nvSpPr>
        <p:spPr bwMode="auto">
          <a:xfrm>
            <a:off x="5118758" y="4546178"/>
            <a:ext cx="65520"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2" name="Oval 54">
            <a:extLst>
              <a:ext uri="{FF2B5EF4-FFF2-40B4-BE49-F238E27FC236}">
                <a16:creationId xmlns:a16="http://schemas.microsoft.com/office/drawing/2014/main" id="{95194322-A5EC-47F6-99E9-8153CF3C14F9}"/>
              </a:ext>
            </a:extLst>
          </p:cNvPr>
          <p:cNvSpPr>
            <a:spLocks noChangeArrowheads="1"/>
          </p:cNvSpPr>
          <p:nvPr/>
        </p:nvSpPr>
        <p:spPr bwMode="auto">
          <a:xfrm>
            <a:off x="5066024" y="4546178"/>
            <a:ext cx="62323"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3" name="Oval 55">
            <a:extLst>
              <a:ext uri="{FF2B5EF4-FFF2-40B4-BE49-F238E27FC236}">
                <a16:creationId xmlns:a16="http://schemas.microsoft.com/office/drawing/2014/main" id="{4BE50AC3-464F-43AF-AA95-936166C59C7B}"/>
              </a:ext>
            </a:extLst>
          </p:cNvPr>
          <p:cNvSpPr>
            <a:spLocks noChangeArrowheads="1"/>
          </p:cNvSpPr>
          <p:nvPr/>
        </p:nvSpPr>
        <p:spPr bwMode="auto">
          <a:xfrm>
            <a:off x="4799156" y="4416682"/>
            <a:ext cx="62323" cy="73742"/>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4" name="Oval 56">
            <a:extLst>
              <a:ext uri="{FF2B5EF4-FFF2-40B4-BE49-F238E27FC236}">
                <a16:creationId xmlns:a16="http://schemas.microsoft.com/office/drawing/2014/main" id="{142805E7-D769-478E-84BA-B74124D156EB}"/>
              </a:ext>
            </a:extLst>
          </p:cNvPr>
          <p:cNvSpPr>
            <a:spLocks noChangeArrowheads="1"/>
          </p:cNvSpPr>
          <p:nvPr/>
        </p:nvSpPr>
        <p:spPr bwMode="auto">
          <a:xfrm>
            <a:off x="4760803" y="4416682"/>
            <a:ext cx="63921" cy="73742"/>
          </a:xfrm>
          <a:prstGeom prst="ellipse">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5" name="Oval 57">
            <a:extLst>
              <a:ext uri="{FF2B5EF4-FFF2-40B4-BE49-F238E27FC236}">
                <a16:creationId xmlns:a16="http://schemas.microsoft.com/office/drawing/2014/main" id="{7083CD4D-1A18-4404-AAA6-85A3908F9B3F}"/>
              </a:ext>
            </a:extLst>
          </p:cNvPr>
          <p:cNvSpPr>
            <a:spLocks noChangeArrowheads="1"/>
          </p:cNvSpPr>
          <p:nvPr/>
        </p:nvSpPr>
        <p:spPr bwMode="auto">
          <a:xfrm>
            <a:off x="4714460" y="4359127"/>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6" name="Oval 58">
            <a:extLst>
              <a:ext uri="{FF2B5EF4-FFF2-40B4-BE49-F238E27FC236}">
                <a16:creationId xmlns:a16="http://schemas.microsoft.com/office/drawing/2014/main" id="{9DB3F0D8-5BF6-49D9-865E-88AE9BB08529}"/>
              </a:ext>
            </a:extLst>
          </p:cNvPr>
          <p:cNvSpPr>
            <a:spLocks noChangeArrowheads="1"/>
          </p:cNvSpPr>
          <p:nvPr/>
        </p:nvSpPr>
        <p:spPr bwMode="auto">
          <a:xfrm>
            <a:off x="4382074" y="4253013"/>
            <a:ext cx="63921"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7" name="Oval 59">
            <a:extLst>
              <a:ext uri="{FF2B5EF4-FFF2-40B4-BE49-F238E27FC236}">
                <a16:creationId xmlns:a16="http://schemas.microsoft.com/office/drawing/2014/main" id="{29A7FA2B-9EC7-4BAC-8606-C3F847FE96B1}"/>
              </a:ext>
            </a:extLst>
          </p:cNvPr>
          <p:cNvSpPr>
            <a:spLocks noChangeArrowheads="1"/>
          </p:cNvSpPr>
          <p:nvPr/>
        </p:nvSpPr>
        <p:spPr bwMode="auto">
          <a:xfrm>
            <a:off x="4179126" y="4146897"/>
            <a:ext cx="62323" cy="75540"/>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8" name="Oval 60">
            <a:extLst>
              <a:ext uri="{FF2B5EF4-FFF2-40B4-BE49-F238E27FC236}">
                <a16:creationId xmlns:a16="http://schemas.microsoft.com/office/drawing/2014/main" id="{A0828387-C7E6-4604-9254-92B13FE9BE2F}"/>
              </a:ext>
            </a:extLst>
          </p:cNvPr>
          <p:cNvSpPr>
            <a:spLocks noChangeArrowheads="1"/>
          </p:cNvSpPr>
          <p:nvPr/>
        </p:nvSpPr>
        <p:spPr bwMode="auto">
          <a:xfrm>
            <a:off x="4078450" y="4105532"/>
            <a:ext cx="62323" cy="73742"/>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9" name="Oval 61">
            <a:extLst>
              <a:ext uri="{FF2B5EF4-FFF2-40B4-BE49-F238E27FC236}">
                <a16:creationId xmlns:a16="http://schemas.microsoft.com/office/drawing/2014/main" id="{46A96FC7-9972-4E2B-A39E-2B65B461E2E6}"/>
              </a:ext>
            </a:extLst>
          </p:cNvPr>
          <p:cNvSpPr>
            <a:spLocks noChangeArrowheads="1"/>
          </p:cNvSpPr>
          <p:nvPr/>
        </p:nvSpPr>
        <p:spPr bwMode="auto">
          <a:xfrm>
            <a:off x="4059275" y="4040783"/>
            <a:ext cx="63921"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0" name="Oval 62">
            <a:extLst>
              <a:ext uri="{FF2B5EF4-FFF2-40B4-BE49-F238E27FC236}">
                <a16:creationId xmlns:a16="http://schemas.microsoft.com/office/drawing/2014/main" id="{1578C707-6A2D-4885-99E2-7B9FCF88984C}"/>
              </a:ext>
            </a:extLst>
          </p:cNvPr>
          <p:cNvSpPr>
            <a:spLocks noChangeArrowheads="1"/>
          </p:cNvSpPr>
          <p:nvPr/>
        </p:nvSpPr>
        <p:spPr bwMode="auto">
          <a:xfrm>
            <a:off x="4009736" y="4040783"/>
            <a:ext cx="62323"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1" name="Oval 63">
            <a:extLst>
              <a:ext uri="{FF2B5EF4-FFF2-40B4-BE49-F238E27FC236}">
                <a16:creationId xmlns:a16="http://schemas.microsoft.com/office/drawing/2014/main" id="{E0521014-5B85-4D0B-B418-0EC9A0BEEC08}"/>
              </a:ext>
            </a:extLst>
          </p:cNvPr>
          <p:cNvSpPr>
            <a:spLocks noChangeArrowheads="1"/>
          </p:cNvSpPr>
          <p:nvPr/>
        </p:nvSpPr>
        <p:spPr bwMode="auto">
          <a:xfrm>
            <a:off x="3984168" y="4040783"/>
            <a:ext cx="63921"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2" name="Oval 64">
            <a:extLst>
              <a:ext uri="{FF2B5EF4-FFF2-40B4-BE49-F238E27FC236}">
                <a16:creationId xmlns:a16="http://schemas.microsoft.com/office/drawing/2014/main" id="{97CEBBDE-8FA8-4A1C-8287-18905EAAC098}"/>
              </a:ext>
            </a:extLst>
          </p:cNvPr>
          <p:cNvSpPr>
            <a:spLocks noChangeArrowheads="1"/>
          </p:cNvSpPr>
          <p:nvPr/>
        </p:nvSpPr>
        <p:spPr bwMode="auto">
          <a:xfrm>
            <a:off x="3699723" y="3977834"/>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3" name="Oval 65">
            <a:extLst>
              <a:ext uri="{FF2B5EF4-FFF2-40B4-BE49-F238E27FC236}">
                <a16:creationId xmlns:a16="http://schemas.microsoft.com/office/drawing/2014/main" id="{CAB7F3A0-30FD-437E-92DF-A7AD61F8D622}"/>
              </a:ext>
            </a:extLst>
          </p:cNvPr>
          <p:cNvSpPr>
            <a:spLocks noChangeArrowheads="1"/>
          </p:cNvSpPr>
          <p:nvPr/>
        </p:nvSpPr>
        <p:spPr bwMode="auto">
          <a:xfrm>
            <a:off x="3709310" y="3977834"/>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4" name="Oval 66">
            <a:extLst>
              <a:ext uri="{FF2B5EF4-FFF2-40B4-BE49-F238E27FC236}">
                <a16:creationId xmlns:a16="http://schemas.microsoft.com/office/drawing/2014/main" id="{949AE2C7-7371-42D5-B56C-AA76743DB829}"/>
              </a:ext>
            </a:extLst>
          </p:cNvPr>
          <p:cNvSpPr>
            <a:spLocks noChangeArrowheads="1"/>
          </p:cNvSpPr>
          <p:nvPr/>
        </p:nvSpPr>
        <p:spPr bwMode="auto">
          <a:xfrm>
            <a:off x="3674153" y="3956251"/>
            <a:ext cx="63921"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5" name="Oval 67">
            <a:extLst>
              <a:ext uri="{FF2B5EF4-FFF2-40B4-BE49-F238E27FC236}">
                <a16:creationId xmlns:a16="http://schemas.microsoft.com/office/drawing/2014/main" id="{B805D366-C9FE-4FBB-BC9D-0035C03CC2D0}"/>
              </a:ext>
            </a:extLst>
          </p:cNvPr>
          <p:cNvSpPr>
            <a:spLocks noChangeArrowheads="1"/>
          </p:cNvSpPr>
          <p:nvPr/>
        </p:nvSpPr>
        <p:spPr bwMode="auto">
          <a:xfrm>
            <a:off x="3662967" y="3896899"/>
            <a:ext cx="62323" cy="73742"/>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6" name="Oval 68">
            <a:extLst>
              <a:ext uri="{FF2B5EF4-FFF2-40B4-BE49-F238E27FC236}">
                <a16:creationId xmlns:a16="http://schemas.microsoft.com/office/drawing/2014/main" id="{5DF8ED54-3AEA-430E-A24E-B8B8D4481F35}"/>
              </a:ext>
            </a:extLst>
          </p:cNvPr>
          <p:cNvSpPr>
            <a:spLocks noChangeArrowheads="1"/>
          </p:cNvSpPr>
          <p:nvPr/>
        </p:nvSpPr>
        <p:spPr bwMode="auto">
          <a:xfrm>
            <a:off x="3352953" y="3699058"/>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7" name="Oval 69">
            <a:extLst>
              <a:ext uri="{FF2B5EF4-FFF2-40B4-BE49-F238E27FC236}">
                <a16:creationId xmlns:a16="http://schemas.microsoft.com/office/drawing/2014/main" id="{87292A04-2930-4782-9F14-09B782BEE39E}"/>
              </a:ext>
            </a:extLst>
          </p:cNvPr>
          <p:cNvSpPr>
            <a:spLocks noChangeArrowheads="1"/>
          </p:cNvSpPr>
          <p:nvPr/>
        </p:nvSpPr>
        <p:spPr bwMode="auto">
          <a:xfrm>
            <a:off x="3336972" y="3673879"/>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8" name="Oval 70">
            <a:extLst>
              <a:ext uri="{FF2B5EF4-FFF2-40B4-BE49-F238E27FC236}">
                <a16:creationId xmlns:a16="http://schemas.microsoft.com/office/drawing/2014/main" id="{7F993FE5-FB28-4CD6-8C5A-3A40FC58D205}"/>
              </a:ext>
            </a:extLst>
          </p:cNvPr>
          <p:cNvSpPr>
            <a:spLocks noChangeArrowheads="1"/>
          </p:cNvSpPr>
          <p:nvPr/>
        </p:nvSpPr>
        <p:spPr bwMode="auto">
          <a:xfrm>
            <a:off x="3327384" y="3646900"/>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9" name="Oval 71">
            <a:extLst>
              <a:ext uri="{FF2B5EF4-FFF2-40B4-BE49-F238E27FC236}">
                <a16:creationId xmlns:a16="http://schemas.microsoft.com/office/drawing/2014/main" id="{11A56EF1-B194-4519-98A3-CFAD9B7DDDD9}"/>
              </a:ext>
            </a:extLst>
          </p:cNvPr>
          <p:cNvSpPr>
            <a:spLocks noChangeArrowheads="1"/>
          </p:cNvSpPr>
          <p:nvPr/>
        </p:nvSpPr>
        <p:spPr bwMode="auto">
          <a:xfrm>
            <a:off x="3271455" y="3574957"/>
            <a:ext cx="65520"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0" name="Oval 72">
            <a:extLst>
              <a:ext uri="{FF2B5EF4-FFF2-40B4-BE49-F238E27FC236}">
                <a16:creationId xmlns:a16="http://schemas.microsoft.com/office/drawing/2014/main" id="{0A82C88F-65DC-4C56-A59C-A8A86C3016CA}"/>
              </a:ext>
            </a:extLst>
          </p:cNvPr>
          <p:cNvSpPr>
            <a:spLocks noChangeArrowheads="1"/>
          </p:cNvSpPr>
          <p:nvPr/>
        </p:nvSpPr>
        <p:spPr bwMode="auto">
          <a:xfrm>
            <a:off x="3135623" y="3526397"/>
            <a:ext cx="63921"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1" name="Oval 73">
            <a:extLst>
              <a:ext uri="{FF2B5EF4-FFF2-40B4-BE49-F238E27FC236}">
                <a16:creationId xmlns:a16="http://schemas.microsoft.com/office/drawing/2014/main" id="{A8AE121E-4881-410D-853D-D72E434115FD}"/>
              </a:ext>
            </a:extLst>
          </p:cNvPr>
          <p:cNvSpPr>
            <a:spLocks noChangeArrowheads="1"/>
          </p:cNvSpPr>
          <p:nvPr/>
        </p:nvSpPr>
        <p:spPr bwMode="auto">
          <a:xfrm>
            <a:off x="3007782" y="3508411"/>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2" name="Oval 74">
            <a:extLst>
              <a:ext uri="{FF2B5EF4-FFF2-40B4-BE49-F238E27FC236}">
                <a16:creationId xmlns:a16="http://schemas.microsoft.com/office/drawing/2014/main" id="{31E23D32-A20C-4E0D-9AEF-BA6E5B00AE4D}"/>
              </a:ext>
            </a:extLst>
          </p:cNvPr>
          <p:cNvSpPr>
            <a:spLocks noChangeArrowheads="1"/>
          </p:cNvSpPr>
          <p:nvPr/>
        </p:nvSpPr>
        <p:spPr bwMode="auto">
          <a:xfrm>
            <a:off x="2988605" y="3479633"/>
            <a:ext cx="65520"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3" name="Oval 75">
            <a:extLst>
              <a:ext uri="{FF2B5EF4-FFF2-40B4-BE49-F238E27FC236}">
                <a16:creationId xmlns:a16="http://schemas.microsoft.com/office/drawing/2014/main" id="{25324892-F095-4D8B-B33A-C61C95B950CF}"/>
              </a:ext>
            </a:extLst>
          </p:cNvPr>
          <p:cNvSpPr>
            <a:spLocks noChangeArrowheads="1"/>
          </p:cNvSpPr>
          <p:nvPr/>
        </p:nvSpPr>
        <p:spPr bwMode="auto">
          <a:xfrm>
            <a:off x="2966233" y="3458052"/>
            <a:ext cx="67117"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4" name="Oval 76">
            <a:extLst>
              <a:ext uri="{FF2B5EF4-FFF2-40B4-BE49-F238E27FC236}">
                <a16:creationId xmlns:a16="http://schemas.microsoft.com/office/drawing/2014/main" id="{A343CEF2-4EC3-4F9C-83E2-D8D98BFAE4E3}"/>
              </a:ext>
            </a:extLst>
          </p:cNvPr>
          <p:cNvSpPr>
            <a:spLocks noChangeArrowheads="1"/>
          </p:cNvSpPr>
          <p:nvPr/>
        </p:nvSpPr>
        <p:spPr bwMode="auto">
          <a:xfrm>
            <a:off x="2951852" y="3458052"/>
            <a:ext cx="65520"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5" name="Oval 77">
            <a:extLst>
              <a:ext uri="{FF2B5EF4-FFF2-40B4-BE49-F238E27FC236}">
                <a16:creationId xmlns:a16="http://schemas.microsoft.com/office/drawing/2014/main" id="{2794901B-4423-458B-98AC-BDA399017995}"/>
              </a:ext>
            </a:extLst>
          </p:cNvPr>
          <p:cNvSpPr>
            <a:spLocks noChangeArrowheads="1"/>
          </p:cNvSpPr>
          <p:nvPr/>
        </p:nvSpPr>
        <p:spPr bwMode="auto">
          <a:xfrm>
            <a:off x="2948656" y="3373519"/>
            <a:ext cx="62323"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6" name="Oval 78">
            <a:extLst>
              <a:ext uri="{FF2B5EF4-FFF2-40B4-BE49-F238E27FC236}">
                <a16:creationId xmlns:a16="http://schemas.microsoft.com/office/drawing/2014/main" id="{5503BB9E-0D46-464F-A092-2554CB8634A4}"/>
              </a:ext>
            </a:extLst>
          </p:cNvPr>
          <p:cNvSpPr>
            <a:spLocks noChangeArrowheads="1"/>
          </p:cNvSpPr>
          <p:nvPr/>
        </p:nvSpPr>
        <p:spPr bwMode="auto">
          <a:xfrm>
            <a:off x="2916696" y="3285390"/>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7" name="Oval 79">
            <a:extLst>
              <a:ext uri="{FF2B5EF4-FFF2-40B4-BE49-F238E27FC236}">
                <a16:creationId xmlns:a16="http://schemas.microsoft.com/office/drawing/2014/main" id="{71EF0CCA-7377-485C-A179-E8688DB9DF7A}"/>
              </a:ext>
            </a:extLst>
          </p:cNvPr>
          <p:cNvSpPr>
            <a:spLocks noChangeArrowheads="1"/>
          </p:cNvSpPr>
          <p:nvPr/>
        </p:nvSpPr>
        <p:spPr bwMode="auto">
          <a:xfrm>
            <a:off x="2913500" y="3285390"/>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8" name="Oval 80">
            <a:extLst>
              <a:ext uri="{FF2B5EF4-FFF2-40B4-BE49-F238E27FC236}">
                <a16:creationId xmlns:a16="http://schemas.microsoft.com/office/drawing/2014/main" id="{4BB12474-2F85-45D0-8092-20EE77A98B43}"/>
              </a:ext>
            </a:extLst>
          </p:cNvPr>
          <p:cNvSpPr>
            <a:spLocks noChangeArrowheads="1"/>
          </p:cNvSpPr>
          <p:nvPr/>
        </p:nvSpPr>
        <p:spPr bwMode="auto">
          <a:xfrm>
            <a:off x="2844785" y="3204455"/>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9" name="Oval 81">
            <a:extLst>
              <a:ext uri="{FF2B5EF4-FFF2-40B4-BE49-F238E27FC236}">
                <a16:creationId xmlns:a16="http://schemas.microsoft.com/office/drawing/2014/main" id="{BCF1AB3E-9483-4BCF-A1B7-1F1BF7E02703}"/>
              </a:ext>
            </a:extLst>
          </p:cNvPr>
          <p:cNvSpPr>
            <a:spLocks noChangeArrowheads="1"/>
          </p:cNvSpPr>
          <p:nvPr/>
        </p:nvSpPr>
        <p:spPr bwMode="auto">
          <a:xfrm>
            <a:off x="2648229" y="3164885"/>
            <a:ext cx="62323"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0" name="Oval 82">
            <a:extLst>
              <a:ext uri="{FF2B5EF4-FFF2-40B4-BE49-F238E27FC236}">
                <a16:creationId xmlns:a16="http://schemas.microsoft.com/office/drawing/2014/main" id="{98224A36-16A3-4E00-8232-FF2F2D8E5B28}"/>
              </a:ext>
            </a:extLst>
          </p:cNvPr>
          <p:cNvSpPr>
            <a:spLocks noChangeArrowheads="1"/>
          </p:cNvSpPr>
          <p:nvPr/>
        </p:nvSpPr>
        <p:spPr bwMode="auto">
          <a:xfrm>
            <a:off x="2581113" y="2974239"/>
            <a:ext cx="63921"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1" name="Oval 83">
            <a:extLst>
              <a:ext uri="{FF2B5EF4-FFF2-40B4-BE49-F238E27FC236}">
                <a16:creationId xmlns:a16="http://schemas.microsoft.com/office/drawing/2014/main" id="{26F0A4BC-5382-4EEE-B29B-46289D7DC32A}"/>
              </a:ext>
            </a:extLst>
          </p:cNvPr>
          <p:cNvSpPr>
            <a:spLocks noChangeArrowheads="1"/>
          </p:cNvSpPr>
          <p:nvPr/>
        </p:nvSpPr>
        <p:spPr bwMode="auto">
          <a:xfrm>
            <a:off x="2563533" y="2954455"/>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2" name="Oval 84">
            <a:extLst>
              <a:ext uri="{FF2B5EF4-FFF2-40B4-BE49-F238E27FC236}">
                <a16:creationId xmlns:a16="http://schemas.microsoft.com/office/drawing/2014/main" id="{36D9583B-264B-4416-B7B7-804C3983ED2E}"/>
              </a:ext>
            </a:extLst>
          </p:cNvPr>
          <p:cNvSpPr>
            <a:spLocks noChangeArrowheads="1"/>
          </p:cNvSpPr>
          <p:nvPr/>
        </p:nvSpPr>
        <p:spPr bwMode="auto">
          <a:xfrm>
            <a:off x="2434095" y="2855534"/>
            <a:ext cx="63921"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3" name="Oval 85">
            <a:extLst>
              <a:ext uri="{FF2B5EF4-FFF2-40B4-BE49-F238E27FC236}">
                <a16:creationId xmlns:a16="http://schemas.microsoft.com/office/drawing/2014/main" id="{2611DA65-5D2B-4321-B55B-700D33A00C84}"/>
              </a:ext>
            </a:extLst>
          </p:cNvPr>
          <p:cNvSpPr>
            <a:spLocks noChangeArrowheads="1"/>
          </p:cNvSpPr>
          <p:nvPr/>
        </p:nvSpPr>
        <p:spPr bwMode="auto">
          <a:xfrm>
            <a:off x="2290274" y="2855534"/>
            <a:ext cx="62323"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4" name="Oval 86">
            <a:extLst>
              <a:ext uri="{FF2B5EF4-FFF2-40B4-BE49-F238E27FC236}">
                <a16:creationId xmlns:a16="http://schemas.microsoft.com/office/drawing/2014/main" id="{83EB7877-800B-423B-9ADA-8629DD74F9F6}"/>
              </a:ext>
            </a:extLst>
          </p:cNvPr>
          <p:cNvSpPr>
            <a:spLocks noChangeArrowheads="1"/>
          </p:cNvSpPr>
          <p:nvPr/>
        </p:nvSpPr>
        <p:spPr bwMode="auto">
          <a:xfrm>
            <a:off x="2224755" y="2776398"/>
            <a:ext cx="62323"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5" name="Oval 87">
            <a:extLst>
              <a:ext uri="{FF2B5EF4-FFF2-40B4-BE49-F238E27FC236}">
                <a16:creationId xmlns:a16="http://schemas.microsoft.com/office/drawing/2014/main" id="{42A63479-9149-46B4-B304-E69DF12518E6}"/>
              </a:ext>
            </a:extLst>
          </p:cNvPr>
          <p:cNvSpPr>
            <a:spLocks noChangeArrowheads="1"/>
          </p:cNvSpPr>
          <p:nvPr/>
        </p:nvSpPr>
        <p:spPr bwMode="auto">
          <a:xfrm>
            <a:off x="2002632" y="2565968"/>
            <a:ext cx="62323" cy="73742"/>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6" name="Oval 88">
            <a:extLst>
              <a:ext uri="{FF2B5EF4-FFF2-40B4-BE49-F238E27FC236}">
                <a16:creationId xmlns:a16="http://schemas.microsoft.com/office/drawing/2014/main" id="{4C7E597C-6AA1-4BCD-AB21-B26DA7A633CE}"/>
              </a:ext>
            </a:extLst>
          </p:cNvPr>
          <p:cNvSpPr>
            <a:spLocks noChangeArrowheads="1"/>
          </p:cNvSpPr>
          <p:nvPr/>
        </p:nvSpPr>
        <p:spPr bwMode="auto">
          <a:xfrm>
            <a:off x="1876388" y="2416686"/>
            <a:ext cx="67117"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7" name="Oval 89">
            <a:extLst>
              <a:ext uri="{FF2B5EF4-FFF2-40B4-BE49-F238E27FC236}">
                <a16:creationId xmlns:a16="http://schemas.microsoft.com/office/drawing/2014/main" id="{980C40E8-5484-4A8D-A289-BFA3306B6EAF}"/>
              </a:ext>
            </a:extLst>
          </p:cNvPr>
          <p:cNvSpPr>
            <a:spLocks noChangeArrowheads="1"/>
          </p:cNvSpPr>
          <p:nvPr/>
        </p:nvSpPr>
        <p:spPr bwMode="auto">
          <a:xfrm>
            <a:off x="1852418" y="2288989"/>
            <a:ext cx="65520" cy="71943"/>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8" name="Oval 90">
            <a:extLst>
              <a:ext uri="{FF2B5EF4-FFF2-40B4-BE49-F238E27FC236}">
                <a16:creationId xmlns:a16="http://schemas.microsoft.com/office/drawing/2014/main" id="{8EFF63E0-B2E3-489B-A7B3-DC2AB1A30BEC}"/>
              </a:ext>
            </a:extLst>
          </p:cNvPr>
          <p:cNvSpPr>
            <a:spLocks noChangeArrowheads="1"/>
          </p:cNvSpPr>
          <p:nvPr/>
        </p:nvSpPr>
        <p:spPr bwMode="auto">
          <a:xfrm>
            <a:off x="1842830" y="2236830"/>
            <a:ext cx="65520" cy="70144"/>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9" name="Oval 91">
            <a:extLst>
              <a:ext uri="{FF2B5EF4-FFF2-40B4-BE49-F238E27FC236}">
                <a16:creationId xmlns:a16="http://schemas.microsoft.com/office/drawing/2014/main" id="{C8A9B42F-B08C-4B92-97EC-3467A1F46BDB}"/>
              </a:ext>
            </a:extLst>
          </p:cNvPr>
          <p:cNvSpPr>
            <a:spLocks noChangeArrowheads="1"/>
          </p:cNvSpPr>
          <p:nvPr/>
        </p:nvSpPr>
        <p:spPr bwMode="auto">
          <a:xfrm>
            <a:off x="4756009" y="4416682"/>
            <a:ext cx="62323" cy="73742"/>
          </a:xfrm>
          <a:prstGeom prst="ellipse">
            <a:avLst/>
          </a:prstGeom>
          <a:noFill/>
          <a:ln w="12700" cap="flat">
            <a:solidFill>
              <a:srgbClr val="03B2C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10" name="Freeform 92">
            <a:extLst>
              <a:ext uri="{FF2B5EF4-FFF2-40B4-BE49-F238E27FC236}">
                <a16:creationId xmlns:a16="http://schemas.microsoft.com/office/drawing/2014/main" id="{790D037C-4CA3-4E96-9FF1-46A42D7B96EC}"/>
              </a:ext>
            </a:extLst>
          </p:cNvPr>
          <p:cNvSpPr>
            <a:spLocks/>
          </p:cNvSpPr>
          <p:nvPr/>
        </p:nvSpPr>
        <p:spPr bwMode="auto">
          <a:xfrm>
            <a:off x="1536012" y="2092945"/>
            <a:ext cx="3579551" cy="2584528"/>
          </a:xfrm>
          <a:custGeom>
            <a:avLst/>
            <a:gdLst>
              <a:gd name="T0" fmla="*/ 1564 w 2240"/>
              <a:gd name="T1" fmla="*/ 1437 h 1437"/>
              <a:gd name="T2" fmla="*/ 1150 w 2240"/>
              <a:gd name="T3" fmla="*/ 1390 h 1437"/>
              <a:gd name="T4" fmla="*/ 1076 w 2240"/>
              <a:gd name="T5" fmla="*/ 1354 h 1437"/>
              <a:gd name="T6" fmla="*/ 907 w 2240"/>
              <a:gd name="T7" fmla="*/ 1325 h 1437"/>
              <a:gd name="T8" fmla="*/ 892 w 2240"/>
              <a:gd name="T9" fmla="*/ 1284 h 1437"/>
              <a:gd name="T10" fmla="*/ 886 w 2240"/>
              <a:gd name="T11" fmla="*/ 1266 h 1437"/>
              <a:gd name="T12" fmla="*/ 866 w 2240"/>
              <a:gd name="T13" fmla="*/ 1241 h 1437"/>
              <a:gd name="T14" fmla="*/ 805 w 2240"/>
              <a:gd name="T15" fmla="*/ 1213 h 1437"/>
              <a:gd name="T16" fmla="*/ 690 w 2240"/>
              <a:gd name="T17" fmla="*/ 1186 h 1437"/>
              <a:gd name="T18" fmla="*/ 668 w 2240"/>
              <a:gd name="T19" fmla="*/ 1162 h 1437"/>
              <a:gd name="T20" fmla="*/ 654 w 2240"/>
              <a:gd name="T21" fmla="*/ 1138 h 1437"/>
              <a:gd name="T22" fmla="*/ 500 w 2240"/>
              <a:gd name="T23" fmla="*/ 1093 h 1437"/>
              <a:gd name="T24" fmla="*/ 474 w 2240"/>
              <a:gd name="T25" fmla="*/ 1076 h 1437"/>
              <a:gd name="T26" fmla="*/ 464 w 2240"/>
              <a:gd name="T27" fmla="*/ 1050 h 1437"/>
              <a:gd name="T28" fmla="*/ 458 w 2240"/>
              <a:gd name="T29" fmla="*/ 1025 h 1437"/>
              <a:gd name="T30" fmla="*/ 455 w 2240"/>
              <a:gd name="T31" fmla="*/ 1009 h 1437"/>
              <a:gd name="T32" fmla="*/ 447 w 2240"/>
              <a:gd name="T33" fmla="*/ 926 h 1437"/>
              <a:gd name="T34" fmla="*/ 443 w 2240"/>
              <a:gd name="T35" fmla="*/ 889 h 1437"/>
              <a:gd name="T36" fmla="*/ 439 w 2240"/>
              <a:gd name="T37" fmla="*/ 838 h 1437"/>
              <a:gd name="T38" fmla="*/ 433 w 2240"/>
              <a:gd name="T39" fmla="*/ 826 h 1437"/>
              <a:gd name="T40" fmla="*/ 427 w 2240"/>
              <a:gd name="T41" fmla="*/ 685 h 1437"/>
              <a:gd name="T42" fmla="*/ 364 w 2240"/>
              <a:gd name="T43" fmla="*/ 669 h 1437"/>
              <a:gd name="T44" fmla="*/ 317 w 2240"/>
              <a:gd name="T45" fmla="*/ 648 h 1437"/>
              <a:gd name="T46" fmla="*/ 245 w 2240"/>
              <a:gd name="T47" fmla="*/ 630 h 1437"/>
              <a:gd name="T48" fmla="*/ 235 w 2240"/>
              <a:gd name="T49" fmla="*/ 610 h 1437"/>
              <a:gd name="T50" fmla="*/ 231 w 2240"/>
              <a:gd name="T51" fmla="*/ 575 h 1437"/>
              <a:gd name="T52" fmla="*/ 225 w 2240"/>
              <a:gd name="T53" fmla="*/ 530 h 1437"/>
              <a:gd name="T54" fmla="*/ 217 w 2240"/>
              <a:gd name="T55" fmla="*/ 488 h 1437"/>
              <a:gd name="T56" fmla="*/ 210 w 2240"/>
              <a:gd name="T57" fmla="*/ 447 h 1437"/>
              <a:gd name="T58" fmla="*/ 206 w 2240"/>
              <a:gd name="T59" fmla="*/ 245 h 1437"/>
              <a:gd name="T60" fmla="*/ 202 w 2240"/>
              <a:gd name="T61" fmla="*/ 188 h 1437"/>
              <a:gd name="T62" fmla="*/ 192 w 2240"/>
              <a:gd name="T63" fmla="*/ 133 h 1437"/>
              <a:gd name="T64" fmla="*/ 168 w 2240"/>
              <a:gd name="T65" fmla="*/ 94 h 1437"/>
              <a:gd name="T66" fmla="*/ 145 w 2240"/>
              <a:gd name="T67" fmla="*/ 78 h 1437"/>
              <a:gd name="T68" fmla="*/ 119 w 2240"/>
              <a:gd name="T69" fmla="*/ 37 h 1437"/>
              <a:gd name="T70" fmla="*/ 90 w 2240"/>
              <a:gd name="T71" fmla="*/ 21 h 1437"/>
              <a:gd name="T72" fmla="*/ 0 w 2240"/>
              <a:gd name="T73"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40" h="1437">
                <a:moveTo>
                  <a:pt x="2240" y="1437"/>
                </a:moveTo>
                <a:lnTo>
                  <a:pt x="1564" y="1437"/>
                </a:lnTo>
                <a:lnTo>
                  <a:pt x="1564" y="1390"/>
                </a:lnTo>
                <a:lnTo>
                  <a:pt x="1150" y="1390"/>
                </a:lnTo>
                <a:lnTo>
                  <a:pt x="1150" y="1354"/>
                </a:lnTo>
                <a:lnTo>
                  <a:pt x="1076" y="1354"/>
                </a:lnTo>
                <a:lnTo>
                  <a:pt x="1076" y="1325"/>
                </a:lnTo>
                <a:lnTo>
                  <a:pt x="907" y="1325"/>
                </a:lnTo>
                <a:lnTo>
                  <a:pt x="907" y="1284"/>
                </a:lnTo>
                <a:lnTo>
                  <a:pt x="892" y="1284"/>
                </a:lnTo>
                <a:lnTo>
                  <a:pt x="892" y="1266"/>
                </a:lnTo>
                <a:lnTo>
                  <a:pt x="886" y="1266"/>
                </a:lnTo>
                <a:lnTo>
                  <a:pt x="886" y="1241"/>
                </a:lnTo>
                <a:lnTo>
                  <a:pt x="866" y="1241"/>
                </a:lnTo>
                <a:lnTo>
                  <a:pt x="866" y="1213"/>
                </a:lnTo>
                <a:lnTo>
                  <a:pt x="805" y="1213"/>
                </a:lnTo>
                <a:lnTo>
                  <a:pt x="805" y="1186"/>
                </a:lnTo>
                <a:lnTo>
                  <a:pt x="690" y="1186"/>
                </a:lnTo>
                <a:lnTo>
                  <a:pt x="690" y="1162"/>
                </a:lnTo>
                <a:lnTo>
                  <a:pt x="668" y="1162"/>
                </a:lnTo>
                <a:lnTo>
                  <a:pt x="668" y="1138"/>
                </a:lnTo>
                <a:lnTo>
                  <a:pt x="654" y="1138"/>
                </a:lnTo>
                <a:lnTo>
                  <a:pt x="654" y="1093"/>
                </a:lnTo>
                <a:lnTo>
                  <a:pt x="500" y="1093"/>
                </a:lnTo>
                <a:lnTo>
                  <a:pt x="500" y="1076"/>
                </a:lnTo>
                <a:lnTo>
                  <a:pt x="474" y="1076"/>
                </a:lnTo>
                <a:lnTo>
                  <a:pt x="474" y="1050"/>
                </a:lnTo>
                <a:lnTo>
                  <a:pt x="464" y="1050"/>
                </a:lnTo>
                <a:lnTo>
                  <a:pt x="464" y="1025"/>
                </a:lnTo>
                <a:lnTo>
                  <a:pt x="458" y="1025"/>
                </a:lnTo>
                <a:lnTo>
                  <a:pt x="458" y="1009"/>
                </a:lnTo>
                <a:lnTo>
                  <a:pt x="455" y="1009"/>
                </a:lnTo>
                <a:lnTo>
                  <a:pt x="455" y="926"/>
                </a:lnTo>
                <a:lnTo>
                  <a:pt x="447" y="926"/>
                </a:lnTo>
                <a:lnTo>
                  <a:pt x="447" y="889"/>
                </a:lnTo>
                <a:lnTo>
                  <a:pt x="443" y="889"/>
                </a:lnTo>
                <a:lnTo>
                  <a:pt x="443" y="838"/>
                </a:lnTo>
                <a:lnTo>
                  <a:pt x="439" y="838"/>
                </a:lnTo>
                <a:lnTo>
                  <a:pt x="439" y="826"/>
                </a:lnTo>
                <a:lnTo>
                  <a:pt x="433" y="826"/>
                </a:lnTo>
                <a:lnTo>
                  <a:pt x="433" y="685"/>
                </a:lnTo>
                <a:lnTo>
                  <a:pt x="427" y="685"/>
                </a:lnTo>
                <a:lnTo>
                  <a:pt x="427" y="669"/>
                </a:lnTo>
                <a:lnTo>
                  <a:pt x="364" y="669"/>
                </a:lnTo>
                <a:lnTo>
                  <a:pt x="364" y="648"/>
                </a:lnTo>
                <a:lnTo>
                  <a:pt x="317" y="648"/>
                </a:lnTo>
                <a:lnTo>
                  <a:pt x="317" y="630"/>
                </a:lnTo>
                <a:lnTo>
                  <a:pt x="245" y="630"/>
                </a:lnTo>
                <a:lnTo>
                  <a:pt x="245" y="610"/>
                </a:lnTo>
                <a:lnTo>
                  <a:pt x="235" y="610"/>
                </a:lnTo>
                <a:lnTo>
                  <a:pt x="235" y="575"/>
                </a:lnTo>
                <a:lnTo>
                  <a:pt x="231" y="575"/>
                </a:lnTo>
                <a:lnTo>
                  <a:pt x="231" y="530"/>
                </a:lnTo>
                <a:lnTo>
                  <a:pt x="225" y="530"/>
                </a:lnTo>
                <a:lnTo>
                  <a:pt x="225" y="488"/>
                </a:lnTo>
                <a:lnTo>
                  <a:pt x="217" y="488"/>
                </a:lnTo>
                <a:lnTo>
                  <a:pt x="217" y="447"/>
                </a:lnTo>
                <a:lnTo>
                  <a:pt x="210" y="447"/>
                </a:lnTo>
                <a:lnTo>
                  <a:pt x="210" y="245"/>
                </a:lnTo>
                <a:lnTo>
                  <a:pt x="206" y="245"/>
                </a:lnTo>
                <a:lnTo>
                  <a:pt x="206" y="188"/>
                </a:lnTo>
                <a:lnTo>
                  <a:pt x="202" y="188"/>
                </a:lnTo>
                <a:lnTo>
                  <a:pt x="202" y="133"/>
                </a:lnTo>
                <a:lnTo>
                  <a:pt x="192" y="133"/>
                </a:lnTo>
                <a:lnTo>
                  <a:pt x="192" y="94"/>
                </a:lnTo>
                <a:lnTo>
                  <a:pt x="168" y="94"/>
                </a:lnTo>
                <a:lnTo>
                  <a:pt x="168" y="78"/>
                </a:lnTo>
                <a:lnTo>
                  <a:pt x="145" y="78"/>
                </a:lnTo>
                <a:lnTo>
                  <a:pt x="145" y="37"/>
                </a:lnTo>
                <a:lnTo>
                  <a:pt x="119" y="37"/>
                </a:lnTo>
                <a:lnTo>
                  <a:pt x="119" y="21"/>
                </a:lnTo>
                <a:lnTo>
                  <a:pt x="90" y="21"/>
                </a:lnTo>
                <a:lnTo>
                  <a:pt x="90" y="0"/>
                </a:lnTo>
                <a:lnTo>
                  <a:pt x="0" y="0"/>
                </a:lnTo>
              </a:path>
            </a:pathLst>
          </a:custGeom>
          <a:noFill/>
          <a:ln w="127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12" name="TextBox 611">
            <a:extLst>
              <a:ext uri="{FF2B5EF4-FFF2-40B4-BE49-F238E27FC236}">
                <a16:creationId xmlns:a16="http://schemas.microsoft.com/office/drawing/2014/main" id="{E52B6B51-D0E9-444B-AB42-82169BC2464F}"/>
              </a:ext>
            </a:extLst>
          </p:cNvPr>
          <p:cNvSpPr txBox="1"/>
          <p:nvPr/>
        </p:nvSpPr>
        <p:spPr>
          <a:xfrm>
            <a:off x="1382599"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13" name="TextBox 612">
            <a:extLst>
              <a:ext uri="{FF2B5EF4-FFF2-40B4-BE49-F238E27FC236}">
                <a16:creationId xmlns:a16="http://schemas.microsoft.com/office/drawing/2014/main" id="{02C3426F-6500-4DFE-B265-A2C21AB42183}"/>
              </a:ext>
            </a:extLst>
          </p:cNvPr>
          <p:cNvSpPr txBox="1"/>
          <p:nvPr/>
        </p:nvSpPr>
        <p:spPr>
          <a:xfrm>
            <a:off x="1775361"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2</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14" name="TextBox 613">
            <a:extLst>
              <a:ext uri="{FF2B5EF4-FFF2-40B4-BE49-F238E27FC236}">
                <a16:creationId xmlns:a16="http://schemas.microsoft.com/office/drawing/2014/main" id="{ECF3C95D-DEEB-4978-9A5C-EF51569A92BB}"/>
              </a:ext>
            </a:extLst>
          </p:cNvPr>
          <p:cNvSpPr txBox="1"/>
          <p:nvPr/>
        </p:nvSpPr>
        <p:spPr>
          <a:xfrm>
            <a:off x="1980997"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3</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15" name="TextBox 614">
            <a:extLst>
              <a:ext uri="{FF2B5EF4-FFF2-40B4-BE49-F238E27FC236}">
                <a16:creationId xmlns:a16="http://schemas.microsoft.com/office/drawing/2014/main" id="{F99693D7-4D68-4371-9986-61A0F5200C7F}"/>
              </a:ext>
            </a:extLst>
          </p:cNvPr>
          <p:cNvSpPr txBox="1"/>
          <p:nvPr/>
        </p:nvSpPr>
        <p:spPr>
          <a:xfrm>
            <a:off x="2156290"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4</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16" name="TextBox 615">
            <a:extLst>
              <a:ext uri="{FF2B5EF4-FFF2-40B4-BE49-F238E27FC236}">
                <a16:creationId xmlns:a16="http://schemas.microsoft.com/office/drawing/2014/main" id="{5C1842A7-2DC8-42DE-A30B-5C989D9C4C34}"/>
              </a:ext>
            </a:extLst>
          </p:cNvPr>
          <p:cNvSpPr txBox="1"/>
          <p:nvPr/>
        </p:nvSpPr>
        <p:spPr>
          <a:xfrm>
            <a:off x="2351811"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5</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17" name="TextBox 616">
            <a:extLst>
              <a:ext uri="{FF2B5EF4-FFF2-40B4-BE49-F238E27FC236}">
                <a16:creationId xmlns:a16="http://schemas.microsoft.com/office/drawing/2014/main" id="{A3FB66ED-DF01-48B2-B66E-EB65CBF8B603}"/>
              </a:ext>
            </a:extLst>
          </p:cNvPr>
          <p:cNvSpPr txBox="1"/>
          <p:nvPr/>
        </p:nvSpPr>
        <p:spPr>
          <a:xfrm>
            <a:off x="2557447"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6</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18" name="TextBox 617">
            <a:extLst>
              <a:ext uri="{FF2B5EF4-FFF2-40B4-BE49-F238E27FC236}">
                <a16:creationId xmlns:a16="http://schemas.microsoft.com/office/drawing/2014/main" id="{8EB5A19B-BB6E-4752-BEC2-DFE0E392CFD1}"/>
              </a:ext>
            </a:extLst>
          </p:cNvPr>
          <p:cNvSpPr txBox="1"/>
          <p:nvPr/>
        </p:nvSpPr>
        <p:spPr>
          <a:xfrm>
            <a:off x="2747911"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7</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19" name="TextBox 618">
            <a:extLst>
              <a:ext uri="{FF2B5EF4-FFF2-40B4-BE49-F238E27FC236}">
                <a16:creationId xmlns:a16="http://schemas.microsoft.com/office/drawing/2014/main" id="{9AAF9BE0-A1CE-46E2-97E0-274754C0BD59}"/>
              </a:ext>
            </a:extLst>
          </p:cNvPr>
          <p:cNvSpPr txBox="1"/>
          <p:nvPr/>
        </p:nvSpPr>
        <p:spPr>
          <a:xfrm>
            <a:off x="2943433"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8</a:t>
            </a:r>
            <a:endParaRPr kumimoji="0" lang="en-GB" sz="12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20" name="TextBox 619">
            <a:extLst>
              <a:ext uri="{FF2B5EF4-FFF2-40B4-BE49-F238E27FC236}">
                <a16:creationId xmlns:a16="http://schemas.microsoft.com/office/drawing/2014/main" id="{84696F5C-BE37-41C4-BB42-1EE13630CFBF}"/>
              </a:ext>
            </a:extLst>
          </p:cNvPr>
          <p:cNvSpPr txBox="1"/>
          <p:nvPr/>
        </p:nvSpPr>
        <p:spPr>
          <a:xfrm>
            <a:off x="3138954"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9</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21" name="TextBox 620">
            <a:extLst>
              <a:ext uri="{FF2B5EF4-FFF2-40B4-BE49-F238E27FC236}">
                <a16:creationId xmlns:a16="http://schemas.microsoft.com/office/drawing/2014/main" id="{2E8FE045-6B20-4B29-B5B2-68889402C2F9}"/>
              </a:ext>
            </a:extLst>
          </p:cNvPr>
          <p:cNvSpPr txBox="1"/>
          <p:nvPr/>
        </p:nvSpPr>
        <p:spPr>
          <a:xfrm>
            <a:off x="3334471"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10</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22" name="TextBox 621">
            <a:extLst>
              <a:ext uri="{FF2B5EF4-FFF2-40B4-BE49-F238E27FC236}">
                <a16:creationId xmlns:a16="http://schemas.microsoft.com/office/drawing/2014/main" id="{9027440A-3539-464A-A8CA-7093A5A25FA7}"/>
              </a:ext>
            </a:extLst>
          </p:cNvPr>
          <p:cNvSpPr txBox="1"/>
          <p:nvPr/>
        </p:nvSpPr>
        <p:spPr>
          <a:xfrm>
            <a:off x="3529996"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11</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23" name="TextBox 622">
            <a:extLst>
              <a:ext uri="{FF2B5EF4-FFF2-40B4-BE49-F238E27FC236}">
                <a16:creationId xmlns:a16="http://schemas.microsoft.com/office/drawing/2014/main" id="{B273FB10-4B23-499F-A2AA-936F41848974}"/>
              </a:ext>
            </a:extLst>
          </p:cNvPr>
          <p:cNvSpPr txBox="1"/>
          <p:nvPr/>
        </p:nvSpPr>
        <p:spPr>
          <a:xfrm>
            <a:off x="3730568"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12</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24" name="TextBox 623">
            <a:extLst>
              <a:ext uri="{FF2B5EF4-FFF2-40B4-BE49-F238E27FC236}">
                <a16:creationId xmlns:a16="http://schemas.microsoft.com/office/drawing/2014/main" id="{1FFCC1D7-5916-4E7A-B4BC-0D975285EB23}"/>
              </a:ext>
            </a:extLst>
          </p:cNvPr>
          <p:cNvSpPr txBox="1"/>
          <p:nvPr/>
        </p:nvSpPr>
        <p:spPr>
          <a:xfrm>
            <a:off x="3926092"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13</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25" name="TextBox 624">
            <a:extLst>
              <a:ext uri="{FF2B5EF4-FFF2-40B4-BE49-F238E27FC236}">
                <a16:creationId xmlns:a16="http://schemas.microsoft.com/office/drawing/2014/main" id="{79D27B10-1242-4A6D-9111-A223B43C8BF3}"/>
              </a:ext>
            </a:extLst>
          </p:cNvPr>
          <p:cNvSpPr txBox="1"/>
          <p:nvPr/>
        </p:nvSpPr>
        <p:spPr>
          <a:xfrm>
            <a:off x="4121610"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14</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26" name="TextBox 625">
            <a:extLst>
              <a:ext uri="{FF2B5EF4-FFF2-40B4-BE49-F238E27FC236}">
                <a16:creationId xmlns:a16="http://schemas.microsoft.com/office/drawing/2014/main" id="{224B7350-A4FF-4CDA-AEE0-A33A8EC49B16}"/>
              </a:ext>
            </a:extLst>
          </p:cNvPr>
          <p:cNvSpPr txBox="1"/>
          <p:nvPr/>
        </p:nvSpPr>
        <p:spPr>
          <a:xfrm>
            <a:off x="4327246"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15</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27" name="TextBox 626">
            <a:extLst>
              <a:ext uri="{FF2B5EF4-FFF2-40B4-BE49-F238E27FC236}">
                <a16:creationId xmlns:a16="http://schemas.microsoft.com/office/drawing/2014/main" id="{FEAF8D7D-A803-49C8-A3E7-1055D909E0FC}"/>
              </a:ext>
            </a:extLst>
          </p:cNvPr>
          <p:cNvSpPr txBox="1"/>
          <p:nvPr/>
        </p:nvSpPr>
        <p:spPr>
          <a:xfrm>
            <a:off x="4512652"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16</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28" name="TextBox 627">
            <a:extLst>
              <a:ext uri="{FF2B5EF4-FFF2-40B4-BE49-F238E27FC236}">
                <a16:creationId xmlns:a16="http://schemas.microsoft.com/office/drawing/2014/main" id="{0C43FC9D-7878-4AEE-902E-9C97354F1353}"/>
              </a:ext>
            </a:extLst>
          </p:cNvPr>
          <p:cNvSpPr txBox="1"/>
          <p:nvPr/>
        </p:nvSpPr>
        <p:spPr>
          <a:xfrm>
            <a:off x="4708174"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17</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29" name="TextBox 628">
            <a:extLst>
              <a:ext uri="{FF2B5EF4-FFF2-40B4-BE49-F238E27FC236}">
                <a16:creationId xmlns:a16="http://schemas.microsoft.com/office/drawing/2014/main" id="{938C345B-054E-4108-8599-0C5BC2F7F061}"/>
              </a:ext>
            </a:extLst>
          </p:cNvPr>
          <p:cNvSpPr txBox="1"/>
          <p:nvPr/>
        </p:nvSpPr>
        <p:spPr>
          <a:xfrm>
            <a:off x="4908752"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18</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30" name="TextBox 629">
            <a:extLst>
              <a:ext uri="{FF2B5EF4-FFF2-40B4-BE49-F238E27FC236}">
                <a16:creationId xmlns:a16="http://schemas.microsoft.com/office/drawing/2014/main" id="{0A7DA3D2-B6BE-4C38-8F25-96005763DE82}"/>
              </a:ext>
            </a:extLst>
          </p:cNvPr>
          <p:cNvSpPr txBox="1"/>
          <p:nvPr/>
        </p:nvSpPr>
        <p:spPr>
          <a:xfrm>
            <a:off x="5099217"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19</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31" name="TextBox 630">
            <a:extLst>
              <a:ext uri="{FF2B5EF4-FFF2-40B4-BE49-F238E27FC236}">
                <a16:creationId xmlns:a16="http://schemas.microsoft.com/office/drawing/2014/main" id="{192090D7-76E9-4193-90B4-D40042CA69C5}"/>
              </a:ext>
            </a:extLst>
          </p:cNvPr>
          <p:cNvSpPr txBox="1"/>
          <p:nvPr/>
        </p:nvSpPr>
        <p:spPr>
          <a:xfrm>
            <a:off x="5299795"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20</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32" name="TextBox 631">
            <a:extLst>
              <a:ext uri="{FF2B5EF4-FFF2-40B4-BE49-F238E27FC236}">
                <a16:creationId xmlns:a16="http://schemas.microsoft.com/office/drawing/2014/main" id="{FBA1A6A9-C21B-4C70-9918-D4BBF88C2328}"/>
              </a:ext>
            </a:extLst>
          </p:cNvPr>
          <p:cNvSpPr txBox="1"/>
          <p:nvPr/>
        </p:nvSpPr>
        <p:spPr>
          <a:xfrm>
            <a:off x="5495312"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21</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33" name="TextBox 632">
            <a:extLst>
              <a:ext uri="{FF2B5EF4-FFF2-40B4-BE49-F238E27FC236}">
                <a16:creationId xmlns:a16="http://schemas.microsoft.com/office/drawing/2014/main" id="{16A0EF70-C349-4771-90FE-E97C6B543897}"/>
              </a:ext>
            </a:extLst>
          </p:cNvPr>
          <p:cNvSpPr txBox="1"/>
          <p:nvPr/>
        </p:nvSpPr>
        <p:spPr>
          <a:xfrm>
            <a:off x="1578120" y="4952994"/>
            <a:ext cx="298386"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34" name="TextBox 633">
            <a:extLst>
              <a:ext uri="{FF2B5EF4-FFF2-40B4-BE49-F238E27FC236}">
                <a16:creationId xmlns:a16="http://schemas.microsoft.com/office/drawing/2014/main" id="{7155B211-3FA1-45E4-8EAF-8DC07728956E}"/>
              </a:ext>
            </a:extLst>
          </p:cNvPr>
          <p:cNvSpPr txBox="1"/>
          <p:nvPr/>
        </p:nvSpPr>
        <p:spPr>
          <a:xfrm>
            <a:off x="1084295" y="4755710"/>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0.0</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35" name="TextBox 634">
            <a:extLst>
              <a:ext uri="{FF2B5EF4-FFF2-40B4-BE49-F238E27FC236}">
                <a16:creationId xmlns:a16="http://schemas.microsoft.com/office/drawing/2014/main" id="{B81D56D6-9928-4CA2-867C-F8FD3D5AFD9C}"/>
              </a:ext>
            </a:extLst>
          </p:cNvPr>
          <p:cNvSpPr txBox="1"/>
          <p:nvPr/>
        </p:nvSpPr>
        <p:spPr>
          <a:xfrm>
            <a:off x="1084295" y="4480417"/>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0.1</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36" name="TextBox 635">
            <a:extLst>
              <a:ext uri="{FF2B5EF4-FFF2-40B4-BE49-F238E27FC236}">
                <a16:creationId xmlns:a16="http://schemas.microsoft.com/office/drawing/2014/main" id="{D4505791-7FE0-4C10-BC45-8949C10A9903}"/>
              </a:ext>
            </a:extLst>
          </p:cNvPr>
          <p:cNvSpPr txBox="1"/>
          <p:nvPr/>
        </p:nvSpPr>
        <p:spPr>
          <a:xfrm>
            <a:off x="1084295" y="2828637"/>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0.7</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37" name="TextBox 636">
            <a:extLst>
              <a:ext uri="{FF2B5EF4-FFF2-40B4-BE49-F238E27FC236}">
                <a16:creationId xmlns:a16="http://schemas.microsoft.com/office/drawing/2014/main" id="{C5FCB5CB-49AA-4362-903F-C23BC6712A69}"/>
              </a:ext>
            </a:extLst>
          </p:cNvPr>
          <p:cNvSpPr txBox="1"/>
          <p:nvPr/>
        </p:nvSpPr>
        <p:spPr>
          <a:xfrm>
            <a:off x="1084295" y="3103933"/>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0.6</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38" name="TextBox 637">
            <a:extLst>
              <a:ext uri="{FF2B5EF4-FFF2-40B4-BE49-F238E27FC236}">
                <a16:creationId xmlns:a16="http://schemas.microsoft.com/office/drawing/2014/main" id="{0DE583E4-A603-4BD3-8B2D-F3F28447F28D}"/>
              </a:ext>
            </a:extLst>
          </p:cNvPr>
          <p:cNvSpPr txBox="1"/>
          <p:nvPr/>
        </p:nvSpPr>
        <p:spPr>
          <a:xfrm>
            <a:off x="1084295" y="3379231"/>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0.5</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39" name="TextBox 638">
            <a:extLst>
              <a:ext uri="{FF2B5EF4-FFF2-40B4-BE49-F238E27FC236}">
                <a16:creationId xmlns:a16="http://schemas.microsoft.com/office/drawing/2014/main" id="{D7D35314-CDF0-4EA9-AA18-28920E693AFD}"/>
              </a:ext>
            </a:extLst>
          </p:cNvPr>
          <p:cNvSpPr txBox="1"/>
          <p:nvPr/>
        </p:nvSpPr>
        <p:spPr>
          <a:xfrm>
            <a:off x="1084295" y="3654527"/>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0.4</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40" name="TextBox 639">
            <a:extLst>
              <a:ext uri="{FF2B5EF4-FFF2-40B4-BE49-F238E27FC236}">
                <a16:creationId xmlns:a16="http://schemas.microsoft.com/office/drawing/2014/main" id="{5198E9C2-57F8-4D63-A869-54B9DD0CA006}"/>
              </a:ext>
            </a:extLst>
          </p:cNvPr>
          <p:cNvSpPr txBox="1"/>
          <p:nvPr/>
        </p:nvSpPr>
        <p:spPr>
          <a:xfrm>
            <a:off x="1084295" y="3929823"/>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0.3</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41" name="TextBox 640">
            <a:extLst>
              <a:ext uri="{FF2B5EF4-FFF2-40B4-BE49-F238E27FC236}">
                <a16:creationId xmlns:a16="http://schemas.microsoft.com/office/drawing/2014/main" id="{DBCBD0C8-F2D7-43C9-B295-71A326A181B1}"/>
              </a:ext>
            </a:extLst>
          </p:cNvPr>
          <p:cNvSpPr txBox="1"/>
          <p:nvPr/>
        </p:nvSpPr>
        <p:spPr>
          <a:xfrm>
            <a:off x="1084295" y="4205121"/>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0.2</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42" name="TextBox 641">
            <a:extLst>
              <a:ext uri="{FF2B5EF4-FFF2-40B4-BE49-F238E27FC236}">
                <a16:creationId xmlns:a16="http://schemas.microsoft.com/office/drawing/2014/main" id="{333B5069-BD4C-4544-B10B-DB1C32AF7B89}"/>
              </a:ext>
            </a:extLst>
          </p:cNvPr>
          <p:cNvSpPr txBox="1"/>
          <p:nvPr/>
        </p:nvSpPr>
        <p:spPr>
          <a:xfrm>
            <a:off x="1084295" y="2002748"/>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1.0</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43" name="TextBox 642">
            <a:extLst>
              <a:ext uri="{FF2B5EF4-FFF2-40B4-BE49-F238E27FC236}">
                <a16:creationId xmlns:a16="http://schemas.microsoft.com/office/drawing/2014/main" id="{CCEE6B4E-7B87-495A-B82E-FC8FAD2C8C5C}"/>
              </a:ext>
            </a:extLst>
          </p:cNvPr>
          <p:cNvSpPr txBox="1"/>
          <p:nvPr/>
        </p:nvSpPr>
        <p:spPr>
          <a:xfrm>
            <a:off x="1089221" y="2278044"/>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0.9</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44" name="TextBox 643">
            <a:extLst>
              <a:ext uri="{FF2B5EF4-FFF2-40B4-BE49-F238E27FC236}">
                <a16:creationId xmlns:a16="http://schemas.microsoft.com/office/drawing/2014/main" id="{67200C84-5840-4A15-9A6C-B897FB418C9B}"/>
              </a:ext>
            </a:extLst>
          </p:cNvPr>
          <p:cNvSpPr txBox="1"/>
          <p:nvPr/>
        </p:nvSpPr>
        <p:spPr>
          <a:xfrm>
            <a:off x="1084295" y="2553341"/>
            <a:ext cx="298386" cy="184666"/>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0.8</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45" name="TextBox 644">
            <a:extLst>
              <a:ext uri="{FF2B5EF4-FFF2-40B4-BE49-F238E27FC236}">
                <a16:creationId xmlns:a16="http://schemas.microsoft.com/office/drawing/2014/main" id="{3F4C5962-A299-4866-8A9B-411832C8FD7F}"/>
              </a:ext>
            </a:extLst>
          </p:cNvPr>
          <p:cNvSpPr txBox="1"/>
          <p:nvPr/>
        </p:nvSpPr>
        <p:spPr>
          <a:xfrm>
            <a:off x="1536012" y="5230323"/>
            <a:ext cx="4111690" cy="184666"/>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Time from </a:t>
            </a:r>
            <a:r>
              <a:rPr kumimoji="0" lang="en-US" sz="12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randomisation</a:t>
            </a: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(months)</a:t>
            </a:r>
            <a:endParaRPr kumimoji="0" lang="en-GB" sz="1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46" name="TextBox 645">
            <a:extLst>
              <a:ext uri="{FF2B5EF4-FFF2-40B4-BE49-F238E27FC236}">
                <a16:creationId xmlns:a16="http://schemas.microsoft.com/office/drawing/2014/main" id="{001F5FE4-60EE-4176-83CB-F9966C7FB096}"/>
              </a:ext>
            </a:extLst>
          </p:cNvPr>
          <p:cNvSpPr txBox="1"/>
          <p:nvPr/>
        </p:nvSpPr>
        <p:spPr>
          <a:xfrm rot="16200000">
            <a:off x="-401686" y="3348483"/>
            <a:ext cx="2760783" cy="242514"/>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Probability of rPFS</a:t>
            </a:r>
            <a:endParaRPr kumimoji="0" lang="en-GB" sz="14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nvGrpSpPr>
          <p:cNvPr id="647" name="Group 646">
            <a:extLst>
              <a:ext uri="{FF2B5EF4-FFF2-40B4-BE49-F238E27FC236}">
                <a16:creationId xmlns:a16="http://schemas.microsoft.com/office/drawing/2014/main" id="{B7BA643F-3919-49A9-9A07-D2D66BEFE297}"/>
              </a:ext>
            </a:extLst>
          </p:cNvPr>
          <p:cNvGrpSpPr/>
          <p:nvPr/>
        </p:nvGrpSpPr>
        <p:grpSpPr>
          <a:xfrm>
            <a:off x="229393" y="5333575"/>
            <a:ext cx="5564303" cy="548002"/>
            <a:chOff x="1276903" y="4162827"/>
            <a:chExt cx="5527697" cy="483697"/>
          </a:xfrm>
        </p:grpSpPr>
        <p:grpSp>
          <p:nvGrpSpPr>
            <p:cNvPr id="650" name="Group 649">
              <a:extLst>
                <a:ext uri="{FF2B5EF4-FFF2-40B4-BE49-F238E27FC236}">
                  <a16:creationId xmlns:a16="http://schemas.microsoft.com/office/drawing/2014/main" id="{37C122C9-AC38-4EAC-8FB9-468EE15B2FE4}"/>
                </a:ext>
              </a:extLst>
            </p:cNvPr>
            <p:cNvGrpSpPr/>
            <p:nvPr/>
          </p:nvGrpSpPr>
          <p:grpSpPr>
            <a:xfrm>
              <a:off x="1276908" y="4162827"/>
              <a:ext cx="5527691" cy="313078"/>
              <a:chOff x="1276908" y="4152701"/>
              <a:chExt cx="5527691" cy="313078"/>
            </a:xfrm>
          </p:grpSpPr>
          <p:sp>
            <p:nvSpPr>
              <p:cNvPr id="675" name="TextBox 674">
                <a:extLst>
                  <a:ext uri="{FF2B5EF4-FFF2-40B4-BE49-F238E27FC236}">
                    <a16:creationId xmlns:a16="http://schemas.microsoft.com/office/drawing/2014/main" id="{22891351-48B9-4F44-8AC9-E511A2C6A5E5}"/>
                  </a:ext>
                </a:extLst>
              </p:cNvPr>
              <p:cNvSpPr txBox="1"/>
              <p:nvPr/>
            </p:nvSpPr>
            <p:spPr>
              <a:xfrm>
                <a:off x="242252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162</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76" name="TextBox 675">
                <a:extLst>
                  <a:ext uri="{FF2B5EF4-FFF2-40B4-BE49-F238E27FC236}">
                    <a16:creationId xmlns:a16="http://schemas.microsoft.com/office/drawing/2014/main" id="{56CB06B6-A297-4B4B-8997-53E86C82A021}"/>
                  </a:ext>
                </a:extLst>
              </p:cNvPr>
              <p:cNvSpPr txBox="1"/>
              <p:nvPr/>
            </p:nvSpPr>
            <p:spPr>
              <a:xfrm>
                <a:off x="2812701"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126</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77" name="TextBox 676">
                <a:extLst>
                  <a:ext uri="{FF2B5EF4-FFF2-40B4-BE49-F238E27FC236}">
                    <a16:creationId xmlns:a16="http://schemas.microsoft.com/office/drawing/2014/main" id="{C8C925E5-3660-4F15-91CE-592E5233DAE5}"/>
                  </a:ext>
                </a:extLst>
              </p:cNvPr>
              <p:cNvSpPr txBox="1"/>
              <p:nvPr/>
            </p:nvSpPr>
            <p:spPr>
              <a:xfrm>
                <a:off x="3016984"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116</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78" name="TextBox 677">
                <a:extLst>
                  <a:ext uri="{FF2B5EF4-FFF2-40B4-BE49-F238E27FC236}">
                    <a16:creationId xmlns:a16="http://schemas.microsoft.com/office/drawing/2014/main" id="{F9C9F01C-7A2C-460D-9F2B-6916ECC58062}"/>
                  </a:ext>
                </a:extLst>
              </p:cNvPr>
              <p:cNvSpPr txBox="1"/>
              <p:nvPr/>
            </p:nvSpPr>
            <p:spPr>
              <a:xfrm>
                <a:off x="3191124"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102</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79" name="TextBox 678">
                <a:extLst>
                  <a:ext uri="{FF2B5EF4-FFF2-40B4-BE49-F238E27FC236}">
                    <a16:creationId xmlns:a16="http://schemas.microsoft.com/office/drawing/2014/main" id="{F25C27C2-B600-4964-AA32-5679E3391C59}"/>
                  </a:ext>
                </a:extLst>
              </p:cNvPr>
              <p:cNvSpPr txBox="1"/>
              <p:nvPr/>
            </p:nvSpPr>
            <p:spPr>
              <a:xfrm>
                <a:off x="3385358"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101</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80" name="TextBox 679">
                <a:extLst>
                  <a:ext uri="{FF2B5EF4-FFF2-40B4-BE49-F238E27FC236}">
                    <a16:creationId xmlns:a16="http://schemas.microsoft.com/office/drawing/2014/main" id="{F7E6226F-BEBA-46EF-8A71-887A7C37944D}"/>
                  </a:ext>
                </a:extLst>
              </p:cNvPr>
              <p:cNvSpPr txBox="1"/>
              <p:nvPr/>
            </p:nvSpPr>
            <p:spPr>
              <a:xfrm>
                <a:off x="3589639"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82</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81" name="TextBox 680">
                <a:extLst>
                  <a:ext uri="{FF2B5EF4-FFF2-40B4-BE49-F238E27FC236}">
                    <a16:creationId xmlns:a16="http://schemas.microsoft.com/office/drawing/2014/main" id="{B9738848-F12A-4309-9180-20C32B70C128}"/>
                  </a:ext>
                </a:extLst>
              </p:cNvPr>
              <p:cNvSpPr txBox="1"/>
              <p:nvPr/>
            </p:nvSpPr>
            <p:spPr>
              <a:xfrm>
                <a:off x="377885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77</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82" name="TextBox 681">
                <a:extLst>
                  <a:ext uri="{FF2B5EF4-FFF2-40B4-BE49-F238E27FC236}">
                    <a16:creationId xmlns:a16="http://schemas.microsoft.com/office/drawing/2014/main" id="{CA95BE57-8AD3-464B-82D5-E2E6865D6705}"/>
                  </a:ext>
                </a:extLst>
              </p:cNvPr>
              <p:cNvSpPr txBox="1"/>
              <p:nvPr/>
            </p:nvSpPr>
            <p:spPr>
              <a:xfrm>
                <a:off x="3973086"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56</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83" name="TextBox 682">
                <a:extLst>
                  <a:ext uri="{FF2B5EF4-FFF2-40B4-BE49-F238E27FC236}">
                    <a16:creationId xmlns:a16="http://schemas.microsoft.com/office/drawing/2014/main" id="{64F2D32F-5324-4336-86B9-020D0A53EC04}"/>
                  </a:ext>
                </a:extLst>
              </p:cNvPr>
              <p:cNvSpPr txBox="1"/>
              <p:nvPr/>
            </p:nvSpPr>
            <p:spPr>
              <a:xfrm>
                <a:off x="416732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53</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84" name="TextBox 683">
                <a:extLst>
                  <a:ext uri="{FF2B5EF4-FFF2-40B4-BE49-F238E27FC236}">
                    <a16:creationId xmlns:a16="http://schemas.microsoft.com/office/drawing/2014/main" id="{A5D83B21-AA2E-4F88-BE55-4659BF35FCE3}"/>
                  </a:ext>
                </a:extLst>
              </p:cNvPr>
              <p:cNvSpPr txBox="1"/>
              <p:nvPr/>
            </p:nvSpPr>
            <p:spPr>
              <a:xfrm>
                <a:off x="436155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42</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85" name="TextBox 684">
                <a:extLst>
                  <a:ext uri="{FF2B5EF4-FFF2-40B4-BE49-F238E27FC236}">
                    <a16:creationId xmlns:a16="http://schemas.microsoft.com/office/drawing/2014/main" id="{6CFC1353-60C9-40F3-952B-A2189B6BF0B4}"/>
                  </a:ext>
                </a:extLst>
              </p:cNvPr>
              <p:cNvSpPr txBox="1"/>
              <p:nvPr/>
            </p:nvSpPr>
            <p:spPr>
              <a:xfrm>
                <a:off x="4555791"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37</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86" name="TextBox 685">
                <a:extLst>
                  <a:ext uri="{FF2B5EF4-FFF2-40B4-BE49-F238E27FC236}">
                    <a16:creationId xmlns:a16="http://schemas.microsoft.com/office/drawing/2014/main" id="{D8C2552C-E7AE-4DBC-B471-770B703E3610}"/>
                  </a:ext>
                </a:extLst>
              </p:cNvPr>
              <p:cNvSpPr txBox="1"/>
              <p:nvPr/>
            </p:nvSpPr>
            <p:spPr>
              <a:xfrm>
                <a:off x="4755043"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26</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87" name="TextBox 686">
                <a:extLst>
                  <a:ext uri="{FF2B5EF4-FFF2-40B4-BE49-F238E27FC236}">
                    <a16:creationId xmlns:a16="http://schemas.microsoft.com/office/drawing/2014/main" id="{067DFDF8-C585-4078-B565-CCF6190EB9AC}"/>
                  </a:ext>
                </a:extLst>
              </p:cNvPr>
              <p:cNvSpPr txBox="1"/>
              <p:nvPr/>
            </p:nvSpPr>
            <p:spPr>
              <a:xfrm>
                <a:off x="494928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24</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88" name="TextBox 687">
                <a:extLst>
                  <a:ext uri="{FF2B5EF4-FFF2-40B4-BE49-F238E27FC236}">
                    <a16:creationId xmlns:a16="http://schemas.microsoft.com/office/drawing/2014/main" id="{FB4D94C7-A335-416E-909C-EECC6C7BB361}"/>
                  </a:ext>
                </a:extLst>
              </p:cNvPr>
              <p:cNvSpPr txBox="1"/>
              <p:nvPr/>
            </p:nvSpPr>
            <p:spPr>
              <a:xfrm>
                <a:off x="5143515"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18</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89" name="TextBox 688">
                <a:extLst>
                  <a:ext uri="{FF2B5EF4-FFF2-40B4-BE49-F238E27FC236}">
                    <a16:creationId xmlns:a16="http://schemas.microsoft.com/office/drawing/2014/main" id="{6B5F3317-B7C0-4A36-A477-251C5A86239F}"/>
                  </a:ext>
                </a:extLst>
              </p:cNvPr>
              <p:cNvSpPr txBox="1"/>
              <p:nvPr/>
            </p:nvSpPr>
            <p:spPr>
              <a:xfrm>
                <a:off x="5347797"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11</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90" name="TextBox 689">
                <a:extLst>
                  <a:ext uri="{FF2B5EF4-FFF2-40B4-BE49-F238E27FC236}">
                    <a16:creationId xmlns:a16="http://schemas.microsoft.com/office/drawing/2014/main" id="{37E4FB20-B0CE-4F0C-A3BF-FAF5E664FB59}"/>
                  </a:ext>
                </a:extLst>
              </p:cNvPr>
              <p:cNvSpPr txBox="1"/>
              <p:nvPr/>
            </p:nvSpPr>
            <p:spPr>
              <a:xfrm>
                <a:off x="553198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11</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91" name="TextBox 690">
                <a:extLst>
                  <a:ext uri="{FF2B5EF4-FFF2-40B4-BE49-F238E27FC236}">
                    <a16:creationId xmlns:a16="http://schemas.microsoft.com/office/drawing/2014/main" id="{B076BDAA-DBA6-4D51-81A5-3249BB34B5E4}"/>
                  </a:ext>
                </a:extLst>
              </p:cNvPr>
              <p:cNvSpPr txBox="1"/>
              <p:nvPr/>
            </p:nvSpPr>
            <p:spPr>
              <a:xfrm>
                <a:off x="5726219"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3</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92" name="TextBox 691">
                <a:extLst>
                  <a:ext uri="{FF2B5EF4-FFF2-40B4-BE49-F238E27FC236}">
                    <a16:creationId xmlns:a16="http://schemas.microsoft.com/office/drawing/2014/main" id="{4B323826-70C7-4D2E-8E09-2BB594A53C1C}"/>
                  </a:ext>
                </a:extLst>
              </p:cNvPr>
              <p:cNvSpPr txBox="1"/>
              <p:nvPr/>
            </p:nvSpPr>
            <p:spPr>
              <a:xfrm>
                <a:off x="5925477"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2</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93" name="TextBox 692">
                <a:extLst>
                  <a:ext uri="{FF2B5EF4-FFF2-40B4-BE49-F238E27FC236}">
                    <a16:creationId xmlns:a16="http://schemas.microsoft.com/office/drawing/2014/main" id="{BC729C93-5618-4B07-93D2-B70CC49BCF25}"/>
                  </a:ext>
                </a:extLst>
              </p:cNvPr>
              <p:cNvSpPr txBox="1"/>
              <p:nvPr/>
            </p:nvSpPr>
            <p:spPr>
              <a:xfrm>
                <a:off x="6114688"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94" name="TextBox 693">
                <a:extLst>
                  <a:ext uri="{FF2B5EF4-FFF2-40B4-BE49-F238E27FC236}">
                    <a16:creationId xmlns:a16="http://schemas.microsoft.com/office/drawing/2014/main" id="{1BCEC387-C468-4319-B344-77202B5899AC}"/>
                  </a:ext>
                </a:extLst>
              </p:cNvPr>
              <p:cNvSpPr txBox="1"/>
              <p:nvPr/>
            </p:nvSpPr>
            <p:spPr>
              <a:xfrm>
                <a:off x="6313947"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95" name="TextBox 694">
                <a:extLst>
                  <a:ext uri="{FF2B5EF4-FFF2-40B4-BE49-F238E27FC236}">
                    <a16:creationId xmlns:a16="http://schemas.microsoft.com/office/drawing/2014/main" id="{4DD1BDE1-EE58-43D4-82AF-1AF229C30E13}"/>
                  </a:ext>
                </a:extLst>
              </p:cNvPr>
              <p:cNvSpPr txBox="1"/>
              <p:nvPr/>
            </p:nvSpPr>
            <p:spPr>
              <a:xfrm>
                <a:off x="6508176"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96" name="TextBox 695">
                <a:extLst>
                  <a:ext uri="{FF2B5EF4-FFF2-40B4-BE49-F238E27FC236}">
                    <a16:creationId xmlns:a16="http://schemas.microsoft.com/office/drawing/2014/main" id="{FFAB6306-7BB6-4F44-B4B4-11627AA23463}"/>
                  </a:ext>
                </a:extLst>
              </p:cNvPr>
              <p:cNvSpPr txBox="1"/>
              <p:nvPr/>
            </p:nvSpPr>
            <p:spPr>
              <a:xfrm>
                <a:off x="2616758"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149</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97" name="TextBox 696">
                <a:extLst>
                  <a:ext uri="{FF2B5EF4-FFF2-40B4-BE49-F238E27FC236}">
                    <a16:creationId xmlns:a16="http://schemas.microsoft.com/office/drawing/2014/main" id="{F356D3A1-1FAE-41AC-B90A-93ADB7A3C46C}"/>
                  </a:ext>
                </a:extLst>
              </p:cNvPr>
              <p:cNvSpPr txBox="1"/>
              <p:nvPr/>
            </p:nvSpPr>
            <p:spPr>
              <a:xfrm>
                <a:off x="1276908" y="4329948"/>
                <a:ext cx="1150590" cy="135831"/>
              </a:xfrm>
              <a:prstGeom prst="rect">
                <a:avLst/>
              </a:prstGeom>
              <a:noFill/>
            </p:spPr>
            <p:txBody>
              <a:bodyPr wrap="square" lIns="0" tIns="0" rIns="0" bIns="0" rtlCol="0" anchor="t">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lumMod val="50000"/>
                        <a:lumOff val="50000"/>
                      </a:prstClr>
                    </a:solidFill>
                    <a:effectLst/>
                    <a:uLnTx/>
                    <a:uFillTx/>
                    <a:latin typeface="Calibri" panose="020F0502020204030204"/>
                    <a:ea typeface="+mn-ea"/>
                    <a:cs typeface="Arial" panose="020B0604020202020204" pitchFamily="34" charset="0"/>
                  </a:rPr>
                  <a:t>Olaparib</a:t>
                </a:r>
                <a:endParaRPr kumimoji="0" lang="en-GB" sz="1000" b="1" i="0" u="none" strike="noStrike" kern="0" cap="none" spc="0" normalizeH="0" baseline="0" noProof="0" dirty="0">
                  <a:ln>
                    <a:noFill/>
                  </a:ln>
                  <a:solidFill>
                    <a:prstClr val="black">
                      <a:lumMod val="50000"/>
                      <a:lumOff val="50000"/>
                    </a:prstClr>
                  </a:solidFill>
                  <a:effectLst/>
                  <a:uLnTx/>
                  <a:uFillTx/>
                  <a:latin typeface="Calibri" panose="020F0502020204030204"/>
                  <a:ea typeface="+mn-ea"/>
                  <a:cs typeface="Arial" panose="020B0604020202020204" pitchFamily="34" charset="0"/>
                </a:endParaRPr>
              </a:p>
            </p:txBody>
          </p:sp>
          <p:sp>
            <p:nvSpPr>
              <p:cNvPr id="698" name="TextBox 697">
                <a:extLst>
                  <a:ext uri="{FF2B5EF4-FFF2-40B4-BE49-F238E27FC236}">
                    <a16:creationId xmlns:a16="http://schemas.microsoft.com/office/drawing/2014/main" id="{E5CD28D9-B019-4323-8DB3-EB90AC4D67F7}"/>
                  </a:ext>
                </a:extLst>
              </p:cNvPr>
              <p:cNvSpPr txBox="1"/>
              <p:nvPr/>
            </p:nvSpPr>
            <p:spPr>
              <a:xfrm>
                <a:off x="1888587" y="4152701"/>
                <a:ext cx="594461" cy="135830"/>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7030A0"/>
                    </a:solidFill>
                    <a:effectLst/>
                    <a:uLnTx/>
                    <a:uFillTx/>
                    <a:latin typeface="Calibri" panose="020F0502020204030204"/>
                    <a:ea typeface="+mn-ea"/>
                    <a:cs typeface="Arial" panose="020B0604020202020204" pitchFamily="34" charset="0"/>
                  </a:rPr>
                  <a:t>No. at risk</a:t>
                </a:r>
                <a:endParaRPr kumimoji="0" lang="en-GB" sz="1000" b="1" i="0" u="none" strike="noStrike" kern="0" cap="none" spc="0" normalizeH="0" baseline="0" noProof="0" dirty="0">
                  <a:ln>
                    <a:noFill/>
                  </a:ln>
                  <a:solidFill>
                    <a:srgbClr val="7030A0"/>
                  </a:solidFill>
                  <a:effectLst/>
                  <a:uLnTx/>
                  <a:uFillTx/>
                  <a:latin typeface="Calibri" panose="020F0502020204030204"/>
                  <a:ea typeface="+mn-ea"/>
                  <a:cs typeface="Arial" panose="020B0604020202020204" pitchFamily="34" charset="0"/>
                </a:endParaRPr>
              </a:p>
            </p:txBody>
          </p:sp>
        </p:grpSp>
        <p:grpSp>
          <p:nvGrpSpPr>
            <p:cNvPr id="651" name="Group 650">
              <a:extLst>
                <a:ext uri="{FF2B5EF4-FFF2-40B4-BE49-F238E27FC236}">
                  <a16:creationId xmlns:a16="http://schemas.microsoft.com/office/drawing/2014/main" id="{DCA30946-532C-48C3-801F-C450E9428501}"/>
                </a:ext>
              </a:extLst>
            </p:cNvPr>
            <p:cNvGrpSpPr/>
            <p:nvPr/>
          </p:nvGrpSpPr>
          <p:grpSpPr>
            <a:xfrm>
              <a:off x="1276903" y="4510689"/>
              <a:ext cx="5527697" cy="135835"/>
              <a:chOff x="1276903" y="4329952"/>
              <a:chExt cx="5527697" cy="135835"/>
            </a:xfrm>
          </p:grpSpPr>
          <p:sp>
            <p:nvSpPr>
              <p:cNvPr id="652" name="TextBox 651">
                <a:extLst>
                  <a:ext uri="{FF2B5EF4-FFF2-40B4-BE49-F238E27FC236}">
                    <a16:creationId xmlns:a16="http://schemas.microsoft.com/office/drawing/2014/main" id="{2030DCAA-0CFC-48C9-9D81-59C16FCE56F6}"/>
                  </a:ext>
                </a:extLst>
              </p:cNvPr>
              <p:cNvSpPr txBox="1"/>
              <p:nvPr/>
            </p:nvSpPr>
            <p:spPr>
              <a:xfrm>
                <a:off x="242252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83</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53" name="TextBox 652">
                <a:extLst>
                  <a:ext uri="{FF2B5EF4-FFF2-40B4-BE49-F238E27FC236}">
                    <a16:creationId xmlns:a16="http://schemas.microsoft.com/office/drawing/2014/main" id="{7672D50E-F4AD-4CDC-816F-92860550A227}"/>
                  </a:ext>
                </a:extLst>
              </p:cNvPr>
              <p:cNvSpPr txBox="1"/>
              <p:nvPr/>
            </p:nvSpPr>
            <p:spPr>
              <a:xfrm>
                <a:off x="2812701"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47</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54" name="TextBox 653">
                <a:extLst>
                  <a:ext uri="{FF2B5EF4-FFF2-40B4-BE49-F238E27FC236}">
                    <a16:creationId xmlns:a16="http://schemas.microsoft.com/office/drawing/2014/main" id="{3B95F32C-DA97-4932-9008-45101B7F92F4}"/>
                  </a:ext>
                </a:extLst>
              </p:cNvPr>
              <p:cNvSpPr txBox="1"/>
              <p:nvPr/>
            </p:nvSpPr>
            <p:spPr>
              <a:xfrm>
                <a:off x="301698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44</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55" name="TextBox 654">
                <a:extLst>
                  <a:ext uri="{FF2B5EF4-FFF2-40B4-BE49-F238E27FC236}">
                    <a16:creationId xmlns:a16="http://schemas.microsoft.com/office/drawing/2014/main" id="{55FC86D1-55CF-4E0F-866E-B7FC712866C9}"/>
                  </a:ext>
                </a:extLst>
              </p:cNvPr>
              <p:cNvSpPr txBox="1"/>
              <p:nvPr/>
            </p:nvSpPr>
            <p:spPr>
              <a:xfrm>
                <a:off x="3191123"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22</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56" name="TextBox 655">
                <a:extLst>
                  <a:ext uri="{FF2B5EF4-FFF2-40B4-BE49-F238E27FC236}">
                    <a16:creationId xmlns:a16="http://schemas.microsoft.com/office/drawing/2014/main" id="{738BA889-4EC8-4D5D-86CD-9825CC4C3835}"/>
                  </a:ext>
                </a:extLst>
              </p:cNvPr>
              <p:cNvSpPr txBox="1"/>
              <p:nvPr/>
            </p:nvSpPr>
            <p:spPr>
              <a:xfrm>
                <a:off x="3385359"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20</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57" name="TextBox 656">
                <a:extLst>
                  <a:ext uri="{FF2B5EF4-FFF2-40B4-BE49-F238E27FC236}">
                    <a16:creationId xmlns:a16="http://schemas.microsoft.com/office/drawing/2014/main" id="{50ACA75E-DD38-498E-BE30-3D40A20E3E47}"/>
                  </a:ext>
                </a:extLst>
              </p:cNvPr>
              <p:cNvSpPr txBox="1"/>
              <p:nvPr/>
            </p:nvSpPr>
            <p:spPr>
              <a:xfrm>
                <a:off x="3589641"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13</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58" name="TextBox 657">
                <a:extLst>
                  <a:ext uri="{FF2B5EF4-FFF2-40B4-BE49-F238E27FC236}">
                    <a16:creationId xmlns:a16="http://schemas.microsoft.com/office/drawing/2014/main" id="{63114238-F019-4550-B851-99299F440350}"/>
                  </a:ext>
                </a:extLst>
              </p:cNvPr>
              <p:cNvSpPr txBox="1"/>
              <p:nvPr/>
            </p:nvSpPr>
            <p:spPr>
              <a:xfrm>
                <a:off x="377885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12</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59" name="TextBox 658">
                <a:extLst>
                  <a:ext uri="{FF2B5EF4-FFF2-40B4-BE49-F238E27FC236}">
                    <a16:creationId xmlns:a16="http://schemas.microsoft.com/office/drawing/2014/main" id="{BB8ADE11-186A-4032-99DC-D5AFF3E7BEB3}"/>
                  </a:ext>
                </a:extLst>
              </p:cNvPr>
              <p:cNvSpPr txBox="1"/>
              <p:nvPr/>
            </p:nvSpPr>
            <p:spPr>
              <a:xfrm>
                <a:off x="3973086"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7</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60" name="TextBox 659">
                <a:extLst>
                  <a:ext uri="{FF2B5EF4-FFF2-40B4-BE49-F238E27FC236}">
                    <a16:creationId xmlns:a16="http://schemas.microsoft.com/office/drawing/2014/main" id="{E654868D-29B7-4AF4-AD17-31BDA04A034D}"/>
                  </a:ext>
                </a:extLst>
              </p:cNvPr>
              <p:cNvSpPr txBox="1"/>
              <p:nvPr/>
            </p:nvSpPr>
            <p:spPr>
              <a:xfrm>
                <a:off x="4167323"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6</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61" name="TextBox 660">
                <a:extLst>
                  <a:ext uri="{FF2B5EF4-FFF2-40B4-BE49-F238E27FC236}">
                    <a16:creationId xmlns:a16="http://schemas.microsoft.com/office/drawing/2014/main" id="{B5967A7C-1E29-43A8-9E28-CBB3D1C70D0D}"/>
                  </a:ext>
                </a:extLst>
              </p:cNvPr>
              <p:cNvSpPr txBox="1"/>
              <p:nvPr/>
            </p:nvSpPr>
            <p:spPr>
              <a:xfrm>
                <a:off x="4361553"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3</a:t>
                </a:r>
                <a:endParaRPr kumimoji="0" lang="en-GB" sz="9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62" name="TextBox 661">
                <a:extLst>
                  <a:ext uri="{FF2B5EF4-FFF2-40B4-BE49-F238E27FC236}">
                    <a16:creationId xmlns:a16="http://schemas.microsoft.com/office/drawing/2014/main" id="{217A8B6B-8911-4076-B9A3-428500520983}"/>
                  </a:ext>
                </a:extLst>
              </p:cNvPr>
              <p:cNvSpPr txBox="1"/>
              <p:nvPr/>
            </p:nvSpPr>
            <p:spPr>
              <a:xfrm>
                <a:off x="455579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3</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63" name="TextBox 662">
                <a:extLst>
                  <a:ext uri="{FF2B5EF4-FFF2-40B4-BE49-F238E27FC236}">
                    <a16:creationId xmlns:a16="http://schemas.microsoft.com/office/drawing/2014/main" id="{F7B893E8-AEF5-44A5-8EB6-80826E62B0D7}"/>
                  </a:ext>
                </a:extLst>
              </p:cNvPr>
              <p:cNvSpPr txBox="1"/>
              <p:nvPr/>
            </p:nvSpPr>
            <p:spPr>
              <a:xfrm>
                <a:off x="4755043"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3</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64" name="TextBox 663">
                <a:extLst>
                  <a:ext uri="{FF2B5EF4-FFF2-40B4-BE49-F238E27FC236}">
                    <a16:creationId xmlns:a16="http://schemas.microsoft.com/office/drawing/2014/main" id="{A3604DCE-E863-47D3-843C-04439624CF18}"/>
                  </a:ext>
                </a:extLst>
              </p:cNvPr>
              <p:cNvSpPr txBox="1"/>
              <p:nvPr/>
            </p:nvSpPr>
            <p:spPr>
              <a:xfrm>
                <a:off x="4949281"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2</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65" name="TextBox 664">
                <a:extLst>
                  <a:ext uri="{FF2B5EF4-FFF2-40B4-BE49-F238E27FC236}">
                    <a16:creationId xmlns:a16="http://schemas.microsoft.com/office/drawing/2014/main" id="{F15BE346-D718-45F7-BF23-003EC5969B3B}"/>
                  </a:ext>
                </a:extLst>
              </p:cNvPr>
              <p:cNvSpPr txBox="1"/>
              <p:nvPr/>
            </p:nvSpPr>
            <p:spPr>
              <a:xfrm>
                <a:off x="5143515"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2</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66" name="TextBox 665">
                <a:extLst>
                  <a:ext uri="{FF2B5EF4-FFF2-40B4-BE49-F238E27FC236}">
                    <a16:creationId xmlns:a16="http://schemas.microsoft.com/office/drawing/2014/main" id="{BE2EFE8F-A038-4E6B-97B0-64EEA67EFA57}"/>
                  </a:ext>
                </a:extLst>
              </p:cNvPr>
              <p:cNvSpPr txBox="1"/>
              <p:nvPr/>
            </p:nvSpPr>
            <p:spPr>
              <a:xfrm>
                <a:off x="5347795"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67" name="TextBox 666">
                <a:extLst>
                  <a:ext uri="{FF2B5EF4-FFF2-40B4-BE49-F238E27FC236}">
                    <a16:creationId xmlns:a16="http://schemas.microsoft.com/office/drawing/2014/main" id="{1A4CEE0D-B766-4414-9C28-00A8A1CA7170}"/>
                  </a:ext>
                </a:extLst>
              </p:cNvPr>
              <p:cNvSpPr txBox="1"/>
              <p:nvPr/>
            </p:nvSpPr>
            <p:spPr>
              <a:xfrm>
                <a:off x="5531982"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68" name="TextBox 667">
                <a:extLst>
                  <a:ext uri="{FF2B5EF4-FFF2-40B4-BE49-F238E27FC236}">
                    <a16:creationId xmlns:a16="http://schemas.microsoft.com/office/drawing/2014/main" id="{394C1138-91A6-40E8-A558-AD09C7B76860}"/>
                  </a:ext>
                </a:extLst>
              </p:cNvPr>
              <p:cNvSpPr txBox="1"/>
              <p:nvPr/>
            </p:nvSpPr>
            <p:spPr>
              <a:xfrm>
                <a:off x="5726217"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69" name="TextBox 668">
                <a:extLst>
                  <a:ext uri="{FF2B5EF4-FFF2-40B4-BE49-F238E27FC236}">
                    <a16:creationId xmlns:a16="http://schemas.microsoft.com/office/drawing/2014/main" id="{633363EC-7404-40AD-BAC1-D595A7B7DF65}"/>
                  </a:ext>
                </a:extLst>
              </p:cNvPr>
              <p:cNvSpPr txBox="1"/>
              <p:nvPr/>
            </p:nvSpPr>
            <p:spPr>
              <a:xfrm>
                <a:off x="5925477"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1</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70" name="TextBox 669">
                <a:extLst>
                  <a:ext uri="{FF2B5EF4-FFF2-40B4-BE49-F238E27FC236}">
                    <a16:creationId xmlns:a16="http://schemas.microsoft.com/office/drawing/2014/main" id="{CE24A039-D6DF-4AC4-8EA6-57B861FC519F}"/>
                  </a:ext>
                </a:extLst>
              </p:cNvPr>
              <p:cNvSpPr txBox="1"/>
              <p:nvPr/>
            </p:nvSpPr>
            <p:spPr>
              <a:xfrm>
                <a:off x="6114688"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71" name="TextBox 670">
                <a:extLst>
                  <a:ext uri="{FF2B5EF4-FFF2-40B4-BE49-F238E27FC236}">
                    <a16:creationId xmlns:a16="http://schemas.microsoft.com/office/drawing/2014/main" id="{EF7CFCA9-1352-4629-8250-E12B37F97610}"/>
                  </a:ext>
                </a:extLst>
              </p:cNvPr>
              <p:cNvSpPr txBox="1"/>
              <p:nvPr/>
            </p:nvSpPr>
            <p:spPr>
              <a:xfrm>
                <a:off x="6313946"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72" name="TextBox 671">
                <a:extLst>
                  <a:ext uri="{FF2B5EF4-FFF2-40B4-BE49-F238E27FC236}">
                    <a16:creationId xmlns:a16="http://schemas.microsoft.com/office/drawing/2014/main" id="{4A5F151B-AFA2-4955-93B9-91D6E50DE829}"/>
                  </a:ext>
                </a:extLst>
              </p:cNvPr>
              <p:cNvSpPr txBox="1"/>
              <p:nvPr/>
            </p:nvSpPr>
            <p:spPr>
              <a:xfrm>
                <a:off x="6508177"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0</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73" name="TextBox 672">
                <a:extLst>
                  <a:ext uri="{FF2B5EF4-FFF2-40B4-BE49-F238E27FC236}">
                    <a16:creationId xmlns:a16="http://schemas.microsoft.com/office/drawing/2014/main" id="{CA716921-D2B0-4992-8E83-BB5B4D632D4D}"/>
                  </a:ext>
                </a:extLst>
              </p:cNvPr>
              <p:cNvSpPr txBox="1"/>
              <p:nvPr/>
            </p:nvSpPr>
            <p:spPr>
              <a:xfrm>
                <a:off x="2616758" y="4329952"/>
                <a:ext cx="296423" cy="126718"/>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79</a:t>
                </a:r>
                <a:endParaRPr kumimoji="0" lang="en-GB" sz="9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74" name="TextBox 673">
                <a:extLst>
                  <a:ext uri="{FF2B5EF4-FFF2-40B4-BE49-F238E27FC236}">
                    <a16:creationId xmlns:a16="http://schemas.microsoft.com/office/drawing/2014/main" id="{95B32AD6-E0ED-473B-BC69-E2B2DAC06179}"/>
                  </a:ext>
                </a:extLst>
              </p:cNvPr>
              <p:cNvSpPr txBox="1"/>
              <p:nvPr/>
            </p:nvSpPr>
            <p:spPr>
              <a:xfrm>
                <a:off x="1276903" y="4329955"/>
                <a:ext cx="1145619" cy="135832"/>
              </a:xfrm>
              <a:prstGeom prst="rect">
                <a:avLst/>
              </a:prstGeom>
              <a:noFill/>
            </p:spPr>
            <p:txBody>
              <a:bodyPr wrap="square" lIns="0" tIns="0" rIns="0" bIns="0" rtlCol="0" anchor="t">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3B2C1"/>
                    </a:solidFill>
                    <a:effectLst/>
                    <a:uLnTx/>
                    <a:uFillTx/>
                    <a:latin typeface="Calibri" panose="020F0502020204030204"/>
                    <a:ea typeface="+mn-ea"/>
                    <a:cs typeface="Arial" panose="020B0604020202020204" pitchFamily="34" charset="0"/>
                  </a:rPr>
                  <a:t>Physician's choice</a:t>
                </a:r>
                <a:endParaRPr kumimoji="0" lang="en-GB" sz="1000" b="1" i="0" u="none" strike="noStrike" kern="0" cap="none" spc="0" normalizeH="0" baseline="0" noProof="0" dirty="0">
                  <a:ln>
                    <a:noFill/>
                  </a:ln>
                  <a:solidFill>
                    <a:srgbClr val="03B2C1"/>
                  </a:solidFill>
                  <a:effectLst/>
                  <a:uLnTx/>
                  <a:uFillTx/>
                  <a:latin typeface="Calibri" panose="020F0502020204030204"/>
                  <a:ea typeface="+mn-ea"/>
                  <a:cs typeface="Arial" panose="020B0604020202020204" pitchFamily="34" charset="0"/>
                </a:endParaRPr>
              </a:p>
            </p:txBody>
          </p:sp>
        </p:grpSp>
      </p:grpSp>
      <p:sp>
        <p:nvSpPr>
          <p:cNvPr id="188" name="Rectangle 187">
            <a:extLst>
              <a:ext uri="{FF2B5EF4-FFF2-40B4-BE49-F238E27FC236}">
                <a16:creationId xmlns:a16="http://schemas.microsoft.com/office/drawing/2014/main" id="{D383A062-27E7-EA4F-AC7D-97F4E5DD20BC}"/>
              </a:ext>
            </a:extLst>
          </p:cNvPr>
          <p:cNvSpPr/>
          <p:nvPr/>
        </p:nvSpPr>
        <p:spPr>
          <a:xfrm>
            <a:off x="229392" y="1940241"/>
            <a:ext cx="5564306" cy="4205726"/>
          </a:xfrm>
          <a:prstGeom prst="rect">
            <a:avLst/>
          </a:prstGeom>
          <a:noFill/>
          <a:ln w="38100">
            <a:solidFill>
              <a:srgbClr val="1C1948"/>
            </a:solidFill>
          </a:ln>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endParaRPr>
          </a:p>
        </p:txBody>
      </p:sp>
      <p:grpSp>
        <p:nvGrpSpPr>
          <p:cNvPr id="189" name="Group 188">
            <a:extLst>
              <a:ext uri="{FF2B5EF4-FFF2-40B4-BE49-F238E27FC236}">
                <a16:creationId xmlns:a16="http://schemas.microsoft.com/office/drawing/2014/main" id="{BD92714B-F9FF-BB41-970B-5F1651489217}"/>
              </a:ext>
            </a:extLst>
          </p:cNvPr>
          <p:cNvGrpSpPr>
            <a:grpSpLocks noChangeAspect="1"/>
          </p:cNvGrpSpPr>
          <p:nvPr/>
        </p:nvGrpSpPr>
        <p:grpSpPr>
          <a:xfrm>
            <a:off x="5999263" y="1647854"/>
            <a:ext cx="6034779" cy="3890480"/>
            <a:chOff x="4027646" y="-138120"/>
            <a:chExt cx="4209092" cy="2713503"/>
          </a:xfrm>
        </p:grpSpPr>
        <p:grpSp>
          <p:nvGrpSpPr>
            <p:cNvPr id="190" name="Group 189">
              <a:extLst>
                <a:ext uri="{FF2B5EF4-FFF2-40B4-BE49-F238E27FC236}">
                  <a16:creationId xmlns:a16="http://schemas.microsoft.com/office/drawing/2014/main" id="{009BBFD0-729B-9946-9EB1-938A77F63A3E}"/>
                </a:ext>
              </a:extLst>
            </p:cNvPr>
            <p:cNvGrpSpPr/>
            <p:nvPr/>
          </p:nvGrpSpPr>
          <p:grpSpPr>
            <a:xfrm>
              <a:off x="4027646" y="418641"/>
              <a:ext cx="4209092" cy="2156742"/>
              <a:chOff x="1734328" y="1503822"/>
              <a:chExt cx="4733889" cy="2897862"/>
            </a:xfrm>
          </p:grpSpPr>
          <p:graphicFrame>
            <p:nvGraphicFramePr>
              <p:cNvPr id="192" name="Chart 191">
                <a:extLst>
                  <a:ext uri="{FF2B5EF4-FFF2-40B4-BE49-F238E27FC236}">
                    <a16:creationId xmlns:a16="http://schemas.microsoft.com/office/drawing/2014/main" id="{C0425D73-2B42-6A46-88C6-12AC40FBB330}"/>
                  </a:ext>
                </a:extLst>
              </p:cNvPr>
              <p:cNvGraphicFramePr/>
              <p:nvPr/>
            </p:nvGraphicFramePr>
            <p:xfrm>
              <a:off x="1734328" y="1503822"/>
              <a:ext cx="4615695" cy="2897862"/>
            </p:xfrm>
            <a:graphic>
              <a:graphicData uri="http://schemas.openxmlformats.org/drawingml/2006/chart">
                <c:chart xmlns:c="http://schemas.openxmlformats.org/drawingml/2006/chart" xmlns:r="http://schemas.openxmlformats.org/officeDocument/2006/relationships" r:id="rId3"/>
              </a:graphicData>
            </a:graphic>
          </p:graphicFrame>
          <p:sp>
            <p:nvSpPr>
              <p:cNvPr id="193" name="TextBox 192">
                <a:extLst>
                  <a:ext uri="{FF2B5EF4-FFF2-40B4-BE49-F238E27FC236}">
                    <a16:creationId xmlns:a16="http://schemas.microsoft.com/office/drawing/2014/main" id="{38959C7C-54D8-A14C-98CE-74A6197460DA}"/>
                  </a:ext>
                </a:extLst>
              </p:cNvPr>
              <p:cNvSpPr txBox="1"/>
              <p:nvPr/>
            </p:nvSpPr>
            <p:spPr>
              <a:xfrm>
                <a:off x="4765959" y="2921481"/>
                <a:ext cx="1702258" cy="72369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S PGothic" panose="020B0600070205080204" pitchFamily="34" charset="-128"/>
                    <a:cs typeface="Arial Narrow"/>
                  </a:rPr>
                  <a:t>Odds ratio: 20.86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S PGothic" panose="020B0600070205080204" pitchFamily="34" charset="-128"/>
                    <a:cs typeface="Arial Narrow"/>
                  </a:rPr>
                  <a:t>(95% CI 4.18, 379.18)</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srgbClr val="000000"/>
                    </a:solidFill>
                    <a:effectLst/>
                    <a:uLnTx/>
                    <a:uFillTx/>
                    <a:latin typeface="Calibri"/>
                    <a:ea typeface="MS PGothic" panose="020B0600070205080204" pitchFamily="34" charset="-128"/>
                    <a:cs typeface="Arial Narrow"/>
                  </a:rPr>
                  <a:t>P</a:t>
                </a:r>
                <a:r>
                  <a:rPr kumimoji="0" lang="en-GB" sz="1200" b="0" i="0" u="none" strike="noStrike" kern="0" cap="none" spc="0" normalizeH="0" baseline="0" noProof="0" dirty="0">
                    <a:ln>
                      <a:noFill/>
                    </a:ln>
                    <a:solidFill>
                      <a:srgbClr val="000000"/>
                    </a:solidFill>
                    <a:effectLst/>
                    <a:uLnTx/>
                    <a:uFillTx/>
                    <a:latin typeface="Calibri"/>
                    <a:ea typeface="MS PGothic" panose="020B0600070205080204" pitchFamily="34" charset="-128"/>
                    <a:cs typeface="Arial Narrow"/>
                  </a:rPr>
                  <a:t>&lt;0.001</a:t>
                </a:r>
              </a:p>
            </p:txBody>
          </p:sp>
        </p:grpSp>
        <p:sp>
          <p:nvSpPr>
            <p:cNvPr id="191" name="Rectangle 4137">
              <a:extLst>
                <a:ext uri="{FF2B5EF4-FFF2-40B4-BE49-F238E27FC236}">
                  <a16:creationId xmlns:a16="http://schemas.microsoft.com/office/drawing/2014/main" id="{53E5A663-AD4E-CF45-9E09-6475FE6BBB76}"/>
                </a:ext>
              </a:extLst>
            </p:cNvPr>
            <p:cNvSpPr>
              <a:spLocks noChangeArrowheads="1"/>
            </p:cNvSpPr>
            <p:nvPr/>
          </p:nvSpPr>
          <p:spPr bwMode="auto">
            <a:xfrm>
              <a:off x="4322322" y="-138120"/>
              <a:ext cx="3910524" cy="40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000000"/>
                  </a:solidFill>
                  <a:effectLst/>
                  <a:uLnTx/>
                  <a:uFillTx/>
                  <a:latin typeface="Calibri"/>
                  <a:ea typeface="+mn-ea"/>
                  <a:cs typeface="+mn-cs"/>
                </a:rPr>
                <a:t>Confirmed ORR in Cohort A</a:t>
              </a:r>
            </a:p>
          </p:txBody>
        </p:sp>
      </p:grpSp>
      <p:sp>
        <p:nvSpPr>
          <p:cNvPr id="194" name="TextBox 193">
            <a:extLst>
              <a:ext uri="{FF2B5EF4-FFF2-40B4-BE49-F238E27FC236}">
                <a16:creationId xmlns:a16="http://schemas.microsoft.com/office/drawing/2014/main" id="{42C8F694-F0F4-7140-87C5-2B8694A9E9EE}"/>
              </a:ext>
            </a:extLst>
          </p:cNvPr>
          <p:cNvSpPr txBox="1"/>
          <p:nvPr/>
        </p:nvSpPr>
        <p:spPr>
          <a:xfrm>
            <a:off x="2507133" y="1979036"/>
            <a:ext cx="32079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HR=0.34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95% CI (0.25, 0.47)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&lt;0.001</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6" name="TextBox 195">
            <a:extLst>
              <a:ext uri="{FF2B5EF4-FFF2-40B4-BE49-F238E27FC236}">
                <a16:creationId xmlns:a16="http://schemas.microsoft.com/office/drawing/2014/main" id="{0A752936-A45B-6744-BEAF-BCA33E15AE15}"/>
              </a:ext>
            </a:extLst>
          </p:cNvPr>
          <p:cNvSpPr txBox="1"/>
          <p:nvPr/>
        </p:nvSpPr>
        <p:spPr>
          <a:xfrm>
            <a:off x="2569069" y="3051093"/>
            <a:ext cx="204557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7.39</a:t>
            </a:r>
          </a:p>
        </p:txBody>
      </p:sp>
      <p:sp>
        <p:nvSpPr>
          <p:cNvPr id="198" name="TextBox 197">
            <a:extLst>
              <a:ext uri="{FF2B5EF4-FFF2-40B4-BE49-F238E27FC236}">
                <a16:creationId xmlns:a16="http://schemas.microsoft.com/office/drawing/2014/main" id="{59904C8E-A8A6-834E-8376-2500C957F587}"/>
              </a:ext>
            </a:extLst>
          </p:cNvPr>
          <p:cNvSpPr txBox="1"/>
          <p:nvPr/>
        </p:nvSpPr>
        <p:spPr>
          <a:xfrm>
            <a:off x="-495191" y="3660660"/>
            <a:ext cx="60933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3.55</a:t>
            </a:r>
          </a:p>
        </p:txBody>
      </p:sp>
    </p:spTree>
    <p:extLst>
      <p:ext uri="{BB962C8B-B14F-4D97-AF65-F5344CB8AC3E}">
        <p14:creationId xmlns:p14="http://schemas.microsoft.com/office/powerpoint/2010/main" val="18716971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305073-B211-4FF0-9BAA-ED577002787D}"/>
              </a:ext>
            </a:extLst>
          </p:cNvPr>
          <p:cNvSpPr>
            <a:spLocks noGrp="1"/>
          </p:cNvSpPr>
          <p:nvPr>
            <p:ph type="title"/>
          </p:nvPr>
        </p:nvSpPr>
        <p:spPr>
          <a:xfrm>
            <a:off x="428813" y="160158"/>
            <a:ext cx="10515600" cy="912932"/>
          </a:xfrm>
        </p:spPr>
        <p:txBody>
          <a:bodyPr>
            <a:normAutofit/>
          </a:bodyPr>
          <a:lstStyle/>
          <a:p>
            <a:r>
              <a:rPr lang="en-US" sz="2800" dirty="0" err="1"/>
              <a:t>PROfound</a:t>
            </a:r>
            <a:r>
              <a:rPr lang="en-US" sz="2800" dirty="0"/>
              <a:t> Secondary Endpoint: Significant Improvement in </a:t>
            </a:r>
            <a:r>
              <a:rPr lang="en-GB" sz="2800" dirty="0"/>
              <a:t>OS </a:t>
            </a:r>
            <a:r>
              <a:rPr lang="en-US" sz="2800" dirty="0"/>
              <a:t>in </a:t>
            </a:r>
            <a:r>
              <a:rPr lang="en-GB" sz="2800" dirty="0" err="1"/>
              <a:t>mCRPC</a:t>
            </a:r>
            <a:r>
              <a:rPr lang="en-GB" sz="2800" dirty="0"/>
              <a:t> with BRCA1/2 or ATM Mutations </a:t>
            </a:r>
            <a:r>
              <a:rPr lang="en-US" sz="2800" dirty="0"/>
              <a:t>(Cohort A</a:t>
            </a:r>
            <a:r>
              <a:rPr lang="en-GB" sz="2800" dirty="0"/>
              <a:t>)</a:t>
            </a:r>
            <a:endParaRPr lang="en-GB" sz="4000" dirty="0"/>
          </a:p>
        </p:txBody>
      </p:sp>
      <p:sp>
        <p:nvSpPr>
          <p:cNvPr id="1409" name="TextBox 1408">
            <a:extLst>
              <a:ext uri="{FF2B5EF4-FFF2-40B4-BE49-F238E27FC236}">
                <a16:creationId xmlns:a16="http://schemas.microsoft.com/office/drawing/2014/main" id="{8007BB3E-9292-4D5E-8221-B492A65EA01C}"/>
              </a:ext>
            </a:extLst>
          </p:cNvPr>
          <p:cNvSpPr txBox="1"/>
          <p:nvPr/>
        </p:nvSpPr>
        <p:spPr>
          <a:xfrm>
            <a:off x="259411" y="1797938"/>
            <a:ext cx="5536961" cy="318100"/>
          </a:xfrm>
          <a:prstGeom prst="rect">
            <a:avLst/>
          </a:prstGeom>
          <a:solidFill>
            <a:srgbClr val="1C1948"/>
          </a:solidFill>
        </p:spPr>
        <p:txBody>
          <a:bodyPr wrap="square" rtlCol="0">
            <a:noAutofit/>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prstClr val="white"/>
                </a:solidFill>
                <a:effectLst/>
                <a:uLnTx/>
                <a:uFillTx/>
                <a:latin typeface="Calibri"/>
                <a:ea typeface="Arial Unicode MS"/>
                <a:cs typeface="+mn-cs"/>
              </a:rPr>
              <a:t>Cohort A</a:t>
            </a:r>
          </a:p>
        </p:txBody>
      </p:sp>
      <p:grpSp>
        <p:nvGrpSpPr>
          <p:cNvPr id="7" name="Group 6"/>
          <p:cNvGrpSpPr/>
          <p:nvPr/>
        </p:nvGrpSpPr>
        <p:grpSpPr>
          <a:xfrm>
            <a:off x="250933" y="2227828"/>
            <a:ext cx="5510502" cy="3666517"/>
            <a:chOff x="422946" y="2209718"/>
            <a:chExt cx="5510502" cy="3666517"/>
          </a:xfrm>
        </p:grpSpPr>
        <p:sp>
          <p:nvSpPr>
            <p:cNvPr id="1411" name="TextBox 1410">
              <a:extLst>
                <a:ext uri="{FF2B5EF4-FFF2-40B4-BE49-F238E27FC236}">
                  <a16:creationId xmlns:a16="http://schemas.microsoft.com/office/drawing/2014/main" id="{4E4D11F6-2A86-4508-A917-7AB7053F21FA}"/>
                </a:ext>
              </a:extLst>
            </p:cNvPr>
            <p:cNvSpPr txBox="1"/>
            <p:nvPr/>
          </p:nvSpPr>
          <p:spPr>
            <a:xfrm>
              <a:off x="505145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12" name="TextBox 1411">
              <a:extLst>
                <a:ext uri="{FF2B5EF4-FFF2-40B4-BE49-F238E27FC236}">
                  <a16:creationId xmlns:a16="http://schemas.microsoft.com/office/drawing/2014/main" id="{B3C30BCD-ED62-429C-A52D-1DA361EAAE8C}"/>
                </a:ext>
              </a:extLst>
            </p:cNvPr>
            <p:cNvSpPr txBox="1"/>
            <p:nvPr/>
          </p:nvSpPr>
          <p:spPr>
            <a:xfrm>
              <a:off x="5323635"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32</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13" name="TextBox 1412">
              <a:extLst>
                <a:ext uri="{FF2B5EF4-FFF2-40B4-BE49-F238E27FC236}">
                  <a16:creationId xmlns:a16="http://schemas.microsoft.com/office/drawing/2014/main" id="{79402218-3D4A-441D-94A2-E07319E1CB0C}"/>
                </a:ext>
              </a:extLst>
            </p:cNvPr>
            <p:cNvSpPr txBox="1"/>
            <p:nvPr/>
          </p:nvSpPr>
          <p:spPr>
            <a:xfrm>
              <a:off x="4779277"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28</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14" name="TextBox 1413">
              <a:extLst>
                <a:ext uri="{FF2B5EF4-FFF2-40B4-BE49-F238E27FC236}">
                  <a16:creationId xmlns:a16="http://schemas.microsoft.com/office/drawing/2014/main" id="{1956308A-6214-4974-A3CB-6AB0CC75059E}"/>
                </a:ext>
              </a:extLst>
            </p:cNvPr>
            <p:cNvSpPr txBox="1"/>
            <p:nvPr/>
          </p:nvSpPr>
          <p:spPr>
            <a:xfrm>
              <a:off x="4507099"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26</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1415" name="Straight Connector 1414">
              <a:extLst>
                <a:ext uri="{FF2B5EF4-FFF2-40B4-BE49-F238E27FC236}">
                  <a16:creationId xmlns:a16="http://schemas.microsoft.com/office/drawing/2014/main" id="{83865F96-8E1E-40A5-B70D-62C896502F4C}"/>
                </a:ext>
              </a:extLst>
            </p:cNvPr>
            <p:cNvCxnSpPr>
              <a:cxnSpLocks/>
            </p:cNvCxnSpPr>
            <p:nvPr/>
          </p:nvCxnSpPr>
          <p:spPr>
            <a:xfrm>
              <a:off x="1035325" y="3641015"/>
              <a:ext cx="472839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16" name="Freeform 5">
              <a:extLst>
                <a:ext uri="{FF2B5EF4-FFF2-40B4-BE49-F238E27FC236}">
                  <a16:creationId xmlns:a16="http://schemas.microsoft.com/office/drawing/2014/main" id="{8B47DF50-038C-4AB8-8B00-C204434F43B4}"/>
                </a:ext>
              </a:extLst>
            </p:cNvPr>
            <p:cNvSpPr>
              <a:spLocks/>
            </p:cNvSpPr>
            <p:nvPr/>
          </p:nvSpPr>
          <p:spPr bwMode="auto">
            <a:xfrm>
              <a:off x="1137844" y="2292955"/>
              <a:ext cx="4631287" cy="2696152"/>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17" name="Line 6">
              <a:extLst>
                <a:ext uri="{FF2B5EF4-FFF2-40B4-BE49-F238E27FC236}">
                  <a16:creationId xmlns:a16="http://schemas.microsoft.com/office/drawing/2014/main" id="{BEA1BFD7-243C-42AC-A423-632A38F6AA45}"/>
                </a:ext>
              </a:extLst>
            </p:cNvPr>
            <p:cNvSpPr>
              <a:spLocks noChangeShapeType="1"/>
            </p:cNvSpPr>
            <p:nvPr/>
          </p:nvSpPr>
          <p:spPr bwMode="auto">
            <a:xfrm>
              <a:off x="1035325" y="2296463"/>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18" name="Line 8">
              <a:extLst>
                <a:ext uri="{FF2B5EF4-FFF2-40B4-BE49-F238E27FC236}">
                  <a16:creationId xmlns:a16="http://schemas.microsoft.com/office/drawing/2014/main" id="{48706224-B54F-475C-8630-91175124113E}"/>
                </a:ext>
              </a:extLst>
            </p:cNvPr>
            <p:cNvSpPr>
              <a:spLocks noChangeShapeType="1"/>
            </p:cNvSpPr>
            <p:nvPr/>
          </p:nvSpPr>
          <p:spPr bwMode="auto">
            <a:xfrm>
              <a:off x="1035325" y="2836746"/>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19" name="Line 10">
              <a:extLst>
                <a:ext uri="{FF2B5EF4-FFF2-40B4-BE49-F238E27FC236}">
                  <a16:creationId xmlns:a16="http://schemas.microsoft.com/office/drawing/2014/main" id="{07AA03FE-9470-4942-8814-8A3CAACF942C}"/>
                </a:ext>
              </a:extLst>
            </p:cNvPr>
            <p:cNvSpPr>
              <a:spLocks noChangeShapeType="1"/>
            </p:cNvSpPr>
            <p:nvPr/>
          </p:nvSpPr>
          <p:spPr bwMode="auto">
            <a:xfrm>
              <a:off x="1035325" y="3373521"/>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0" name="Line 12">
              <a:extLst>
                <a:ext uri="{FF2B5EF4-FFF2-40B4-BE49-F238E27FC236}">
                  <a16:creationId xmlns:a16="http://schemas.microsoft.com/office/drawing/2014/main" id="{61D1FF66-4B74-4C6E-B119-F1470F9847DC}"/>
                </a:ext>
              </a:extLst>
            </p:cNvPr>
            <p:cNvSpPr>
              <a:spLocks noChangeShapeType="1"/>
            </p:cNvSpPr>
            <p:nvPr/>
          </p:nvSpPr>
          <p:spPr bwMode="auto">
            <a:xfrm>
              <a:off x="1035325" y="3910295"/>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1" name="Line 14">
              <a:extLst>
                <a:ext uri="{FF2B5EF4-FFF2-40B4-BE49-F238E27FC236}">
                  <a16:creationId xmlns:a16="http://schemas.microsoft.com/office/drawing/2014/main" id="{D371CCA3-4AB1-44E0-A34F-4DF82BED95CF}"/>
                </a:ext>
              </a:extLst>
            </p:cNvPr>
            <p:cNvSpPr>
              <a:spLocks noChangeShapeType="1"/>
            </p:cNvSpPr>
            <p:nvPr/>
          </p:nvSpPr>
          <p:spPr bwMode="auto">
            <a:xfrm>
              <a:off x="1035325" y="4448824"/>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2" name="Line 16">
              <a:extLst>
                <a:ext uri="{FF2B5EF4-FFF2-40B4-BE49-F238E27FC236}">
                  <a16:creationId xmlns:a16="http://schemas.microsoft.com/office/drawing/2014/main" id="{AD103A66-CC15-40E6-9979-BADCEFA2762E}"/>
                </a:ext>
              </a:extLst>
            </p:cNvPr>
            <p:cNvSpPr>
              <a:spLocks noChangeShapeType="1"/>
            </p:cNvSpPr>
            <p:nvPr/>
          </p:nvSpPr>
          <p:spPr bwMode="auto">
            <a:xfrm>
              <a:off x="1035325" y="4989107"/>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3" name="Line 17">
              <a:extLst>
                <a:ext uri="{FF2B5EF4-FFF2-40B4-BE49-F238E27FC236}">
                  <a16:creationId xmlns:a16="http://schemas.microsoft.com/office/drawing/2014/main" id="{3B6407D5-0FBB-433C-825D-F16348E77F13}"/>
                </a:ext>
              </a:extLst>
            </p:cNvPr>
            <p:cNvSpPr>
              <a:spLocks noChangeShapeType="1"/>
            </p:cNvSpPr>
            <p:nvPr/>
          </p:nvSpPr>
          <p:spPr bwMode="auto">
            <a:xfrm>
              <a:off x="113784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4" name="Line 20">
              <a:extLst>
                <a:ext uri="{FF2B5EF4-FFF2-40B4-BE49-F238E27FC236}">
                  <a16:creationId xmlns:a16="http://schemas.microsoft.com/office/drawing/2014/main" id="{DE185E02-8E4C-4C01-B75B-7EDA53CBF0CE}"/>
                </a:ext>
              </a:extLst>
            </p:cNvPr>
            <p:cNvSpPr>
              <a:spLocks noChangeShapeType="1"/>
            </p:cNvSpPr>
            <p:nvPr/>
          </p:nvSpPr>
          <p:spPr bwMode="auto">
            <a:xfrm>
              <a:off x="277315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5" name="Line 22">
              <a:extLst>
                <a:ext uri="{FF2B5EF4-FFF2-40B4-BE49-F238E27FC236}">
                  <a16:creationId xmlns:a16="http://schemas.microsoft.com/office/drawing/2014/main" id="{09DB054F-7B89-4CCF-B82D-FC88D1800FBD}"/>
                </a:ext>
              </a:extLst>
            </p:cNvPr>
            <p:cNvSpPr>
              <a:spLocks noChangeShapeType="1"/>
            </p:cNvSpPr>
            <p:nvPr/>
          </p:nvSpPr>
          <p:spPr bwMode="auto">
            <a:xfrm>
              <a:off x="3590812"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6" name="Line 24">
              <a:extLst>
                <a:ext uri="{FF2B5EF4-FFF2-40B4-BE49-F238E27FC236}">
                  <a16:creationId xmlns:a16="http://schemas.microsoft.com/office/drawing/2014/main" id="{2F16613E-FAF7-4105-91BA-BD20AD2FB415}"/>
                </a:ext>
              </a:extLst>
            </p:cNvPr>
            <p:cNvSpPr>
              <a:spLocks noChangeShapeType="1"/>
            </p:cNvSpPr>
            <p:nvPr/>
          </p:nvSpPr>
          <p:spPr bwMode="auto">
            <a:xfrm>
              <a:off x="386336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7" name="Line 26">
              <a:extLst>
                <a:ext uri="{FF2B5EF4-FFF2-40B4-BE49-F238E27FC236}">
                  <a16:creationId xmlns:a16="http://schemas.microsoft.com/office/drawing/2014/main" id="{87CCC865-5D9A-4DD4-881D-B1773F28A190}"/>
                </a:ext>
              </a:extLst>
            </p:cNvPr>
            <p:cNvSpPr>
              <a:spLocks noChangeShapeType="1"/>
            </p:cNvSpPr>
            <p:nvPr/>
          </p:nvSpPr>
          <p:spPr bwMode="auto">
            <a:xfrm>
              <a:off x="413591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8" name="Line 28">
              <a:extLst>
                <a:ext uri="{FF2B5EF4-FFF2-40B4-BE49-F238E27FC236}">
                  <a16:creationId xmlns:a16="http://schemas.microsoft.com/office/drawing/2014/main" id="{67E2589E-6E2D-468E-8B5E-00667014C55C}"/>
                </a:ext>
              </a:extLst>
            </p:cNvPr>
            <p:cNvSpPr>
              <a:spLocks noChangeShapeType="1"/>
            </p:cNvSpPr>
            <p:nvPr/>
          </p:nvSpPr>
          <p:spPr bwMode="auto">
            <a:xfrm>
              <a:off x="4408468"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9" name="Line 30">
              <a:extLst>
                <a:ext uri="{FF2B5EF4-FFF2-40B4-BE49-F238E27FC236}">
                  <a16:creationId xmlns:a16="http://schemas.microsoft.com/office/drawing/2014/main" id="{80128CF6-8C73-4409-AE0C-DF3A1D8F5024}"/>
                </a:ext>
              </a:extLst>
            </p:cNvPr>
            <p:cNvSpPr>
              <a:spLocks noChangeShapeType="1"/>
            </p:cNvSpPr>
            <p:nvPr/>
          </p:nvSpPr>
          <p:spPr bwMode="auto">
            <a:xfrm>
              <a:off x="4681020"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0" name="Line 32">
              <a:extLst>
                <a:ext uri="{FF2B5EF4-FFF2-40B4-BE49-F238E27FC236}">
                  <a16:creationId xmlns:a16="http://schemas.microsoft.com/office/drawing/2014/main" id="{01A911F8-CA4A-4EDE-8EB6-B61E2C8D4B05}"/>
                </a:ext>
              </a:extLst>
            </p:cNvPr>
            <p:cNvSpPr>
              <a:spLocks noChangeShapeType="1"/>
            </p:cNvSpPr>
            <p:nvPr/>
          </p:nvSpPr>
          <p:spPr bwMode="auto">
            <a:xfrm>
              <a:off x="4953572"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1" name="Line 34">
              <a:extLst>
                <a:ext uri="{FF2B5EF4-FFF2-40B4-BE49-F238E27FC236}">
                  <a16:creationId xmlns:a16="http://schemas.microsoft.com/office/drawing/2014/main" id="{D60BACB5-5A55-4CF0-A459-1602F30C9AB0}"/>
                </a:ext>
              </a:extLst>
            </p:cNvPr>
            <p:cNvSpPr>
              <a:spLocks noChangeShapeType="1"/>
            </p:cNvSpPr>
            <p:nvPr/>
          </p:nvSpPr>
          <p:spPr bwMode="auto">
            <a:xfrm>
              <a:off x="522612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2" name="Line 36">
              <a:extLst>
                <a:ext uri="{FF2B5EF4-FFF2-40B4-BE49-F238E27FC236}">
                  <a16:creationId xmlns:a16="http://schemas.microsoft.com/office/drawing/2014/main" id="{9622C504-2F45-427A-8B0A-469FB706D02B}"/>
                </a:ext>
              </a:extLst>
            </p:cNvPr>
            <p:cNvSpPr>
              <a:spLocks noChangeShapeType="1"/>
            </p:cNvSpPr>
            <p:nvPr/>
          </p:nvSpPr>
          <p:spPr bwMode="auto">
            <a:xfrm>
              <a:off x="549867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3" name="Line 38">
              <a:extLst>
                <a:ext uri="{FF2B5EF4-FFF2-40B4-BE49-F238E27FC236}">
                  <a16:creationId xmlns:a16="http://schemas.microsoft.com/office/drawing/2014/main" id="{526A1163-0D71-4EAE-97F9-21EF821A9D69}"/>
                </a:ext>
              </a:extLst>
            </p:cNvPr>
            <p:cNvSpPr>
              <a:spLocks noChangeShapeType="1"/>
            </p:cNvSpPr>
            <p:nvPr/>
          </p:nvSpPr>
          <p:spPr bwMode="auto">
            <a:xfrm>
              <a:off x="577122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4" name="Line 18">
              <a:extLst>
                <a:ext uri="{FF2B5EF4-FFF2-40B4-BE49-F238E27FC236}">
                  <a16:creationId xmlns:a16="http://schemas.microsoft.com/office/drawing/2014/main" id="{F67A5FDA-6F78-4E22-BA7A-76C20FC39F65}"/>
                </a:ext>
              </a:extLst>
            </p:cNvPr>
            <p:cNvSpPr>
              <a:spLocks noChangeShapeType="1"/>
            </p:cNvSpPr>
            <p:nvPr/>
          </p:nvSpPr>
          <p:spPr bwMode="auto">
            <a:xfrm>
              <a:off x="1410396" y="4989695"/>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5" name="Line 18">
              <a:extLst>
                <a:ext uri="{FF2B5EF4-FFF2-40B4-BE49-F238E27FC236}">
                  <a16:creationId xmlns:a16="http://schemas.microsoft.com/office/drawing/2014/main" id="{577BC052-52BB-436D-8D5A-C4ABF7DCEE56}"/>
                </a:ext>
              </a:extLst>
            </p:cNvPr>
            <p:cNvSpPr>
              <a:spLocks noChangeShapeType="1"/>
            </p:cNvSpPr>
            <p:nvPr/>
          </p:nvSpPr>
          <p:spPr bwMode="auto">
            <a:xfrm>
              <a:off x="1682948" y="499087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6" name="Line 18">
              <a:extLst>
                <a:ext uri="{FF2B5EF4-FFF2-40B4-BE49-F238E27FC236}">
                  <a16:creationId xmlns:a16="http://schemas.microsoft.com/office/drawing/2014/main" id="{7753106D-2005-4AD1-A41B-9D634BA14772}"/>
                </a:ext>
              </a:extLst>
            </p:cNvPr>
            <p:cNvSpPr>
              <a:spLocks noChangeShapeType="1"/>
            </p:cNvSpPr>
            <p:nvPr/>
          </p:nvSpPr>
          <p:spPr bwMode="auto">
            <a:xfrm>
              <a:off x="1955500" y="4992050"/>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7" name="Line 18">
              <a:extLst>
                <a:ext uri="{FF2B5EF4-FFF2-40B4-BE49-F238E27FC236}">
                  <a16:creationId xmlns:a16="http://schemas.microsoft.com/office/drawing/2014/main" id="{E305C1A2-CCED-4992-BD26-EC8A15576B40}"/>
                </a:ext>
              </a:extLst>
            </p:cNvPr>
            <p:cNvSpPr>
              <a:spLocks noChangeShapeType="1"/>
            </p:cNvSpPr>
            <p:nvPr/>
          </p:nvSpPr>
          <p:spPr bwMode="auto">
            <a:xfrm>
              <a:off x="2228052" y="4993228"/>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8" name="Line 18">
              <a:extLst>
                <a:ext uri="{FF2B5EF4-FFF2-40B4-BE49-F238E27FC236}">
                  <a16:creationId xmlns:a16="http://schemas.microsoft.com/office/drawing/2014/main" id="{F4E5387D-19C9-46D6-A7C2-EA5CDCB34AC3}"/>
                </a:ext>
              </a:extLst>
            </p:cNvPr>
            <p:cNvSpPr>
              <a:spLocks noChangeShapeType="1"/>
            </p:cNvSpPr>
            <p:nvPr/>
          </p:nvSpPr>
          <p:spPr bwMode="auto">
            <a:xfrm>
              <a:off x="2500604" y="4993816"/>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9" name="Line 18">
              <a:extLst>
                <a:ext uri="{FF2B5EF4-FFF2-40B4-BE49-F238E27FC236}">
                  <a16:creationId xmlns:a16="http://schemas.microsoft.com/office/drawing/2014/main" id="{D9A7BF55-89A0-403D-B823-7441F1E5DCC6}"/>
                </a:ext>
              </a:extLst>
            </p:cNvPr>
            <p:cNvSpPr>
              <a:spLocks noChangeShapeType="1"/>
            </p:cNvSpPr>
            <p:nvPr/>
          </p:nvSpPr>
          <p:spPr bwMode="auto">
            <a:xfrm>
              <a:off x="3045708" y="4995584"/>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0" name="Line 18">
              <a:extLst>
                <a:ext uri="{FF2B5EF4-FFF2-40B4-BE49-F238E27FC236}">
                  <a16:creationId xmlns:a16="http://schemas.microsoft.com/office/drawing/2014/main" id="{467044B7-C572-463A-9A9E-742173B2FCD3}"/>
                </a:ext>
              </a:extLst>
            </p:cNvPr>
            <p:cNvSpPr>
              <a:spLocks noChangeShapeType="1"/>
            </p:cNvSpPr>
            <p:nvPr/>
          </p:nvSpPr>
          <p:spPr bwMode="auto">
            <a:xfrm>
              <a:off x="3318260" y="499617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1" name="TextBox 1440">
              <a:extLst>
                <a:ext uri="{FF2B5EF4-FFF2-40B4-BE49-F238E27FC236}">
                  <a16:creationId xmlns:a16="http://schemas.microsoft.com/office/drawing/2014/main" id="{9A2E8906-9C6A-40AE-BC34-38F724709904}"/>
                </a:ext>
              </a:extLst>
            </p:cNvPr>
            <p:cNvSpPr txBox="1"/>
            <p:nvPr/>
          </p:nvSpPr>
          <p:spPr>
            <a:xfrm>
              <a:off x="96877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42" name="TextBox 1441">
              <a:extLst>
                <a:ext uri="{FF2B5EF4-FFF2-40B4-BE49-F238E27FC236}">
                  <a16:creationId xmlns:a16="http://schemas.microsoft.com/office/drawing/2014/main" id="{EDEAFAD8-9308-441F-98E5-46691FF71963}"/>
                </a:ext>
              </a:extLst>
            </p:cNvPr>
            <p:cNvSpPr txBox="1"/>
            <p:nvPr/>
          </p:nvSpPr>
          <p:spPr>
            <a:xfrm>
              <a:off x="1240954"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43" name="TextBox 1442">
              <a:extLst>
                <a:ext uri="{FF2B5EF4-FFF2-40B4-BE49-F238E27FC236}">
                  <a16:creationId xmlns:a16="http://schemas.microsoft.com/office/drawing/2014/main" id="{A256D378-CC4A-4B27-9219-9F53DAF48AF0}"/>
                </a:ext>
              </a:extLst>
            </p:cNvPr>
            <p:cNvSpPr txBox="1"/>
            <p:nvPr/>
          </p:nvSpPr>
          <p:spPr>
            <a:xfrm>
              <a:off x="1513133"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44" name="TextBox 1443">
              <a:extLst>
                <a:ext uri="{FF2B5EF4-FFF2-40B4-BE49-F238E27FC236}">
                  <a16:creationId xmlns:a16="http://schemas.microsoft.com/office/drawing/2014/main" id="{1DAED19B-39C7-41E8-8C94-220C960F5572}"/>
                </a:ext>
              </a:extLst>
            </p:cNvPr>
            <p:cNvSpPr txBox="1"/>
            <p:nvPr/>
          </p:nvSpPr>
          <p:spPr>
            <a:xfrm>
              <a:off x="1785312"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45" name="TextBox 1444">
              <a:extLst>
                <a:ext uri="{FF2B5EF4-FFF2-40B4-BE49-F238E27FC236}">
                  <a16:creationId xmlns:a16="http://schemas.microsoft.com/office/drawing/2014/main" id="{54C882A8-A10C-46C7-A006-8EDDE96531B1}"/>
                </a:ext>
              </a:extLst>
            </p:cNvPr>
            <p:cNvSpPr txBox="1"/>
            <p:nvPr/>
          </p:nvSpPr>
          <p:spPr>
            <a:xfrm>
              <a:off x="2057490"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8</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46" name="TextBox 1445">
              <a:extLst>
                <a:ext uri="{FF2B5EF4-FFF2-40B4-BE49-F238E27FC236}">
                  <a16:creationId xmlns:a16="http://schemas.microsoft.com/office/drawing/2014/main" id="{F9FF17C5-8BB8-4EB3-AC24-8684C0A53DE5}"/>
                </a:ext>
              </a:extLst>
            </p:cNvPr>
            <p:cNvSpPr txBox="1"/>
            <p:nvPr/>
          </p:nvSpPr>
          <p:spPr>
            <a:xfrm>
              <a:off x="2329669"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47" name="TextBox 1446">
              <a:extLst>
                <a:ext uri="{FF2B5EF4-FFF2-40B4-BE49-F238E27FC236}">
                  <a16:creationId xmlns:a16="http://schemas.microsoft.com/office/drawing/2014/main" id="{C865F2E8-111B-400C-8B7D-E864513B5684}"/>
                </a:ext>
              </a:extLst>
            </p:cNvPr>
            <p:cNvSpPr txBox="1"/>
            <p:nvPr/>
          </p:nvSpPr>
          <p:spPr>
            <a:xfrm>
              <a:off x="2601848"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12</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48" name="TextBox 1447">
              <a:extLst>
                <a:ext uri="{FF2B5EF4-FFF2-40B4-BE49-F238E27FC236}">
                  <a16:creationId xmlns:a16="http://schemas.microsoft.com/office/drawing/2014/main" id="{46389C78-1E1E-404B-BED5-29B7B775F923}"/>
                </a:ext>
              </a:extLst>
            </p:cNvPr>
            <p:cNvSpPr txBox="1"/>
            <p:nvPr/>
          </p:nvSpPr>
          <p:spPr>
            <a:xfrm>
              <a:off x="287402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14</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49" name="TextBox 1448">
              <a:extLst>
                <a:ext uri="{FF2B5EF4-FFF2-40B4-BE49-F238E27FC236}">
                  <a16:creationId xmlns:a16="http://schemas.microsoft.com/office/drawing/2014/main" id="{B01146B4-6B91-4EC6-B1EB-CE87BDF54D43}"/>
                </a:ext>
              </a:extLst>
            </p:cNvPr>
            <p:cNvSpPr txBox="1"/>
            <p:nvPr/>
          </p:nvSpPr>
          <p:spPr>
            <a:xfrm>
              <a:off x="3146205"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16</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50" name="TextBox 1449">
              <a:extLst>
                <a:ext uri="{FF2B5EF4-FFF2-40B4-BE49-F238E27FC236}">
                  <a16:creationId xmlns:a16="http://schemas.microsoft.com/office/drawing/2014/main" id="{B066D194-BEF9-451F-9FBC-BEB8D877D4E4}"/>
                </a:ext>
              </a:extLst>
            </p:cNvPr>
            <p:cNvSpPr txBox="1"/>
            <p:nvPr/>
          </p:nvSpPr>
          <p:spPr>
            <a:xfrm>
              <a:off x="3418384"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18</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51" name="TextBox 1450">
              <a:extLst>
                <a:ext uri="{FF2B5EF4-FFF2-40B4-BE49-F238E27FC236}">
                  <a16:creationId xmlns:a16="http://schemas.microsoft.com/office/drawing/2014/main" id="{5164F9C8-B95D-4A2C-8AD8-AAB4BD9ED119}"/>
                </a:ext>
              </a:extLst>
            </p:cNvPr>
            <p:cNvSpPr txBox="1"/>
            <p:nvPr/>
          </p:nvSpPr>
          <p:spPr>
            <a:xfrm>
              <a:off x="3690563"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52" name="TextBox 1451">
              <a:extLst>
                <a:ext uri="{FF2B5EF4-FFF2-40B4-BE49-F238E27FC236}">
                  <a16:creationId xmlns:a16="http://schemas.microsoft.com/office/drawing/2014/main" id="{10D0D939-992A-4E68-BCB7-783EDB999A6D}"/>
                </a:ext>
              </a:extLst>
            </p:cNvPr>
            <p:cNvSpPr txBox="1"/>
            <p:nvPr/>
          </p:nvSpPr>
          <p:spPr>
            <a:xfrm>
              <a:off x="633037" y="489472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53" name="TextBox 1452">
              <a:extLst>
                <a:ext uri="{FF2B5EF4-FFF2-40B4-BE49-F238E27FC236}">
                  <a16:creationId xmlns:a16="http://schemas.microsoft.com/office/drawing/2014/main" id="{D29627AB-1BE2-480A-8095-A75C9086A7BC}"/>
                </a:ext>
              </a:extLst>
            </p:cNvPr>
            <p:cNvSpPr txBox="1"/>
            <p:nvPr/>
          </p:nvSpPr>
          <p:spPr>
            <a:xfrm>
              <a:off x="633037" y="3283723"/>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54" name="TextBox 1453">
              <a:extLst>
                <a:ext uri="{FF2B5EF4-FFF2-40B4-BE49-F238E27FC236}">
                  <a16:creationId xmlns:a16="http://schemas.microsoft.com/office/drawing/2014/main" id="{98B3CA51-E227-47E6-AF1E-8157530E20EC}"/>
                </a:ext>
              </a:extLst>
            </p:cNvPr>
            <p:cNvSpPr txBox="1"/>
            <p:nvPr/>
          </p:nvSpPr>
          <p:spPr>
            <a:xfrm>
              <a:off x="633037" y="3820729"/>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55" name="TextBox 1454">
              <a:extLst>
                <a:ext uri="{FF2B5EF4-FFF2-40B4-BE49-F238E27FC236}">
                  <a16:creationId xmlns:a16="http://schemas.microsoft.com/office/drawing/2014/main" id="{E1A93261-07BA-4493-A607-AD9C097AAADF}"/>
                </a:ext>
              </a:extLst>
            </p:cNvPr>
            <p:cNvSpPr txBox="1"/>
            <p:nvPr/>
          </p:nvSpPr>
          <p:spPr>
            <a:xfrm>
              <a:off x="633037" y="435773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56" name="TextBox 1455">
              <a:extLst>
                <a:ext uri="{FF2B5EF4-FFF2-40B4-BE49-F238E27FC236}">
                  <a16:creationId xmlns:a16="http://schemas.microsoft.com/office/drawing/2014/main" id="{276937DB-8019-416E-A684-B76CC132410F}"/>
                </a:ext>
              </a:extLst>
            </p:cNvPr>
            <p:cNvSpPr txBox="1"/>
            <p:nvPr/>
          </p:nvSpPr>
          <p:spPr>
            <a:xfrm>
              <a:off x="633037" y="220971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57" name="TextBox 1456">
              <a:extLst>
                <a:ext uri="{FF2B5EF4-FFF2-40B4-BE49-F238E27FC236}">
                  <a16:creationId xmlns:a16="http://schemas.microsoft.com/office/drawing/2014/main" id="{FE13A631-FF95-4434-9BAA-F9B6D2053F39}"/>
                </a:ext>
              </a:extLst>
            </p:cNvPr>
            <p:cNvSpPr txBox="1"/>
            <p:nvPr/>
          </p:nvSpPr>
          <p:spPr>
            <a:xfrm>
              <a:off x="633037" y="274672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80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58" name="TextBox 1457">
              <a:extLst>
                <a:ext uri="{FF2B5EF4-FFF2-40B4-BE49-F238E27FC236}">
                  <a16:creationId xmlns:a16="http://schemas.microsoft.com/office/drawing/2014/main" id="{B91F8A04-C643-44BB-8625-6276DD0ADFCA}"/>
                </a:ext>
              </a:extLst>
            </p:cNvPr>
            <p:cNvSpPr txBox="1"/>
            <p:nvPr/>
          </p:nvSpPr>
          <p:spPr>
            <a:xfrm>
              <a:off x="1129176" y="5253288"/>
              <a:ext cx="4639958"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Time from randomisation (months)</a:t>
              </a:r>
              <a:endParaRPr kumimoji="0" lang="en-GB"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59" name="TextBox 1458">
              <a:extLst>
                <a:ext uri="{FF2B5EF4-FFF2-40B4-BE49-F238E27FC236}">
                  <a16:creationId xmlns:a16="http://schemas.microsoft.com/office/drawing/2014/main" id="{950C825F-A9B4-462B-BEEA-B609F0B37D88}"/>
                </a:ext>
              </a:extLst>
            </p:cNvPr>
            <p:cNvSpPr txBox="1"/>
            <p:nvPr/>
          </p:nvSpPr>
          <p:spPr>
            <a:xfrm rot="16200000">
              <a:off x="-748995" y="3550446"/>
              <a:ext cx="2692636" cy="184667"/>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Overall survival (%)</a:t>
              </a:r>
              <a:endParaRPr kumimoji="0" lang="en-GB"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460" name="Group 1459">
              <a:extLst>
                <a:ext uri="{FF2B5EF4-FFF2-40B4-BE49-F238E27FC236}">
                  <a16:creationId xmlns:a16="http://schemas.microsoft.com/office/drawing/2014/main" id="{21B37229-04D7-4DDD-9996-C193FBA919C9}"/>
                </a:ext>
              </a:extLst>
            </p:cNvPr>
            <p:cNvGrpSpPr/>
            <p:nvPr/>
          </p:nvGrpSpPr>
          <p:grpSpPr>
            <a:xfrm>
              <a:off x="968777" y="5496935"/>
              <a:ext cx="4964671" cy="246228"/>
              <a:chOff x="2422523" y="4329950"/>
              <a:chExt cx="4382077" cy="222836"/>
            </a:xfrm>
          </p:grpSpPr>
          <p:sp>
            <p:nvSpPr>
              <p:cNvPr id="1548" name="TextBox 1547">
                <a:extLst>
                  <a:ext uri="{FF2B5EF4-FFF2-40B4-BE49-F238E27FC236}">
                    <a16:creationId xmlns:a16="http://schemas.microsoft.com/office/drawing/2014/main" id="{CDA0F9A2-940E-46DD-90C8-777E77621256}"/>
                  </a:ext>
                </a:extLst>
              </p:cNvPr>
              <p:cNvSpPr txBox="1"/>
              <p:nvPr/>
            </p:nvSpPr>
            <p:spPr>
              <a:xfrm>
                <a:off x="242252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83</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49" name="TextBox 1548">
                <a:extLst>
                  <a:ext uri="{FF2B5EF4-FFF2-40B4-BE49-F238E27FC236}">
                    <a16:creationId xmlns:a16="http://schemas.microsoft.com/office/drawing/2014/main" id="{4403D0A8-A5F9-4B6E-9992-357898C088FA}"/>
                  </a:ext>
                </a:extLst>
              </p:cNvPr>
              <p:cNvSpPr txBox="1"/>
              <p:nvPr/>
            </p:nvSpPr>
            <p:spPr>
              <a:xfrm>
                <a:off x="2903187" y="4329955"/>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74</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50" name="TextBox 1549">
                <a:extLst>
                  <a:ext uri="{FF2B5EF4-FFF2-40B4-BE49-F238E27FC236}">
                    <a16:creationId xmlns:a16="http://schemas.microsoft.com/office/drawing/2014/main" id="{17CC069D-46A0-4CC0-A304-B930880E5378}"/>
                  </a:ext>
                </a:extLst>
              </p:cNvPr>
              <p:cNvSpPr txBox="1"/>
              <p:nvPr/>
            </p:nvSpPr>
            <p:spPr>
              <a:xfrm>
                <a:off x="314351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142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69</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51" name="TextBox 1550">
                <a:extLst>
                  <a:ext uri="{FF2B5EF4-FFF2-40B4-BE49-F238E27FC236}">
                    <a16:creationId xmlns:a16="http://schemas.microsoft.com/office/drawing/2014/main" id="{0CD2AAC9-C48F-471B-BDDD-BF276FF2991A}"/>
                  </a:ext>
                </a:extLst>
              </p:cNvPr>
              <p:cNvSpPr txBox="1"/>
              <p:nvPr/>
            </p:nvSpPr>
            <p:spPr>
              <a:xfrm>
                <a:off x="338385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136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64</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52" name="TextBox 1551">
                <a:extLst>
                  <a:ext uri="{FF2B5EF4-FFF2-40B4-BE49-F238E27FC236}">
                    <a16:creationId xmlns:a16="http://schemas.microsoft.com/office/drawing/2014/main" id="{305AB724-DC58-4357-A6C7-20F1627C05B5}"/>
                  </a:ext>
                </a:extLst>
              </p:cNvPr>
              <p:cNvSpPr txBox="1"/>
              <p:nvPr/>
            </p:nvSpPr>
            <p:spPr>
              <a:xfrm>
                <a:off x="3624183" y="4329956"/>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124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58</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53" name="TextBox 1552">
                <a:extLst>
                  <a:ext uri="{FF2B5EF4-FFF2-40B4-BE49-F238E27FC236}">
                    <a16:creationId xmlns:a16="http://schemas.microsoft.com/office/drawing/2014/main" id="{AD289D20-B86D-4986-A722-A62AE6DEC543}"/>
                  </a:ext>
                </a:extLst>
              </p:cNvPr>
              <p:cNvSpPr txBox="1"/>
              <p:nvPr/>
            </p:nvSpPr>
            <p:spPr>
              <a:xfrm>
                <a:off x="3864515"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50</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54" name="TextBox 1553">
                <a:extLst>
                  <a:ext uri="{FF2B5EF4-FFF2-40B4-BE49-F238E27FC236}">
                    <a16:creationId xmlns:a16="http://schemas.microsoft.com/office/drawing/2014/main" id="{08210BF6-6133-4538-90DF-73C2D2D72A2F}"/>
                  </a:ext>
                </a:extLst>
              </p:cNvPr>
              <p:cNvSpPr txBox="1"/>
              <p:nvPr/>
            </p:nvSpPr>
            <p:spPr>
              <a:xfrm>
                <a:off x="410484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43</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55" name="TextBox 1554">
                <a:extLst>
                  <a:ext uri="{FF2B5EF4-FFF2-40B4-BE49-F238E27FC236}">
                    <a16:creationId xmlns:a16="http://schemas.microsoft.com/office/drawing/2014/main" id="{3C9E542F-A1B2-4759-ADA0-AE975AA72162}"/>
                  </a:ext>
                </a:extLst>
              </p:cNvPr>
              <p:cNvSpPr txBox="1"/>
              <p:nvPr/>
            </p:nvSpPr>
            <p:spPr>
              <a:xfrm>
                <a:off x="434517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37</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56" name="TextBox 1555">
                <a:extLst>
                  <a:ext uri="{FF2B5EF4-FFF2-40B4-BE49-F238E27FC236}">
                    <a16:creationId xmlns:a16="http://schemas.microsoft.com/office/drawing/2014/main" id="{2C039384-F337-49E6-9BEF-EA95D5E6C4B0}"/>
                  </a:ext>
                </a:extLst>
              </p:cNvPr>
              <p:cNvSpPr txBox="1"/>
              <p:nvPr/>
            </p:nvSpPr>
            <p:spPr>
              <a:xfrm>
                <a:off x="458551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27</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57" name="TextBox 1556">
                <a:extLst>
                  <a:ext uri="{FF2B5EF4-FFF2-40B4-BE49-F238E27FC236}">
                    <a16:creationId xmlns:a16="http://schemas.microsoft.com/office/drawing/2014/main" id="{8F899036-90D6-4836-B5E8-E9F61DEE58E0}"/>
                  </a:ext>
                </a:extLst>
              </p:cNvPr>
              <p:cNvSpPr txBox="1"/>
              <p:nvPr/>
            </p:nvSpPr>
            <p:spPr>
              <a:xfrm>
                <a:off x="482584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18</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58" name="TextBox 1557">
                <a:extLst>
                  <a:ext uri="{FF2B5EF4-FFF2-40B4-BE49-F238E27FC236}">
                    <a16:creationId xmlns:a16="http://schemas.microsoft.com/office/drawing/2014/main" id="{AB1A6787-3E20-4CF0-847B-3111C8BA15EF}"/>
                  </a:ext>
                </a:extLst>
              </p:cNvPr>
              <p:cNvSpPr txBox="1"/>
              <p:nvPr/>
            </p:nvSpPr>
            <p:spPr>
              <a:xfrm>
                <a:off x="506617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15</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59" name="TextBox 1558">
                <a:extLst>
                  <a:ext uri="{FF2B5EF4-FFF2-40B4-BE49-F238E27FC236}">
                    <a16:creationId xmlns:a16="http://schemas.microsoft.com/office/drawing/2014/main" id="{538A7483-EE1B-4BFC-A16B-FB15CD8C9DE8}"/>
                  </a:ext>
                </a:extLst>
              </p:cNvPr>
              <p:cNvSpPr txBox="1"/>
              <p:nvPr/>
            </p:nvSpPr>
            <p:spPr>
              <a:xfrm>
                <a:off x="5306508"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11</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60" name="TextBox 1559">
                <a:extLst>
                  <a:ext uri="{FF2B5EF4-FFF2-40B4-BE49-F238E27FC236}">
                    <a16:creationId xmlns:a16="http://schemas.microsoft.com/office/drawing/2014/main" id="{8F7BFD48-7F1B-44F7-BCD1-E270A652D7FF}"/>
                  </a:ext>
                </a:extLst>
              </p:cNvPr>
              <p:cNvSpPr txBox="1"/>
              <p:nvPr/>
            </p:nvSpPr>
            <p:spPr>
              <a:xfrm>
                <a:off x="554684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18</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9</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61" name="TextBox 1560">
                <a:extLst>
                  <a:ext uri="{FF2B5EF4-FFF2-40B4-BE49-F238E27FC236}">
                    <a16:creationId xmlns:a16="http://schemas.microsoft.com/office/drawing/2014/main" id="{CE6AA20A-0065-480D-A84C-7AAF2032C637}"/>
                  </a:ext>
                </a:extLst>
              </p:cNvPr>
              <p:cNvSpPr txBox="1"/>
              <p:nvPr/>
            </p:nvSpPr>
            <p:spPr>
              <a:xfrm>
                <a:off x="578717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a:t>
                </a:r>
              </a:p>
            </p:txBody>
          </p:sp>
          <p:sp>
            <p:nvSpPr>
              <p:cNvPr id="1562" name="TextBox 1561">
                <a:extLst>
                  <a:ext uri="{FF2B5EF4-FFF2-40B4-BE49-F238E27FC236}">
                    <a16:creationId xmlns:a16="http://schemas.microsoft.com/office/drawing/2014/main" id="{AD2F27FC-7D86-4807-83B4-EE068CE6D687}"/>
                  </a:ext>
                </a:extLst>
              </p:cNvPr>
              <p:cNvSpPr txBox="1"/>
              <p:nvPr/>
            </p:nvSpPr>
            <p:spPr>
              <a:xfrm>
                <a:off x="6027504"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63" name="TextBox 1562">
                <a:extLst>
                  <a:ext uri="{FF2B5EF4-FFF2-40B4-BE49-F238E27FC236}">
                    <a16:creationId xmlns:a16="http://schemas.microsoft.com/office/drawing/2014/main" id="{226F2323-1B89-4432-8AF4-C17E36420494}"/>
                  </a:ext>
                </a:extLst>
              </p:cNvPr>
              <p:cNvSpPr txBox="1"/>
              <p:nvPr/>
            </p:nvSpPr>
            <p:spPr>
              <a:xfrm>
                <a:off x="6267836"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64" name="TextBox 1563">
                <a:extLst>
                  <a:ext uri="{FF2B5EF4-FFF2-40B4-BE49-F238E27FC236}">
                    <a16:creationId xmlns:a16="http://schemas.microsoft.com/office/drawing/2014/main" id="{6375C89C-8A6A-45DF-8E34-6510F60370A2}"/>
                  </a:ext>
                </a:extLst>
              </p:cNvPr>
              <p:cNvSpPr txBox="1"/>
              <p:nvPr/>
            </p:nvSpPr>
            <p:spPr>
              <a:xfrm>
                <a:off x="650817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65" name="TextBox 1564">
                <a:extLst>
                  <a:ext uri="{FF2B5EF4-FFF2-40B4-BE49-F238E27FC236}">
                    <a16:creationId xmlns:a16="http://schemas.microsoft.com/office/drawing/2014/main" id="{FA317556-3BB6-4C72-A16D-711A6C5BD746}"/>
                  </a:ext>
                </a:extLst>
              </p:cNvPr>
              <p:cNvSpPr txBox="1"/>
              <p:nvPr/>
            </p:nvSpPr>
            <p:spPr>
              <a:xfrm>
                <a:off x="266285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79</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461" name="TextBox 1460">
              <a:extLst>
                <a:ext uri="{FF2B5EF4-FFF2-40B4-BE49-F238E27FC236}">
                  <a16:creationId xmlns:a16="http://schemas.microsoft.com/office/drawing/2014/main" id="{A81DD718-B64E-428F-9463-0216371B8BFF}"/>
                </a:ext>
              </a:extLst>
            </p:cNvPr>
            <p:cNvSpPr txBox="1"/>
            <p:nvPr/>
          </p:nvSpPr>
          <p:spPr>
            <a:xfrm>
              <a:off x="3962741"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22</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62" name="TextBox 1461">
              <a:extLst>
                <a:ext uri="{FF2B5EF4-FFF2-40B4-BE49-F238E27FC236}">
                  <a16:creationId xmlns:a16="http://schemas.microsoft.com/office/drawing/2014/main" id="{FA2E0659-8DC8-43B2-AA80-A2EF276CB750}"/>
                </a:ext>
              </a:extLst>
            </p:cNvPr>
            <p:cNvSpPr txBox="1"/>
            <p:nvPr/>
          </p:nvSpPr>
          <p:spPr>
            <a:xfrm>
              <a:off x="4234920"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24</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63" name="TextBox 1462">
              <a:extLst>
                <a:ext uri="{FF2B5EF4-FFF2-40B4-BE49-F238E27FC236}">
                  <a16:creationId xmlns:a16="http://schemas.microsoft.com/office/drawing/2014/main" id="{C7EA5E7A-73D4-4544-B69D-B1D35D85DC72}"/>
                </a:ext>
              </a:extLst>
            </p:cNvPr>
            <p:cNvSpPr txBox="1"/>
            <p:nvPr/>
          </p:nvSpPr>
          <p:spPr>
            <a:xfrm>
              <a:off x="5595808"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34</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64" name="TextBox 1463">
              <a:extLst>
                <a:ext uri="{FF2B5EF4-FFF2-40B4-BE49-F238E27FC236}">
                  <a16:creationId xmlns:a16="http://schemas.microsoft.com/office/drawing/2014/main" id="{D9A21BDB-5228-4F7D-AEAE-8356DF5FC313}"/>
                </a:ext>
              </a:extLst>
            </p:cNvPr>
            <p:cNvSpPr txBox="1"/>
            <p:nvPr/>
          </p:nvSpPr>
          <p:spPr>
            <a:xfrm>
              <a:off x="422946" y="5460737"/>
              <a:ext cx="714897" cy="415498"/>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3B2C1"/>
                  </a:solidFill>
                  <a:effectLst/>
                  <a:uLnTx/>
                  <a:uFillTx/>
                  <a:latin typeface="Calibri"/>
                  <a:ea typeface="+mn-ea"/>
                  <a:cs typeface="Arial" panose="020B0604020202020204" pitchFamily="34" charset="0"/>
                </a:rPr>
                <a:t>Olaparib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030A0"/>
                  </a:solidFill>
                  <a:effectLst/>
                  <a:uLnTx/>
                  <a:uFillTx/>
                  <a:latin typeface="Calibri"/>
                  <a:ea typeface="+mn-ea"/>
                  <a:cs typeface="Arial" panose="020B0604020202020204" pitchFamily="34" charset="0"/>
                </a:rPr>
                <a:t>Physician’s</a:t>
              </a:r>
              <a:br>
                <a:rPr kumimoji="0" lang="en-US" sz="900" b="1" i="0" u="none" strike="noStrike" kern="1200" cap="none" spc="0" normalizeH="0" baseline="0" noProof="0" dirty="0">
                  <a:ln>
                    <a:noFill/>
                  </a:ln>
                  <a:solidFill>
                    <a:srgbClr val="7030A0"/>
                  </a:solidFill>
                  <a:effectLst/>
                  <a:uLnTx/>
                  <a:uFillTx/>
                  <a:latin typeface="Calibri"/>
                  <a:ea typeface="+mn-ea"/>
                  <a:cs typeface="Arial" panose="020B0604020202020204" pitchFamily="34" charset="0"/>
                </a:rPr>
              </a:br>
              <a:r>
                <a:rPr kumimoji="0" lang="en-US" sz="900" b="1" i="0" u="none" strike="noStrike" kern="1200" cap="none" spc="0" normalizeH="0" baseline="0" noProof="0" dirty="0">
                  <a:ln>
                    <a:noFill/>
                  </a:ln>
                  <a:solidFill>
                    <a:srgbClr val="7030A0"/>
                  </a:solidFill>
                  <a:effectLst/>
                  <a:uLnTx/>
                  <a:uFillTx/>
                  <a:latin typeface="Calibri"/>
                  <a:ea typeface="+mn-ea"/>
                  <a:cs typeface="Arial" panose="020B0604020202020204" pitchFamily="34" charset="0"/>
                </a:rPr>
                <a:t>choice</a:t>
              </a:r>
              <a:endParaRPr kumimoji="0" lang="en-GB" sz="900" b="1" i="0" u="none" strike="noStrike" kern="1200" cap="none" spc="0" normalizeH="0" baseline="0" noProof="0" dirty="0">
                <a:ln>
                  <a:noFill/>
                </a:ln>
                <a:solidFill>
                  <a:srgbClr val="7030A0"/>
                </a:solidFill>
                <a:effectLst/>
                <a:uLnTx/>
                <a:uFillTx/>
                <a:latin typeface="Calibri"/>
                <a:ea typeface="+mn-ea"/>
                <a:cs typeface="Arial" panose="020B0604020202020204" pitchFamily="34" charset="0"/>
              </a:endParaRPr>
            </a:p>
          </p:txBody>
        </p:sp>
        <p:sp>
          <p:nvSpPr>
            <p:cNvPr id="1465" name="TextBox 1464">
              <a:extLst>
                <a:ext uri="{FF2B5EF4-FFF2-40B4-BE49-F238E27FC236}">
                  <a16:creationId xmlns:a16="http://schemas.microsoft.com/office/drawing/2014/main" id="{6C199F15-E981-4DE1-9927-3F29204B8DF4}"/>
                </a:ext>
              </a:extLst>
            </p:cNvPr>
            <p:cNvSpPr txBox="1"/>
            <p:nvPr/>
          </p:nvSpPr>
          <p:spPr>
            <a:xfrm>
              <a:off x="422946" y="5313218"/>
              <a:ext cx="673495" cy="123111"/>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No. at risk</a:t>
              </a:r>
              <a:endParaRPr kumimoji="0" lang="en-GB" sz="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66" name="Freeform: Shape 1465">
              <a:extLst>
                <a:ext uri="{FF2B5EF4-FFF2-40B4-BE49-F238E27FC236}">
                  <a16:creationId xmlns:a16="http://schemas.microsoft.com/office/drawing/2014/main" id="{6C55FA35-3395-42C7-A8C0-2A46B920FAED}"/>
                </a:ext>
              </a:extLst>
            </p:cNvPr>
            <p:cNvSpPr/>
            <p:nvPr/>
          </p:nvSpPr>
          <p:spPr>
            <a:xfrm>
              <a:off x="1141226" y="2290419"/>
              <a:ext cx="4518875" cy="1992696"/>
            </a:xfrm>
            <a:custGeom>
              <a:avLst/>
              <a:gdLst>
                <a:gd name="connsiteX0" fmla="*/ 6811375 w 6811374"/>
                <a:gd name="connsiteY0" fmla="*/ 2672068 h 2672067"/>
                <a:gd name="connsiteX1" fmla="*/ 5708737 w 6811374"/>
                <a:gd name="connsiteY1" fmla="*/ 2672068 h 2672067"/>
                <a:gd name="connsiteX2" fmla="*/ 5708737 w 6811374"/>
                <a:gd name="connsiteY2" fmla="*/ 2515630 h 2672067"/>
                <a:gd name="connsiteX3" fmla="*/ 5470295 w 6811374"/>
                <a:gd name="connsiteY3" fmla="*/ 2515630 h 2672067"/>
                <a:gd name="connsiteX4" fmla="*/ 5470295 w 6811374"/>
                <a:gd name="connsiteY4" fmla="*/ 2424794 h 2672067"/>
                <a:gd name="connsiteX5" fmla="*/ 5220498 w 6811374"/>
                <a:gd name="connsiteY5" fmla="*/ 2424794 h 2672067"/>
                <a:gd name="connsiteX6" fmla="*/ 5220498 w 6811374"/>
                <a:gd name="connsiteY6" fmla="*/ 2366761 h 2672067"/>
                <a:gd name="connsiteX7" fmla="*/ 5162465 w 6811374"/>
                <a:gd name="connsiteY7" fmla="*/ 2366761 h 2672067"/>
                <a:gd name="connsiteX8" fmla="*/ 5162465 w 6811374"/>
                <a:gd name="connsiteY8" fmla="*/ 2304942 h 2672067"/>
                <a:gd name="connsiteX9" fmla="*/ 5070368 w 6811374"/>
                <a:gd name="connsiteY9" fmla="*/ 2304942 h 2672067"/>
                <a:gd name="connsiteX10" fmla="*/ 5070368 w 6811374"/>
                <a:gd name="connsiteY10" fmla="*/ 2264571 h 2672067"/>
                <a:gd name="connsiteX11" fmla="*/ 4964393 w 6811374"/>
                <a:gd name="connsiteY11" fmla="*/ 2264571 h 2672067"/>
                <a:gd name="connsiteX12" fmla="*/ 4964393 w 6811374"/>
                <a:gd name="connsiteY12" fmla="*/ 2211584 h 2672067"/>
                <a:gd name="connsiteX13" fmla="*/ 4900052 w 6811374"/>
                <a:gd name="connsiteY13" fmla="*/ 2211584 h 2672067"/>
                <a:gd name="connsiteX14" fmla="*/ 4900052 w 6811374"/>
                <a:gd name="connsiteY14" fmla="*/ 2164905 h 2672067"/>
                <a:gd name="connsiteX15" fmla="*/ 4857157 w 6811374"/>
                <a:gd name="connsiteY15" fmla="*/ 2164905 h 2672067"/>
                <a:gd name="connsiteX16" fmla="*/ 4857157 w 6811374"/>
                <a:gd name="connsiteY16" fmla="*/ 2122011 h 2672067"/>
                <a:gd name="connsiteX17" fmla="*/ 4783985 w 6811374"/>
                <a:gd name="connsiteY17" fmla="*/ 2122011 h 2672067"/>
                <a:gd name="connsiteX18" fmla="*/ 4783985 w 6811374"/>
                <a:gd name="connsiteY18" fmla="*/ 2080378 h 2672067"/>
                <a:gd name="connsiteX19" fmla="*/ 4623762 w 6811374"/>
                <a:gd name="connsiteY19" fmla="*/ 2080378 h 2672067"/>
                <a:gd name="connsiteX20" fmla="*/ 4623762 w 6811374"/>
                <a:gd name="connsiteY20" fmla="*/ 2042530 h 2672067"/>
                <a:gd name="connsiteX21" fmla="*/ 4452184 w 6811374"/>
                <a:gd name="connsiteY21" fmla="*/ 2042530 h 2672067"/>
                <a:gd name="connsiteX22" fmla="*/ 4452184 w 6811374"/>
                <a:gd name="connsiteY22" fmla="*/ 2007205 h 2672067"/>
                <a:gd name="connsiteX23" fmla="*/ 4270514 w 6811374"/>
                <a:gd name="connsiteY23" fmla="*/ 2007205 h 2672067"/>
                <a:gd name="connsiteX24" fmla="*/ 4270514 w 6811374"/>
                <a:gd name="connsiteY24" fmla="*/ 1968095 h 2672067"/>
                <a:gd name="connsiteX25" fmla="*/ 4251590 w 6811374"/>
                <a:gd name="connsiteY25" fmla="*/ 1968095 h 2672067"/>
                <a:gd name="connsiteX26" fmla="*/ 4251590 w 6811374"/>
                <a:gd name="connsiteY26" fmla="*/ 1937817 h 2672067"/>
                <a:gd name="connsiteX27" fmla="*/ 4227619 w 6811374"/>
                <a:gd name="connsiteY27" fmla="*/ 1937817 h 2672067"/>
                <a:gd name="connsiteX28" fmla="*/ 4227619 w 6811374"/>
                <a:gd name="connsiteY28" fmla="*/ 1903754 h 2672067"/>
                <a:gd name="connsiteX29" fmla="*/ 4216265 w 6811374"/>
                <a:gd name="connsiteY29" fmla="*/ 1903754 h 2672067"/>
                <a:gd name="connsiteX30" fmla="*/ 4216265 w 6811374"/>
                <a:gd name="connsiteY30" fmla="*/ 1878522 h 2672067"/>
                <a:gd name="connsiteX31" fmla="*/ 4140569 w 6811374"/>
                <a:gd name="connsiteY31" fmla="*/ 1878522 h 2672067"/>
                <a:gd name="connsiteX32" fmla="*/ 4140569 w 6811374"/>
                <a:gd name="connsiteY32" fmla="*/ 1845720 h 2672067"/>
                <a:gd name="connsiteX33" fmla="*/ 4106506 w 6811374"/>
                <a:gd name="connsiteY33" fmla="*/ 1845720 h 2672067"/>
                <a:gd name="connsiteX34" fmla="*/ 4106506 w 6811374"/>
                <a:gd name="connsiteY34" fmla="*/ 1810395 h 2672067"/>
                <a:gd name="connsiteX35" fmla="*/ 3898342 w 6811374"/>
                <a:gd name="connsiteY35" fmla="*/ 1810395 h 2672067"/>
                <a:gd name="connsiteX36" fmla="*/ 3898342 w 6811374"/>
                <a:gd name="connsiteY36" fmla="*/ 1787687 h 2672067"/>
                <a:gd name="connsiteX37" fmla="*/ 3779752 w 6811374"/>
                <a:gd name="connsiteY37" fmla="*/ 1787687 h 2672067"/>
                <a:gd name="connsiteX38" fmla="*/ 3779752 w 6811374"/>
                <a:gd name="connsiteY38" fmla="*/ 1753623 h 2672067"/>
                <a:gd name="connsiteX39" fmla="*/ 3751996 w 6811374"/>
                <a:gd name="connsiteY39" fmla="*/ 1753623 h 2672067"/>
                <a:gd name="connsiteX40" fmla="*/ 3751996 w 6811374"/>
                <a:gd name="connsiteY40" fmla="*/ 1724607 h 2672067"/>
                <a:gd name="connsiteX41" fmla="*/ 3702794 w 6811374"/>
                <a:gd name="connsiteY41" fmla="*/ 1724607 h 2672067"/>
                <a:gd name="connsiteX42" fmla="*/ 3702794 w 6811374"/>
                <a:gd name="connsiteY42" fmla="*/ 1695590 h 2672067"/>
                <a:gd name="connsiteX43" fmla="*/ 3680085 w 6811374"/>
                <a:gd name="connsiteY43" fmla="*/ 1695590 h 2672067"/>
                <a:gd name="connsiteX44" fmla="*/ 3680085 w 6811374"/>
                <a:gd name="connsiteY44" fmla="*/ 1642603 h 2672067"/>
                <a:gd name="connsiteX45" fmla="*/ 3598081 w 6811374"/>
                <a:gd name="connsiteY45" fmla="*/ 1642603 h 2672067"/>
                <a:gd name="connsiteX46" fmla="*/ 3598081 w 6811374"/>
                <a:gd name="connsiteY46" fmla="*/ 1616109 h 2672067"/>
                <a:gd name="connsiteX47" fmla="*/ 3590512 w 6811374"/>
                <a:gd name="connsiteY47" fmla="*/ 1616109 h 2672067"/>
                <a:gd name="connsiteX48" fmla="*/ 3590512 w 6811374"/>
                <a:gd name="connsiteY48" fmla="*/ 1585831 h 2672067"/>
                <a:gd name="connsiteX49" fmla="*/ 3577896 w 6811374"/>
                <a:gd name="connsiteY49" fmla="*/ 1585831 h 2672067"/>
                <a:gd name="connsiteX50" fmla="*/ 3577896 w 6811374"/>
                <a:gd name="connsiteY50" fmla="*/ 1564383 h 2672067"/>
                <a:gd name="connsiteX51" fmla="*/ 3570326 w 6811374"/>
                <a:gd name="connsiteY51" fmla="*/ 1564383 h 2672067"/>
                <a:gd name="connsiteX52" fmla="*/ 3570326 w 6811374"/>
                <a:gd name="connsiteY52" fmla="*/ 1535367 h 2672067"/>
                <a:gd name="connsiteX53" fmla="*/ 3564018 w 6811374"/>
                <a:gd name="connsiteY53" fmla="*/ 1535367 h 2672067"/>
                <a:gd name="connsiteX54" fmla="*/ 3564018 w 6811374"/>
                <a:gd name="connsiteY54" fmla="*/ 1512658 h 2672067"/>
                <a:gd name="connsiteX55" fmla="*/ 3546356 w 6811374"/>
                <a:gd name="connsiteY55" fmla="*/ 1512658 h 2672067"/>
                <a:gd name="connsiteX56" fmla="*/ 3546356 w 6811374"/>
                <a:gd name="connsiteY56" fmla="*/ 1478595 h 2672067"/>
                <a:gd name="connsiteX57" fmla="*/ 3538786 w 6811374"/>
                <a:gd name="connsiteY57" fmla="*/ 1478595 h 2672067"/>
                <a:gd name="connsiteX58" fmla="*/ 3538786 w 6811374"/>
                <a:gd name="connsiteY58" fmla="*/ 1459671 h 2672067"/>
                <a:gd name="connsiteX59" fmla="*/ 3513554 w 6811374"/>
                <a:gd name="connsiteY59" fmla="*/ 1459671 h 2672067"/>
                <a:gd name="connsiteX60" fmla="*/ 3513554 w 6811374"/>
                <a:gd name="connsiteY60" fmla="*/ 1431916 h 2672067"/>
                <a:gd name="connsiteX61" fmla="*/ 3413888 w 6811374"/>
                <a:gd name="connsiteY61" fmla="*/ 1431916 h 2672067"/>
                <a:gd name="connsiteX62" fmla="*/ 3413888 w 6811374"/>
                <a:gd name="connsiteY62" fmla="*/ 1375144 h 2672067"/>
                <a:gd name="connsiteX63" fmla="*/ 3306652 w 6811374"/>
                <a:gd name="connsiteY63" fmla="*/ 1375144 h 2672067"/>
                <a:gd name="connsiteX64" fmla="*/ 3306652 w 6811374"/>
                <a:gd name="connsiteY64" fmla="*/ 1351173 h 2672067"/>
                <a:gd name="connsiteX65" fmla="*/ 3290251 w 6811374"/>
                <a:gd name="connsiteY65" fmla="*/ 1351173 h 2672067"/>
                <a:gd name="connsiteX66" fmla="*/ 3290251 w 6811374"/>
                <a:gd name="connsiteY66" fmla="*/ 1327203 h 2672067"/>
                <a:gd name="connsiteX67" fmla="*/ 3281420 w 6811374"/>
                <a:gd name="connsiteY67" fmla="*/ 1327203 h 2672067"/>
                <a:gd name="connsiteX68" fmla="*/ 3281420 w 6811374"/>
                <a:gd name="connsiteY68" fmla="*/ 1304494 h 2672067"/>
                <a:gd name="connsiteX69" fmla="*/ 3167876 w 6811374"/>
                <a:gd name="connsiteY69" fmla="*/ 1304494 h 2672067"/>
                <a:gd name="connsiteX70" fmla="*/ 3167876 w 6811374"/>
                <a:gd name="connsiteY70" fmla="*/ 1278000 h 2672067"/>
                <a:gd name="connsiteX71" fmla="*/ 3157783 w 6811374"/>
                <a:gd name="connsiteY71" fmla="*/ 1278000 h 2672067"/>
                <a:gd name="connsiteX72" fmla="*/ 3157783 w 6811374"/>
                <a:gd name="connsiteY72" fmla="*/ 1256553 h 2672067"/>
                <a:gd name="connsiteX73" fmla="*/ 3085872 w 6811374"/>
                <a:gd name="connsiteY73" fmla="*/ 1256553 h 2672067"/>
                <a:gd name="connsiteX74" fmla="*/ 3085872 w 6811374"/>
                <a:gd name="connsiteY74" fmla="*/ 1226275 h 2672067"/>
                <a:gd name="connsiteX75" fmla="*/ 3051809 w 6811374"/>
                <a:gd name="connsiteY75" fmla="*/ 1226275 h 2672067"/>
                <a:gd name="connsiteX76" fmla="*/ 3051809 w 6811374"/>
                <a:gd name="connsiteY76" fmla="*/ 1201043 h 2672067"/>
                <a:gd name="connsiteX77" fmla="*/ 3000083 w 6811374"/>
                <a:gd name="connsiteY77" fmla="*/ 1201043 h 2672067"/>
                <a:gd name="connsiteX78" fmla="*/ 3000083 w 6811374"/>
                <a:gd name="connsiteY78" fmla="*/ 1174549 h 2672067"/>
                <a:gd name="connsiteX79" fmla="*/ 2947096 w 6811374"/>
                <a:gd name="connsiteY79" fmla="*/ 1174549 h 2672067"/>
                <a:gd name="connsiteX80" fmla="*/ 2947096 w 6811374"/>
                <a:gd name="connsiteY80" fmla="*/ 1156887 h 2672067"/>
                <a:gd name="connsiteX81" fmla="*/ 2939526 w 6811374"/>
                <a:gd name="connsiteY81" fmla="*/ 1156887 h 2672067"/>
                <a:gd name="connsiteX82" fmla="*/ 2939526 w 6811374"/>
                <a:gd name="connsiteY82" fmla="*/ 1100115 h 2672067"/>
                <a:gd name="connsiteX83" fmla="*/ 2742717 w 6811374"/>
                <a:gd name="connsiteY83" fmla="*/ 1100115 h 2672067"/>
                <a:gd name="connsiteX84" fmla="*/ 2742717 w 6811374"/>
                <a:gd name="connsiteY84" fmla="*/ 1084976 h 2672067"/>
                <a:gd name="connsiteX85" fmla="*/ 2646835 w 6811374"/>
                <a:gd name="connsiteY85" fmla="*/ 1084976 h 2672067"/>
                <a:gd name="connsiteX86" fmla="*/ 2646835 w 6811374"/>
                <a:gd name="connsiteY86" fmla="*/ 1055959 h 2672067"/>
                <a:gd name="connsiteX87" fmla="*/ 2573663 w 6811374"/>
                <a:gd name="connsiteY87" fmla="*/ 1055959 h 2672067"/>
                <a:gd name="connsiteX88" fmla="*/ 2573663 w 6811374"/>
                <a:gd name="connsiteY88" fmla="*/ 1024419 h 2672067"/>
                <a:gd name="connsiteX89" fmla="*/ 2526983 w 6811374"/>
                <a:gd name="connsiteY89" fmla="*/ 1024419 h 2672067"/>
                <a:gd name="connsiteX90" fmla="*/ 2526983 w 6811374"/>
                <a:gd name="connsiteY90" fmla="*/ 1008018 h 2672067"/>
                <a:gd name="connsiteX91" fmla="*/ 2487874 w 6811374"/>
                <a:gd name="connsiteY91" fmla="*/ 1008018 h 2672067"/>
                <a:gd name="connsiteX92" fmla="*/ 2487874 w 6811374"/>
                <a:gd name="connsiteY92" fmla="*/ 980263 h 2672067"/>
                <a:gd name="connsiteX93" fmla="*/ 2434887 w 6811374"/>
                <a:gd name="connsiteY93" fmla="*/ 980263 h 2672067"/>
                <a:gd name="connsiteX94" fmla="*/ 2434887 w 6811374"/>
                <a:gd name="connsiteY94" fmla="*/ 957554 h 2672067"/>
                <a:gd name="connsiteX95" fmla="*/ 2383161 w 6811374"/>
                <a:gd name="connsiteY95" fmla="*/ 957554 h 2672067"/>
                <a:gd name="connsiteX96" fmla="*/ 2383161 w 6811374"/>
                <a:gd name="connsiteY96" fmla="*/ 912137 h 2672067"/>
                <a:gd name="connsiteX97" fmla="*/ 2321343 w 6811374"/>
                <a:gd name="connsiteY97" fmla="*/ 912137 h 2672067"/>
                <a:gd name="connsiteX98" fmla="*/ 2321343 w 6811374"/>
                <a:gd name="connsiteY98" fmla="*/ 885643 h 2672067"/>
                <a:gd name="connsiteX99" fmla="*/ 2287280 w 6811374"/>
                <a:gd name="connsiteY99" fmla="*/ 885643 h 2672067"/>
                <a:gd name="connsiteX100" fmla="*/ 2287280 w 6811374"/>
                <a:gd name="connsiteY100" fmla="*/ 861673 h 2672067"/>
                <a:gd name="connsiteX101" fmla="*/ 2257001 w 6811374"/>
                <a:gd name="connsiteY101" fmla="*/ 861673 h 2672067"/>
                <a:gd name="connsiteX102" fmla="*/ 2257001 w 6811374"/>
                <a:gd name="connsiteY102" fmla="*/ 841487 h 2672067"/>
                <a:gd name="connsiteX103" fmla="*/ 2250693 w 6811374"/>
                <a:gd name="connsiteY103" fmla="*/ 841487 h 2672067"/>
                <a:gd name="connsiteX104" fmla="*/ 2250693 w 6811374"/>
                <a:gd name="connsiteY104" fmla="*/ 813732 h 2672067"/>
                <a:gd name="connsiteX105" fmla="*/ 2241862 w 6811374"/>
                <a:gd name="connsiteY105" fmla="*/ 813732 h 2672067"/>
                <a:gd name="connsiteX106" fmla="*/ 2241862 w 6811374"/>
                <a:gd name="connsiteY106" fmla="*/ 792285 h 2672067"/>
                <a:gd name="connsiteX107" fmla="*/ 2230508 w 6811374"/>
                <a:gd name="connsiteY107" fmla="*/ 792285 h 2672067"/>
                <a:gd name="connsiteX108" fmla="*/ 2230508 w 6811374"/>
                <a:gd name="connsiteY108" fmla="*/ 760745 h 2672067"/>
                <a:gd name="connsiteX109" fmla="*/ 2220415 w 6811374"/>
                <a:gd name="connsiteY109" fmla="*/ 760745 h 2672067"/>
                <a:gd name="connsiteX110" fmla="*/ 2220415 w 6811374"/>
                <a:gd name="connsiteY110" fmla="*/ 739297 h 2672067"/>
                <a:gd name="connsiteX111" fmla="*/ 2081639 w 6811374"/>
                <a:gd name="connsiteY111" fmla="*/ 739297 h 2672067"/>
                <a:gd name="connsiteX112" fmla="*/ 2081639 w 6811374"/>
                <a:gd name="connsiteY112" fmla="*/ 720373 h 2672067"/>
                <a:gd name="connsiteX113" fmla="*/ 2061453 w 6811374"/>
                <a:gd name="connsiteY113" fmla="*/ 720373 h 2672067"/>
                <a:gd name="connsiteX114" fmla="*/ 2061453 w 6811374"/>
                <a:gd name="connsiteY114" fmla="*/ 697665 h 2672067"/>
                <a:gd name="connsiteX115" fmla="*/ 1995850 w 6811374"/>
                <a:gd name="connsiteY115" fmla="*/ 697665 h 2672067"/>
                <a:gd name="connsiteX116" fmla="*/ 1995850 w 6811374"/>
                <a:gd name="connsiteY116" fmla="*/ 673694 h 2672067"/>
                <a:gd name="connsiteX117" fmla="*/ 1970618 w 6811374"/>
                <a:gd name="connsiteY117" fmla="*/ 673694 h 2672067"/>
                <a:gd name="connsiteX118" fmla="*/ 1970618 w 6811374"/>
                <a:gd name="connsiteY118" fmla="*/ 650985 h 2672067"/>
                <a:gd name="connsiteX119" fmla="*/ 1950433 w 6811374"/>
                <a:gd name="connsiteY119" fmla="*/ 650985 h 2672067"/>
                <a:gd name="connsiteX120" fmla="*/ 1950433 w 6811374"/>
                <a:gd name="connsiteY120" fmla="*/ 595475 h 2672067"/>
                <a:gd name="connsiteX121" fmla="*/ 1932770 w 6811374"/>
                <a:gd name="connsiteY121" fmla="*/ 595475 h 2672067"/>
                <a:gd name="connsiteX122" fmla="*/ 1932770 w 6811374"/>
                <a:gd name="connsiteY122" fmla="*/ 551319 h 2672067"/>
                <a:gd name="connsiteX123" fmla="*/ 1893661 w 6811374"/>
                <a:gd name="connsiteY123" fmla="*/ 551319 h 2672067"/>
                <a:gd name="connsiteX124" fmla="*/ 1893661 w 6811374"/>
                <a:gd name="connsiteY124" fmla="*/ 523564 h 2672067"/>
                <a:gd name="connsiteX125" fmla="*/ 1877260 w 6811374"/>
                <a:gd name="connsiteY125" fmla="*/ 523564 h 2672067"/>
                <a:gd name="connsiteX126" fmla="*/ 1877260 w 6811374"/>
                <a:gd name="connsiteY126" fmla="*/ 478146 h 2672067"/>
                <a:gd name="connsiteX127" fmla="*/ 1828057 w 6811374"/>
                <a:gd name="connsiteY127" fmla="*/ 478146 h 2672067"/>
                <a:gd name="connsiteX128" fmla="*/ 1828057 w 6811374"/>
                <a:gd name="connsiteY128" fmla="*/ 461745 h 2672067"/>
                <a:gd name="connsiteX129" fmla="*/ 1809133 w 6811374"/>
                <a:gd name="connsiteY129" fmla="*/ 461745 h 2672067"/>
                <a:gd name="connsiteX130" fmla="*/ 1809133 w 6811374"/>
                <a:gd name="connsiteY130" fmla="*/ 432729 h 2672067"/>
                <a:gd name="connsiteX131" fmla="*/ 1686758 w 6811374"/>
                <a:gd name="connsiteY131" fmla="*/ 432729 h 2672067"/>
                <a:gd name="connsiteX132" fmla="*/ 1686758 w 6811374"/>
                <a:gd name="connsiteY132" fmla="*/ 411281 h 2672067"/>
                <a:gd name="connsiteX133" fmla="*/ 1531582 w 6811374"/>
                <a:gd name="connsiteY133" fmla="*/ 411281 h 2672067"/>
                <a:gd name="connsiteX134" fmla="*/ 1531582 w 6811374"/>
                <a:gd name="connsiteY134" fmla="*/ 383526 h 2672067"/>
                <a:gd name="connsiteX135" fmla="*/ 1343603 w 6811374"/>
                <a:gd name="connsiteY135" fmla="*/ 383526 h 2672067"/>
                <a:gd name="connsiteX136" fmla="*/ 1343603 w 6811374"/>
                <a:gd name="connsiteY136" fmla="*/ 364602 h 2672067"/>
                <a:gd name="connsiteX137" fmla="*/ 1271692 w 6811374"/>
                <a:gd name="connsiteY137" fmla="*/ 364602 h 2672067"/>
                <a:gd name="connsiteX138" fmla="*/ 1271692 w 6811374"/>
                <a:gd name="connsiteY138" fmla="*/ 336847 h 2672067"/>
                <a:gd name="connsiteX139" fmla="*/ 1260338 w 6811374"/>
                <a:gd name="connsiteY139" fmla="*/ 336847 h 2672067"/>
                <a:gd name="connsiteX140" fmla="*/ 1260338 w 6811374"/>
                <a:gd name="connsiteY140" fmla="*/ 315400 h 2672067"/>
                <a:gd name="connsiteX141" fmla="*/ 1213659 w 6811374"/>
                <a:gd name="connsiteY141" fmla="*/ 315400 h 2672067"/>
                <a:gd name="connsiteX142" fmla="*/ 1213659 w 6811374"/>
                <a:gd name="connsiteY142" fmla="*/ 291430 h 2672067"/>
                <a:gd name="connsiteX143" fmla="*/ 1189688 w 6811374"/>
                <a:gd name="connsiteY143" fmla="*/ 291430 h 2672067"/>
                <a:gd name="connsiteX144" fmla="*/ 1189688 w 6811374"/>
                <a:gd name="connsiteY144" fmla="*/ 275029 h 2672067"/>
                <a:gd name="connsiteX145" fmla="*/ 1179595 w 6811374"/>
                <a:gd name="connsiteY145" fmla="*/ 275029 h 2672067"/>
                <a:gd name="connsiteX146" fmla="*/ 1179595 w 6811374"/>
                <a:gd name="connsiteY146" fmla="*/ 249797 h 2672067"/>
                <a:gd name="connsiteX147" fmla="*/ 1093807 w 6811374"/>
                <a:gd name="connsiteY147" fmla="*/ 249797 h 2672067"/>
                <a:gd name="connsiteX148" fmla="*/ 1093807 w 6811374"/>
                <a:gd name="connsiteY148" fmla="*/ 227088 h 2672067"/>
                <a:gd name="connsiteX149" fmla="*/ 846533 w 6811374"/>
                <a:gd name="connsiteY149" fmla="*/ 227088 h 2672067"/>
                <a:gd name="connsiteX150" fmla="*/ 846533 w 6811374"/>
                <a:gd name="connsiteY150" fmla="*/ 204379 h 2672067"/>
                <a:gd name="connsiteX151" fmla="*/ 836440 w 6811374"/>
                <a:gd name="connsiteY151" fmla="*/ 204379 h 2672067"/>
                <a:gd name="connsiteX152" fmla="*/ 836440 w 6811374"/>
                <a:gd name="connsiteY152" fmla="*/ 171578 h 2672067"/>
                <a:gd name="connsiteX153" fmla="*/ 537441 w 6811374"/>
                <a:gd name="connsiteY153" fmla="*/ 171578 h 2672067"/>
                <a:gd name="connsiteX154" fmla="*/ 537441 w 6811374"/>
                <a:gd name="connsiteY154" fmla="*/ 153915 h 2672067"/>
                <a:gd name="connsiteX155" fmla="*/ 465530 w 6811374"/>
                <a:gd name="connsiteY155" fmla="*/ 153915 h 2672067"/>
                <a:gd name="connsiteX156" fmla="*/ 465530 w 6811374"/>
                <a:gd name="connsiteY156" fmla="*/ 137514 h 2672067"/>
                <a:gd name="connsiteX157" fmla="*/ 317923 w 6811374"/>
                <a:gd name="connsiteY157" fmla="*/ 137514 h 2672067"/>
                <a:gd name="connsiteX158" fmla="*/ 317923 w 6811374"/>
                <a:gd name="connsiteY158" fmla="*/ 112282 h 2672067"/>
                <a:gd name="connsiteX159" fmla="*/ 281337 w 6811374"/>
                <a:gd name="connsiteY159" fmla="*/ 112282 h 2672067"/>
                <a:gd name="connsiteX160" fmla="*/ 281337 w 6811374"/>
                <a:gd name="connsiteY160" fmla="*/ 89574 h 2672067"/>
                <a:gd name="connsiteX161" fmla="*/ 127422 w 6811374"/>
                <a:gd name="connsiteY161" fmla="*/ 89574 h 2672067"/>
                <a:gd name="connsiteX162" fmla="*/ 127422 w 6811374"/>
                <a:gd name="connsiteY162" fmla="*/ 65603 h 2672067"/>
                <a:gd name="connsiteX163" fmla="*/ 95882 w 6811374"/>
                <a:gd name="connsiteY163" fmla="*/ 65603 h 2672067"/>
                <a:gd name="connsiteX164" fmla="*/ 95882 w 6811374"/>
                <a:gd name="connsiteY164" fmla="*/ 51726 h 2672067"/>
                <a:gd name="connsiteX165" fmla="*/ 83266 w 6811374"/>
                <a:gd name="connsiteY165" fmla="*/ 51726 h 2672067"/>
                <a:gd name="connsiteX166" fmla="*/ 83266 w 6811374"/>
                <a:gd name="connsiteY166" fmla="*/ 17662 h 2672067"/>
                <a:gd name="connsiteX167" fmla="*/ 55510 w 6811374"/>
                <a:gd name="connsiteY167" fmla="*/ 17662 h 2672067"/>
                <a:gd name="connsiteX168" fmla="*/ 55510 w 6811374"/>
                <a:gd name="connsiteY168" fmla="*/ 0 h 2672067"/>
                <a:gd name="connsiteX169" fmla="*/ 0 w 6811374"/>
                <a:gd name="connsiteY169" fmla="*/ 0 h 26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811374" h="2672067">
                  <a:moveTo>
                    <a:pt x="6811375" y="2672068"/>
                  </a:moveTo>
                  <a:lnTo>
                    <a:pt x="5708737" y="2672068"/>
                  </a:lnTo>
                  <a:lnTo>
                    <a:pt x="5708737" y="2515630"/>
                  </a:lnTo>
                  <a:lnTo>
                    <a:pt x="5470295" y="2515630"/>
                  </a:lnTo>
                  <a:lnTo>
                    <a:pt x="5470295" y="2424794"/>
                  </a:lnTo>
                  <a:lnTo>
                    <a:pt x="5220498" y="2424794"/>
                  </a:lnTo>
                  <a:lnTo>
                    <a:pt x="5220498" y="2366761"/>
                  </a:lnTo>
                  <a:lnTo>
                    <a:pt x="5162465" y="2366761"/>
                  </a:lnTo>
                  <a:lnTo>
                    <a:pt x="5162465" y="2304942"/>
                  </a:lnTo>
                  <a:lnTo>
                    <a:pt x="5070368" y="2304942"/>
                  </a:lnTo>
                  <a:lnTo>
                    <a:pt x="5070368" y="2264571"/>
                  </a:lnTo>
                  <a:lnTo>
                    <a:pt x="4964393" y="2264571"/>
                  </a:lnTo>
                  <a:lnTo>
                    <a:pt x="4964393" y="2211584"/>
                  </a:lnTo>
                  <a:lnTo>
                    <a:pt x="4900052" y="2211584"/>
                  </a:lnTo>
                  <a:lnTo>
                    <a:pt x="4900052" y="2164905"/>
                  </a:lnTo>
                  <a:lnTo>
                    <a:pt x="4857157" y="2164905"/>
                  </a:lnTo>
                  <a:lnTo>
                    <a:pt x="4857157" y="2122011"/>
                  </a:lnTo>
                  <a:lnTo>
                    <a:pt x="4783985" y="2122011"/>
                  </a:lnTo>
                  <a:lnTo>
                    <a:pt x="4783985" y="2080378"/>
                  </a:lnTo>
                  <a:lnTo>
                    <a:pt x="4623762" y="2080378"/>
                  </a:lnTo>
                  <a:lnTo>
                    <a:pt x="4623762" y="2042530"/>
                  </a:lnTo>
                  <a:lnTo>
                    <a:pt x="4452184" y="2042530"/>
                  </a:lnTo>
                  <a:lnTo>
                    <a:pt x="4452184" y="2007205"/>
                  </a:lnTo>
                  <a:lnTo>
                    <a:pt x="4270514" y="2007205"/>
                  </a:lnTo>
                  <a:lnTo>
                    <a:pt x="4270514" y="1968095"/>
                  </a:lnTo>
                  <a:lnTo>
                    <a:pt x="4251590" y="1968095"/>
                  </a:lnTo>
                  <a:lnTo>
                    <a:pt x="4251590" y="1937817"/>
                  </a:lnTo>
                  <a:lnTo>
                    <a:pt x="4227619" y="1937817"/>
                  </a:lnTo>
                  <a:lnTo>
                    <a:pt x="4227619" y="1903754"/>
                  </a:lnTo>
                  <a:lnTo>
                    <a:pt x="4216265" y="1903754"/>
                  </a:lnTo>
                  <a:lnTo>
                    <a:pt x="4216265" y="1878522"/>
                  </a:lnTo>
                  <a:lnTo>
                    <a:pt x="4140569" y="1878522"/>
                  </a:lnTo>
                  <a:lnTo>
                    <a:pt x="4140569" y="1845720"/>
                  </a:lnTo>
                  <a:lnTo>
                    <a:pt x="4106506" y="1845720"/>
                  </a:lnTo>
                  <a:lnTo>
                    <a:pt x="4106506" y="1810395"/>
                  </a:lnTo>
                  <a:lnTo>
                    <a:pt x="3898342" y="1810395"/>
                  </a:lnTo>
                  <a:lnTo>
                    <a:pt x="3898342" y="1787687"/>
                  </a:lnTo>
                  <a:lnTo>
                    <a:pt x="3779752" y="1787687"/>
                  </a:lnTo>
                  <a:lnTo>
                    <a:pt x="3779752" y="1753623"/>
                  </a:lnTo>
                  <a:lnTo>
                    <a:pt x="3751996" y="1753623"/>
                  </a:lnTo>
                  <a:lnTo>
                    <a:pt x="3751996" y="1724607"/>
                  </a:lnTo>
                  <a:lnTo>
                    <a:pt x="3702794" y="1724607"/>
                  </a:lnTo>
                  <a:lnTo>
                    <a:pt x="3702794" y="1695590"/>
                  </a:lnTo>
                  <a:lnTo>
                    <a:pt x="3680085" y="1695590"/>
                  </a:lnTo>
                  <a:lnTo>
                    <a:pt x="3680085" y="1642603"/>
                  </a:lnTo>
                  <a:lnTo>
                    <a:pt x="3598081" y="1642603"/>
                  </a:lnTo>
                  <a:lnTo>
                    <a:pt x="3598081" y="1616109"/>
                  </a:lnTo>
                  <a:lnTo>
                    <a:pt x="3590512" y="1616109"/>
                  </a:lnTo>
                  <a:lnTo>
                    <a:pt x="3590512" y="1585831"/>
                  </a:lnTo>
                  <a:lnTo>
                    <a:pt x="3577896" y="1585831"/>
                  </a:lnTo>
                  <a:lnTo>
                    <a:pt x="3577896" y="1564383"/>
                  </a:lnTo>
                  <a:lnTo>
                    <a:pt x="3570326" y="1564383"/>
                  </a:lnTo>
                  <a:lnTo>
                    <a:pt x="3570326" y="1535367"/>
                  </a:lnTo>
                  <a:lnTo>
                    <a:pt x="3564018" y="1535367"/>
                  </a:lnTo>
                  <a:lnTo>
                    <a:pt x="3564018" y="1512658"/>
                  </a:lnTo>
                  <a:lnTo>
                    <a:pt x="3546356" y="1512658"/>
                  </a:lnTo>
                  <a:lnTo>
                    <a:pt x="3546356" y="1478595"/>
                  </a:lnTo>
                  <a:lnTo>
                    <a:pt x="3538786" y="1478595"/>
                  </a:lnTo>
                  <a:lnTo>
                    <a:pt x="3538786" y="1459671"/>
                  </a:lnTo>
                  <a:lnTo>
                    <a:pt x="3513554" y="1459671"/>
                  </a:lnTo>
                  <a:lnTo>
                    <a:pt x="3513554" y="1431916"/>
                  </a:lnTo>
                  <a:lnTo>
                    <a:pt x="3413888" y="1431916"/>
                  </a:lnTo>
                  <a:lnTo>
                    <a:pt x="3413888" y="1375144"/>
                  </a:lnTo>
                  <a:lnTo>
                    <a:pt x="3306652" y="1375144"/>
                  </a:lnTo>
                  <a:lnTo>
                    <a:pt x="3306652" y="1351173"/>
                  </a:lnTo>
                  <a:lnTo>
                    <a:pt x="3290251" y="1351173"/>
                  </a:lnTo>
                  <a:lnTo>
                    <a:pt x="3290251" y="1327203"/>
                  </a:lnTo>
                  <a:lnTo>
                    <a:pt x="3281420" y="1327203"/>
                  </a:lnTo>
                  <a:lnTo>
                    <a:pt x="3281420" y="1304494"/>
                  </a:lnTo>
                  <a:lnTo>
                    <a:pt x="3167876" y="1304494"/>
                  </a:lnTo>
                  <a:lnTo>
                    <a:pt x="3167876" y="1278000"/>
                  </a:lnTo>
                  <a:lnTo>
                    <a:pt x="3157783" y="1278000"/>
                  </a:lnTo>
                  <a:lnTo>
                    <a:pt x="3157783" y="1256553"/>
                  </a:lnTo>
                  <a:lnTo>
                    <a:pt x="3085872" y="1256553"/>
                  </a:lnTo>
                  <a:lnTo>
                    <a:pt x="3085872" y="1226275"/>
                  </a:lnTo>
                  <a:lnTo>
                    <a:pt x="3051809" y="1226275"/>
                  </a:lnTo>
                  <a:lnTo>
                    <a:pt x="3051809" y="1201043"/>
                  </a:lnTo>
                  <a:lnTo>
                    <a:pt x="3000083" y="1201043"/>
                  </a:lnTo>
                  <a:lnTo>
                    <a:pt x="3000083" y="1174549"/>
                  </a:lnTo>
                  <a:lnTo>
                    <a:pt x="2947096" y="1174549"/>
                  </a:lnTo>
                  <a:lnTo>
                    <a:pt x="2947096" y="1156887"/>
                  </a:lnTo>
                  <a:lnTo>
                    <a:pt x="2939526" y="1156887"/>
                  </a:lnTo>
                  <a:lnTo>
                    <a:pt x="2939526" y="1100115"/>
                  </a:lnTo>
                  <a:lnTo>
                    <a:pt x="2742717" y="1100115"/>
                  </a:lnTo>
                  <a:lnTo>
                    <a:pt x="2742717" y="1084976"/>
                  </a:lnTo>
                  <a:lnTo>
                    <a:pt x="2646835" y="1084976"/>
                  </a:lnTo>
                  <a:lnTo>
                    <a:pt x="2646835" y="1055959"/>
                  </a:lnTo>
                  <a:lnTo>
                    <a:pt x="2573663" y="1055959"/>
                  </a:lnTo>
                  <a:lnTo>
                    <a:pt x="2573663" y="1024419"/>
                  </a:lnTo>
                  <a:lnTo>
                    <a:pt x="2526983" y="1024419"/>
                  </a:lnTo>
                  <a:lnTo>
                    <a:pt x="2526983" y="1008018"/>
                  </a:lnTo>
                  <a:lnTo>
                    <a:pt x="2487874" y="1008018"/>
                  </a:lnTo>
                  <a:lnTo>
                    <a:pt x="2487874" y="980263"/>
                  </a:lnTo>
                  <a:lnTo>
                    <a:pt x="2434887" y="980263"/>
                  </a:lnTo>
                  <a:lnTo>
                    <a:pt x="2434887" y="957554"/>
                  </a:lnTo>
                  <a:lnTo>
                    <a:pt x="2383161" y="957554"/>
                  </a:lnTo>
                  <a:lnTo>
                    <a:pt x="2383161" y="912137"/>
                  </a:lnTo>
                  <a:lnTo>
                    <a:pt x="2321343" y="912137"/>
                  </a:lnTo>
                  <a:lnTo>
                    <a:pt x="2321343" y="885643"/>
                  </a:lnTo>
                  <a:lnTo>
                    <a:pt x="2287280" y="885643"/>
                  </a:lnTo>
                  <a:lnTo>
                    <a:pt x="2287280" y="861673"/>
                  </a:lnTo>
                  <a:lnTo>
                    <a:pt x="2257001" y="861673"/>
                  </a:lnTo>
                  <a:lnTo>
                    <a:pt x="2257001" y="841487"/>
                  </a:lnTo>
                  <a:lnTo>
                    <a:pt x="2250693" y="841487"/>
                  </a:lnTo>
                  <a:lnTo>
                    <a:pt x="2250693" y="813732"/>
                  </a:lnTo>
                  <a:lnTo>
                    <a:pt x="2241862" y="813732"/>
                  </a:lnTo>
                  <a:lnTo>
                    <a:pt x="2241862" y="792285"/>
                  </a:lnTo>
                  <a:lnTo>
                    <a:pt x="2230508" y="792285"/>
                  </a:lnTo>
                  <a:lnTo>
                    <a:pt x="2230508" y="760745"/>
                  </a:lnTo>
                  <a:lnTo>
                    <a:pt x="2220415" y="760745"/>
                  </a:lnTo>
                  <a:lnTo>
                    <a:pt x="2220415" y="739297"/>
                  </a:lnTo>
                  <a:lnTo>
                    <a:pt x="2081639" y="739297"/>
                  </a:lnTo>
                  <a:lnTo>
                    <a:pt x="2081639" y="720373"/>
                  </a:lnTo>
                  <a:lnTo>
                    <a:pt x="2061453" y="720373"/>
                  </a:lnTo>
                  <a:lnTo>
                    <a:pt x="2061453" y="697665"/>
                  </a:lnTo>
                  <a:lnTo>
                    <a:pt x="1995850" y="697665"/>
                  </a:lnTo>
                  <a:lnTo>
                    <a:pt x="1995850" y="673694"/>
                  </a:lnTo>
                  <a:lnTo>
                    <a:pt x="1970618" y="673694"/>
                  </a:lnTo>
                  <a:lnTo>
                    <a:pt x="1970618" y="650985"/>
                  </a:lnTo>
                  <a:lnTo>
                    <a:pt x="1950433" y="650985"/>
                  </a:lnTo>
                  <a:lnTo>
                    <a:pt x="1950433" y="595475"/>
                  </a:lnTo>
                  <a:lnTo>
                    <a:pt x="1932770" y="595475"/>
                  </a:lnTo>
                  <a:lnTo>
                    <a:pt x="1932770" y="551319"/>
                  </a:lnTo>
                  <a:lnTo>
                    <a:pt x="1893661" y="551319"/>
                  </a:lnTo>
                  <a:lnTo>
                    <a:pt x="1893661" y="523564"/>
                  </a:lnTo>
                  <a:lnTo>
                    <a:pt x="1877260" y="523564"/>
                  </a:lnTo>
                  <a:lnTo>
                    <a:pt x="1877260" y="478146"/>
                  </a:lnTo>
                  <a:lnTo>
                    <a:pt x="1828057" y="478146"/>
                  </a:lnTo>
                  <a:lnTo>
                    <a:pt x="1828057" y="461745"/>
                  </a:lnTo>
                  <a:lnTo>
                    <a:pt x="1809133" y="461745"/>
                  </a:lnTo>
                  <a:lnTo>
                    <a:pt x="1809133" y="432729"/>
                  </a:lnTo>
                  <a:lnTo>
                    <a:pt x="1686758" y="432729"/>
                  </a:lnTo>
                  <a:lnTo>
                    <a:pt x="1686758" y="411281"/>
                  </a:lnTo>
                  <a:lnTo>
                    <a:pt x="1531582" y="411281"/>
                  </a:lnTo>
                  <a:lnTo>
                    <a:pt x="1531582" y="383526"/>
                  </a:lnTo>
                  <a:lnTo>
                    <a:pt x="1343603" y="383526"/>
                  </a:lnTo>
                  <a:lnTo>
                    <a:pt x="1343603" y="364602"/>
                  </a:lnTo>
                  <a:lnTo>
                    <a:pt x="1271692" y="364602"/>
                  </a:lnTo>
                  <a:lnTo>
                    <a:pt x="1271692" y="336847"/>
                  </a:lnTo>
                  <a:lnTo>
                    <a:pt x="1260338" y="336847"/>
                  </a:lnTo>
                  <a:lnTo>
                    <a:pt x="1260338" y="315400"/>
                  </a:lnTo>
                  <a:lnTo>
                    <a:pt x="1213659" y="315400"/>
                  </a:lnTo>
                  <a:lnTo>
                    <a:pt x="1213659" y="291430"/>
                  </a:lnTo>
                  <a:lnTo>
                    <a:pt x="1189688" y="291430"/>
                  </a:lnTo>
                  <a:lnTo>
                    <a:pt x="1189688" y="275029"/>
                  </a:lnTo>
                  <a:lnTo>
                    <a:pt x="1179595" y="275029"/>
                  </a:lnTo>
                  <a:lnTo>
                    <a:pt x="1179595" y="249797"/>
                  </a:lnTo>
                  <a:lnTo>
                    <a:pt x="1093807" y="249797"/>
                  </a:lnTo>
                  <a:lnTo>
                    <a:pt x="1093807" y="227088"/>
                  </a:lnTo>
                  <a:lnTo>
                    <a:pt x="846533" y="227088"/>
                  </a:lnTo>
                  <a:lnTo>
                    <a:pt x="846533" y="204379"/>
                  </a:lnTo>
                  <a:lnTo>
                    <a:pt x="836440" y="204379"/>
                  </a:lnTo>
                  <a:lnTo>
                    <a:pt x="836440" y="171578"/>
                  </a:lnTo>
                  <a:lnTo>
                    <a:pt x="537441" y="171578"/>
                  </a:lnTo>
                  <a:lnTo>
                    <a:pt x="537441" y="153915"/>
                  </a:lnTo>
                  <a:lnTo>
                    <a:pt x="465530" y="153915"/>
                  </a:lnTo>
                  <a:lnTo>
                    <a:pt x="465530" y="137514"/>
                  </a:lnTo>
                  <a:lnTo>
                    <a:pt x="317923" y="137514"/>
                  </a:lnTo>
                  <a:lnTo>
                    <a:pt x="317923" y="112282"/>
                  </a:lnTo>
                  <a:lnTo>
                    <a:pt x="281337" y="112282"/>
                  </a:lnTo>
                  <a:lnTo>
                    <a:pt x="281337" y="89574"/>
                  </a:lnTo>
                  <a:lnTo>
                    <a:pt x="127422" y="89574"/>
                  </a:lnTo>
                  <a:lnTo>
                    <a:pt x="127422" y="65603"/>
                  </a:lnTo>
                  <a:lnTo>
                    <a:pt x="95882" y="65603"/>
                  </a:lnTo>
                  <a:lnTo>
                    <a:pt x="95882" y="51726"/>
                  </a:lnTo>
                  <a:lnTo>
                    <a:pt x="83266" y="51726"/>
                  </a:lnTo>
                  <a:lnTo>
                    <a:pt x="83266" y="17662"/>
                  </a:lnTo>
                  <a:lnTo>
                    <a:pt x="55510" y="17662"/>
                  </a:lnTo>
                  <a:lnTo>
                    <a:pt x="55510" y="0"/>
                  </a:lnTo>
                  <a:lnTo>
                    <a:pt x="0" y="0"/>
                  </a:lnTo>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grpSp>
          <p:nvGrpSpPr>
            <p:cNvPr id="1467" name="Graphic 99">
              <a:extLst>
                <a:ext uri="{FF2B5EF4-FFF2-40B4-BE49-F238E27FC236}">
                  <a16:creationId xmlns:a16="http://schemas.microsoft.com/office/drawing/2014/main" id="{F42AFB59-B221-44C8-8900-3FE329915F06}"/>
                </a:ext>
              </a:extLst>
            </p:cNvPr>
            <p:cNvGrpSpPr/>
            <p:nvPr/>
          </p:nvGrpSpPr>
          <p:grpSpPr>
            <a:xfrm>
              <a:off x="1362189" y="2357217"/>
              <a:ext cx="4330554" cy="1960706"/>
              <a:chOff x="1331028" y="1726185"/>
              <a:chExt cx="6527514" cy="2629173"/>
            </a:xfrm>
            <a:noFill/>
          </p:grpSpPr>
          <p:sp>
            <p:nvSpPr>
              <p:cNvPr id="1492" name="Freeform: Shape 1491">
                <a:extLst>
                  <a:ext uri="{FF2B5EF4-FFF2-40B4-BE49-F238E27FC236}">
                    <a16:creationId xmlns:a16="http://schemas.microsoft.com/office/drawing/2014/main" id="{9E18D14F-D561-445E-9197-4E8957A72D3A}"/>
                  </a:ext>
                </a:extLst>
              </p:cNvPr>
              <p:cNvSpPr/>
              <p:nvPr/>
            </p:nvSpPr>
            <p:spPr>
              <a:xfrm>
                <a:off x="1331028" y="172618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93" name="Freeform: Shape 1492">
                <a:extLst>
                  <a:ext uri="{FF2B5EF4-FFF2-40B4-BE49-F238E27FC236}">
                    <a16:creationId xmlns:a16="http://schemas.microsoft.com/office/drawing/2014/main" id="{C64AF225-04F3-4B74-A461-8F3156AEE963}"/>
                  </a:ext>
                </a:extLst>
              </p:cNvPr>
              <p:cNvSpPr/>
              <p:nvPr/>
            </p:nvSpPr>
            <p:spPr>
              <a:xfrm>
                <a:off x="1373922" y="172618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94" name="Freeform: Shape 1493">
                <a:extLst>
                  <a:ext uri="{FF2B5EF4-FFF2-40B4-BE49-F238E27FC236}">
                    <a16:creationId xmlns:a16="http://schemas.microsoft.com/office/drawing/2014/main" id="{487EBF1A-13C6-448A-8459-A958AD03BC94}"/>
                  </a:ext>
                </a:extLst>
              </p:cNvPr>
              <p:cNvSpPr/>
              <p:nvPr/>
            </p:nvSpPr>
            <p:spPr>
              <a:xfrm>
                <a:off x="1589656" y="176655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95" name="Freeform: Shape 1494">
                <a:extLst>
                  <a:ext uri="{FF2B5EF4-FFF2-40B4-BE49-F238E27FC236}">
                    <a16:creationId xmlns:a16="http://schemas.microsoft.com/office/drawing/2014/main" id="{AAAE3734-5F65-4881-BF90-B55F1AB61BFD}"/>
                  </a:ext>
                </a:extLst>
              </p:cNvPr>
              <p:cNvSpPr/>
              <p:nvPr/>
            </p:nvSpPr>
            <p:spPr>
              <a:xfrm>
                <a:off x="1624980" y="176655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96" name="Freeform: Shape 1495">
                <a:extLst>
                  <a:ext uri="{FF2B5EF4-FFF2-40B4-BE49-F238E27FC236}">
                    <a16:creationId xmlns:a16="http://schemas.microsoft.com/office/drawing/2014/main" id="{2BDB8319-1CC0-4F9D-A8E6-3BE4023E810B}"/>
                  </a:ext>
                </a:extLst>
              </p:cNvPr>
              <p:cNvSpPr/>
              <p:nvPr/>
            </p:nvSpPr>
            <p:spPr>
              <a:xfrm>
                <a:off x="1836929" y="181449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97" name="Freeform: Shape 1496">
                <a:extLst>
                  <a:ext uri="{FF2B5EF4-FFF2-40B4-BE49-F238E27FC236}">
                    <a16:creationId xmlns:a16="http://schemas.microsoft.com/office/drawing/2014/main" id="{A0F0FF00-C79A-4846-8BE3-8EDD8782C443}"/>
                  </a:ext>
                </a:extLst>
              </p:cNvPr>
              <p:cNvSpPr/>
              <p:nvPr/>
            </p:nvSpPr>
            <p:spPr>
              <a:xfrm>
                <a:off x="2084202" y="184477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98" name="Freeform: Shape 1497">
                <a:extLst>
                  <a:ext uri="{FF2B5EF4-FFF2-40B4-BE49-F238E27FC236}">
                    <a16:creationId xmlns:a16="http://schemas.microsoft.com/office/drawing/2014/main" id="{8CA76426-1FB4-4DBF-8101-770509005946}"/>
                  </a:ext>
                </a:extLst>
              </p:cNvPr>
              <p:cNvSpPr/>
              <p:nvPr/>
            </p:nvSpPr>
            <p:spPr>
              <a:xfrm>
                <a:off x="2393294" y="197472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99" name="Freeform: Shape 1498">
                <a:extLst>
                  <a:ext uri="{FF2B5EF4-FFF2-40B4-BE49-F238E27FC236}">
                    <a16:creationId xmlns:a16="http://schemas.microsoft.com/office/drawing/2014/main" id="{56A1C63D-038E-408D-AF13-53DA3ECA87E9}"/>
                  </a:ext>
                </a:extLst>
              </p:cNvPr>
              <p:cNvSpPr/>
              <p:nvPr/>
            </p:nvSpPr>
            <p:spPr>
              <a:xfrm>
                <a:off x="2520716" y="199869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00" name="Freeform: Shape 1499">
                <a:extLst>
                  <a:ext uri="{FF2B5EF4-FFF2-40B4-BE49-F238E27FC236}">
                    <a16:creationId xmlns:a16="http://schemas.microsoft.com/office/drawing/2014/main" id="{E74723D5-E327-4119-A0B3-85A2F83F10D4}"/>
                  </a:ext>
                </a:extLst>
              </p:cNvPr>
              <p:cNvSpPr/>
              <p:nvPr/>
            </p:nvSpPr>
            <p:spPr>
              <a:xfrm>
                <a:off x="3061942" y="232923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01" name="Freeform: Shape 1500">
                <a:extLst>
                  <a:ext uri="{FF2B5EF4-FFF2-40B4-BE49-F238E27FC236}">
                    <a16:creationId xmlns:a16="http://schemas.microsoft.com/office/drawing/2014/main" id="{9C11F9DB-26AE-4BCB-B768-F48D8F56057B}"/>
                  </a:ext>
                </a:extLst>
              </p:cNvPr>
              <p:cNvSpPr/>
              <p:nvPr/>
            </p:nvSpPr>
            <p:spPr>
              <a:xfrm>
                <a:off x="3103575" y="232923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02" name="Freeform: Shape 1501">
                <a:extLst>
                  <a:ext uri="{FF2B5EF4-FFF2-40B4-BE49-F238E27FC236}">
                    <a16:creationId xmlns:a16="http://schemas.microsoft.com/office/drawing/2014/main" id="{2C497579-8FF5-44E2-8941-1972BFCD1BEF}"/>
                  </a:ext>
                </a:extLst>
              </p:cNvPr>
              <p:cNvSpPr/>
              <p:nvPr/>
            </p:nvSpPr>
            <p:spPr>
              <a:xfrm>
                <a:off x="3254967" y="247683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03" name="Freeform: Shape 1502">
                <a:extLst>
                  <a:ext uri="{FF2B5EF4-FFF2-40B4-BE49-F238E27FC236}">
                    <a16:creationId xmlns:a16="http://schemas.microsoft.com/office/drawing/2014/main" id="{80DE3B6B-8045-459B-812A-FFF48080194A}"/>
                  </a:ext>
                </a:extLst>
              </p:cNvPr>
              <p:cNvSpPr/>
              <p:nvPr/>
            </p:nvSpPr>
            <p:spPr>
              <a:xfrm>
                <a:off x="3393743" y="25664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04" name="Freeform: Shape 1503">
                <a:extLst>
                  <a:ext uri="{FF2B5EF4-FFF2-40B4-BE49-F238E27FC236}">
                    <a16:creationId xmlns:a16="http://schemas.microsoft.com/office/drawing/2014/main" id="{F618556B-35EF-43C8-B519-76AB7F40ED16}"/>
                  </a:ext>
                </a:extLst>
              </p:cNvPr>
              <p:cNvSpPr/>
              <p:nvPr/>
            </p:nvSpPr>
            <p:spPr>
              <a:xfrm>
                <a:off x="3633446" y="267364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05" name="Freeform: Shape 1504">
                <a:extLst>
                  <a:ext uri="{FF2B5EF4-FFF2-40B4-BE49-F238E27FC236}">
                    <a16:creationId xmlns:a16="http://schemas.microsoft.com/office/drawing/2014/main" id="{5784ECC5-BE3E-4AB0-AAD1-567591616E15}"/>
                  </a:ext>
                </a:extLst>
              </p:cNvPr>
              <p:cNvSpPr/>
              <p:nvPr/>
            </p:nvSpPr>
            <p:spPr>
              <a:xfrm>
                <a:off x="3962724" y="278971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06" name="Freeform: Shape 1505">
                <a:extLst>
                  <a:ext uri="{FF2B5EF4-FFF2-40B4-BE49-F238E27FC236}">
                    <a16:creationId xmlns:a16="http://schemas.microsoft.com/office/drawing/2014/main" id="{38C34E8A-3C6F-44B4-B591-125528D8DAC3}"/>
                  </a:ext>
                </a:extLst>
              </p:cNvPr>
              <p:cNvSpPr/>
              <p:nvPr/>
            </p:nvSpPr>
            <p:spPr>
              <a:xfrm>
                <a:off x="4194858" y="289316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07" name="Freeform: Shape 1506">
                <a:extLst>
                  <a:ext uri="{FF2B5EF4-FFF2-40B4-BE49-F238E27FC236}">
                    <a16:creationId xmlns:a16="http://schemas.microsoft.com/office/drawing/2014/main" id="{5BE9D803-0E92-42C8-A49B-85838FC07F4B}"/>
                  </a:ext>
                </a:extLst>
              </p:cNvPr>
              <p:cNvSpPr/>
              <p:nvPr/>
            </p:nvSpPr>
            <p:spPr>
              <a:xfrm>
                <a:off x="4308402" y="2963814"/>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08" name="Freeform: Shape 1507">
                <a:extLst>
                  <a:ext uri="{FF2B5EF4-FFF2-40B4-BE49-F238E27FC236}">
                    <a16:creationId xmlns:a16="http://schemas.microsoft.com/office/drawing/2014/main" id="{0E4E07AB-9A55-430F-9FB8-C1659A8F24CF}"/>
                  </a:ext>
                </a:extLst>
              </p:cNvPr>
              <p:cNvSpPr/>
              <p:nvPr/>
            </p:nvSpPr>
            <p:spPr>
              <a:xfrm>
                <a:off x="4356343" y="2963814"/>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09" name="Freeform: Shape 1508">
                <a:extLst>
                  <a:ext uri="{FF2B5EF4-FFF2-40B4-BE49-F238E27FC236}">
                    <a16:creationId xmlns:a16="http://schemas.microsoft.com/office/drawing/2014/main" id="{0D30E5DF-4C46-448F-A761-CBC97F28CB00}"/>
                  </a:ext>
                </a:extLst>
              </p:cNvPr>
              <p:cNvSpPr/>
              <p:nvPr/>
            </p:nvSpPr>
            <p:spPr>
              <a:xfrm>
                <a:off x="4396714" y="30180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10" name="Freeform: Shape 1509">
                <a:extLst>
                  <a:ext uri="{FF2B5EF4-FFF2-40B4-BE49-F238E27FC236}">
                    <a16:creationId xmlns:a16="http://schemas.microsoft.com/office/drawing/2014/main" id="{4F3C7E90-BB64-44E5-AE00-2694A756961D}"/>
                  </a:ext>
                </a:extLst>
              </p:cNvPr>
              <p:cNvSpPr/>
              <p:nvPr/>
            </p:nvSpPr>
            <p:spPr>
              <a:xfrm>
                <a:off x="4442131" y="30180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11" name="Freeform: Shape 1510">
                <a:extLst>
                  <a:ext uri="{FF2B5EF4-FFF2-40B4-BE49-F238E27FC236}">
                    <a16:creationId xmlns:a16="http://schemas.microsoft.com/office/drawing/2014/main" id="{AD2D9800-0C71-4411-A708-F798F837A9E4}"/>
                  </a:ext>
                </a:extLst>
              </p:cNvPr>
              <p:cNvSpPr/>
              <p:nvPr/>
            </p:nvSpPr>
            <p:spPr>
              <a:xfrm>
                <a:off x="4498903" y="3097544"/>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12" name="Freeform: Shape 1511">
                <a:extLst>
                  <a:ext uri="{FF2B5EF4-FFF2-40B4-BE49-F238E27FC236}">
                    <a16:creationId xmlns:a16="http://schemas.microsoft.com/office/drawing/2014/main" id="{C6443560-0405-4560-B46D-F111DF5B20F3}"/>
                  </a:ext>
                </a:extLst>
              </p:cNvPr>
              <p:cNvSpPr/>
              <p:nvPr/>
            </p:nvSpPr>
            <p:spPr>
              <a:xfrm>
                <a:off x="4583431" y="323253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13" name="Freeform: Shape 1512">
                <a:extLst>
                  <a:ext uri="{FF2B5EF4-FFF2-40B4-BE49-F238E27FC236}">
                    <a16:creationId xmlns:a16="http://schemas.microsoft.com/office/drawing/2014/main" id="{3EE5C0D4-A379-44FF-BD32-1F5D0193CE2E}"/>
                  </a:ext>
                </a:extLst>
              </p:cNvPr>
              <p:cNvSpPr/>
              <p:nvPr/>
            </p:nvSpPr>
            <p:spPr>
              <a:xfrm>
                <a:off x="4625063" y="3285522"/>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14" name="Freeform: Shape 1513">
                <a:extLst>
                  <a:ext uri="{FF2B5EF4-FFF2-40B4-BE49-F238E27FC236}">
                    <a16:creationId xmlns:a16="http://schemas.microsoft.com/office/drawing/2014/main" id="{EC52B7EB-0473-4566-93AC-054BCE4F15FB}"/>
                  </a:ext>
                </a:extLst>
              </p:cNvPr>
              <p:cNvSpPr/>
              <p:nvPr/>
            </p:nvSpPr>
            <p:spPr>
              <a:xfrm>
                <a:off x="4725991" y="3370049"/>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15" name="Freeform: Shape 1514">
                <a:extLst>
                  <a:ext uri="{FF2B5EF4-FFF2-40B4-BE49-F238E27FC236}">
                    <a16:creationId xmlns:a16="http://schemas.microsoft.com/office/drawing/2014/main" id="{FDC477A2-ECB6-45E0-A977-A0F427855118}"/>
                  </a:ext>
                </a:extLst>
              </p:cNvPr>
              <p:cNvSpPr/>
              <p:nvPr/>
            </p:nvSpPr>
            <p:spPr>
              <a:xfrm>
                <a:off x="4782763" y="3370049"/>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16" name="Freeform: Shape 1515">
                <a:extLst>
                  <a:ext uri="{FF2B5EF4-FFF2-40B4-BE49-F238E27FC236}">
                    <a16:creationId xmlns:a16="http://schemas.microsoft.com/office/drawing/2014/main" id="{274DFD5D-DFBD-49A8-9C74-E53D3EDEEA20}"/>
                  </a:ext>
                </a:extLst>
              </p:cNvPr>
              <p:cNvSpPr/>
              <p:nvPr/>
            </p:nvSpPr>
            <p:spPr>
              <a:xfrm>
                <a:off x="4829442" y="3370049"/>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17" name="Freeform: Shape 1516">
                <a:extLst>
                  <a:ext uri="{FF2B5EF4-FFF2-40B4-BE49-F238E27FC236}">
                    <a16:creationId xmlns:a16="http://schemas.microsoft.com/office/drawing/2014/main" id="{1518898E-EAFA-46CD-AC17-5517842FCED7}"/>
                  </a:ext>
                </a:extLst>
              </p:cNvPr>
              <p:cNvSpPr/>
              <p:nvPr/>
            </p:nvSpPr>
            <p:spPr>
              <a:xfrm>
                <a:off x="4854674" y="3400328"/>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18" name="Freeform: Shape 1517">
                <a:extLst>
                  <a:ext uri="{FF2B5EF4-FFF2-40B4-BE49-F238E27FC236}">
                    <a16:creationId xmlns:a16="http://schemas.microsoft.com/office/drawing/2014/main" id="{C3A64498-451C-40C9-80E6-5F0237814AA5}"/>
                  </a:ext>
                </a:extLst>
              </p:cNvPr>
              <p:cNvSpPr/>
              <p:nvPr/>
            </p:nvSpPr>
            <p:spPr>
              <a:xfrm>
                <a:off x="4897569" y="3400328"/>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19" name="Freeform: Shape 1518">
                <a:extLst>
                  <a:ext uri="{FF2B5EF4-FFF2-40B4-BE49-F238E27FC236}">
                    <a16:creationId xmlns:a16="http://schemas.microsoft.com/office/drawing/2014/main" id="{4F2D6E10-2D3F-4C40-B80C-85F449067DE5}"/>
                  </a:ext>
                </a:extLst>
              </p:cNvPr>
              <p:cNvSpPr/>
              <p:nvPr/>
            </p:nvSpPr>
            <p:spPr>
              <a:xfrm>
                <a:off x="4925324" y="3400328"/>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20" name="Freeform: Shape 1519">
                <a:extLst>
                  <a:ext uri="{FF2B5EF4-FFF2-40B4-BE49-F238E27FC236}">
                    <a16:creationId xmlns:a16="http://schemas.microsoft.com/office/drawing/2014/main" id="{2C7A0008-ED95-4523-B8CF-0E8D3B2F821C}"/>
                  </a:ext>
                </a:extLst>
              </p:cNvPr>
              <p:cNvSpPr/>
              <p:nvPr/>
            </p:nvSpPr>
            <p:spPr>
              <a:xfrm>
                <a:off x="5094378" y="3465931"/>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21" name="Freeform: Shape 1520">
                <a:extLst>
                  <a:ext uri="{FF2B5EF4-FFF2-40B4-BE49-F238E27FC236}">
                    <a16:creationId xmlns:a16="http://schemas.microsoft.com/office/drawing/2014/main" id="{19E1422D-E734-4FE2-996E-541E005EF03C}"/>
                  </a:ext>
                </a:extLst>
              </p:cNvPr>
              <p:cNvSpPr/>
              <p:nvPr/>
            </p:nvSpPr>
            <p:spPr>
              <a:xfrm>
                <a:off x="5238201" y="359713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22" name="Freeform: Shape 1521">
                <a:extLst>
                  <a:ext uri="{FF2B5EF4-FFF2-40B4-BE49-F238E27FC236}">
                    <a16:creationId xmlns:a16="http://schemas.microsoft.com/office/drawing/2014/main" id="{A4738145-97B3-4E0B-85AB-43CA8276E5E5}"/>
                  </a:ext>
                </a:extLst>
              </p:cNvPr>
              <p:cNvSpPr/>
              <p:nvPr/>
            </p:nvSpPr>
            <p:spPr>
              <a:xfrm>
                <a:off x="5335344" y="359713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23" name="Freeform: Shape 1522">
                <a:extLst>
                  <a:ext uri="{FF2B5EF4-FFF2-40B4-BE49-F238E27FC236}">
                    <a16:creationId xmlns:a16="http://schemas.microsoft.com/office/drawing/2014/main" id="{A0209117-C7AB-4607-8344-247982F8C9C4}"/>
                  </a:ext>
                </a:extLst>
              </p:cNvPr>
              <p:cNvSpPr/>
              <p:nvPr/>
            </p:nvSpPr>
            <p:spPr>
              <a:xfrm>
                <a:off x="5432487"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24" name="Freeform: Shape 1523">
                <a:extLst>
                  <a:ext uri="{FF2B5EF4-FFF2-40B4-BE49-F238E27FC236}">
                    <a16:creationId xmlns:a16="http://schemas.microsoft.com/office/drawing/2014/main" id="{331F7BDD-6D0D-49FB-8F42-35CA794C8337}"/>
                  </a:ext>
                </a:extLst>
              </p:cNvPr>
              <p:cNvSpPr/>
              <p:nvPr/>
            </p:nvSpPr>
            <p:spPr>
              <a:xfrm>
                <a:off x="5489259"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25" name="Freeform: Shape 1524">
                <a:extLst>
                  <a:ext uri="{FF2B5EF4-FFF2-40B4-BE49-F238E27FC236}">
                    <a16:creationId xmlns:a16="http://schemas.microsoft.com/office/drawing/2014/main" id="{FFAD01DE-6070-44F3-BEB1-9C49A9616658}"/>
                  </a:ext>
                </a:extLst>
              </p:cNvPr>
              <p:cNvSpPr/>
              <p:nvPr/>
            </p:nvSpPr>
            <p:spPr>
              <a:xfrm>
                <a:off x="5558647"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26" name="Freeform: Shape 1525">
                <a:extLst>
                  <a:ext uri="{FF2B5EF4-FFF2-40B4-BE49-F238E27FC236}">
                    <a16:creationId xmlns:a16="http://schemas.microsoft.com/office/drawing/2014/main" id="{BBC19230-9D6C-4FBD-B414-67F0C6A06110}"/>
                  </a:ext>
                </a:extLst>
              </p:cNvPr>
              <p:cNvSpPr/>
              <p:nvPr/>
            </p:nvSpPr>
            <p:spPr>
              <a:xfrm>
                <a:off x="5590187" y="36703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27" name="Freeform: Shape 1526">
                <a:extLst>
                  <a:ext uri="{FF2B5EF4-FFF2-40B4-BE49-F238E27FC236}">
                    <a16:creationId xmlns:a16="http://schemas.microsoft.com/office/drawing/2014/main" id="{167036B1-99C6-4A53-B168-AE84D1582865}"/>
                  </a:ext>
                </a:extLst>
              </p:cNvPr>
              <p:cNvSpPr/>
              <p:nvPr/>
            </p:nvSpPr>
            <p:spPr>
              <a:xfrm>
                <a:off x="5631820" y="367031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28" name="Freeform: Shape 1527">
                <a:extLst>
                  <a:ext uri="{FF2B5EF4-FFF2-40B4-BE49-F238E27FC236}">
                    <a16:creationId xmlns:a16="http://schemas.microsoft.com/office/drawing/2014/main" id="{6873A5FE-76F6-4276-AB36-8DB1F8B03FAA}"/>
                  </a:ext>
                </a:extLst>
              </p:cNvPr>
              <p:cNvSpPr/>
              <p:nvPr/>
            </p:nvSpPr>
            <p:spPr>
              <a:xfrm>
                <a:off x="5659575" y="36703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29" name="Freeform: Shape 1528">
                <a:extLst>
                  <a:ext uri="{FF2B5EF4-FFF2-40B4-BE49-F238E27FC236}">
                    <a16:creationId xmlns:a16="http://schemas.microsoft.com/office/drawing/2014/main" id="{7C1CE2E8-D9C2-4C6E-B753-48420F9350F0}"/>
                  </a:ext>
                </a:extLst>
              </p:cNvPr>
              <p:cNvSpPr/>
              <p:nvPr/>
            </p:nvSpPr>
            <p:spPr>
              <a:xfrm>
                <a:off x="5746625" y="370942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30" name="Freeform: Shape 1529">
                <a:extLst>
                  <a:ext uri="{FF2B5EF4-FFF2-40B4-BE49-F238E27FC236}">
                    <a16:creationId xmlns:a16="http://schemas.microsoft.com/office/drawing/2014/main" id="{C54AA0A4-26DE-4B54-A5B1-326CBE91ACC8}"/>
                  </a:ext>
                </a:extLst>
              </p:cNvPr>
              <p:cNvSpPr/>
              <p:nvPr/>
            </p:nvSpPr>
            <p:spPr>
              <a:xfrm>
                <a:off x="5846291" y="375736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31" name="Freeform: Shape 1530">
                <a:extLst>
                  <a:ext uri="{FF2B5EF4-FFF2-40B4-BE49-F238E27FC236}">
                    <a16:creationId xmlns:a16="http://schemas.microsoft.com/office/drawing/2014/main" id="{83FDACB1-D4B7-4BB7-BA70-24C51AC0F215}"/>
                  </a:ext>
                </a:extLst>
              </p:cNvPr>
              <p:cNvSpPr/>
              <p:nvPr/>
            </p:nvSpPr>
            <p:spPr>
              <a:xfrm>
                <a:off x="5867739" y="38065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32" name="Freeform: Shape 1531">
                <a:extLst>
                  <a:ext uri="{FF2B5EF4-FFF2-40B4-BE49-F238E27FC236}">
                    <a16:creationId xmlns:a16="http://schemas.microsoft.com/office/drawing/2014/main" id="{BC394230-D71F-4952-8937-CDAB6FCC0B1E}"/>
                  </a:ext>
                </a:extLst>
              </p:cNvPr>
              <p:cNvSpPr/>
              <p:nvPr/>
            </p:nvSpPr>
            <p:spPr>
              <a:xfrm>
                <a:off x="5937127" y="385450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33" name="Freeform: Shape 1532">
                <a:extLst>
                  <a:ext uri="{FF2B5EF4-FFF2-40B4-BE49-F238E27FC236}">
                    <a16:creationId xmlns:a16="http://schemas.microsoft.com/office/drawing/2014/main" id="{7CFA73A2-4E30-4527-9DDE-03A3CB22535E}"/>
                  </a:ext>
                </a:extLst>
              </p:cNvPr>
              <p:cNvSpPr/>
              <p:nvPr/>
            </p:nvSpPr>
            <p:spPr>
              <a:xfrm>
                <a:off x="6029223" y="389487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34" name="Freeform: Shape 1533">
                <a:extLst>
                  <a:ext uri="{FF2B5EF4-FFF2-40B4-BE49-F238E27FC236}">
                    <a16:creationId xmlns:a16="http://schemas.microsoft.com/office/drawing/2014/main" id="{C232A3DE-DD57-4C6F-BA1A-4356046534D2}"/>
                  </a:ext>
                </a:extLst>
              </p:cNvPr>
              <p:cNvSpPr/>
              <p:nvPr/>
            </p:nvSpPr>
            <p:spPr>
              <a:xfrm>
                <a:off x="6085995" y="389487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35" name="Freeform: Shape 1534">
                <a:extLst>
                  <a:ext uri="{FF2B5EF4-FFF2-40B4-BE49-F238E27FC236}">
                    <a16:creationId xmlns:a16="http://schemas.microsoft.com/office/drawing/2014/main" id="{66F8AD45-99AD-4FD2-A614-E43785BF879D}"/>
                  </a:ext>
                </a:extLst>
              </p:cNvPr>
              <p:cNvSpPr/>
              <p:nvPr/>
            </p:nvSpPr>
            <p:spPr>
              <a:xfrm>
                <a:off x="6150337" y="395543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36" name="Freeform: Shape 1535">
                <a:extLst>
                  <a:ext uri="{FF2B5EF4-FFF2-40B4-BE49-F238E27FC236}">
                    <a16:creationId xmlns:a16="http://schemas.microsoft.com/office/drawing/2014/main" id="{97BADE97-2F07-46FB-970D-378EE9BF7C45}"/>
                  </a:ext>
                </a:extLst>
              </p:cNvPr>
              <p:cNvSpPr/>
              <p:nvPr/>
            </p:nvSpPr>
            <p:spPr>
              <a:xfrm>
                <a:off x="6228556"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37" name="Freeform: Shape 1536">
                <a:extLst>
                  <a:ext uri="{FF2B5EF4-FFF2-40B4-BE49-F238E27FC236}">
                    <a16:creationId xmlns:a16="http://schemas.microsoft.com/office/drawing/2014/main" id="{A92F6E42-6589-4868-BFC0-4DF33553900A}"/>
                  </a:ext>
                </a:extLst>
              </p:cNvPr>
              <p:cNvSpPr/>
              <p:nvPr/>
            </p:nvSpPr>
            <p:spPr>
              <a:xfrm>
                <a:off x="6270189"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38" name="Freeform: Shape 1537">
                <a:extLst>
                  <a:ext uri="{FF2B5EF4-FFF2-40B4-BE49-F238E27FC236}">
                    <a16:creationId xmlns:a16="http://schemas.microsoft.com/office/drawing/2014/main" id="{6A12B68D-ACFD-43FA-8674-09A76D8691F1}"/>
                  </a:ext>
                </a:extLst>
              </p:cNvPr>
              <p:cNvSpPr/>
              <p:nvPr/>
            </p:nvSpPr>
            <p:spPr>
              <a:xfrm>
                <a:off x="6313083" y="4018511"/>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39" name="Freeform: Shape 1538">
                <a:extLst>
                  <a:ext uri="{FF2B5EF4-FFF2-40B4-BE49-F238E27FC236}">
                    <a16:creationId xmlns:a16="http://schemas.microsoft.com/office/drawing/2014/main" id="{70E0BF08-C515-401C-8102-F1B2B03A4270}"/>
                  </a:ext>
                </a:extLst>
              </p:cNvPr>
              <p:cNvSpPr/>
              <p:nvPr/>
            </p:nvSpPr>
            <p:spPr>
              <a:xfrm>
                <a:off x="6354716"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40" name="Freeform: Shape 1539">
                <a:extLst>
                  <a:ext uri="{FF2B5EF4-FFF2-40B4-BE49-F238E27FC236}">
                    <a16:creationId xmlns:a16="http://schemas.microsoft.com/office/drawing/2014/main" id="{C5ECE797-2C5D-4ED1-A0E1-1487A5D57ADD}"/>
                  </a:ext>
                </a:extLst>
              </p:cNvPr>
              <p:cNvSpPr/>
              <p:nvPr/>
            </p:nvSpPr>
            <p:spPr>
              <a:xfrm>
                <a:off x="6425366" y="410177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41" name="Freeform: Shape 1540">
                <a:extLst>
                  <a:ext uri="{FF2B5EF4-FFF2-40B4-BE49-F238E27FC236}">
                    <a16:creationId xmlns:a16="http://schemas.microsoft.com/office/drawing/2014/main" id="{E1F46CBC-E2E8-4D0D-AAD4-CDBA310AA62D}"/>
                  </a:ext>
                </a:extLst>
              </p:cNvPr>
              <p:cNvSpPr/>
              <p:nvPr/>
            </p:nvSpPr>
            <p:spPr>
              <a:xfrm>
                <a:off x="6466998" y="41017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42" name="Freeform: Shape 1541">
                <a:extLst>
                  <a:ext uri="{FF2B5EF4-FFF2-40B4-BE49-F238E27FC236}">
                    <a16:creationId xmlns:a16="http://schemas.microsoft.com/office/drawing/2014/main" id="{AF01287F-90B5-44DF-89B6-AAD52C2E4C66}"/>
                  </a:ext>
                </a:extLst>
              </p:cNvPr>
              <p:cNvSpPr/>
              <p:nvPr/>
            </p:nvSpPr>
            <p:spPr>
              <a:xfrm>
                <a:off x="6593158" y="41017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43" name="Freeform: Shape 1542">
                <a:extLst>
                  <a:ext uri="{FF2B5EF4-FFF2-40B4-BE49-F238E27FC236}">
                    <a16:creationId xmlns:a16="http://schemas.microsoft.com/office/drawing/2014/main" id="{05FDC455-BA28-455B-A587-A0902E5E4A34}"/>
                  </a:ext>
                </a:extLst>
              </p:cNvPr>
              <p:cNvSpPr/>
              <p:nvPr/>
            </p:nvSpPr>
            <p:spPr>
              <a:xfrm>
                <a:off x="6796276"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44" name="Freeform: Shape 1543">
                <a:extLst>
                  <a:ext uri="{FF2B5EF4-FFF2-40B4-BE49-F238E27FC236}">
                    <a16:creationId xmlns:a16="http://schemas.microsoft.com/office/drawing/2014/main" id="{A0529BBA-EA11-4DCD-9549-7C8F7AB791DB}"/>
                  </a:ext>
                </a:extLst>
              </p:cNvPr>
              <p:cNvSpPr/>
              <p:nvPr/>
            </p:nvSpPr>
            <p:spPr>
              <a:xfrm>
                <a:off x="6837908"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45" name="Freeform: Shape 1544">
                <a:extLst>
                  <a:ext uri="{FF2B5EF4-FFF2-40B4-BE49-F238E27FC236}">
                    <a16:creationId xmlns:a16="http://schemas.microsoft.com/office/drawing/2014/main" id="{2F4842AF-792C-4962-A721-B4B90D3083B2}"/>
                  </a:ext>
                </a:extLst>
              </p:cNvPr>
              <p:cNvSpPr/>
              <p:nvPr/>
            </p:nvSpPr>
            <p:spPr>
              <a:xfrm>
                <a:off x="7048596"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46" name="Freeform: Shape 1545">
                <a:extLst>
                  <a:ext uri="{FF2B5EF4-FFF2-40B4-BE49-F238E27FC236}">
                    <a16:creationId xmlns:a16="http://schemas.microsoft.com/office/drawing/2014/main" id="{7DCB742B-694B-49E4-896C-892787B568A6}"/>
                  </a:ext>
                </a:extLst>
              </p:cNvPr>
              <p:cNvSpPr/>
              <p:nvPr/>
            </p:nvSpPr>
            <p:spPr>
              <a:xfrm>
                <a:off x="7090228"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47" name="Freeform: Shape 1546">
                <a:extLst>
                  <a:ext uri="{FF2B5EF4-FFF2-40B4-BE49-F238E27FC236}">
                    <a16:creationId xmlns:a16="http://schemas.microsoft.com/office/drawing/2014/main" id="{4969ADF1-8A01-4078-8336-CA55C38CEB26}"/>
                  </a:ext>
                </a:extLst>
              </p:cNvPr>
              <p:cNvSpPr/>
              <p:nvPr/>
            </p:nvSpPr>
            <p:spPr>
              <a:xfrm>
                <a:off x="7762661" y="425947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03B2C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grpSp>
        <p:grpSp>
          <p:nvGrpSpPr>
            <p:cNvPr id="1468" name="Graphic 100">
              <a:extLst>
                <a:ext uri="{FF2B5EF4-FFF2-40B4-BE49-F238E27FC236}">
                  <a16:creationId xmlns:a16="http://schemas.microsoft.com/office/drawing/2014/main" id="{E6542008-46E5-48DD-A801-FF08EC305A7D}"/>
                </a:ext>
              </a:extLst>
            </p:cNvPr>
            <p:cNvGrpSpPr/>
            <p:nvPr/>
          </p:nvGrpSpPr>
          <p:grpSpPr>
            <a:xfrm>
              <a:off x="1135940" y="2261255"/>
              <a:ext cx="4461960" cy="2117826"/>
              <a:chOff x="990000" y="1597507"/>
              <a:chExt cx="6725585" cy="2839860"/>
            </a:xfrm>
          </p:grpSpPr>
          <p:sp>
            <p:nvSpPr>
              <p:cNvPr id="1469" name="Freeform: Shape 1468">
                <a:extLst>
                  <a:ext uri="{FF2B5EF4-FFF2-40B4-BE49-F238E27FC236}">
                    <a16:creationId xmlns:a16="http://schemas.microsoft.com/office/drawing/2014/main" id="{66FE1DC1-7FCB-44DA-B8F4-39D458A772E1}"/>
                  </a:ext>
                </a:extLst>
              </p:cNvPr>
              <p:cNvSpPr/>
              <p:nvPr/>
            </p:nvSpPr>
            <p:spPr>
              <a:xfrm>
                <a:off x="990000" y="1641664"/>
                <a:ext cx="6670076" cy="2746502"/>
              </a:xfrm>
              <a:custGeom>
                <a:avLst/>
                <a:gdLst>
                  <a:gd name="connsiteX0" fmla="*/ 6670077 w 6670076"/>
                  <a:gd name="connsiteY0" fmla="*/ 2746502 h 2746502"/>
                  <a:gd name="connsiteX1" fmla="*/ 5260870 w 6670076"/>
                  <a:gd name="connsiteY1" fmla="*/ 2746502 h 2746502"/>
                  <a:gd name="connsiteX2" fmla="*/ 5260870 w 6670076"/>
                  <a:gd name="connsiteY2" fmla="*/ 2654406 h 2746502"/>
                  <a:gd name="connsiteX3" fmla="*/ 4685580 w 6670076"/>
                  <a:gd name="connsiteY3" fmla="*/ 2654406 h 2746502"/>
                  <a:gd name="connsiteX4" fmla="*/ 4685580 w 6670076"/>
                  <a:gd name="connsiteY4" fmla="*/ 2569878 h 2746502"/>
                  <a:gd name="connsiteX5" fmla="*/ 4492556 w 6670076"/>
                  <a:gd name="connsiteY5" fmla="*/ 2569878 h 2746502"/>
                  <a:gd name="connsiteX6" fmla="*/ 4492556 w 6670076"/>
                  <a:gd name="connsiteY6" fmla="*/ 2504275 h 2746502"/>
                  <a:gd name="connsiteX7" fmla="*/ 4274299 w 6670076"/>
                  <a:gd name="connsiteY7" fmla="*/ 2504275 h 2746502"/>
                  <a:gd name="connsiteX8" fmla="*/ 4274299 w 6670076"/>
                  <a:gd name="connsiteY8" fmla="*/ 2429841 h 2746502"/>
                  <a:gd name="connsiteX9" fmla="*/ 4057304 w 6670076"/>
                  <a:gd name="connsiteY9" fmla="*/ 2429841 h 2746502"/>
                  <a:gd name="connsiteX10" fmla="*/ 4057304 w 6670076"/>
                  <a:gd name="connsiteY10" fmla="*/ 2371807 h 2746502"/>
                  <a:gd name="connsiteX11" fmla="*/ 4033334 w 6670076"/>
                  <a:gd name="connsiteY11" fmla="*/ 2371807 h 2746502"/>
                  <a:gd name="connsiteX12" fmla="*/ 4033334 w 6670076"/>
                  <a:gd name="connsiteY12" fmla="*/ 2303681 h 2746502"/>
                  <a:gd name="connsiteX13" fmla="*/ 3897081 w 6670076"/>
                  <a:gd name="connsiteY13" fmla="*/ 2303681 h 2746502"/>
                  <a:gd name="connsiteX14" fmla="*/ 3897081 w 6670076"/>
                  <a:gd name="connsiteY14" fmla="*/ 2246909 h 2746502"/>
                  <a:gd name="connsiteX15" fmla="*/ 3856710 w 6670076"/>
                  <a:gd name="connsiteY15" fmla="*/ 2246909 h 2746502"/>
                  <a:gd name="connsiteX16" fmla="*/ 3856710 w 6670076"/>
                  <a:gd name="connsiteY16" fmla="*/ 2209061 h 2746502"/>
                  <a:gd name="connsiteX17" fmla="*/ 3839047 w 6670076"/>
                  <a:gd name="connsiteY17" fmla="*/ 2209061 h 2746502"/>
                  <a:gd name="connsiteX18" fmla="*/ 3839047 w 6670076"/>
                  <a:gd name="connsiteY18" fmla="*/ 2128319 h 2746502"/>
                  <a:gd name="connsiteX19" fmla="*/ 3701533 w 6670076"/>
                  <a:gd name="connsiteY19" fmla="*/ 2128319 h 2746502"/>
                  <a:gd name="connsiteX20" fmla="*/ 3701533 w 6670076"/>
                  <a:gd name="connsiteY20" fmla="*/ 2077854 h 2746502"/>
                  <a:gd name="connsiteX21" fmla="*/ 3662423 w 6670076"/>
                  <a:gd name="connsiteY21" fmla="*/ 2077854 h 2746502"/>
                  <a:gd name="connsiteX22" fmla="*/ 3662423 w 6670076"/>
                  <a:gd name="connsiteY22" fmla="*/ 2014775 h 2746502"/>
                  <a:gd name="connsiteX23" fmla="*/ 3400011 w 6670076"/>
                  <a:gd name="connsiteY23" fmla="*/ 2014775 h 2746502"/>
                  <a:gd name="connsiteX24" fmla="*/ 3400011 w 6670076"/>
                  <a:gd name="connsiteY24" fmla="*/ 1971880 h 2746502"/>
                  <a:gd name="connsiteX25" fmla="*/ 3180492 w 6670076"/>
                  <a:gd name="connsiteY25" fmla="*/ 1971880 h 2746502"/>
                  <a:gd name="connsiteX26" fmla="*/ 3180492 w 6670076"/>
                  <a:gd name="connsiteY26" fmla="*/ 1925201 h 2746502"/>
                  <a:gd name="connsiteX27" fmla="*/ 3087134 w 6670076"/>
                  <a:gd name="connsiteY27" fmla="*/ 1925201 h 2746502"/>
                  <a:gd name="connsiteX28" fmla="*/ 3087134 w 6670076"/>
                  <a:gd name="connsiteY28" fmla="*/ 1844459 h 2746502"/>
                  <a:gd name="connsiteX29" fmla="*/ 3007653 w 6670076"/>
                  <a:gd name="connsiteY29" fmla="*/ 1844459 h 2746502"/>
                  <a:gd name="connsiteX30" fmla="*/ 3007653 w 6670076"/>
                  <a:gd name="connsiteY30" fmla="*/ 1792733 h 2746502"/>
                  <a:gd name="connsiteX31" fmla="*/ 2976113 w 6670076"/>
                  <a:gd name="connsiteY31" fmla="*/ 1792733 h 2746502"/>
                  <a:gd name="connsiteX32" fmla="*/ 2976113 w 6670076"/>
                  <a:gd name="connsiteY32" fmla="*/ 1758670 h 2746502"/>
                  <a:gd name="connsiteX33" fmla="*/ 2925649 w 6670076"/>
                  <a:gd name="connsiteY33" fmla="*/ 1758670 h 2746502"/>
                  <a:gd name="connsiteX34" fmla="*/ 2925649 w 6670076"/>
                  <a:gd name="connsiteY34" fmla="*/ 1706944 h 2746502"/>
                  <a:gd name="connsiteX35" fmla="*/ 2855000 w 6670076"/>
                  <a:gd name="connsiteY35" fmla="*/ 1706944 h 2746502"/>
                  <a:gd name="connsiteX36" fmla="*/ 2855000 w 6670076"/>
                  <a:gd name="connsiteY36" fmla="*/ 1670358 h 2746502"/>
                  <a:gd name="connsiteX37" fmla="*/ 2813367 w 6670076"/>
                  <a:gd name="connsiteY37" fmla="*/ 1670358 h 2746502"/>
                  <a:gd name="connsiteX38" fmla="*/ 2813367 w 6670076"/>
                  <a:gd name="connsiteY38" fmla="*/ 1637556 h 2746502"/>
                  <a:gd name="connsiteX39" fmla="*/ 2789397 w 6670076"/>
                  <a:gd name="connsiteY39" fmla="*/ 1637556 h 2746502"/>
                  <a:gd name="connsiteX40" fmla="*/ 2789397 w 6670076"/>
                  <a:gd name="connsiteY40" fmla="*/ 1571953 h 2746502"/>
                  <a:gd name="connsiteX41" fmla="*/ 2670806 w 6670076"/>
                  <a:gd name="connsiteY41" fmla="*/ 1571953 h 2746502"/>
                  <a:gd name="connsiteX42" fmla="*/ 2670806 w 6670076"/>
                  <a:gd name="connsiteY42" fmla="*/ 1534105 h 2746502"/>
                  <a:gd name="connsiteX43" fmla="*/ 2545908 w 6670076"/>
                  <a:gd name="connsiteY43" fmla="*/ 1534105 h 2746502"/>
                  <a:gd name="connsiteX44" fmla="*/ 2545908 w 6670076"/>
                  <a:gd name="connsiteY44" fmla="*/ 1489949 h 2746502"/>
                  <a:gd name="connsiteX45" fmla="*/ 2490397 w 6670076"/>
                  <a:gd name="connsiteY45" fmla="*/ 1489949 h 2746502"/>
                  <a:gd name="connsiteX46" fmla="*/ 2490397 w 6670076"/>
                  <a:gd name="connsiteY46" fmla="*/ 1402899 h 2746502"/>
                  <a:gd name="connsiteX47" fmla="*/ 2421009 w 6670076"/>
                  <a:gd name="connsiteY47" fmla="*/ 1402899 h 2746502"/>
                  <a:gd name="connsiteX48" fmla="*/ 2421009 w 6670076"/>
                  <a:gd name="connsiteY48" fmla="*/ 1363789 h 2746502"/>
                  <a:gd name="connsiteX49" fmla="*/ 2385685 w 6670076"/>
                  <a:gd name="connsiteY49" fmla="*/ 1363789 h 2746502"/>
                  <a:gd name="connsiteX50" fmla="*/ 2385685 w 6670076"/>
                  <a:gd name="connsiteY50" fmla="*/ 1309540 h 2746502"/>
                  <a:gd name="connsiteX51" fmla="*/ 2316297 w 6670076"/>
                  <a:gd name="connsiteY51" fmla="*/ 1309540 h 2746502"/>
                  <a:gd name="connsiteX52" fmla="*/ 2316297 w 6670076"/>
                  <a:gd name="connsiteY52" fmla="*/ 1223752 h 2746502"/>
                  <a:gd name="connsiteX53" fmla="*/ 2176259 w 6670076"/>
                  <a:gd name="connsiteY53" fmla="*/ 1223752 h 2746502"/>
                  <a:gd name="connsiteX54" fmla="*/ 2176259 w 6670076"/>
                  <a:gd name="connsiteY54" fmla="*/ 1137963 h 2746502"/>
                  <a:gd name="connsiteX55" fmla="*/ 2118226 w 6670076"/>
                  <a:gd name="connsiteY55" fmla="*/ 1137963 h 2746502"/>
                  <a:gd name="connsiteX56" fmla="*/ 2118226 w 6670076"/>
                  <a:gd name="connsiteY56" fmla="*/ 1102638 h 2746502"/>
                  <a:gd name="connsiteX57" fmla="*/ 2108133 w 6670076"/>
                  <a:gd name="connsiteY57" fmla="*/ 1102638 h 2746502"/>
                  <a:gd name="connsiteX58" fmla="*/ 2108133 w 6670076"/>
                  <a:gd name="connsiteY58" fmla="*/ 1053436 h 2746502"/>
                  <a:gd name="connsiteX59" fmla="*/ 2026129 w 6670076"/>
                  <a:gd name="connsiteY59" fmla="*/ 1053436 h 2746502"/>
                  <a:gd name="connsiteX60" fmla="*/ 2026129 w 6670076"/>
                  <a:gd name="connsiteY60" fmla="*/ 1016849 h 2746502"/>
                  <a:gd name="connsiteX61" fmla="*/ 1995850 w 6670076"/>
                  <a:gd name="connsiteY61" fmla="*/ 1016849 h 2746502"/>
                  <a:gd name="connsiteX62" fmla="*/ 1995850 w 6670076"/>
                  <a:gd name="connsiteY62" fmla="*/ 968909 h 2746502"/>
                  <a:gd name="connsiteX63" fmla="*/ 1912585 w 6670076"/>
                  <a:gd name="connsiteY63" fmla="*/ 968909 h 2746502"/>
                  <a:gd name="connsiteX64" fmla="*/ 1912585 w 6670076"/>
                  <a:gd name="connsiteY64" fmla="*/ 928537 h 2746502"/>
                  <a:gd name="connsiteX65" fmla="*/ 1831842 w 6670076"/>
                  <a:gd name="connsiteY65" fmla="*/ 928537 h 2746502"/>
                  <a:gd name="connsiteX66" fmla="*/ 1831842 w 6670076"/>
                  <a:gd name="connsiteY66" fmla="*/ 879335 h 2746502"/>
                  <a:gd name="connsiteX67" fmla="*/ 1786425 w 6670076"/>
                  <a:gd name="connsiteY67" fmla="*/ 879335 h 2746502"/>
                  <a:gd name="connsiteX68" fmla="*/ 1786425 w 6670076"/>
                  <a:gd name="connsiteY68" fmla="*/ 836441 h 2746502"/>
                  <a:gd name="connsiteX69" fmla="*/ 1674142 w 6670076"/>
                  <a:gd name="connsiteY69" fmla="*/ 836441 h 2746502"/>
                  <a:gd name="connsiteX70" fmla="*/ 1674142 w 6670076"/>
                  <a:gd name="connsiteY70" fmla="*/ 785977 h 2746502"/>
                  <a:gd name="connsiteX71" fmla="*/ 1619894 w 6670076"/>
                  <a:gd name="connsiteY71" fmla="*/ 785977 h 2746502"/>
                  <a:gd name="connsiteX72" fmla="*/ 1619894 w 6670076"/>
                  <a:gd name="connsiteY72" fmla="*/ 746867 h 2746502"/>
                  <a:gd name="connsiteX73" fmla="*/ 1582046 w 6670076"/>
                  <a:gd name="connsiteY73" fmla="*/ 746867 h 2746502"/>
                  <a:gd name="connsiteX74" fmla="*/ 1582046 w 6670076"/>
                  <a:gd name="connsiteY74" fmla="*/ 709019 h 2746502"/>
                  <a:gd name="connsiteX75" fmla="*/ 1518966 w 6670076"/>
                  <a:gd name="connsiteY75" fmla="*/ 709019 h 2746502"/>
                  <a:gd name="connsiteX76" fmla="*/ 1518966 w 6670076"/>
                  <a:gd name="connsiteY76" fmla="*/ 667386 h 2746502"/>
                  <a:gd name="connsiteX77" fmla="*/ 1469763 w 6670076"/>
                  <a:gd name="connsiteY77" fmla="*/ 667386 h 2746502"/>
                  <a:gd name="connsiteX78" fmla="*/ 1469763 w 6670076"/>
                  <a:gd name="connsiteY78" fmla="*/ 620707 h 2746502"/>
                  <a:gd name="connsiteX79" fmla="*/ 1426869 w 6670076"/>
                  <a:gd name="connsiteY79" fmla="*/ 620707 h 2746502"/>
                  <a:gd name="connsiteX80" fmla="*/ 1426869 w 6670076"/>
                  <a:gd name="connsiteY80" fmla="*/ 571505 h 2746502"/>
                  <a:gd name="connsiteX81" fmla="*/ 1112731 w 6670076"/>
                  <a:gd name="connsiteY81" fmla="*/ 571505 h 2746502"/>
                  <a:gd name="connsiteX82" fmla="*/ 1112731 w 6670076"/>
                  <a:gd name="connsiteY82" fmla="*/ 513471 h 2746502"/>
                  <a:gd name="connsiteX83" fmla="*/ 1097592 w 6670076"/>
                  <a:gd name="connsiteY83" fmla="*/ 513471 h 2746502"/>
                  <a:gd name="connsiteX84" fmla="*/ 1097592 w 6670076"/>
                  <a:gd name="connsiteY84" fmla="*/ 433990 h 2746502"/>
                  <a:gd name="connsiteX85" fmla="*/ 970170 w 6670076"/>
                  <a:gd name="connsiteY85" fmla="*/ 433990 h 2746502"/>
                  <a:gd name="connsiteX86" fmla="*/ 970170 w 6670076"/>
                  <a:gd name="connsiteY86" fmla="*/ 396142 h 2746502"/>
                  <a:gd name="connsiteX87" fmla="*/ 931060 w 6670076"/>
                  <a:gd name="connsiteY87" fmla="*/ 396142 h 2746502"/>
                  <a:gd name="connsiteX88" fmla="*/ 931060 w 6670076"/>
                  <a:gd name="connsiteY88" fmla="*/ 340632 h 2746502"/>
                  <a:gd name="connsiteX89" fmla="*/ 760744 w 6670076"/>
                  <a:gd name="connsiteY89" fmla="*/ 340632 h 2746502"/>
                  <a:gd name="connsiteX90" fmla="*/ 760744 w 6670076"/>
                  <a:gd name="connsiteY90" fmla="*/ 254843 h 2746502"/>
                  <a:gd name="connsiteX91" fmla="*/ 589167 w 6670076"/>
                  <a:gd name="connsiteY91" fmla="*/ 254843 h 2746502"/>
                  <a:gd name="connsiteX92" fmla="*/ 589167 w 6670076"/>
                  <a:gd name="connsiteY92" fmla="*/ 223303 h 2746502"/>
                  <a:gd name="connsiteX93" fmla="*/ 552581 w 6670076"/>
                  <a:gd name="connsiteY93" fmla="*/ 223303 h 2746502"/>
                  <a:gd name="connsiteX94" fmla="*/ 552581 w 6670076"/>
                  <a:gd name="connsiteY94" fmla="*/ 172839 h 2746502"/>
                  <a:gd name="connsiteX95" fmla="*/ 454176 w 6670076"/>
                  <a:gd name="connsiteY95" fmla="*/ 172839 h 2746502"/>
                  <a:gd name="connsiteX96" fmla="*/ 454176 w 6670076"/>
                  <a:gd name="connsiteY96" fmla="*/ 137514 h 2746502"/>
                  <a:gd name="connsiteX97" fmla="*/ 392357 w 6670076"/>
                  <a:gd name="connsiteY97" fmla="*/ 137514 h 2746502"/>
                  <a:gd name="connsiteX98" fmla="*/ 392357 w 6670076"/>
                  <a:gd name="connsiteY98" fmla="*/ 87050 h 2746502"/>
                  <a:gd name="connsiteX99" fmla="*/ 244750 w 6670076"/>
                  <a:gd name="connsiteY99" fmla="*/ 87050 h 2746502"/>
                  <a:gd name="connsiteX100" fmla="*/ 244750 w 6670076"/>
                  <a:gd name="connsiteY100" fmla="*/ 41633 h 2746502"/>
                  <a:gd name="connsiteX101" fmla="*/ 216995 w 6670076"/>
                  <a:gd name="connsiteY101" fmla="*/ 41633 h 2746502"/>
                  <a:gd name="connsiteX102" fmla="*/ 216995 w 6670076"/>
                  <a:gd name="connsiteY102" fmla="*/ 0 h 2746502"/>
                  <a:gd name="connsiteX103" fmla="*/ 0 w 6670076"/>
                  <a:gd name="connsiteY103" fmla="*/ 0 h 274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670076" h="2746502">
                    <a:moveTo>
                      <a:pt x="6670077" y="2746502"/>
                    </a:moveTo>
                    <a:lnTo>
                      <a:pt x="5260870" y="2746502"/>
                    </a:lnTo>
                    <a:lnTo>
                      <a:pt x="5260870" y="2654406"/>
                    </a:lnTo>
                    <a:lnTo>
                      <a:pt x="4685580" y="2654406"/>
                    </a:lnTo>
                    <a:lnTo>
                      <a:pt x="4685580" y="2569878"/>
                    </a:lnTo>
                    <a:lnTo>
                      <a:pt x="4492556" y="2569878"/>
                    </a:lnTo>
                    <a:lnTo>
                      <a:pt x="4492556" y="2504275"/>
                    </a:lnTo>
                    <a:lnTo>
                      <a:pt x="4274299" y="2504275"/>
                    </a:lnTo>
                    <a:lnTo>
                      <a:pt x="4274299" y="2429841"/>
                    </a:lnTo>
                    <a:lnTo>
                      <a:pt x="4057304" y="2429841"/>
                    </a:lnTo>
                    <a:lnTo>
                      <a:pt x="4057304" y="2371807"/>
                    </a:lnTo>
                    <a:lnTo>
                      <a:pt x="4033334" y="2371807"/>
                    </a:lnTo>
                    <a:lnTo>
                      <a:pt x="4033334" y="2303681"/>
                    </a:lnTo>
                    <a:lnTo>
                      <a:pt x="3897081" y="2303681"/>
                    </a:lnTo>
                    <a:lnTo>
                      <a:pt x="3897081" y="2246909"/>
                    </a:lnTo>
                    <a:lnTo>
                      <a:pt x="3856710" y="2246909"/>
                    </a:lnTo>
                    <a:lnTo>
                      <a:pt x="3856710" y="2209061"/>
                    </a:lnTo>
                    <a:lnTo>
                      <a:pt x="3839047" y="2209061"/>
                    </a:lnTo>
                    <a:lnTo>
                      <a:pt x="3839047" y="2128319"/>
                    </a:lnTo>
                    <a:lnTo>
                      <a:pt x="3701533" y="2128319"/>
                    </a:lnTo>
                    <a:lnTo>
                      <a:pt x="3701533" y="2077854"/>
                    </a:lnTo>
                    <a:lnTo>
                      <a:pt x="3662423" y="2077854"/>
                    </a:lnTo>
                    <a:lnTo>
                      <a:pt x="3662423" y="2014775"/>
                    </a:lnTo>
                    <a:lnTo>
                      <a:pt x="3400011" y="2014775"/>
                    </a:lnTo>
                    <a:lnTo>
                      <a:pt x="3400011" y="1971880"/>
                    </a:lnTo>
                    <a:lnTo>
                      <a:pt x="3180492" y="1971880"/>
                    </a:lnTo>
                    <a:lnTo>
                      <a:pt x="3180492" y="1925201"/>
                    </a:lnTo>
                    <a:lnTo>
                      <a:pt x="3087134" y="1925201"/>
                    </a:lnTo>
                    <a:lnTo>
                      <a:pt x="3087134" y="1844459"/>
                    </a:lnTo>
                    <a:lnTo>
                      <a:pt x="3007653" y="1844459"/>
                    </a:lnTo>
                    <a:lnTo>
                      <a:pt x="3007653" y="1792733"/>
                    </a:lnTo>
                    <a:lnTo>
                      <a:pt x="2976113" y="1792733"/>
                    </a:lnTo>
                    <a:lnTo>
                      <a:pt x="2976113" y="1758670"/>
                    </a:lnTo>
                    <a:lnTo>
                      <a:pt x="2925649" y="1758670"/>
                    </a:lnTo>
                    <a:lnTo>
                      <a:pt x="2925649" y="1706944"/>
                    </a:lnTo>
                    <a:lnTo>
                      <a:pt x="2855000" y="1706944"/>
                    </a:lnTo>
                    <a:lnTo>
                      <a:pt x="2855000" y="1670358"/>
                    </a:lnTo>
                    <a:lnTo>
                      <a:pt x="2813367" y="1670358"/>
                    </a:lnTo>
                    <a:lnTo>
                      <a:pt x="2813367" y="1637556"/>
                    </a:lnTo>
                    <a:lnTo>
                      <a:pt x="2789397" y="1637556"/>
                    </a:lnTo>
                    <a:lnTo>
                      <a:pt x="2789397" y="1571953"/>
                    </a:lnTo>
                    <a:lnTo>
                      <a:pt x="2670806" y="1571953"/>
                    </a:lnTo>
                    <a:lnTo>
                      <a:pt x="2670806" y="1534105"/>
                    </a:lnTo>
                    <a:lnTo>
                      <a:pt x="2545908" y="1534105"/>
                    </a:lnTo>
                    <a:lnTo>
                      <a:pt x="2545908" y="1489949"/>
                    </a:lnTo>
                    <a:lnTo>
                      <a:pt x="2490397" y="1489949"/>
                    </a:lnTo>
                    <a:lnTo>
                      <a:pt x="2490397" y="1402899"/>
                    </a:lnTo>
                    <a:lnTo>
                      <a:pt x="2421009" y="1402899"/>
                    </a:lnTo>
                    <a:lnTo>
                      <a:pt x="2421009" y="1363789"/>
                    </a:lnTo>
                    <a:lnTo>
                      <a:pt x="2385685" y="1363789"/>
                    </a:lnTo>
                    <a:lnTo>
                      <a:pt x="2385685" y="1309540"/>
                    </a:lnTo>
                    <a:lnTo>
                      <a:pt x="2316297" y="1309540"/>
                    </a:lnTo>
                    <a:lnTo>
                      <a:pt x="2316297" y="1223752"/>
                    </a:lnTo>
                    <a:lnTo>
                      <a:pt x="2176259" y="1223752"/>
                    </a:lnTo>
                    <a:lnTo>
                      <a:pt x="2176259" y="1137963"/>
                    </a:lnTo>
                    <a:lnTo>
                      <a:pt x="2118226" y="1137963"/>
                    </a:lnTo>
                    <a:lnTo>
                      <a:pt x="2118226" y="1102638"/>
                    </a:lnTo>
                    <a:lnTo>
                      <a:pt x="2108133" y="1102638"/>
                    </a:lnTo>
                    <a:lnTo>
                      <a:pt x="2108133" y="1053436"/>
                    </a:lnTo>
                    <a:lnTo>
                      <a:pt x="2026129" y="1053436"/>
                    </a:lnTo>
                    <a:lnTo>
                      <a:pt x="2026129" y="1016849"/>
                    </a:lnTo>
                    <a:lnTo>
                      <a:pt x="1995850" y="1016849"/>
                    </a:lnTo>
                    <a:lnTo>
                      <a:pt x="1995850" y="968909"/>
                    </a:lnTo>
                    <a:lnTo>
                      <a:pt x="1912585" y="968909"/>
                    </a:lnTo>
                    <a:lnTo>
                      <a:pt x="1912585" y="928537"/>
                    </a:lnTo>
                    <a:lnTo>
                      <a:pt x="1831842" y="928537"/>
                    </a:lnTo>
                    <a:lnTo>
                      <a:pt x="1831842" y="879335"/>
                    </a:lnTo>
                    <a:lnTo>
                      <a:pt x="1786425" y="879335"/>
                    </a:lnTo>
                    <a:lnTo>
                      <a:pt x="1786425" y="836441"/>
                    </a:lnTo>
                    <a:lnTo>
                      <a:pt x="1674142" y="836441"/>
                    </a:lnTo>
                    <a:lnTo>
                      <a:pt x="1674142" y="785977"/>
                    </a:lnTo>
                    <a:lnTo>
                      <a:pt x="1619894" y="785977"/>
                    </a:lnTo>
                    <a:lnTo>
                      <a:pt x="1619894" y="746867"/>
                    </a:lnTo>
                    <a:lnTo>
                      <a:pt x="1582046" y="746867"/>
                    </a:lnTo>
                    <a:lnTo>
                      <a:pt x="1582046" y="709019"/>
                    </a:lnTo>
                    <a:lnTo>
                      <a:pt x="1518966" y="709019"/>
                    </a:lnTo>
                    <a:lnTo>
                      <a:pt x="1518966" y="667386"/>
                    </a:lnTo>
                    <a:lnTo>
                      <a:pt x="1469763" y="667386"/>
                    </a:lnTo>
                    <a:lnTo>
                      <a:pt x="1469763" y="620707"/>
                    </a:lnTo>
                    <a:lnTo>
                      <a:pt x="1426869" y="620707"/>
                    </a:lnTo>
                    <a:lnTo>
                      <a:pt x="1426869" y="571505"/>
                    </a:lnTo>
                    <a:lnTo>
                      <a:pt x="1112731" y="571505"/>
                    </a:lnTo>
                    <a:lnTo>
                      <a:pt x="1112731" y="513471"/>
                    </a:lnTo>
                    <a:lnTo>
                      <a:pt x="1097592" y="513471"/>
                    </a:lnTo>
                    <a:lnTo>
                      <a:pt x="1097592" y="433990"/>
                    </a:lnTo>
                    <a:lnTo>
                      <a:pt x="970170" y="433990"/>
                    </a:lnTo>
                    <a:lnTo>
                      <a:pt x="970170" y="396142"/>
                    </a:lnTo>
                    <a:lnTo>
                      <a:pt x="931060" y="396142"/>
                    </a:lnTo>
                    <a:lnTo>
                      <a:pt x="931060" y="340632"/>
                    </a:lnTo>
                    <a:lnTo>
                      <a:pt x="760744" y="340632"/>
                    </a:lnTo>
                    <a:lnTo>
                      <a:pt x="760744" y="254843"/>
                    </a:lnTo>
                    <a:lnTo>
                      <a:pt x="589167" y="254843"/>
                    </a:lnTo>
                    <a:lnTo>
                      <a:pt x="589167" y="223303"/>
                    </a:lnTo>
                    <a:lnTo>
                      <a:pt x="552581" y="223303"/>
                    </a:lnTo>
                    <a:lnTo>
                      <a:pt x="552581" y="172839"/>
                    </a:lnTo>
                    <a:lnTo>
                      <a:pt x="454176" y="172839"/>
                    </a:lnTo>
                    <a:lnTo>
                      <a:pt x="454176" y="137514"/>
                    </a:lnTo>
                    <a:lnTo>
                      <a:pt x="392357" y="137514"/>
                    </a:lnTo>
                    <a:lnTo>
                      <a:pt x="392357" y="87050"/>
                    </a:lnTo>
                    <a:lnTo>
                      <a:pt x="244750" y="87050"/>
                    </a:lnTo>
                    <a:lnTo>
                      <a:pt x="244750" y="41633"/>
                    </a:lnTo>
                    <a:lnTo>
                      <a:pt x="216995" y="41633"/>
                    </a:lnTo>
                    <a:lnTo>
                      <a:pt x="216995" y="0"/>
                    </a:lnTo>
                    <a:lnTo>
                      <a:pt x="0" y="0"/>
                    </a:lnTo>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grpSp>
            <p:nvGrpSpPr>
              <p:cNvPr id="1470" name="Graphic 100">
                <a:extLst>
                  <a:ext uri="{FF2B5EF4-FFF2-40B4-BE49-F238E27FC236}">
                    <a16:creationId xmlns:a16="http://schemas.microsoft.com/office/drawing/2014/main" id="{D2BFD9FE-CBC2-4BEF-BB10-A9A9ED42DD84}"/>
                  </a:ext>
                </a:extLst>
              </p:cNvPr>
              <p:cNvGrpSpPr/>
              <p:nvPr/>
            </p:nvGrpSpPr>
            <p:grpSpPr>
              <a:xfrm>
                <a:off x="1128775" y="1597507"/>
                <a:ext cx="6586810" cy="2839860"/>
                <a:chOff x="1128775" y="1597507"/>
                <a:chExt cx="6586810" cy="2839860"/>
              </a:xfrm>
              <a:noFill/>
            </p:grpSpPr>
            <p:sp>
              <p:nvSpPr>
                <p:cNvPr id="1471" name="Freeform: Shape 1470">
                  <a:extLst>
                    <a:ext uri="{FF2B5EF4-FFF2-40B4-BE49-F238E27FC236}">
                      <a16:creationId xmlns:a16="http://schemas.microsoft.com/office/drawing/2014/main" id="{414872E5-2BB4-408A-963C-A6C7E4C36C37}"/>
                    </a:ext>
                  </a:extLst>
                </p:cNvPr>
                <p:cNvSpPr/>
                <p:nvPr/>
              </p:nvSpPr>
              <p:spPr>
                <a:xfrm>
                  <a:off x="1128775" y="159750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72" name="Freeform: Shape 1471">
                  <a:extLst>
                    <a:ext uri="{FF2B5EF4-FFF2-40B4-BE49-F238E27FC236}">
                      <a16:creationId xmlns:a16="http://schemas.microsoft.com/office/drawing/2014/main" id="{0E0DD17D-010E-4B7A-9354-77AE2DECC034}"/>
                    </a:ext>
                  </a:extLst>
                </p:cNvPr>
                <p:cNvSpPr/>
                <p:nvPr/>
              </p:nvSpPr>
              <p:spPr>
                <a:xfrm>
                  <a:off x="7619705"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73" name="Freeform: Shape 1472">
                  <a:extLst>
                    <a:ext uri="{FF2B5EF4-FFF2-40B4-BE49-F238E27FC236}">
                      <a16:creationId xmlns:a16="http://schemas.microsoft.com/office/drawing/2014/main" id="{F481C214-1081-4A15-B69E-E4307AB0BCB3}"/>
                    </a:ext>
                  </a:extLst>
                </p:cNvPr>
                <p:cNvSpPr/>
                <p:nvPr/>
              </p:nvSpPr>
              <p:spPr>
                <a:xfrm>
                  <a:off x="7241225"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74" name="Freeform: Shape 1473">
                  <a:extLst>
                    <a:ext uri="{FF2B5EF4-FFF2-40B4-BE49-F238E27FC236}">
                      <a16:creationId xmlns:a16="http://schemas.microsoft.com/office/drawing/2014/main" id="{0ABB2108-7ED9-4BC3-B435-6C10FA8C58AE}"/>
                    </a:ext>
                  </a:extLst>
                </p:cNvPr>
                <p:cNvSpPr/>
                <p:nvPr/>
              </p:nvSpPr>
              <p:spPr>
                <a:xfrm>
                  <a:off x="7213470"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75" name="Freeform: Shape 1474">
                  <a:extLst>
                    <a:ext uri="{FF2B5EF4-FFF2-40B4-BE49-F238E27FC236}">
                      <a16:creationId xmlns:a16="http://schemas.microsoft.com/office/drawing/2014/main" id="{2DCF613C-BAEE-452A-8453-E27298A503DD}"/>
                    </a:ext>
                  </a:extLst>
                </p:cNvPr>
                <p:cNvSpPr/>
                <p:nvPr/>
              </p:nvSpPr>
              <p:spPr>
                <a:xfrm>
                  <a:off x="6975027"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76" name="Freeform: Shape 1475">
                  <a:extLst>
                    <a:ext uri="{FF2B5EF4-FFF2-40B4-BE49-F238E27FC236}">
                      <a16:creationId xmlns:a16="http://schemas.microsoft.com/office/drawing/2014/main" id="{331489D8-0DB2-4AD6-915D-A98F8FFB5393}"/>
                    </a:ext>
                  </a:extLst>
                </p:cNvPr>
                <p:cNvSpPr/>
                <p:nvPr/>
              </p:nvSpPr>
              <p:spPr>
                <a:xfrm>
                  <a:off x="6876622"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77" name="Freeform: Shape 1476">
                  <a:extLst>
                    <a:ext uri="{FF2B5EF4-FFF2-40B4-BE49-F238E27FC236}">
                      <a16:creationId xmlns:a16="http://schemas.microsoft.com/office/drawing/2014/main" id="{6FBD92F2-6A5E-4D26-A196-E8A594F3EB4B}"/>
                    </a:ext>
                  </a:extLst>
                </p:cNvPr>
                <p:cNvSpPr/>
                <p:nvPr/>
              </p:nvSpPr>
              <p:spPr>
                <a:xfrm>
                  <a:off x="6601594"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78" name="Freeform: Shape 1477">
                  <a:extLst>
                    <a:ext uri="{FF2B5EF4-FFF2-40B4-BE49-F238E27FC236}">
                      <a16:creationId xmlns:a16="http://schemas.microsoft.com/office/drawing/2014/main" id="{FF1CC1D7-21FD-450E-8308-32AB877631E0}"/>
                    </a:ext>
                  </a:extLst>
                </p:cNvPr>
                <p:cNvSpPr/>
                <p:nvPr/>
              </p:nvSpPr>
              <p:spPr>
                <a:xfrm>
                  <a:off x="6533467"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79" name="Freeform: Shape 1478">
                  <a:extLst>
                    <a:ext uri="{FF2B5EF4-FFF2-40B4-BE49-F238E27FC236}">
                      <a16:creationId xmlns:a16="http://schemas.microsoft.com/office/drawing/2014/main" id="{2EB84710-397F-4735-869C-6316E0B3F3A4}"/>
                    </a:ext>
                  </a:extLst>
                </p:cNvPr>
                <p:cNvSpPr/>
                <p:nvPr/>
              </p:nvSpPr>
              <p:spPr>
                <a:xfrm>
                  <a:off x="6442632"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80" name="Freeform: Shape 1479">
                  <a:extLst>
                    <a:ext uri="{FF2B5EF4-FFF2-40B4-BE49-F238E27FC236}">
                      <a16:creationId xmlns:a16="http://schemas.microsoft.com/office/drawing/2014/main" id="{C7766CE9-CE2B-470A-AA98-AA8D32BF83B6}"/>
                    </a:ext>
                  </a:extLst>
                </p:cNvPr>
                <p:cNvSpPr/>
                <p:nvPr/>
              </p:nvSpPr>
              <p:spPr>
                <a:xfrm>
                  <a:off x="5996026" y="42456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81" name="Freeform: Shape 1480">
                  <a:extLst>
                    <a:ext uri="{FF2B5EF4-FFF2-40B4-BE49-F238E27FC236}">
                      <a16:creationId xmlns:a16="http://schemas.microsoft.com/office/drawing/2014/main" id="{6A82C07C-2FB0-4F5F-A310-B83A97976EE8}"/>
                    </a:ext>
                  </a:extLst>
                </p:cNvPr>
                <p:cNvSpPr/>
                <p:nvPr/>
              </p:nvSpPr>
              <p:spPr>
                <a:xfrm>
                  <a:off x="5520403" y="41648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82" name="Freeform: Shape 1481">
                  <a:extLst>
                    <a:ext uri="{FF2B5EF4-FFF2-40B4-BE49-F238E27FC236}">
                      <a16:creationId xmlns:a16="http://schemas.microsoft.com/office/drawing/2014/main" id="{5F882245-EF29-4DCF-A5FA-63F9481FFE32}"/>
                    </a:ext>
                  </a:extLst>
                </p:cNvPr>
                <p:cNvSpPr/>
                <p:nvPr/>
              </p:nvSpPr>
              <p:spPr>
                <a:xfrm>
                  <a:off x="5348826" y="410178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83" name="Freeform: Shape 1482">
                  <a:extLst>
                    <a:ext uri="{FF2B5EF4-FFF2-40B4-BE49-F238E27FC236}">
                      <a16:creationId xmlns:a16="http://schemas.microsoft.com/office/drawing/2014/main" id="{27AD7C05-3612-4E47-BFF2-672EC7F50FF9}"/>
                    </a:ext>
                  </a:extLst>
                </p:cNvPr>
                <p:cNvSpPr/>
                <p:nvPr/>
              </p:nvSpPr>
              <p:spPr>
                <a:xfrm>
                  <a:off x="5141923" y="4022302"/>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84" name="Freeform: Shape 1483">
                  <a:extLst>
                    <a:ext uri="{FF2B5EF4-FFF2-40B4-BE49-F238E27FC236}">
                      <a16:creationId xmlns:a16="http://schemas.microsoft.com/office/drawing/2014/main" id="{1EDC7738-7504-4BF3-9A12-3CCEBCDF1637}"/>
                    </a:ext>
                  </a:extLst>
                </p:cNvPr>
                <p:cNvSpPr/>
                <p:nvPr/>
              </p:nvSpPr>
              <p:spPr>
                <a:xfrm>
                  <a:off x="4903481" y="389488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85" name="Freeform: Shape 1484">
                  <a:extLst>
                    <a:ext uri="{FF2B5EF4-FFF2-40B4-BE49-F238E27FC236}">
                      <a16:creationId xmlns:a16="http://schemas.microsoft.com/office/drawing/2014/main" id="{6F63974D-4C3B-49ED-A9AB-C2A62E8D8C98}"/>
                    </a:ext>
                  </a:extLst>
                </p:cNvPr>
                <p:cNvSpPr/>
                <p:nvPr/>
              </p:nvSpPr>
              <p:spPr>
                <a:xfrm>
                  <a:off x="4818954" y="383937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86" name="Freeform: Shape 1485">
                  <a:extLst>
                    <a:ext uri="{FF2B5EF4-FFF2-40B4-BE49-F238E27FC236}">
                      <a16:creationId xmlns:a16="http://schemas.microsoft.com/office/drawing/2014/main" id="{2EEF6397-69FB-41A4-A9EA-1184854CCC96}"/>
                    </a:ext>
                  </a:extLst>
                </p:cNvPr>
                <p:cNvSpPr/>
                <p:nvPr/>
              </p:nvSpPr>
              <p:spPr>
                <a:xfrm>
                  <a:off x="4749566" y="3727088"/>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87" name="Freeform: Shape 1486">
                  <a:extLst>
                    <a:ext uri="{FF2B5EF4-FFF2-40B4-BE49-F238E27FC236}">
                      <a16:creationId xmlns:a16="http://schemas.microsoft.com/office/drawing/2014/main" id="{3431C8B0-A0CC-459C-A471-E0E1F72DB7BB}"/>
                    </a:ext>
                  </a:extLst>
                </p:cNvPr>
                <p:cNvSpPr/>
                <p:nvPr/>
              </p:nvSpPr>
              <p:spPr>
                <a:xfrm>
                  <a:off x="4538879" y="36148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88" name="Freeform: Shape 1487">
                  <a:extLst>
                    <a:ext uri="{FF2B5EF4-FFF2-40B4-BE49-F238E27FC236}">
                      <a16:creationId xmlns:a16="http://schemas.microsoft.com/office/drawing/2014/main" id="{20B645F9-EBED-46A9-91F2-F62F8D62131F}"/>
                    </a:ext>
                  </a:extLst>
                </p:cNvPr>
                <p:cNvSpPr/>
                <p:nvPr/>
              </p:nvSpPr>
              <p:spPr>
                <a:xfrm>
                  <a:off x="4498508" y="361480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89" name="Freeform: Shape 1488">
                  <a:extLst>
                    <a:ext uri="{FF2B5EF4-FFF2-40B4-BE49-F238E27FC236}">
                      <a16:creationId xmlns:a16="http://schemas.microsoft.com/office/drawing/2014/main" id="{8FD31795-0C9D-484F-82F2-CF68EDFB8125}"/>
                    </a:ext>
                  </a:extLst>
                </p:cNvPr>
                <p:cNvSpPr/>
                <p:nvPr/>
              </p:nvSpPr>
              <p:spPr>
                <a:xfrm>
                  <a:off x="4427858" y="361480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90" name="Freeform: Shape 1489">
                  <a:extLst>
                    <a:ext uri="{FF2B5EF4-FFF2-40B4-BE49-F238E27FC236}">
                      <a16:creationId xmlns:a16="http://schemas.microsoft.com/office/drawing/2014/main" id="{D7D598E4-1D19-4D4D-B76A-1C0D64D9D238}"/>
                    </a:ext>
                  </a:extLst>
                </p:cNvPr>
                <p:cNvSpPr/>
                <p:nvPr/>
              </p:nvSpPr>
              <p:spPr>
                <a:xfrm>
                  <a:off x="4400103" y="36148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491" name="Freeform: Shape 1490">
                  <a:extLst>
                    <a:ext uri="{FF2B5EF4-FFF2-40B4-BE49-F238E27FC236}">
                      <a16:creationId xmlns:a16="http://schemas.microsoft.com/office/drawing/2014/main" id="{0ACFB43F-9533-4A25-BEB1-CFDDA0AD4B49}"/>
                    </a:ext>
                  </a:extLst>
                </p:cNvPr>
                <p:cNvSpPr/>
                <p:nvPr/>
              </p:nvSpPr>
              <p:spPr>
                <a:xfrm>
                  <a:off x="4344592" y="35719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rgbClr val="7030A0"/>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grpSp>
        </p:grpSp>
      </p:grpSp>
      <p:sp>
        <p:nvSpPr>
          <p:cNvPr id="1566" name="TextBox 1565">
            <a:extLst>
              <a:ext uri="{FF2B5EF4-FFF2-40B4-BE49-F238E27FC236}">
                <a16:creationId xmlns:a16="http://schemas.microsoft.com/office/drawing/2014/main" id="{D8663F55-FC13-4958-A902-23C836AC8F94}"/>
              </a:ext>
            </a:extLst>
          </p:cNvPr>
          <p:cNvSpPr txBox="1"/>
          <p:nvPr/>
        </p:nvSpPr>
        <p:spPr>
          <a:xfrm>
            <a:off x="6096001" y="1797938"/>
            <a:ext cx="5836588" cy="318100"/>
          </a:xfrm>
          <a:prstGeom prst="rect">
            <a:avLst/>
          </a:prstGeom>
          <a:solidFill>
            <a:srgbClr val="1C1948"/>
          </a:solidFill>
        </p:spPr>
        <p:txBody>
          <a:bodyPr wrap="square" rtlCol="0">
            <a:noAutofit/>
          </a:bodyPr>
          <a:lstStyle>
            <a:defPPr>
              <a:defRPr lang="en-US"/>
            </a:defPPr>
            <a:lvl1pPr marR="0" lvl="0" indent="0" algn="ctr" defTabSz="914318" fontAlgn="auto">
              <a:lnSpc>
                <a:spcPct val="100000"/>
              </a:lnSpc>
              <a:spcBef>
                <a:spcPts val="0"/>
              </a:spcBef>
              <a:spcAft>
                <a:spcPts val="0"/>
              </a:spcAft>
              <a:buClrTx/>
              <a:buSzTx/>
              <a:buFontTx/>
              <a:buNone/>
              <a:tabLst/>
              <a:defRPr kumimoji="0" sz="1467" b="1" i="0" u="none" strike="noStrike" cap="none" spc="0" normalizeH="0" baseline="0">
                <a:ln>
                  <a:noFill/>
                </a:ln>
                <a:solidFill>
                  <a:schemeClr val="bg1"/>
                </a:solidFill>
                <a:effectLst/>
                <a:uLnTx/>
                <a:uFillTx/>
                <a:latin typeface="Calibri"/>
                <a:ea typeface="Arial Unicode MS"/>
              </a:defRPr>
            </a:lvl1pPr>
          </a:lstStyle>
          <a:p>
            <a:pPr marL="0" marR="0" lvl="0" indent="0" algn="ctr" defTabSz="914318"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prstClr val="white"/>
                </a:solidFill>
                <a:effectLst/>
                <a:uLnTx/>
                <a:uFillTx/>
                <a:latin typeface="Calibri"/>
                <a:ea typeface="Arial Unicode MS"/>
                <a:cs typeface="+mn-cs"/>
              </a:rPr>
              <a:t>Cohort A with adjustment for crossover*</a:t>
            </a:r>
          </a:p>
        </p:txBody>
      </p:sp>
      <p:grpSp>
        <p:nvGrpSpPr>
          <p:cNvPr id="6" name="Group 5"/>
          <p:cNvGrpSpPr/>
          <p:nvPr/>
        </p:nvGrpSpPr>
        <p:grpSpPr>
          <a:xfrm>
            <a:off x="6968748" y="2274475"/>
            <a:ext cx="4527316" cy="2060532"/>
            <a:chOff x="6918132" y="2256365"/>
            <a:chExt cx="4527316" cy="2060532"/>
          </a:xfrm>
        </p:grpSpPr>
        <p:sp>
          <p:nvSpPr>
            <p:cNvPr id="1643" name="Freeform: Shape 1642">
              <a:extLst>
                <a:ext uri="{FF2B5EF4-FFF2-40B4-BE49-F238E27FC236}">
                  <a16:creationId xmlns:a16="http://schemas.microsoft.com/office/drawing/2014/main" id="{DCAE7611-5830-417C-9A93-3148BB4915B8}"/>
                </a:ext>
              </a:extLst>
            </p:cNvPr>
            <p:cNvSpPr/>
            <p:nvPr/>
          </p:nvSpPr>
          <p:spPr>
            <a:xfrm>
              <a:off x="6918132" y="2292234"/>
              <a:ext cx="2605830" cy="1906678"/>
            </a:xfrm>
            <a:custGeom>
              <a:avLst/>
              <a:gdLst>
                <a:gd name="connsiteX0" fmla="*/ 3942406 w 3938631"/>
                <a:gd name="connsiteY0" fmla="*/ 2548156 h 2541864"/>
                <a:gd name="connsiteX1" fmla="*/ 3256606 w 3938631"/>
                <a:gd name="connsiteY1" fmla="*/ 2548156 h 2541864"/>
                <a:gd name="connsiteX2" fmla="*/ 3256606 w 3938631"/>
                <a:gd name="connsiteY2" fmla="*/ 2442455 h 2541864"/>
                <a:gd name="connsiteX3" fmla="*/ 2901752 w 3938631"/>
                <a:gd name="connsiteY3" fmla="*/ 2442455 h 2541864"/>
                <a:gd name="connsiteX4" fmla="*/ 2901752 w 3938631"/>
                <a:gd name="connsiteY4" fmla="*/ 2346820 h 2541864"/>
                <a:gd name="connsiteX5" fmla="*/ 2823734 w 3938631"/>
                <a:gd name="connsiteY5" fmla="*/ 2346820 h 2541864"/>
                <a:gd name="connsiteX6" fmla="*/ 2823734 w 3938631"/>
                <a:gd name="connsiteY6" fmla="*/ 2265028 h 2541864"/>
                <a:gd name="connsiteX7" fmla="*/ 2767109 w 3938631"/>
                <a:gd name="connsiteY7" fmla="*/ 2265028 h 2541864"/>
                <a:gd name="connsiteX8" fmla="*/ 2767109 w 3938631"/>
                <a:gd name="connsiteY8" fmla="*/ 2184493 h 2541864"/>
                <a:gd name="connsiteX9" fmla="*/ 2623657 w 3938631"/>
                <a:gd name="connsiteY9" fmla="*/ 2184493 h 2541864"/>
                <a:gd name="connsiteX10" fmla="*/ 2623657 w 3938631"/>
                <a:gd name="connsiteY10" fmla="*/ 2111509 h 2541864"/>
                <a:gd name="connsiteX11" fmla="*/ 2558223 w 3938631"/>
                <a:gd name="connsiteY11" fmla="*/ 2111509 h 2541864"/>
                <a:gd name="connsiteX12" fmla="*/ 2558223 w 3938631"/>
                <a:gd name="connsiteY12" fmla="*/ 2044817 h 2541864"/>
                <a:gd name="connsiteX13" fmla="*/ 2530539 w 3938631"/>
                <a:gd name="connsiteY13" fmla="*/ 2044817 h 2541864"/>
                <a:gd name="connsiteX14" fmla="*/ 2530539 w 3938631"/>
                <a:gd name="connsiteY14" fmla="*/ 1979383 h 2541864"/>
                <a:gd name="connsiteX15" fmla="*/ 2505372 w 3938631"/>
                <a:gd name="connsiteY15" fmla="*/ 1979383 h 2541864"/>
                <a:gd name="connsiteX16" fmla="*/ 2505372 w 3938631"/>
                <a:gd name="connsiteY16" fmla="*/ 1925274 h 2541864"/>
                <a:gd name="connsiteX17" fmla="*/ 2478947 w 3938631"/>
                <a:gd name="connsiteY17" fmla="*/ 1925274 h 2541864"/>
                <a:gd name="connsiteX18" fmla="*/ 2478947 w 3938631"/>
                <a:gd name="connsiteY18" fmla="*/ 1854806 h 2541864"/>
                <a:gd name="connsiteX19" fmla="*/ 2431130 w 3938631"/>
                <a:gd name="connsiteY19" fmla="*/ 1854806 h 2541864"/>
                <a:gd name="connsiteX20" fmla="*/ 2431130 w 3938631"/>
                <a:gd name="connsiteY20" fmla="*/ 1798180 h 2541864"/>
                <a:gd name="connsiteX21" fmla="*/ 2392121 w 3938631"/>
                <a:gd name="connsiteY21" fmla="*/ 1798180 h 2541864"/>
                <a:gd name="connsiteX22" fmla="*/ 2392121 w 3938631"/>
                <a:gd name="connsiteY22" fmla="*/ 1742813 h 2541864"/>
                <a:gd name="connsiteX23" fmla="*/ 2373246 w 3938631"/>
                <a:gd name="connsiteY23" fmla="*/ 1742813 h 2541864"/>
                <a:gd name="connsiteX24" fmla="*/ 2373246 w 3938631"/>
                <a:gd name="connsiteY24" fmla="*/ 1683671 h 2541864"/>
                <a:gd name="connsiteX25" fmla="*/ 2310328 w 3938631"/>
                <a:gd name="connsiteY25" fmla="*/ 1683671 h 2541864"/>
                <a:gd name="connsiteX26" fmla="*/ 2310328 w 3938631"/>
                <a:gd name="connsiteY26" fmla="*/ 1618236 h 2541864"/>
                <a:gd name="connsiteX27" fmla="*/ 2184493 w 3938631"/>
                <a:gd name="connsiteY27" fmla="*/ 1618236 h 2541864"/>
                <a:gd name="connsiteX28" fmla="*/ 2184493 w 3938631"/>
                <a:gd name="connsiteY28" fmla="*/ 1567902 h 2541864"/>
                <a:gd name="connsiteX29" fmla="*/ 2169393 w 3938631"/>
                <a:gd name="connsiteY29" fmla="*/ 1567902 h 2541864"/>
                <a:gd name="connsiteX30" fmla="*/ 2169393 w 3938631"/>
                <a:gd name="connsiteY30" fmla="*/ 1516310 h 2541864"/>
                <a:gd name="connsiteX31" fmla="*/ 2155551 w 3938631"/>
                <a:gd name="connsiteY31" fmla="*/ 1516310 h 2541864"/>
                <a:gd name="connsiteX32" fmla="*/ 2155551 w 3938631"/>
                <a:gd name="connsiteY32" fmla="*/ 1453393 h 2541864"/>
                <a:gd name="connsiteX33" fmla="*/ 2119059 w 3938631"/>
                <a:gd name="connsiteY33" fmla="*/ 1453393 h 2541864"/>
                <a:gd name="connsiteX34" fmla="*/ 2119059 w 3938631"/>
                <a:gd name="connsiteY34" fmla="*/ 1381667 h 2541864"/>
                <a:gd name="connsiteX35" fmla="*/ 2095151 w 3938631"/>
                <a:gd name="connsiteY35" fmla="*/ 1381667 h 2541864"/>
                <a:gd name="connsiteX36" fmla="*/ 2095151 w 3938631"/>
                <a:gd name="connsiteY36" fmla="*/ 1353983 h 2541864"/>
                <a:gd name="connsiteX37" fmla="*/ 2007066 w 3938631"/>
                <a:gd name="connsiteY37" fmla="*/ 1353983 h 2541864"/>
                <a:gd name="connsiteX38" fmla="*/ 2007066 w 3938631"/>
                <a:gd name="connsiteY38" fmla="*/ 1309941 h 2541864"/>
                <a:gd name="connsiteX39" fmla="*/ 1911432 w 3938631"/>
                <a:gd name="connsiteY39" fmla="*/ 1309941 h 2541864"/>
                <a:gd name="connsiteX40" fmla="*/ 1911432 w 3938631"/>
                <a:gd name="connsiteY40" fmla="*/ 1268415 h 2541864"/>
                <a:gd name="connsiteX41" fmla="*/ 1721421 w 3938631"/>
                <a:gd name="connsiteY41" fmla="*/ 1268415 h 2541864"/>
                <a:gd name="connsiteX42" fmla="*/ 1721421 w 3938631"/>
                <a:gd name="connsiteY42" fmla="*/ 1225632 h 2541864"/>
                <a:gd name="connsiteX43" fmla="*/ 1689962 w 3938631"/>
                <a:gd name="connsiteY43" fmla="*/ 1225632 h 2541864"/>
                <a:gd name="connsiteX44" fmla="*/ 1689962 w 3938631"/>
                <a:gd name="connsiteY44" fmla="*/ 1181589 h 2541864"/>
                <a:gd name="connsiteX45" fmla="*/ 1671087 w 3938631"/>
                <a:gd name="connsiteY45" fmla="*/ 1181589 h 2541864"/>
                <a:gd name="connsiteX46" fmla="*/ 1671087 w 3938631"/>
                <a:gd name="connsiteY46" fmla="*/ 1140064 h 2541864"/>
                <a:gd name="connsiteX47" fmla="*/ 1598103 w 3938631"/>
                <a:gd name="connsiteY47" fmla="*/ 1140064 h 2541864"/>
                <a:gd name="connsiteX48" fmla="*/ 1598103 w 3938631"/>
                <a:gd name="connsiteY48" fmla="*/ 1092247 h 2541864"/>
                <a:gd name="connsiteX49" fmla="*/ 1588036 w 3938631"/>
                <a:gd name="connsiteY49" fmla="*/ 1092247 h 2541864"/>
                <a:gd name="connsiteX50" fmla="*/ 1588036 w 3938631"/>
                <a:gd name="connsiteY50" fmla="*/ 1049463 h 2541864"/>
                <a:gd name="connsiteX51" fmla="*/ 1491143 w 3938631"/>
                <a:gd name="connsiteY51" fmla="*/ 1049463 h 2541864"/>
                <a:gd name="connsiteX52" fmla="*/ 1491143 w 3938631"/>
                <a:gd name="connsiteY52" fmla="*/ 1012971 h 2541864"/>
                <a:gd name="connsiteX53" fmla="*/ 1469751 w 3938631"/>
                <a:gd name="connsiteY53" fmla="*/ 1012971 h 2541864"/>
                <a:gd name="connsiteX54" fmla="*/ 1469751 w 3938631"/>
                <a:gd name="connsiteY54" fmla="*/ 961378 h 2541864"/>
                <a:gd name="connsiteX55" fmla="*/ 1437034 w 3938631"/>
                <a:gd name="connsiteY55" fmla="*/ 961378 h 2541864"/>
                <a:gd name="connsiteX56" fmla="*/ 1437034 w 3938631"/>
                <a:gd name="connsiteY56" fmla="*/ 916078 h 2541864"/>
                <a:gd name="connsiteX57" fmla="*/ 1437034 w 3938631"/>
                <a:gd name="connsiteY57" fmla="*/ 878327 h 2541864"/>
                <a:gd name="connsiteX58" fmla="*/ 1372858 w 3938631"/>
                <a:gd name="connsiteY58" fmla="*/ 878327 h 2541864"/>
                <a:gd name="connsiteX59" fmla="*/ 1372858 w 3938631"/>
                <a:gd name="connsiteY59" fmla="*/ 830510 h 2541864"/>
                <a:gd name="connsiteX60" fmla="*/ 1347691 w 3938631"/>
                <a:gd name="connsiteY60" fmla="*/ 830510 h 2541864"/>
                <a:gd name="connsiteX61" fmla="*/ 1347691 w 3938631"/>
                <a:gd name="connsiteY61" fmla="*/ 747459 h 2541864"/>
                <a:gd name="connsiteX62" fmla="*/ 1336366 w 3938631"/>
                <a:gd name="connsiteY62" fmla="*/ 747459 h 2541864"/>
                <a:gd name="connsiteX63" fmla="*/ 1336366 w 3938631"/>
                <a:gd name="connsiteY63" fmla="*/ 699642 h 2541864"/>
                <a:gd name="connsiteX64" fmla="*/ 1322524 w 3938631"/>
                <a:gd name="connsiteY64" fmla="*/ 699642 h 2541864"/>
                <a:gd name="connsiteX65" fmla="*/ 1322524 w 3938631"/>
                <a:gd name="connsiteY65" fmla="*/ 656858 h 2541864"/>
                <a:gd name="connsiteX66" fmla="*/ 1166489 w 3938631"/>
                <a:gd name="connsiteY66" fmla="*/ 656858 h 2541864"/>
                <a:gd name="connsiteX67" fmla="*/ 1166489 w 3938631"/>
                <a:gd name="connsiteY67" fmla="*/ 615333 h 2541864"/>
                <a:gd name="connsiteX68" fmla="*/ 1131255 w 3938631"/>
                <a:gd name="connsiteY68" fmla="*/ 615333 h 2541864"/>
                <a:gd name="connsiteX69" fmla="*/ 1131255 w 3938631"/>
                <a:gd name="connsiteY69" fmla="*/ 568774 h 2541864"/>
                <a:gd name="connsiteX70" fmla="*/ 1108605 w 3938631"/>
                <a:gd name="connsiteY70" fmla="*/ 568774 h 2541864"/>
                <a:gd name="connsiteX71" fmla="*/ 1108605 w 3938631"/>
                <a:gd name="connsiteY71" fmla="*/ 523473 h 2541864"/>
                <a:gd name="connsiteX72" fmla="*/ 1093505 w 3938631"/>
                <a:gd name="connsiteY72" fmla="*/ 523473 h 2541864"/>
                <a:gd name="connsiteX73" fmla="*/ 1093505 w 3938631"/>
                <a:gd name="connsiteY73" fmla="*/ 485723 h 2541864"/>
                <a:gd name="connsiteX74" fmla="*/ 929920 w 3938631"/>
                <a:gd name="connsiteY74" fmla="*/ 485723 h 2541864"/>
                <a:gd name="connsiteX75" fmla="*/ 929920 w 3938631"/>
                <a:gd name="connsiteY75" fmla="*/ 442939 h 2541864"/>
                <a:gd name="connsiteX76" fmla="*/ 840577 w 3938631"/>
                <a:gd name="connsiteY76" fmla="*/ 442939 h 2541864"/>
                <a:gd name="connsiteX77" fmla="*/ 840577 w 3938631"/>
                <a:gd name="connsiteY77" fmla="*/ 395121 h 2541864"/>
                <a:gd name="connsiteX78" fmla="*/ 761301 w 3938631"/>
                <a:gd name="connsiteY78" fmla="*/ 395121 h 2541864"/>
                <a:gd name="connsiteX79" fmla="*/ 761301 w 3938631"/>
                <a:gd name="connsiteY79" fmla="*/ 351079 h 2541864"/>
                <a:gd name="connsiteX80" fmla="*/ 751234 w 3938631"/>
                <a:gd name="connsiteY80" fmla="*/ 351079 h 2541864"/>
                <a:gd name="connsiteX81" fmla="*/ 751234 w 3938631"/>
                <a:gd name="connsiteY81" fmla="*/ 309554 h 2541864"/>
                <a:gd name="connsiteX82" fmla="*/ 699642 w 3938631"/>
                <a:gd name="connsiteY82" fmla="*/ 309554 h 2541864"/>
                <a:gd name="connsiteX83" fmla="*/ 699642 w 3938631"/>
                <a:gd name="connsiteY83" fmla="*/ 264253 h 2541864"/>
                <a:gd name="connsiteX84" fmla="*/ 601491 w 3938631"/>
                <a:gd name="connsiteY84" fmla="*/ 264253 h 2541864"/>
                <a:gd name="connsiteX85" fmla="*/ 601491 w 3938631"/>
                <a:gd name="connsiteY85" fmla="*/ 225244 h 2541864"/>
                <a:gd name="connsiteX86" fmla="*/ 564999 w 3938631"/>
                <a:gd name="connsiteY86" fmla="*/ 225244 h 2541864"/>
                <a:gd name="connsiteX87" fmla="*/ 564999 w 3938631"/>
                <a:gd name="connsiteY87" fmla="*/ 181202 h 2541864"/>
                <a:gd name="connsiteX88" fmla="*/ 447972 w 3938631"/>
                <a:gd name="connsiteY88" fmla="*/ 181202 h 2541864"/>
                <a:gd name="connsiteX89" fmla="*/ 447972 w 3938631"/>
                <a:gd name="connsiteY89" fmla="*/ 137160 h 2541864"/>
                <a:gd name="connsiteX90" fmla="*/ 398897 w 3938631"/>
                <a:gd name="connsiteY90" fmla="*/ 137160 h 2541864"/>
                <a:gd name="connsiteX91" fmla="*/ 398897 w 3938631"/>
                <a:gd name="connsiteY91" fmla="*/ 91859 h 2541864"/>
                <a:gd name="connsiteX92" fmla="*/ 246636 w 3938631"/>
                <a:gd name="connsiteY92" fmla="*/ 91859 h 2541864"/>
                <a:gd name="connsiteX93" fmla="*/ 246636 w 3938631"/>
                <a:gd name="connsiteY93" fmla="*/ 47817 h 2541864"/>
                <a:gd name="connsiteX94" fmla="*/ 205111 w 3938631"/>
                <a:gd name="connsiteY94" fmla="*/ 47817 h 2541864"/>
                <a:gd name="connsiteX95" fmla="*/ 205111 w 3938631"/>
                <a:gd name="connsiteY95" fmla="*/ 0 h 2541864"/>
                <a:gd name="connsiteX96" fmla="*/ 0 w 3938631"/>
                <a:gd name="connsiteY96" fmla="*/ 0 h 254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38631" h="2541864">
                  <a:moveTo>
                    <a:pt x="3942406" y="2548156"/>
                  </a:moveTo>
                  <a:lnTo>
                    <a:pt x="3256606" y="2548156"/>
                  </a:lnTo>
                  <a:lnTo>
                    <a:pt x="3256606" y="2442455"/>
                  </a:lnTo>
                  <a:lnTo>
                    <a:pt x="2901752" y="2442455"/>
                  </a:lnTo>
                  <a:lnTo>
                    <a:pt x="2901752" y="2346820"/>
                  </a:lnTo>
                  <a:lnTo>
                    <a:pt x="2823734" y="2346820"/>
                  </a:lnTo>
                  <a:lnTo>
                    <a:pt x="2823734" y="2265028"/>
                  </a:lnTo>
                  <a:lnTo>
                    <a:pt x="2767109" y="2265028"/>
                  </a:lnTo>
                  <a:lnTo>
                    <a:pt x="2767109" y="2184493"/>
                  </a:lnTo>
                  <a:lnTo>
                    <a:pt x="2623657" y="2184493"/>
                  </a:lnTo>
                  <a:lnTo>
                    <a:pt x="2623657" y="2111509"/>
                  </a:lnTo>
                  <a:lnTo>
                    <a:pt x="2558223" y="2111509"/>
                  </a:lnTo>
                  <a:lnTo>
                    <a:pt x="2558223" y="2044817"/>
                  </a:lnTo>
                  <a:lnTo>
                    <a:pt x="2530539" y="2044817"/>
                  </a:lnTo>
                  <a:lnTo>
                    <a:pt x="2530539" y="1979383"/>
                  </a:lnTo>
                  <a:lnTo>
                    <a:pt x="2505372" y="1979383"/>
                  </a:lnTo>
                  <a:lnTo>
                    <a:pt x="2505372" y="1925274"/>
                  </a:lnTo>
                  <a:lnTo>
                    <a:pt x="2478947" y="1925274"/>
                  </a:lnTo>
                  <a:lnTo>
                    <a:pt x="2478947" y="1854806"/>
                  </a:lnTo>
                  <a:lnTo>
                    <a:pt x="2431130" y="1854806"/>
                  </a:lnTo>
                  <a:lnTo>
                    <a:pt x="2431130" y="1798180"/>
                  </a:lnTo>
                  <a:lnTo>
                    <a:pt x="2392121" y="1798180"/>
                  </a:lnTo>
                  <a:lnTo>
                    <a:pt x="2392121" y="1742813"/>
                  </a:lnTo>
                  <a:lnTo>
                    <a:pt x="2373246" y="1742813"/>
                  </a:lnTo>
                  <a:lnTo>
                    <a:pt x="2373246" y="1683671"/>
                  </a:lnTo>
                  <a:lnTo>
                    <a:pt x="2310328" y="1683671"/>
                  </a:lnTo>
                  <a:lnTo>
                    <a:pt x="2310328" y="1618236"/>
                  </a:lnTo>
                  <a:lnTo>
                    <a:pt x="2184493" y="1618236"/>
                  </a:lnTo>
                  <a:lnTo>
                    <a:pt x="2184493" y="1567902"/>
                  </a:lnTo>
                  <a:lnTo>
                    <a:pt x="2169393" y="1567902"/>
                  </a:lnTo>
                  <a:lnTo>
                    <a:pt x="2169393" y="1516310"/>
                  </a:lnTo>
                  <a:lnTo>
                    <a:pt x="2155551" y="1516310"/>
                  </a:lnTo>
                  <a:lnTo>
                    <a:pt x="2155551" y="1453393"/>
                  </a:lnTo>
                  <a:lnTo>
                    <a:pt x="2119059" y="1453393"/>
                  </a:lnTo>
                  <a:lnTo>
                    <a:pt x="2119059" y="1381667"/>
                  </a:lnTo>
                  <a:lnTo>
                    <a:pt x="2095151" y="1381667"/>
                  </a:lnTo>
                  <a:lnTo>
                    <a:pt x="2095151" y="1353983"/>
                  </a:lnTo>
                  <a:lnTo>
                    <a:pt x="2007066" y="1353983"/>
                  </a:lnTo>
                  <a:lnTo>
                    <a:pt x="2007066" y="1309941"/>
                  </a:lnTo>
                  <a:lnTo>
                    <a:pt x="1911432" y="1309941"/>
                  </a:lnTo>
                  <a:lnTo>
                    <a:pt x="1911432" y="1268415"/>
                  </a:lnTo>
                  <a:lnTo>
                    <a:pt x="1721421" y="1268415"/>
                  </a:lnTo>
                  <a:lnTo>
                    <a:pt x="1721421" y="1225632"/>
                  </a:lnTo>
                  <a:lnTo>
                    <a:pt x="1689962" y="1225632"/>
                  </a:lnTo>
                  <a:lnTo>
                    <a:pt x="1689962" y="1181589"/>
                  </a:lnTo>
                  <a:lnTo>
                    <a:pt x="1671087" y="1181589"/>
                  </a:lnTo>
                  <a:lnTo>
                    <a:pt x="1671087" y="1140064"/>
                  </a:lnTo>
                  <a:lnTo>
                    <a:pt x="1598103" y="1140064"/>
                  </a:lnTo>
                  <a:lnTo>
                    <a:pt x="1598103" y="1092247"/>
                  </a:lnTo>
                  <a:lnTo>
                    <a:pt x="1588036" y="1092247"/>
                  </a:lnTo>
                  <a:lnTo>
                    <a:pt x="1588036" y="1049463"/>
                  </a:lnTo>
                  <a:lnTo>
                    <a:pt x="1491143" y="1049463"/>
                  </a:lnTo>
                  <a:lnTo>
                    <a:pt x="1491143" y="1012971"/>
                  </a:lnTo>
                  <a:lnTo>
                    <a:pt x="1469751" y="1012971"/>
                  </a:lnTo>
                  <a:lnTo>
                    <a:pt x="1469751" y="961378"/>
                  </a:lnTo>
                  <a:lnTo>
                    <a:pt x="1437034" y="961378"/>
                  </a:lnTo>
                  <a:lnTo>
                    <a:pt x="1437034" y="916078"/>
                  </a:lnTo>
                  <a:lnTo>
                    <a:pt x="1437034" y="878327"/>
                  </a:lnTo>
                  <a:lnTo>
                    <a:pt x="1372858" y="878327"/>
                  </a:lnTo>
                  <a:lnTo>
                    <a:pt x="1372858" y="830510"/>
                  </a:lnTo>
                  <a:lnTo>
                    <a:pt x="1347691" y="830510"/>
                  </a:lnTo>
                  <a:lnTo>
                    <a:pt x="1347691" y="747459"/>
                  </a:lnTo>
                  <a:lnTo>
                    <a:pt x="1336366" y="747459"/>
                  </a:lnTo>
                  <a:lnTo>
                    <a:pt x="1336366" y="699642"/>
                  </a:lnTo>
                  <a:lnTo>
                    <a:pt x="1322524" y="699642"/>
                  </a:lnTo>
                  <a:lnTo>
                    <a:pt x="1322524" y="656858"/>
                  </a:lnTo>
                  <a:lnTo>
                    <a:pt x="1166489" y="656858"/>
                  </a:lnTo>
                  <a:lnTo>
                    <a:pt x="1166489" y="615333"/>
                  </a:lnTo>
                  <a:lnTo>
                    <a:pt x="1131255" y="615333"/>
                  </a:lnTo>
                  <a:lnTo>
                    <a:pt x="1131255" y="568774"/>
                  </a:lnTo>
                  <a:lnTo>
                    <a:pt x="1108605" y="568774"/>
                  </a:lnTo>
                  <a:lnTo>
                    <a:pt x="1108605" y="523473"/>
                  </a:lnTo>
                  <a:lnTo>
                    <a:pt x="1093505" y="523473"/>
                  </a:lnTo>
                  <a:lnTo>
                    <a:pt x="1093505" y="485723"/>
                  </a:lnTo>
                  <a:lnTo>
                    <a:pt x="929920" y="485723"/>
                  </a:lnTo>
                  <a:lnTo>
                    <a:pt x="929920" y="442939"/>
                  </a:lnTo>
                  <a:lnTo>
                    <a:pt x="840577" y="442939"/>
                  </a:lnTo>
                  <a:lnTo>
                    <a:pt x="840577" y="395121"/>
                  </a:lnTo>
                  <a:lnTo>
                    <a:pt x="761301" y="395121"/>
                  </a:lnTo>
                  <a:lnTo>
                    <a:pt x="761301" y="351079"/>
                  </a:lnTo>
                  <a:lnTo>
                    <a:pt x="751234" y="351079"/>
                  </a:lnTo>
                  <a:lnTo>
                    <a:pt x="751234" y="309554"/>
                  </a:lnTo>
                  <a:lnTo>
                    <a:pt x="699642" y="309554"/>
                  </a:lnTo>
                  <a:lnTo>
                    <a:pt x="699642" y="264253"/>
                  </a:lnTo>
                  <a:lnTo>
                    <a:pt x="601491" y="264253"/>
                  </a:lnTo>
                  <a:lnTo>
                    <a:pt x="601491" y="225244"/>
                  </a:lnTo>
                  <a:lnTo>
                    <a:pt x="564999" y="225244"/>
                  </a:lnTo>
                  <a:lnTo>
                    <a:pt x="564999" y="181202"/>
                  </a:lnTo>
                  <a:lnTo>
                    <a:pt x="447972" y="181202"/>
                  </a:lnTo>
                  <a:lnTo>
                    <a:pt x="447972" y="137160"/>
                  </a:lnTo>
                  <a:lnTo>
                    <a:pt x="398897" y="137160"/>
                  </a:lnTo>
                  <a:lnTo>
                    <a:pt x="398897" y="91859"/>
                  </a:lnTo>
                  <a:lnTo>
                    <a:pt x="246636" y="91859"/>
                  </a:lnTo>
                  <a:lnTo>
                    <a:pt x="246636" y="47817"/>
                  </a:lnTo>
                  <a:lnTo>
                    <a:pt x="205111" y="47817"/>
                  </a:lnTo>
                  <a:lnTo>
                    <a:pt x="205111" y="0"/>
                  </a:lnTo>
                  <a:lnTo>
                    <a:pt x="0" y="0"/>
                  </a:lnTo>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4" name="Freeform: Shape 1643">
              <a:extLst>
                <a:ext uri="{FF2B5EF4-FFF2-40B4-BE49-F238E27FC236}">
                  <a16:creationId xmlns:a16="http://schemas.microsoft.com/office/drawing/2014/main" id="{0ADD74B9-B9D1-45EC-83CA-2BD716006171}"/>
                </a:ext>
              </a:extLst>
            </p:cNvPr>
            <p:cNvSpPr/>
            <p:nvPr/>
          </p:nvSpPr>
          <p:spPr>
            <a:xfrm>
              <a:off x="9494823" y="4167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5" name="Freeform: Shape 1644">
              <a:extLst>
                <a:ext uri="{FF2B5EF4-FFF2-40B4-BE49-F238E27FC236}">
                  <a16:creationId xmlns:a16="http://schemas.microsoft.com/office/drawing/2014/main" id="{490EBED5-5A8C-466D-A0C8-A37EEF74C145}"/>
                </a:ext>
              </a:extLst>
            </p:cNvPr>
            <p:cNvSpPr/>
            <p:nvPr/>
          </p:nvSpPr>
          <p:spPr>
            <a:xfrm>
              <a:off x="9340805" y="4167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6" name="Freeform: Shape 1645">
              <a:extLst>
                <a:ext uri="{FF2B5EF4-FFF2-40B4-BE49-F238E27FC236}">
                  <a16:creationId xmlns:a16="http://schemas.microsoft.com/office/drawing/2014/main" id="{2148350B-5073-49AA-85D2-84482649E42F}"/>
                </a:ext>
              </a:extLst>
            </p:cNvPr>
            <p:cNvSpPr/>
            <p:nvPr/>
          </p:nvSpPr>
          <p:spPr>
            <a:xfrm>
              <a:off x="9238403" y="416776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7" name="Freeform: Shape 1646">
              <a:extLst>
                <a:ext uri="{FF2B5EF4-FFF2-40B4-BE49-F238E27FC236}">
                  <a16:creationId xmlns:a16="http://schemas.microsoft.com/office/drawing/2014/main" id="{E61EECE9-D1D7-4A79-B4C9-28986A3C58B3}"/>
                </a:ext>
              </a:extLst>
            </p:cNvPr>
            <p:cNvSpPr/>
            <p:nvPr/>
          </p:nvSpPr>
          <p:spPr>
            <a:xfrm>
              <a:off x="9220087" y="4167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8" name="Freeform: Shape 1647">
              <a:extLst>
                <a:ext uri="{FF2B5EF4-FFF2-40B4-BE49-F238E27FC236}">
                  <a16:creationId xmlns:a16="http://schemas.microsoft.com/office/drawing/2014/main" id="{F75184E3-4CE8-4C62-932B-DDE916F11D98}"/>
                </a:ext>
              </a:extLst>
            </p:cNvPr>
            <p:cNvSpPr/>
            <p:nvPr/>
          </p:nvSpPr>
          <p:spPr>
            <a:xfrm>
              <a:off x="9204271" y="4167763"/>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9" name="Freeform: Shape 1648">
              <a:extLst>
                <a:ext uri="{FF2B5EF4-FFF2-40B4-BE49-F238E27FC236}">
                  <a16:creationId xmlns:a16="http://schemas.microsoft.com/office/drawing/2014/main" id="{57750CB2-8CD1-4518-83FE-9E424E6D3EE3}"/>
                </a:ext>
              </a:extLst>
            </p:cNvPr>
            <p:cNvSpPr/>
            <p:nvPr/>
          </p:nvSpPr>
          <p:spPr>
            <a:xfrm>
              <a:off x="9094375" y="416776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0" name="Freeform: Shape 1649">
              <a:extLst>
                <a:ext uri="{FF2B5EF4-FFF2-40B4-BE49-F238E27FC236}">
                  <a16:creationId xmlns:a16="http://schemas.microsoft.com/office/drawing/2014/main" id="{0571D5F2-730F-4281-A188-AE2D836C523D}"/>
                </a:ext>
              </a:extLst>
            </p:cNvPr>
            <p:cNvSpPr/>
            <p:nvPr/>
          </p:nvSpPr>
          <p:spPr>
            <a:xfrm>
              <a:off x="9068566" y="416776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1" name="Freeform: Shape 1650">
              <a:extLst>
                <a:ext uri="{FF2B5EF4-FFF2-40B4-BE49-F238E27FC236}">
                  <a16:creationId xmlns:a16="http://schemas.microsoft.com/office/drawing/2014/main" id="{9B328B10-84B3-43AE-870C-789E3537F21C}"/>
                </a:ext>
              </a:extLst>
            </p:cNvPr>
            <p:cNvSpPr/>
            <p:nvPr/>
          </p:nvSpPr>
          <p:spPr>
            <a:xfrm>
              <a:off x="9035265" y="40884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8"/>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2" name="Freeform: Shape 1651">
              <a:extLst>
                <a:ext uri="{FF2B5EF4-FFF2-40B4-BE49-F238E27FC236}">
                  <a16:creationId xmlns:a16="http://schemas.microsoft.com/office/drawing/2014/main" id="{1DD42138-BDF9-44C7-A068-64665ECA0157}"/>
                </a:ext>
              </a:extLst>
            </p:cNvPr>
            <p:cNvSpPr/>
            <p:nvPr/>
          </p:nvSpPr>
          <p:spPr>
            <a:xfrm>
              <a:off x="8869592" y="40884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3" name="Freeform: Shape 1652">
              <a:extLst>
                <a:ext uri="{FF2B5EF4-FFF2-40B4-BE49-F238E27FC236}">
                  <a16:creationId xmlns:a16="http://schemas.microsoft.com/office/drawing/2014/main" id="{B709C68D-4AB1-4615-BEAD-827F9413EFEA}"/>
                </a:ext>
              </a:extLst>
            </p:cNvPr>
            <p:cNvSpPr/>
            <p:nvPr/>
          </p:nvSpPr>
          <p:spPr>
            <a:xfrm>
              <a:off x="8860433" y="40884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8"/>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4" name="Freeform: Shape 1653">
              <a:extLst>
                <a:ext uri="{FF2B5EF4-FFF2-40B4-BE49-F238E27FC236}">
                  <a16:creationId xmlns:a16="http://schemas.microsoft.com/office/drawing/2014/main" id="{19823CF5-9FF8-4F7E-AD8A-16805AE1E931}"/>
                </a:ext>
              </a:extLst>
            </p:cNvPr>
            <p:cNvSpPr/>
            <p:nvPr/>
          </p:nvSpPr>
          <p:spPr>
            <a:xfrm>
              <a:off x="8794664" y="4017683"/>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5" name="Freeform: Shape 1654">
              <a:extLst>
                <a:ext uri="{FF2B5EF4-FFF2-40B4-BE49-F238E27FC236}">
                  <a16:creationId xmlns:a16="http://schemas.microsoft.com/office/drawing/2014/main" id="{821B70D4-595D-4056-AD41-777B5166E794}"/>
                </a:ext>
              </a:extLst>
            </p:cNvPr>
            <p:cNvSpPr/>
            <p:nvPr/>
          </p:nvSpPr>
          <p:spPr>
            <a:xfrm>
              <a:off x="8711409" y="389591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6" name="Freeform: Shape 1655">
              <a:extLst>
                <a:ext uri="{FF2B5EF4-FFF2-40B4-BE49-F238E27FC236}">
                  <a16:creationId xmlns:a16="http://schemas.microsoft.com/office/drawing/2014/main" id="{46675215-A256-4FD7-9188-EDC0CB8F49EF}"/>
                </a:ext>
              </a:extLst>
            </p:cNvPr>
            <p:cNvSpPr/>
            <p:nvPr/>
          </p:nvSpPr>
          <p:spPr>
            <a:xfrm>
              <a:off x="8687267" y="389591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7" name="Freeform: Shape 1656">
              <a:extLst>
                <a:ext uri="{FF2B5EF4-FFF2-40B4-BE49-F238E27FC236}">
                  <a16:creationId xmlns:a16="http://schemas.microsoft.com/office/drawing/2014/main" id="{F4D3C221-2B26-40B8-8FEC-5C9FCBDCDA87}"/>
                </a:ext>
              </a:extLst>
            </p:cNvPr>
            <p:cNvSpPr/>
            <p:nvPr/>
          </p:nvSpPr>
          <p:spPr>
            <a:xfrm>
              <a:off x="8668951" y="389591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8" name="Freeform: Shape 1657">
              <a:extLst>
                <a:ext uri="{FF2B5EF4-FFF2-40B4-BE49-F238E27FC236}">
                  <a16:creationId xmlns:a16="http://schemas.microsoft.com/office/drawing/2014/main" id="{F330403C-98EA-4A96-9845-6065CC6A90AC}"/>
                </a:ext>
              </a:extLst>
            </p:cNvPr>
            <p:cNvSpPr/>
            <p:nvPr/>
          </p:nvSpPr>
          <p:spPr>
            <a:xfrm>
              <a:off x="8601515" y="3843060"/>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9" name="Freeform: Shape 1658">
              <a:extLst>
                <a:ext uri="{FF2B5EF4-FFF2-40B4-BE49-F238E27FC236}">
                  <a16:creationId xmlns:a16="http://schemas.microsoft.com/office/drawing/2014/main" id="{52C754F3-9EA6-48DB-A9E7-865E5AFF03EE}"/>
                </a:ext>
              </a:extLst>
            </p:cNvPr>
            <p:cNvSpPr/>
            <p:nvPr/>
          </p:nvSpPr>
          <p:spPr>
            <a:xfrm>
              <a:off x="8574874" y="3790201"/>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0" name="Freeform: Shape 1659">
              <a:extLst>
                <a:ext uri="{FF2B5EF4-FFF2-40B4-BE49-F238E27FC236}">
                  <a16:creationId xmlns:a16="http://schemas.microsoft.com/office/drawing/2014/main" id="{A75EB30E-F04D-4F94-AC6C-978437185BF1}"/>
                </a:ext>
              </a:extLst>
            </p:cNvPr>
            <p:cNvSpPr/>
            <p:nvPr/>
          </p:nvSpPr>
          <p:spPr>
            <a:xfrm>
              <a:off x="8567381" y="379020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1" name="Freeform: Shape 1660">
              <a:extLst>
                <a:ext uri="{FF2B5EF4-FFF2-40B4-BE49-F238E27FC236}">
                  <a16:creationId xmlns:a16="http://schemas.microsoft.com/office/drawing/2014/main" id="{7292C09E-4374-4BF5-B549-F089A114108A}"/>
                </a:ext>
              </a:extLst>
            </p:cNvPr>
            <p:cNvSpPr/>
            <p:nvPr/>
          </p:nvSpPr>
          <p:spPr>
            <a:xfrm>
              <a:off x="8521591" y="3646728"/>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2" name="Freeform: Shape 1661">
              <a:extLst>
                <a:ext uri="{FF2B5EF4-FFF2-40B4-BE49-F238E27FC236}">
                  <a16:creationId xmlns:a16="http://schemas.microsoft.com/office/drawing/2014/main" id="{257A0206-5589-4707-987D-4EAAC0B7BC3D}"/>
                </a:ext>
              </a:extLst>
            </p:cNvPr>
            <p:cNvSpPr/>
            <p:nvPr/>
          </p:nvSpPr>
          <p:spPr>
            <a:xfrm>
              <a:off x="8430845" y="3520247"/>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3" name="Freeform: Shape 1662">
              <a:extLst>
                <a:ext uri="{FF2B5EF4-FFF2-40B4-BE49-F238E27FC236}">
                  <a16:creationId xmlns:a16="http://schemas.microsoft.com/office/drawing/2014/main" id="{AEE755C0-B000-4A1D-B139-4D83B73E60A7}"/>
                </a:ext>
              </a:extLst>
            </p:cNvPr>
            <p:cNvSpPr/>
            <p:nvPr/>
          </p:nvSpPr>
          <p:spPr>
            <a:xfrm>
              <a:off x="8396712" y="346833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4" name="Freeform: Shape 1663">
              <a:extLst>
                <a:ext uri="{FF2B5EF4-FFF2-40B4-BE49-F238E27FC236}">
                  <a16:creationId xmlns:a16="http://schemas.microsoft.com/office/drawing/2014/main" id="{22FA8C18-1D59-4513-8C53-275B67E5ACA4}"/>
                </a:ext>
              </a:extLst>
            </p:cNvPr>
            <p:cNvSpPr/>
            <p:nvPr/>
          </p:nvSpPr>
          <p:spPr>
            <a:xfrm>
              <a:off x="8375900" y="346833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5" name="Freeform: Shape 1664">
              <a:extLst>
                <a:ext uri="{FF2B5EF4-FFF2-40B4-BE49-F238E27FC236}">
                  <a16:creationId xmlns:a16="http://schemas.microsoft.com/office/drawing/2014/main" id="{B6D93109-E87D-4DBC-9E4A-9B0473CF2ADA}"/>
                </a:ext>
              </a:extLst>
            </p:cNvPr>
            <p:cNvSpPr/>
            <p:nvPr/>
          </p:nvSpPr>
          <p:spPr>
            <a:xfrm>
              <a:off x="8286818" y="3346568"/>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8"/>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6" name="Freeform: Shape 1665">
              <a:extLst>
                <a:ext uri="{FF2B5EF4-FFF2-40B4-BE49-F238E27FC236}">
                  <a16:creationId xmlns:a16="http://schemas.microsoft.com/office/drawing/2014/main" id="{2B218F94-1DFD-40A7-861E-0A85F22B09F1}"/>
                </a:ext>
              </a:extLst>
            </p:cNvPr>
            <p:cNvSpPr/>
            <p:nvPr/>
          </p:nvSpPr>
          <p:spPr>
            <a:xfrm>
              <a:off x="8275995" y="327011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7" name="Freeform: Shape 1666">
              <a:extLst>
                <a:ext uri="{FF2B5EF4-FFF2-40B4-BE49-F238E27FC236}">
                  <a16:creationId xmlns:a16="http://schemas.microsoft.com/office/drawing/2014/main" id="{9FFF93A4-E166-4539-B3E5-7093412A5F28}"/>
                </a:ext>
              </a:extLst>
            </p:cNvPr>
            <p:cNvSpPr/>
            <p:nvPr/>
          </p:nvSpPr>
          <p:spPr>
            <a:xfrm>
              <a:off x="8269335" y="327011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8" name="Freeform: Shape 1667">
              <a:extLst>
                <a:ext uri="{FF2B5EF4-FFF2-40B4-BE49-F238E27FC236}">
                  <a16:creationId xmlns:a16="http://schemas.microsoft.com/office/drawing/2014/main" id="{DA4EB59B-56F5-40C8-BA36-FA8DE7FBCE90}"/>
                </a:ext>
              </a:extLst>
            </p:cNvPr>
            <p:cNvSpPr/>
            <p:nvPr/>
          </p:nvSpPr>
          <p:spPr>
            <a:xfrm>
              <a:off x="8251850" y="327011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9" name="Freeform: Shape 1668">
              <a:extLst>
                <a:ext uri="{FF2B5EF4-FFF2-40B4-BE49-F238E27FC236}">
                  <a16:creationId xmlns:a16="http://schemas.microsoft.com/office/drawing/2014/main" id="{BD9D7FE4-70CF-4574-B9B5-B4B77830B3AA}"/>
                </a:ext>
              </a:extLst>
            </p:cNvPr>
            <p:cNvSpPr/>
            <p:nvPr/>
          </p:nvSpPr>
          <p:spPr>
            <a:xfrm>
              <a:off x="8237699" y="327011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0" name="Freeform: Shape 1669">
              <a:extLst>
                <a:ext uri="{FF2B5EF4-FFF2-40B4-BE49-F238E27FC236}">
                  <a16:creationId xmlns:a16="http://schemas.microsoft.com/office/drawing/2014/main" id="{272D954B-BFF4-4188-8EC1-45E6A639E75A}"/>
                </a:ext>
              </a:extLst>
            </p:cNvPr>
            <p:cNvSpPr/>
            <p:nvPr/>
          </p:nvSpPr>
          <p:spPr>
            <a:xfrm>
              <a:off x="8223545" y="327011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1" name="Freeform: Shape 1670">
              <a:extLst>
                <a:ext uri="{FF2B5EF4-FFF2-40B4-BE49-F238E27FC236}">
                  <a16:creationId xmlns:a16="http://schemas.microsoft.com/office/drawing/2014/main" id="{5835AD92-F300-47B8-A7E8-56DF7598490E}"/>
                </a:ext>
              </a:extLst>
            </p:cNvPr>
            <p:cNvSpPr/>
            <p:nvPr/>
          </p:nvSpPr>
          <p:spPr>
            <a:xfrm>
              <a:off x="8208559" y="327011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2" name="Freeform: Shape 1671">
              <a:extLst>
                <a:ext uri="{FF2B5EF4-FFF2-40B4-BE49-F238E27FC236}">
                  <a16:creationId xmlns:a16="http://schemas.microsoft.com/office/drawing/2014/main" id="{44906BCE-9841-4CBE-995F-29BD577EBDDF}"/>
                </a:ext>
              </a:extLst>
            </p:cNvPr>
            <p:cNvSpPr/>
            <p:nvPr/>
          </p:nvSpPr>
          <p:spPr>
            <a:xfrm>
              <a:off x="9330815" y="416776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3" name="Freeform: Shape 1672">
              <a:extLst>
                <a:ext uri="{FF2B5EF4-FFF2-40B4-BE49-F238E27FC236}">
                  <a16:creationId xmlns:a16="http://schemas.microsoft.com/office/drawing/2014/main" id="{FC9D44BC-117E-4B08-B99C-9D72E3CBAA42}"/>
                </a:ext>
              </a:extLst>
            </p:cNvPr>
            <p:cNvSpPr/>
            <p:nvPr/>
          </p:nvSpPr>
          <p:spPr>
            <a:xfrm>
              <a:off x="7013042" y="225636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7030A0"/>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4" name="Freeform: Shape 1673">
              <a:extLst>
                <a:ext uri="{FF2B5EF4-FFF2-40B4-BE49-F238E27FC236}">
                  <a16:creationId xmlns:a16="http://schemas.microsoft.com/office/drawing/2014/main" id="{5B8E56CE-77C6-4B15-8B86-E2DD134C2426}"/>
                </a:ext>
              </a:extLst>
            </p:cNvPr>
            <p:cNvSpPr/>
            <p:nvPr/>
          </p:nvSpPr>
          <p:spPr>
            <a:xfrm>
              <a:off x="6918961" y="2292230"/>
              <a:ext cx="4495682" cy="1991628"/>
            </a:xfrm>
            <a:custGeom>
              <a:avLst/>
              <a:gdLst>
                <a:gd name="connsiteX0" fmla="*/ 6805150 w 6795082"/>
                <a:gd name="connsiteY0" fmla="*/ 2656374 h 2655115"/>
                <a:gd name="connsiteX1" fmla="*/ 5683961 w 6795082"/>
                <a:gd name="connsiteY1" fmla="*/ 2656374 h 2655115"/>
                <a:gd name="connsiteX2" fmla="*/ 5683961 w 6795082"/>
                <a:gd name="connsiteY2" fmla="*/ 2505372 h 2655115"/>
                <a:gd name="connsiteX3" fmla="*/ 5456200 w 6795082"/>
                <a:gd name="connsiteY3" fmla="*/ 2505372 h 2655115"/>
                <a:gd name="connsiteX4" fmla="*/ 5456200 w 6795082"/>
                <a:gd name="connsiteY4" fmla="*/ 2412254 h 2655115"/>
                <a:gd name="connsiteX5" fmla="*/ 5207047 w 6795082"/>
                <a:gd name="connsiteY5" fmla="*/ 2412254 h 2655115"/>
                <a:gd name="connsiteX6" fmla="*/ 5207047 w 6795082"/>
                <a:gd name="connsiteY6" fmla="*/ 2358145 h 2655115"/>
                <a:gd name="connsiteX7" fmla="*/ 5144129 w 6795082"/>
                <a:gd name="connsiteY7" fmla="*/ 2358145 h 2655115"/>
                <a:gd name="connsiteX8" fmla="*/ 5144129 w 6795082"/>
                <a:gd name="connsiteY8" fmla="*/ 2299003 h 2655115"/>
                <a:gd name="connsiteX9" fmla="*/ 4975511 w 6795082"/>
                <a:gd name="connsiteY9" fmla="*/ 2299003 h 2655115"/>
                <a:gd name="connsiteX10" fmla="*/ 4975511 w 6795082"/>
                <a:gd name="connsiteY10" fmla="*/ 2244894 h 2655115"/>
                <a:gd name="connsiteX11" fmla="*/ 4951602 w 6795082"/>
                <a:gd name="connsiteY11" fmla="*/ 2244894 h 2655115"/>
                <a:gd name="connsiteX12" fmla="*/ 4951602 w 6795082"/>
                <a:gd name="connsiteY12" fmla="*/ 2199594 h 2655115"/>
                <a:gd name="connsiteX13" fmla="*/ 4878618 w 6795082"/>
                <a:gd name="connsiteY13" fmla="*/ 2199594 h 2655115"/>
                <a:gd name="connsiteX14" fmla="*/ 4878618 w 6795082"/>
                <a:gd name="connsiteY14" fmla="*/ 2149260 h 2655115"/>
                <a:gd name="connsiteX15" fmla="*/ 4845901 w 6795082"/>
                <a:gd name="connsiteY15" fmla="*/ 2149260 h 2655115"/>
                <a:gd name="connsiteX16" fmla="*/ 4845901 w 6795082"/>
                <a:gd name="connsiteY16" fmla="*/ 2107734 h 2655115"/>
                <a:gd name="connsiteX17" fmla="*/ 4703707 w 6795082"/>
                <a:gd name="connsiteY17" fmla="*/ 2107734 h 2655115"/>
                <a:gd name="connsiteX18" fmla="*/ 4703707 w 6795082"/>
                <a:gd name="connsiteY18" fmla="*/ 2069984 h 2655115"/>
                <a:gd name="connsiteX19" fmla="*/ 4595489 w 6795082"/>
                <a:gd name="connsiteY19" fmla="*/ 2069984 h 2655115"/>
                <a:gd name="connsiteX20" fmla="*/ 4595489 w 6795082"/>
                <a:gd name="connsiteY20" fmla="*/ 2030975 h 2655115"/>
                <a:gd name="connsiteX21" fmla="*/ 4444487 w 6795082"/>
                <a:gd name="connsiteY21" fmla="*/ 2030975 h 2655115"/>
                <a:gd name="connsiteX22" fmla="*/ 4444487 w 6795082"/>
                <a:gd name="connsiteY22" fmla="*/ 1996999 h 2655115"/>
                <a:gd name="connsiteX23" fmla="*/ 4267061 w 6795082"/>
                <a:gd name="connsiteY23" fmla="*/ 1996999 h 2655115"/>
                <a:gd name="connsiteX24" fmla="*/ 4267061 w 6795082"/>
                <a:gd name="connsiteY24" fmla="*/ 1968057 h 2655115"/>
                <a:gd name="connsiteX25" fmla="*/ 4238118 w 6795082"/>
                <a:gd name="connsiteY25" fmla="*/ 1968057 h 2655115"/>
                <a:gd name="connsiteX26" fmla="*/ 4238118 w 6795082"/>
                <a:gd name="connsiteY26" fmla="*/ 1931565 h 2655115"/>
                <a:gd name="connsiteX27" fmla="*/ 4214210 w 6795082"/>
                <a:gd name="connsiteY27" fmla="*/ 1931565 h 2655115"/>
                <a:gd name="connsiteX28" fmla="*/ 4214210 w 6795082"/>
                <a:gd name="connsiteY28" fmla="*/ 1893815 h 2655115"/>
                <a:gd name="connsiteX29" fmla="*/ 4204143 w 6795082"/>
                <a:gd name="connsiteY29" fmla="*/ 1893815 h 2655115"/>
                <a:gd name="connsiteX30" fmla="*/ 4204143 w 6795082"/>
                <a:gd name="connsiteY30" fmla="*/ 1862356 h 2655115"/>
                <a:gd name="connsiteX31" fmla="*/ 4131159 w 6795082"/>
                <a:gd name="connsiteY31" fmla="*/ 1862356 h 2655115"/>
                <a:gd name="connsiteX32" fmla="*/ 4131159 w 6795082"/>
                <a:gd name="connsiteY32" fmla="*/ 1837189 h 2655115"/>
                <a:gd name="connsiteX33" fmla="*/ 4087116 w 6795082"/>
                <a:gd name="connsiteY33" fmla="*/ 1837189 h 2655115"/>
                <a:gd name="connsiteX34" fmla="*/ 4087116 w 6795082"/>
                <a:gd name="connsiteY34" fmla="*/ 1810764 h 2655115"/>
                <a:gd name="connsiteX35" fmla="*/ 3894589 w 6795082"/>
                <a:gd name="connsiteY35" fmla="*/ 1810764 h 2655115"/>
                <a:gd name="connsiteX36" fmla="*/ 3894589 w 6795082"/>
                <a:gd name="connsiteY36" fmla="*/ 1771755 h 2655115"/>
                <a:gd name="connsiteX37" fmla="*/ 3860614 w 6795082"/>
                <a:gd name="connsiteY37" fmla="*/ 1771755 h 2655115"/>
                <a:gd name="connsiteX38" fmla="*/ 3860614 w 6795082"/>
                <a:gd name="connsiteY38" fmla="*/ 1762946 h 2655115"/>
                <a:gd name="connsiteX39" fmla="*/ 3748621 w 6795082"/>
                <a:gd name="connsiteY39" fmla="*/ 1762946 h 2655115"/>
                <a:gd name="connsiteX40" fmla="*/ 3748621 w 6795082"/>
                <a:gd name="connsiteY40" fmla="*/ 1742813 h 2655115"/>
                <a:gd name="connsiteX41" fmla="*/ 3736037 w 6795082"/>
                <a:gd name="connsiteY41" fmla="*/ 1742813 h 2655115"/>
                <a:gd name="connsiteX42" fmla="*/ 3736037 w 6795082"/>
                <a:gd name="connsiteY42" fmla="*/ 1716388 h 2655115"/>
                <a:gd name="connsiteX43" fmla="*/ 3668086 w 6795082"/>
                <a:gd name="connsiteY43" fmla="*/ 1716388 h 2655115"/>
                <a:gd name="connsiteX44" fmla="*/ 3668086 w 6795082"/>
                <a:gd name="connsiteY44" fmla="*/ 1634595 h 2655115"/>
                <a:gd name="connsiteX45" fmla="*/ 3586294 w 6795082"/>
                <a:gd name="connsiteY45" fmla="*/ 1634595 h 2655115"/>
                <a:gd name="connsiteX46" fmla="*/ 3586294 w 6795082"/>
                <a:gd name="connsiteY46" fmla="*/ 1605653 h 2655115"/>
                <a:gd name="connsiteX47" fmla="*/ 3574969 w 6795082"/>
                <a:gd name="connsiteY47" fmla="*/ 1605653 h 2655115"/>
                <a:gd name="connsiteX48" fmla="*/ 3574969 w 6795082"/>
                <a:gd name="connsiteY48" fmla="*/ 1577969 h 2655115"/>
                <a:gd name="connsiteX49" fmla="*/ 3562385 w 6795082"/>
                <a:gd name="connsiteY49" fmla="*/ 1577969 h 2655115"/>
                <a:gd name="connsiteX50" fmla="*/ 3562385 w 6795082"/>
                <a:gd name="connsiteY50" fmla="*/ 1541477 h 2655115"/>
                <a:gd name="connsiteX51" fmla="*/ 3546026 w 6795082"/>
                <a:gd name="connsiteY51" fmla="*/ 1541477 h 2655115"/>
                <a:gd name="connsiteX52" fmla="*/ 3546026 w 6795082"/>
                <a:gd name="connsiteY52" fmla="*/ 1489885 h 2655115"/>
                <a:gd name="connsiteX53" fmla="*/ 3527151 w 6795082"/>
                <a:gd name="connsiteY53" fmla="*/ 1489885 h 2655115"/>
                <a:gd name="connsiteX54" fmla="*/ 3527151 w 6795082"/>
                <a:gd name="connsiteY54" fmla="*/ 1449618 h 2655115"/>
                <a:gd name="connsiteX55" fmla="*/ 3488142 w 6795082"/>
                <a:gd name="connsiteY55" fmla="*/ 1449618 h 2655115"/>
                <a:gd name="connsiteX56" fmla="*/ 3488142 w 6795082"/>
                <a:gd name="connsiteY56" fmla="*/ 1420676 h 2655115"/>
                <a:gd name="connsiteX57" fmla="*/ 3412641 w 6795082"/>
                <a:gd name="connsiteY57" fmla="*/ 1420676 h 2655115"/>
                <a:gd name="connsiteX58" fmla="*/ 3412641 w 6795082"/>
                <a:gd name="connsiteY58" fmla="*/ 1394250 h 2655115"/>
                <a:gd name="connsiteX59" fmla="*/ 3396283 w 6795082"/>
                <a:gd name="connsiteY59" fmla="*/ 1394250 h 2655115"/>
                <a:gd name="connsiteX60" fmla="*/ 3396283 w 6795082"/>
                <a:gd name="connsiteY60" fmla="*/ 1367825 h 2655115"/>
                <a:gd name="connsiteX61" fmla="*/ 3286807 w 6795082"/>
                <a:gd name="connsiteY61" fmla="*/ 1367825 h 2655115"/>
                <a:gd name="connsiteX62" fmla="*/ 3286807 w 6795082"/>
                <a:gd name="connsiteY62" fmla="*/ 1345175 h 2655115"/>
                <a:gd name="connsiteX63" fmla="*/ 3280515 w 6795082"/>
                <a:gd name="connsiteY63" fmla="*/ 1345175 h 2655115"/>
                <a:gd name="connsiteX64" fmla="*/ 3280515 w 6795082"/>
                <a:gd name="connsiteY64" fmla="*/ 1314974 h 2655115"/>
                <a:gd name="connsiteX65" fmla="*/ 3269190 w 6795082"/>
                <a:gd name="connsiteY65" fmla="*/ 1314974 h 2655115"/>
                <a:gd name="connsiteX66" fmla="*/ 3269190 w 6795082"/>
                <a:gd name="connsiteY66" fmla="*/ 1297358 h 2655115"/>
                <a:gd name="connsiteX67" fmla="*/ 3144613 w 6795082"/>
                <a:gd name="connsiteY67" fmla="*/ 1297358 h 2655115"/>
                <a:gd name="connsiteX68" fmla="*/ 3144613 w 6795082"/>
                <a:gd name="connsiteY68" fmla="*/ 1268415 h 2655115"/>
                <a:gd name="connsiteX69" fmla="*/ 3133288 w 6795082"/>
                <a:gd name="connsiteY69" fmla="*/ 1268415 h 2655115"/>
                <a:gd name="connsiteX70" fmla="*/ 3133288 w 6795082"/>
                <a:gd name="connsiteY70" fmla="*/ 1243248 h 2655115"/>
                <a:gd name="connsiteX71" fmla="*/ 3074146 w 6795082"/>
                <a:gd name="connsiteY71" fmla="*/ 1243248 h 2655115"/>
                <a:gd name="connsiteX72" fmla="*/ 3074146 w 6795082"/>
                <a:gd name="connsiteY72" fmla="*/ 1216823 h 2655115"/>
                <a:gd name="connsiteX73" fmla="*/ 3037654 w 6795082"/>
                <a:gd name="connsiteY73" fmla="*/ 1216823 h 2655115"/>
                <a:gd name="connsiteX74" fmla="*/ 3037654 w 6795082"/>
                <a:gd name="connsiteY74" fmla="*/ 1199206 h 2655115"/>
                <a:gd name="connsiteX75" fmla="*/ 2984803 w 6795082"/>
                <a:gd name="connsiteY75" fmla="*/ 1199206 h 2655115"/>
                <a:gd name="connsiteX76" fmla="*/ 2984803 w 6795082"/>
                <a:gd name="connsiteY76" fmla="*/ 1175298 h 2655115"/>
                <a:gd name="connsiteX77" fmla="*/ 2934469 w 6795082"/>
                <a:gd name="connsiteY77" fmla="*/ 1175298 h 2655115"/>
                <a:gd name="connsiteX78" fmla="*/ 2934469 w 6795082"/>
                <a:gd name="connsiteY78" fmla="*/ 1147614 h 2655115"/>
                <a:gd name="connsiteX79" fmla="*/ 2924402 w 6795082"/>
                <a:gd name="connsiteY79" fmla="*/ 1147614 h 2655115"/>
                <a:gd name="connsiteX80" fmla="*/ 2924402 w 6795082"/>
                <a:gd name="connsiteY80" fmla="*/ 1097280 h 2655115"/>
                <a:gd name="connsiteX81" fmla="*/ 2744458 w 6795082"/>
                <a:gd name="connsiteY81" fmla="*/ 1097280 h 2655115"/>
                <a:gd name="connsiteX82" fmla="*/ 2744458 w 6795082"/>
                <a:gd name="connsiteY82" fmla="*/ 1070855 h 2655115"/>
                <a:gd name="connsiteX83" fmla="*/ 2645049 w 6795082"/>
                <a:gd name="connsiteY83" fmla="*/ 1070855 h 2655115"/>
                <a:gd name="connsiteX84" fmla="*/ 2645049 w 6795082"/>
                <a:gd name="connsiteY84" fmla="*/ 1048204 h 2655115"/>
                <a:gd name="connsiteX85" fmla="*/ 2569548 w 6795082"/>
                <a:gd name="connsiteY85" fmla="*/ 1048204 h 2655115"/>
                <a:gd name="connsiteX86" fmla="*/ 2569548 w 6795082"/>
                <a:gd name="connsiteY86" fmla="*/ 1019262 h 2655115"/>
                <a:gd name="connsiteX87" fmla="*/ 2520472 w 6795082"/>
                <a:gd name="connsiteY87" fmla="*/ 1019262 h 2655115"/>
                <a:gd name="connsiteX88" fmla="*/ 2520472 w 6795082"/>
                <a:gd name="connsiteY88" fmla="*/ 1006679 h 2655115"/>
                <a:gd name="connsiteX89" fmla="*/ 2485239 w 6795082"/>
                <a:gd name="connsiteY89" fmla="*/ 1006679 h 2655115"/>
                <a:gd name="connsiteX90" fmla="*/ 2485239 w 6795082"/>
                <a:gd name="connsiteY90" fmla="*/ 975220 h 2655115"/>
                <a:gd name="connsiteX91" fmla="*/ 2429871 w 6795082"/>
                <a:gd name="connsiteY91" fmla="*/ 975220 h 2655115"/>
                <a:gd name="connsiteX92" fmla="*/ 2429871 w 6795082"/>
                <a:gd name="connsiteY92" fmla="*/ 945020 h 2655115"/>
                <a:gd name="connsiteX93" fmla="*/ 2377021 w 6795082"/>
                <a:gd name="connsiteY93" fmla="*/ 945020 h 2655115"/>
                <a:gd name="connsiteX94" fmla="*/ 2377021 w 6795082"/>
                <a:gd name="connsiteY94" fmla="*/ 902236 h 2655115"/>
                <a:gd name="connsiteX95" fmla="*/ 2299003 w 6795082"/>
                <a:gd name="connsiteY95" fmla="*/ 902236 h 2655115"/>
                <a:gd name="connsiteX96" fmla="*/ 2299003 w 6795082"/>
                <a:gd name="connsiteY96" fmla="*/ 875811 h 2655115"/>
                <a:gd name="connsiteX97" fmla="*/ 2278869 w 6795082"/>
                <a:gd name="connsiteY97" fmla="*/ 875811 h 2655115"/>
                <a:gd name="connsiteX98" fmla="*/ 2278869 w 6795082"/>
                <a:gd name="connsiteY98" fmla="*/ 856935 h 2655115"/>
                <a:gd name="connsiteX99" fmla="*/ 2252444 w 6795082"/>
                <a:gd name="connsiteY99" fmla="*/ 856935 h 2655115"/>
                <a:gd name="connsiteX100" fmla="*/ 2252444 w 6795082"/>
                <a:gd name="connsiteY100" fmla="*/ 829252 h 2655115"/>
                <a:gd name="connsiteX101" fmla="*/ 2252444 w 6795082"/>
                <a:gd name="connsiteY101" fmla="*/ 806602 h 2655115"/>
                <a:gd name="connsiteX102" fmla="*/ 2244894 w 6795082"/>
                <a:gd name="connsiteY102" fmla="*/ 806602 h 2655115"/>
                <a:gd name="connsiteX103" fmla="*/ 2244894 w 6795082"/>
                <a:gd name="connsiteY103" fmla="*/ 783951 h 2655115"/>
                <a:gd name="connsiteX104" fmla="*/ 2223502 w 6795082"/>
                <a:gd name="connsiteY104" fmla="*/ 783951 h 2655115"/>
                <a:gd name="connsiteX105" fmla="*/ 2223502 w 6795082"/>
                <a:gd name="connsiteY105" fmla="*/ 736134 h 2655115"/>
                <a:gd name="connsiteX106" fmla="*/ 2075017 w 6795082"/>
                <a:gd name="connsiteY106" fmla="*/ 736134 h 2655115"/>
                <a:gd name="connsiteX107" fmla="*/ 2075017 w 6795082"/>
                <a:gd name="connsiteY107" fmla="*/ 717259 h 2655115"/>
                <a:gd name="connsiteX108" fmla="*/ 2058658 w 6795082"/>
                <a:gd name="connsiteY108" fmla="*/ 717259 h 2655115"/>
                <a:gd name="connsiteX109" fmla="*/ 2058658 w 6795082"/>
                <a:gd name="connsiteY109" fmla="*/ 690833 h 2655115"/>
                <a:gd name="connsiteX110" fmla="*/ 1990708 w 6795082"/>
                <a:gd name="connsiteY110" fmla="*/ 690833 h 2655115"/>
                <a:gd name="connsiteX111" fmla="*/ 1990708 w 6795082"/>
                <a:gd name="connsiteY111" fmla="*/ 666925 h 2655115"/>
                <a:gd name="connsiteX112" fmla="*/ 1961766 w 6795082"/>
                <a:gd name="connsiteY112" fmla="*/ 666925 h 2655115"/>
                <a:gd name="connsiteX113" fmla="*/ 1961766 w 6795082"/>
                <a:gd name="connsiteY113" fmla="*/ 641758 h 2655115"/>
                <a:gd name="connsiteX114" fmla="*/ 1941632 w 6795082"/>
                <a:gd name="connsiteY114" fmla="*/ 641758 h 2655115"/>
                <a:gd name="connsiteX115" fmla="*/ 1941632 w 6795082"/>
                <a:gd name="connsiteY115" fmla="*/ 592682 h 2655115"/>
                <a:gd name="connsiteX116" fmla="*/ 1924015 w 6795082"/>
                <a:gd name="connsiteY116" fmla="*/ 592682 h 2655115"/>
                <a:gd name="connsiteX117" fmla="*/ 1924015 w 6795082"/>
                <a:gd name="connsiteY117" fmla="*/ 546123 h 2655115"/>
                <a:gd name="connsiteX118" fmla="*/ 1881231 w 6795082"/>
                <a:gd name="connsiteY118" fmla="*/ 546123 h 2655115"/>
                <a:gd name="connsiteX119" fmla="*/ 1881231 w 6795082"/>
                <a:gd name="connsiteY119" fmla="*/ 528506 h 2655115"/>
                <a:gd name="connsiteX120" fmla="*/ 1881231 w 6795082"/>
                <a:gd name="connsiteY120" fmla="*/ 484464 h 2655115"/>
                <a:gd name="connsiteX121" fmla="*/ 1823347 w 6795082"/>
                <a:gd name="connsiteY121" fmla="*/ 484464 h 2655115"/>
                <a:gd name="connsiteX122" fmla="*/ 1823347 w 6795082"/>
                <a:gd name="connsiteY122" fmla="*/ 456781 h 2655115"/>
                <a:gd name="connsiteX123" fmla="*/ 1808247 w 6795082"/>
                <a:gd name="connsiteY123" fmla="*/ 456781 h 2655115"/>
                <a:gd name="connsiteX124" fmla="*/ 1808247 w 6795082"/>
                <a:gd name="connsiteY124" fmla="*/ 434130 h 2655115"/>
                <a:gd name="connsiteX125" fmla="*/ 1682412 w 6795082"/>
                <a:gd name="connsiteY125" fmla="*/ 434130 h 2655115"/>
                <a:gd name="connsiteX126" fmla="*/ 1682412 w 6795082"/>
                <a:gd name="connsiteY126" fmla="*/ 410222 h 2655115"/>
                <a:gd name="connsiteX127" fmla="*/ 1512535 w 6795082"/>
                <a:gd name="connsiteY127" fmla="*/ 410222 h 2655115"/>
                <a:gd name="connsiteX128" fmla="*/ 1512535 w 6795082"/>
                <a:gd name="connsiteY128" fmla="*/ 391346 h 2655115"/>
                <a:gd name="connsiteX129" fmla="*/ 1341400 w 6795082"/>
                <a:gd name="connsiteY129" fmla="*/ 391346 h 2655115"/>
                <a:gd name="connsiteX130" fmla="*/ 1341400 w 6795082"/>
                <a:gd name="connsiteY130" fmla="*/ 362404 h 2655115"/>
                <a:gd name="connsiteX131" fmla="*/ 1265899 w 6795082"/>
                <a:gd name="connsiteY131" fmla="*/ 362404 h 2655115"/>
                <a:gd name="connsiteX132" fmla="*/ 1265899 w 6795082"/>
                <a:gd name="connsiteY132" fmla="*/ 342271 h 2655115"/>
                <a:gd name="connsiteX133" fmla="*/ 1252057 w 6795082"/>
                <a:gd name="connsiteY133" fmla="*/ 342271 h 2655115"/>
                <a:gd name="connsiteX134" fmla="*/ 1252057 w 6795082"/>
                <a:gd name="connsiteY134" fmla="*/ 318362 h 2655115"/>
                <a:gd name="connsiteX135" fmla="*/ 1205498 w 6795082"/>
                <a:gd name="connsiteY135" fmla="*/ 318362 h 2655115"/>
                <a:gd name="connsiteX136" fmla="*/ 1205498 w 6795082"/>
                <a:gd name="connsiteY136" fmla="*/ 295712 h 2655115"/>
                <a:gd name="connsiteX137" fmla="*/ 1177814 w 6795082"/>
                <a:gd name="connsiteY137" fmla="*/ 295712 h 2655115"/>
                <a:gd name="connsiteX138" fmla="*/ 1177814 w 6795082"/>
                <a:gd name="connsiteY138" fmla="*/ 276837 h 2655115"/>
                <a:gd name="connsiteX139" fmla="*/ 1166489 w 6795082"/>
                <a:gd name="connsiteY139" fmla="*/ 276837 h 2655115"/>
                <a:gd name="connsiteX140" fmla="*/ 1166489 w 6795082"/>
                <a:gd name="connsiteY140" fmla="*/ 251670 h 2655115"/>
                <a:gd name="connsiteX141" fmla="*/ 1079663 w 6795082"/>
                <a:gd name="connsiteY141" fmla="*/ 251670 h 2655115"/>
                <a:gd name="connsiteX142" fmla="*/ 1079663 w 6795082"/>
                <a:gd name="connsiteY142" fmla="*/ 226503 h 2655115"/>
                <a:gd name="connsiteX143" fmla="*/ 835544 w 6795082"/>
                <a:gd name="connsiteY143" fmla="*/ 226503 h 2655115"/>
                <a:gd name="connsiteX144" fmla="*/ 835544 w 6795082"/>
                <a:gd name="connsiteY144" fmla="*/ 202594 h 2655115"/>
                <a:gd name="connsiteX145" fmla="*/ 826735 w 6795082"/>
                <a:gd name="connsiteY145" fmla="*/ 202594 h 2655115"/>
                <a:gd name="connsiteX146" fmla="*/ 826735 w 6795082"/>
                <a:gd name="connsiteY146" fmla="*/ 183719 h 2655115"/>
                <a:gd name="connsiteX147" fmla="*/ 531023 w 6795082"/>
                <a:gd name="connsiteY147" fmla="*/ 183719 h 2655115"/>
                <a:gd name="connsiteX148" fmla="*/ 531023 w 6795082"/>
                <a:gd name="connsiteY148" fmla="*/ 157294 h 2655115"/>
                <a:gd name="connsiteX149" fmla="*/ 442939 w 6795082"/>
                <a:gd name="connsiteY149" fmla="*/ 157294 h 2655115"/>
                <a:gd name="connsiteX150" fmla="*/ 442939 w 6795082"/>
                <a:gd name="connsiteY150" fmla="*/ 137160 h 2655115"/>
                <a:gd name="connsiteX151" fmla="*/ 305779 w 6795082"/>
                <a:gd name="connsiteY151" fmla="*/ 137160 h 2655115"/>
                <a:gd name="connsiteX152" fmla="*/ 305779 w 6795082"/>
                <a:gd name="connsiteY152" fmla="*/ 98151 h 2655115"/>
                <a:gd name="connsiteX153" fmla="*/ 130868 w 6795082"/>
                <a:gd name="connsiteY153" fmla="*/ 98151 h 2655115"/>
                <a:gd name="connsiteX154" fmla="*/ 130868 w 6795082"/>
                <a:gd name="connsiteY154" fmla="*/ 71726 h 2655115"/>
                <a:gd name="connsiteX155" fmla="*/ 95634 w 6795082"/>
                <a:gd name="connsiteY155" fmla="*/ 71726 h 2655115"/>
                <a:gd name="connsiteX156" fmla="*/ 95634 w 6795082"/>
                <a:gd name="connsiteY156" fmla="*/ 46559 h 2655115"/>
                <a:gd name="connsiteX157" fmla="*/ 83051 w 6795082"/>
                <a:gd name="connsiteY157" fmla="*/ 46559 h 2655115"/>
                <a:gd name="connsiteX158" fmla="*/ 83051 w 6795082"/>
                <a:gd name="connsiteY158" fmla="*/ 25167 h 2655115"/>
                <a:gd name="connsiteX159" fmla="*/ 51592 w 6795082"/>
                <a:gd name="connsiteY159" fmla="*/ 25167 h 2655115"/>
                <a:gd name="connsiteX160" fmla="*/ 51592 w 6795082"/>
                <a:gd name="connsiteY160" fmla="*/ 0 h 2655115"/>
                <a:gd name="connsiteX161" fmla="*/ 0 w 6795082"/>
                <a:gd name="connsiteY161" fmla="*/ 0 h 265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795082" h="2655115">
                  <a:moveTo>
                    <a:pt x="6805150" y="2656374"/>
                  </a:moveTo>
                  <a:lnTo>
                    <a:pt x="5683961" y="2656374"/>
                  </a:lnTo>
                  <a:lnTo>
                    <a:pt x="5683961" y="2505372"/>
                  </a:lnTo>
                  <a:lnTo>
                    <a:pt x="5456200" y="2505372"/>
                  </a:lnTo>
                  <a:lnTo>
                    <a:pt x="5456200" y="2412254"/>
                  </a:lnTo>
                  <a:lnTo>
                    <a:pt x="5207047" y="2412254"/>
                  </a:lnTo>
                  <a:lnTo>
                    <a:pt x="5207047" y="2358145"/>
                  </a:lnTo>
                  <a:lnTo>
                    <a:pt x="5144129" y="2358145"/>
                  </a:lnTo>
                  <a:lnTo>
                    <a:pt x="5144129" y="2299003"/>
                  </a:lnTo>
                  <a:lnTo>
                    <a:pt x="4975511" y="2299003"/>
                  </a:lnTo>
                  <a:lnTo>
                    <a:pt x="4975511" y="2244894"/>
                  </a:lnTo>
                  <a:lnTo>
                    <a:pt x="4951602" y="2244894"/>
                  </a:lnTo>
                  <a:lnTo>
                    <a:pt x="4951602" y="2199594"/>
                  </a:lnTo>
                  <a:lnTo>
                    <a:pt x="4878618" y="2199594"/>
                  </a:lnTo>
                  <a:lnTo>
                    <a:pt x="4878618" y="2149260"/>
                  </a:lnTo>
                  <a:lnTo>
                    <a:pt x="4845901" y="2149260"/>
                  </a:lnTo>
                  <a:lnTo>
                    <a:pt x="4845901" y="2107734"/>
                  </a:lnTo>
                  <a:lnTo>
                    <a:pt x="4703707" y="2107734"/>
                  </a:lnTo>
                  <a:lnTo>
                    <a:pt x="4703707" y="2069984"/>
                  </a:lnTo>
                  <a:lnTo>
                    <a:pt x="4595489" y="2069984"/>
                  </a:lnTo>
                  <a:lnTo>
                    <a:pt x="4595489" y="2030975"/>
                  </a:lnTo>
                  <a:lnTo>
                    <a:pt x="4444487" y="2030975"/>
                  </a:lnTo>
                  <a:lnTo>
                    <a:pt x="4444487" y="1996999"/>
                  </a:lnTo>
                  <a:lnTo>
                    <a:pt x="4267061" y="1996999"/>
                  </a:lnTo>
                  <a:lnTo>
                    <a:pt x="4267061" y="1968057"/>
                  </a:lnTo>
                  <a:lnTo>
                    <a:pt x="4238118" y="1968057"/>
                  </a:lnTo>
                  <a:lnTo>
                    <a:pt x="4238118" y="1931565"/>
                  </a:lnTo>
                  <a:lnTo>
                    <a:pt x="4214210" y="1931565"/>
                  </a:lnTo>
                  <a:lnTo>
                    <a:pt x="4214210" y="1893815"/>
                  </a:lnTo>
                  <a:lnTo>
                    <a:pt x="4204143" y="1893815"/>
                  </a:lnTo>
                  <a:lnTo>
                    <a:pt x="4204143" y="1862356"/>
                  </a:lnTo>
                  <a:lnTo>
                    <a:pt x="4131159" y="1862356"/>
                  </a:lnTo>
                  <a:lnTo>
                    <a:pt x="4131159" y="1837189"/>
                  </a:lnTo>
                  <a:lnTo>
                    <a:pt x="4087116" y="1837189"/>
                  </a:lnTo>
                  <a:lnTo>
                    <a:pt x="4087116" y="1810764"/>
                  </a:lnTo>
                  <a:lnTo>
                    <a:pt x="3894589" y="1810764"/>
                  </a:lnTo>
                  <a:lnTo>
                    <a:pt x="3894589" y="1771755"/>
                  </a:lnTo>
                  <a:lnTo>
                    <a:pt x="3860614" y="1771755"/>
                  </a:lnTo>
                  <a:lnTo>
                    <a:pt x="3860614" y="1762946"/>
                  </a:lnTo>
                  <a:lnTo>
                    <a:pt x="3748621" y="1762946"/>
                  </a:lnTo>
                  <a:lnTo>
                    <a:pt x="3748621" y="1742813"/>
                  </a:lnTo>
                  <a:lnTo>
                    <a:pt x="3736037" y="1742813"/>
                  </a:lnTo>
                  <a:lnTo>
                    <a:pt x="3736037" y="1716388"/>
                  </a:lnTo>
                  <a:lnTo>
                    <a:pt x="3668086" y="1716388"/>
                  </a:lnTo>
                  <a:lnTo>
                    <a:pt x="3668086" y="1634595"/>
                  </a:lnTo>
                  <a:lnTo>
                    <a:pt x="3586294" y="1634595"/>
                  </a:lnTo>
                  <a:lnTo>
                    <a:pt x="3586294" y="1605653"/>
                  </a:lnTo>
                  <a:lnTo>
                    <a:pt x="3574969" y="1605653"/>
                  </a:lnTo>
                  <a:lnTo>
                    <a:pt x="3574969" y="1577969"/>
                  </a:lnTo>
                  <a:lnTo>
                    <a:pt x="3562385" y="1577969"/>
                  </a:lnTo>
                  <a:lnTo>
                    <a:pt x="3562385" y="1541477"/>
                  </a:lnTo>
                  <a:lnTo>
                    <a:pt x="3546026" y="1541477"/>
                  </a:lnTo>
                  <a:lnTo>
                    <a:pt x="3546026" y="1489885"/>
                  </a:lnTo>
                  <a:lnTo>
                    <a:pt x="3527151" y="1489885"/>
                  </a:lnTo>
                  <a:lnTo>
                    <a:pt x="3527151" y="1449618"/>
                  </a:lnTo>
                  <a:lnTo>
                    <a:pt x="3488142" y="1449618"/>
                  </a:lnTo>
                  <a:lnTo>
                    <a:pt x="3488142" y="1420676"/>
                  </a:lnTo>
                  <a:lnTo>
                    <a:pt x="3412641" y="1420676"/>
                  </a:lnTo>
                  <a:lnTo>
                    <a:pt x="3412641" y="1394250"/>
                  </a:lnTo>
                  <a:lnTo>
                    <a:pt x="3396283" y="1394250"/>
                  </a:lnTo>
                  <a:lnTo>
                    <a:pt x="3396283" y="1367825"/>
                  </a:lnTo>
                  <a:lnTo>
                    <a:pt x="3286807" y="1367825"/>
                  </a:lnTo>
                  <a:lnTo>
                    <a:pt x="3286807" y="1345175"/>
                  </a:lnTo>
                  <a:lnTo>
                    <a:pt x="3280515" y="1345175"/>
                  </a:lnTo>
                  <a:lnTo>
                    <a:pt x="3280515" y="1314974"/>
                  </a:lnTo>
                  <a:lnTo>
                    <a:pt x="3269190" y="1314974"/>
                  </a:lnTo>
                  <a:lnTo>
                    <a:pt x="3269190" y="1297358"/>
                  </a:lnTo>
                  <a:lnTo>
                    <a:pt x="3144613" y="1297358"/>
                  </a:lnTo>
                  <a:lnTo>
                    <a:pt x="3144613" y="1268415"/>
                  </a:lnTo>
                  <a:lnTo>
                    <a:pt x="3133288" y="1268415"/>
                  </a:lnTo>
                  <a:lnTo>
                    <a:pt x="3133288" y="1243248"/>
                  </a:lnTo>
                  <a:lnTo>
                    <a:pt x="3074146" y="1243248"/>
                  </a:lnTo>
                  <a:lnTo>
                    <a:pt x="3074146" y="1216823"/>
                  </a:lnTo>
                  <a:lnTo>
                    <a:pt x="3037654" y="1216823"/>
                  </a:lnTo>
                  <a:lnTo>
                    <a:pt x="3037654" y="1199206"/>
                  </a:lnTo>
                  <a:lnTo>
                    <a:pt x="2984803" y="1199206"/>
                  </a:lnTo>
                  <a:lnTo>
                    <a:pt x="2984803" y="1175298"/>
                  </a:lnTo>
                  <a:lnTo>
                    <a:pt x="2934469" y="1175298"/>
                  </a:lnTo>
                  <a:lnTo>
                    <a:pt x="2934469" y="1147614"/>
                  </a:lnTo>
                  <a:lnTo>
                    <a:pt x="2924402" y="1147614"/>
                  </a:lnTo>
                  <a:lnTo>
                    <a:pt x="2924402" y="1097280"/>
                  </a:lnTo>
                  <a:lnTo>
                    <a:pt x="2744458" y="1097280"/>
                  </a:lnTo>
                  <a:lnTo>
                    <a:pt x="2744458" y="1070855"/>
                  </a:lnTo>
                  <a:lnTo>
                    <a:pt x="2645049" y="1070855"/>
                  </a:lnTo>
                  <a:lnTo>
                    <a:pt x="2645049" y="1048204"/>
                  </a:lnTo>
                  <a:lnTo>
                    <a:pt x="2569548" y="1048204"/>
                  </a:lnTo>
                  <a:lnTo>
                    <a:pt x="2569548" y="1019262"/>
                  </a:lnTo>
                  <a:lnTo>
                    <a:pt x="2520472" y="1019262"/>
                  </a:lnTo>
                  <a:lnTo>
                    <a:pt x="2520472" y="1006679"/>
                  </a:lnTo>
                  <a:lnTo>
                    <a:pt x="2485239" y="1006679"/>
                  </a:lnTo>
                  <a:lnTo>
                    <a:pt x="2485239" y="975220"/>
                  </a:lnTo>
                  <a:lnTo>
                    <a:pt x="2429871" y="975220"/>
                  </a:lnTo>
                  <a:lnTo>
                    <a:pt x="2429871" y="945020"/>
                  </a:lnTo>
                  <a:lnTo>
                    <a:pt x="2377021" y="945020"/>
                  </a:lnTo>
                  <a:lnTo>
                    <a:pt x="2377021" y="902236"/>
                  </a:lnTo>
                  <a:lnTo>
                    <a:pt x="2299003" y="902236"/>
                  </a:lnTo>
                  <a:lnTo>
                    <a:pt x="2299003" y="875811"/>
                  </a:lnTo>
                  <a:lnTo>
                    <a:pt x="2278869" y="875811"/>
                  </a:lnTo>
                  <a:lnTo>
                    <a:pt x="2278869" y="856935"/>
                  </a:lnTo>
                  <a:lnTo>
                    <a:pt x="2252444" y="856935"/>
                  </a:lnTo>
                  <a:lnTo>
                    <a:pt x="2252444" y="829252"/>
                  </a:lnTo>
                  <a:lnTo>
                    <a:pt x="2252444" y="806602"/>
                  </a:lnTo>
                  <a:lnTo>
                    <a:pt x="2244894" y="806602"/>
                  </a:lnTo>
                  <a:lnTo>
                    <a:pt x="2244894" y="783951"/>
                  </a:lnTo>
                  <a:lnTo>
                    <a:pt x="2223502" y="783951"/>
                  </a:lnTo>
                  <a:lnTo>
                    <a:pt x="2223502" y="736134"/>
                  </a:lnTo>
                  <a:lnTo>
                    <a:pt x="2075017" y="736134"/>
                  </a:lnTo>
                  <a:lnTo>
                    <a:pt x="2075017" y="717259"/>
                  </a:lnTo>
                  <a:lnTo>
                    <a:pt x="2058658" y="717259"/>
                  </a:lnTo>
                  <a:lnTo>
                    <a:pt x="2058658" y="690833"/>
                  </a:lnTo>
                  <a:lnTo>
                    <a:pt x="1990708" y="690833"/>
                  </a:lnTo>
                  <a:lnTo>
                    <a:pt x="1990708" y="666925"/>
                  </a:lnTo>
                  <a:lnTo>
                    <a:pt x="1961766" y="666925"/>
                  </a:lnTo>
                  <a:lnTo>
                    <a:pt x="1961766" y="641758"/>
                  </a:lnTo>
                  <a:lnTo>
                    <a:pt x="1941632" y="641758"/>
                  </a:lnTo>
                  <a:lnTo>
                    <a:pt x="1941632" y="592682"/>
                  </a:lnTo>
                  <a:lnTo>
                    <a:pt x="1924015" y="592682"/>
                  </a:lnTo>
                  <a:lnTo>
                    <a:pt x="1924015" y="546123"/>
                  </a:lnTo>
                  <a:lnTo>
                    <a:pt x="1881231" y="546123"/>
                  </a:lnTo>
                  <a:lnTo>
                    <a:pt x="1881231" y="528506"/>
                  </a:lnTo>
                  <a:lnTo>
                    <a:pt x="1881231" y="484464"/>
                  </a:lnTo>
                  <a:lnTo>
                    <a:pt x="1823347" y="484464"/>
                  </a:lnTo>
                  <a:lnTo>
                    <a:pt x="1823347" y="456781"/>
                  </a:lnTo>
                  <a:lnTo>
                    <a:pt x="1808247" y="456781"/>
                  </a:lnTo>
                  <a:lnTo>
                    <a:pt x="1808247" y="434130"/>
                  </a:lnTo>
                  <a:lnTo>
                    <a:pt x="1682412" y="434130"/>
                  </a:lnTo>
                  <a:lnTo>
                    <a:pt x="1682412" y="410222"/>
                  </a:lnTo>
                  <a:lnTo>
                    <a:pt x="1512535" y="410222"/>
                  </a:lnTo>
                  <a:lnTo>
                    <a:pt x="1512535" y="391346"/>
                  </a:lnTo>
                  <a:lnTo>
                    <a:pt x="1341400" y="391346"/>
                  </a:lnTo>
                  <a:lnTo>
                    <a:pt x="1341400" y="362404"/>
                  </a:lnTo>
                  <a:lnTo>
                    <a:pt x="1265899" y="362404"/>
                  </a:lnTo>
                  <a:lnTo>
                    <a:pt x="1265899" y="342271"/>
                  </a:lnTo>
                  <a:lnTo>
                    <a:pt x="1252057" y="342271"/>
                  </a:lnTo>
                  <a:lnTo>
                    <a:pt x="1252057" y="318362"/>
                  </a:lnTo>
                  <a:lnTo>
                    <a:pt x="1205498" y="318362"/>
                  </a:lnTo>
                  <a:lnTo>
                    <a:pt x="1205498" y="295712"/>
                  </a:lnTo>
                  <a:lnTo>
                    <a:pt x="1177814" y="295712"/>
                  </a:lnTo>
                  <a:lnTo>
                    <a:pt x="1177814" y="276837"/>
                  </a:lnTo>
                  <a:lnTo>
                    <a:pt x="1166489" y="276837"/>
                  </a:lnTo>
                  <a:lnTo>
                    <a:pt x="1166489" y="251670"/>
                  </a:lnTo>
                  <a:lnTo>
                    <a:pt x="1079663" y="251670"/>
                  </a:lnTo>
                  <a:lnTo>
                    <a:pt x="1079663" y="226503"/>
                  </a:lnTo>
                  <a:lnTo>
                    <a:pt x="835544" y="226503"/>
                  </a:lnTo>
                  <a:lnTo>
                    <a:pt x="835544" y="202594"/>
                  </a:lnTo>
                  <a:lnTo>
                    <a:pt x="826735" y="202594"/>
                  </a:lnTo>
                  <a:lnTo>
                    <a:pt x="826735" y="183719"/>
                  </a:lnTo>
                  <a:lnTo>
                    <a:pt x="531023" y="183719"/>
                  </a:lnTo>
                  <a:lnTo>
                    <a:pt x="531023" y="157294"/>
                  </a:lnTo>
                  <a:lnTo>
                    <a:pt x="442939" y="157294"/>
                  </a:lnTo>
                  <a:lnTo>
                    <a:pt x="442939" y="137160"/>
                  </a:lnTo>
                  <a:lnTo>
                    <a:pt x="305779" y="137160"/>
                  </a:lnTo>
                  <a:lnTo>
                    <a:pt x="305779" y="98151"/>
                  </a:lnTo>
                  <a:lnTo>
                    <a:pt x="130868" y="98151"/>
                  </a:lnTo>
                  <a:lnTo>
                    <a:pt x="130868" y="71726"/>
                  </a:lnTo>
                  <a:lnTo>
                    <a:pt x="95634" y="71726"/>
                  </a:lnTo>
                  <a:lnTo>
                    <a:pt x="95634" y="46559"/>
                  </a:lnTo>
                  <a:lnTo>
                    <a:pt x="83051" y="46559"/>
                  </a:lnTo>
                  <a:lnTo>
                    <a:pt x="83051" y="25167"/>
                  </a:lnTo>
                  <a:lnTo>
                    <a:pt x="51592" y="25167"/>
                  </a:lnTo>
                  <a:lnTo>
                    <a:pt x="51592" y="0"/>
                  </a:lnTo>
                  <a:lnTo>
                    <a:pt x="0" y="0"/>
                  </a:lnTo>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5" name="Freeform: Shape 1674">
              <a:extLst>
                <a:ext uri="{FF2B5EF4-FFF2-40B4-BE49-F238E27FC236}">
                  <a16:creationId xmlns:a16="http://schemas.microsoft.com/office/drawing/2014/main" id="{219A8672-AF05-4906-8A8D-2041C20546B1}"/>
                </a:ext>
              </a:extLst>
            </p:cNvPr>
            <p:cNvSpPr/>
            <p:nvPr/>
          </p:nvSpPr>
          <p:spPr>
            <a:xfrm>
              <a:off x="11387170" y="4250821"/>
              <a:ext cx="58278" cy="66073"/>
            </a:xfrm>
            <a:custGeom>
              <a:avLst/>
              <a:gdLst>
                <a:gd name="connsiteX0" fmla="*/ 95635 w 88084"/>
                <a:gd name="connsiteY0" fmla="*/ 47817 h 88084"/>
                <a:gd name="connsiteX1" fmla="*/ 47818 w 88084"/>
                <a:gd name="connsiteY1" fmla="*/ 95635 h 88084"/>
                <a:gd name="connsiteX2" fmla="*/ 1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7" y="95635"/>
                    <a:pt x="47818" y="95635"/>
                  </a:cubicBezTo>
                  <a:cubicBezTo>
                    <a:pt x="21409" y="95635"/>
                    <a:pt x="1" y="74226"/>
                    <a:pt x="1" y="47817"/>
                  </a:cubicBezTo>
                  <a:cubicBezTo>
                    <a:pt x="1" y="21409"/>
                    <a:pt x="21409" y="0"/>
                    <a:pt x="47818" y="0"/>
                  </a:cubicBezTo>
                  <a:cubicBezTo>
                    <a:pt x="74227"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6" name="Freeform: Shape 1675">
              <a:extLst>
                <a:ext uri="{FF2B5EF4-FFF2-40B4-BE49-F238E27FC236}">
                  <a16:creationId xmlns:a16="http://schemas.microsoft.com/office/drawing/2014/main" id="{1E522FD8-B66D-4F04-B7F9-D62C537CA835}"/>
                </a:ext>
              </a:extLst>
            </p:cNvPr>
            <p:cNvSpPr/>
            <p:nvPr/>
          </p:nvSpPr>
          <p:spPr>
            <a:xfrm>
              <a:off x="10937603" y="425082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7" name="Freeform: Shape 1676">
              <a:extLst>
                <a:ext uri="{FF2B5EF4-FFF2-40B4-BE49-F238E27FC236}">
                  <a16:creationId xmlns:a16="http://schemas.microsoft.com/office/drawing/2014/main" id="{CC87FDD0-7515-4815-9AAF-5B2FE3BFC6A8}"/>
                </a:ext>
              </a:extLst>
            </p:cNvPr>
            <p:cNvSpPr/>
            <p:nvPr/>
          </p:nvSpPr>
          <p:spPr>
            <a:xfrm>
              <a:off x="10905967" y="4250821"/>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8" name="Freeform: Shape 1677">
              <a:extLst>
                <a:ext uri="{FF2B5EF4-FFF2-40B4-BE49-F238E27FC236}">
                  <a16:creationId xmlns:a16="http://schemas.microsoft.com/office/drawing/2014/main" id="{F5ADB487-57A8-4376-96D3-E3389F7A235A}"/>
                </a:ext>
              </a:extLst>
            </p:cNvPr>
            <p:cNvSpPr/>
            <p:nvPr/>
          </p:nvSpPr>
          <p:spPr>
            <a:xfrm>
              <a:off x="10776091" y="42508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9" name="Freeform: Shape 1678">
              <a:extLst>
                <a:ext uri="{FF2B5EF4-FFF2-40B4-BE49-F238E27FC236}">
                  <a16:creationId xmlns:a16="http://schemas.microsoft.com/office/drawing/2014/main" id="{B2952522-1461-4DDC-900E-F74F8C97C328}"/>
                </a:ext>
              </a:extLst>
            </p:cNvPr>
            <p:cNvSpPr/>
            <p:nvPr/>
          </p:nvSpPr>
          <p:spPr>
            <a:xfrm>
              <a:off x="10744457" y="4250818"/>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0" name="Freeform: Shape 1679">
              <a:extLst>
                <a:ext uri="{FF2B5EF4-FFF2-40B4-BE49-F238E27FC236}">
                  <a16:creationId xmlns:a16="http://schemas.microsoft.com/office/drawing/2014/main" id="{D74386C2-67F5-4EB7-83DD-6587053614C4}"/>
                </a:ext>
              </a:extLst>
            </p:cNvPr>
            <p:cNvSpPr/>
            <p:nvPr/>
          </p:nvSpPr>
          <p:spPr>
            <a:xfrm>
              <a:off x="10645381" y="413660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1" name="Freeform: Shape 1680">
              <a:extLst>
                <a:ext uri="{FF2B5EF4-FFF2-40B4-BE49-F238E27FC236}">
                  <a16:creationId xmlns:a16="http://schemas.microsoft.com/office/drawing/2014/main" id="{C5CBFF78-B60E-4061-B9D1-17B16C231B54}"/>
                </a:ext>
              </a:extLst>
            </p:cNvPr>
            <p:cNvSpPr/>
            <p:nvPr/>
          </p:nvSpPr>
          <p:spPr>
            <a:xfrm>
              <a:off x="10624568" y="413660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2" name="Freeform: Shape 1681">
              <a:extLst>
                <a:ext uri="{FF2B5EF4-FFF2-40B4-BE49-F238E27FC236}">
                  <a16:creationId xmlns:a16="http://schemas.microsoft.com/office/drawing/2014/main" id="{506C7977-EBF9-4627-A69B-0FD7DF637CB8}"/>
                </a:ext>
              </a:extLst>
            </p:cNvPr>
            <p:cNvSpPr/>
            <p:nvPr/>
          </p:nvSpPr>
          <p:spPr>
            <a:xfrm>
              <a:off x="10608749" y="413660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3" name="Freeform: Shape 1682">
              <a:extLst>
                <a:ext uri="{FF2B5EF4-FFF2-40B4-BE49-F238E27FC236}">
                  <a16:creationId xmlns:a16="http://schemas.microsoft.com/office/drawing/2014/main" id="{5496582B-D69E-4DB0-8FF4-415DCB2BFEC4}"/>
                </a:ext>
              </a:extLst>
            </p:cNvPr>
            <p:cNvSpPr/>
            <p:nvPr/>
          </p:nvSpPr>
          <p:spPr>
            <a:xfrm>
              <a:off x="10533817" y="413660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4" name="Freeform: Shape 1683">
              <a:extLst>
                <a:ext uri="{FF2B5EF4-FFF2-40B4-BE49-F238E27FC236}">
                  <a16:creationId xmlns:a16="http://schemas.microsoft.com/office/drawing/2014/main" id="{304751B6-93E1-401B-8BA8-EA8CB915F954}"/>
                </a:ext>
              </a:extLst>
            </p:cNvPr>
            <p:cNvSpPr/>
            <p:nvPr/>
          </p:nvSpPr>
          <p:spPr>
            <a:xfrm>
              <a:off x="10494688" y="4100734"/>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5" name="Freeform: Shape 1684">
              <a:extLst>
                <a:ext uri="{FF2B5EF4-FFF2-40B4-BE49-F238E27FC236}">
                  <a16:creationId xmlns:a16="http://schemas.microsoft.com/office/drawing/2014/main" id="{51C171C6-EA00-493F-AEB5-553289A9939A}"/>
                </a:ext>
              </a:extLst>
            </p:cNvPr>
            <p:cNvSpPr/>
            <p:nvPr/>
          </p:nvSpPr>
          <p:spPr>
            <a:xfrm>
              <a:off x="10460558" y="4064866"/>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6" name="Freeform: Shape 1685">
              <a:extLst>
                <a:ext uri="{FF2B5EF4-FFF2-40B4-BE49-F238E27FC236}">
                  <a16:creationId xmlns:a16="http://schemas.microsoft.com/office/drawing/2014/main" id="{D8AF7EAA-DC75-4E9B-9C36-6B259FAFE24D}"/>
                </a:ext>
              </a:extLst>
            </p:cNvPr>
            <p:cNvSpPr/>
            <p:nvPr/>
          </p:nvSpPr>
          <p:spPr>
            <a:xfrm>
              <a:off x="10428919" y="406486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7" name="Freeform: Shape 1686">
              <a:extLst>
                <a:ext uri="{FF2B5EF4-FFF2-40B4-BE49-F238E27FC236}">
                  <a16:creationId xmlns:a16="http://schemas.microsoft.com/office/drawing/2014/main" id="{1B50A58C-9BF5-4219-A95B-F0F8F78DCDB8}"/>
                </a:ext>
              </a:extLst>
            </p:cNvPr>
            <p:cNvSpPr/>
            <p:nvPr/>
          </p:nvSpPr>
          <p:spPr>
            <a:xfrm>
              <a:off x="10407270" y="4064866"/>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8" name="Freeform: Shape 1687">
              <a:extLst>
                <a:ext uri="{FF2B5EF4-FFF2-40B4-BE49-F238E27FC236}">
                  <a16:creationId xmlns:a16="http://schemas.microsoft.com/office/drawing/2014/main" id="{417C766C-5C40-434F-A0F6-CCAD674D7FA4}"/>
                </a:ext>
              </a:extLst>
            </p:cNvPr>
            <p:cNvSpPr/>
            <p:nvPr/>
          </p:nvSpPr>
          <p:spPr>
            <a:xfrm>
              <a:off x="10388956" y="406486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9" name="Freeform: Shape 1688">
              <a:extLst>
                <a:ext uri="{FF2B5EF4-FFF2-40B4-BE49-F238E27FC236}">
                  <a16:creationId xmlns:a16="http://schemas.microsoft.com/office/drawing/2014/main" id="{54871BDD-BD77-4C2E-BB21-993C58B94419}"/>
                </a:ext>
              </a:extLst>
            </p:cNvPr>
            <p:cNvSpPr/>
            <p:nvPr/>
          </p:nvSpPr>
          <p:spPr>
            <a:xfrm>
              <a:off x="10365646" y="4064871"/>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0" name="Freeform: Shape 1689">
              <a:extLst>
                <a:ext uri="{FF2B5EF4-FFF2-40B4-BE49-F238E27FC236}">
                  <a16:creationId xmlns:a16="http://schemas.microsoft.com/office/drawing/2014/main" id="{9835F4B7-A0E9-454B-BE65-D2E554E75C3B}"/>
                </a:ext>
              </a:extLst>
            </p:cNvPr>
            <p:cNvSpPr/>
            <p:nvPr/>
          </p:nvSpPr>
          <p:spPr>
            <a:xfrm>
              <a:off x="10313196" y="402900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1" name="Freeform: Shape 1690">
              <a:extLst>
                <a:ext uri="{FF2B5EF4-FFF2-40B4-BE49-F238E27FC236}">
                  <a16:creationId xmlns:a16="http://schemas.microsoft.com/office/drawing/2014/main" id="{C61C2739-79D2-4C12-8134-E1A413C89959}"/>
                </a:ext>
              </a:extLst>
            </p:cNvPr>
            <p:cNvSpPr/>
            <p:nvPr/>
          </p:nvSpPr>
          <p:spPr>
            <a:xfrm>
              <a:off x="10281558" y="398086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2" name="Freeform: Shape 1691">
              <a:extLst>
                <a:ext uri="{FF2B5EF4-FFF2-40B4-BE49-F238E27FC236}">
                  <a16:creationId xmlns:a16="http://schemas.microsoft.com/office/drawing/2014/main" id="{B323A481-F134-4F40-9CA3-BDD15BA1BFB9}"/>
                </a:ext>
              </a:extLst>
            </p:cNvPr>
            <p:cNvSpPr/>
            <p:nvPr/>
          </p:nvSpPr>
          <p:spPr>
            <a:xfrm>
              <a:off x="10243261" y="398086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3" name="Freeform: Shape 1692">
              <a:extLst>
                <a:ext uri="{FF2B5EF4-FFF2-40B4-BE49-F238E27FC236}">
                  <a16:creationId xmlns:a16="http://schemas.microsoft.com/office/drawing/2014/main" id="{A6BDDFE2-5BB2-4B49-A31A-C30715E626A0}"/>
                </a:ext>
              </a:extLst>
            </p:cNvPr>
            <p:cNvSpPr/>
            <p:nvPr/>
          </p:nvSpPr>
          <p:spPr>
            <a:xfrm>
              <a:off x="10236604" y="3980864"/>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4" name="Freeform: Shape 1693">
              <a:extLst>
                <a:ext uri="{FF2B5EF4-FFF2-40B4-BE49-F238E27FC236}">
                  <a16:creationId xmlns:a16="http://schemas.microsoft.com/office/drawing/2014/main" id="{810F1E31-5E94-48E1-93EF-D9A796FF338A}"/>
                </a:ext>
              </a:extLst>
            </p:cNvPr>
            <p:cNvSpPr/>
            <p:nvPr/>
          </p:nvSpPr>
          <p:spPr>
            <a:xfrm>
              <a:off x="10179990" y="394122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5" name="Freeform: Shape 1694">
              <a:extLst>
                <a:ext uri="{FF2B5EF4-FFF2-40B4-BE49-F238E27FC236}">
                  <a16:creationId xmlns:a16="http://schemas.microsoft.com/office/drawing/2014/main" id="{FDA2B85E-F85A-4C55-AAB5-2466761FBA21}"/>
                </a:ext>
              </a:extLst>
            </p:cNvPr>
            <p:cNvSpPr/>
            <p:nvPr/>
          </p:nvSpPr>
          <p:spPr>
            <a:xfrm>
              <a:off x="10129206" y="390912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6" name="Freeform: Shape 1695">
              <a:extLst>
                <a:ext uri="{FF2B5EF4-FFF2-40B4-BE49-F238E27FC236}">
                  <a16:creationId xmlns:a16="http://schemas.microsoft.com/office/drawing/2014/main" id="{0B5CAAB9-D2C8-4537-AF91-6D965730FCCA}"/>
                </a:ext>
              </a:extLst>
            </p:cNvPr>
            <p:cNvSpPr/>
            <p:nvPr/>
          </p:nvSpPr>
          <p:spPr>
            <a:xfrm>
              <a:off x="10112556" y="38704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7" name="Freeform: Shape 1696">
              <a:extLst>
                <a:ext uri="{FF2B5EF4-FFF2-40B4-BE49-F238E27FC236}">
                  <a16:creationId xmlns:a16="http://schemas.microsoft.com/office/drawing/2014/main" id="{EABCBDD6-B501-44DC-8E5E-A5E9820FAF1B}"/>
                </a:ext>
              </a:extLst>
            </p:cNvPr>
            <p:cNvSpPr/>
            <p:nvPr/>
          </p:nvSpPr>
          <p:spPr>
            <a:xfrm>
              <a:off x="10050117" y="3834557"/>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8" name="Freeform: Shape 1697">
              <a:extLst>
                <a:ext uri="{FF2B5EF4-FFF2-40B4-BE49-F238E27FC236}">
                  <a16:creationId xmlns:a16="http://schemas.microsoft.com/office/drawing/2014/main" id="{9C3D6A4C-05FE-4A64-A3D8-2A7069C718F0}"/>
                </a:ext>
              </a:extLst>
            </p:cNvPr>
            <p:cNvSpPr/>
            <p:nvPr/>
          </p:nvSpPr>
          <p:spPr>
            <a:xfrm>
              <a:off x="9998497" y="3811905"/>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9" name="Freeform: Shape 1698">
              <a:extLst>
                <a:ext uri="{FF2B5EF4-FFF2-40B4-BE49-F238E27FC236}">
                  <a16:creationId xmlns:a16="http://schemas.microsoft.com/office/drawing/2014/main" id="{035EA47C-776E-417E-A914-0EBBCC788617}"/>
                </a:ext>
              </a:extLst>
            </p:cNvPr>
            <p:cNvSpPr/>
            <p:nvPr/>
          </p:nvSpPr>
          <p:spPr>
            <a:xfrm>
              <a:off x="9978518" y="3811905"/>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0" name="Freeform: Shape 1699">
              <a:extLst>
                <a:ext uri="{FF2B5EF4-FFF2-40B4-BE49-F238E27FC236}">
                  <a16:creationId xmlns:a16="http://schemas.microsoft.com/office/drawing/2014/main" id="{249F10AF-5AE2-4FC6-9301-11D42B7C9AB8}"/>
                </a:ext>
              </a:extLst>
            </p:cNvPr>
            <p:cNvSpPr/>
            <p:nvPr/>
          </p:nvSpPr>
          <p:spPr>
            <a:xfrm>
              <a:off x="9946880" y="381190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1" name="Freeform: Shape 1700">
              <a:extLst>
                <a:ext uri="{FF2B5EF4-FFF2-40B4-BE49-F238E27FC236}">
                  <a16:creationId xmlns:a16="http://schemas.microsoft.com/office/drawing/2014/main" id="{69CDFFDE-B8A8-497E-A269-D9AD4601D0B0}"/>
                </a:ext>
              </a:extLst>
            </p:cNvPr>
            <p:cNvSpPr/>
            <p:nvPr/>
          </p:nvSpPr>
          <p:spPr>
            <a:xfrm>
              <a:off x="9926900" y="381190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2" name="Freeform: Shape 1701">
              <a:extLst>
                <a:ext uri="{FF2B5EF4-FFF2-40B4-BE49-F238E27FC236}">
                  <a16:creationId xmlns:a16="http://schemas.microsoft.com/office/drawing/2014/main" id="{3A224220-E574-463A-B1EC-E4E4B3254DA6}"/>
                </a:ext>
              </a:extLst>
            </p:cNvPr>
            <p:cNvSpPr/>
            <p:nvPr/>
          </p:nvSpPr>
          <p:spPr>
            <a:xfrm>
              <a:off x="9926900" y="37798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3" name="Freeform: Shape 1702">
              <a:extLst>
                <a:ext uri="{FF2B5EF4-FFF2-40B4-BE49-F238E27FC236}">
                  <a16:creationId xmlns:a16="http://schemas.microsoft.com/office/drawing/2014/main" id="{FDD0DA38-4E34-4FE1-BC91-55C31E5A0F4D}"/>
                </a:ext>
              </a:extLst>
            </p:cNvPr>
            <p:cNvSpPr/>
            <p:nvPr/>
          </p:nvSpPr>
          <p:spPr>
            <a:xfrm>
              <a:off x="9889436" y="37798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4" name="Freeform: Shape 1703">
              <a:extLst>
                <a:ext uri="{FF2B5EF4-FFF2-40B4-BE49-F238E27FC236}">
                  <a16:creationId xmlns:a16="http://schemas.microsoft.com/office/drawing/2014/main" id="{556E9E65-46F1-4518-A8B5-CB95E48F364D}"/>
                </a:ext>
              </a:extLst>
            </p:cNvPr>
            <p:cNvSpPr/>
            <p:nvPr/>
          </p:nvSpPr>
          <p:spPr>
            <a:xfrm>
              <a:off x="9846977" y="37798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5" name="Freeform: Shape 1704">
              <a:extLst>
                <a:ext uri="{FF2B5EF4-FFF2-40B4-BE49-F238E27FC236}">
                  <a16:creationId xmlns:a16="http://schemas.microsoft.com/office/drawing/2014/main" id="{BF1AA29A-7817-46A4-B2D7-9F73DF00E499}"/>
                </a:ext>
              </a:extLst>
            </p:cNvPr>
            <p:cNvSpPr/>
            <p:nvPr/>
          </p:nvSpPr>
          <p:spPr>
            <a:xfrm>
              <a:off x="9837818" y="37798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6" name="Freeform: Shape 1705">
              <a:extLst>
                <a:ext uri="{FF2B5EF4-FFF2-40B4-BE49-F238E27FC236}">
                  <a16:creationId xmlns:a16="http://schemas.microsoft.com/office/drawing/2014/main" id="{33CCE18A-6C16-42D0-AAEA-910AE53E8365}"/>
                </a:ext>
              </a:extLst>
            </p:cNvPr>
            <p:cNvSpPr/>
            <p:nvPr/>
          </p:nvSpPr>
          <p:spPr>
            <a:xfrm>
              <a:off x="9774547" y="3752439"/>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7" name="Freeform: Shape 1706">
              <a:extLst>
                <a:ext uri="{FF2B5EF4-FFF2-40B4-BE49-F238E27FC236}">
                  <a16:creationId xmlns:a16="http://schemas.microsoft.com/office/drawing/2014/main" id="{25271ACD-A835-47C3-8508-9B0ED8081693}"/>
                </a:ext>
              </a:extLst>
            </p:cNvPr>
            <p:cNvSpPr/>
            <p:nvPr/>
          </p:nvSpPr>
          <p:spPr>
            <a:xfrm>
              <a:off x="9715437" y="375243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8" name="Freeform: Shape 1707">
              <a:extLst>
                <a:ext uri="{FF2B5EF4-FFF2-40B4-BE49-F238E27FC236}">
                  <a16:creationId xmlns:a16="http://schemas.microsoft.com/office/drawing/2014/main" id="{F85EDBF4-10E6-4E8F-9ED9-C12653AE7665}"/>
                </a:ext>
              </a:extLst>
            </p:cNvPr>
            <p:cNvSpPr/>
            <p:nvPr/>
          </p:nvSpPr>
          <p:spPr>
            <a:xfrm>
              <a:off x="9616364" y="3654276"/>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9" name="Freeform: Shape 1708">
              <a:extLst>
                <a:ext uri="{FF2B5EF4-FFF2-40B4-BE49-F238E27FC236}">
                  <a16:creationId xmlns:a16="http://schemas.microsoft.com/office/drawing/2014/main" id="{48447A7B-A71B-4493-B3CE-5921336B36FA}"/>
                </a:ext>
              </a:extLst>
            </p:cNvPr>
            <p:cNvSpPr/>
            <p:nvPr/>
          </p:nvSpPr>
          <p:spPr>
            <a:xfrm>
              <a:off x="9505639" y="361935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0" name="Freeform: Shape 1709">
              <a:extLst>
                <a:ext uri="{FF2B5EF4-FFF2-40B4-BE49-F238E27FC236}">
                  <a16:creationId xmlns:a16="http://schemas.microsoft.com/office/drawing/2014/main" id="{162EC4DE-DABD-4447-9FB7-1F4935BE4CCF}"/>
                </a:ext>
              </a:extLst>
            </p:cNvPr>
            <p:cNvSpPr/>
            <p:nvPr/>
          </p:nvSpPr>
          <p:spPr>
            <a:xfrm>
              <a:off x="9477332" y="361935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1" name="Freeform: Shape 1710">
              <a:extLst>
                <a:ext uri="{FF2B5EF4-FFF2-40B4-BE49-F238E27FC236}">
                  <a16:creationId xmlns:a16="http://schemas.microsoft.com/office/drawing/2014/main" id="{A339C485-23F9-44FE-9526-AE6DCF5FD6F8}"/>
                </a:ext>
              </a:extLst>
            </p:cNvPr>
            <p:cNvSpPr/>
            <p:nvPr/>
          </p:nvSpPr>
          <p:spPr>
            <a:xfrm>
              <a:off x="9463179" y="361935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2" name="Freeform: Shape 1711">
              <a:extLst>
                <a:ext uri="{FF2B5EF4-FFF2-40B4-BE49-F238E27FC236}">
                  <a16:creationId xmlns:a16="http://schemas.microsoft.com/office/drawing/2014/main" id="{46D3BA09-A8E9-434C-A355-756F8BCA9D08}"/>
                </a:ext>
              </a:extLst>
            </p:cNvPr>
            <p:cNvSpPr/>
            <p:nvPr/>
          </p:nvSpPr>
          <p:spPr>
            <a:xfrm>
              <a:off x="9442366" y="357876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3" name="Freeform: Shape 1712">
              <a:extLst>
                <a:ext uri="{FF2B5EF4-FFF2-40B4-BE49-F238E27FC236}">
                  <a16:creationId xmlns:a16="http://schemas.microsoft.com/office/drawing/2014/main" id="{E5FCCADF-3A76-4381-8842-A608994722BE}"/>
                </a:ext>
              </a:extLst>
            </p:cNvPr>
            <p:cNvSpPr/>
            <p:nvPr/>
          </p:nvSpPr>
          <p:spPr>
            <a:xfrm>
              <a:off x="9407400" y="3578764"/>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4" name="Freeform: Shape 1713">
              <a:extLst>
                <a:ext uri="{FF2B5EF4-FFF2-40B4-BE49-F238E27FC236}">
                  <a16:creationId xmlns:a16="http://schemas.microsoft.com/office/drawing/2014/main" id="{571403C3-2739-42D8-B474-C92B55EB3E8D}"/>
                </a:ext>
              </a:extLst>
            </p:cNvPr>
            <p:cNvSpPr/>
            <p:nvPr/>
          </p:nvSpPr>
          <p:spPr>
            <a:xfrm>
              <a:off x="9379926" y="357876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5" name="Freeform: Shape 1714">
              <a:extLst>
                <a:ext uri="{FF2B5EF4-FFF2-40B4-BE49-F238E27FC236}">
                  <a16:creationId xmlns:a16="http://schemas.microsoft.com/office/drawing/2014/main" id="{054440FD-8341-418A-A448-A9AD781EAD73}"/>
                </a:ext>
              </a:extLst>
            </p:cNvPr>
            <p:cNvSpPr/>
            <p:nvPr/>
          </p:nvSpPr>
          <p:spPr>
            <a:xfrm>
              <a:off x="9314989" y="354289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6" name="Freeform: Shape 1715">
              <a:extLst>
                <a:ext uri="{FF2B5EF4-FFF2-40B4-BE49-F238E27FC236}">
                  <a16:creationId xmlns:a16="http://schemas.microsoft.com/office/drawing/2014/main" id="{0F1CD808-A5D6-486D-A539-D6CA5A779403}"/>
                </a:ext>
              </a:extLst>
            </p:cNvPr>
            <p:cNvSpPr/>
            <p:nvPr/>
          </p:nvSpPr>
          <p:spPr>
            <a:xfrm>
              <a:off x="9314989" y="3527792"/>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7" name="Freeform: Shape 1716">
              <a:extLst>
                <a:ext uri="{FF2B5EF4-FFF2-40B4-BE49-F238E27FC236}">
                  <a16:creationId xmlns:a16="http://schemas.microsoft.com/office/drawing/2014/main" id="{38EC8C87-2419-43F6-B803-BF124DBA9E43}"/>
                </a:ext>
              </a:extLst>
            </p:cNvPr>
            <p:cNvSpPr/>
            <p:nvPr/>
          </p:nvSpPr>
          <p:spPr>
            <a:xfrm>
              <a:off x="9314989" y="350041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8" name="Freeform: Shape 1717">
              <a:extLst>
                <a:ext uri="{FF2B5EF4-FFF2-40B4-BE49-F238E27FC236}">
                  <a16:creationId xmlns:a16="http://schemas.microsoft.com/office/drawing/2014/main" id="{B9BF8299-D4E3-44AA-A013-3287599ADFC7}"/>
                </a:ext>
              </a:extLst>
            </p:cNvPr>
            <p:cNvSpPr/>
            <p:nvPr/>
          </p:nvSpPr>
          <p:spPr>
            <a:xfrm>
              <a:off x="9309160" y="347871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9" name="Freeform: Shape 1718">
              <a:extLst>
                <a:ext uri="{FF2B5EF4-FFF2-40B4-BE49-F238E27FC236}">
                  <a16:creationId xmlns:a16="http://schemas.microsoft.com/office/drawing/2014/main" id="{E204EAA0-698D-420D-9A5A-07AB8A38D2F9}"/>
                </a:ext>
              </a:extLst>
            </p:cNvPr>
            <p:cNvSpPr/>
            <p:nvPr/>
          </p:nvSpPr>
          <p:spPr>
            <a:xfrm>
              <a:off x="9283351" y="3478710"/>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0" name="Freeform: Shape 1719">
              <a:extLst>
                <a:ext uri="{FF2B5EF4-FFF2-40B4-BE49-F238E27FC236}">
                  <a16:creationId xmlns:a16="http://schemas.microsoft.com/office/drawing/2014/main" id="{1A8F2CE1-89B7-4323-BF6C-6B4F74EAFB87}"/>
                </a:ext>
              </a:extLst>
            </p:cNvPr>
            <p:cNvSpPr/>
            <p:nvPr/>
          </p:nvSpPr>
          <p:spPr>
            <a:xfrm>
              <a:off x="9226739" y="337205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1" name="Freeform: Shape 1720">
              <a:extLst>
                <a:ext uri="{FF2B5EF4-FFF2-40B4-BE49-F238E27FC236}">
                  <a16:creationId xmlns:a16="http://schemas.microsoft.com/office/drawing/2014/main" id="{AD449F26-B870-45CB-A6EA-E6F1966B0115}"/>
                </a:ext>
              </a:extLst>
            </p:cNvPr>
            <p:cNvSpPr/>
            <p:nvPr/>
          </p:nvSpPr>
          <p:spPr>
            <a:xfrm>
              <a:off x="9220079" y="3355058"/>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2" name="Freeform: Shape 1721">
              <a:extLst>
                <a:ext uri="{FF2B5EF4-FFF2-40B4-BE49-F238E27FC236}">
                  <a16:creationId xmlns:a16="http://schemas.microsoft.com/office/drawing/2014/main" id="{3182D0F2-DF2C-40C5-A585-48033E855959}"/>
                </a:ext>
              </a:extLst>
            </p:cNvPr>
            <p:cNvSpPr/>
            <p:nvPr/>
          </p:nvSpPr>
          <p:spPr>
            <a:xfrm>
              <a:off x="9195104" y="332013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3" name="Freeform: Shape 1722">
              <a:extLst>
                <a:ext uri="{FF2B5EF4-FFF2-40B4-BE49-F238E27FC236}">
                  <a16:creationId xmlns:a16="http://schemas.microsoft.com/office/drawing/2014/main" id="{156FE757-F04C-4F83-B0A2-3E3F67311440}"/>
                </a:ext>
              </a:extLst>
            </p:cNvPr>
            <p:cNvSpPr/>
            <p:nvPr/>
          </p:nvSpPr>
          <p:spPr>
            <a:xfrm>
              <a:off x="9163468" y="332013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4" name="Freeform: Shape 1723">
              <a:extLst>
                <a:ext uri="{FF2B5EF4-FFF2-40B4-BE49-F238E27FC236}">
                  <a16:creationId xmlns:a16="http://schemas.microsoft.com/office/drawing/2014/main" id="{864C85FB-1F78-44FD-B137-C6420E42EAEF}"/>
                </a:ext>
              </a:extLst>
            </p:cNvPr>
            <p:cNvSpPr/>
            <p:nvPr/>
          </p:nvSpPr>
          <p:spPr>
            <a:xfrm>
              <a:off x="9131832" y="328426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5" name="Freeform: Shape 1724">
              <a:extLst>
                <a:ext uri="{FF2B5EF4-FFF2-40B4-BE49-F238E27FC236}">
                  <a16:creationId xmlns:a16="http://schemas.microsoft.com/office/drawing/2014/main" id="{5C503A78-5893-4A3F-998A-0CAA9FA27E62}"/>
                </a:ext>
              </a:extLst>
            </p:cNvPr>
            <p:cNvSpPr/>
            <p:nvPr/>
          </p:nvSpPr>
          <p:spPr>
            <a:xfrm>
              <a:off x="9101027" y="328426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6" name="Freeform: Shape 1725">
              <a:extLst>
                <a:ext uri="{FF2B5EF4-FFF2-40B4-BE49-F238E27FC236}">
                  <a16:creationId xmlns:a16="http://schemas.microsoft.com/office/drawing/2014/main" id="{411F1CF8-A695-454B-9B00-C53FA4AC7181}"/>
                </a:ext>
              </a:extLst>
            </p:cNvPr>
            <p:cNvSpPr/>
            <p:nvPr/>
          </p:nvSpPr>
          <p:spPr>
            <a:xfrm>
              <a:off x="9028598" y="3228577"/>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7" name="Freeform: Shape 1726">
              <a:extLst>
                <a:ext uri="{FF2B5EF4-FFF2-40B4-BE49-F238E27FC236}">
                  <a16:creationId xmlns:a16="http://schemas.microsoft.com/office/drawing/2014/main" id="{C1E88AAA-F6C7-4728-B480-2280AB02D8DD}"/>
                </a:ext>
              </a:extLst>
            </p:cNvPr>
            <p:cNvSpPr/>
            <p:nvPr/>
          </p:nvSpPr>
          <p:spPr>
            <a:xfrm>
              <a:off x="8875410" y="315683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8" name="Freeform: Shape 1727">
              <a:extLst>
                <a:ext uri="{FF2B5EF4-FFF2-40B4-BE49-F238E27FC236}">
                  <a16:creationId xmlns:a16="http://schemas.microsoft.com/office/drawing/2014/main" id="{6F79668A-72A7-4E66-AC34-004B284DA462}"/>
                </a:ext>
              </a:extLst>
            </p:cNvPr>
            <p:cNvSpPr/>
            <p:nvPr/>
          </p:nvSpPr>
          <p:spPr>
            <a:xfrm>
              <a:off x="8659784" y="306339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9" name="Freeform: Shape 1728">
              <a:extLst>
                <a:ext uri="{FF2B5EF4-FFF2-40B4-BE49-F238E27FC236}">
                  <a16:creationId xmlns:a16="http://schemas.microsoft.com/office/drawing/2014/main" id="{1F6D5075-48AE-47A2-8B52-9A4BC2C89BDF}"/>
                </a:ext>
              </a:extLst>
            </p:cNvPr>
            <p:cNvSpPr/>
            <p:nvPr/>
          </p:nvSpPr>
          <p:spPr>
            <a:xfrm>
              <a:off x="8504932" y="2992602"/>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0" name="Freeform: Shape 1729">
              <a:extLst>
                <a:ext uri="{FF2B5EF4-FFF2-40B4-BE49-F238E27FC236}">
                  <a16:creationId xmlns:a16="http://schemas.microsoft.com/office/drawing/2014/main" id="{2212AC80-87F4-409F-BDE1-1607D06F1CC0}"/>
                </a:ext>
              </a:extLst>
            </p:cNvPr>
            <p:cNvSpPr/>
            <p:nvPr/>
          </p:nvSpPr>
          <p:spPr>
            <a:xfrm>
              <a:off x="8406695" y="291520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1" name="Freeform: Shape 1730">
              <a:extLst>
                <a:ext uri="{FF2B5EF4-FFF2-40B4-BE49-F238E27FC236}">
                  <a16:creationId xmlns:a16="http://schemas.microsoft.com/office/drawing/2014/main" id="{02241017-F628-48B4-8B2F-18FE2BDA7888}"/>
                </a:ext>
              </a:extLst>
            </p:cNvPr>
            <p:cNvSpPr/>
            <p:nvPr/>
          </p:nvSpPr>
          <p:spPr>
            <a:xfrm>
              <a:off x="8314283" y="280665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2" name="Freeform: Shape 1731">
              <a:extLst>
                <a:ext uri="{FF2B5EF4-FFF2-40B4-BE49-F238E27FC236}">
                  <a16:creationId xmlns:a16="http://schemas.microsoft.com/office/drawing/2014/main" id="{F8316B15-608B-45D2-A8DA-06570A5D4844}"/>
                </a:ext>
              </a:extLst>
            </p:cNvPr>
            <p:cNvSpPr/>
            <p:nvPr/>
          </p:nvSpPr>
          <p:spPr>
            <a:xfrm>
              <a:off x="8291808" y="280665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3" name="Freeform: Shape 1732">
              <a:extLst>
                <a:ext uri="{FF2B5EF4-FFF2-40B4-BE49-F238E27FC236}">
                  <a16:creationId xmlns:a16="http://schemas.microsoft.com/office/drawing/2014/main" id="{7A7F12CF-8D1A-40B5-B334-4B2FD310CA0C}"/>
                </a:ext>
              </a:extLst>
            </p:cNvPr>
            <p:cNvSpPr/>
            <p:nvPr/>
          </p:nvSpPr>
          <p:spPr>
            <a:xfrm>
              <a:off x="8279319" y="280665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4" name="Freeform: Shape 1733">
              <a:extLst>
                <a:ext uri="{FF2B5EF4-FFF2-40B4-BE49-F238E27FC236}">
                  <a16:creationId xmlns:a16="http://schemas.microsoft.com/office/drawing/2014/main" id="{40B0A1E5-4420-411E-8A53-7D97EE9FAA62}"/>
                </a:ext>
              </a:extLst>
            </p:cNvPr>
            <p:cNvSpPr/>
            <p:nvPr/>
          </p:nvSpPr>
          <p:spPr>
            <a:xfrm>
              <a:off x="7922161" y="2565015"/>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5" name="Freeform: Shape 1734">
              <a:extLst>
                <a:ext uri="{FF2B5EF4-FFF2-40B4-BE49-F238E27FC236}">
                  <a16:creationId xmlns:a16="http://schemas.microsoft.com/office/drawing/2014/main" id="{7F821DDE-9A23-4907-974B-803E2E8FAA1E}"/>
                </a:ext>
              </a:extLst>
            </p:cNvPr>
            <p:cNvSpPr/>
            <p:nvPr/>
          </p:nvSpPr>
          <p:spPr>
            <a:xfrm>
              <a:off x="7840574" y="2547081"/>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8" y="0"/>
                    <a:pt x="47817" y="0"/>
                  </a:cubicBezTo>
                  <a:cubicBezTo>
                    <a:pt x="74226" y="0"/>
                    <a:pt x="95635" y="21408"/>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6" name="Freeform: Shape 1735">
              <a:extLst>
                <a:ext uri="{FF2B5EF4-FFF2-40B4-BE49-F238E27FC236}">
                  <a16:creationId xmlns:a16="http://schemas.microsoft.com/office/drawing/2014/main" id="{C79D1704-1D57-4E75-9B84-814706A5ED5A}"/>
                </a:ext>
              </a:extLst>
            </p:cNvPr>
            <p:cNvSpPr/>
            <p:nvPr/>
          </p:nvSpPr>
          <p:spPr>
            <a:xfrm>
              <a:off x="7634105" y="2445140"/>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7" name="Freeform: Shape 1736">
              <a:extLst>
                <a:ext uri="{FF2B5EF4-FFF2-40B4-BE49-F238E27FC236}">
                  <a16:creationId xmlns:a16="http://schemas.microsoft.com/office/drawing/2014/main" id="{2A82BF7A-B930-4886-BFC7-47B2D92C4F55}"/>
                </a:ext>
              </a:extLst>
            </p:cNvPr>
            <p:cNvSpPr/>
            <p:nvPr/>
          </p:nvSpPr>
          <p:spPr>
            <a:xfrm>
              <a:off x="7472596" y="242248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8" name="Freeform: Shape 1737">
              <a:extLst>
                <a:ext uri="{FF2B5EF4-FFF2-40B4-BE49-F238E27FC236}">
                  <a16:creationId xmlns:a16="http://schemas.microsoft.com/office/drawing/2014/main" id="{2983FAE8-3A15-48B0-ACA9-0A9BA750EB53}"/>
                </a:ext>
              </a:extLst>
            </p:cNvPr>
            <p:cNvSpPr/>
            <p:nvPr/>
          </p:nvSpPr>
          <p:spPr>
            <a:xfrm>
              <a:off x="7326067" y="2396058"/>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9" name="Freeform: Shape 1738">
              <a:extLst>
                <a:ext uri="{FF2B5EF4-FFF2-40B4-BE49-F238E27FC236}">
                  <a16:creationId xmlns:a16="http://schemas.microsoft.com/office/drawing/2014/main" id="{DD0C864D-29F4-4F5B-B5F1-F7107CE040BC}"/>
                </a:ext>
              </a:extLst>
            </p:cNvPr>
            <p:cNvSpPr/>
            <p:nvPr/>
          </p:nvSpPr>
          <p:spPr>
            <a:xfrm>
              <a:off x="7313579" y="2396058"/>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0" name="Freeform: Shape 1739">
              <a:extLst>
                <a:ext uri="{FF2B5EF4-FFF2-40B4-BE49-F238E27FC236}">
                  <a16:creationId xmlns:a16="http://schemas.microsoft.com/office/drawing/2014/main" id="{3AC9D3D9-BC21-4721-8B02-DB6350C27197}"/>
                </a:ext>
              </a:extLst>
            </p:cNvPr>
            <p:cNvSpPr/>
            <p:nvPr/>
          </p:nvSpPr>
          <p:spPr>
            <a:xfrm>
              <a:off x="7175379" y="236018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1" name="Freeform: Shape 1740">
              <a:extLst>
                <a:ext uri="{FF2B5EF4-FFF2-40B4-BE49-F238E27FC236}">
                  <a16:creationId xmlns:a16="http://schemas.microsoft.com/office/drawing/2014/main" id="{E603F1A0-F57C-4AA2-A400-0A2B9C20E773}"/>
                </a:ext>
              </a:extLst>
            </p:cNvPr>
            <p:cNvSpPr/>
            <p:nvPr/>
          </p:nvSpPr>
          <p:spPr>
            <a:xfrm>
              <a:off x="7137085" y="236018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2" name="Freeform: Shape 1741">
              <a:extLst>
                <a:ext uri="{FF2B5EF4-FFF2-40B4-BE49-F238E27FC236}">
                  <a16:creationId xmlns:a16="http://schemas.microsoft.com/office/drawing/2014/main" id="{A43988E1-03D4-45C7-80CF-D8DAF90356E4}"/>
                </a:ext>
              </a:extLst>
            </p:cNvPr>
            <p:cNvSpPr/>
            <p:nvPr/>
          </p:nvSpPr>
          <p:spPr>
            <a:xfrm>
              <a:off x="10397345" y="4064843"/>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rgbClr val="03B2C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grpSp>
      <p:grpSp>
        <p:nvGrpSpPr>
          <p:cNvPr id="1569" name="Group 1568">
            <a:extLst>
              <a:ext uri="{FF2B5EF4-FFF2-40B4-BE49-F238E27FC236}">
                <a16:creationId xmlns:a16="http://schemas.microsoft.com/office/drawing/2014/main" id="{BEE87784-1DDC-41A4-AEFF-30760BE7859A}"/>
              </a:ext>
            </a:extLst>
          </p:cNvPr>
          <p:cNvGrpSpPr/>
          <p:nvPr/>
        </p:nvGrpSpPr>
        <p:grpSpPr>
          <a:xfrm>
            <a:off x="6243016" y="2227828"/>
            <a:ext cx="5510502" cy="3679042"/>
            <a:chOff x="4711818" y="1500780"/>
            <a:chExt cx="4132876" cy="2759282"/>
          </a:xfrm>
        </p:grpSpPr>
        <p:sp>
          <p:nvSpPr>
            <p:cNvPr id="1570" name="TextBox 1569">
              <a:extLst>
                <a:ext uri="{FF2B5EF4-FFF2-40B4-BE49-F238E27FC236}">
                  <a16:creationId xmlns:a16="http://schemas.microsoft.com/office/drawing/2014/main" id="{2420153D-49F7-4552-91CC-FA338451A8EB}"/>
                </a:ext>
              </a:extLst>
            </p:cNvPr>
            <p:cNvSpPr txBox="1"/>
            <p:nvPr/>
          </p:nvSpPr>
          <p:spPr>
            <a:xfrm>
              <a:off x="8183200"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71" name="TextBox 1570">
              <a:extLst>
                <a:ext uri="{FF2B5EF4-FFF2-40B4-BE49-F238E27FC236}">
                  <a16:creationId xmlns:a16="http://schemas.microsoft.com/office/drawing/2014/main" id="{69F897A4-C1A5-465A-9809-D25E1F3718A4}"/>
                </a:ext>
              </a:extLst>
            </p:cNvPr>
            <p:cNvSpPr txBox="1"/>
            <p:nvPr/>
          </p:nvSpPr>
          <p:spPr>
            <a:xfrm>
              <a:off x="8387334"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32</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72" name="TextBox 1571">
              <a:extLst>
                <a:ext uri="{FF2B5EF4-FFF2-40B4-BE49-F238E27FC236}">
                  <a16:creationId xmlns:a16="http://schemas.microsoft.com/office/drawing/2014/main" id="{044BD701-49F1-4991-AFD3-7ACB2B3662DB}"/>
                </a:ext>
              </a:extLst>
            </p:cNvPr>
            <p:cNvSpPr txBox="1"/>
            <p:nvPr/>
          </p:nvSpPr>
          <p:spPr>
            <a:xfrm>
              <a:off x="7979066"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28</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73" name="TextBox 1572">
              <a:extLst>
                <a:ext uri="{FF2B5EF4-FFF2-40B4-BE49-F238E27FC236}">
                  <a16:creationId xmlns:a16="http://schemas.microsoft.com/office/drawing/2014/main" id="{AB16CA99-0979-4DFA-A79F-CAD368BF729C}"/>
                </a:ext>
              </a:extLst>
            </p:cNvPr>
            <p:cNvSpPr txBox="1"/>
            <p:nvPr/>
          </p:nvSpPr>
          <p:spPr>
            <a:xfrm>
              <a:off x="7774932"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26</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1574" name="Straight Connector 1573">
              <a:extLst>
                <a:ext uri="{FF2B5EF4-FFF2-40B4-BE49-F238E27FC236}">
                  <a16:creationId xmlns:a16="http://schemas.microsoft.com/office/drawing/2014/main" id="{13711CBD-2E69-4948-9705-C042B280A67C}"/>
                </a:ext>
              </a:extLst>
            </p:cNvPr>
            <p:cNvCxnSpPr>
              <a:cxnSpLocks/>
            </p:cNvCxnSpPr>
            <p:nvPr/>
          </p:nvCxnSpPr>
          <p:spPr>
            <a:xfrm>
              <a:off x="5171102" y="2574253"/>
              <a:ext cx="354629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75" name="Freeform 5">
              <a:extLst>
                <a:ext uri="{FF2B5EF4-FFF2-40B4-BE49-F238E27FC236}">
                  <a16:creationId xmlns:a16="http://schemas.microsoft.com/office/drawing/2014/main" id="{DBE5E68D-5174-4626-AAB7-806DB6C64EF6}"/>
                </a:ext>
              </a:extLst>
            </p:cNvPr>
            <p:cNvSpPr>
              <a:spLocks/>
            </p:cNvSpPr>
            <p:nvPr/>
          </p:nvSpPr>
          <p:spPr bwMode="auto">
            <a:xfrm>
              <a:off x="5247991" y="1563208"/>
              <a:ext cx="3473465" cy="2022114"/>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76" name="Line 6">
              <a:extLst>
                <a:ext uri="{FF2B5EF4-FFF2-40B4-BE49-F238E27FC236}">
                  <a16:creationId xmlns:a16="http://schemas.microsoft.com/office/drawing/2014/main" id="{2AF1EE95-914A-4B9C-ABE8-D9BDBDFB3D3E}"/>
                </a:ext>
              </a:extLst>
            </p:cNvPr>
            <p:cNvSpPr>
              <a:spLocks noChangeShapeType="1"/>
            </p:cNvSpPr>
            <p:nvPr/>
          </p:nvSpPr>
          <p:spPr bwMode="auto">
            <a:xfrm>
              <a:off x="5171102" y="1565839"/>
              <a:ext cx="7688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77" name="Line 8">
              <a:extLst>
                <a:ext uri="{FF2B5EF4-FFF2-40B4-BE49-F238E27FC236}">
                  <a16:creationId xmlns:a16="http://schemas.microsoft.com/office/drawing/2014/main" id="{4EDACA85-30B4-4DB4-BCC6-FB11957C231C}"/>
                </a:ext>
              </a:extLst>
            </p:cNvPr>
            <p:cNvSpPr>
              <a:spLocks noChangeShapeType="1"/>
            </p:cNvSpPr>
            <p:nvPr/>
          </p:nvSpPr>
          <p:spPr bwMode="auto">
            <a:xfrm>
              <a:off x="5171102" y="1971051"/>
              <a:ext cx="7688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78" name="Line 10">
              <a:extLst>
                <a:ext uri="{FF2B5EF4-FFF2-40B4-BE49-F238E27FC236}">
                  <a16:creationId xmlns:a16="http://schemas.microsoft.com/office/drawing/2014/main" id="{77861E11-294E-4E03-A06C-FE5D02B390D5}"/>
                </a:ext>
              </a:extLst>
            </p:cNvPr>
            <p:cNvSpPr>
              <a:spLocks noChangeShapeType="1"/>
            </p:cNvSpPr>
            <p:nvPr/>
          </p:nvSpPr>
          <p:spPr bwMode="auto">
            <a:xfrm>
              <a:off x="5171102" y="2373632"/>
              <a:ext cx="7688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79" name="Line 12">
              <a:extLst>
                <a:ext uri="{FF2B5EF4-FFF2-40B4-BE49-F238E27FC236}">
                  <a16:creationId xmlns:a16="http://schemas.microsoft.com/office/drawing/2014/main" id="{9F4FEB3E-1108-45F8-A943-72ED9DFC1FB2}"/>
                </a:ext>
              </a:extLst>
            </p:cNvPr>
            <p:cNvSpPr>
              <a:spLocks noChangeShapeType="1"/>
            </p:cNvSpPr>
            <p:nvPr/>
          </p:nvSpPr>
          <p:spPr bwMode="auto">
            <a:xfrm>
              <a:off x="5171102" y="2776213"/>
              <a:ext cx="7688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0" name="Line 14">
              <a:extLst>
                <a:ext uri="{FF2B5EF4-FFF2-40B4-BE49-F238E27FC236}">
                  <a16:creationId xmlns:a16="http://schemas.microsoft.com/office/drawing/2014/main" id="{4376900E-32E9-4714-AA0A-7FED1947A4CB}"/>
                </a:ext>
              </a:extLst>
            </p:cNvPr>
            <p:cNvSpPr>
              <a:spLocks noChangeShapeType="1"/>
            </p:cNvSpPr>
            <p:nvPr/>
          </p:nvSpPr>
          <p:spPr bwMode="auto">
            <a:xfrm>
              <a:off x="5171102" y="3180110"/>
              <a:ext cx="7688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1" name="Line 16">
              <a:extLst>
                <a:ext uri="{FF2B5EF4-FFF2-40B4-BE49-F238E27FC236}">
                  <a16:creationId xmlns:a16="http://schemas.microsoft.com/office/drawing/2014/main" id="{CEC31EDC-ACBF-4F3E-9C4B-FBA56F4F337E}"/>
                </a:ext>
              </a:extLst>
            </p:cNvPr>
            <p:cNvSpPr>
              <a:spLocks noChangeShapeType="1"/>
            </p:cNvSpPr>
            <p:nvPr/>
          </p:nvSpPr>
          <p:spPr bwMode="auto">
            <a:xfrm>
              <a:off x="5171102" y="3585322"/>
              <a:ext cx="7688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2" name="Line 17">
              <a:extLst>
                <a:ext uri="{FF2B5EF4-FFF2-40B4-BE49-F238E27FC236}">
                  <a16:creationId xmlns:a16="http://schemas.microsoft.com/office/drawing/2014/main" id="{667606F3-76E7-4860-8C8D-ABE5D91EAF61}"/>
                </a:ext>
              </a:extLst>
            </p:cNvPr>
            <p:cNvSpPr>
              <a:spLocks noChangeShapeType="1"/>
            </p:cNvSpPr>
            <p:nvPr/>
          </p:nvSpPr>
          <p:spPr bwMode="auto">
            <a:xfrm>
              <a:off x="5247991"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3" name="Line 20">
              <a:extLst>
                <a:ext uri="{FF2B5EF4-FFF2-40B4-BE49-F238E27FC236}">
                  <a16:creationId xmlns:a16="http://schemas.microsoft.com/office/drawing/2014/main" id="{39473E93-13CD-4A96-822A-50A6AE3F22CF}"/>
                </a:ext>
              </a:extLst>
            </p:cNvPr>
            <p:cNvSpPr>
              <a:spLocks noChangeShapeType="1"/>
            </p:cNvSpPr>
            <p:nvPr/>
          </p:nvSpPr>
          <p:spPr bwMode="auto">
            <a:xfrm>
              <a:off x="6474475"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4" name="Line 22">
              <a:extLst>
                <a:ext uri="{FF2B5EF4-FFF2-40B4-BE49-F238E27FC236}">
                  <a16:creationId xmlns:a16="http://schemas.microsoft.com/office/drawing/2014/main" id="{6E718BEE-6E58-4923-8BE6-38991D426B81}"/>
                </a:ext>
              </a:extLst>
            </p:cNvPr>
            <p:cNvSpPr>
              <a:spLocks noChangeShapeType="1"/>
            </p:cNvSpPr>
            <p:nvPr/>
          </p:nvSpPr>
          <p:spPr bwMode="auto">
            <a:xfrm>
              <a:off x="7087717"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5" name="Line 24">
              <a:extLst>
                <a:ext uri="{FF2B5EF4-FFF2-40B4-BE49-F238E27FC236}">
                  <a16:creationId xmlns:a16="http://schemas.microsoft.com/office/drawing/2014/main" id="{F1006E9F-D32D-4C67-BFEF-A2901BF47907}"/>
                </a:ext>
              </a:extLst>
            </p:cNvPr>
            <p:cNvSpPr>
              <a:spLocks noChangeShapeType="1"/>
            </p:cNvSpPr>
            <p:nvPr/>
          </p:nvSpPr>
          <p:spPr bwMode="auto">
            <a:xfrm>
              <a:off x="7292131"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6" name="Line 26">
              <a:extLst>
                <a:ext uri="{FF2B5EF4-FFF2-40B4-BE49-F238E27FC236}">
                  <a16:creationId xmlns:a16="http://schemas.microsoft.com/office/drawing/2014/main" id="{50D19AC6-8AB2-4031-A6E5-8D92A01C3F45}"/>
                </a:ext>
              </a:extLst>
            </p:cNvPr>
            <p:cNvSpPr>
              <a:spLocks noChangeShapeType="1"/>
            </p:cNvSpPr>
            <p:nvPr/>
          </p:nvSpPr>
          <p:spPr bwMode="auto">
            <a:xfrm>
              <a:off x="7496545"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7" name="Line 28">
              <a:extLst>
                <a:ext uri="{FF2B5EF4-FFF2-40B4-BE49-F238E27FC236}">
                  <a16:creationId xmlns:a16="http://schemas.microsoft.com/office/drawing/2014/main" id="{3CCB8520-9481-49E3-95DA-DA4EE1492364}"/>
                </a:ext>
              </a:extLst>
            </p:cNvPr>
            <p:cNvSpPr>
              <a:spLocks noChangeShapeType="1"/>
            </p:cNvSpPr>
            <p:nvPr/>
          </p:nvSpPr>
          <p:spPr bwMode="auto">
            <a:xfrm>
              <a:off x="7700959"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8" name="Line 30">
              <a:extLst>
                <a:ext uri="{FF2B5EF4-FFF2-40B4-BE49-F238E27FC236}">
                  <a16:creationId xmlns:a16="http://schemas.microsoft.com/office/drawing/2014/main" id="{B62C2F6D-B7AB-48DE-AFEB-98E81D7CBBB0}"/>
                </a:ext>
              </a:extLst>
            </p:cNvPr>
            <p:cNvSpPr>
              <a:spLocks noChangeShapeType="1"/>
            </p:cNvSpPr>
            <p:nvPr/>
          </p:nvSpPr>
          <p:spPr bwMode="auto">
            <a:xfrm>
              <a:off x="7905373"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9" name="Line 32">
              <a:extLst>
                <a:ext uri="{FF2B5EF4-FFF2-40B4-BE49-F238E27FC236}">
                  <a16:creationId xmlns:a16="http://schemas.microsoft.com/office/drawing/2014/main" id="{89F6DED2-C9FC-436A-8C7F-C55F00E571DA}"/>
                </a:ext>
              </a:extLst>
            </p:cNvPr>
            <p:cNvSpPr>
              <a:spLocks noChangeShapeType="1"/>
            </p:cNvSpPr>
            <p:nvPr/>
          </p:nvSpPr>
          <p:spPr bwMode="auto">
            <a:xfrm>
              <a:off x="8109787"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0" name="Line 34">
              <a:extLst>
                <a:ext uri="{FF2B5EF4-FFF2-40B4-BE49-F238E27FC236}">
                  <a16:creationId xmlns:a16="http://schemas.microsoft.com/office/drawing/2014/main" id="{4FF1BE3E-827E-4C13-92F0-BE4A11A51619}"/>
                </a:ext>
              </a:extLst>
            </p:cNvPr>
            <p:cNvSpPr>
              <a:spLocks noChangeShapeType="1"/>
            </p:cNvSpPr>
            <p:nvPr/>
          </p:nvSpPr>
          <p:spPr bwMode="auto">
            <a:xfrm>
              <a:off x="8314201"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1" name="Line 36">
              <a:extLst>
                <a:ext uri="{FF2B5EF4-FFF2-40B4-BE49-F238E27FC236}">
                  <a16:creationId xmlns:a16="http://schemas.microsoft.com/office/drawing/2014/main" id="{9D650893-DF49-4F86-B94E-FC708CE924F2}"/>
                </a:ext>
              </a:extLst>
            </p:cNvPr>
            <p:cNvSpPr>
              <a:spLocks noChangeShapeType="1"/>
            </p:cNvSpPr>
            <p:nvPr/>
          </p:nvSpPr>
          <p:spPr bwMode="auto">
            <a:xfrm>
              <a:off x="8518615"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2" name="Line 38">
              <a:extLst>
                <a:ext uri="{FF2B5EF4-FFF2-40B4-BE49-F238E27FC236}">
                  <a16:creationId xmlns:a16="http://schemas.microsoft.com/office/drawing/2014/main" id="{33897C2E-0C8D-4BDA-96D4-DE375F77A320}"/>
                </a:ext>
              </a:extLst>
            </p:cNvPr>
            <p:cNvSpPr>
              <a:spLocks noChangeShapeType="1"/>
            </p:cNvSpPr>
            <p:nvPr/>
          </p:nvSpPr>
          <p:spPr bwMode="auto">
            <a:xfrm>
              <a:off x="8723026" y="3585322"/>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3" name="Line 18">
              <a:extLst>
                <a:ext uri="{FF2B5EF4-FFF2-40B4-BE49-F238E27FC236}">
                  <a16:creationId xmlns:a16="http://schemas.microsoft.com/office/drawing/2014/main" id="{12305BB1-ADD1-4B7E-B168-1C51390E80E2}"/>
                </a:ext>
              </a:extLst>
            </p:cNvPr>
            <p:cNvSpPr>
              <a:spLocks noChangeShapeType="1"/>
            </p:cNvSpPr>
            <p:nvPr/>
          </p:nvSpPr>
          <p:spPr bwMode="auto">
            <a:xfrm>
              <a:off x="5452405" y="3585763"/>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4" name="Line 18">
              <a:extLst>
                <a:ext uri="{FF2B5EF4-FFF2-40B4-BE49-F238E27FC236}">
                  <a16:creationId xmlns:a16="http://schemas.microsoft.com/office/drawing/2014/main" id="{881F9389-B61F-4FC1-92ED-B12EAAF1C29F}"/>
                </a:ext>
              </a:extLst>
            </p:cNvPr>
            <p:cNvSpPr>
              <a:spLocks noChangeShapeType="1"/>
            </p:cNvSpPr>
            <p:nvPr/>
          </p:nvSpPr>
          <p:spPr bwMode="auto">
            <a:xfrm>
              <a:off x="5656819" y="3586646"/>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5" name="Line 18">
              <a:extLst>
                <a:ext uri="{FF2B5EF4-FFF2-40B4-BE49-F238E27FC236}">
                  <a16:creationId xmlns:a16="http://schemas.microsoft.com/office/drawing/2014/main" id="{F881E214-5E64-45BC-AFB8-3355780DF585}"/>
                </a:ext>
              </a:extLst>
            </p:cNvPr>
            <p:cNvSpPr>
              <a:spLocks noChangeShapeType="1"/>
            </p:cNvSpPr>
            <p:nvPr/>
          </p:nvSpPr>
          <p:spPr bwMode="auto">
            <a:xfrm>
              <a:off x="5861233" y="3587529"/>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6" name="Line 18">
              <a:extLst>
                <a:ext uri="{FF2B5EF4-FFF2-40B4-BE49-F238E27FC236}">
                  <a16:creationId xmlns:a16="http://schemas.microsoft.com/office/drawing/2014/main" id="{A4F6279E-375D-4872-92AA-39D40903699C}"/>
                </a:ext>
              </a:extLst>
            </p:cNvPr>
            <p:cNvSpPr>
              <a:spLocks noChangeShapeType="1"/>
            </p:cNvSpPr>
            <p:nvPr/>
          </p:nvSpPr>
          <p:spPr bwMode="auto">
            <a:xfrm>
              <a:off x="6065647" y="3588413"/>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7" name="Line 18">
              <a:extLst>
                <a:ext uri="{FF2B5EF4-FFF2-40B4-BE49-F238E27FC236}">
                  <a16:creationId xmlns:a16="http://schemas.microsoft.com/office/drawing/2014/main" id="{CBB939F9-6EF1-4726-B7D6-628D1BCB49D2}"/>
                </a:ext>
              </a:extLst>
            </p:cNvPr>
            <p:cNvSpPr>
              <a:spLocks noChangeShapeType="1"/>
            </p:cNvSpPr>
            <p:nvPr/>
          </p:nvSpPr>
          <p:spPr bwMode="auto">
            <a:xfrm>
              <a:off x="6270061" y="3588854"/>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8" name="Line 18">
              <a:extLst>
                <a:ext uri="{FF2B5EF4-FFF2-40B4-BE49-F238E27FC236}">
                  <a16:creationId xmlns:a16="http://schemas.microsoft.com/office/drawing/2014/main" id="{45E2D755-45D0-47A9-8AEF-4FF5ED29E6C9}"/>
                </a:ext>
              </a:extLst>
            </p:cNvPr>
            <p:cNvSpPr>
              <a:spLocks noChangeShapeType="1"/>
            </p:cNvSpPr>
            <p:nvPr/>
          </p:nvSpPr>
          <p:spPr bwMode="auto">
            <a:xfrm>
              <a:off x="6678889" y="3590180"/>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9" name="Line 18">
              <a:extLst>
                <a:ext uri="{FF2B5EF4-FFF2-40B4-BE49-F238E27FC236}">
                  <a16:creationId xmlns:a16="http://schemas.microsoft.com/office/drawing/2014/main" id="{00F60B01-F982-41F2-8BD7-68D8003763EF}"/>
                </a:ext>
              </a:extLst>
            </p:cNvPr>
            <p:cNvSpPr>
              <a:spLocks noChangeShapeType="1"/>
            </p:cNvSpPr>
            <p:nvPr/>
          </p:nvSpPr>
          <p:spPr bwMode="auto">
            <a:xfrm>
              <a:off x="6883303" y="3590621"/>
              <a:ext cx="0" cy="7499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00" name="TextBox 1599">
              <a:extLst>
                <a:ext uri="{FF2B5EF4-FFF2-40B4-BE49-F238E27FC236}">
                  <a16:creationId xmlns:a16="http://schemas.microsoft.com/office/drawing/2014/main" id="{641A4428-F41C-4089-A54D-B3C3D8168E2F}"/>
                </a:ext>
              </a:extLst>
            </p:cNvPr>
            <p:cNvSpPr txBox="1"/>
            <p:nvPr/>
          </p:nvSpPr>
          <p:spPr>
            <a:xfrm>
              <a:off x="5121190"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01" name="TextBox 1600">
              <a:extLst>
                <a:ext uri="{FF2B5EF4-FFF2-40B4-BE49-F238E27FC236}">
                  <a16:creationId xmlns:a16="http://schemas.microsoft.com/office/drawing/2014/main" id="{0709E7E1-D20E-4E28-AE75-94EFC6ACD33E}"/>
                </a:ext>
              </a:extLst>
            </p:cNvPr>
            <p:cNvSpPr txBox="1"/>
            <p:nvPr/>
          </p:nvSpPr>
          <p:spPr>
            <a:xfrm>
              <a:off x="5325324"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02" name="TextBox 1601">
              <a:extLst>
                <a:ext uri="{FF2B5EF4-FFF2-40B4-BE49-F238E27FC236}">
                  <a16:creationId xmlns:a16="http://schemas.microsoft.com/office/drawing/2014/main" id="{375F5A4B-FC94-4778-AB0C-4F7C493B43B0}"/>
                </a:ext>
              </a:extLst>
            </p:cNvPr>
            <p:cNvSpPr txBox="1"/>
            <p:nvPr/>
          </p:nvSpPr>
          <p:spPr>
            <a:xfrm>
              <a:off x="5529458"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03" name="TextBox 1602">
              <a:extLst>
                <a:ext uri="{FF2B5EF4-FFF2-40B4-BE49-F238E27FC236}">
                  <a16:creationId xmlns:a16="http://schemas.microsoft.com/office/drawing/2014/main" id="{60408B0D-43C8-49C4-BDDA-5DA41597AD50}"/>
                </a:ext>
              </a:extLst>
            </p:cNvPr>
            <p:cNvSpPr txBox="1"/>
            <p:nvPr/>
          </p:nvSpPr>
          <p:spPr>
            <a:xfrm>
              <a:off x="5733592"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04" name="TextBox 1603">
              <a:extLst>
                <a:ext uri="{FF2B5EF4-FFF2-40B4-BE49-F238E27FC236}">
                  <a16:creationId xmlns:a16="http://schemas.microsoft.com/office/drawing/2014/main" id="{90678E15-28C6-4695-A046-42BC39947C0D}"/>
                </a:ext>
              </a:extLst>
            </p:cNvPr>
            <p:cNvSpPr txBox="1"/>
            <p:nvPr/>
          </p:nvSpPr>
          <p:spPr>
            <a:xfrm>
              <a:off x="5937726"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8</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05" name="TextBox 1604">
              <a:extLst>
                <a:ext uri="{FF2B5EF4-FFF2-40B4-BE49-F238E27FC236}">
                  <a16:creationId xmlns:a16="http://schemas.microsoft.com/office/drawing/2014/main" id="{6F080EC5-26E4-41FB-9221-DDCF6E85E10B}"/>
                </a:ext>
              </a:extLst>
            </p:cNvPr>
            <p:cNvSpPr txBox="1"/>
            <p:nvPr/>
          </p:nvSpPr>
          <p:spPr>
            <a:xfrm>
              <a:off x="6141860"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06" name="TextBox 1605">
              <a:extLst>
                <a:ext uri="{FF2B5EF4-FFF2-40B4-BE49-F238E27FC236}">
                  <a16:creationId xmlns:a16="http://schemas.microsoft.com/office/drawing/2014/main" id="{56BB83D3-9D31-4399-9B96-A13204B2C7B9}"/>
                </a:ext>
              </a:extLst>
            </p:cNvPr>
            <p:cNvSpPr txBox="1"/>
            <p:nvPr/>
          </p:nvSpPr>
          <p:spPr>
            <a:xfrm>
              <a:off x="6345994"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12</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07" name="TextBox 1606">
              <a:extLst>
                <a:ext uri="{FF2B5EF4-FFF2-40B4-BE49-F238E27FC236}">
                  <a16:creationId xmlns:a16="http://schemas.microsoft.com/office/drawing/2014/main" id="{2F3BF0BC-0C72-4F75-A3D9-20CB0CAEC95D}"/>
                </a:ext>
              </a:extLst>
            </p:cNvPr>
            <p:cNvSpPr txBox="1"/>
            <p:nvPr/>
          </p:nvSpPr>
          <p:spPr>
            <a:xfrm>
              <a:off x="6550128"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14</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08" name="TextBox 1607">
              <a:extLst>
                <a:ext uri="{FF2B5EF4-FFF2-40B4-BE49-F238E27FC236}">
                  <a16:creationId xmlns:a16="http://schemas.microsoft.com/office/drawing/2014/main" id="{40AF3683-42CF-4914-9618-BFD55B280E08}"/>
                </a:ext>
              </a:extLst>
            </p:cNvPr>
            <p:cNvSpPr txBox="1"/>
            <p:nvPr/>
          </p:nvSpPr>
          <p:spPr>
            <a:xfrm>
              <a:off x="6754262"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16</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09" name="TextBox 1608">
              <a:extLst>
                <a:ext uri="{FF2B5EF4-FFF2-40B4-BE49-F238E27FC236}">
                  <a16:creationId xmlns:a16="http://schemas.microsoft.com/office/drawing/2014/main" id="{BC39879C-5551-4A9C-8A02-5B97A5CC2E70}"/>
                </a:ext>
              </a:extLst>
            </p:cNvPr>
            <p:cNvSpPr txBox="1"/>
            <p:nvPr/>
          </p:nvSpPr>
          <p:spPr>
            <a:xfrm>
              <a:off x="6958396"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18</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10" name="TextBox 1609">
              <a:extLst>
                <a:ext uri="{FF2B5EF4-FFF2-40B4-BE49-F238E27FC236}">
                  <a16:creationId xmlns:a16="http://schemas.microsoft.com/office/drawing/2014/main" id="{E6F083EA-7ADB-4648-A6E9-D9BC792E99CC}"/>
                </a:ext>
              </a:extLst>
            </p:cNvPr>
            <p:cNvSpPr txBox="1"/>
            <p:nvPr/>
          </p:nvSpPr>
          <p:spPr>
            <a:xfrm>
              <a:off x="7162530"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11" name="TextBox 1610">
              <a:extLst>
                <a:ext uri="{FF2B5EF4-FFF2-40B4-BE49-F238E27FC236}">
                  <a16:creationId xmlns:a16="http://schemas.microsoft.com/office/drawing/2014/main" id="{B5B60A39-CECE-4C75-873C-A4C424CB3921}"/>
                </a:ext>
              </a:extLst>
            </p:cNvPr>
            <p:cNvSpPr txBox="1"/>
            <p:nvPr/>
          </p:nvSpPr>
          <p:spPr>
            <a:xfrm>
              <a:off x="4869386" y="3514538"/>
              <a:ext cx="251874" cy="138500"/>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12" name="TextBox 1611">
              <a:extLst>
                <a:ext uri="{FF2B5EF4-FFF2-40B4-BE49-F238E27FC236}">
                  <a16:creationId xmlns:a16="http://schemas.microsoft.com/office/drawing/2014/main" id="{6443328C-A0A5-4D0D-A194-1F6ED26E6E4C}"/>
                </a:ext>
              </a:extLst>
            </p:cNvPr>
            <p:cNvSpPr txBox="1"/>
            <p:nvPr/>
          </p:nvSpPr>
          <p:spPr>
            <a:xfrm>
              <a:off x="4869386" y="2306284"/>
              <a:ext cx="251874" cy="138500"/>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13" name="TextBox 1612">
              <a:extLst>
                <a:ext uri="{FF2B5EF4-FFF2-40B4-BE49-F238E27FC236}">
                  <a16:creationId xmlns:a16="http://schemas.microsoft.com/office/drawing/2014/main" id="{A4738AFD-5AC3-4ECF-8686-66D2B19CDC99}"/>
                </a:ext>
              </a:extLst>
            </p:cNvPr>
            <p:cNvSpPr txBox="1"/>
            <p:nvPr/>
          </p:nvSpPr>
          <p:spPr>
            <a:xfrm>
              <a:off x="4869386" y="2709038"/>
              <a:ext cx="251874" cy="138500"/>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14" name="TextBox 1613">
              <a:extLst>
                <a:ext uri="{FF2B5EF4-FFF2-40B4-BE49-F238E27FC236}">
                  <a16:creationId xmlns:a16="http://schemas.microsoft.com/office/drawing/2014/main" id="{69B748AC-FEA3-4D18-AA9A-65D6CE1AACA9}"/>
                </a:ext>
              </a:extLst>
            </p:cNvPr>
            <p:cNvSpPr txBox="1"/>
            <p:nvPr/>
          </p:nvSpPr>
          <p:spPr>
            <a:xfrm>
              <a:off x="4869386" y="3111790"/>
              <a:ext cx="251874" cy="138500"/>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15" name="TextBox 1614">
              <a:extLst>
                <a:ext uri="{FF2B5EF4-FFF2-40B4-BE49-F238E27FC236}">
                  <a16:creationId xmlns:a16="http://schemas.microsoft.com/office/drawing/2014/main" id="{86C529D0-6810-485B-816E-C4F9E789694D}"/>
                </a:ext>
              </a:extLst>
            </p:cNvPr>
            <p:cNvSpPr txBox="1"/>
            <p:nvPr/>
          </p:nvSpPr>
          <p:spPr>
            <a:xfrm>
              <a:off x="4869386" y="1500780"/>
              <a:ext cx="251874" cy="138500"/>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16" name="TextBox 1615">
              <a:extLst>
                <a:ext uri="{FF2B5EF4-FFF2-40B4-BE49-F238E27FC236}">
                  <a16:creationId xmlns:a16="http://schemas.microsoft.com/office/drawing/2014/main" id="{30085646-55F9-48A2-BBF1-B16F6A9D49C4}"/>
                </a:ext>
              </a:extLst>
            </p:cNvPr>
            <p:cNvSpPr txBox="1"/>
            <p:nvPr/>
          </p:nvSpPr>
          <p:spPr>
            <a:xfrm>
              <a:off x="4869386" y="1903532"/>
              <a:ext cx="251874" cy="138500"/>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80</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17" name="TextBox 1616">
              <a:extLst>
                <a:ext uri="{FF2B5EF4-FFF2-40B4-BE49-F238E27FC236}">
                  <a16:creationId xmlns:a16="http://schemas.microsoft.com/office/drawing/2014/main" id="{E5556926-FD2E-44CF-B546-900385A3813F}"/>
                </a:ext>
              </a:extLst>
            </p:cNvPr>
            <p:cNvSpPr txBox="1"/>
            <p:nvPr/>
          </p:nvSpPr>
          <p:spPr>
            <a:xfrm>
              <a:off x="5241490" y="3783458"/>
              <a:ext cx="3479968"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Time from randomisation (months)</a:t>
              </a:r>
              <a:endParaRPr kumimoji="0" lang="en-GB"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18" name="TextBox 1617">
              <a:extLst>
                <a:ext uri="{FF2B5EF4-FFF2-40B4-BE49-F238E27FC236}">
                  <a16:creationId xmlns:a16="http://schemas.microsoft.com/office/drawing/2014/main" id="{683FA64E-7E93-4132-B997-963F83964214}"/>
                </a:ext>
              </a:extLst>
            </p:cNvPr>
            <p:cNvSpPr txBox="1"/>
            <p:nvPr/>
          </p:nvSpPr>
          <p:spPr>
            <a:xfrm rot="16200000">
              <a:off x="3815048" y="2506326"/>
              <a:ext cx="2019477" cy="138500"/>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Overall survival (%)</a:t>
              </a:r>
              <a:endParaRPr kumimoji="0" lang="en-GB"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619" name="Group 1618">
              <a:extLst>
                <a:ext uri="{FF2B5EF4-FFF2-40B4-BE49-F238E27FC236}">
                  <a16:creationId xmlns:a16="http://schemas.microsoft.com/office/drawing/2014/main" id="{A5A79016-8A62-442F-88D2-E1BF8C053433}"/>
                </a:ext>
              </a:extLst>
            </p:cNvPr>
            <p:cNvGrpSpPr/>
            <p:nvPr/>
          </p:nvGrpSpPr>
          <p:grpSpPr>
            <a:xfrm>
              <a:off x="5121191" y="3966193"/>
              <a:ext cx="3723503" cy="184671"/>
              <a:chOff x="2422523" y="4329950"/>
              <a:chExt cx="4382077" cy="222836"/>
            </a:xfrm>
          </p:grpSpPr>
          <p:sp>
            <p:nvSpPr>
              <p:cNvPr id="1625" name="TextBox 1624">
                <a:extLst>
                  <a:ext uri="{FF2B5EF4-FFF2-40B4-BE49-F238E27FC236}">
                    <a16:creationId xmlns:a16="http://schemas.microsoft.com/office/drawing/2014/main" id="{E725F83E-760C-49E2-ABF8-C9A7325AA795}"/>
                  </a:ext>
                </a:extLst>
              </p:cNvPr>
              <p:cNvSpPr txBox="1"/>
              <p:nvPr/>
            </p:nvSpPr>
            <p:spPr>
              <a:xfrm>
                <a:off x="242252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83</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26" name="TextBox 1625">
                <a:extLst>
                  <a:ext uri="{FF2B5EF4-FFF2-40B4-BE49-F238E27FC236}">
                    <a16:creationId xmlns:a16="http://schemas.microsoft.com/office/drawing/2014/main" id="{22CA7770-1E7E-46DC-9C86-954787020370}"/>
                  </a:ext>
                </a:extLst>
              </p:cNvPr>
              <p:cNvSpPr txBox="1"/>
              <p:nvPr/>
            </p:nvSpPr>
            <p:spPr>
              <a:xfrm>
                <a:off x="2903187" y="4329955"/>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73</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27" name="TextBox 1626">
                <a:extLst>
                  <a:ext uri="{FF2B5EF4-FFF2-40B4-BE49-F238E27FC236}">
                    <a16:creationId xmlns:a16="http://schemas.microsoft.com/office/drawing/2014/main" id="{2F0DBF54-AF20-43DB-8BCA-91F9F7040C4F}"/>
                  </a:ext>
                </a:extLst>
              </p:cNvPr>
              <p:cNvSpPr txBox="1"/>
              <p:nvPr/>
            </p:nvSpPr>
            <p:spPr>
              <a:xfrm>
                <a:off x="314351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142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67</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28" name="TextBox 1627">
                <a:extLst>
                  <a:ext uri="{FF2B5EF4-FFF2-40B4-BE49-F238E27FC236}">
                    <a16:creationId xmlns:a16="http://schemas.microsoft.com/office/drawing/2014/main" id="{998E9648-41DD-471A-89B6-9A9C234F7E05}"/>
                  </a:ext>
                </a:extLst>
              </p:cNvPr>
              <p:cNvSpPr txBox="1"/>
              <p:nvPr/>
            </p:nvSpPr>
            <p:spPr>
              <a:xfrm>
                <a:off x="338385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136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56</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29" name="TextBox 1628">
                <a:extLst>
                  <a:ext uri="{FF2B5EF4-FFF2-40B4-BE49-F238E27FC236}">
                    <a16:creationId xmlns:a16="http://schemas.microsoft.com/office/drawing/2014/main" id="{B59B1490-1AAD-4C2C-8C4A-AB212A8007C7}"/>
                  </a:ext>
                </a:extLst>
              </p:cNvPr>
              <p:cNvSpPr txBox="1"/>
              <p:nvPr/>
            </p:nvSpPr>
            <p:spPr>
              <a:xfrm>
                <a:off x="3624183" y="4329956"/>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124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47</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30" name="TextBox 1629">
                <a:extLst>
                  <a:ext uri="{FF2B5EF4-FFF2-40B4-BE49-F238E27FC236}">
                    <a16:creationId xmlns:a16="http://schemas.microsoft.com/office/drawing/2014/main" id="{1EC286B0-1F16-4C00-B0CE-7520EA1E1B76}"/>
                  </a:ext>
                </a:extLst>
              </p:cNvPr>
              <p:cNvSpPr txBox="1"/>
              <p:nvPr/>
            </p:nvSpPr>
            <p:spPr>
              <a:xfrm>
                <a:off x="3864515"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29</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31" name="TextBox 1630">
                <a:extLst>
                  <a:ext uri="{FF2B5EF4-FFF2-40B4-BE49-F238E27FC236}">
                    <a16:creationId xmlns:a16="http://schemas.microsoft.com/office/drawing/2014/main" id="{91B7E2C6-95E9-47E4-AE3A-0E39A442CBC2}"/>
                  </a:ext>
                </a:extLst>
              </p:cNvPr>
              <p:cNvSpPr txBox="1"/>
              <p:nvPr/>
            </p:nvSpPr>
            <p:spPr>
              <a:xfrm>
                <a:off x="410484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15</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32" name="TextBox 1631">
                <a:extLst>
                  <a:ext uri="{FF2B5EF4-FFF2-40B4-BE49-F238E27FC236}">
                    <a16:creationId xmlns:a16="http://schemas.microsoft.com/office/drawing/2014/main" id="{97ADDAFA-4E07-4F3E-B27B-DF67E3F67527}"/>
                  </a:ext>
                </a:extLst>
              </p:cNvPr>
              <p:cNvSpPr txBox="1"/>
              <p:nvPr/>
            </p:nvSpPr>
            <p:spPr>
              <a:xfrm>
                <a:off x="434517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9</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33" name="TextBox 1632">
                <a:extLst>
                  <a:ext uri="{FF2B5EF4-FFF2-40B4-BE49-F238E27FC236}">
                    <a16:creationId xmlns:a16="http://schemas.microsoft.com/office/drawing/2014/main" id="{37B5620B-489A-4D68-8C19-B5E90D7C4163}"/>
                  </a:ext>
                </a:extLst>
              </p:cNvPr>
              <p:cNvSpPr txBox="1"/>
              <p:nvPr/>
            </p:nvSpPr>
            <p:spPr>
              <a:xfrm>
                <a:off x="458551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34" name="TextBox 1633">
                <a:extLst>
                  <a:ext uri="{FF2B5EF4-FFF2-40B4-BE49-F238E27FC236}">
                    <a16:creationId xmlns:a16="http://schemas.microsoft.com/office/drawing/2014/main" id="{D20847E0-005C-42B4-A0B8-0440590DD34D}"/>
                  </a:ext>
                </a:extLst>
              </p:cNvPr>
              <p:cNvSpPr txBox="1"/>
              <p:nvPr/>
            </p:nvSpPr>
            <p:spPr>
              <a:xfrm>
                <a:off x="482584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35" name="TextBox 1634">
                <a:extLst>
                  <a:ext uri="{FF2B5EF4-FFF2-40B4-BE49-F238E27FC236}">
                    <a16:creationId xmlns:a16="http://schemas.microsoft.com/office/drawing/2014/main" id="{D418E471-ACA1-4D2C-A088-4E07A91E4CF0}"/>
                  </a:ext>
                </a:extLst>
              </p:cNvPr>
              <p:cNvSpPr txBox="1"/>
              <p:nvPr/>
            </p:nvSpPr>
            <p:spPr>
              <a:xfrm>
                <a:off x="506617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36" name="TextBox 1635">
                <a:extLst>
                  <a:ext uri="{FF2B5EF4-FFF2-40B4-BE49-F238E27FC236}">
                    <a16:creationId xmlns:a16="http://schemas.microsoft.com/office/drawing/2014/main" id="{50F74899-C258-4485-8926-BE95BD6659F7}"/>
                  </a:ext>
                </a:extLst>
              </p:cNvPr>
              <p:cNvSpPr txBox="1"/>
              <p:nvPr/>
            </p:nvSpPr>
            <p:spPr>
              <a:xfrm>
                <a:off x="5306508"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37" name="TextBox 1636">
                <a:extLst>
                  <a:ext uri="{FF2B5EF4-FFF2-40B4-BE49-F238E27FC236}">
                    <a16:creationId xmlns:a16="http://schemas.microsoft.com/office/drawing/2014/main" id="{E02429D1-FF54-4EEE-8119-75F9FD62B53B}"/>
                  </a:ext>
                </a:extLst>
              </p:cNvPr>
              <p:cNvSpPr txBox="1"/>
              <p:nvPr/>
            </p:nvSpPr>
            <p:spPr>
              <a:xfrm>
                <a:off x="554684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18</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38" name="TextBox 1637">
                <a:extLst>
                  <a:ext uri="{FF2B5EF4-FFF2-40B4-BE49-F238E27FC236}">
                    <a16:creationId xmlns:a16="http://schemas.microsoft.com/office/drawing/2014/main" id="{0D20D09A-71DB-47D8-86FE-8B8377C6EC12}"/>
                  </a:ext>
                </a:extLst>
              </p:cNvPr>
              <p:cNvSpPr txBox="1"/>
              <p:nvPr/>
            </p:nvSpPr>
            <p:spPr>
              <a:xfrm>
                <a:off x="578717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p>
            </p:txBody>
          </p:sp>
          <p:sp>
            <p:nvSpPr>
              <p:cNvPr id="1639" name="TextBox 1638">
                <a:extLst>
                  <a:ext uri="{FF2B5EF4-FFF2-40B4-BE49-F238E27FC236}">
                    <a16:creationId xmlns:a16="http://schemas.microsoft.com/office/drawing/2014/main" id="{A7C941B1-90CF-439E-9336-FEFA0822B7A7}"/>
                  </a:ext>
                </a:extLst>
              </p:cNvPr>
              <p:cNvSpPr txBox="1"/>
              <p:nvPr/>
            </p:nvSpPr>
            <p:spPr>
              <a:xfrm>
                <a:off x="6027504"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40" name="TextBox 1639">
                <a:extLst>
                  <a:ext uri="{FF2B5EF4-FFF2-40B4-BE49-F238E27FC236}">
                    <a16:creationId xmlns:a16="http://schemas.microsoft.com/office/drawing/2014/main" id="{8C217051-96BF-45E3-9058-083985E386C6}"/>
                  </a:ext>
                </a:extLst>
              </p:cNvPr>
              <p:cNvSpPr txBox="1"/>
              <p:nvPr/>
            </p:nvSpPr>
            <p:spPr>
              <a:xfrm>
                <a:off x="6267836"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41" name="TextBox 1640">
                <a:extLst>
                  <a:ext uri="{FF2B5EF4-FFF2-40B4-BE49-F238E27FC236}">
                    <a16:creationId xmlns:a16="http://schemas.microsoft.com/office/drawing/2014/main" id="{2A46F5CB-22BB-4224-833F-A5F99069A633}"/>
                  </a:ext>
                </a:extLst>
              </p:cNvPr>
              <p:cNvSpPr txBox="1"/>
              <p:nvPr/>
            </p:nvSpPr>
            <p:spPr>
              <a:xfrm>
                <a:off x="650817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42" name="TextBox 1641">
                <a:extLst>
                  <a:ext uri="{FF2B5EF4-FFF2-40B4-BE49-F238E27FC236}">
                    <a16:creationId xmlns:a16="http://schemas.microsoft.com/office/drawing/2014/main" id="{8A2104E3-3CE5-4FA7-97AC-674522564A95}"/>
                  </a:ext>
                </a:extLst>
              </p:cNvPr>
              <p:cNvSpPr txBox="1"/>
              <p:nvPr/>
            </p:nvSpPr>
            <p:spPr>
              <a:xfrm>
                <a:off x="266285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79</a:t>
                </a:r>
                <a:endParaRPr kumimoji="0" lang="en-GB"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620" name="TextBox 1619">
              <a:extLst>
                <a:ext uri="{FF2B5EF4-FFF2-40B4-BE49-F238E27FC236}">
                  <a16:creationId xmlns:a16="http://schemas.microsoft.com/office/drawing/2014/main" id="{F465327B-0055-4E43-86F4-99597B266897}"/>
                </a:ext>
              </a:extLst>
            </p:cNvPr>
            <p:cNvSpPr txBox="1"/>
            <p:nvPr/>
          </p:nvSpPr>
          <p:spPr>
            <a:xfrm>
              <a:off x="7366664"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22</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21" name="TextBox 1620">
              <a:extLst>
                <a:ext uri="{FF2B5EF4-FFF2-40B4-BE49-F238E27FC236}">
                  <a16:creationId xmlns:a16="http://schemas.microsoft.com/office/drawing/2014/main" id="{1A5FF11E-F054-4B7C-BAAD-073C0593930B}"/>
                </a:ext>
              </a:extLst>
            </p:cNvPr>
            <p:cNvSpPr txBox="1"/>
            <p:nvPr/>
          </p:nvSpPr>
          <p:spPr>
            <a:xfrm>
              <a:off x="7570798"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24</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22" name="TextBox 1621">
              <a:extLst>
                <a:ext uri="{FF2B5EF4-FFF2-40B4-BE49-F238E27FC236}">
                  <a16:creationId xmlns:a16="http://schemas.microsoft.com/office/drawing/2014/main" id="{D0C59E1C-1B24-4636-85AE-EB072B27092E}"/>
                </a:ext>
              </a:extLst>
            </p:cNvPr>
            <p:cNvSpPr txBox="1"/>
            <p:nvPr/>
          </p:nvSpPr>
          <p:spPr>
            <a:xfrm>
              <a:off x="8591464" y="3660558"/>
              <a:ext cx="251874" cy="13850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34</a:t>
              </a:r>
              <a:endPar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23" name="TextBox 1622">
              <a:extLst>
                <a:ext uri="{FF2B5EF4-FFF2-40B4-BE49-F238E27FC236}">
                  <a16:creationId xmlns:a16="http://schemas.microsoft.com/office/drawing/2014/main" id="{0CA22EE2-2089-4AC1-926A-6B7B0D9CD1CE}"/>
                </a:ext>
              </a:extLst>
            </p:cNvPr>
            <p:cNvSpPr txBox="1"/>
            <p:nvPr/>
          </p:nvSpPr>
          <p:spPr>
            <a:xfrm>
              <a:off x="4711818" y="3948438"/>
              <a:ext cx="536173" cy="311624"/>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3B2C1"/>
                  </a:solidFill>
                  <a:effectLst/>
                  <a:uLnTx/>
                  <a:uFillTx/>
                  <a:latin typeface="Calibri"/>
                  <a:ea typeface="+mn-ea"/>
                  <a:cs typeface="Arial" panose="020B0604020202020204" pitchFamily="34" charset="0"/>
                </a:rPr>
                <a:t>Olaparib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030A0"/>
                  </a:solidFill>
                  <a:effectLst/>
                  <a:uLnTx/>
                  <a:uFillTx/>
                  <a:latin typeface="Calibri"/>
                  <a:ea typeface="+mn-ea"/>
                  <a:cs typeface="Arial" panose="020B0604020202020204" pitchFamily="34" charset="0"/>
                </a:rPr>
                <a:t>Physician’s</a:t>
              </a:r>
              <a:br>
                <a:rPr kumimoji="0" lang="en-US" sz="900" b="1" i="0" u="none" strike="noStrike" kern="1200" cap="none" spc="0" normalizeH="0" baseline="0" noProof="0" dirty="0">
                  <a:ln>
                    <a:noFill/>
                  </a:ln>
                  <a:solidFill>
                    <a:srgbClr val="7030A0"/>
                  </a:solidFill>
                  <a:effectLst/>
                  <a:uLnTx/>
                  <a:uFillTx/>
                  <a:latin typeface="Calibri"/>
                  <a:ea typeface="+mn-ea"/>
                  <a:cs typeface="Arial" panose="020B0604020202020204" pitchFamily="34" charset="0"/>
                </a:rPr>
              </a:br>
              <a:r>
                <a:rPr kumimoji="0" lang="en-US" sz="900" b="1" i="0" u="none" strike="noStrike" kern="1200" cap="none" spc="0" normalizeH="0" baseline="0" noProof="0" dirty="0">
                  <a:ln>
                    <a:noFill/>
                  </a:ln>
                  <a:solidFill>
                    <a:srgbClr val="7030A0"/>
                  </a:solidFill>
                  <a:effectLst/>
                  <a:uLnTx/>
                  <a:uFillTx/>
                  <a:latin typeface="Calibri"/>
                  <a:ea typeface="+mn-ea"/>
                  <a:cs typeface="Arial" panose="020B0604020202020204" pitchFamily="34" charset="0"/>
                </a:rPr>
                <a:t>choice</a:t>
              </a:r>
              <a:endParaRPr kumimoji="0" lang="en-GB" sz="900" b="1" i="0" u="none" strike="noStrike" kern="1200" cap="none" spc="0" normalizeH="0" baseline="0" noProof="0" dirty="0">
                <a:ln>
                  <a:noFill/>
                </a:ln>
                <a:solidFill>
                  <a:srgbClr val="7030A0"/>
                </a:solidFill>
                <a:effectLst/>
                <a:uLnTx/>
                <a:uFillTx/>
                <a:latin typeface="Calibri"/>
                <a:ea typeface="+mn-ea"/>
                <a:cs typeface="Arial" panose="020B0604020202020204" pitchFamily="34" charset="0"/>
              </a:endParaRPr>
            </a:p>
          </p:txBody>
        </p:sp>
        <p:sp>
          <p:nvSpPr>
            <p:cNvPr id="1624" name="TextBox 1623">
              <a:extLst>
                <a:ext uri="{FF2B5EF4-FFF2-40B4-BE49-F238E27FC236}">
                  <a16:creationId xmlns:a16="http://schemas.microsoft.com/office/drawing/2014/main" id="{A75ABF29-5BA8-4E10-A8EF-A7FBC5020AD8}"/>
                </a:ext>
              </a:extLst>
            </p:cNvPr>
            <p:cNvSpPr txBox="1"/>
            <p:nvPr/>
          </p:nvSpPr>
          <p:spPr>
            <a:xfrm>
              <a:off x="4711818" y="3828405"/>
              <a:ext cx="505121" cy="92333"/>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No. at risk</a:t>
              </a:r>
              <a:endParaRPr kumimoji="0" lang="en-GB" sz="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743" name="TextBox 1742">
            <a:extLst>
              <a:ext uri="{FF2B5EF4-FFF2-40B4-BE49-F238E27FC236}">
                <a16:creationId xmlns:a16="http://schemas.microsoft.com/office/drawing/2014/main" id="{4F568C1C-25FE-405F-BFD0-2CBFBFA36918}"/>
              </a:ext>
            </a:extLst>
          </p:cNvPr>
          <p:cNvSpPr txBox="1"/>
          <p:nvPr/>
        </p:nvSpPr>
        <p:spPr>
          <a:xfrm>
            <a:off x="3247320" y="2398707"/>
            <a:ext cx="2549052" cy="715089"/>
          </a:xfrm>
          <a:prstGeom prst="round2DiagRect">
            <a:avLst/>
          </a:prstGeom>
          <a:solidFill>
            <a:schemeClr val="bg1">
              <a:lumMod val="95000"/>
              <a:alpha val="50000"/>
            </a:schemeClr>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0000"/>
                </a:solidFill>
                <a:effectLst/>
                <a:uLnTx/>
                <a:uFillTx/>
                <a:latin typeface="Calibri"/>
                <a:ea typeface="黑体" panose="02010609060101010101" pitchFamily="49" charset="-122"/>
                <a:cs typeface="+mn-cs"/>
              </a:rPr>
              <a:t>HR=0.69 </a:t>
            </a:r>
            <a:r>
              <a:rPr kumimoji="0" lang="en-US" altLang="zh-CN" sz="1200" b="0" i="0" u="none" strike="noStrike" kern="0" cap="none" spc="0" normalizeH="0" baseline="0" noProof="0" dirty="0">
                <a:ln>
                  <a:noFill/>
                </a:ln>
                <a:solidFill>
                  <a:srgbClr val="000000"/>
                </a:solidFill>
                <a:effectLst/>
                <a:uLnTx/>
                <a:uFillTx/>
                <a:latin typeface="Calibri"/>
                <a:ea typeface="黑体" panose="02010609060101010101" pitchFamily="49" charset="-122"/>
                <a:cs typeface="+mn-cs"/>
              </a:rPr>
              <a:t>(95% CI 0.50, 0.97)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0000"/>
                </a:solidFill>
                <a:effectLst/>
                <a:uLnTx/>
                <a:uFillTx/>
                <a:latin typeface="Calibri"/>
                <a:ea typeface="黑体" panose="02010609060101010101" pitchFamily="49" charset="-122"/>
                <a:cs typeface="+mn-cs"/>
              </a:rPr>
              <a:t>Median OS: </a:t>
            </a:r>
            <a:r>
              <a:rPr kumimoji="0" lang="en-US" altLang="zh-CN" sz="1200" b="1" i="0" u="none" strike="noStrike" kern="0" cap="none" spc="0" normalizeH="0" baseline="0" noProof="0" dirty="0">
                <a:ln>
                  <a:noFill/>
                </a:ln>
                <a:solidFill>
                  <a:srgbClr val="03B2C1"/>
                </a:solidFill>
                <a:effectLst/>
                <a:uLnTx/>
                <a:uFillTx/>
                <a:latin typeface="Calibri"/>
                <a:ea typeface="黑体" panose="02010609060101010101" pitchFamily="49" charset="-122"/>
                <a:cs typeface="+mn-cs"/>
              </a:rPr>
              <a:t>19.1</a:t>
            </a:r>
            <a:r>
              <a:rPr kumimoji="0" lang="en-US" altLang="zh-CN" sz="1200" b="1" i="0" u="none" strike="noStrike" kern="0" cap="none" spc="0" normalizeH="0" baseline="0" noProof="0" dirty="0">
                <a:ln>
                  <a:noFill/>
                </a:ln>
                <a:solidFill>
                  <a:srgbClr val="000000"/>
                </a:solidFill>
                <a:effectLst/>
                <a:uLnTx/>
                <a:uFillTx/>
                <a:latin typeface="Calibri"/>
                <a:ea typeface="黑体" panose="02010609060101010101" pitchFamily="49" charset="-122"/>
                <a:cs typeface="+mn-cs"/>
              </a:rPr>
              <a:t> vs. </a:t>
            </a:r>
            <a:r>
              <a:rPr kumimoji="0" lang="en-US" altLang="zh-CN" sz="1200" b="1" i="0" u="none" strike="noStrike" kern="0" cap="none" spc="0" normalizeH="0" baseline="0" noProof="0" dirty="0">
                <a:ln>
                  <a:noFill/>
                </a:ln>
                <a:solidFill>
                  <a:srgbClr val="7030A0"/>
                </a:solidFill>
                <a:effectLst/>
                <a:uLnTx/>
                <a:uFillTx/>
                <a:latin typeface="Calibri"/>
                <a:ea typeface="黑体" panose="02010609060101010101" pitchFamily="49" charset="-122"/>
                <a:cs typeface="+mn-cs"/>
              </a:rPr>
              <a:t>14.7</a:t>
            </a:r>
            <a:r>
              <a:rPr kumimoji="0" lang="en-US" altLang="zh-CN" sz="1200" b="1" i="0" u="none" strike="noStrike" kern="0" cap="none" spc="0" normalizeH="0" baseline="0" noProof="0" dirty="0">
                <a:ln>
                  <a:noFill/>
                </a:ln>
                <a:solidFill>
                  <a:srgbClr val="000000"/>
                </a:solidFill>
                <a:effectLst/>
                <a:uLnTx/>
                <a:uFillTx/>
                <a:latin typeface="Calibri"/>
                <a:ea typeface="黑体" panose="02010609060101010101" pitchFamily="49" charset="-122"/>
                <a:cs typeface="+mn-cs"/>
              </a:rPr>
              <a:t> months; </a:t>
            </a:r>
            <a:r>
              <a:rPr kumimoji="0" lang="en-GB" sz="12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a:t>
            </a:r>
            <a:r>
              <a:rPr kumimoji="0" lang="en-GB" sz="1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=0.02</a:t>
            </a:r>
            <a:endParaRPr kumimoji="0" lang="en-US"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1744" name="TextBox 1743">
            <a:extLst>
              <a:ext uri="{FF2B5EF4-FFF2-40B4-BE49-F238E27FC236}">
                <a16:creationId xmlns:a16="http://schemas.microsoft.com/office/drawing/2014/main" id="{C1492B30-DAC6-4574-BFDF-DBA772806EB7}"/>
              </a:ext>
            </a:extLst>
          </p:cNvPr>
          <p:cNvSpPr txBox="1"/>
          <p:nvPr/>
        </p:nvSpPr>
        <p:spPr>
          <a:xfrm>
            <a:off x="9347296" y="2525979"/>
            <a:ext cx="2274801" cy="510778"/>
          </a:xfrm>
          <a:prstGeom prst="round2DiagRect">
            <a:avLst/>
          </a:prstGeom>
          <a:solidFill>
            <a:schemeClr val="bg1">
              <a:lumMod val="95000"/>
              <a:alpha val="50000"/>
            </a:schemeClr>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0000"/>
                </a:solidFill>
                <a:effectLst/>
                <a:uLnTx/>
                <a:uFillTx/>
                <a:latin typeface="Calibri"/>
                <a:ea typeface="黑体" panose="02010609060101010101" pitchFamily="49" charset="-122"/>
                <a:cs typeface="+mn-cs"/>
              </a:rPr>
              <a:t>HR=0.42 </a:t>
            </a:r>
            <a:r>
              <a:rPr kumimoji="0" lang="en-US" altLang="zh-CN" sz="1200" b="0" i="0" u="none" strike="noStrike" kern="0" cap="none" spc="0" normalizeH="0" baseline="0" noProof="0" dirty="0">
                <a:ln>
                  <a:noFill/>
                </a:ln>
                <a:solidFill>
                  <a:srgbClr val="000000"/>
                </a:solidFill>
                <a:effectLst/>
                <a:uLnTx/>
                <a:uFillTx/>
                <a:latin typeface="Calibri"/>
                <a:ea typeface="黑体" panose="02010609060101010101" pitchFamily="49" charset="-122"/>
                <a:cs typeface="+mn-cs"/>
              </a:rPr>
              <a:t>(95% CI 0.19, 0.91)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a:ea typeface="+mn-ea"/>
                <a:cs typeface="+mn-cs"/>
              </a:rPr>
              <a:t>Crossover rate</a:t>
            </a:r>
            <a:r>
              <a:rPr kumimoji="0" lang="en-US" altLang="zh-CN" sz="1200" b="1" i="0" u="none" strike="noStrike" kern="0" cap="none" spc="0" normalizeH="0" baseline="0" noProof="0" dirty="0">
                <a:ln>
                  <a:noFill/>
                </a:ln>
                <a:solidFill>
                  <a:srgbClr val="000000"/>
                </a:solidFill>
                <a:effectLst/>
                <a:uLnTx/>
                <a:uFillTx/>
                <a:latin typeface="Calibri"/>
                <a:ea typeface="黑体" panose="02010609060101010101" pitchFamily="49" charset="-122"/>
                <a:cs typeface="+mn-cs"/>
              </a:rPr>
              <a:t>: </a:t>
            </a:r>
            <a:r>
              <a:rPr kumimoji="0" lang="en-GB" sz="1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67% (56/83)</a:t>
            </a:r>
            <a:endParaRPr kumimoji="0" lang="en-US"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341" name="Rectangle 340"/>
          <p:cNvSpPr/>
          <p:nvPr/>
        </p:nvSpPr>
        <p:spPr>
          <a:xfrm>
            <a:off x="259411" y="1214424"/>
            <a:ext cx="11673179" cy="369332"/>
          </a:xfrm>
          <a:prstGeom prst="rect">
            <a:avLst/>
          </a:prstGeom>
          <a:gradFill>
            <a:gsLst>
              <a:gs pos="75000">
                <a:schemeClr val="tx1">
                  <a:lumMod val="65000"/>
                  <a:lumOff val="35000"/>
                </a:schemeClr>
              </a:gs>
              <a:gs pos="0">
                <a:schemeClr val="bg1">
                  <a:lumMod val="65000"/>
                </a:schemeClr>
              </a:gs>
            </a:gsLst>
            <a:lin ang="5400000" scaled="1"/>
          </a:gradFill>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rPr>
              <a:t>31% Reduction in </a:t>
            </a:r>
            <a:r>
              <a:rPr kumimoji="0" lang="en-GB"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rPr>
              <a:t>Risk Of Death with </a:t>
            </a: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rPr>
              <a:t>Olaparib </a:t>
            </a:r>
            <a:r>
              <a:rPr kumimoji="0" lang="en-GB"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rPr>
              <a:t>vs. Physician’s Choice</a:t>
            </a:r>
            <a:endPar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Arial"/>
            </a:endParaRPr>
          </a:p>
        </p:txBody>
      </p:sp>
      <p:sp>
        <p:nvSpPr>
          <p:cNvPr id="5" name="Rectangle 4"/>
          <p:cNvSpPr/>
          <p:nvPr/>
        </p:nvSpPr>
        <p:spPr>
          <a:xfrm>
            <a:off x="229011" y="6290171"/>
            <a:ext cx="10915205" cy="553998"/>
          </a:xfrm>
          <a:prstGeom prst="rect">
            <a:avLst/>
          </a:prstGeom>
        </p:spPr>
        <p:txBody>
          <a:bodyPr wrap="square">
            <a:spAutoFit/>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Arial Unicode MS"/>
                <a:cs typeface="Arial" panose="020B0604020202020204" pitchFamily="34" charset="0"/>
              </a:rPr>
              <a:t>Median follow-up duration for censored patients : olaparib, 21.9 months; control, 21.0 months. *Re-censored; conducted using </a:t>
            </a:r>
            <a:r>
              <a:rPr kumimoji="0" lang="en-US" sz="1000" b="0" i="0" u="none" strike="noStrike" kern="1200" cap="none" spc="0" normalizeH="0" baseline="0" noProof="0" dirty="0">
                <a:ln>
                  <a:noFill/>
                </a:ln>
                <a:solidFill>
                  <a:prstClr val="black"/>
                </a:solidFill>
                <a:effectLst/>
                <a:uLnTx/>
                <a:uFillTx/>
                <a:latin typeface="Calibri"/>
                <a:ea typeface="+mn-ea"/>
                <a:cs typeface="+mn-cs"/>
              </a:rPr>
              <a:t>rank-preserving structural failure time model (</a:t>
            </a:r>
            <a:r>
              <a:rPr kumimoji="0" lang="en-US" sz="1000" b="0" i="0" u="none" strike="noStrike" kern="1200" cap="none" spc="0" normalizeH="0" baseline="0" noProof="0" dirty="0" err="1">
                <a:ln>
                  <a:noFill/>
                </a:ln>
                <a:solidFill>
                  <a:prstClr val="black"/>
                </a:solidFill>
                <a:effectLst/>
                <a:uLnTx/>
                <a:uFillTx/>
                <a:latin typeface="Calibri"/>
                <a:ea typeface="Arial Unicode MS"/>
                <a:cs typeface="Arial" panose="020B0604020202020204" pitchFamily="34" charset="0"/>
              </a:rPr>
              <a:t>RPSFTM</a:t>
            </a:r>
            <a:r>
              <a:rPr kumimoji="0" lang="en-US" sz="1000" b="0" i="0" u="none" strike="noStrike" kern="1200" cap="none" spc="0" normalizeH="0" baseline="0" noProof="0" dirty="0">
                <a:ln>
                  <a:noFill/>
                </a:ln>
                <a:solidFill>
                  <a:prstClr val="black"/>
                </a:solidFill>
                <a:effectLst/>
                <a:uLnTx/>
                <a:uFillTx/>
                <a:latin typeface="Calibri"/>
                <a:ea typeface="Arial Unicode MS"/>
                <a:cs typeface="Arial" panose="020B0604020202020204" pitchFamily="34" charset="0"/>
              </a:rPr>
              <a:t>) to demonstrate the impact on OS of crossover of patients from the control arm to receive olaparib as a first subsequent anticancer therapy. </a:t>
            </a:r>
            <a:r>
              <a:rPr kumimoji="0" lang="en-GB" sz="1000" b="0" i="0" u="none" strike="noStrike" kern="1200" cap="none" spc="0" normalizeH="0" baseline="0" noProof="0" dirty="0">
                <a:ln>
                  <a:noFill/>
                </a:ln>
                <a:solidFill>
                  <a:prstClr val="black"/>
                </a:solidFill>
                <a:effectLst/>
                <a:uLnTx/>
                <a:uFillTx/>
                <a:latin typeface="Calibri"/>
                <a:ea typeface="+mn-ea"/>
                <a:cs typeface="+mn-cs"/>
              </a:rPr>
              <a:t>CI, confidence interval; </a:t>
            </a:r>
            <a:r>
              <a:rPr kumimoji="0" lang="en-GB" sz="1000" b="0" i="0" u="none" strike="noStrike" kern="1200" cap="none" spc="0" normalizeH="0" baseline="0" noProof="0" dirty="0" err="1">
                <a:ln>
                  <a:noFill/>
                </a:ln>
                <a:solidFill>
                  <a:prstClr val="black"/>
                </a:solidFill>
                <a:effectLst/>
                <a:uLnTx/>
                <a:uFillTx/>
                <a:latin typeface="Calibri"/>
                <a:ea typeface="+mn-ea"/>
                <a:cs typeface="+mn-cs"/>
              </a:rPr>
              <a:t>HR</a:t>
            </a:r>
            <a:r>
              <a:rPr kumimoji="0" lang="en-GB" sz="1000" b="0" i="0" u="none" strike="noStrike" kern="1200" cap="none" spc="0" normalizeH="0" baseline="0" noProof="0" dirty="0">
                <a:ln>
                  <a:noFill/>
                </a:ln>
                <a:solidFill>
                  <a:prstClr val="black"/>
                </a:solidFill>
                <a:effectLst/>
                <a:uLnTx/>
                <a:uFillTx/>
                <a:latin typeface="Calibri"/>
                <a:ea typeface="+mn-ea"/>
                <a:cs typeface="+mn-cs"/>
              </a:rPr>
              <a:t>, hazard ratio; OS, overall survival.  </a:t>
            </a:r>
            <a:r>
              <a:rPr kumimoji="0" lang="en-US" sz="1000" b="0" i="0" u="none" strike="noStrike" kern="1200" cap="none" spc="0" normalizeH="0" baseline="0" noProof="0" dirty="0">
                <a:ln>
                  <a:noFill/>
                </a:ln>
                <a:solidFill>
                  <a:prstClr val="black"/>
                </a:solidFill>
                <a:effectLst/>
                <a:uLnTx/>
                <a:uFillTx/>
                <a:latin typeface="Calibri"/>
                <a:ea typeface="+mn-ea"/>
                <a:cs typeface="+mn-cs"/>
              </a:rPr>
              <a:t>1. </a:t>
            </a:r>
            <a:r>
              <a:rPr kumimoji="0" lang="en-GB" sz="1000" b="0" i="0" u="none" strike="noStrike" kern="1200" cap="none" spc="0" normalizeH="0" baseline="0" noProof="0" dirty="0" err="1">
                <a:ln>
                  <a:noFill/>
                </a:ln>
                <a:solidFill>
                  <a:prstClr val="black"/>
                </a:solidFill>
                <a:effectLst/>
                <a:uLnTx/>
                <a:uFillTx/>
                <a:latin typeface="Calibri"/>
                <a:ea typeface="+mn-ea"/>
                <a:cs typeface="+mn-cs"/>
              </a:rPr>
              <a:t>Hussain</a:t>
            </a:r>
            <a:r>
              <a:rPr kumimoji="0" lang="en-GB" sz="1000" b="0" i="0" u="none" strike="noStrike" kern="1200" cap="none" spc="0" normalizeH="0" baseline="0" noProof="0" dirty="0">
                <a:ln>
                  <a:noFill/>
                </a:ln>
                <a:solidFill>
                  <a:prstClr val="black"/>
                </a:solidFill>
                <a:effectLst/>
                <a:uLnTx/>
                <a:uFillTx/>
                <a:latin typeface="Calibri"/>
                <a:ea typeface="+mn-ea"/>
                <a:cs typeface="+mn-cs"/>
              </a:rPr>
              <a:t> M, et al. </a:t>
            </a:r>
            <a:r>
              <a:rPr kumimoji="0" lang="en-GB" sz="1000" b="0" i="1" u="none" strike="noStrike" kern="1200" cap="none" spc="0" normalizeH="0" baseline="0" noProof="0" dirty="0" err="1">
                <a:ln>
                  <a:noFill/>
                </a:ln>
                <a:solidFill>
                  <a:prstClr val="black"/>
                </a:solidFill>
                <a:effectLst/>
                <a:uLnTx/>
                <a:uFillTx/>
                <a:latin typeface="Calibri"/>
                <a:ea typeface="+mn-ea"/>
                <a:cs typeface="+mn-cs"/>
              </a:rPr>
              <a:t>NEJM</a:t>
            </a:r>
            <a:r>
              <a:rPr kumimoji="0" lang="en-GB" sz="1000" b="0" i="0" u="none" strike="noStrike" kern="1200" cap="none" spc="0" normalizeH="0" baseline="0" noProof="0" dirty="0">
                <a:ln>
                  <a:noFill/>
                </a:ln>
                <a:solidFill>
                  <a:prstClr val="black"/>
                </a:solidFill>
                <a:effectLst/>
                <a:uLnTx/>
                <a:uFillTx/>
                <a:latin typeface="Calibri"/>
                <a:ea typeface="+mn-ea"/>
                <a:cs typeface="+mn-cs"/>
              </a:rPr>
              <a:t> 2020;Online: doi10.1056/NEJMoa2022485</a:t>
            </a:r>
            <a:endParaRPr kumimoji="0" lang="en-US" sz="1000" b="0" i="0" u="none" strike="noStrike" kern="1200" cap="none" spc="0" normalizeH="0" baseline="0" noProof="0" dirty="0">
              <a:ln>
                <a:noFill/>
              </a:ln>
              <a:solidFill>
                <a:prstClr val="black"/>
              </a:solidFill>
              <a:effectLst/>
              <a:uLnTx/>
              <a:uFillTx/>
              <a:latin typeface="Calibri"/>
              <a:ea typeface="Arial Unicode MS"/>
              <a:cs typeface="Arial" panose="020B0604020202020204" pitchFamily="34" charset="0"/>
            </a:endParaRPr>
          </a:p>
        </p:txBody>
      </p:sp>
    </p:spTree>
    <p:extLst>
      <p:ext uri="{BB962C8B-B14F-4D97-AF65-F5344CB8AC3E}">
        <p14:creationId xmlns:p14="http://schemas.microsoft.com/office/powerpoint/2010/main" val="2208426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421D-94D2-C940-AE4D-4D6E6BEE33DE}"/>
              </a:ext>
            </a:extLst>
          </p:cNvPr>
          <p:cNvSpPr>
            <a:spLocks noGrp="1"/>
          </p:cNvSpPr>
          <p:nvPr>
            <p:ph type="title"/>
          </p:nvPr>
        </p:nvSpPr>
        <p:spPr/>
        <p:txBody>
          <a:bodyPr/>
          <a:lstStyle/>
          <a:p>
            <a:endParaRPr lang="en-US"/>
          </a:p>
        </p:txBody>
      </p:sp>
      <p:pic>
        <p:nvPicPr>
          <p:cNvPr id="5" name="Content Placeholder 4" descr="Chart, scatter chart&#10;&#10;Description automatically generated">
            <a:extLst>
              <a:ext uri="{FF2B5EF4-FFF2-40B4-BE49-F238E27FC236}">
                <a16:creationId xmlns:a16="http://schemas.microsoft.com/office/drawing/2014/main" id="{6D8021B7-C1AE-AB42-902F-A01E2867D1C1}"/>
              </a:ext>
            </a:extLst>
          </p:cNvPr>
          <p:cNvPicPr>
            <a:picLocks noGrp="1" noChangeAspect="1"/>
          </p:cNvPicPr>
          <p:nvPr>
            <p:ph idx="1"/>
          </p:nvPr>
        </p:nvPicPr>
        <p:blipFill>
          <a:blip r:embed="rId3"/>
          <a:stretch>
            <a:fillRect/>
          </a:stretch>
        </p:blipFill>
        <p:spPr>
          <a:xfrm>
            <a:off x="-10257" y="237534"/>
            <a:ext cx="12244045" cy="5182665"/>
          </a:xfrm>
        </p:spPr>
      </p:pic>
      <p:sp>
        <p:nvSpPr>
          <p:cNvPr id="6" name="Rectangle 5">
            <a:extLst>
              <a:ext uri="{FF2B5EF4-FFF2-40B4-BE49-F238E27FC236}">
                <a16:creationId xmlns:a16="http://schemas.microsoft.com/office/drawing/2014/main" id="{424F14B8-2075-BC46-8A59-164F22EF67A9}"/>
              </a:ext>
            </a:extLst>
          </p:cNvPr>
          <p:cNvSpPr/>
          <p:nvPr/>
        </p:nvSpPr>
        <p:spPr>
          <a:xfrm>
            <a:off x="1348353" y="5767041"/>
            <a:ext cx="9360976" cy="461665"/>
          </a:xfrm>
          <a:prstGeom prst="rect">
            <a:avLst/>
          </a:prstGeom>
          <a:ln w="19050">
            <a:solidFill>
              <a:srgbClr val="0070C0"/>
            </a:solidFill>
          </a:ln>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Findings suggest that sequential use of an NHA may be of limited benefit</a:t>
            </a:r>
          </a:p>
        </p:txBody>
      </p:sp>
      <p:sp>
        <p:nvSpPr>
          <p:cNvPr id="7" name="TextBox 6">
            <a:extLst>
              <a:ext uri="{FF2B5EF4-FFF2-40B4-BE49-F238E27FC236}">
                <a16:creationId xmlns:a16="http://schemas.microsoft.com/office/drawing/2014/main" id="{3388E900-1BD8-5145-997E-461733C55EC1}"/>
              </a:ext>
            </a:extLst>
          </p:cNvPr>
          <p:cNvSpPr txBox="1"/>
          <p:nvPr/>
        </p:nvSpPr>
        <p:spPr>
          <a:xfrm>
            <a:off x="378372" y="6400800"/>
            <a:ext cx="2382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Saad F., et al. AUA 2021</a:t>
            </a:r>
          </a:p>
        </p:txBody>
      </p:sp>
    </p:spTree>
    <p:extLst>
      <p:ext uri="{BB962C8B-B14F-4D97-AF65-F5344CB8AC3E}">
        <p14:creationId xmlns:p14="http://schemas.microsoft.com/office/powerpoint/2010/main" val="35171204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DD46003-42D8-F84A-A74E-010026F89D8F}"/>
              </a:ext>
            </a:extLst>
          </p:cNvPr>
          <p:cNvSpPr>
            <a:spLocks noGrp="1"/>
          </p:cNvSpPr>
          <p:nvPr>
            <p:ph type="title"/>
          </p:nvPr>
        </p:nvSpPr>
        <p:spPr>
          <a:xfrm>
            <a:off x="874364" y="25991"/>
            <a:ext cx="11018003" cy="1325563"/>
          </a:xfrm>
        </p:spPr>
        <p:txBody>
          <a:bodyPr>
            <a:normAutofit/>
          </a:bodyPr>
          <a:lstStyle/>
          <a:p>
            <a:r>
              <a:rPr lang="en-US" sz="4000" dirty="0">
                <a:solidFill>
                  <a:schemeClr val="accent5"/>
                </a:solidFill>
                <a:latin typeface="Calibri" charset="0"/>
                <a:ea typeface="Calibri" charset="0"/>
                <a:cs typeface="Calibri" charset="0"/>
              </a:rPr>
              <a:t>Tolerability profile</a:t>
            </a:r>
          </a:p>
        </p:txBody>
      </p:sp>
      <p:sp>
        <p:nvSpPr>
          <p:cNvPr id="7" name="Rectangle 6">
            <a:extLst>
              <a:ext uri="{FF2B5EF4-FFF2-40B4-BE49-F238E27FC236}">
                <a16:creationId xmlns:a16="http://schemas.microsoft.com/office/drawing/2014/main" id="{EE72D100-16C3-F74B-83B3-8FDF74E57909}"/>
              </a:ext>
            </a:extLst>
          </p:cNvPr>
          <p:cNvSpPr/>
          <p:nvPr/>
        </p:nvSpPr>
        <p:spPr>
          <a:xfrm>
            <a:off x="586016" y="5609147"/>
            <a:ext cx="10479385" cy="913199"/>
          </a:xfrm>
          <a:prstGeom prst="rect">
            <a:avLst/>
          </a:prstGeom>
          <a:solidFill>
            <a:srgbClr val="1E325F"/>
          </a:solidFill>
        </p:spPr>
        <p:txBody>
          <a:bodyPr wrap="square">
            <a:spAutoFit/>
          </a:bodyPr>
          <a:lstStyle/>
          <a:p>
            <a:pPr marL="0" marR="0" lvl="0" indent="0" algn="ctr" defTabSz="691147"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median duration of treatment was </a:t>
            </a:r>
          </a:p>
          <a:p>
            <a:pPr marL="0" marR="0" lvl="0" indent="0" algn="ctr" defTabSz="691147"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7.6 mo. in the </a:t>
            </a:r>
            <a:r>
              <a:rPr kumimoji="0" lang="en-GB" sz="2667" b="0"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olaparib</a:t>
            </a:r>
            <a:r>
              <a:rPr kumimoji="0" lang="en-GB" sz="2667"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arm and 3.9 mo. in the control arm</a:t>
            </a:r>
          </a:p>
        </p:txBody>
      </p:sp>
      <p:graphicFrame>
        <p:nvGraphicFramePr>
          <p:cNvPr id="5" name="Chart 4">
            <a:extLst>
              <a:ext uri="{FF2B5EF4-FFF2-40B4-BE49-F238E27FC236}">
                <a16:creationId xmlns:a16="http://schemas.microsoft.com/office/drawing/2014/main" id="{8617884A-9508-834B-B45A-3BC4DB3735FD}"/>
              </a:ext>
            </a:extLst>
          </p:cNvPr>
          <p:cNvGraphicFramePr>
            <a:graphicFrameLocks/>
          </p:cNvGraphicFramePr>
          <p:nvPr/>
        </p:nvGraphicFramePr>
        <p:xfrm>
          <a:off x="1027946" y="948267"/>
          <a:ext cx="9936197" cy="475513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7071FB4-FA58-0046-A66A-34B43CFCF088}"/>
              </a:ext>
            </a:extLst>
          </p:cNvPr>
          <p:cNvSpPr txBox="1"/>
          <p:nvPr/>
        </p:nvSpPr>
        <p:spPr>
          <a:xfrm>
            <a:off x="8474112" y="1362405"/>
            <a:ext cx="31877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Olaparib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A122E85-1B3D-0F41-B1CE-80AE8747271B}"/>
              </a:ext>
            </a:extLst>
          </p:cNvPr>
          <p:cNvSpPr/>
          <p:nvPr/>
        </p:nvSpPr>
        <p:spPr>
          <a:xfrm>
            <a:off x="10302641" y="1389919"/>
            <a:ext cx="692385" cy="376296"/>
          </a:xfrm>
          <a:prstGeom prst="rect">
            <a:avLst/>
          </a:prstGeom>
          <a:solidFill>
            <a:srgbClr val="7A0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E21817-6D69-E34A-AB1A-0466111752E1}"/>
              </a:ext>
            </a:extLst>
          </p:cNvPr>
          <p:cNvSpPr/>
          <p:nvPr/>
        </p:nvSpPr>
        <p:spPr>
          <a:xfrm>
            <a:off x="10312856" y="1931865"/>
            <a:ext cx="692385" cy="37629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7E15B0C-5300-ED4F-B88C-FDC528A9D251}"/>
              </a:ext>
            </a:extLst>
          </p:cNvPr>
          <p:cNvSpPr/>
          <p:nvPr/>
        </p:nvSpPr>
        <p:spPr>
          <a:xfrm>
            <a:off x="9528520" y="1389919"/>
            <a:ext cx="692385" cy="376296"/>
          </a:xfrm>
          <a:prstGeom prst="rect">
            <a:avLst/>
          </a:prstGeom>
          <a:solidFill>
            <a:srgbClr val="7A0E46">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3F1EE62-9FA8-D149-8D77-62FAC9446D5E}"/>
              </a:ext>
            </a:extLst>
          </p:cNvPr>
          <p:cNvSpPr/>
          <p:nvPr/>
        </p:nvSpPr>
        <p:spPr>
          <a:xfrm>
            <a:off x="9540528" y="1944805"/>
            <a:ext cx="692385" cy="376296"/>
          </a:xfrm>
          <a:prstGeom prst="rect">
            <a:avLst/>
          </a:prstGeom>
          <a:solidFill>
            <a:srgbClr val="002060">
              <a:alpha val="3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0D8E4D8-E436-5149-9CCC-5074A3564733}"/>
              </a:ext>
            </a:extLst>
          </p:cNvPr>
          <p:cNvSpPr txBox="1"/>
          <p:nvPr/>
        </p:nvSpPr>
        <p:spPr>
          <a:xfrm>
            <a:off x="9780344" y="592726"/>
            <a:ext cx="18814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Grade</a:t>
            </a:r>
          </a:p>
        </p:txBody>
      </p:sp>
      <p:sp>
        <p:nvSpPr>
          <p:cNvPr id="11" name="TextBox 10">
            <a:extLst>
              <a:ext uri="{FF2B5EF4-FFF2-40B4-BE49-F238E27FC236}">
                <a16:creationId xmlns:a16="http://schemas.microsoft.com/office/drawing/2014/main" id="{06EE666C-9FF6-E440-8DB5-1CB48921F66B}"/>
              </a:ext>
            </a:extLst>
          </p:cNvPr>
          <p:cNvSpPr txBox="1"/>
          <p:nvPr/>
        </p:nvSpPr>
        <p:spPr>
          <a:xfrm>
            <a:off x="9528519" y="942285"/>
            <a:ext cx="2133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prstClr val="black"/>
                </a:solidFill>
                <a:effectLst/>
                <a:uLnTx/>
                <a:uFillTx/>
                <a:latin typeface="Calibri" panose="020F0502020204030204"/>
                <a:ea typeface="+mn-ea"/>
                <a:cs typeface="+mn-cs"/>
              </a:rPr>
              <a:t>All</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2000" b="0" i="0" u="none" strike="noStrike" kern="1200" cap="none" spc="0" normalizeH="0" baseline="0" noProof="0" dirty="0" err="1">
                <a:ln>
                  <a:noFill/>
                </a:ln>
                <a:solidFill>
                  <a:prstClr val="black"/>
                </a:solidFill>
                <a:effectLst/>
                <a:uLnTx/>
                <a:uFillTx/>
                <a:latin typeface="Calibri" panose="020F0502020204030204"/>
                <a:ea typeface="+mn-ea"/>
                <a:cs typeface="+mn-cs"/>
              </a:rPr>
              <a:t>Severe</a:t>
            </a:r>
            <a:endPar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17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8"/>
            <a:ext cx="10177559" cy="109572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568678"/>
            <a:ext cx="9798513" cy="882170"/>
          </a:xfrm>
        </p:spPr>
        <p:txBody>
          <a:bodyPr lIns="91440" tIns="91440" rIns="91440" bIns="182880"/>
          <a:lstStyle/>
          <a:p>
            <a:pPr algn="l"/>
            <a:r>
              <a:rPr lang="en-US" dirty="0">
                <a:solidFill>
                  <a:schemeClr val="bg1"/>
                </a:solidFill>
              </a:rPr>
              <a:t>Case Presentation: A 70-year-old man with M0 HSPC</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564434"/>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Laura </a:t>
            </a:r>
            <a:r>
              <a:rPr kumimoji="0" lang="en-US" sz="2800" b="1" i="0" u="none" strike="noStrike" kern="1200" cap="none" spc="0" normalizeH="0" baseline="0" noProof="0" dirty="0" err="1">
                <a:ln>
                  <a:noFill/>
                </a:ln>
                <a:solidFill>
                  <a:srgbClr val="051F60"/>
                </a:solidFill>
                <a:effectLst/>
                <a:uLnTx/>
                <a:uFillTx/>
                <a:latin typeface="Calibri"/>
                <a:ea typeface="MS PGothic" pitchFamily="34" charset="-128"/>
                <a:cs typeface="Calibri"/>
              </a:rPr>
              <a:t>Bukavina</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(Philadelphia, Pennsylvania)</a:t>
            </a:r>
          </a:p>
        </p:txBody>
      </p:sp>
      <p:pic>
        <p:nvPicPr>
          <p:cNvPr id="9" name="Picture 8">
            <a:extLst>
              <a:ext uri="{FF2B5EF4-FFF2-40B4-BE49-F238E27FC236}">
                <a16:creationId xmlns:a16="http://schemas.microsoft.com/office/drawing/2014/main" id="{C552B242-D496-2FAB-3846-036A5519D1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5650" y="2085023"/>
            <a:ext cx="6185619" cy="34794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8521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38AC3-C31F-49BC-B7F9-B316910E15EA}"/>
              </a:ext>
            </a:extLst>
          </p:cNvPr>
          <p:cNvSpPr>
            <a:spLocks noGrp="1"/>
          </p:cNvSpPr>
          <p:nvPr>
            <p:ph type="title"/>
          </p:nvPr>
        </p:nvSpPr>
        <p:spPr>
          <a:xfrm>
            <a:off x="565024" y="198376"/>
            <a:ext cx="11448300" cy="912932"/>
          </a:xfrm>
        </p:spPr>
        <p:txBody>
          <a:bodyPr>
            <a:noAutofit/>
          </a:bodyPr>
          <a:lstStyle/>
          <a:p>
            <a:r>
              <a:rPr lang="en-US" sz="2600" dirty="0" err="1"/>
              <a:t>PROfound</a:t>
            </a:r>
            <a:r>
              <a:rPr lang="en-US" sz="2600" dirty="0"/>
              <a:t> Secondary Endpoints: Improvements in Multiple Clinical and Patient-reported Endpoints in </a:t>
            </a:r>
            <a:r>
              <a:rPr lang="en-GB" sz="2600" dirty="0" err="1"/>
              <a:t>mCRPC</a:t>
            </a:r>
            <a:r>
              <a:rPr lang="en-GB" sz="2600" dirty="0"/>
              <a:t> With BRCA1/2 or ATM Mutations </a:t>
            </a:r>
            <a:r>
              <a:rPr lang="en-US" sz="2600" dirty="0"/>
              <a:t>(Cohort A</a:t>
            </a:r>
            <a:r>
              <a:rPr lang="en-GB" sz="2600" dirty="0"/>
              <a:t>)</a:t>
            </a:r>
          </a:p>
        </p:txBody>
      </p:sp>
      <p:grpSp>
        <p:nvGrpSpPr>
          <p:cNvPr id="431" name="Group 430"/>
          <p:cNvGrpSpPr/>
          <p:nvPr/>
        </p:nvGrpSpPr>
        <p:grpSpPr>
          <a:xfrm>
            <a:off x="0" y="1834739"/>
            <a:ext cx="6487057" cy="4250756"/>
            <a:chOff x="817001" y="3468716"/>
            <a:chExt cx="4909680" cy="2862033"/>
          </a:xfrm>
        </p:grpSpPr>
        <p:sp>
          <p:nvSpPr>
            <p:cNvPr id="123" name="Rectangle 122">
              <a:extLst>
                <a:ext uri="{FF2B5EF4-FFF2-40B4-BE49-F238E27FC236}">
                  <a16:creationId xmlns:a16="http://schemas.microsoft.com/office/drawing/2014/main" id="{F7237458-43DE-45C4-BD28-66372715A35F}"/>
                </a:ext>
              </a:extLst>
            </p:cNvPr>
            <p:cNvSpPr/>
            <p:nvPr/>
          </p:nvSpPr>
          <p:spPr>
            <a:xfrm>
              <a:off x="2559815" y="5233102"/>
              <a:ext cx="179212" cy="246221"/>
            </a:xfrm>
            <a:prstGeom prst="rect">
              <a:avLst/>
            </a:prstGeom>
            <a:solidFill>
              <a:schemeClr val="bg1"/>
            </a:solidFill>
          </p:spPr>
          <p:txBody>
            <a:bodyPr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lumMod val="75000"/>
                    <a:lumOff val="25000"/>
                  </a:srgbClr>
                </a:solidFill>
                <a:effectLst/>
                <a:uLnTx/>
                <a:uFillTx/>
                <a:latin typeface="Calibri"/>
                <a:ea typeface="Arial Unicode MS" charset="-128"/>
                <a:cs typeface="+mn-cs"/>
              </a:endParaRPr>
            </a:p>
          </p:txBody>
        </p:sp>
        <p:sp>
          <p:nvSpPr>
            <p:cNvPr id="124" name="Rectangle 123">
              <a:extLst>
                <a:ext uri="{FF2B5EF4-FFF2-40B4-BE49-F238E27FC236}">
                  <a16:creationId xmlns:a16="http://schemas.microsoft.com/office/drawing/2014/main" id="{DBA48520-7CBD-4CB6-9E62-FCB81998CE3C}"/>
                </a:ext>
              </a:extLst>
            </p:cNvPr>
            <p:cNvSpPr/>
            <p:nvPr/>
          </p:nvSpPr>
          <p:spPr>
            <a:xfrm>
              <a:off x="2562615" y="5619528"/>
              <a:ext cx="179212" cy="246221"/>
            </a:xfrm>
            <a:prstGeom prst="rect">
              <a:avLst/>
            </a:prstGeom>
            <a:solidFill>
              <a:schemeClr val="bg1"/>
            </a:solidFill>
          </p:spPr>
          <p:txBody>
            <a:bodyPr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lumMod val="75000"/>
                    <a:lumOff val="25000"/>
                  </a:srgbClr>
                </a:solidFill>
                <a:effectLst/>
                <a:uLnTx/>
                <a:uFillTx/>
                <a:latin typeface="Calibri"/>
                <a:ea typeface="Arial Unicode MS" charset="-128"/>
                <a:cs typeface="+mn-cs"/>
              </a:endParaRPr>
            </a:p>
          </p:txBody>
        </p:sp>
        <p:sp>
          <p:nvSpPr>
            <p:cNvPr id="125" name="Rectangle 124">
              <a:extLst>
                <a:ext uri="{FF2B5EF4-FFF2-40B4-BE49-F238E27FC236}">
                  <a16:creationId xmlns:a16="http://schemas.microsoft.com/office/drawing/2014/main" id="{D72DB535-4A88-4E03-BEAF-E13714B78409}"/>
                </a:ext>
              </a:extLst>
            </p:cNvPr>
            <p:cNvSpPr/>
            <p:nvPr/>
          </p:nvSpPr>
          <p:spPr>
            <a:xfrm>
              <a:off x="2565417" y="5963949"/>
              <a:ext cx="182011" cy="246221"/>
            </a:xfrm>
            <a:prstGeom prst="rect">
              <a:avLst/>
            </a:prstGeom>
            <a:solidFill>
              <a:schemeClr val="bg1"/>
            </a:solidFill>
          </p:spPr>
          <p:txBody>
            <a:bodyPr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lumMod val="75000"/>
                    <a:lumOff val="25000"/>
                  </a:srgbClr>
                </a:solidFill>
                <a:effectLst/>
                <a:uLnTx/>
                <a:uFillTx/>
                <a:latin typeface="Calibri"/>
                <a:ea typeface="Arial Unicode MS" charset="-128"/>
                <a:cs typeface="+mn-cs"/>
              </a:endParaRPr>
            </a:p>
          </p:txBody>
        </p:sp>
        <p:sp>
          <p:nvSpPr>
            <p:cNvPr id="290" name="Rectangle 289">
              <a:extLst>
                <a:ext uri="{FF2B5EF4-FFF2-40B4-BE49-F238E27FC236}">
                  <a16:creationId xmlns:a16="http://schemas.microsoft.com/office/drawing/2014/main" id="{FA79040A-B857-40C2-83DB-103942935CFC}"/>
                </a:ext>
              </a:extLst>
            </p:cNvPr>
            <p:cNvSpPr>
              <a:spLocks noChangeArrowheads="1"/>
            </p:cNvSpPr>
            <p:nvPr/>
          </p:nvSpPr>
          <p:spPr bwMode="auto">
            <a:xfrm>
              <a:off x="1550476" y="5284542"/>
              <a:ext cx="1994457"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a:ea typeface="MS Mincho" panose="02020609040205080304" pitchFamily="49" charset="-128"/>
                  <a:cs typeface="+mn-cs"/>
                </a:rPr>
                <a:t>Median </a:t>
              </a:r>
              <a:r>
                <a:rPr kumimoji="0" lang="en-US" altLang="en-US" sz="1200" b="1" i="0" u="none" strike="noStrike" kern="1200" cap="none" spc="0" normalizeH="0" baseline="0" noProof="0" dirty="0">
                  <a:ln>
                    <a:noFill/>
                  </a:ln>
                  <a:solidFill>
                    <a:srgbClr val="4472C4"/>
                  </a:solidFill>
                  <a:effectLst/>
                  <a:uLnTx/>
                  <a:uFillTx/>
                  <a:latin typeface="Calibri"/>
                  <a:ea typeface="MS Mincho" panose="02020609040205080304" pitchFamily="49" charset="-128"/>
                  <a:cs typeface="+mn-cs"/>
                </a:rPr>
                <a:t>NR</a:t>
              </a:r>
              <a:r>
                <a:rPr kumimoji="0" lang="en-US" altLang="en-US" sz="1200" b="0" i="0" u="none" strike="noStrike" kern="1200" cap="none" spc="0" normalizeH="0" baseline="0" noProof="0" dirty="0">
                  <a:ln>
                    <a:noFill/>
                  </a:ln>
                  <a:solidFill>
                    <a:srgbClr val="000000"/>
                  </a:solidFill>
                  <a:effectLst/>
                  <a:uLnTx/>
                  <a:uFillTx/>
                  <a:latin typeface="Calibri"/>
                  <a:ea typeface="MS Mincho" panose="02020609040205080304" pitchFamily="49" charset="-128"/>
                  <a:cs typeface="+mn-cs"/>
                </a:rPr>
                <a:t> vs </a:t>
              </a:r>
              <a:r>
                <a:rPr kumimoji="0" lang="en-US" altLang="en-US" sz="1200" b="1" i="0" u="none" strike="noStrike" kern="1200" cap="none" spc="0" normalizeH="0" baseline="0" noProof="0" dirty="0">
                  <a:ln>
                    <a:noFill/>
                  </a:ln>
                  <a:solidFill>
                    <a:srgbClr val="62A39F"/>
                  </a:solidFill>
                  <a:effectLst/>
                  <a:uLnTx/>
                  <a:uFillTx/>
                  <a:latin typeface="Calibri"/>
                  <a:ea typeface="MS Mincho" panose="02020609040205080304" pitchFamily="49" charset="-128"/>
                  <a:cs typeface="+mn-cs"/>
                </a:rPr>
                <a:t>9.92</a:t>
              </a:r>
              <a:r>
                <a:rPr kumimoji="0" lang="en-US" altLang="en-US" sz="1200" b="0" i="0" u="none" strike="noStrike" kern="1200" cap="none" spc="0" normalizeH="0" baseline="0" noProof="0" dirty="0">
                  <a:ln>
                    <a:noFill/>
                  </a:ln>
                  <a:solidFill>
                    <a:srgbClr val="000000"/>
                  </a:solidFill>
                  <a:effectLst/>
                  <a:uLnTx/>
                  <a:uFillTx/>
                  <a:latin typeface="Calibri"/>
                  <a:ea typeface="MS Mincho" panose="02020609040205080304" pitchFamily="49" charset="-128"/>
                  <a:cs typeface="+mn-cs"/>
                </a:rPr>
                <a:t> months </a:t>
              </a:r>
              <a:br>
                <a:rPr kumimoji="0" lang="en-US" altLang="en-US" sz="1200" b="0" i="0" u="none" strike="noStrike" kern="1200" cap="none" spc="0" normalizeH="0" baseline="0" noProof="0" dirty="0">
                  <a:ln>
                    <a:noFill/>
                  </a:ln>
                  <a:solidFill>
                    <a:srgbClr val="000000"/>
                  </a:solidFill>
                  <a:effectLst/>
                  <a:uLnTx/>
                  <a:uFillTx/>
                  <a:latin typeface="Calibri"/>
                  <a:ea typeface="MS Mincho" panose="02020609040205080304" pitchFamily="49" charset="-128"/>
                  <a:cs typeface="+mn-cs"/>
                </a:rPr>
              </a:br>
              <a:r>
                <a:rPr kumimoji="0" lang="en-US" altLang="en-US" sz="1200" b="0" i="0" u="none" strike="noStrike" kern="1200" cap="none" spc="0" normalizeH="0" baseline="0" noProof="0" dirty="0">
                  <a:ln>
                    <a:noFill/>
                  </a:ln>
                  <a:solidFill>
                    <a:srgbClr val="000000"/>
                  </a:solidFill>
                  <a:effectLst/>
                  <a:uLnTx/>
                  <a:uFillTx/>
                  <a:latin typeface="Calibri"/>
                  <a:ea typeface="MS Mincho" panose="02020609040205080304" pitchFamily="49" charset="-128"/>
                  <a:cs typeface="+mn-cs"/>
                </a:rPr>
                <a:t>HR = 0.44 (95% CI 0.22, 0.91)</a:t>
              </a:r>
              <a:br>
                <a:rPr kumimoji="0" lang="en-US" altLang="en-US" sz="1200" b="0" i="0" u="none" strike="noStrike" kern="1200" cap="none" spc="0" normalizeH="0" baseline="0" noProof="0" dirty="0">
                  <a:ln>
                    <a:noFill/>
                  </a:ln>
                  <a:solidFill>
                    <a:srgbClr val="000000"/>
                  </a:solidFill>
                  <a:effectLst/>
                  <a:uLnTx/>
                  <a:uFillTx/>
                  <a:latin typeface="Calibri"/>
                  <a:ea typeface="MS Mincho" panose="02020609040205080304" pitchFamily="49" charset="-128"/>
                  <a:cs typeface="+mn-cs"/>
                </a:rPr>
              </a:br>
              <a:r>
                <a:rPr kumimoji="0" lang="en-US" altLang="en-US" sz="1200" b="0" i="1" u="none" strike="noStrike" kern="1200" cap="none" spc="0" normalizeH="0" baseline="0" noProof="0" dirty="0">
                  <a:ln>
                    <a:noFill/>
                  </a:ln>
                  <a:solidFill>
                    <a:srgbClr val="000000"/>
                  </a:solidFill>
                  <a:effectLst/>
                  <a:uLnTx/>
                  <a:uFillTx/>
                  <a:latin typeface="Calibri"/>
                  <a:ea typeface="MS Mincho" panose="02020609040205080304" pitchFamily="49" charset="-128"/>
                  <a:cs typeface="+mn-cs"/>
                </a:rPr>
                <a:t>P</a:t>
              </a:r>
              <a:r>
                <a:rPr kumimoji="0" lang="en-US" altLang="en-US" sz="1200" b="0" i="0" u="none" strike="noStrike" kern="1200" cap="none" spc="0" normalizeH="0" baseline="0" noProof="0" dirty="0">
                  <a:ln>
                    <a:noFill/>
                  </a:ln>
                  <a:solidFill>
                    <a:srgbClr val="000000"/>
                  </a:solidFill>
                  <a:effectLst/>
                  <a:uLnTx/>
                  <a:uFillTx/>
                  <a:latin typeface="Calibri"/>
                  <a:ea typeface="MS Mincho" panose="02020609040205080304" pitchFamily="49" charset="-128"/>
                  <a:cs typeface="+mn-cs"/>
                </a:rPr>
                <a:t>=0.0192</a:t>
              </a:r>
              <a:endParaRPr kumimoji="0" lang="en-US" altLang="en-US" sz="12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420" name="Group 419"/>
            <p:cNvGrpSpPr/>
            <p:nvPr/>
          </p:nvGrpSpPr>
          <p:grpSpPr>
            <a:xfrm>
              <a:off x="1542844" y="4217035"/>
              <a:ext cx="3339160" cy="993833"/>
              <a:chOff x="1542844" y="4217035"/>
              <a:chExt cx="3339160" cy="993833"/>
            </a:xfrm>
          </p:grpSpPr>
          <p:sp>
            <p:nvSpPr>
              <p:cNvPr id="348" name="Oval 56">
                <a:extLst>
                  <a:ext uri="{FF2B5EF4-FFF2-40B4-BE49-F238E27FC236}">
                    <a16:creationId xmlns:a16="http://schemas.microsoft.com/office/drawing/2014/main" id="{AD0B6729-4092-42F8-B684-F46BF0FC89E5}"/>
                  </a:ext>
                </a:extLst>
              </p:cNvPr>
              <p:cNvSpPr>
                <a:spLocks noChangeArrowheads="1"/>
              </p:cNvSpPr>
              <p:nvPr/>
            </p:nvSpPr>
            <p:spPr bwMode="auto">
              <a:xfrm>
                <a:off x="2139508" y="4435256"/>
                <a:ext cx="46726" cy="47326"/>
              </a:xfrm>
              <a:prstGeom prst="ellipse">
                <a:avLst/>
              </a:prstGeom>
              <a:noFill/>
              <a:ln w="12700" cap="flat">
                <a:solidFill>
                  <a:srgbClr val="7D8232"/>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49" name="Oval 57">
                <a:extLst>
                  <a:ext uri="{FF2B5EF4-FFF2-40B4-BE49-F238E27FC236}">
                    <a16:creationId xmlns:a16="http://schemas.microsoft.com/office/drawing/2014/main" id="{46236060-0841-4FDF-AE74-8147D000BAA6}"/>
                  </a:ext>
                </a:extLst>
              </p:cNvPr>
              <p:cNvSpPr>
                <a:spLocks noChangeArrowheads="1"/>
              </p:cNvSpPr>
              <p:nvPr/>
            </p:nvSpPr>
            <p:spPr bwMode="auto">
              <a:xfrm>
                <a:off x="1981356" y="4390561"/>
                <a:ext cx="46726"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50" name="Oval 58">
                <a:extLst>
                  <a:ext uri="{FF2B5EF4-FFF2-40B4-BE49-F238E27FC236}">
                    <a16:creationId xmlns:a16="http://schemas.microsoft.com/office/drawing/2014/main" id="{0422F02B-7125-4E8B-9D79-48F013754E62}"/>
                  </a:ext>
                </a:extLst>
              </p:cNvPr>
              <p:cNvSpPr>
                <a:spLocks noChangeArrowheads="1"/>
              </p:cNvSpPr>
              <p:nvPr/>
            </p:nvSpPr>
            <p:spPr bwMode="auto">
              <a:xfrm>
                <a:off x="1956195" y="4390561"/>
                <a:ext cx="46728"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51" name="Oval 63">
                <a:extLst>
                  <a:ext uri="{FF2B5EF4-FFF2-40B4-BE49-F238E27FC236}">
                    <a16:creationId xmlns:a16="http://schemas.microsoft.com/office/drawing/2014/main" id="{2D0B0EE1-D24E-4DD3-BDB3-70C9BF38C077}"/>
                  </a:ext>
                </a:extLst>
              </p:cNvPr>
              <p:cNvSpPr>
                <a:spLocks noChangeArrowheads="1"/>
              </p:cNvSpPr>
              <p:nvPr/>
            </p:nvSpPr>
            <p:spPr bwMode="auto">
              <a:xfrm>
                <a:off x="1686619" y="4314314"/>
                <a:ext cx="46726" cy="49955"/>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52" name="Oval 66">
                <a:extLst>
                  <a:ext uri="{FF2B5EF4-FFF2-40B4-BE49-F238E27FC236}">
                    <a16:creationId xmlns:a16="http://schemas.microsoft.com/office/drawing/2014/main" id="{0B2E1FBE-6592-4F5D-BE87-8A6555B8B85C}"/>
                  </a:ext>
                </a:extLst>
              </p:cNvPr>
              <p:cNvSpPr>
                <a:spLocks noChangeArrowheads="1"/>
              </p:cNvSpPr>
              <p:nvPr/>
            </p:nvSpPr>
            <p:spPr bwMode="auto">
              <a:xfrm>
                <a:off x="1798042" y="4343236"/>
                <a:ext cx="46728"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53" name="Oval 42">
                <a:extLst>
                  <a:ext uri="{FF2B5EF4-FFF2-40B4-BE49-F238E27FC236}">
                    <a16:creationId xmlns:a16="http://schemas.microsoft.com/office/drawing/2014/main" id="{CC01032D-C8A7-45F8-8639-5DBD593EF6A6}"/>
                  </a:ext>
                </a:extLst>
              </p:cNvPr>
              <p:cNvSpPr>
                <a:spLocks noChangeArrowheads="1"/>
              </p:cNvSpPr>
              <p:nvPr/>
            </p:nvSpPr>
            <p:spPr bwMode="auto">
              <a:xfrm>
                <a:off x="1823204" y="4343236"/>
                <a:ext cx="43132"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54" name="Oval 64">
                <a:extLst>
                  <a:ext uri="{FF2B5EF4-FFF2-40B4-BE49-F238E27FC236}">
                    <a16:creationId xmlns:a16="http://schemas.microsoft.com/office/drawing/2014/main" id="{673B4A6A-C74B-4E12-8853-68CCDE039620}"/>
                  </a:ext>
                </a:extLst>
              </p:cNvPr>
              <p:cNvSpPr>
                <a:spLocks noChangeArrowheads="1"/>
              </p:cNvSpPr>
              <p:nvPr/>
            </p:nvSpPr>
            <p:spPr bwMode="auto">
              <a:xfrm>
                <a:off x="1661457" y="4245955"/>
                <a:ext cx="43132" cy="49955"/>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55" name="Oval 59">
                <a:extLst>
                  <a:ext uri="{FF2B5EF4-FFF2-40B4-BE49-F238E27FC236}">
                    <a16:creationId xmlns:a16="http://schemas.microsoft.com/office/drawing/2014/main" id="{16773AF8-4F1C-46CF-B794-067013906378}"/>
                  </a:ext>
                </a:extLst>
              </p:cNvPr>
              <p:cNvSpPr>
                <a:spLocks noChangeArrowheads="1"/>
              </p:cNvSpPr>
              <p:nvPr/>
            </p:nvSpPr>
            <p:spPr bwMode="auto">
              <a:xfrm>
                <a:off x="1859148" y="4390561"/>
                <a:ext cx="43132"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56" name="Freeform 67">
                <a:extLst>
                  <a:ext uri="{FF2B5EF4-FFF2-40B4-BE49-F238E27FC236}">
                    <a16:creationId xmlns:a16="http://schemas.microsoft.com/office/drawing/2014/main" id="{9BD16920-9A98-4E5C-AB91-31312DD38BE4}"/>
                  </a:ext>
                </a:extLst>
              </p:cNvPr>
              <p:cNvSpPr>
                <a:spLocks/>
              </p:cNvSpPr>
              <p:nvPr/>
            </p:nvSpPr>
            <p:spPr bwMode="auto">
              <a:xfrm>
                <a:off x="1568004" y="4243327"/>
                <a:ext cx="3292434" cy="941250"/>
              </a:xfrm>
              <a:custGeom>
                <a:avLst/>
                <a:gdLst>
                  <a:gd name="T0" fmla="*/ 0 w 1818"/>
                  <a:gd name="T1" fmla="*/ 0 h 469"/>
                  <a:gd name="T2" fmla="*/ 64 w 1818"/>
                  <a:gd name="T3" fmla="*/ 0 h 469"/>
                  <a:gd name="T4" fmla="*/ 64 w 1818"/>
                  <a:gd name="T5" fmla="*/ 20 h 469"/>
                  <a:gd name="T6" fmla="*/ 67 w 1818"/>
                  <a:gd name="T7" fmla="*/ 20 h 469"/>
                  <a:gd name="T8" fmla="*/ 67 w 1818"/>
                  <a:gd name="T9" fmla="*/ 47 h 469"/>
                  <a:gd name="T10" fmla="*/ 85 w 1818"/>
                  <a:gd name="T11" fmla="*/ 47 h 469"/>
                  <a:gd name="T12" fmla="*/ 85 w 1818"/>
                  <a:gd name="T13" fmla="*/ 64 h 469"/>
                  <a:gd name="T14" fmla="*/ 166 w 1818"/>
                  <a:gd name="T15" fmla="*/ 64 h 469"/>
                  <a:gd name="T16" fmla="*/ 166 w 1818"/>
                  <a:gd name="T17" fmla="*/ 85 h 469"/>
                  <a:gd name="T18" fmla="*/ 245 w 1818"/>
                  <a:gd name="T19" fmla="*/ 85 h 469"/>
                  <a:gd name="T20" fmla="*/ 245 w 1818"/>
                  <a:gd name="T21" fmla="*/ 108 h 469"/>
                  <a:gd name="T22" fmla="*/ 330 w 1818"/>
                  <a:gd name="T23" fmla="*/ 108 h 469"/>
                  <a:gd name="T24" fmla="*/ 330 w 1818"/>
                  <a:gd name="T25" fmla="*/ 192 h 469"/>
                  <a:gd name="T26" fmla="*/ 502 w 1818"/>
                  <a:gd name="T27" fmla="*/ 192 h 469"/>
                  <a:gd name="T28" fmla="*/ 502 w 1818"/>
                  <a:gd name="T29" fmla="*/ 230 h 469"/>
                  <a:gd name="T30" fmla="*/ 511 w 1818"/>
                  <a:gd name="T31" fmla="*/ 230 h 469"/>
                  <a:gd name="T32" fmla="*/ 511 w 1818"/>
                  <a:gd name="T33" fmla="*/ 273 h 469"/>
                  <a:gd name="T34" fmla="*/ 679 w 1818"/>
                  <a:gd name="T35" fmla="*/ 273 h 469"/>
                  <a:gd name="T36" fmla="*/ 679 w 1818"/>
                  <a:gd name="T37" fmla="*/ 317 h 469"/>
                  <a:gd name="T38" fmla="*/ 770 w 1818"/>
                  <a:gd name="T39" fmla="*/ 317 h 469"/>
                  <a:gd name="T40" fmla="*/ 770 w 1818"/>
                  <a:gd name="T41" fmla="*/ 382 h 469"/>
                  <a:gd name="T42" fmla="*/ 941 w 1818"/>
                  <a:gd name="T43" fmla="*/ 382 h 469"/>
                  <a:gd name="T44" fmla="*/ 941 w 1818"/>
                  <a:gd name="T45" fmla="*/ 469 h 469"/>
                  <a:gd name="T46" fmla="*/ 1818 w 1818"/>
                  <a:gd name="T47"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8" h="469">
                    <a:moveTo>
                      <a:pt x="0" y="0"/>
                    </a:moveTo>
                    <a:lnTo>
                      <a:pt x="64" y="0"/>
                    </a:lnTo>
                    <a:lnTo>
                      <a:pt x="64" y="20"/>
                    </a:lnTo>
                    <a:lnTo>
                      <a:pt x="67" y="20"/>
                    </a:lnTo>
                    <a:lnTo>
                      <a:pt x="67" y="47"/>
                    </a:lnTo>
                    <a:lnTo>
                      <a:pt x="85" y="47"/>
                    </a:lnTo>
                    <a:lnTo>
                      <a:pt x="85" y="64"/>
                    </a:lnTo>
                    <a:lnTo>
                      <a:pt x="166" y="64"/>
                    </a:lnTo>
                    <a:lnTo>
                      <a:pt x="166" y="85"/>
                    </a:lnTo>
                    <a:lnTo>
                      <a:pt x="245" y="85"/>
                    </a:lnTo>
                    <a:lnTo>
                      <a:pt x="245" y="108"/>
                    </a:lnTo>
                    <a:lnTo>
                      <a:pt x="330" y="108"/>
                    </a:lnTo>
                    <a:lnTo>
                      <a:pt x="330" y="192"/>
                    </a:lnTo>
                    <a:lnTo>
                      <a:pt x="502" y="192"/>
                    </a:lnTo>
                    <a:lnTo>
                      <a:pt x="502" y="230"/>
                    </a:lnTo>
                    <a:lnTo>
                      <a:pt x="511" y="230"/>
                    </a:lnTo>
                    <a:lnTo>
                      <a:pt x="511" y="273"/>
                    </a:lnTo>
                    <a:lnTo>
                      <a:pt x="679" y="273"/>
                    </a:lnTo>
                    <a:lnTo>
                      <a:pt x="679" y="317"/>
                    </a:lnTo>
                    <a:lnTo>
                      <a:pt x="770" y="317"/>
                    </a:lnTo>
                    <a:lnTo>
                      <a:pt x="770" y="382"/>
                    </a:lnTo>
                    <a:lnTo>
                      <a:pt x="941" y="382"/>
                    </a:lnTo>
                    <a:lnTo>
                      <a:pt x="941" y="469"/>
                    </a:lnTo>
                    <a:lnTo>
                      <a:pt x="1818" y="469"/>
                    </a:lnTo>
                  </a:path>
                </a:pathLst>
              </a:cu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57" name="Freeform 68">
                <a:extLst>
                  <a:ext uri="{FF2B5EF4-FFF2-40B4-BE49-F238E27FC236}">
                    <a16:creationId xmlns:a16="http://schemas.microsoft.com/office/drawing/2014/main" id="{BE4B3487-B9BE-4136-846D-54886115E7C0}"/>
                  </a:ext>
                </a:extLst>
              </p:cNvPr>
              <p:cNvSpPr>
                <a:spLocks/>
              </p:cNvSpPr>
              <p:nvPr/>
            </p:nvSpPr>
            <p:spPr bwMode="auto">
              <a:xfrm>
                <a:off x="1568004" y="4243327"/>
                <a:ext cx="3134283" cy="389120"/>
              </a:xfrm>
              <a:custGeom>
                <a:avLst/>
                <a:gdLst>
                  <a:gd name="T0" fmla="*/ 1732 w 1732"/>
                  <a:gd name="T1" fmla="*/ 194 h 194"/>
                  <a:gd name="T2" fmla="*/ 1034 w 1732"/>
                  <a:gd name="T3" fmla="*/ 194 h 194"/>
                  <a:gd name="T4" fmla="*/ 1034 w 1732"/>
                  <a:gd name="T5" fmla="*/ 176 h 194"/>
                  <a:gd name="T6" fmla="*/ 1030 w 1732"/>
                  <a:gd name="T7" fmla="*/ 176 h 194"/>
                  <a:gd name="T8" fmla="*/ 1030 w 1732"/>
                  <a:gd name="T9" fmla="*/ 159 h 194"/>
                  <a:gd name="T10" fmla="*/ 854 w 1732"/>
                  <a:gd name="T11" fmla="*/ 159 h 194"/>
                  <a:gd name="T12" fmla="*/ 854 w 1732"/>
                  <a:gd name="T13" fmla="*/ 146 h 194"/>
                  <a:gd name="T14" fmla="*/ 851 w 1732"/>
                  <a:gd name="T15" fmla="*/ 146 h 194"/>
                  <a:gd name="T16" fmla="*/ 851 w 1732"/>
                  <a:gd name="T17" fmla="*/ 130 h 194"/>
                  <a:gd name="T18" fmla="*/ 502 w 1732"/>
                  <a:gd name="T19" fmla="*/ 130 h 194"/>
                  <a:gd name="T20" fmla="*/ 502 w 1732"/>
                  <a:gd name="T21" fmla="*/ 123 h 194"/>
                  <a:gd name="T22" fmla="*/ 415 w 1732"/>
                  <a:gd name="T23" fmla="*/ 123 h 194"/>
                  <a:gd name="T24" fmla="*/ 415 w 1732"/>
                  <a:gd name="T25" fmla="*/ 112 h 194"/>
                  <a:gd name="T26" fmla="*/ 330 w 1732"/>
                  <a:gd name="T27" fmla="*/ 112 h 194"/>
                  <a:gd name="T28" fmla="*/ 330 w 1732"/>
                  <a:gd name="T29" fmla="*/ 105 h 194"/>
                  <a:gd name="T30" fmla="*/ 327 w 1732"/>
                  <a:gd name="T31" fmla="*/ 105 h 194"/>
                  <a:gd name="T32" fmla="*/ 327 w 1732"/>
                  <a:gd name="T33" fmla="*/ 97 h 194"/>
                  <a:gd name="T34" fmla="*/ 242 w 1732"/>
                  <a:gd name="T35" fmla="*/ 97 h 194"/>
                  <a:gd name="T36" fmla="*/ 242 w 1732"/>
                  <a:gd name="T37" fmla="*/ 90 h 194"/>
                  <a:gd name="T38" fmla="*/ 166 w 1732"/>
                  <a:gd name="T39" fmla="*/ 90 h 194"/>
                  <a:gd name="T40" fmla="*/ 166 w 1732"/>
                  <a:gd name="T41" fmla="*/ 64 h 194"/>
                  <a:gd name="T42" fmla="*/ 151 w 1732"/>
                  <a:gd name="T43" fmla="*/ 64 h 194"/>
                  <a:gd name="T44" fmla="*/ 151 w 1732"/>
                  <a:gd name="T45" fmla="*/ 21 h 194"/>
                  <a:gd name="T46" fmla="*/ 67 w 1732"/>
                  <a:gd name="T47" fmla="*/ 21 h 194"/>
                  <a:gd name="T48" fmla="*/ 67 w 1732"/>
                  <a:gd name="T49" fmla="*/ 14 h 194"/>
                  <a:gd name="T50" fmla="*/ 64 w 1732"/>
                  <a:gd name="T51" fmla="*/ 14 h 194"/>
                  <a:gd name="T52" fmla="*/ 64 w 1732"/>
                  <a:gd name="T53" fmla="*/ 0 h 194"/>
                  <a:gd name="T54" fmla="*/ 0 w 1732"/>
                  <a:gd name="T5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2" h="194">
                    <a:moveTo>
                      <a:pt x="1732" y="194"/>
                    </a:moveTo>
                    <a:lnTo>
                      <a:pt x="1034" y="194"/>
                    </a:lnTo>
                    <a:lnTo>
                      <a:pt x="1034" y="176"/>
                    </a:lnTo>
                    <a:lnTo>
                      <a:pt x="1030" y="176"/>
                    </a:lnTo>
                    <a:lnTo>
                      <a:pt x="1030" y="159"/>
                    </a:lnTo>
                    <a:lnTo>
                      <a:pt x="854" y="159"/>
                    </a:lnTo>
                    <a:lnTo>
                      <a:pt x="854" y="146"/>
                    </a:lnTo>
                    <a:lnTo>
                      <a:pt x="851" y="146"/>
                    </a:lnTo>
                    <a:lnTo>
                      <a:pt x="851" y="130"/>
                    </a:lnTo>
                    <a:lnTo>
                      <a:pt x="502" y="130"/>
                    </a:lnTo>
                    <a:lnTo>
                      <a:pt x="502" y="123"/>
                    </a:lnTo>
                    <a:lnTo>
                      <a:pt x="415" y="123"/>
                    </a:lnTo>
                    <a:lnTo>
                      <a:pt x="415" y="112"/>
                    </a:lnTo>
                    <a:lnTo>
                      <a:pt x="330" y="112"/>
                    </a:lnTo>
                    <a:lnTo>
                      <a:pt x="330" y="105"/>
                    </a:lnTo>
                    <a:lnTo>
                      <a:pt x="327" y="105"/>
                    </a:lnTo>
                    <a:lnTo>
                      <a:pt x="327" y="97"/>
                    </a:lnTo>
                    <a:lnTo>
                      <a:pt x="242" y="97"/>
                    </a:lnTo>
                    <a:lnTo>
                      <a:pt x="242" y="90"/>
                    </a:lnTo>
                    <a:lnTo>
                      <a:pt x="166" y="90"/>
                    </a:lnTo>
                    <a:lnTo>
                      <a:pt x="166" y="64"/>
                    </a:lnTo>
                    <a:lnTo>
                      <a:pt x="151" y="64"/>
                    </a:lnTo>
                    <a:lnTo>
                      <a:pt x="151" y="21"/>
                    </a:lnTo>
                    <a:lnTo>
                      <a:pt x="67" y="21"/>
                    </a:lnTo>
                    <a:lnTo>
                      <a:pt x="67" y="14"/>
                    </a:lnTo>
                    <a:lnTo>
                      <a:pt x="64" y="14"/>
                    </a:lnTo>
                    <a:lnTo>
                      <a:pt x="64" y="0"/>
                    </a:lnTo>
                    <a:lnTo>
                      <a:pt x="0" y="0"/>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58" name="Oval 5">
                <a:extLst>
                  <a:ext uri="{FF2B5EF4-FFF2-40B4-BE49-F238E27FC236}">
                    <a16:creationId xmlns:a16="http://schemas.microsoft.com/office/drawing/2014/main" id="{3CF44DA9-B964-457E-B790-0DC03DCB2D36}"/>
                  </a:ext>
                </a:extLst>
              </p:cNvPr>
              <p:cNvSpPr>
                <a:spLocks noChangeArrowheads="1"/>
              </p:cNvSpPr>
              <p:nvPr/>
            </p:nvSpPr>
            <p:spPr bwMode="auto">
              <a:xfrm>
                <a:off x="4835278" y="5158285"/>
                <a:ext cx="46726"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59" name="Oval 6">
                <a:extLst>
                  <a:ext uri="{FF2B5EF4-FFF2-40B4-BE49-F238E27FC236}">
                    <a16:creationId xmlns:a16="http://schemas.microsoft.com/office/drawing/2014/main" id="{378BEBA4-F17D-4724-834B-698B6F425D17}"/>
                  </a:ext>
                </a:extLst>
              </p:cNvPr>
              <p:cNvSpPr>
                <a:spLocks noChangeArrowheads="1"/>
              </p:cNvSpPr>
              <p:nvPr/>
            </p:nvSpPr>
            <p:spPr bwMode="auto">
              <a:xfrm>
                <a:off x="4680720"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60" name="Oval 7">
                <a:extLst>
                  <a:ext uri="{FF2B5EF4-FFF2-40B4-BE49-F238E27FC236}">
                    <a16:creationId xmlns:a16="http://schemas.microsoft.com/office/drawing/2014/main" id="{DE5A9953-1C85-4165-9BAD-6992E4E395A5}"/>
                  </a:ext>
                </a:extLst>
              </p:cNvPr>
              <p:cNvSpPr>
                <a:spLocks noChangeArrowheads="1"/>
              </p:cNvSpPr>
              <p:nvPr/>
            </p:nvSpPr>
            <p:spPr bwMode="auto">
              <a:xfrm>
                <a:off x="4522568" y="4608783"/>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61" name="Oval 9">
                <a:extLst>
                  <a:ext uri="{FF2B5EF4-FFF2-40B4-BE49-F238E27FC236}">
                    <a16:creationId xmlns:a16="http://schemas.microsoft.com/office/drawing/2014/main" id="{71386AF6-02D5-4EEC-9D76-C33F3021DD6A}"/>
                  </a:ext>
                </a:extLst>
              </p:cNvPr>
              <p:cNvSpPr>
                <a:spLocks noChangeArrowheads="1"/>
              </p:cNvSpPr>
              <p:nvPr/>
            </p:nvSpPr>
            <p:spPr bwMode="auto">
              <a:xfrm>
                <a:off x="4378794"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62" name="Oval 10">
                <a:extLst>
                  <a:ext uri="{FF2B5EF4-FFF2-40B4-BE49-F238E27FC236}">
                    <a16:creationId xmlns:a16="http://schemas.microsoft.com/office/drawing/2014/main" id="{7FC11940-D4E9-412E-8AE1-A8C69BC5ABBF}"/>
                  </a:ext>
                </a:extLst>
              </p:cNvPr>
              <p:cNvSpPr>
                <a:spLocks noChangeArrowheads="1"/>
              </p:cNvSpPr>
              <p:nvPr/>
            </p:nvSpPr>
            <p:spPr bwMode="auto">
              <a:xfrm>
                <a:off x="4058897"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63" name="Oval 11">
                <a:extLst>
                  <a:ext uri="{FF2B5EF4-FFF2-40B4-BE49-F238E27FC236}">
                    <a16:creationId xmlns:a16="http://schemas.microsoft.com/office/drawing/2014/main" id="{D845F186-1EBA-4878-B76E-48D368C32CFF}"/>
                  </a:ext>
                </a:extLst>
              </p:cNvPr>
              <p:cNvSpPr>
                <a:spLocks noChangeArrowheads="1"/>
              </p:cNvSpPr>
              <p:nvPr/>
            </p:nvSpPr>
            <p:spPr bwMode="auto">
              <a:xfrm>
                <a:off x="4044519"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64" name="Oval 12">
                <a:extLst>
                  <a:ext uri="{FF2B5EF4-FFF2-40B4-BE49-F238E27FC236}">
                    <a16:creationId xmlns:a16="http://schemas.microsoft.com/office/drawing/2014/main" id="{0A58507C-E543-4CF0-B43B-A72F7058EBD8}"/>
                  </a:ext>
                </a:extLst>
              </p:cNvPr>
              <p:cNvSpPr>
                <a:spLocks noChangeArrowheads="1"/>
              </p:cNvSpPr>
              <p:nvPr/>
            </p:nvSpPr>
            <p:spPr bwMode="auto">
              <a:xfrm>
                <a:off x="3900744" y="4608783"/>
                <a:ext cx="46726"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65" name="Oval 13">
                <a:extLst>
                  <a:ext uri="{FF2B5EF4-FFF2-40B4-BE49-F238E27FC236}">
                    <a16:creationId xmlns:a16="http://schemas.microsoft.com/office/drawing/2014/main" id="{FC6AB83C-5E95-4E2C-BFD5-4C86442EA28B}"/>
                  </a:ext>
                </a:extLst>
              </p:cNvPr>
              <p:cNvSpPr>
                <a:spLocks noChangeArrowheads="1"/>
              </p:cNvSpPr>
              <p:nvPr/>
            </p:nvSpPr>
            <p:spPr bwMode="auto">
              <a:xfrm>
                <a:off x="3889960" y="4608783"/>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66" name="Oval 14">
                <a:extLst>
                  <a:ext uri="{FF2B5EF4-FFF2-40B4-BE49-F238E27FC236}">
                    <a16:creationId xmlns:a16="http://schemas.microsoft.com/office/drawing/2014/main" id="{0EDE59AE-32CD-42D9-9148-73112AE2AFA6}"/>
                  </a:ext>
                </a:extLst>
              </p:cNvPr>
              <p:cNvSpPr>
                <a:spLocks noChangeArrowheads="1"/>
              </p:cNvSpPr>
              <p:nvPr/>
            </p:nvSpPr>
            <p:spPr bwMode="auto">
              <a:xfrm>
                <a:off x="3746186"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67" name="Oval 15">
                <a:extLst>
                  <a:ext uri="{FF2B5EF4-FFF2-40B4-BE49-F238E27FC236}">
                    <a16:creationId xmlns:a16="http://schemas.microsoft.com/office/drawing/2014/main" id="{777670ED-888F-42C3-94F1-5FCA6F191E40}"/>
                  </a:ext>
                </a:extLst>
              </p:cNvPr>
              <p:cNvSpPr>
                <a:spLocks noChangeArrowheads="1"/>
              </p:cNvSpPr>
              <p:nvPr/>
            </p:nvSpPr>
            <p:spPr bwMode="auto">
              <a:xfrm>
                <a:off x="3728215" y="4608783"/>
                <a:ext cx="46726"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68" name="Oval 16">
                <a:extLst>
                  <a:ext uri="{FF2B5EF4-FFF2-40B4-BE49-F238E27FC236}">
                    <a16:creationId xmlns:a16="http://schemas.microsoft.com/office/drawing/2014/main" id="{9BD28B93-E25E-4BD6-9D70-1B0376BEA7C2}"/>
                  </a:ext>
                </a:extLst>
              </p:cNvPr>
              <p:cNvSpPr>
                <a:spLocks noChangeArrowheads="1"/>
              </p:cNvSpPr>
              <p:nvPr/>
            </p:nvSpPr>
            <p:spPr bwMode="auto">
              <a:xfrm>
                <a:off x="3728215"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69" name="Oval 17">
                <a:extLst>
                  <a:ext uri="{FF2B5EF4-FFF2-40B4-BE49-F238E27FC236}">
                    <a16:creationId xmlns:a16="http://schemas.microsoft.com/office/drawing/2014/main" id="{5A61DFE9-69A4-4FB3-9114-D7B95422EBB6}"/>
                  </a:ext>
                </a:extLst>
              </p:cNvPr>
              <p:cNvSpPr>
                <a:spLocks noChangeArrowheads="1"/>
              </p:cNvSpPr>
              <p:nvPr/>
            </p:nvSpPr>
            <p:spPr bwMode="auto">
              <a:xfrm>
                <a:off x="3566468" y="460878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70" name="Oval 18">
                <a:extLst>
                  <a:ext uri="{FF2B5EF4-FFF2-40B4-BE49-F238E27FC236}">
                    <a16:creationId xmlns:a16="http://schemas.microsoft.com/office/drawing/2014/main" id="{B4F37E56-3912-4169-AD6D-BE5A740D3EE9}"/>
                  </a:ext>
                </a:extLst>
              </p:cNvPr>
              <p:cNvSpPr>
                <a:spLocks noChangeArrowheads="1"/>
              </p:cNvSpPr>
              <p:nvPr/>
            </p:nvSpPr>
            <p:spPr bwMode="auto">
              <a:xfrm>
                <a:off x="3429882" y="4608783"/>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71" name="Oval 19">
                <a:extLst>
                  <a:ext uri="{FF2B5EF4-FFF2-40B4-BE49-F238E27FC236}">
                    <a16:creationId xmlns:a16="http://schemas.microsoft.com/office/drawing/2014/main" id="{38827CD3-15B3-4D61-8280-BAAB2F920D3B}"/>
                  </a:ext>
                </a:extLst>
              </p:cNvPr>
              <p:cNvSpPr>
                <a:spLocks noChangeArrowheads="1"/>
              </p:cNvSpPr>
              <p:nvPr/>
            </p:nvSpPr>
            <p:spPr bwMode="auto">
              <a:xfrm>
                <a:off x="3415505" y="4608783"/>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72" name="Oval 20">
                <a:extLst>
                  <a:ext uri="{FF2B5EF4-FFF2-40B4-BE49-F238E27FC236}">
                    <a16:creationId xmlns:a16="http://schemas.microsoft.com/office/drawing/2014/main" id="{8466B3D7-779C-4365-B5BD-A212196F874A}"/>
                  </a:ext>
                </a:extLst>
              </p:cNvPr>
              <p:cNvSpPr>
                <a:spLocks noChangeArrowheads="1"/>
              </p:cNvSpPr>
              <p:nvPr/>
            </p:nvSpPr>
            <p:spPr bwMode="auto">
              <a:xfrm>
                <a:off x="3411912" y="4574605"/>
                <a:ext cx="43132"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73" name="Oval 21">
                <a:extLst>
                  <a:ext uri="{FF2B5EF4-FFF2-40B4-BE49-F238E27FC236}">
                    <a16:creationId xmlns:a16="http://schemas.microsoft.com/office/drawing/2014/main" id="{15C448A3-2B49-4E13-9EB9-F91DFBCB645A}"/>
                  </a:ext>
                </a:extLst>
              </p:cNvPr>
              <p:cNvSpPr>
                <a:spLocks noChangeArrowheads="1"/>
              </p:cNvSpPr>
              <p:nvPr/>
            </p:nvSpPr>
            <p:spPr bwMode="auto">
              <a:xfrm>
                <a:off x="3404723" y="4537796"/>
                <a:ext cx="43132"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74" name="Oval 22">
                <a:extLst>
                  <a:ext uri="{FF2B5EF4-FFF2-40B4-BE49-F238E27FC236}">
                    <a16:creationId xmlns:a16="http://schemas.microsoft.com/office/drawing/2014/main" id="{F5D6C2B8-EEEF-4738-A111-4158F86ADDEC}"/>
                  </a:ext>
                </a:extLst>
              </p:cNvPr>
              <p:cNvSpPr>
                <a:spLocks noChangeArrowheads="1"/>
              </p:cNvSpPr>
              <p:nvPr/>
            </p:nvSpPr>
            <p:spPr bwMode="auto">
              <a:xfrm>
                <a:off x="3275326" y="4537796"/>
                <a:ext cx="46726"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75" name="Oval 23">
                <a:extLst>
                  <a:ext uri="{FF2B5EF4-FFF2-40B4-BE49-F238E27FC236}">
                    <a16:creationId xmlns:a16="http://schemas.microsoft.com/office/drawing/2014/main" id="{40413374-F08C-4CA1-B2B5-79F4A906C698}"/>
                  </a:ext>
                </a:extLst>
              </p:cNvPr>
              <p:cNvSpPr>
                <a:spLocks noChangeArrowheads="1"/>
              </p:cNvSpPr>
              <p:nvPr/>
            </p:nvSpPr>
            <p:spPr bwMode="auto">
              <a:xfrm>
                <a:off x="3253760" y="4537796"/>
                <a:ext cx="43132"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76" name="Oval 24">
                <a:extLst>
                  <a:ext uri="{FF2B5EF4-FFF2-40B4-BE49-F238E27FC236}">
                    <a16:creationId xmlns:a16="http://schemas.microsoft.com/office/drawing/2014/main" id="{5C65CC60-9A68-4670-B709-F3434C653F54}"/>
                  </a:ext>
                </a:extLst>
              </p:cNvPr>
              <p:cNvSpPr>
                <a:spLocks noChangeArrowheads="1"/>
              </p:cNvSpPr>
              <p:nvPr/>
            </p:nvSpPr>
            <p:spPr bwMode="auto">
              <a:xfrm>
                <a:off x="3092012" y="4537796"/>
                <a:ext cx="46728"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77" name="Oval 25">
                <a:extLst>
                  <a:ext uri="{FF2B5EF4-FFF2-40B4-BE49-F238E27FC236}">
                    <a16:creationId xmlns:a16="http://schemas.microsoft.com/office/drawing/2014/main" id="{A1258C3F-91D4-460E-B94E-FA149C338270}"/>
                  </a:ext>
                </a:extLst>
              </p:cNvPr>
              <p:cNvSpPr>
                <a:spLocks noChangeArrowheads="1"/>
              </p:cNvSpPr>
              <p:nvPr/>
            </p:nvSpPr>
            <p:spPr bwMode="auto">
              <a:xfrm>
                <a:off x="2976993" y="4479954"/>
                <a:ext cx="46728"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78" name="Oval 26">
                <a:extLst>
                  <a:ext uri="{FF2B5EF4-FFF2-40B4-BE49-F238E27FC236}">
                    <a16:creationId xmlns:a16="http://schemas.microsoft.com/office/drawing/2014/main" id="{55521E8E-7079-4BEC-AB87-0EC4A0E765EF}"/>
                  </a:ext>
                </a:extLst>
              </p:cNvPr>
              <p:cNvSpPr>
                <a:spLocks noChangeArrowheads="1"/>
              </p:cNvSpPr>
              <p:nvPr/>
            </p:nvSpPr>
            <p:spPr bwMode="auto">
              <a:xfrm>
                <a:off x="2933860" y="4479954"/>
                <a:ext cx="43132"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79" name="Oval 27">
                <a:extLst>
                  <a:ext uri="{FF2B5EF4-FFF2-40B4-BE49-F238E27FC236}">
                    <a16:creationId xmlns:a16="http://schemas.microsoft.com/office/drawing/2014/main" id="{50E1C020-CC97-40AF-B6BC-D89E78CD84A1}"/>
                  </a:ext>
                </a:extLst>
              </p:cNvPr>
              <p:cNvSpPr>
                <a:spLocks noChangeArrowheads="1"/>
              </p:cNvSpPr>
              <p:nvPr/>
            </p:nvSpPr>
            <p:spPr bwMode="auto">
              <a:xfrm>
                <a:off x="2944645" y="4479954"/>
                <a:ext cx="43132"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80" name="Oval 28">
                <a:extLst>
                  <a:ext uri="{FF2B5EF4-FFF2-40B4-BE49-F238E27FC236}">
                    <a16:creationId xmlns:a16="http://schemas.microsoft.com/office/drawing/2014/main" id="{1525386A-E961-4372-91BC-629A6D7889E4}"/>
                  </a:ext>
                </a:extLst>
              </p:cNvPr>
              <p:cNvSpPr>
                <a:spLocks noChangeArrowheads="1"/>
              </p:cNvSpPr>
              <p:nvPr/>
            </p:nvSpPr>
            <p:spPr bwMode="auto">
              <a:xfrm>
                <a:off x="2804464" y="4479954"/>
                <a:ext cx="46728"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81" name="Oval 29">
                <a:extLst>
                  <a:ext uri="{FF2B5EF4-FFF2-40B4-BE49-F238E27FC236}">
                    <a16:creationId xmlns:a16="http://schemas.microsoft.com/office/drawing/2014/main" id="{B3F63705-BE1A-4116-9745-B831D5B6AC7C}"/>
                  </a:ext>
                </a:extLst>
              </p:cNvPr>
              <p:cNvSpPr>
                <a:spLocks noChangeArrowheads="1"/>
              </p:cNvSpPr>
              <p:nvPr/>
            </p:nvSpPr>
            <p:spPr bwMode="auto">
              <a:xfrm>
                <a:off x="2793682" y="4479954"/>
                <a:ext cx="46726"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82" name="Oval 30">
                <a:extLst>
                  <a:ext uri="{FF2B5EF4-FFF2-40B4-BE49-F238E27FC236}">
                    <a16:creationId xmlns:a16="http://schemas.microsoft.com/office/drawing/2014/main" id="{884A5752-AD01-4AAC-9AB5-943522928E2C}"/>
                  </a:ext>
                </a:extLst>
              </p:cNvPr>
              <p:cNvSpPr>
                <a:spLocks noChangeArrowheads="1"/>
              </p:cNvSpPr>
              <p:nvPr/>
            </p:nvSpPr>
            <p:spPr bwMode="auto">
              <a:xfrm>
                <a:off x="2779304" y="4479954"/>
                <a:ext cx="46726"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83" name="Oval 31">
                <a:extLst>
                  <a:ext uri="{FF2B5EF4-FFF2-40B4-BE49-F238E27FC236}">
                    <a16:creationId xmlns:a16="http://schemas.microsoft.com/office/drawing/2014/main" id="{7EC1D9B8-D19B-4506-98A4-B6D29CEF1E7F}"/>
                  </a:ext>
                </a:extLst>
              </p:cNvPr>
              <p:cNvSpPr>
                <a:spLocks noChangeArrowheads="1"/>
              </p:cNvSpPr>
              <p:nvPr/>
            </p:nvSpPr>
            <p:spPr bwMode="auto">
              <a:xfrm>
                <a:off x="2617556" y="4479954"/>
                <a:ext cx="43132"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84" name="Oval 32">
                <a:extLst>
                  <a:ext uri="{FF2B5EF4-FFF2-40B4-BE49-F238E27FC236}">
                    <a16:creationId xmlns:a16="http://schemas.microsoft.com/office/drawing/2014/main" id="{04363CD3-50B1-4F39-B5F8-A713823D6607}"/>
                  </a:ext>
                </a:extLst>
              </p:cNvPr>
              <p:cNvSpPr>
                <a:spLocks noChangeArrowheads="1"/>
              </p:cNvSpPr>
              <p:nvPr/>
            </p:nvSpPr>
            <p:spPr bwMode="auto">
              <a:xfrm>
                <a:off x="2491755" y="4479954"/>
                <a:ext cx="46726"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85" name="Oval 33">
                <a:extLst>
                  <a:ext uri="{FF2B5EF4-FFF2-40B4-BE49-F238E27FC236}">
                    <a16:creationId xmlns:a16="http://schemas.microsoft.com/office/drawing/2014/main" id="{AA5029F5-BF55-4E49-9517-481922B9EC62}"/>
                  </a:ext>
                </a:extLst>
              </p:cNvPr>
              <p:cNvSpPr>
                <a:spLocks noChangeArrowheads="1"/>
              </p:cNvSpPr>
              <p:nvPr/>
            </p:nvSpPr>
            <p:spPr bwMode="auto">
              <a:xfrm>
                <a:off x="2459405" y="4479954"/>
                <a:ext cx="46728"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86" name="Oval 34">
                <a:extLst>
                  <a:ext uri="{FF2B5EF4-FFF2-40B4-BE49-F238E27FC236}">
                    <a16:creationId xmlns:a16="http://schemas.microsoft.com/office/drawing/2014/main" id="{40F271B1-3FB5-447D-A8CE-4E69EC945CCA}"/>
                  </a:ext>
                </a:extLst>
              </p:cNvPr>
              <p:cNvSpPr>
                <a:spLocks noChangeArrowheads="1"/>
              </p:cNvSpPr>
              <p:nvPr/>
            </p:nvSpPr>
            <p:spPr bwMode="auto">
              <a:xfrm>
                <a:off x="2452216" y="4466807"/>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87" name="Oval 35">
                <a:extLst>
                  <a:ext uri="{FF2B5EF4-FFF2-40B4-BE49-F238E27FC236}">
                    <a16:creationId xmlns:a16="http://schemas.microsoft.com/office/drawing/2014/main" id="{66E5417A-0F06-4BB6-95AB-816702D4C0CF}"/>
                  </a:ext>
                </a:extLst>
              </p:cNvPr>
              <p:cNvSpPr>
                <a:spLocks noChangeArrowheads="1"/>
              </p:cNvSpPr>
              <p:nvPr/>
            </p:nvSpPr>
            <p:spPr bwMode="auto">
              <a:xfrm>
                <a:off x="2315630" y="4466807"/>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88" name="Oval 36">
                <a:extLst>
                  <a:ext uri="{FF2B5EF4-FFF2-40B4-BE49-F238E27FC236}">
                    <a16:creationId xmlns:a16="http://schemas.microsoft.com/office/drawing/2014/main" id="{9F17A333-E48F-415C-A747-B75C44ADD0F7}"/>
                  </a:ext>
                </a:extLst>
              </p:cNvPr>
              <p:cNvSpPr>
                <a:spLocks noChangeArrowheads="1"/>
              </p:cNvSpPr>
              <p:nvPr/>
            </p:nvSpPr>
            <p:spPr bwMode="auto">
              <a:xfrm>
                <a:off x="2308441" y="4466807"/>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89" name="Oval 37">
                <a:extLst>
                  <a:ext uri="{FF2B5EF4-FFF2-40B4-BE49-F238E27FC236}">
                    <a16:creationId xmlns:a16="http://schemas.microsoft.com/office/drawing/2014/main" id="{810D6D43-0635-455D-9606-32C366230E45}"/>
                  </a:ext>
                </a:extLst>
              </p:cNvPr>
              <p:cNvSpPr>
                <a:spLocks noChangeArrowheads="1"/>
              </p:cNvSpPr>
              <p:nvPr/>
            </p:nvSpPr>
            <p:spPr bwMode="auto">
              <a:xfrm>
                <a:off x="2308441" y="4466807"/>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90" name="Oval 38">
                <a:extLst>
                  <a:ext uri="{FF2B5EF4-FFF2-40B4-BE49-F238E27FC236}">
                    <a16:creationId xmlns:a16="http://schemas.microsoft.com/office/drawing/2014/main" id="{9481C121-2C0E-4B29-B1C2-B8F02F43C592}"/>
                  </a:ext>
                </a:extLst>
              </p:cNvPr>
              <p:cNvSpPr>
                <a:spLocks noChangeArrowheads="1"/>
              </p:cNvSpPr>
              <p:nvPr/>
            </p:nvSpPr>
            <p:spPr bwMode="auto">
              <a:xfrm>
                <a:off x="2308441" y="4466807"/>
                <a:ext cx="46728"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91" name="Oval 39">
                <a:extLst>
                  <a:ext uri="{FF2B5EF4-FFF2-40B4-BE49-F238E27FC236}">
                    <a16:creationId xmlns:a16="http://schemas.microsoft.com/office/drawing/2014/main" id="{F0E32389-FF22-4DB0-8934-B2BE347CC9E6}"/>
                  </a:ext>
                </a:extLst>
              </p:cNvPr>
              <p:cNvSpPr>
                <a:spLocks noChangeArrowheads="1"/>
              </p:cNvSpPr>
              <p:nvPr/>
            </p:nvSpPr>
            <p:spPr bwMode="auto">
              <a:xfrm>
                <a:off x="2017300" y="4414223"/>
                <a:ext cx="46726"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92" name="Oval 40">
                <a:extLst>
                  <a:ext uri="{FF2B5EF4-FFF2-40B4-BE49-F238E27FC236}">
                    <a16:creationId xmlns:a16="http://schemas.microsoft.com/office/drawing/2014/main" id="{8A90DCE3-B7CB-481E-8C40-13B248F2DC98}"/>
                  </a:ext>
                </a:extLst>
              </p:cNvPr>
              <p:cNvSpPr>
                <a:spLocks noChangeArrowheads="1"/>
              </p:cNvSpPr>
              <p:nvPr/>
            </p:nvSpPr>
            <p:spPr bwMode="auto">
              <a:xfrm>
                <a:off x="1984950" y="4414223"/>
                <a:ext cx="43132"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93" name="Oval 41">
                <a:extLst>
                  <a:ext uri="{FF2B5EF4-FFF2-40B4-BE49-F238E27FC236}">
                    <a16:creationId xmlns:a16="http://schemas.microsoft.com/office/drawing/2014/main" id="{894E77EA-3D7D-407B-A7D3-CEAE7EBCC525}"/>
                  </a:ext>
                </a:extLst>
              </p:cNvPr>
              <p:cNvSpPr>
                <a:spLocks noChangeArrowheads="1"/>
              </p:cNvSpPr>
              <p:nvPr/>
            </p:nvSpPr>
            <p:spPr bwMode="auto">
              <a:xfrm>
                <a:off x="1859148" y="4401078"/>
                <a:ext cx="43132"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94" name="Oval 45">
                <a:extLst>
                  <a:ext uri="{FF2B5EF4-FFF2-40B4-BE49-F238E27FC236}">
                    <a16:creationId xmlns:a16="http://schemas.microsoft.com/office/drawing/2014/main" id="{8E227562-93DA-48B2-B1E0-F9F9D8EFFCDD}"/>
                  </a:ext>
                </a:extLst>
              </p:cNvPr>
              <p:cNvSpPr>
                <a:spLocks noChangeArrowheads="1"/>
              </p:cNvSpPr>
              <p:nvPr/>
            </p:nvSpPr>
            <p:spPr bwMode="auto">
              <a:xfrm>
                <a:off x="4044519" y="5158285"/>
                <a:ext cx="43132"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95" name="Oval 46">
                <a:extLst>
                  <a:ext uri="{FF2B5EF4-FFF2-40B4-BE49-F238E27FC236}">
                    <a16:creationId xmlns:a16="http://schemas.microsoft.com/office/drawing/2014/main" id="{5DE0BDA1-480F-4924-A69D-F90EB7556988}"/>
                  </a:ext>
                </a:extLst>
              </p:cNvPr>
              <p:cNvSpPr>
                <a:spLocks noChangeArrowheads="1"/>
              </p:cNvSpPr>
              <p:nvPr/>
            </p:nvSpPr>
            <p:spPr bwMode="auto">
              <a:xfrm>
                <a:off x="3411912" y="5158285"/>
                <a:ext cx="43132"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96" name="Oval 47">
                <a:extLst>
                  <a:ext uri="{FF2B5EF4-FFF2-40B4-BE49-F238E27FC236}">
                    <a16:creationId xmlns:a16="http://schemas.microsoft.com/office/drawing/2014/main" id="{E5A45CC1-949B-453D-96FC-99F34BDC40C4}"/>
                  </a:ext>
                </a:extLst>
              </p:cNvPr>
              <p:cNvSpPr>
                <a:spLocks noChangeArrowheads="1"/>
              </p:cNvSpPr>
              <p:nvPr/>
            </p:nvSpPr>
            <p:spPr bwMode="auto">
              <a:xfrm>
                <a:off x="3124363" y="4982128"/>
                <a:ext cx="46726"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97" name="Oval 48">
                <a:extLst>
                  <a:ext uri="{FF2B5EF4-FFF2-40B4-BE49-F238E27FC236}">
                    <a16:creationId xmlns:a16="http://schemas.microsoft.com/office/drawing/2014/main" id="{538838A3-BF87-45D4-B6FE-BF24502857F8}"/>
                  </a:ext>
                </a:extLst>
              </p:cNvPr>
              <p:cNvSpPr>
                <a:spLocks noChangeArrowheads="1"/>
              </p:cNvSpPr>
              <p:nvPr/>
            </p:nvSpPr>
            <p:spPr bwMode="auto">
              <a:xfrm>
                <a:off x="2941049" y="4982128"/>
                <a:ext cx="43132"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98" name="Oval 49">
                <a:extLst>
                  <a:ext uri="{FF2B5EF4-FFF2-40B4-BE49-F238E27FC236}">
                    <a16:creationId xmlns:a16="http://schemas.microsoft.com/office/drawing/2014/main" id="{77799B43-1804-45EA-AC37-F51BCA9531A5}"/>
                  </a:ext>
                </a:extLst>
              </p:cNvPr>
              <p:cNvSpPr>
                <a:spLocks noChangeArrowheads="1"/>
              </p:cNvSpPr>
              <p:nvPr/>
            </p:nvSpPr>
            <p:spPr bwMode="auto">
              <a:xfrm>
                <a:off x="2779304" y="4853299"/>
                <a:ext cx="43132"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99" name="Oval 50">
                <a:extLst>
                  <a:ext uri="{FF2B5EF4-FFF2-40B4-BE49-F238E27FC236}">
                    <a16:creationId xmlns:a16="http://schemas.microsoft.com/office/drawing/2014/main" id="{F6DF47BB-61E1-45F7-A77F-7BD2BB273955}"/>
                  </a:ext>
                </a:extLst>
              </p:cNvPr>
              <p:cNvSpPr>
                <a:spLocks noChangeArrowheads="1"/>
              </p:cNvSpPr>
              <p:nvPr/>
            </p:nvSpPr>
            <p:spPr bwMode="auto">
              <a:xfrm>
                <a:off x="2621153" y="4761276"/>
                <a:ext cx="46726" cy="49955"/>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00" name="Oval 51">
                <a:extLst>
                  <a:ext uri="{FF2B5EF4-FFF2-40B4-BE49-F238E27FC236}">
                    <a16:creationId xmlns:a16="http://schemas.microsoft.com/office/drawing/2014/main" id="{ADE8E852-B57A-4E03-AF63-B6A93EA94ECB}"/>
                  </a:ext>
                </a:extLst>
              </p:cNvPr>
              <p:cNvSpPr>
                <a:spLocks noChangeArrowheads="1"/>
              </p:cNvSpPr>
              <p:nvPr/>
            </p:nvSpPr>
            <p:spPr bwMode="auto">
              <a:xfrm>
                <a:off x="2459405" y="4679772"/>
                <a:ext cx="46728"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01" name="Oval 52">
                <a:extLst>
                  <a:ext uri="{FF2B5EF4-FFF2-40B4-BE49-F238E27FC236}">
                    <a16:creationId xmlns:a16="http://schemas.microsoft.com/office/drawing/2014/main" id="{8F060CC4-D333-4F1E-9992-ED0B20E8AD2A}"/>
                  </a:ext>
                </a:extLst>
              </p:cNvPr>
              <p:cNvSpPr>
                <a:spLocks noChangeArrowheads="1"/>
              </p:cNvSpPr>
              <p:nvPr/>
            </p:nvSpPr>
            <p:spPr bwMode="auto">
              <a:xfrm>
                <a:off x="2337196" y="4603525"/>
                <a:ext cx="43132"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02" name="Oval 53">
                <a:extLst>
                  <a:ext uri="{FF2B5EF4-FFF2-40B4-BE49-F238E27FC236}">
                    <a16:creationId xmlns:a16="http://schemas.microsoft.com/office/drawing/2014/main" id="{31732AFE-407F-460F-BFE5-32E4A5D7D213}"/>
                  </a:ext>
                </a:extLst>
              </p:cNvPr>
              <p:cNvSpPr>
                <a:spLocks noChangeArrowheads="1"/>
              </p:cNvSpPr>
              <p:nvPr/>
            </p:nvSpPr>
            <p:spPr bwMode="auto">
              <a:xfrm>
                <a:off x="2301253" y="4603525"/>
                <a:ext cx="46728"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03" name="Oval 54">
                <a:extLst>
                  <a:ext uri="{FF2B5EF4-FFF2-40B4-BE49-F238E27FC236}">
                    <a16:creationId xmlns:a16="http://schemas.microsoft.com/office/drawing/2014/main" id="{6CF44458-AF72-498D-8EED-08EE3D16E5A3}"/>
                  </a:ext>
                </a:extLst>
              </p:cNvPr>
              <p:cNvSpPr>
                <a:spLocks noChangeArrowheads="1"/>
              </p:cNvSpPr>
              <p:nvPr/>
            </p:nvSpPr>
            <p:spPr bwMode="auto">
              <a:xfrm>
                <a:off x="2297660" y="4603525"/>
                <a:ext cx="46726"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04" name="Oval 55">
                <a:extLst>
                  <a:ext uri="{FF2B5EF4-FFF2-40B4-BE49-F238E27FC236}">
                    <a16:creationId xmlns:a16="http://schemas.microsoft.com/office/drawing/2014/main" id="{F0545F09-FF38-4105-A002-CB66F13E00E9}"/>
                  </a:ext>
                </a:extLst>
              </p:cNvPr>
              <p:cNvSpPr>
                <a:spLocks noChangeArrowheads="1"/>
              </p:cNvSpPr>
              <p:nvPr/>
            </p:nvSpPr>
            <p:spPr bwMode="auto">
              <a:xfrm>
                <a:off x="2143101" y="4603525"/>
                <a:ext cx="43132" cy="52583"/>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05" name="Oval 56">
                <a:extLst>
                  <a:ext uri="{FF2B5EF4-FFF2-40B4-BE49-F238E27FC236}">
                    <a16:creationId xmlns:a16="http://schemas.microsoft.com/office/drawing/2014/main" id="{C6A4FB74-4C05-4112-A9B4-5188F68044EE}"/>
                  </a:ext>
                </a:extLst>
              </p:cNvPr>
              <p:cNvSpPr>
                <a:spLocks noChangeArrowheads="1"/>
              </p:cNvSpPr>
              <p:nvPr/>
            </p:nvSpPr>
            <p:spPr bwMode="auto">
              <a:xfrm>
                <a:off x="2139508" y="4419482"/>
                <a:ext cx="46726"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06" name="Oval 60">
                <a:extLst>
                  <a:ext uri="{FF2B5EF4-FFF2-40B4-BE49-F238E27FC236}">
                    <a16:creationId xmlns:a16="http://schemas.microsoft.com/office/drawing/2014/main" id="{D8C67F3C-536E-472F-B157-B2EEB259E13C}"/>
                  </a:ext>
                </a:extLst>
              </p:cNvPr>
              <p:cNvSpPr>
                <a:spLocks noChangeArrowheads="1"/>
              </p:cNvSpPr>
              <p:nvPr/>
            </p:nvSpPr>
            <p:spPr bwMode="auto">
              <a:xfrm>
                <a:off x="1819609" y="4330090"/>
                <a:ext cx="46728" cy="49955"/>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07" name="Oval 61">
                <a:extLst>
                  <a:ext uri="{FF2B5EF4-FFF2-40B4-BE49-F238E27FC236}">
                    <a16:creationId xmlns:a16="http://schemas.microsoft.com/office/drawing/2014/main" id="{F9B9AED0-FB8D-4EF4-B629-D386F632860E}"/>
                  </a:ext>
                </a:extLst>
              </p:cNvPr>
              <p:cNvSpPr>
                <a:spLocks noChangeArrowheads="1"/>
              </p:cNvSpPr>
              <p:nvPr/>
            </p:nvSpPr>
            <p:spPr bwMode="auto">
              <a:xfrm>
                <a:off x="1679430" y="4259102"/>
                <a:ext cx="43132" cy="49954"/>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08" name="Oval 62">
                <a:extLst>
                  <a:ext uri="{FF2B5EF4-FFF2-40B4-BE49-F238E27FC236}">
                    <a16:creationId xmlns:a16="http://schemas.microsoft.com/office/drawing/2014/main" id="{34D485BA-42A4-4FFE-9ACF-9DCA697B7D7E}"/>
                  </a:ext>
                </a:extLst>
              </p:cNvPr>
              <p:cNvSpPr>
                <a:spLocks noChangeArrowheads="1"/>
              </p:cNvSpPr>
              <p:nvPr/>
            </p:nvSpPr>
            <p:spPr bwMode="auto">
              <a:xfrm>
                <a:off x="1668646" y="4259102"/>
                <a:ext cx="46728"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09" name="Oval 56">
                <a:extLst>
                  <a:ext uri="{FF2B5EF4-FFF2-40B4-BE49-F238E27FC236}">
                    <a16:creationId xmlns:a16="http://schemas.microsoft.com/office/drawing/2014/main" id="{705AC54F-30CB-48E7-95EB-A83C3A1B119F}"/>
                  </a:ext>
                </a:extLst>
              </p:cNvPr>
              <p:cNvSpPr>
                <a:spLocks noChangeArrowheads="1"/>
              </p:cNvSpPr>
              <p:nvPr/>
            </p:nvSpPr>
            <p:spPr bwMode="auto">
              <a:xfrm>
                <a:off x="2153885" y="4435256"/>
                <a:ext cx="46726" cy="47326"/>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10" name="Oval 65">
                <a:extLst>
                  <a:ext uri="{FF2B5EF4-FFF2-40B4-BE49-F238E27FC236}">
                    <a16:creationId xmlns:a16="http://schemas.microsoft.com/office/drawing/2014/main" id="{EBD3AE39-656A-4C9A-B2E8-E387B737174A}"/>
                  </a:ext>
                </a:extLst>
              </p:cNvPr>
              <p:cNvSpPr>
                <a:spLocks noChangeArrowheads="1"/>
              </p:cNvSpPr>
              <p:nvPr/>
            </p:nvSpPr>
            <p:spPr bwMode="auto">
              <a:xfrm>
                <a:off x="1542844" y="4217035"/>
                <a:ext cx="46726" cy="49954"/>
              </a:xfrm>
              <a:prstGeom prst="ellipse">
                <a:avLst/>
              </a:prstGeom>
              <a:noFill/>
              <a:ln w="12700" cap="flat">
                <a:solidFill>
                  <a:schemeClr val="accent6"/>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pSp>
        <p:grpSp>
          <p:nvGrpSpPr>
            <p:cNvPr id="421" name="Group 420"/>
            <p:cNvGrpSpPr/>
            <p:nvPr/>
          </p:nvGrpSpPr>
          <p:grpSpPr>
            <a:xfrm>
              <a:off x="1122305" y="4182852"/>
              <a:ext cx="330682" cy="1845538"/>
              <a:chOff x="1122305" y="4182852"/>
              <a:chExt cx="330682" cy="1845538"/>
            </a:xfrm>
          </p:grpSpPr>
          <p:sp>
            <p:nvSpPr>
              <p:cNvPr id="302" name="TextBox 301">
                <a:extLst>
                  <a:ext uri="{FF2B5EF4-FFF2-40B4-BE49-F238E27FC236}">
                    <a16:creationId xmlns:a16="http://schemas.microsoft.com/office/drawing/2014/main" id="{14F3898C-096A-4E38-AFEA-D84FA46B71A9}"/>
                  </a:ext>
                </a:extLst>
              </p:cNvPr>
              <p:cNvSpPr txBox="1"/>
              <p:nvPr/>
            </p:nvSpPr>
            <p:spPr bwMode="auto">
              <a:xfrm>
                <a:off x="1122305" y="4182852"/>
                <a:ext cx="330682" cy="215444"/>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1.0</a:t>
                </a:r>
              </a:p>
            </p:txBody>
          </p:sp>
          <p:sp>
            <p:nvSpPr>
              <p:cNvPr id="303" name="TextBox 302">
                <a:extLst>
                  <a:ext uri="{FF2B5EF4-FFF2-40B4-BE49-F238E27FC236}">
                    <a16:creationId xmlns:a16="http://schemas.microsoft.com/office/drawing/2014/main" id="{541CBE9F-F43E-4B65-9907-E34C2377E71E}"/>
                  </a:ext>
                </a:extLst>
              </p:cNvPr>
              <p:cNvSpPr txBox="1"/>
              <p:nvPr/>
            </p:nvSpPr>
            <p:spPr bwMode="auto">
              <a:xfrm>
                <a:off x="1122305" y="4508871"/>
                <a:ext cx="330682" cy="215444"/>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0.8</a:t>
                </a:r>
              </a:p>
            </p:txBody>
          </p:sp>
          <p:sp>
            <p:nvSpPr>
              <p:cNvPr id="304" name="TextBox 303">
                <a:extLst>
                  <a:ext uri="{FF2B5EF4-FFF2-40B4-BE49-F238E27FC236}">
                    <a16:creationId xmlns:a16="http://schemas.microsoft.com/office/drawing/2014/main" id="{07DACFBA-9AD5-47E8-8474-879FA12E5B69}"/>
                  </a:ext>
                </a:extLst>
              </p:cNvPr>
              <p:cNvSpPr txBox="1"/>
              <p:nvPr/>
            </p:nvSpPr>
            <p:spPr bwMode="auto">
              <a:xfrm>
                <a:off x="1122305" y="4837522"/>
                <a:ext cx="330682" cy="215444"/>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0.6</a:t>
                </a:r>
              </a:p>
            </p:txBody>
          </p:sp>
          <p:sp>
            <p:nvSpPr>
              <p:cNvPr id="305" name="TextBox 304">
                <a:extLst>
                  <a:ext uri="{FF2B5EF4-FFF2-40B4-BE49-F238E27FC236}">
                    <a16:creationId xmlns:a16="http://schemas.microsoft.com/office/drawing/2014/main" id="{FE598AFE-5AFB-4598-9DAE-27D99AC70E61}"/>
                  </a:ext>
                </a:extLst>
              </p:cNvPr>
              <p:cNvSpPr txBox="1"/>
              <p:nvPr/>
            </p:nvSpPr>
            <p:spPr bwMode="auto">
              <a:xfrm>
                <a:off x="1122305" y="5163542"/>
                <a:ext cx="330682" cy="215444"/>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0.4</a:t>
                </a:r>
              </a:p>
            </p:txBody>
          </p:sp>
          <p:sp>
            <p:nvSpPr>
              <p:cNvPr id="306" name="TextBox 305">
                <a:extLst>
                  <a:ext uri="{FF2B5EF4-FFF2-40B4-BE49-F238E27FC236}">
                    <a16:creationId xmlns:a16="http://schemas.microsoft.com/office/drawing/2014/main" id="{7AFC2B20-C399-496C-85CE-520A05ED0A15}"/>
                  </a:ext>
                </a:extLst>
              </p:cNvPr>
              <p:cNvSpPr txBox="1"/>
              <p:nvPr/>
            </p:nvSpPr>
            <p:spPr bwMode="auto">
              <a:xfrm>
                <a:off x="1122305" y="5489559"/>
                <a:ext cx="330682" cy="215444"/>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0.2</a:t>
                </a:r>
              </a:p>
            </p:txBody>
          </p:sp>
          <p:sp>
            <p:nvSpPr>
              <p:cNvPr id="307" name="TextBox 306">
                <a:extLst>
                  <a:ext uri="{FF2B5EF4-FFF2-40B4-BE49-F238E27FC236}">
                    <a16:creationId xmlns:a16="http://schemas.microsoft.com/office/drawing/2014/main" id="{E712B391-64EB-4BA1-90CD-9953541D38C4}"/>
                  </a:ext>
                </a:extLst>
              </p:cNvPr>
              <p:cNvSpPr txBox="1"/>
              <p:nvPr/>
            </p:nvSpPr>
            <p:spPr bwMode="auto">
              <a:xfrm>
                <a:off x="1122305" y="5812946"/>
                <a:ext cx="330682" cy="215444"/>
              </a:xfrm>
              <a:prstGeom prst="rect">
                <a:avLst/>
              </a:prstGeom>
              <a:noFill/>
            </p:spPr>
            <p:txBody>
              <a:bodyPr lIns="0" tIns="0" rIns="0" bIns="0">
                <a:spAutoFit/>
              </a:bodyPr>
              <a:lstStyle/>
              <a:p>
                <a:pPr marL="0" marR="0" lvl="0" indent="0" algn="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0.0</a:t>
                </a:r>
              </a:p>
            </p:txBody>
          </p:sp>
        </p:grpSp>
        <p:grpSp>
          <p:nvGrpSpPr>
            <p:cNvPr id="426" name="Group 425"/>
            <p:cNvGrpSpPr/>
            <p:nvPr/>
          </p:nvGrpSpPr>
          <p:grpSpPr>
            <a:xfrm>
              <a:off x="817001" y="3468716"/>
              <a:ext cx="4909680" cy="2862033"/>
              <a:chOff x="817001" y="3468716"/>
              <a:chExt cx="4909680" cy="2862033"/>
            </a:xfrm>
          </p:grpSpPr>
          <p:grpSp>
            <p:nvGrpSpPr>
              <p:cNvPr id="425" name="Group 424"/>
              <p:cNvGrpSpPr/>
              <p:nvPr/>
            </p:nvGrpSpPr>
            <p:grpSpPr>
              <a:xfrm>
                <a:off x="1467361" y="3468716"/>
                <a:ext cx="4259320" cy="2862033"/>
                <a:chOff x="1467361" y="3468716"/>
                <a:chExt cx="4259320" cy="2862033"/>
              </a:xfrm>
            </p:grpSpPr>
            <p:sp>
              <p:nvSpPr>
                <p:cNvPr id="297" name="Rectangle 296">
                  <a:extLst>
                    <a:ext uri="{FF2B5EF4-FFF2-40B4-BE49-F238E27FC236}">
                      <a16:creationId xmlns:a16="http://schemas.microsoft.com/office/drawing/2014/main" id="{99BAD854-49CA-448D-BDED-90A697EB4C16}"/>
                    </a:ext>
                  </a:extLst>
                </p:cNvPr>
                <p:cNvSpPr/>
                <p:nvPr/>
              </p:nvSpPr>
              <p:spPr bwMode="auto">
                <a:xfrm>
                  <a:off x="1837160" y="3468716"/>
                  <a:ext cx="2908681" cy="307777"/>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Arial Unicode MS" charset="-128"/>
                      <a:cs typeface="+mn-cs"/>
                    </a:rPr>
                    <a:t>Time to pain progression in Cohort A</a:t>
                  </a:r>
                </a:p>
              </p:txBody>
            </p:sp>
            <p:grpSp>
              <p:nvGrpSpPr>
                <p:cNvPr id="423" name="Group 422"/>
                <p:cNvGrpSpPr/>
                <p:nvPr/>
              </p:nvGrpSpPr>
              <p:grpSpPr>
                <a:xfrm>
                  <a:off x="1492523" y="4240697"/>
                  <a:ext cx="4234158" cy="1783054"/>
                  <a:chOff x="1492523" y="4240697"/>
                  <a:chExt cx="4234158" cy="1783054"/>
                </a:xfrm>
              </p:grpSpPr>
              <p:grpSp>
                <p:nvGrpSpPr>
                  <p:cNvPr id="422" name="Group 421"/>
                  <p:cNvGrpSpPr/>
                  <p:nvPr/>
                </p:nvGrpSpPr>
                <p:grpSpPr>
                  <a:xfrm>
                    <a:off x="1492523" y="4240697"/>
                    <a:ext cx="4212592" cy="1703713"/>
                    <a:chOff x="1492523" y="4240697"/>
                    <a:chExt cx="4212592" cy="1703713"/>
                  </a:xfrm>
                </p:grpSpPr>
                <p:sp>
                  <p:nvSpPr>
                    <p:cNvPr id="321" name="Line 51">
                      <a:extLst>
                        <a:ext uri="{FF2B5EF4-FFF2-40B4-BE49-F238E27FC236}">
                          <a16:creationId xmlns:a16="http://schemas.microsoft.com/office/drawing/2014/main" id="{6B135B9B-E4BF-4EA9-8A24-ED5D08E3F297}"/>
                        </a:ext>
                      </a:extLst>
                    </p:cNvPr>
                    <p:cNvSpPr>
                      <a:spLocks noChangeShapeType="1"/>
                    </p:cNvSpPr>
                    <p:nvPr/>
                  </p:nvSpPr>
                  <p:spPr bwMode="auto">
                    <a:xfrm flipH="1">
                      <a:off x="1492523" y="4240697"/>
                      <a:ext cx="46726"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22" name="Line 52">
                      <a:extLst>
                        <a:ext uri="{FF2B5EF4-FFF2-40B4-BE49-F238E27FC236}">
                          <a16:creationId xmlns:a16="http://schemas.microsoft.com/office/drawing/2014/main" id="{0E5FF723-C66F-4C39-932F-B94B7B1C7D1F}"/>
                        </a:ext>
                      </a:extLst>
                    </p:cNvPr>
                    <p:cNvSpPr>
                      <a:spLocks noChangeShapeType="1"/>
                    </p:cNvSpPr>
                    <p:nvPr/>
                  </p:nvSpPr>
                  <p:spPr bwMode="auto">
                    <a:xfrm flipH="1">
                      <a:off x="1496116" y="4900624"/>
                      <a:ext cx="46728"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23" name="Line 53">
                      <a:extLst>
                        <a:ext uri="{FF2B5EF4-FFF2-40B4-BE49-F238E27FC236}">
                          <a16:creationId xmlns:a16="http://schemas.microsoft.com/office/drawing/2014/main" id="{1683BEF6-5FC3-4BFD-83E1-D69BB53A1680}"/>
                        </a:ext>
                      </a:extLst>
                    </p:cNvPr>
                    <p:cNvSpPr>
                      <a:spLocks noChangeShapeType="1"/>
                    </p:cNvSpPr>
                    <p:nvPr/>
                  </p:nvSpPr>
                  <p:spPr bwMode="auto">
                    <a:xfrm flipH="1">
                      <a:off x="1492523" y="5231901"/>
                      <a:ext cx="46726"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24" name="Line 54">
                      <a:extLst>
                        <a:ext uri="{FF2B5EF4-FFF2-40B4-BE49-F238E27FC236}">
                          <a16:creationId xmlns:a16="http://schemas.microsoft.com/office/drawing/2014/main" id="{FD805225-3A5E-419D-B9B2-A52575758601}"/>
                        </a:ext>
                      </a:extLst>
                    </p:cNvPr>
                    <p:cNvSpPr>
                      <a:spLocks noChangeShapeType="1"/>
                    </p:cNvSpPr>
                    <p:nvPr/>
                  </p:nvSpPr>
                  <p:spPr bwMode="auto">
                    <a:xfrm flipH="1">
                      <a:off x="1492523" y="5560549"/>
                      <a:ext cx="46726"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25" name="Line 55">
                      <a:extLst>
                        <a:ext uri="{FF2B5EF4-FFF2-40B4-BE49-F238E27FC236}">
                          <a16:creationId xmlns:a16="http://schemas.microsoft.com/office/drawing/2014/main" id="{DFB63F49-1011-4636-878D-C97871049B23}"/>
                        </a:ext>
                      </a:extLst>
                    </p:cNvPr>
                    <p:cNvSpPr>
                      <a:spLocks noChangeShapeType="1"/>
                    </p:cNvSpPr>
                    <p:nvPr/>
                  </p:nvSpPr>
                  <p:spPr bwMode="auto">
                    <a:xfrm flipH="1">
                      <a:off x="1492523" y="4406337"/>
                      <a:ext cx="46726"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26" name="Line 56">
                      <a:extLst>
                        <a:ext uri="{FF2B5EF4-FFF2-40B4-BE49-F238E27FC236}">
                          <a16:creationId xmlns:a16="http://schemas.microsoft.com/office/drawing/2014/main" id="{8C0CADF8-1825-4DB9-8E50-06DEBEEDD5DC}"/>
                        </a:ext>
                      </a:extLst>
                    </p:cNvPr>
                    <p:cNvSpPr>
                      <a:spLocks noChangeShapeType="1"/>
                    </p:cNvSpPr>
                    <p:nvPr/>
                  </p:nvSpPr>
                  <p:spPr bwMode="auto">
                    <a:xfrm flipH="1">
                      <a:off x="1492523" y="4571975"/>
                      <a:ext cx="46726"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27" name="Line 57">
                      <a:extLst>
                        <a:ext uri="{FF2B5EF4-FFF2-40B4-BE49-F238E27FC236}">
                          <a16:creationId xmlns:a16="http://schemas.microsoft.com/office/drawing/2014/main" id="{7D53307A-CCB9-4B59-8DC7-6F46FD444313}"/>
                        </a:ext>
                      </a:extLst>
                    </p:cNvPr>
                    <p:cNvSpPr>
                      <a:spLocks noChangeShapeType="1"/>
                    </p:cNvSpPr>
                    <p:nvPr/>
                  </p:nvSpPr>
                  <p:spPr bwMode="auto">
                    <a:xfrm flipH="1">
                      <a:off x="1492523" y="4734984"/>
                      <a:ext cx="46726"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28" name="Line 58">
                      <a:extLst>
                        <a:ext uri="{FF2B5EF4-FFF2-40B4-BE49-F238E27FC236}">
                          <a16:creationId xmlns:a16="http://schemas.microsoft.com/office/drawing/2014/main" id="{3A6B12EB-CCBE-45EA-AC95-9386D795A2B9}"/>
                        </a:ext>
                      </a:extLst>
                    </p:cNvPr>
                    <p:cNvSpPr>
                      <a:spLocks noChangeShapeType="1"/>
                    </p:cNvSpPr>
                    <p:nvPr/>
                  </p:nvSpPr>
                  <p:spPr bwMode="auto">
                    <a:xfrm flipH="1">
                      <a:off x="1496116" y="5066262"/>
                      <a:ext cx="46728"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29" name="Line 59">
                      <a:extLst>
                        <a:ext uri="{FF2B5EF4-FFF2-40B4-BE49-F238E27FC236}">
                          <a16:creationId xmlns:a16="http://schemas.microsoft.com/office/drawing/2014/main" id="{B918283B-8BED-4220-A295-D33AFE913501}"/>
                        </a:ext>
                      </a:extLst>
                    </p:cNvPr>
                    <p:cNvSpPr>
                      <a:spLocks noChangeShapeType="1"/>
                    </p:cNvSpPr>
                    <p:nvPr/>
                  </p:nvSpPr>
                  <p:spPr bwMode="auto">
                    <a:xfrm flipH="1">
                      <a:off x="1492523" y="5397539"/>
                      <a:ext cx="46726"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30" name="Line 60">
                      <a:extLst>
                        <a:ext uri="{FF2B5EF4-FFF2-40B4-BE49-F238E27FC236}">
                          <a16:creationId xmlns:a16="http://schemas.microsoft.com/office/drawing/2014/main" id="{678FED44-C873-4382-A059-62A85A86E440}"/>
                        </a:ext>
                      </a:extLst>
                    </p:cNvPr>
                    <p:cNvSpPr>
                      <a:spLocks noChangeShapeType="1"/>
                    </p:cNvSpPr>
                    <p:nvPr/>
                  </p:nvSpPr>
                  <p:spPr bwMode="auto">
                    <a:xfrm flipH="1">
                      <a:off x="1492523" y="5726188"/>
                      <a:ext cx="46726"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31" name="Line 60">
                      <a:extLst>
                        <a:ext uri="{FF2B5EF4-FFF2-40B4-BE49-F238E27FC236}">
                          <a16:creationId xmlns:a16="http://schemas.microsoft.com/office/drawing/2014/main" id="{9B232CBD-4221-4E71-9DC3-97402309C028}"/>
                        </a:ext>
                      </a:extLst>
                    </p:cNvPr>
                    <p:cNvSpPr>
                      <a:spLocks noChangeShapeType="1"/>
                    </p:cNvSpPr>
                    <p:nvPr/>
                  </p:nvSpPr>
                  <p:spPr bwMode="auto">
                    <a:xfrm flipH="1">
                      <a:off x="1492523" y="5891827"/>
                      <a:ext cx="46726"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32" name="Line 50">
                      <a:extLst>
                        <a:ext uri="{FF2B5EF4-FFF2-40B4-BE49-F238E27FC236}">
                          <a16:creationId xmlns:a16="http://schemas.microsoft.com/office/drawing/2014/main" id="{8F26AA5A-6B8C-477A-B107-93779AC5DFD3}"/>
                        </a:ext>
                      </a:extLst>
                    </p:cNvPr>
                    <p:cNvSpPr>
                      <a:spLocks noChangeShapeType="1"/>
                    </p:cNvSpPr>
                    <p:nvPr/>
                  </p:nvSpPr>
                  <p:spPr bwMode="auto">
                    <a:xfrm>
                      <a:off x="1546437" y="5891827"/>
                      <a:ext cx="4155082"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33" name="Line 61">
                      <a:extLst>
                        <a:ext uri="{FF2B5EF4-FFF2-40B4-BE49-F238E27FC236}">
                          <a16:creationId xmlns:a16="http://schemas.microsoft.com/office/drawing/2014/main" id="{60DC67CA-64F4-4DFD-88F5-64F3650F1207}"/>
                        </a:ext>
                      </a:extLst>
                    </p:cNvPr>
                    <p:cNvSpPr>
                      <a:spLocks noChangeShapeType="1"/>
                    </p:cNvSpPr>
                    <p:nvPr/>
                  </p:nvSpPr>
                  <p:spPr bwMode="auto">
                    <a:xfrm>
                      <a:off x="1546437"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34" name="Line 62">
                      <a:extLst>
                        <a:ext uri="{FF2B5EF4-FFF2-40B4-BE49-F238E27FC236}">
                          <a16:creationId xmlns:a16="http://schemas.microsoft.com/office/drawing/2014/main" id="{D9BB4657-6D2B-4797-B6B5-AA030AAF48AF}"/>
                        </a:ext>
                      </a:extLst>
                    </p:cNvPr>
                    <p:cNvSpPr>
                      <a:spLocks noChangeShapeType="1"/>
                    </p:cNvSpPr>
                    <p:nvPr/>
                  </p:nvSpPr>
                  <p:spPr bwMode="auto">
                    <a:xfrm>
                      <a:off x="2585209"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35" name="Line 64">
                      <a:extLst>
                        <a:ext uri="{FF2B5EF4-FFF2-40B4-BE49-F238E27FC236}">
                          <a16:creationId xmlns:a16="http://schemas.microsoft.com/office/drawing/2014/main" id="{4BDA2C0C-59C0-439C-85FA-F444D6643661}"/>
                        </a:ext>
                      </a:extLst>
                    </p:cNvPr>
                    <p:cNvSpPr>
                      <a:spLocks noChangeShapeType="1"/>
                    </p:cNvSpPr>
                    <p:nvPr/>
                  </p:nvSpPr>
                  <p:spPr bwMode="auto">
                    <a:xfrm>
                      <a:off x="4317691"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36" name="Line 66">
                      <a:extLst>
                        <a:ext uri="{FF2B5EF4-FFF2-40B4-BE49-F238E27FC236}">
                          <a16:creationId xmlns:a16="http://schemas.microsoft.com/office/drawing/2014/main" id="{40EB90F5-B99D-4749-A3FF-BB16E455F094}"/>
                        </a:ext>
                      </a:extLst>
                    </p:cNvPr>
                    <p:cNvSpPr>
                      <a:spLocks noChangeShapeType="1"/>
                    </p:cNvSpPr>
                    <p:nvPr/>
                  </p:nvSpPr>
                  <p:spPr bwMode="auto">
                    <a:xfrm>
                      <a:off x="1895092"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37" name="Line 68">
                      <a:extLst>
                        <a:ext uri="{FF2B5EF4-FFF2-40B4-BE49-F238E27FC236}">
                          <a16:creationId xmlns:a16="http://schemas.microsoft.com/office/drawing/2014/main" id="{B84C8100-52AA-4E97-93A4-97D209E3B9CA}"/>
                        </a:ext>
                      </a:extLst>
                    </p:cNvPr>
                    <p:cNvSpPr>
                      <a:spLocks noChangeShapeType="1"/>
                    </p:cNvSpPr>
                    <p:nvPr/>
                  </p:nvSpPr>
                  <p:spPr bwMode="auto">
                    <a:xfrm>
                      <a:off x="2240150"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38" name="Line 71">
                      <a:extLst>
                        <a:ext uri="{FF2B5EF4-FFF2-40B4-BE49-F238E27FC236}">
                          <a16:creationId xmlns:a16="http://schemas.microsoft.com/office/drawing/2014/main" id="{49345E96-5D97-4881-B70E-41BADF3D3F72}"/>
                        </a:ext>
                      </a:extLst>
                    </p:cNvPr>
                    <p:cNvSpPr>
                      <a:spLocks noChangeShapeType="1"/>
                    </p:cNvSpPr>
                    <p:nvPr/>
                  </p:nvSpPr>
                  <p:spPr bwMode="auto">
                    <a:xfrm>
                      <a:off x="2933861"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39" name="Line 73">
                      <a:extLst>
                        <a:ext uri="{FF2B5EF4-FFF2-40B4-BE49-F238E27FC236}">
                          <a16:creationId xmlns:a16="http://schemas.microsoft.com/office/drawing/2014/main" id="{60CEADF6-F1D5-453D-B9B9-D8246710D5F4}"/>
                        </a:ext>
                      </a:extLst>
                    </p:cNvPr>
                    <p:cNvSpPr>
                      <a:spLocks noChangeShapeType="1"/>
                    </p:cNvSpPr>
                    <p:nvPr/>
                  </p:nvSpPr>
                  <p:spPr bwMode="auto">
                    <a:xfrm>
                      <a:off x="3278920"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40" name="Line 74">
                      <a:extLst>
                        <a:ext uri="{FF2B5EF4-FFF2-40B4-BE49-F238E27FC236}">
                          <a16:creationId xmlns:a16="http://schemas.microsoft.com/office/drawing/2014/main" id="{335406E1-92DC-4BCF-8DEC-7A8A03EA6FF4}"/>
                        </a:ext>
                      </a:extLst>
                    </p:cNvPr>
                    <p:cNvSpPr>
                      <a:spLocks noChangeShapeType="1"/>
                    </p:cNvSpPr>
                    <p:nvPr/>
                  </p:nvSpPr>
                  <p:spPr bwMode="auto">
                    <a:xfrm>
                      <a:off x="3627574"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41" name="Line 76">
                      <a:extLst>
                        <a:ext uri="{FF2B5EF4-FFF2-40B4-BE49-F238E27FC236}">
                          <a16:creationId xmlns:a16="http://schemas.microsoft.com/office/drawing/2014/main" id="{876594DD-5717-4C46-A636-FD3D55053841}"/>
                        </a:ext>
                      </a:extLst>
                    </p:cNvPr>
                    <p:cNvSpPr>
                      <a:spLocks noChangeShapeType="1"/>
                    </p:cNvSpPr>
                    <p:nvPr/>
                  </p:nvSpPr>
                  <p:spPr bwMode="auto">
                    <a:xfrm>
                      <a:off x="3972633"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42" name="Line 79">
                      <a:extLst>
                        <a:ext uri="{FF2B5EF4-FFF2-40B4-BE49-F238E27FC236}">
                          <a16:creationId xmlns:a16="http://schemas.microsoft.com/office/drawing/2014/main" id="{3DAFA945-562F-48F0-AA0F-13D54B35B18C}"/>
                        </a:ext>
                      </a:extLst>
                    </p:cNvPr>
                    <p:cNvSpPr>
                      <a:spLocks noChangeShapeType="1"/>
                    </p:cNvSpPr>
                    <p:nvPr/>
                  </p:nvSpPr>
                  <p:spPr bwMode="auto">
                    <a:xfrm>
                      <a:off x="4666343"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43" name="Line 81">
                      <a:extLst>
                        <a:ext uri="{FF2B5EF4-FFF2-40B4-BE49-F238E27FC236}">
                          <a16:creationId xmlns:a16="http://schemas.microsoft.com/office/drawing/2014/main" id="{F7C6A598-0487-4D33-8D59-3511150E89E3}"/>
                        </a:ext>
                      </a:extLst>
                    </p:cNvPr>
                    <p:cNvSpPr>
                      <a:spLocks noChangeShapeType="1"/>
                    </p:cNvSpPr>
                    <p:nvPr/>
                  </p:nvSpPr>
                  <p:spPr bwMode="auto">
                    <a:xfrm>
                      <a:off x="5360056"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44" name="Line 86">
                      <a:extLst>
                        <a:ext uri="{FF2B5EF4-FFF2-40B4-BE49-F238E27FC236}">
                          <a16:creationId xmlns:a16="http://schemas.microsoft.com/office/drawing/2014/main" id="{704CDC80-61ED-4728-99F1-952926000C16}"/>
                        </a:ext>
                      </a:extLst>
                    </p:cNvPr>
                    <p:cNvSpPr>
                      <a:spLocks noChangeShapeType="1"/>
                    </p:cNvSpPr>
                    <p:nvPr/>
                  </p:nvSpPr>
                  <p:spPr bwMode="auto">
                    <a:xfrm>
                      <a:off x="5705115"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45" name="Line 81">
                      <a:extLst>
                        <a:ext uri="{FF2B5EF4-FFF2-40B4-BE49-F238E27FC236}">
                          <a16:creationId xmlns:a16="http://schemas.microsoft.com/office/drawing/2014/main" id="{C004B954-530F-4831-8BF3-D310D016AAD3}"/>
                        </a:ext>
                      </a:extLst>
                    </p:cNvPr>
                    <p:cNvSpPr>
                      <a:spLocks noChangeShapeType="1"/>
                    </p:cNvSpPr>
                    <p:nvPr/>
                  </p:nvSpPr>
                  <p:spPr bwMode="auto">
                    <a:xfrm>
                      <a:off x="5011402" y="5891827"/>
                      <a:ext cx="0" cy="5258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346" name="Line 49">
                      <a:extLst>
                        <a:ext uri="{FF2B5EF4-FFF2-40B4-BE49-F238E27FC236}">
                          <a16:creationId xmlns:a16="http://schemas.microsoft.com/office/drawing/2014/main" id="{0168E5E5-C7B3-4F66-BEDC-EA7B9150F033}"/>
                        </a:ext>
                      </a:extLst>
                    </p:cNvPr>
                    <p:cNvSpPr>
                      <a:spLocks noChangeShapeType="1"/>
                    </p:cNvSpPr>
                    <p:nvPr/>
                  </p:nvSpPr>
                  <p:spPr bwMode="auto">
                    <a:xfrm flipV="1">
                      <a:off x="1546437" y="4240697"/>
                      <a:ext cx="0" cy="165113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lIns="68577" tIns="34288" rIns="68577" bIns="34288"/>
                    <a:lstStyle/>
                    <a:p>
                      <a:pPr marL="0" marR="0" lvl="0" indent="0" algn="l" defTabSz="68573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0000"/>
                        </a:solidFill>
                        <a:effectLst/>
                        <a:uLnTx/>
                        <a:uFillTx/>
                        <a:latin typeface="Calibri"/>
                        <a:ea typeface="MS PGothic" panose="020B0600070205080204" pitchFamily="34" charset="-128"/>
                        <a:cs typeface="+mn-cs"/>
                      </a:endParaRPr>
                    </a:p>
                  </p:txBody>
                </p:sp>
              </p:grpSp>
              <p:sp>
                <p:nvSpPr>
                  <p:cNvPr id="320" name="Rectangle 319">
                    <a:extLst>
                      <a:ext uri="{FF2B5EF4-FFF2-40B4-BE49-F238E27FC236}">
                        <a16:creationId xmlns:a16="http://schemas.microsoft.com/office/drawing/2014/main" id="{BF80FCCE-4C53-431C-BF69-E8460566F23F}"/>
                      </a:ext>
                    </a:extLst>
                  </p:cNvPr>
                  <p:cNvSpPr/>
                  <p:nvPr/>
                </p:nvSpPr>
                <p:spPr bwMode="auto">
                  <a:xfrm>
                    <a:off x="5151584" y="5746752"/>
                    <a:ext cx="575097" cy="276999"/>
                  </a:xfrm>
                  <a:prstGeom prst="rect">
                    <a:avLst/>
                  </a:prstGeom>
                  <a:solidFill>
                    <a:schemeClr val="bg1"/>
                  </a:solidFill>
                </p:spPr>
                <p:txBody>
                  <a:bodyPr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lumMod val="75000"/>
                          <a:lumOff val="25000"/>
                        </a:srgbClr>
                      </a:solidFill>
                      <a:effectLst/>
                      <a:uLnTx/>
                      <a:uFillTx/>
                      <a:latin typeface="Calibri"/>
                      <a:ea typeface="Arial Unicode MS" charset="-128"/>
                      <a:cs typeface="+mn-cs"/>
                    </a:endParaRPr>
                  </a:p>
                </p:txBody>
              </p:sp>
            </p:grpSp>
            <p:grpSp>
              <p:nvGrpSpPr>
                <p:cNvPr id="424" name="Group 423"/>
                <p:cNvGrpSpPr/>
                <p:nvPr/>
              </p:nvGrpSpPr>
              <p:grpSpPr>
                <a:xfrm>
                  <a:off x="1467361" y="5957554"/>
                  <a:ext cx="3637495" cy="215444"/>
                  <a:chOff x="1467361" y="5957554"/>
                  <a:chExt cx="3637495" cy="215444"/>
                </a:xfrm>
              </p:grpSpPr>
              <p:sp>
                <p:nvSpPr>
                  <p:cNvPr id="308" name="TextBox 307">
                    <a:extLst>
                      <a:ext uri="{FF2B5EF4-FFF2-40B4-BE49-F238E27FC236}">
                        <a16:creationId xmlns:a16="http://schemas.microsoft.com/office/drawing/2014/main" id="{C5C2CE51-5106-483B-A151-A8C926E4112E}"/>
                      </a:ext>
                    </a:extLst>
                  </p:cNvPr>
                  <p:cNvSpPr txBox="1"/>
                  <p:nvPr/>
                </p:nvSpPr>
                <p:spPr bwMode="auto">
                  <a:xfrm>
                    <a:off x="1467361" y="5957554"/>
                    <a:ext cx="190503"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0</a:t>
                    </a:r>
                  </a:p>
                </p:txBody>
              </p:sp>
              <p:sp>
                <p:nvSpPr>
                  <p:cNvPr id="309" name="TextBox 308">
                    <a:extLst>
                      <a:ext uri="{FF2B5EF4-FFF2-40B4-BE49-F238E27FC236}">
                        <a16:creationId xmlns:a16="http://schemas.microsoft.com/office/drawing/2014/main" id="{4D03EA78-0765-45EA-9872-46DE0F0F622C}"/>
                      </a:ext>
                    </a:extLst>
                  </p:cNvPr>
                  <p:cNvSpPr txBox="1"/>
                  <p:nvPr/>
                </p:nvSpPr>
                <p:spPr bwMode="auto">
                  <a:xfrm>
                    <a:off x="1812420" y="5957554"/>
                    <a:ext cx="190503"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2</a:t>
                    </a:r>
                  </a:p>
                </p:txBody>
              </p:sp>
              <p:sp>
                <p:nvSpPr>
                  <p:cNvPr id="310" name="TextBox 309">
                    <a:extLst>
                      <a:ext uri="{FF2B5EF4-FFF2-40B4-BE49-F238E27FC236}">
                        <a16:creationId xmlns:a16="http://schemas.microsoft.com/office/drawing/2014/main" id="{50A1AE6E-55BC-4E9C-9B0B-828E336A3BE6}"/>
                      </a:ext>
                    </a:extLst>
                  </p:cNvPr>
                  <p:cNvSpPr txBox="1"/>
                  <p:nvPr/>
                </p:nvSpPr>
                <p:spPr bwMode="auto">
                  <a:xfrm>
                    <a:off x="2153886" y="5957554"/>
                    <a:ext cx="190500"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4</a:t>
                    </a:r>
                  </a:p>
                </p:txBody>
              </p:sp>
              <p:sp>
                <p:nvSpPr>
                  <p:cNvPr id="311" name="TextBox 310">
                    <a:extLst>
                      <a:ext uri="{FF2B5EF4-FFF2-40B4-BE49-F238E27FC236}">
                        <a16:creationId xmlns:a16="http://schemas.microsoft.com/office/drawing/2014/main" id="{A247A181-A96B-409C-9824-5FDCE54ED1B2}"/>
                      </a:ext>
                    </a:extLst>
                  </p:cNvPr>
                  <p:cNvSpPr txBox="1"/>
                  <p:nvPr/>
                </p:nvSpPr>
                <p:spPr bwMode="auto">
                  <a:xfrm>
                    <a:off x="2502536" y="5957554"/>
                    <a:ext cx="190503"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6</a:t>
                    </a:r>
                  </a:p>
                </p:txBody>
              </p:sp>
              <p:sp>
                <p:nvSpPr>
                  <p:cNvPr id="312" name="TextBox 311">
                    <a:extLst>
                      <a:ext uri="{FF2B5EF4-FFF2-40B4-BE49-F238E27FC236}">
                        <a16:creationId xmlns:a16="http://schemas.microsoft.com/office/drawing/2014/main" id="{16E2D1D0-5BD7-437F-B49C-6BB7442A966F}"/>
                      </a:ext>
                    </a:extLst>
                  </p:cNvPr>
                  <p:cNvSpPr txBox="1"/>
                  <p:nvPr/>
                </p:nvSpPr>
                <p:spPr bwMode="auto">
                  <a:xfrm>
                    <a:off x="2851192" y="5957554"/>
                    <a:ext cx="194095"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8</a:t>
                    </a:r>
                  </a:p>
                </p:txBody>
              </p:sp>
              <p:sp>
                <p:nvSpPr>
                  <p:cNvPr id="313" name="TextBox 312">
                    <a:extLst>
                      <a:ext uri="{FF2B5EF4-FFF2-40B4-BE49-F238E27FC236}">
                        <a16:creationId xmlns:a16="http://schemas.microsoft.com/office/drawing/2014/main" id="{9716C55E-7F3F-4C01-A3B3-E6A0691F27F3}"/>
                      </a:ext>
                    </a:extLst>
                  </p:cNvPr>
                  <p:cNvSpPr txBox="1"/>
                  <p:nvPr/>
                </p:nvSpPr>
                <p:spPr bwMode="auto">
                  <a:xfrm>
                    <a:off x="3196251" y="5957554"/>
                    <a:ext cx="190500"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1</a:t>
                    </a: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0</a:t>
                    </a:r>
                  </a:p>
                </p:txBody>
              </p:sp>
              <p:sp>
                <p:nvSpPr>
                  <p:cNvPr id="314" name="TextBox 313">
                    <a:extLst>
                      <a:ext uri="{FF2B5EF4-FFF2-40B4-BE49-F238E27FC236}">
                        <a16:creationId xmlns:a16="http://schemas.microsoft.com/office/drawing/2014/main" id="{C7C71D75-BD1D-48E9-B564-FB31F6298248}"/>
                      </a:ext>
                    </a:extLst>
                  </p:cNvPr>
                  <p:cNvSpPr txBox="1"/>
                  <p:nvPr/>
                </p:nvSpPr>
                <p:spPr bwMode="auto">
                  <a:xfrm>
                    <a:off x="3530526" y="5957554"/>
                    <a:ext cx="190503"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12</a:t>
                    </a:r>
                  </a:p>
                </p:txBody>
              </p:sp>
              <p:sp>
                <p:nvSpPr>
                  <p:cNvPr id="315" name="TextBox 314">
                    <a:extLst>
                      <a:ext uri="{FF2B5EF4-FFF2-40B4-BE49-F238E27FC236}">
                        <a16:creationId xmlns:a16="http://schemas.microsoft.com/office/drawing/2014/main" id="{45DA5AE2-BEED-4D03-B038-599EAB35C04A}"/>
                      </a:ext>
                    </a:extLst>
                  </p:cNvPr>
                  <p:cNvSpPr txBox="1"/>
                  <p:nvPr/>
                </p:nvSpPr>
                <p:spPr bwMode="auto">
                  <a:xfrm>
                    <a:off x="3879180" y="5957554"/>
                    <a:ext cx="190500"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14</a:t>
                    </a:r>
                  </a:p>
                </p:txBody>
              </p:sp>
              <p:sp>
                <p:nvSpPr>
                  <p:cNvPr id="316" name="TextBox 315">
                    <a:extLst>
                      <a:ext uri="{FF2B5EF4-FFF2-40B4-BE49-F238E27FC236}">
                        <a16:creationId xmlns:a16="http://schemas.microsoft.com/office/drawing/2014/main" id="{ED272814-D76B-4E99-BE38-F2EAA0B54C4B}"/>
                      </a:ext>
                    </a:extLst>
                  </p:cNvPr>
                  <p:cNvSpPr txBox="1"/>
                  <p:nvPr/>
                </p:nvSpPr>
                <p:spPr bwMode="auto">
                  <a:xfrm>
                    <a:off x="4231426" y="5957554"/>
                    <a:ext cx="190500"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16</a:t>
                    </a:r>
                  </a:p>
                </p:txBody>
              </p:sp>
              <p:sp>
                <p:nvSpPr>
                  <p:cNvPr id="317" name="TextBox 316">
                    <a:extLst>
                      <a:ext uri="{FF2B5EF4-FFF2-40B4-BE49-F238E27FC236}">
                        <a16:creationId xmlns:a16="http://schemas.microsoft.com/office/drawing/2014/main" id="{7D793854-9CED-4867-83A9-7A7DCAE33AE3}"/>
                      </a:ext>
                    </a:extLst>
                  </p:cNvPr>
                  <p:cNvSpPr txBox="1"/>
                  <p:nvPr/>
                </p:nvSpPr>
                <p:spPr bwMode="auto">
                  <a:xfrm>
                    <a:off x="4565703" y="5957554"/>
                    <a:ext cx="190503"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18</a:t>
                    </a:r>
                  </a:p>
                </p:txBody>
              </p:sp>
              <p:sp>
                <p:nvSpPr>
                  <p:cNvPr id="318" name="TextBox 317">
                    <a:extLst>
                      <a:ext uri="{FF2B5EF4-FFF2-40B4-BE49-F238E27FC236}">
                        <a16:creationId xmlns:a16="http://schemas.microsoft.com/office/drawing/2014/main" id="{9C4964DB-826B-4013-B037-DC98A0936E35}"/>
                      </a:ext>
                    </a:extLst>
                  </p:cNvPr>
                  <p:cNvSpPr txBox="1"/>
                  <p:nvPr/>
                </p:nvSpPr>
                <p:spPr bwMode="auto">
                  <a:xfrm>
                    <a:off x="4914356" y="5957554"/>
                    <a:ext cx="190500" cy="215444"/>
                  </a:xfrm>
                  <a:prstGeom prst="rect">
                    <a:avLst/>
                  </a:prstGeom>
                  <a:noFill/>
                </p:spPr>
                <p:txBody>
                  <a:bodyPr lIns="0" tIns="0" rIns="0" bIns="0">
                    <a:spAutoFit/>
                  </a:bodyPr>
                  <a:lstStyle/>
                  <a:p>
                    <a:pPr marL="0" marR="0" lvl="0" indent="0" algn="ctr" defTabSz="68573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20</a:t>
                    </a:r>
                  </a:p>
                </p:txBody>
              </p:sp>
            </p:grpSp>
            <p:sp>
              <p:nvSpPr>
                <p:cNvPr id="301" name="TextBox 300">
                  <a:extLst>
                    <a:ext uri="{FF2B5EF4-FFF2-40B4-BE49-F238E27FC236}">
                      <a16:creationId xmlns:a16="http://schemas.microsoft.com/office/drawing/2014/main" id="{BA03B418-6F41-4998-89F7-2016AFD956E3}"/>
                    </a:ext>
                  </a:extLst>
                </p:cNvPr>
                <p:cNvSpPr txBox="1"/>
                <p:nvPr/>
              </p:nvSpPr>
              <p:spPr bwMode="auto">
                <a:xfrm>
                  <a:off x="1672240" y="6115305"/>
                  <a:ext cx="3270869" cy="215444"/>
                </a:xfrm>
                <a:prstGeom prst="rect">
                  <a:avLst/>
                </a:prstGeom>
                <a:noFill/>
              </p:spPr>
              <p:txBody>
                <a:bodyPr lIns="0" tIns="0" rIns="0" bIns="0">
                  <a:spAutoFit/>
                </a:bodyPr>
                <a:lstStyle/>
                <a:p>
                  <a:pPr marL="0" marR="0" lvl="0" indent="0" algn="ctr" defTabSz="45715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rPr>
                    <a:t>Time from randomization (months)</a:t>
                  </a: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endParaRPr>
                </a:p>
              </p:txBody>
            </p:sp>
          </p:grpSp>
          <p:sp>
            <p:nvSpPr>
              <p:cNvPr id="296" name="TextBox 295">
                <a:extLst>
                  <a:ext uri="{FF2B5EF4-FFF2-40B4-BE49-F238E27FC236}">
                    <a16:creationId xmlns:a16="http://schemas.microsoft.com/office/drawing/2014/main" id="{7D6B7611-8CEB-45EB-8FA7-C1A3520CBE95}"/>
                  </a:ext>
                </a:extLst>
              </p:cNvPr>
              <p:cNvSpPr txBox="1"/>
              <p:nvPr/>
            </p:nvSpPr>
            <p:spPr bwMode="auto">
              <a:xfrm rot="16200000">
                <a:off x="352800" y="4857387"/>
                <a:ext cx="1359290" cy="430887"/>
              </a:xfrm>
              <a:prstGeom prst="rect">
                <a:avLst/>
              </a:prstGeom>
              <a:noFill/>
            </p:spPr>
            <p:txBody>
              <a:bodyPr lIns="0" tIns="0" rIns="0" bIns="0" anchor="b">
                <a:spAutoFit/>
              </a:bodyPr>
              <a:lstStyle/>
              <a:p>
                <a:pPr marL="0" marR="0" lvl="0" indent="0" algn="ctr" defTabSz="45715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rPr>
                  <a:t>Probability event free</a:t>
                </a: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endParaRPr>
              </a:p>
            </p:txBody>
          </p:sp>
        </p:grpSp>
        <p:sp>
          <p:nvSpPr>
            <p:cNvPr id="293" name="Oval 8">
              <a:extLst>
                <a:ext uri="{FF2B5EF4-FFF2-40B4-BE49-F238E27FC236}">
                  <a16:creationId xmlns:a16="http://schemas.microsoft.com/office/drawing/2014/main" id="{20F13997-FD76-42C4-ABB2-C68CE6A64CE7}"/>
                </a:ext>
              </a:extLst>
            </p:cNvPr>
            <p:cNvSpPr>
              <a:spLocks noChangeArrowheads="1"/>
            </p:cNvSpPr>
            <p:nvPr/>
          </p:nvSpPr>
          <p:spPr bwMode="auto">
            <a:xfrm>
              <a:off x="4515380" y="4608777"/>
              <a:ext cx="46727"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94" name="Oval 43">
              <a:extLst>
                <a:ext uri="{FF2B5EF4-FFF2-40B4-BE49-F238E27FC236}">
                  <a16:creationId xmlns:a16="http://schemas.microsoft.com/office/drawing/2014/main" id="{50A12C7A-E920-4A62-B0CE-7EB51286ED78}"/>
                </a:ext>
              </a:extLst>
            </p:cNvPr>
            <p:cNvSpPr>
              <a:spLocks noChangeArrowheads="1"/>
            </p:cNvSpPr>
            <p:nvPr/>
          </p:nvSpPr>
          <p:spPr bwMode="auto">
            <a:xfrm>
              <a:off x="4368012" y="4608778"/>
              <a:ext cx="46725" cy="49955"/>
            </a:xfrm>
            <a:prstGeom prst="ellipse">
              <a:avLst/>
            </a:prstGeom>
            <a:noFill/>
            <a:ln w="12700" cap="flat">
              <a:solidFill>
                <a:schemeClr val="accent1"/>
              </a:solidFill>
              <a:prstDash val="solid"/>
              <a:miter lim="800000"/>
              <a:headEnd/>
              <a:tailEnd/>
            </a:ln>
          </p:spPr>
          <p:txBody>
            <a:bodyPr lIns="91435" tIns="45719" rIns="91435" bIns="45719"/>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pSp>
      <p:graphicFrame>
        <p:nvGraphicFramePr>
          <p:cNvPr id="416" name="Table 10">
            <a:extLst>
              <a:ext uri="{FF2B5EF4-FFF2-40B4-BE49-F238E27FC236}">
                <a16:creationId xmlns:a16="http://schemas.microsoft.com/office/drawing/2014/main" id="{72A79403-5A72-413A-87CE-AB9034953B4C}"/>
              </a:ext>
            </a:extLst>
          </p:cNvPr>
          <p:cNvGraphicFramePr>
            <a:graphicFrameLocks noGrp="1"/>
          </p:cNvGraphicFramePr>
          <p:nvPr/>
        </p:nvGraphicFramePr>
        <p:xfrm>
          <a:off x="10445750" y="1321832"/>
          <a:ext cx="1076492" cy="870455"/>
        </p:xfrm>
        <a:graphic>
          <a:graphicData uri="http://schemas.openxmlformats.org/drawingml/2006/table">
            <a:tbl>
              <a:tblPr firstRow="1" bandRow="1"/>
              <a:tblGrid>
                <a:gridCol w="1076492">
                  <a:extLst>
                    <a:ext uri="{9D8B030D-6E8A-4147-A177-3AD203B41FA5}">
                      <a16:colId xmlns:a16="http://schemas.microsoft.com/office/drawing/2014/main" val="1399561703"/>
                    </a:ext>
                  </a:extLst>
                </a:gridCol>
              </a:tblGrid>
              <a:tr h="408533">
                <a:tc>
                  <a:txBody>
                    <a:bodyPr/>
                    <a:lstStyle>
                      <a:lvl1pPr marL="0" algn="l" defTabSz="457154" rtl="0" eaLnBrk="1" latinLnBrk="0" hangingPunct="1">
                        <a:defRPr sz="1800" b="1" kern="1200">
                          <a:solidFill>
                            <a:schemeClr val="lt1"/>
                          </a:solidFill>
                          <a:latin typeface="Arial"/>
                        </a:defRPr>
                      </a:lvl1pPr>
                      <a:lvl2pPr marL="457154" algn="l" defTabSz="457154" rtl="0" eaLnBrk="1" latinLnBrk="0" hangingPunct="1">
                        <a:defRPr sz="1800" b="1" kern="1200">
                          <a:solidFill>
                            <a:schemeClr val="lt1"/>
                          </a:solidFill>
                          <a:latin typeface="Arial"/>
                        </a:defRPr>
                      </a:lvl2pPr>
                      <a:lvl3pPr marL="914310" algn="l" defTabSz="457154" rtl="0" eaLnBrk="1" latinLnBrk="0" hangingPunct="1">
                        <a:defRPr sz="1800" b="1" kern="1200">
                          <a:solidFill>
                            <a:schemeClr val="lt1"/>
                          </a:solidFill>
                          <a:latin typeface="Arial"/>
                        </a:defRPr>
                      </a:lvl3pPr>
                      <a:lvl4pPr marL="1371464" algn="l" defTabSz="457154" rtl="0" eaLnBrk="1" latinLnBrk="0" hangingPunct="1">
                        <a:defRPr sz="1800" b="1" kern="1200">
                          <a:solidFill>
                            <a:schemeClr val="lt1"/>
                          </a:solidFill>
                          <a:latin typeface="Arial"/>
                        </a:defRPr>
                      </a:lvl4pPr>
                      <a:lvl5pPr marL="1828619" algn="l" defTabSz="457154" rtl="0" eaLnBrk="1" latinLnBrk="0" hangingPunct="1">
                        <a:defRPr sz="1800" b="1" kern="1200">
                          <a:solidFill>
                            <a:schemeClr val="lt1"/>
                          </a:solidFill>
                          <a:latin typeface="Arial"/>
                        </a:defRPr>
                      </a:lvl5pPr>
                      <a:lvl6pPr marL="2285772" algn="l" defTabSz="457154" rtl="0" eaLnBrk="1" latinLnBrk="0" hangingPunct="1">
                        <a:defRPr sz="1800" b="1" kern="1200">
                          <a:solidFill>
                            <a:schemeClr val="lt1"/>
                          </a:solidFill>
                          <a:latin typeface="Arial"/>
                        </a:defRPr>
                      </a:lvl6pPr>
                      <a:lvl7pPr marL="2742926" algn="l" defTabSz="457154" rtl="0" eaLnBrk="1" latinLnBrk="0" hangingPunct="1">
                        <a:defRPr sz="1800" b="1" kern="1200">
                          <a:solidFill>
                            <a:schemeClr val="lt1"/>
                          </a:solidFill>
                          <a:latin typeface="Arial"/>
                        </a:defRPr>
                      </a:lvl7pPr>
                      <a:lvl8pPr marL="3200080" algn="l" defTabSz="457154" rtl="0" eaLnBrk="1" latinLnBrk="0" hangingPunct="1">
                        <a:defRPr sz="1800" b="1" kern="1200">
                          <a:solidFill>
                            <a:schemeClr val="lt1"/>
                          </a:solidFill>
                          <a:latin typeface="Arial"/>
                        </a:defRPr>
                      </a:lvl8pPr>
                      <a:lvl9pPr marL="3657235" algn="l" defTabSz="457154" rtl="0" eaLnBrk="1" latinLnBrk="0" hangingPunct="1">
                        <a:defRPr sz="1800" b="1" kern="1200">
                          <a:solidFill>
                            <a:schemeClr val="lt1"/>
                          </a:solidFill>
                          <a:latin typeface="Arial"/>
                        </a:defRPr>
                      </a:lvl9pPr>
                    </a:lstStyle>
                    <a:p>
                      <a:pPr algn="ctr"/>
                      <a:r>
                        <a:rPr lang="en-GB" sz="1200" b="1" dirty="0">
                          <a:solidFill>
                            <a:schemeClr val="bg1"/>
                          </a:solidFill>
                        </a:rPr>
                        <a:t>Olaparib</a:t>
                      </a:r>
                    </a:p>
                  </a:txBody>
                  <a:tcPr marL="96164" marR="96164" marT="48081" marB="480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73753256"/>
                  </a:ext>
                </a:extLst>
              </a:tr>
              <a:tr h="444144">
                <a:tc>
                  <a:txBody>
                    <a:bodyPr/>
                    <a:lstStyle>
                      <a:lvl1pPr marL="0" algn="l" defTabSz="457154" rtl="0" eaLnBrk="1" latinLnBrk="0" hangingPunct="1">
                        <a:defRPr sz="1800" kern="1200">
                          <a:solidFill>
                            <a:schemeClr val="dk1"/>
                          </a:solidFill>
                          <a:latin typeface="Arial"/>
                        </a:defRPr>
                      </a:lvl1pPr>
                      <a:lvl2pPr marL="457154" algn="l" defTabSz="457154" rtl="0" eaLnBrk="1" latinLnBrk="0" hangingPunct="1">
                        <a:defRPr sz="1800" kern="1200">
                          <a:solidFill>
                            <a:schemeClr val="dk1"/>
                          </a:solidFill>
                          <a:latin typeface="Arial"/>
                        </a:defRPr>
                      </a:lvl2pPr>
                      <a:lvl3pPr marL="914310" algn="l" defTabSz="457154" rtl="0" eaLnBrk="1" latinLnBrk="0" hangingPunct="1">
                        <a:defRPr sz="1800" kern="1200">
                          <a:solidFill>
                            <a:schemeClr val="dk1"/>
                          </a:solidFill>
                          <a:latin typeface="Arial"/>
                        </a:defRPr>
                      </a:lvl3pPr>
                      <a:lvl4pPr marL="1371464" algn="l" defTabSz="457154" rtl="0" eaLnBrk="1" latinLnBrk="0" hangingPunct="1">
                        <a:defRPr sz="1800" kern="1200">
                          <a:solidFill>
                            <a:schemeClr val="dk1"/>
                          </a:solidFill>
                          <a:latin typeface="Arial"/>
                        </a:defRPr>
                      </a:lvl4pPr>
                      <a:lvl5pPr marL="1828619" algn="l" defTabSz="457154" rtl="0" eaLnBrk="1" latinLnBrk="0" hangingPunct="1">
                        <a:defRPr sz="1800" kern="1200">
                          <a:solidFill>
                            <a:schemeClr val="dk1"/>
                          </a:solidFill>
                          <a:latin typeface="Arial"/>
                        </a:defRPr>
                      </a:lvl5pPr>
                      <a:lvl6pPr marL="2285772" algn="l" defTabSz="457154" rtl="0" eaLnBrk="1" latinLnBrk="0" hangingPunct="1">
                        <a:defRPr sz="1800" kern="1200">
                          <a:solidFill>
                            <a:schemeClr val="dk1"/>
                          </a:solidFill>
                          <a:latin typeface="Arial"/>
                        </a:defRPr>
                      </a:lvl6pPr>
                      <a:lvl7pPr marL="2742926" algn="l" defTabSz="457154" rtl="0" eaLnBrk="1" latinLnBrk="0" hangingPunct="1">
                        <a:defRPr sz="1800" kern="1200">
                          <a:solidFill>
                            <a:schemeClr val="dk1"/>
                          </a:solidFill>
                          <a:latin typeface="Arial"/>
                        </a:defRPr>
                      </a:lvl7pPr>
                      <a:lvl8pPr marL="3200080" algn="l" defTabSz="457154" rtl="0" eaLnBrk="1" latinLnBrk="0" hangingPunct="1">
                        <a:defRPr sz="1800" kern="1200">
                          <a:solidFill>
                            <a:schemeClr val="dk1"/>
                          </a:solidFill>
                          <a:latin typeface="Arial"/>
                        </a:defRPr>
                      </a:lvl8pPr>
                      <a:lvl9pPr marL="3657235" algn="l" defTabSz="457154" rtl="0" eaLnBrk="1" latinLnBrk="0" hangingPunct="1">
                        <a:defRPr sz="1800" kern="1200">
                          <a:solidFill>
                            <a:schemeClr val="dk1"/>
                          </a:solidFill>
                          <a:latin typeface="Arial"/>
                        </a:defRPr>
                      </a:lvl9pPr>
                    </a:lstStyle>
                    <a:p>
                      <a:pPr algn="ctr"/>
                      <a:r>
                        <a:rPr lang="en-GB" sz="1200" b="1" dirty="0">
                          <a:solidFill>
                            <a:schemeClr val="bg1"/>
                          </a:solidFill>
                        </a:rPr>
                        <a:t>Physician’s choice</a:t>
                      </a:r>
                    </a:p>
                  </a:txBody>
                  <a:tcPr marL="96164" marR="96164" marT="48081" marB="480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908728683"/>
                  </a:ext>
                </a:extLst>
              </a:tr>
            </a:tbl>
          </a:graphicData>
        </a:graphic>
      </p:graphicFrame>
      <p:sp>
        <p:nvSpPr>
          <p:cNvPr id="3" name="Rectangle 2"/>
          <p:cNvSpPr/>
          <p:nvPr/>
        </p:nvSpPr>
        <p:spPr>
          <a:xfrm>
            <a:off x="221911" y="6368327"/>
            <a:ext cx="11201826" cy="276999"/>
          </a:xfrm>
          <a:prstGeom prst="rect">
            <a:avLst/>
          </a:prstGeom>
        </p:spPr>
        <p:txBody>
          <a:bodyPr wrap="square">
            <a:spAutoFit/>
          </a:bodyPr>
          <a:lstStyle/>
          <a:p>
            <a:pPr marL="7972" marR="0" lvl="0" indent="0" algn="l" defTabSz="914400" rtl="0" eaLnBrk="1" fontAlgn="auto" latinLnBrk="0" hangingPunct="1">
              <a:lnSpc>
                <a:spcPct val="100000"/>
              </a:lnSpc>
              <a:spcBef>
                <a:spcPts val="63"/>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 Bono JS et al. </a:t>
            </a:r>
            <a:r>
              <a:rPr kumimoji="0" lang="en-GB" sz="12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NEJM</a:t>
            </a:r>
            <a:r>
              <a:rPr kumimoji="0" lang="en-GB"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2020;382:2091-102.</a:t>
            </a:r>
            <a:endParaRPr kumimoji="0" lang="en-GB" sz="1200" b="0" i="0" u="none" strike="noStrike" kern="1200" cap="none" spc="0" normalizeH="0" baseline="0" noProof="0" dirty="0">
              <a:ln>
                <a:noFill/>
              </a:ln>
              <a:solidFill>
                <a:prstClr val="black"/>
              </a:solidFill>
              <a:effectLst/>
              <a:uLnTx/>
              <a:uFillTx/>
              <a:latin typeface="Calibri"/>
              <a:ea typeface="+mn-ea"/>
              <a:cs typeface="Arial"/>
            </a:endParaRPr>
          </a:p>
        </p:txBody>
      </p:sp>
      <p:pic>
        <p:nvPicPr>
          <p:cNvPr id="433" name="Picture 432">
            <a:extLst>
              <a:ext uri="{FF2B5EF4-FFF2-40B4-BE49-F238E27FC236}">
                <a16:creationId xmlns:a16="http://schemas.microsoft.com/office/drawing/2014/main" id="{B8C43084-B3FC-E645-9C29-E5DB48DA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306" y="2400783"/>
            <a:ext cx="5546227" cy="3291295"/>
          </a:xfrm>
          <a:prstGeom prst="rect">
            <a:avLst/>
          </a:prstGeom>
        </p:spPr>
      </p:pic>
      <p:sp>
        <p:nvSpPr>
          <p:cNvPr id="5" name="Rectangle 4">
            <a:extLst>
              <a:ext uri="{FF2B5EF4-FFF2-40B4-BE49-F238E27FC236}">
                <a16:creationId xmlns:a16="http://schemas.microsoft.com/office/drawing/2014/main" id="{35ED48F0-2FFF-C14C-945E-EB55AE326EDA}"/>
              </a:ext>
            </a:extLst>
          </p:cNvPr>
          <p:cNvSpPr/>
          <p:nvPr/>
        </p:nvSpPr>
        <p:spPr>
          <a:xfrm>
            <a:off x="7150361" y="1543898"/>
            <a:ext cx="329538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546A"/>
                </a:solidFill>
                <a:effectLst/>
                <a:uLnTx/>
                <a:uFillTx/>
                <a:latin typeface="Calibri" panose="020F0502020204030204"/>
                <a:ea typeface="+mn-ea"/>
                <a:cs typeface="Arial" panose="020B0604020202020204" pitchFamily="34" charset="0"/>
              </a:rPr>
              <a:t>Improvement in patient reported HR-QoL </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13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073085-4218-344D-90B5-73893483FDD3}"/>
              </a:ext>
            </a:extLst>
          </p:cNvPr>
          <p:cNvSpPr>
            <a:spLocks noGrp="1"/>
          </p:cNvSpPr>
          <p:nvPr>
            <p:ph type="ctrTitle"/>
          </p:nvPr>
        </p:nvSpPr>
        <p:spPr>
          <a:xfrm>
            <a:off x="1094509" y="2408237"/>
            <a:ext cx="10363200" cy="2387600"/>
          </a:xfrm>
        </p:spPr>
        <p:txBody>
          <a:bodyPr/>
          <a:lstStyle/>
          <a:p>
            <a:r>
              <a:rPr lang="en-US" dirty="0"/>
              <a:t>The Future</a:t>
            </a:r>
            <a:br>
              <a:rPr lang="en-US" dirty="0"/>
            </a:br>
            <a:br>
              <a:rPr lang="en-US" dirty="0"/>
            </a:br>
            <a:r>
              <a:rPr lang="en-US" dirty="0"/>
              <a:t>Earlier introduction? Combination trials?</a:t>
            </a:r>
            <a:br>
              <a:rPr lang="en-US" dirty="0"/>
            </a:br>
            <a:r>
              <a:rPr lang="en-US" dirty="0"/>
              <a:t>In all-comers? </a:t>
            </a:r>
          </a:p>
        </p:txBody>
      </p:sp>
    </p:spTree>
    <p:extLst>
      <p:ext uri="{BB962C8B-B14F-4D97-AF65-F5344CB8AC3E}">
        <p14:creationId xmlns:p14="http://schemas.microsoft.com/office/powerpoint/2010/main" val="18380849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0F7B5E-4919-4816-A1A2-B230E2F4FE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2" name="Group 31">
            <a:extLst>
              <a:ext uri="{FF2B5EF4-FFF2-40B4-BE49-F238E27FC236}">
                <a16:creationId xmlns:a16="http://schemas.microsoft.com/office/drawing/2014/main" id="{D04D6C41-8046-4E4D-8324-834C2C29C05C}"/>
              </a:ext>
            </a:extLst>
          </p:cNvPr>
          <p:cNvGrpSpPr/>
          <p:nvPr/>
        </p:nvGrpSpPr>
        <p:grpSpPr>
          <a:xfrm>
            <a:off x="2553232" y="1155976"/>
            <a:ext cx="7052607" cy="4152522"/>
            <a:chOff x="2359343" y="1237232"/>
            <a:chExt cx="7052607" cy="4152522"/>
          </a:xfrm>
        </p:grpSpPr>
        <p:sp>
          <p:nvSpPr>
            <p:cNvPr id="9" name="Rectangle: Rounded Corners 8">
              <a:extLst>
                <a:ext uri="{FF2B5EF4-FFF2-40B4-BE49-F238E27FC236}">
                  <a16:creationId xmlns:a16="http://schemas.microsoft.com/office/drawing/2014/main" id="{2C04F8C4-4E1F-4A50-AA55-F1406445D003}"/>
                </a:ext>
              </a:extLst>
            </p:cNvPr>
            <p:cNvSpPr/>
            <p:nvPr/>
          </p:nvSpPr>
          <p:spPr>
            <a:xfrm>
              <a:off x="6016122" y="2452035"/>
              <a:ext cx="3395828" cy="1104704"/>
            </a:xfrm>
            <a:prstGeom prst="roundRect">
              <a:avLst/>
            </a:prstGeom>
            <a:solidFill>
              <a:schemeClr val="bg1">
                <a:lumMod val="9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NHA reported to induce HRR deficiency and</a:t>
              </a:r>
              <a:r>
                <a:rPr kumimoji="0" lang="en-GB" sz="14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increase susceptibility to PARP inhibition</a:t>
              </a:r>
              <a:r>
                <a:rPr kumimoji="0" lang="en-GB" sz="1400" b="1"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11</a:t>
              </a:r>
              <a:r>
                <a:rPr kumimoji="0" lang="en-GB" sz="14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‒13</a:t>
              </a:r>
            </a:p>
          </p:txBody>
        </p:sp>
        <p:sp>
          <p:nvSpPr>
            <p:cNvPr id="10" name="Rectangle: Rounded Corners 9">
              <a:extLst>
                <a:ext uri="{FF2B5EF4-FFF2-40B4-BE49-F238E27FC236}">
                  <a16:creationId xmlns:a16="http://schemas.microsoft.com/office/drawing/2014/main" id="{6E08D8A9-156F-4CED-BA44-36457FEADAED}"/>
                </a:ext>
              </a:extLst>
            </p:cNvPr>
            <p:cNvSpPr/>
            <p:nvPr/>
          </p:nvSpPr>
          <p:spPr>
            <a:xfrm>
              <a:off x="4182768" y="4015461"/>
              <a:ext cx="3581276" cy="431361"/>
            </a:xfrm>
            <a:prstGeom prst="roundRect">
              <a:avLst/>
            </a:prstGeom>
            <a:solidFill>
              <a:schemeClr val="accent6"/>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Combined effect</a:t>
              </a:r>
            </a:p>
          </p:txBody>
        </p:sp>
        <p:cxnSp>
          <p:nvCxnSpPr>
            <p:cNvPr id="11" name="Straight Arrow Connector 10">
              <a:extLst>
                <a:ext uri="{FF2B5EF4-FFF2-40B4-BE49-F238E27FC236}">
                  <a16:creationId xmlns:a16="http://schemas.microsoft.com/office/drawing/2014/main" id="{BFEE0912-C2F1-45D3-8655-BB8A4EB72F71}"/>
                </a:ext>
              </a:extLst>
            </p:cNvPr>
            <p:cNvCxnSpPr>
              <a:cxnSpLocks/>
              <a:stCxn id="10" idx="2"/>
              <a:endCxn id="22" idx="0"/>
            </p:cNvCxnSpPr>
            <p:nvPr/>
          </p:nvCxnSpPr>
          <p:spPr>
            <a:xfrm flipH="1">
              <a:off x="5973405" y="4446822"/>
              <a:ext cx="1" cy="2858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4D898AC8-7A78-4278-B56D-1DC07B990660}"/>
                </a:ext>
              </a:extLst>
            </p:cNvPr>
            <p:cNvCxnSpPr>
              <a:cxnSpLocks/>
              <a:stCxn id="20" idx="2"/>
              <a:endCxn id="10" idx="0"/>
            </p:cNvCxnSpPr>
            <p:nvPr/>
          </p:nvCxnSpPr>
          <p:spPr>
            <a:xfrm rot="16200000" flipH="1">
              <a:off x="4834806" y="2876861"/>
              <a:ext cx="453776" cy="1823424"/>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9CA14EEC-4FE3-4AAF-8C0C-9AC839385311}"/>
                </a:ext>
              </a:extLst>
            </p:cNvPr>
            <p:cNvCxnSpPr>
              <a:cxnSpLocks/>
              <a:stCxn id="9" idx="2"/>
              <a:endCxn id="10" idx="0"/>
            </p:cNvCxnSpPr>
            <p:nvPr/>
          </p:nvCxnSpPr>
          <p:spPr>
            <a:xfrm rot="5400000">
              <a:off x="6614360" y="2915785"/>
              <a:ext cx="458722" cy="17406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1146DCE-34C9-4F09-A7A3-96930AF730C1}"/>
                </a:ext>
              </a:extLst>
            </p:cNvPr>
            <p:cNvSpPr/>
            <p:nvPr/>
          </p:nvSpPr>
          <p:spPr>
            <a:xfrm>
              <a:off x="4182767" y="1237232"/>
              <a:ext cx="3581277" cy="605041"/>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45720" rIns="45720" rtlCol="0" anchor="ctr"/>
            <a:lstStyle/>
            <a:p>
              <a:pPr marL="0" marR="0" lvl="0" indent="0" algn="ctr" defTabSz="914309"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Olaparib + NHA</a:t>
              </a:r>
              <a:r>
                <a:rPr kumimoji="0" lang="en-GB" sz="1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10–13</a:t>
              </a:r>
            </a:p>
          </p:txBody>
        </p:sp>
        <p:cxnSp>
          <p:nvCxnSpPr>
            <p:cNvPr id="17" name="Connector: Elbow 16">
              <a:extLst>
                <a:ext uri="{FF2B5EF4-FFF2-40B4-BE49-F238E27FC236}">
                  <a16:creationId xmlns:a16="http://schemas.microsoft.com/office/drawing/2014/main" id="{A18AA865-55D7-4151-9B46-C3A764541853}"/>
                </a:ext>
              </a:extLst>
            </p:cNvPr>
            <p:cNvCxnSpPr>
              <a:cxnSpLocks/>
              <a:stCxn id="16" idx="2"/>
              <a:endCxn id="20" idx="0"/>
            </p:cNvCxnSpPr>
            <p:nvPr/>
          </p:nvCxnSpPr>
          <p:spPr>
            <a:xfrm rot="5400000">
              <a:off x="4754340" y="1237915"/>
              <a:ext cx="614708" cy="1823424"/>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C9D96A2-2D75-4149-880B-828E42C7E05F}"/>
                </a:ext>
              </a:extLst>
            </p:cNvPr>
            <p:cNvCxnSpPr>
              <a:cxnSpLocks/>
              <a:stCxn id="16" idx="2"/>
              <a:endCxn id="9" idx="0"/>
            </p:cNvCxnSpPr>
            <p:nvPr/>
          </p:nvCxnSpPr>
          <p:spPr>
            <a:xfrm rot="16200000" flipH="1">
              <a:off x="6538840" y="1276839"/>
              <a:ext cx="609762" cy="174063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CEADBBC8-0E7B-4890-B5DE-4A9F68C9E87A}"/>
                </a:ext>
              </a:extLst>
            </p:cNvPr>
            <p:cNvSpPr/>
            <p:nvPr/>
          </p:nvSpPr>
          <p:spPr>
            <a:xfrm>
              <a:off x="2359343" y="2456981"/>
              <a:ext cx="3581277" cy="1104704"/>
            </a:xfrm>
            <a:prstGeom prst="roundRect">
              <a:avLst/>
            </a:prstGeom>
            <a:solidFill>
              <a:schemeClr val="bg1">
                <a:lumMod val="9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PARP inhibition reported to increase activity of NHA </a:t>
              </a: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via </a:t>
              </a:r>
              <a:b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AR-dependent transcription</a:t>
              </a:r>
              <a:r>
                <a:rPr kumimoji="0" lang="en-GB" sz="1400" b="0" i="0" u="none" strike="noStrike" kern="1200" cap="none" spc="0" normalizeH="0" baseline="30000" noProof="0" dirty="0">
                  <a:ln>
                    <a:noFill/>
                  </a:ln>
                  <a:solidFill>
                    <a:srgbClr val="3F4444"/>
                  </a:solidFill>
                  <a:effectLst/>
                  <a:uLnTx/>
                  <a:uFillTx/>
                  <a:latin typeface="Arial" panose="020B0604020202020204" pitchFamily="34" charset="0"/>
                  <a:ea typeface="+mn-ea"/>
                  <a:cs typeface="Arial" panose="020B0604020202020204" pitchFamily="34" charset="0"/>
                </a:rPr>
                <a:t>10,11</a:t>
              </a:r>
            </a:p>
          </p:txBody>
        </p:sp>
        <p:sp>
          <p:nvSpPr>
            <p:cNvPr id="22" name="Rectangle: Rounded Corners 21">
              <a:extLst>
                <a:ext uri="{FF2B5EF4-FFF2-40B4-BE49-F238E27FC236}">
                  <a16:creationId xmlns:a16="http://schemas.microsoft.com/office/drawing/2014/main" id="{BC85C834-9791-49EB-AC3F-BBBFD938E8CF}"/>
                </a:ext>
              </a:extLst>
            </p:cNvPr>
            <p:cNvSpPr/>
            <p:nvPr/>
          </p:nvSpPr>
          <p:spPr>
            <a:xfrm>
              <a:off x="4182767" y="4732694"/>
              <a:ext cx="3581276" cy="657060"/>
            </a:xfrm>
            <a:prstGeom prst="round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Anti-tumor activity in HRRm and non-HRRm prostate cancer</a:t>
              </a:r>
              <a:r>
                <a:rPr kumimoji="0" lang="en-GB" sz="14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10–13</a:t>
              </a:r>
            </a:p>
          </p:txBody>
        </p:sp>
      </p:grpSp>
      <p:sp>
        <p:nvSpPr>
          <p:cNvPr id="19" name="Footer Placeholder 3">
            <a:extLst>
              <a:ext uri="{FF2B5EF4-FFF2-40B4-BE49-F238E27FC236}">
                <a16:creationId xmlns:a16="http://schemas.microsoft.com/office/drawing/2014/main" id="{26AD7E5B-ACA0-304A-9776-F5E403AC6DB4}"/>
              </a:ext>
            </a:extLst>
          </p:cNvPr>
          <p:cNvSpPr txBox="1">
            <a:spLocks/>
          </p:cNvSpPr>
          <p:nvPr/>
        </p:nvSpPr>
        <p:spPr>
          <a:xfrm>
            <a:off x="471947" y="6267811"/>
            <a:ext cx="10058400" cy="365125"/>
          </a:xfrm>
          <a:prstGeom prst="rect">
            <a:avLst/>
          </a:prstGeom>
        </p:spPr>
        <p:txBody>
          <a:bodyPr vert="horz" lIns="91440" tIns="45720" rIns="91440" bIns="45720" rtlCol="0" anchor="b"/>
          <a:lstStyle>
            <a:defPPr>
              <a:defRPr lang="en-US"/>
            </a:defPPr>
            <a:lvl1pPr lvl="0" defTabSz="914332">
              <a:defRPr kumimoji="0" sz="800" b="0" i="0" u="none" strike="noStrike" cap="none" spc="0" normalizeH="0" baseline="0">
                <a:ln>
                  <a:noFill/>
                </a:ln>
                <a:effectLst/>
                <a:uLnTx/>
                <a:uFillTx/>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Mateo J, et al. </a:t>
            </a: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 Engl J Med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2015;373:1697–1708; 2. Schiewer MJ, et al </a:t>
            </a: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Cancer Discov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2012;2:1134–1149; 3. Polkinghorn WR, et al. </a:t>
            </a: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Cancer Discov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2013;3:1245–1153; 4. Asim M, et al. </a:t>
            </a: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Nat Commun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2017;8:374 </a:t>
            </a:r>
          </a:p>
        </p:txBody>
      </p:sp>
      <p:sp>
        <p:nvSpPr>
          <p:cNvPr id="21" name="Title 1">
            <a:extLst>
              <a:ext uri="{FF2B5EF4-FFF2-40B4-BE49-F238E27FC236}">
                <a16:creationId xmlns:a16="http://schemas.microsoft.com/office/drawing/2014/main" id="{A0FE0CBD-119E-1946-B101-AF4F2466FCFB}"/>
              </a:ext>
            </a:extLst>
          </p:cNvPr>
          <p:cNvSpPr txBox="1">
            <a:spLocks/>
          </p:cNvSpPr>
          <p:nvPr/>
        </p:nvSpPr>
        <p:spPr>
          <a:xfrm>
            <a:off x="471947" y="225064"/>
            <a:ext cx="11287433" cy="893404"/>
          </a:xfrm>
          <a:prstGeom prst="rect">
            <a:avLst/>
          </a:prstGeom>
        </p:spPr>
        <p:txBody>
          <a:bodyPr vert="horz" lIns="91440" tIns="45720" rIns="91440" bIns="45720" rtlCol="0" anchor="ctr">
            <a:normAutofit/>
          </a:bodyPr>
          <a:lstStyle>
            <a:lvl1pPr>
              <a:lnSpc>
                <a:spcPct val="90000"/>
              </a:lnSpc>
              <a:spcBef>
                <a:spcPct val="0"/>
              </a:spcBef>
              <a:buNone/>
              <a:defRPr sz="2800" b="1">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panose="020F0502020204030204"/>
                <a:ea typeface="+mj-ea"/>
                <a:cs typeface="+mj-cs"/>
              </a:rPr>
              <a:t>Rationale for combining PARP inhibitors and NHAs</a:t>
            </a:r>
          </a:p>
        </p:txBody>
      </p:sp>
      <p:sp>
        <p:nvSpPr>
          <p:cNvPr id="23" name="TextBox 22">
            <a:extLst>
              <a:ext uri="{FF2B5EF4-FFF2-40B4-BE49-F238E27FC236}">
                <a16:creationId xmlns:a16="http://schemas.microsoft.com/office/drawing/2014/main" id="{8977C978-B5C1-694E-AEB2-163C4323354C}"/>
              </a:ext>
            </a:extLst>
          </p:cNvPr>
          <p:cNvSpPr txBox="1"/>
          <p:nvPr/>
        </p:nvSpPr>
        <p:spPr>
          <a:xfrm>
            <a:off x="1415143" y="5594370"/>
            <a:ext cx="99386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phase 2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olaparib</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 NHA combination study showed benefit in all patients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5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dirty="0" err="1">
                <a:latin typeface="+mn-lt"/>
              </a:rPr>
              <a:t>PROpel</a:t>
            </a:r>
            <a:br>
              <a:rPr lang="en-GB" dirty="0"/>
            </a:br>
            <a:r>
              <a:rPr lang="en-GB" sz="2400" dirty="0">
                <a:solidFill>
                  <a:schemeClr val="accent1"/>
                </a:solidFill>
              </a:rPr>
              <a:t>Randomized, double-blind, placebo-controlled Phase III trial</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B8A975AD-142E-49AD-A2FF-84B2BDB8D25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20256" y="1605138"/>
            <a:ext cx="10962144" cy="379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32FBC7FD-3554-4B80-80FF-D434FB35365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333509" y="5699109"/>
            <a:ext cx="7765648" cy="63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FF5ED32D-8DD7-484C-84EB-F6959857012F}"/>
              </a:ext>
            </a:extLst>
          </p:cNvPr>
          <p:cNvSpPr txBox="1"/>
          <p:nvPr/>
        </p:nvSpPr>
        <p:spPr>
          <a:xfrm>
            <a:off x="722453" y="5767045"/>
            <a:ext cx="24002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rPr>
              <a:t>Baseline demographics: </a:t>
            </a:r>
            <a:r>
              <a:rPr kumimoji="0" lang="en-GB" sz="1400" b="1" i="0" u="sng" strike="noStrike" kern="1200" cap="none" spc="0" normalizeH="0" baseline="0" noProof="0" dirty="0" err="1">
                <a:ln>
                  <a:noFill/>
                </a:ln>
                <a:solidFill>
                  <a:prstClr val="black"/>
                </a:solidFill>
                <a:effectLst/>
                <a:uLnTx/>
                <a:uFillTx/>
                <a:latin typeface="Calibri" panose="020F0502020204030204"/>
                <a:ea typeface="+mn-ea"/>
                <a:cs typeface="+mn-cs"/>
              </a:rPr>
              <a:t>HRRm</a:t>
            </a:r>
            <a:r>
              <a:rPr kumimoji="0" lang="en-GB" sz="1400" b="1" i="0" u="sng" strike="noStrike" kern="1200" cap="none" spc="0" normalizeH="0" baseline="0" noProof="0" dirty="0">
                <a:ln>
                  <a:noFill/>
                </a:ln>
                <a:solidFill>
                  <a:prstClr val="black"/>
                </a:solidFill>
                <a:effectLst/>
                <a:uLnTx/>
                <a:uFillTx/>
                <a:latin typeface="Calibri" panose="020F0502020204030204"/>
                <a:ea typeface="+mn-ea"/>
                <a:cs typeface="+mn-cs"/>
              </a:rPr>
              <a:t> status</a:t>
            </a:r>
          </a:p>
        </p:txBody>
      </p:sp>
    </p:spTree>
    <p:extLst>
      <p:ext uri="{BB962C8B-B14F-4D97-AF65-F5344CB8AC3E}">
        <p14:creationId xmlns:p14="http://schemas.microsoft.com/office/powerpoint/2010/main" val="25216060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C64499B-1C0E-438E-A4ED-D01A4178518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5290"/>
          <a:stretch/>
        </p:blipFill>
        <p:spPr bwMode="auto">
          <a:xfrm>
            <a:off x="10388599" y="2511233"/>
            <a:ext cx="1803401" cy="1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a:extLst>
              <a:ext uri="{FF2B5EF4-FFF2-40B4-BE49-F238E27FC236}">
                <a16:creationId xmlns:a16="http://schemas.microsoft.com/office/drawing/2014/main" id="{D0849A4C-F7CD-4429-BD2B-9EB450FF7A4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975928" y="2063692"/>
            <a:ext cx="4387271" cy="2601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a:xfrm>
            <a:off x="409937" y="269668"/>
            <a:ext cx="10515600" cy="1325563"/>
          </a:xfrm>
        </p:spPr>
        <p:txBody>
          <a:bodyPr>
            <a:normAutofit/>
          </a:bodyPr>
          <a:lstStyle/>
          <a:p>
            <a:r>
              <a:rPr lang="en-GB" sz="3733" b="1" dirty="0" err="1">
                <a:latin typeface="+mn-lt"/>
              </a:rPr>
              <a:t>PROpel</a:t>
            </a:r>
            <a:br>
              <a:rPr lang="en-GB" dirty="0"/>
            </a:br>
            <a:r>
              <a:rPr lang="en-GB" sz="2400" dirty="0">
                <a:solidFill>
                  <a:schemeClr val="accent1"/>
                </a:solidFill>
              </a:rPr>
              <a:t>Primary endpoint</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3ACE5C1-E4AE-4D24-BECE-E738B048B1AA}"/>
              </a:ext>
            </a:extLst>
          </p:cNvPr>
          <p:cNvSpPr txBox="1"/>
          <p:nvPr/>
        </p:nvSpPr>
        <p:spPr>
          <a:xfrm>
            <a:off x="-2223" y="5157193"/>
            <a:ext cx="12192000" cy="517513"/>
          </a:xfrm>
          <a:prstGeom prst="rect">
            <a:avLst/>
          </a:prstGeom>
          <a:solidFill>
            <a:schemeClr val="accent1"/>
          </a:solidFill>
          <a:ln>
            <a:noFill/>
          </a:ln>
        </p:spPr>
        <p:txBody>
          <a:bodyPr wrap="square" rtlCol="0" anchor="ctr" anchorCtr="0">
            <a:noAutofit/>
          </a:bodyPr>
          <a:lstStyle/>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34% risk reduction for progression or death with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olaparib</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 abiraterone (HR 0.66; 95% CI 0.54–0.81; </a:t>
            </a: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&lt;0.0001)</a:t>
            </a:r>
          </a:p>
        </p:txBody>
      </p:sp>
      <p:sp>
        <p:nvSpPr>
          <p:cNvPr id="20" name="TextBox 19">
            <a:extLst>
              <a:ext uri="{FF2B5EF4-FFF2-40B4-BE49-F238E27FC236}">
                <a16:creationId xmlns:a16="http://schemas.microsoft.com/office/drawing/2014/main" id="{7CF63B10-757F-468E-A075-9A660565010B}"/>
              </a:ext>
            </a:extLst>
          </p:cNvPr>
          <p:cNvSpPr txBox="1"/>
          <p:nvPr/>
        </p:nvSpPr>
        <p:spPr>
          <a:xfrm>
            <a:off x="1081113" y="1609693"/>
            <a:ext cx="334296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1" i="0" u="sng" strike="noStrike" kern="1200" cap="none" spc="0" normalizeH="0" baseline="0" noProof="0" dirty="0" err="1">
                <a:ln>
                  <a:noFill/>
                </a:ln>
                <a:solidFill>
                  <a:prstClr val="black"/>
                </a:solidFill>
                <a:effectLst/>
                <a:uLnTx/>
                <a:uFillTx/>
                <a:latin typeface="Calibri" panose="020F0502020204030204"/>
                <a:ea typeface="+mn-ea"/>
                <a:cs typeface="+mn-cs"/>
              </a:rPr>
              <a:t>rPFS</a:t>
            </a:r>
            <a:r>
              <a:rPr kumimoji="0" lang="en-GB" sz="1867" b="1" i="0" u="sng" strike="noStrike" kern="1200" cap="none" spc="0" normalizeH="0" baseline="0" noProof="0" dirty="0">
                <a:ln>
                  <a:noFill/>
                </a:ln>
                <a:solidFill>
                  <a:prstClr val="black"/>
                </a:solidFill>
                <a:effectLst/>
                <a:uLnTx/>
                <a:uFillTx/>
                <a:latin typeface="Calibri" panose="020F0502020204030204"/>
                <a:ea typeface="+mn-ea"/>
                <a:cs typeface="+mn-cs"/>
              </a:rPr>
              <a:t> by investigator assessment</a:t>
            </a:r>
          </a:p>
        </p:txBody>
      </p:sp>
      <p:pic>
        <p:nvPicPr>
          <p:cNvPr id="21" name="Picture 2">
            <a:extLst>
              <a:ext uri="{FF2B5EF4-FFF2-40B4-BE49-F238E27FC236}">
                <a16:creationId xmlns:a16="http://schemas.microsoft.com/office/drawing/2014/main" id="{709A7E5C-85BF-46B9-9B42-EBAB6D1E467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4603" y="2141117"/>
            <a:ext cx="4487576" cy="263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a:extLst>
              <a:ext uri="{FF2B5EF4-FFF2-40B4-BE49-F238E27FC236}">
                <a16:creationId xmlns:a16="http://schemas.microsoft.com/office/drawing/2014/main" id="{630EC67B-1373-4D79-BC34-441FBEE76069}"/>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4487579" y="2316012"/>
            <a:ext cx="1811621" cy="202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a:extLst>
              <a:ext uri="{FF2B5EF4-FFF2-40B4-BE49-F238E27FC236}">
                <a16:creationId xmlns:a16="http://schemas.microsoft.com/office/drawing/2014/main" id="{2668E40F-D218-4F4F-9FAF-6DDA34B7F4E6}"/>
              </a:ext>
            </a:extLst>
          </p:cNvPr>
          <p:cNvSpPr txBox="1">
            <a:spLocks/>
          </p:cNvSpPr>
          <p:nvPr/>
        </p:nvSpPr>
        <p:spPr>
          <a:xfrm>
            <a:off x="6237568" y="1609695"/>
            <a:ext cx="6413535" cy="3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914331" fontAlgn="base" hangingPunct="0">
              <a:lnSpc>
                <a:spcPct val="112000"/>
              </a:lnSpc>
              <a:spcBef>
                <a:spcPct val="0"/>
              </a:spcBef>
              <a:spcAft>
                <a:spcPct val="0"/>
              </a:spcAft>
              <a:buClr>
                <a:srgbClr val="000000"/>
              </a:buClr>
              <a:buSzPct val="45000"/>
              <a:buFont typeface="StarSymbol" charset="0"/>
              <a:defRPr sz="1400" b="1">
                <a:latin typeface="Arial" charset="0"/>
              </a:defRPr>
            </a:lvl1pPr>
            <a:lvl2pPr marL="863535"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2pPr>
            <a:lvl3pPr marL="1295302"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3pPr>
            <a:lvl4pPr marL="1727070"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4pPr>
            <a:lvl5pPr marL="2158837"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5pPr>
            <a:lvl6pPr marL="3073167"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6pPr>
            <a:lvl7pPr marL="3987499"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7pPr>
            <a:lvl8pPr marL="4901829"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8pPr>
            <a:lvl9pPr marL="5816161" indent="-431767" defTabSz="914331" fontAlgn="base" hangingPunct="0">
              <a:spcBef>
                <a:spcPct val="0"/>
              </a:spcBef>
              <a:spcAft>
                <a:spcPct val="0"/>
              </a:spcAft>
              <a:buClr>
                <a:srgbClr val="000000"/>
              </a:buClr>
              <a:buSzPct val="45000"/>
              <a:buFont typeface="StarSymbol" charset="0"/>
              <a:defRPr sz="8799">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914331"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871" b="1" i="0" u="sng" strike="noStrike" kern="1200" cap="none" spc="0" normalizeH="0" baseline="0" noProof="0" dirty="0" err="1">
                <a:ln>
                  <a:noFill/>
                </a:ln>
                <a:solidFill>
                  <a:prstClr val="black"/>
                </a:solidFill>
                <a:effectLst/>
                <a:uLnTx/>
                <a:uFillTx/>
                <a:latin typeface="Calibri" panose="020F0502020204030204"/>
                <a:ea typeface="+mn-ea"/>
                <a:cs typeface="+mn-cs"/>
              </a:rPr>
              <a:t>rPFS</a:t>
            </a:r>
            <a:r>
              <a:rPr kumimoji="0" lang="en-US" sz="1871" b="1" i="0" u="sng" strike="noStrike" kern="1200" cap="none" spc="0" normalizeH="0" baseline="0" noProof="0" dirty="0">
                <a:ln>
                  <a:noFill/>
                </a:ln>
                <a:solidFill>
                  <a:prstClr val="black"/>
                </a:solidFill>
                <a:effectLst/>
                <a:uLnTx/>
                <a:uFillTx/>
                <a:latin typeface="Calibri" panose="020F0502020204030204"/>
                <a:ea typeface="+mn-ea"/>
                <a:cs typeface="+mn-cs"/>
              </a:rPr>
              <a:t> by blinded independent central review</a:t>
            </a:r>
            <a:endParaRPr kumimoji="0" lang="en-US" sz="1871" b="1" i="0" u="sng"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9359607-C2F4-B347-9D77-206BD288CD6B}"/>
              </a:ext>
            </a:extLst>
          </p:cNvPr>
          <p:cNvSpPr txBox="1"/>
          <p:nvPr/>
        </p:nvSpPr>
        <p:spPr>
          <a:xfrm>
            <a:off x="527381" y="6201879"/>
            <a:ext cx="11055019" cy="215444"/>
          </a:xfrm>
          <a:prstGeom prst="rect">
            <a:avLst/>
          </a:prstGeom>
        </p:spPr>
        <p:txBody>
          <a:bodyPr wrap="square" rtlCol="0" anchor="b">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Saad F, et al. Oral presentation at the 2022 ASCO GU Symposium; Feb 17, 2022; Abstract #11</a:t>
            </a:r>
          </a:p>
        </p:txBody>
      </p:sp>
    </p:spTree>
    <p:extLst>
      <p:ext uri="{BB962C8B-B14F-4D97-AF65-F5344CB8AC3E}">
        <p14:creationId xmlns:p14="http://schemas.microsoft.com/office/powerpoint/2010/main" val="4156297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a:xfrm>
            <a:off x="797090" y="127067"/>
            <a:ext cx="10515600" cy="1325563"/>
          </a:xfrm>
        </p:spPr>
        <p:txBody>
          <a:bodyPr>
            <a:normAutofit/>
          </a:bodyPr>
          <a:lstStyle/>
          <a:p>
            <a:r>
              <a:rPr lang="en-GB" sz="3733" b="1" dirty="0" err="1">
                <a:latin typeface="+mn-lt"/>
              </a:rPr>
              <a:t>PROpel</a:t>
            </a:r>
            <a:br>
              <a:rPr lang="en-GB" dirty="0"/>
            </a:br>
            <a:r>
              <a:rPr lang="en-GB" sz="2400" dirty="0" err="1">
                <a:solidFill>
                  <a:schemeClr val="accent1"/>
                </a:solidFill>
              </a:rPr>
              <a:t>rPFS</a:t>
            </a:r>
            <a:r>
              <a:rPr lang="en-GB" sz="2400" dirty="0">
                <a:solidFill>
                  <a:schemeClr val="accent1"/>
                </a:solidFill>
              </a:rPr>
              <a:t> subgroup analysis</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B5FA007-FE18-43E5-9303-5B1CFE02785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544759" y="1536686"/>
            <a:ext cx="8256917" cy="3779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F107E82A-4CA8-44EE-B35C-16B1C03E166C}"/>
              </a:ext>
            </a:extLst>
          </p:cNvPr>
          <p:cNvSpPr txBox="1"/>
          <p:nvPr/>
        </p:nvSpPr>
        <p:spPr>
          <a:xfrm>
            <a:off x="-2223" y="5400263"/>
            <a:ext cx="12192000" cy="384043"/>
          </a:xfrm>
          <a:prstGeom prst="rect">
            <a:avLst/>
          </a:prstGeom>
          <a:solidFill>
            <a:schemeClr val="accent1"/>
          </a:solidFill>
          <a:ln>
            <a:noFill/>
          </a:ln>
        </p:spPr>
        <p:txBody>
          <a:bodyPr wrap="square" rtlCol="0" anchor="ctr" anchorCtr="0">
            <a:noAutofit/>
          </a:bodyPr>
          <a:lstStyle/>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rPFS</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benefit observed across all pre-specified subgroups</a:t>
            </a:r>
          </a:p>
        </p:txBody>
      </p:sp>
      <p:sp>
        <p:nvSpPr>
          <p:cNvPr id="9" name="TextBox 8">
            <a:extLst>
              <a:ext uri="{FF2B5EF4-FFF2-40B4-BE49-F238E27FC236}">
                <a16:creationId xmlns:a16="http://schemas.microsoft.com/office/drawing/2014/main" id="{B0EDAAE0-73F9-CA4E-B340-DF5E0A16FC70}"/>
              </a:ext>
            </a:extLst>
          </p:cNvPr>
          <p:cNvSpPr txBox="1"/>
          <p:nvPr/>
        </p:nvSpPr>
        <p:spPr>
          <a:xfrm>
            <a:off x="527381" y="6201879"/>
            <a:ext cx="11055019" cy="215444"/>
          </a:xfrm>
          <a:prstGeom prst="rect">
            <a:avLst/>
          </a:prstGeom>
        </p:spPr>
        <p:txBody>
          <a:bodyPr wrap="square" rtlCol="0" anchor="b">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Saad F, et al. Oral presentation at the 2022 ASCO GU Symposium; Feb 17, 2022; Abstract #11</a:t>
            </a:r>
          </a:p>
        </p:txBody>
      </p:sp>
    </p:spTree>
    <p:extLst>
      <p:ext uri="{BB962C8B-B14F-4D97-AF65-F5344CB8AC3E}">
        <p14:creationId xmlns:p14="http://schemas.microsoft.com/office/powerpoint/2010/main" val="19691089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a:xfrm>
            <a:off x="527381" y="72330"/>
            <a:ext cx="10515600" cy="1325563"/>
          </a:xfrm>
        </p:spPr>
        <p:txBody>
          <a:bodyPr>
            <a:normAutofit/>
          </a:bodyPr>
          <a:lstStyle/>
          <a:p>
            <a:r>
              <a:rPr lang="en-GB" sz="3733" b="1" dirty="0" err="1">
                <a:latin typeface="+mn-lt"/>
              </a:rPr>
              <a:t>PROpel</a:t>
            </a:r>
            <a:br>
              <a:rPr lang="en-GB" dirty="0"/>
            </a:br>
            <a:r>
              <a:rPr lang="en-GB" sz="2400" dirty="0">
                <a:solidFill>
                  <a:schemeClr val="accent1"/>
                </a:solidFill>
              </a:rPr>
              <a:t>Key secondary endpoints</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17B05C3-D851-4E10-B6BE-E5344E2298A1}"/>
              </a:ext>
            </a:extLst>
          </p:cNvPr>
          <p:cNvSpPr txBox="1"/>
          <p:nvPr/>
        </p:nvSpPr>
        <p:spPr>
          <a:xfrm>
            <a:off x="527381" y="6201879"/>
            <a:ext cx="11055019" cy="215444"/>
          </a:xfrm>
          <a:prstGeom prst="rect">
            <a:avLst/>
          </a:prstGeom>
        </p:spPr>
        <p:txBody>
          <a:bodyPr wrap="square" rtlCol="0" anchor="b">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Saad F, et al. Oral presentation at the 2022 ASCO GU Symposium; Feb 17, 2022; Abstract #11</a:t>
            </a:r>
          </a:p>
        </p:txBody>
      </p:sp>
      <p:sp>
        <p:nvSpPr>
          <p:cNvPr id="9" name="TextBox 8">
            <a:extLst>
              <a:ext uri="{FF2B5EF4-FFF2-40B4-BE49-F238E27FC236}">
                <a16:creationId xmlns:a16="http://schemas.microsoft.com/office/drawing/2014/main" id="{9AA78CBD-2E08-4F5B-8EB8-A64DA2E19B5A}"/>
              </a:ext>
            </a:extLst>
          </p:cNvPr>
          <p:cNvSpPr txBox="1"/>
          <p:nvPr/>
        </p:nvSpPr>
        <p:spPr>
          <a:xfrm>
            <a:off x="1515862" y="1598239"/>
            <a:ext cx="1715533" cy="3385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0000"/>
                </a:solidFill>
                <a:effectLst/>
                <a:uLnTx/>
                <a:uFillTx/>
                <a:latin typeface="Arial" panose="020B0604020202020204"/>
                <a:ea typeface="+mn-ea"/>
                <a:cs typeface="+mn-cs"/>
              </a:rPr>
              <a:t>Overall survival</a:t>
            </a:r>
          </a:p>
        </p:txBody>
      </p:sp>
      <p:pic>
        <p:nvPicPr>
          <p:cNvPr id="10" name="Picture 2">
            <a:extLst>
              <a:ext uri="{FF2B5EF4-FFF2-40B4-BE49-F238E27FC236}">
                <a16:creationId xmlns:a16="http://schemas.microsoft.com/office/drawing/2014/main" id="{64902A0C-671E-40E1-B80F-FF988D2A5EF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689" y="2042958"/>
            <a:ext cx="4361120" cy="238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455316CE-4461-473A-8124-55C125EB4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029" t="28711" r="4418" b="33953"/>
          <a:stretch/>
        </p:blipFill>
        <p:spPr bwMode="auto">
          <a:xfrm>
            <a:off x="871187" y="2611375"/>
            <a:ext cx="1736285" cy="1193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6278A766-9BF6-4390-B0DD-818889AB374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1694"/>
          <a:stretch/>
        </p:blipFill>
        <p:spPr bwMode="auto">
          <a:xfrm>
            <a:off x="4442170" y="2094397"/>
            <a:ext cx="3958087" cy="24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ACCC2420-3DD7-47D3-B33F-509C83DA8528}"/>
              </a:ext>
            </a:extLst>
          </p:cNvPr>
          <p:cNvSpPr txBox="1"/>
          <p:nvPr/>
        </p:nvSpPr>
        <p:spPr>
          <a:xfrm>
            <a:off x="4943872" y="1475129"/>
            <a:ext cx="326436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0000"/>
                </a:solidFill>
                <a:effectLst/>
                <a:uLnTx/>
                <a:uFillTx/>
                <a:latin typeface="Arial" panose="020B0604020202020204"/>
                <a:ea typeface="+mn-ea"/>
                <a:cs typeface="+mn-cs"/>
              </a:rPr>
              <a:t>Time to first subsequent therapy or death (TFST)</a:t>
            </a:r>
          </a:p>
        </p:txBody>
      </p:sp>
      <p:sp>
        <p:nvSpPr>
          <p:cNvPr id="16" name="TextBox 15">
            <a:extLst>
              <a:ext uri="{FF2B5EF4-FFF2-40B4-BE49-F238E27FC236}">
                <a16:creationId xmlns:a16="http://schemas.microsoft.com/office/drawing/2014/main" id="{C2A80B99-42DB-4937-8A3F-469DB382B414}"/>
              </a:ext>
            </a:extLst>
          </p:cNvPr>
          <p:cNvSpPr txBox="1"/>
          <p:nvPr/>
        </p:nvSpPr>
        <p:spPr>
          <a:xfrm>
            <a:off x="8850216" y="1475129"/>
            <a:ext cx="300642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0000"/>
                </a:solidFill>
                <a:effectLst/>
                <a:uLnTx/>
                <a:uFillTx/>
                <a:latin typeface="Arial" panose="020B0604020202020204"/>
                <a:ea typeface="+mn-ea"/>
                <a:cs typeface="+mn-cs"/>
              </a:rPr>
              <a:t>Time to second progression or death (PFS2)</a:t>
            </a:r>
          </a:p>
        </p:txBody>
      </p:sp>
      <p:sp>
        <p:nvSpPr>
          <p:cNvPr id="17" name="TextBox 16">
            <a:extLst>
              <a:ext uri="{FF2B5EF4-FFF2-40B4-BE49-F238E27FC236}">
                <a16:creationId xmlns:a16="http://schemas.microsoft.com/office/drawing/2014/main" id="{1C76FF74-C8D0-42D2-A85F-A2C91C483161}"/>
              </a:ext>
            </a:extLst>
          </p:cNvPr>
          <p:cNvSpPr txBox="1"/>
          <p:nvPr/>
        </p:nvSpPr>
        <p:spPr>
          <a:xfrm>
            <a:off x="-2223" y="5023722"/>
            <a:ext cx="12192000" cy="517513"/>
          </a:xfrm>
          <a:prstGeom prst="rect">
            <a:avLst/>
          </a:prstGeom>
          <a:solidFill>
            <a:schemeClr val="accent1"/>
          </a:solidFill>
          <a:ln>
            <a:noFill/>
          </a:ln>
        </p:spPr>
        <p:txBody>
          <a:bodyPr wrap="square" rtlCol="0" anchor="ctr" anchorCtr="0">
            <a:noAutofit/>
          </a:bodyPr>
          <a:lstStyle/>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OS data immature, but trend towards improved OS with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olaparib</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 abiraterone</a:t>
            </a:r>
          </a:p>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TFST (HR 0.74; 95% CI 0.61–0.90) and PFS2 (HR 0.69; 95% CI 0.51–0.94) supportive of long-term benefits</a:t>
            </a:r>
          </a:p>
        </p:txBody>
      </p:sp>
      <p:pic>
        <p:nvPicPr>
          <p:cNvPr id="18" name="Picture 17">
            <a:extLst>
              <a:ext uri="{FF2B5EF4-FFF2-40B4-BE49-F238E27FC236}">
                <a16:creationId xmlns:a16="http://schemas.microsoft.com/office/drawing/2014/main" id="{2BF7F0BD-07C8-475D-BFFC-F841768B6E8D}"/>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1652"/>
          <a:stretch/>
        </p:blipFill>
        <p:spPr bwMode="auto">
          <a:xfrm>
            <a:off x="8440896" y="2155675"/>
            <a:ext cx="3570485" cy="241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0005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dirty="0" err="1">
                <a:latin typeface="+mn-lt"/>
              </a:rPr>
              <a:t>PROpel</a:t>
            </a:r>
            <a:br>
              <a:rPr lang="en-GB" dirty="0"/>
            </a:br>
            <a:r>
              <a:rPr lang="en-GB" sz="2400" dirty="0">
                <a:solidFill>
                  <a:schemeClr val="accent1"/>
                </a:solidFill>
              </a:rPr>
              <a:t>Safety data</a:t>
            </a:r>
            <a:endParaRPr lang="en-GB" dirty="0">
              <a:solidFill>
                <a:schemeClr val="accent1"/>
              </a:solidFill>
            </a:endParaRPr>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17B05C3-D851-4E10-B6BE-E5344E2298A1}"/>
              </a:ext>
            </a:extLst>
          </p:cNvPr>
          <p:cNvSpPr txBox="1"/>
          <p:nvPr/>
        </p:nvSpPr>
        <p:spPr>
          <a:xfrm>
            <a:off x="527381" y="5955658"/>
            <a:ext cx="11055019" cy="461665"/>
          </a:xfrm>
          <a:prstGeom prst="rect">
            <a:avLst/>
          </a:prstGeom>
        </p:spPr>
        <p:txBody>
          <a:bodyPr wrap="square" rtlCol="0" anchor="b">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*Anemia category includes anemia, decreased hemoglobin level, decreased red-cell count, decreased hematocrit level, </a:t>
            </a:r>
            <a:r>
              <a:rPr kumimoji="0" lang="en-US" sz="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erythropenia</a:t>
            </a: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macrocytic anemia, normochromic anemia, normochromic normocytic anemia, and normocytic anemia.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AE, adverse event; CTCAE, Common Terminology Criteria for Adverse Events v4.03.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Saad F, et al. Oral presentation at the 2022 ASCO GU Symposium; Feb 17, 2022; Abstract #11</a:t>
            </a:r>
          </a:p>
        </p:txBody>
      </p:sp>
      <p:pic>
        <p:nvPicPr>
          <p:cNvPr id="8" name="Picture 2">
            <a:extLst>
              <a:ext uri="{FF2B5EF4-FFF2-40B4-BE49-F238E27FC236}">
                <a16:creationId xmlns:a16="http://schemas.microsoft.com/office/drawing/2014/main" id="{62BC3CDB-D4D9-457E-99D2-D0A350844E9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135893" y="293693"/>
            <a:ext cx="5568619" cy="169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0243617A-90E5-4A7A-88A1-36AAC6568A70}"/>
              </a:ext>
            </a:extLst>
          </p:cNvPr>
          <p:cNvSpPr txBox="1"/>
          <p:nvPr/>
        </p:nvSpPr>
        <p:spPr>
          <a:xfrm>
            <a:off x="-2223" y="5445225"/>
            <a:ext cx="12192000" cy="517513"/>
          </a:xfrm>
          <a:prstGeom prst="rect">
            <a:avLst/>
          </a:prstGeom>
          <a:solidFill>
            <a:schemeClr val="accent1"/>
          </a:solidFill>
          <a:ln>
            <a:noFill/>
          </a:ln>
        </p:spPr>
        <p:txBody>
          <a:bodyPr wrap="square" rtlCol="0" anchor="ctr" anchorCtr="0">
            <a:noAutofit/>
          </a:bodyPr>
          <a:lstStyle/>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Safety and tolerability profile consistent with the known safety profiles of individual drugs</a:t>
            </a:r>
          </a:p>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The most common grade ≥3 AE was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anemia</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(15.1% vs 3.3%)</a:t>
            </a:r>
          </a:p>
        </p:txBody>
      </p:sp>
      <p:pic>
        <p:nvPicPr>
          <p:cNvPr id="9" name="Picture 2">
            <a:extLst>
              <a:ext uri="{FF2B5EF4-FFF2-40B4-BE49-F238E27FC236}">
                <a16:creationId xmlns:a16="http://schemas.microsoft.com/office/drawing/2014/main" id="{D2C8DFCD-8FC9-4A40-A817-A859E71B4EF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407795" y="2084851"/>
            <a:ext cx="8528632" cy="321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501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spc="-133" dirty="0">
                <a:solidFill>
                  <a:srgbClr val="000000"/>
                </a:solidFill>
                <a:latin typeface="Arial Black" panose="020B0A04020102020204"/>
              </a:rPr>
              <a:t>MAGNITUDE </a:t>
            </a:r>
            <a:br>
              <a:rPr lang="en-GB" b="1" spc="-133" dirty="0">
                <a:solidFill>
                  <a:srgbClr val="000000"/>
                </a:solidFill>
                <a:latin typeface="Arial Black" panose="020B0A04020102020204"/>
              </a:rPr>
            </a:br>
            <a:r>
              <a:rPr lang="en-GB" sz="2400" b="1" spc="-133" dirty="0">
                <a:solidFill>
                  <a:srgbClr val="0460A9"/>
                </a:solidFill>
                <a:latin typeface="Arial Black" panose="020B0A04020102020204"/>
              </a:rPr>
              <a:t>Randomized, double-blind, placebo-controlled Phase III trial</a:t>
            </a:r>
            <a:endParaRPr lang="en-GB" sz="2667" dirty="0"/>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BB97C0FC-7598-4453-8A68-1DA35BCA87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09600" y="1738226"/>
            <a:ext cx="10972800" cy="413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7823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spc="-133" dirty="0">
                <a:solidFill>
                  <a:srgbClr val="000000"/>
                </a:solidFill>
                <a:latin typeface="Arial Black" panose="020B0A04020102020204"/>
              </a:rPr>
              <a:t>MAGNITUDE</a:t>
            </a:r>
            <a:br>
              <a:rPr lang="en-GB" sz="3200" b="1" spc="-133" dirty="0">
                <a:solidFill>
                  <a:srgbClr val="000000"/>
                </a:solidFill>
                <a:latin typeface="Arial Black" panose="020B0A04020102020204"/>
              </a:rPr>
            </a:br>
            <a:r>
              <a:rPr lang="en-GB" sz="2400" b="1" spc="-133" dirty="0">
                <a:solidFill>
                  <a:srgbClr val="0460A9"/>
                </a:solidFill>
                <a:latin typeface="Arial Black" panose="020B0A04020102020204"/>
              </a:rPr>
              <a:t>Pre-specified futility analysis: HRR BM– </a:t>
            </a:r>
            <a:endParaRPr lang="en-GB" sz="3200" dirty="0"/>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35C8829E-3A84-4E39-8662-D4908CEDB6B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983503" y="1494218"/>
            <a:ext cx="4754973" cy="386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C2B6919-9453-41E4-83F0-803A3716DDA3}"/>
              </a:ext>
            </a:extLst>
          </p:cNvPr>
          <p:cNvSpPr txBox="1"/>
          <p:nvPr/>
        </p:nvSpPr>
        <p:spPr>
          <a:xfrm>
            <a:off x="-2223" y="5455386"/>
            <a:ext cx="12192000" cy="351021"/>
          </a:xfrm>
          <a:prstGeom prst="rect">
            <a:avLst/>
          </a:prstGeom>
          <a:solidFill>
            <a:schemeClr val="accent1"/>
          </a:solidFill>
          <a:ln>
            <a:noFill/>
          </a:ln>
        </p:spPr>
        <p:txBody>
          <a:bodyPr wrap="square" rtlCol="0" anchor="ctr" anchorCtr="0">
            <a:noAutofit/>
          </a:bodyPr>
          <a:lstStyle/>
          <a:p>
            <a:pPr marL="838179" marR="0" lvl="1"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No benefit of adding NIRA to AAP in the pre-specified composite endpoint (HR, 1.09; 95% CI 0.75–1.59)</a:t>
            </a:r>
          </a:p>
        </p:txBody>
      </p:sp>
      <p:grpSp>
        <p:nvGrpSpPr>
          <p:cNvPr id="13" name="Group 12">
            <a:extLst>
              <a:ext uri="{FF2B5EF4-FFF2-40B4-BE49-F238E27FC236}">
                <a16:creationId xmlns:a16="http://schemas.microsoft.com/office/drawing/2014/main" id="{5BBD20C2-D103-4D26-890E-0017745C4AC8}"/>
              </a:ext>
            </a:extLst>
          </p:cNvPr>
          <p:cNvGrpSpPr/>
          <p:nvPr/>
        </p:nvGrpSpPr>
        <p:grpSpPr>
          <a:xfrm>
            <a:off x="6480043" y="1635382"/>
            <a:ext cx="4634276" cy="3587233"/>
            <a:chOff x="4860032" y="1226536"/>
            <a:chExt cx="3475707" cy="2690425"/>
          </a:xfrm>
        </p:grpSpPr>
        <p:grpSp>
          <p:nvGrpSpPr>
            <p:cNvPr id="8" name="Group 7">
              <a:extLst>
                <a:ext uri="{FF2B5EF4-FFF2-40B4-BE49-F238E27FC236}">
                  <a16:creationId xmlns:a16="http://schemas.microsoft.com/office/drawing/2014/main" id="{4FC6C479-935E-468F-BA02-73EF43A59473}"/>
                </a:ext>
              </a:extLst>
            </p:cNvPr>
            <p:cNvGrpSpPr/>
            <p:nvPr/>
          </p:nvGrpSpPr>
          <p:grpSpPr>
            <a:xfrm>
              <a:off x="4860032" y="1226536"/>
              <a:ext cx="3475707" cy="2690425"/>
              <a:chOff x="4860032" y="1226536"/>
              <a:chExt cx="3475707" cy="2690425"/>
            </a:xfrm>
          </p:grpSpPr>
          <p:pic>
            <p:nvPicPr>
              <p:cNvPr id="6" name="Picture 2">
                <a:extLst>
                  <a:ext uri="{FF2B5EF4-FFF2-40B4-BE49-F238E27FC236}">
                    <a16:creationId xmlns:a16="http://schemas.microsoft.com/office/drawing/2014/main" id="{E3A259B1-5A77-445D-91C2-1BC7DF3B04F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860032" y="1226536"/>
                <a:ext cx="3475707" cy="269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098C80D3-1B9A-4751-8A55-6D55845CE4C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4979660" y="3363838"/>
                <a:ext cx="135632" cy="14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2">
              <a:extLst>
                <a:ext uri="{FF2B5EF4-FFF2-40B4-BE49-F238E27FC236}">
                  <a16:creationId xmlns:a16="http://schemas.microsoft.com/office/drawing/2014/main" id="{D27BD3C8-D06D-4082-9589-88D18BD3D9E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92403" y="1451533"/>
              <a:ext cx="45719" cy="14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id="{060C2E75-861A-D840-9E13-5946779127D0}"/>
              </a:ext>
            </a:extLst>
          </p:cNvPr>
          <p:cNvSpPr txBox="1"/>
          <p:nvPr/>
        </p:nvSpPr>
        <p:spPr>
          <a:xfrm>
            <a:off x="380185" y="6261259"/>
            <a:ext cx="6099858"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Chi KN, et al. Oral presentation at the 2022 ASCO GU Symposium; Feb 17, 2022; Abstract #12</a:t>
            </a:r>
          </a:p>
        </p:txBody>
      </p:sp>
    </p:spTree>
    <p:extLst>
      <p:ext uri="{BB962C8B-B14F-4D97-AF65-F5344CB8AC3E}">
        <p14:creationId xmlns:p14="http://schemas.microsoft.com/office/powerpoint/2010/main" val="2315902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7F97D07-B856-2740-5E8F-5E51877E2BD7}"/>
              </a:ext>
            </a:extLst>
          </p:cNvPr>
          <p:cNvGraphicFramePr>
            <a:graphicFrameLocks noGrp="1"/>
          </p:cNvGraphicFramePr>
          <p:nvPr/>
        </p:nvGraphicFramePr>
        <p:xfrm>
          <a:off x="983863" y="2699077"/>
          <a:ext cx="10287000" cy="1468437"/>
        </p:xfrm>
        <a:graphic>
          <a:graphicData uri="http://schemas.openxmlformats.org/drawingml/2006/table">
            <a:tbl>
              <a:tblPr firstRow="1" bandRow="1">
                <a:tableStyleId>{0E3FDE45-AF77-4B5C-9715-49D594BDF05E}</a:tableStyleId>
              </a:tblPr>
              <a:tblGrid>
                <a:gridCol w="10287000">
                  <a:extLst>
                    <a:ext uri="{9D8B030D-6E8A-4147-A177-3AD203B41FA5}">
                      <a16:colId xmlns:a16="http://schemas.microsoft.com/office/drawing/2014/main" val="2475546180"/>
                    </a:ext>
                  </a:extLst>
                </a:gridCol>
              </a:tblGrid>
              <a:tr h="466085">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764966597"/>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dirty="0"/>
              <a:t>What form of ADT would you most likely recommend for a 53-year-old man with high-risk, node-positive prostate cancer at prostatectomy?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457200"/>
            <a:r>
              <a:rPr lang="en-US" dirty="0" err="1"/>
              <a:t>Relugolix</a:t>
            </a:r>
            <a:endParaRPr lang="en-US" dirty="0"/>
          </a:p>
          <a:p>
            <a:pPr marL="457200"/>
            <a:r>
              <a:rPr lang="en-US" dirty="0"/>
              <a:t>Leuprolide </a:t>
            </a:r>
          </a:p>
          <a:p>
            <a:pPr marL="457200"/>
            <a:r>
              <a:rPr lang="en-US" dirty="0" err="1"/>
              <a:t>Goserelin</a:t>
            </a:r>
            <a:endParaRPr lang="en-US" dirty="0"/>
          </a:p>
          <a:p>
            <a:pPr marL="457200"/>
            <a:r>
              <a:rPr lang="en-US" dirty="0"/>
              <a:t>Other</a:t>
            </a:r>
          </a:p>
        </p:txBody>
      </p:sp>
    </p:spTree>
    <p:extLst>
      <p:ext uri="{BB962C8B-B14F-4D97-AF65-F5344CB8AC3E}">
        <p14:creationId xmlns:p14="http://schemas.microsoft.com/office/powerpoint/2010/main" val="2982943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spc="-133" dirty="0">
                <a:solidFill>
                  <a:srgbClr val="000000"/>
                </a:solidFill>
                <a:latin typeface="Arial Black" panose="020B0A04020102020204"/>
              </a:rPr>
              <a:t>MAGNITUDE</a:t>
            </a:r>
            <a:br>
              <a:rPr lang="en-GB" sz="3200" b="1" spc="-133" dirty="0">
                <a:solidFill>
                  <a:srgbClr val="000000"/>
                </a:solidFill>
                <a:latin typeface="Arial Black" panose="020B0A04020102020204"/>
              </a:rPr>
            </a:br>
            <a:r>
              <a:rPr lang="en-GB" sz="2400" b="1" spc="-133" dirty="0">
                <a:solidFill>
                  <a:srgbClr val="0460A9"/>
                </a:solidFill>
                <a:latin typeface="Arial Black" panose="020B0A04020102020204"/>
              </a:rPr>
              <a:t>Primary endpoint: </a:t>
            </a:r>
            <a:r>
              <a:rPr lang="en-GB" sz="2400" b="1" spc="-133" dirty="0" err="1">
                <a:solidFill>
                  <a:srgbClr val="0460A9"/>
                </a:solidFill>
                <a:latin typeface="Arial Black" panose="020B0A04020102020204"/>
              </a:rPr>
              <a:t>rPFS</a:t>
            </a:r>
            <a:r>
              <a:rPr lang="en-GB" sz="2400" b="1" spc="-133" dirty="0">
                <a:solidFill>
                  <a:srgbClr val="0460A9"/>
                </a:solidFill>
                <a:latin typeface="Arial Black" panose="020B0A04020102020204"/>
              </a:rPr>
              <a:t> by central review</a:t>
            </a:r>
            <a:endParaRPr lang="en-GB" sz="3200" dirty="0"/>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ED6EB2EC-21B8-495F-89B9-9B10D102C305}"/>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64168" y="1761894"/>
            <a:ext cx="5178637" cy="320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B3BACB8B-9A67-459C-90D1-FB499431DA2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123563" y="1761894"/>
            <a:ext cx="5138047" cy="320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87A5C23C-CD50-4202-AB06-DCB2FCFE7C97}"/>
              </a:ext>
            </a:extLst>
          </p:cNvPr>
          <p:cNvSpPr txBox="1"/>
          <p:nvPr/>
        </p:nvSpPr>
        <p:spPr>
          <a:xfrm>
            <a:off x="8028890" y="1430496"/>
            <a:ext cx="1441420"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1" i="0" u="sng" strike="noStrike" kern="1200" cap="none" spc="0" normalizeH="0" baseline="0" noProof="0" dirty="0">
                <a:ln>
                  <a:noFill/>
                </a:ln>
                <a:solidFill>
                  <a:prstClr val="black"/>
                </a:solidFill>
                <a:effectLst/>
                <a:uLnTx/>
                <a:uFillTx/>
                <a:latin typeface="Calibri" panose="020F0502020204030204"/>
                <a:ea typeface="+mn-ea"/>
                <a:cs typeface="+mn-cs"/>
              </a:rPr>
              <a:t>All HRR BM+</a:t>
            </a:r>
          </a:p>
        </p:txBody>
      </p:sp>
      <p:sp>
        <p:nvSpPr>
          <p:cNvPr id="10" name="TextBox 9">
            <a:extLst>
              <a:ext uri="{FF2B5EF4-FFF2-40B4-BE49-F238E27FC236}">
                <a16:creationId xmlns:a16="http://schemas.microsoft.com/office/drawing/2014/main" id="{ADA8D47D-E878-4264-A741-D414AC7FDBAA}"/>
              </a:ext>
            </a:extLst>
          </p:cNvPr>
          <p:cNvSpPr txBox="1"/>
          <p:nvPr/>
        </p:nvSpPr>
        <p:spPr>
          <a:xfrm>
            <a:off x="2291643" y="1430496"/>
            <a:ext cx="1993238"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1" i="1" u="sng" strike="noStrike" kern="1200" cap="none" spc="0" normalizeH="0" baseline="0" noProof="0" dirty="0">
                <a:ln>
                  <a:noFill/>
                </a:ln>
                <a:solidFill>
                  <a:prstClr val="black"/>
                </a:solidFill>
                <a:effectLst/>
                <a:uLnTx/>
                <a:uFillTx/>
                <a:latin typeface="Calibri" panose="020F0502020204030204"/>
                <a:ea typeface="+mn-ea"/>
                <a:cs typeface="+mn-cs"/>
              </a:rPr>
              <a:t>BRCA1/2</a:t>
            </a:r>
            <a:r>
              <a:rPr kumimoji="0" lang="en-GB" sz="1867" b="1" i="0" u="sng" strike="noStrike" kern="1200" cap="none" spc="0" normalizeH="0" baseline="0" noProof="0" dirty="0">
                <a:ln>
                  <a:noFill/>
                </a:ln>
                <a:solidFill>
                  <a:prstClr val="black"/>
                </a:solidFill>
                <a:effectLst/>
                <a:uLnTx/>
                <a:uFillTx/>
                <a:latin typeface="Calibri" panose="020F0502020204030204"/>
                <a:ea typeface="+mn-ea"/>
                <a:cs typeface="+mn-cs"/>
              </a:rPr>
              <a:t>-mutated</a:t>
            </a:r>
          </a:p>
        </p:txBody>
      </p:sp>
      <p:sp>
        <p:nvSpPr>
          <p:cNvPr id="11" name="TextBox 10">
            <a:extLst>
              <a:ext uri="{FF2B5EF4-FFF2-40B4-BE49-F238E27FC236}">
                <a16:creationId xmlns:a16="http://schemas.microsoft.com/office/drawing/2014/main" id="{F1B644B1-CA33-431F-BC9A-F25F18BA46C8}"/>
              </a:ext>
            </a:extLst>
          </p:cNvPr>
          <p:cNvSpPr txBox="1"/>
          <p:nvPr/>
        </p:nvSpPr>
        <p:spPr>
          <a:xfrm>
            <a:off x="-2223" y="5309320"/>
            <a:ext cx="12192000" cy="519947"/>
          </a:xfrm>
          <a:prstGeom prst="rect">
            <a:avLst/>
          </a:prstGeom>
          <a:solidFill>
            <a:schemeClr val="accent1"/>
          </a:solidFill>
          <a:ln>
            <a:noFill/>
          </a:ln>
        </p:spPr>
        <p:txBody>
          <a:bodyPr wrap="square" rtlCol="0" anchor="ctr" anchorCtr="0">
            <a:noAutofit/>
          </a:bodyPr>
          <a:lstStyle/>
          <a:p>
            <a:pPr marL="228594" marR="0" lvl="0"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47% improvement in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rPFS</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in patients with </a:t>
            </a: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mn-cs"/>
              </a:rPr>
              <a:t>BRCA1/2</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alterations (HR 0.53; 95% CI 0.36–0.79; </a:t>
            </a: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=0.0014) </a:t>
            </a:r>
          </a:p>
          <a:p>
            <a:pPr marL="228594" marR="0" lvl="0"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27% improvement in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rPFS</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 across all HRR BM+ patients (HR 0.73; 95% CI 0.56–0.96; </a:t>
            </a: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=0.0217) </a:t>
            </a:r>
          </a:p>
        </p:txBody>
      </p:sp>
      <p:sp>
        <p:nvSpPr>
          <p:cNvPr id="13" name="TextBox 12">
            <a:extLst>
              <a:ext uri="{FF2B5EF4-FFF2-40B4-BE49-F238E27FC236}">
                <a16:creationId xmlns:a16="http://schemas.microsoft.com/office/drawing/2014/main" id="{BFB45520-02A0-0D4E-9BA8-6436148AF78F}"/>
              </a:ext>
            </a:extLst>
          </p:cNvPr>
          <p:cNvSpPr txBox="1"/>
          <p:nvPr/>
        </p:nvSpPr>
        <p:spPr>
          <a:xfrm>
            <a:off x="238333" y="6475255"/>
            <a:ext cx="6099858"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Chi KN, et al. Oral presentation at the 2022 ASCO GU Symposium; Feb 17, 2022; Abstract #12</a:t>
            </a:r>
          </a:p>
        </p:txBody>
      </p:sp>
    </p:spTree>
    <p:extLst>
      <p:ext uri="{BB962C8B-B14F-4D97-AF65-F5344CB8AC3E}">
        <p14:creationId xmlns:p14="http://schemas.microsoft.com/office/powerpoint/2010/main" val="41278064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spc="-133" dirty="0">
                <a:solidFill>
                  <a:srgbClr val="000000"/>
                </a:solidFill>
                <a:latin typeface="Arial Black" panose="020B0A04020102020204"/>
              </a:rPr>
              <a:t>MAGNITUDE </a:t>
            </a:r>
            <a:br>
              <a:rPr lang="en-GB" sz="3200" b="1" spc="-133" dirty="0">
                <a:solidFill>
                  <a:srgbClr val="000000"/>
                </a:solidFill>
                <a:latin typeface="Arial Black" panose="020B0A04020102020204"/>
              </a:rPr>
            </a:br>
            <a:r>
              <a:rPr lang="en-GB" sz="2400" b="1" spc="-133" dirty="0" err="1">
                <a:solidFill>
                  <a:srgbClr val="0460A9"/>
                </a:solidFill>
                <a:latin typeface="Arial Black" panose="020B0A04020102020204"/>
              </a:rPr>
              <a:t>rPFS</a:t>
            </a:r>
            <a:r>
              <a:rPr lang="en-GB" sz="2400" b="1" spc="-133" dirty="0">
                <a:solidFill>
                  <a:srgbClr val="0460A9"/>
                </a:solidFill>
                <a:latin typeface="Arial Black" panose="020B0A04020102020204"/>
              </a:rPr>
              <a:t> subgroup analysis: All HRR BM+</a:t>
            </a:r>
            <a:endParaRPr lang="en-GB" sz="3200" dirty="0"/>
          </a:p>
        </p:txBody>
      </p:sp>
      <p:pic>
        <p:nvPicPr>
          <p:cNvPr id="13" name="Picture 12">
            <a:extLst>
              <a:ext uri="{FF2B5EF4-FFF2-40B4-BE49-F238E27FC236}">
                <a16:creationId xmlns:a16="http://schemas.microsoft.com/office/drawing/2014/main" id="{B97DCEAE-63BF-4E31-99D1-CC4B93605B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38333" y="1809592"/>
            <a:ext cx="11617291" cy="394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D842E8E7-FFDD-D749-BFCE-F3B9CD804E7A}"/>
              </a:ext>
            </a:extLst>
          </p:cNvPr>
          <p:cNvSpPr txBox="1"/>
          <p:nvPr/>
        </p:nvSpPr>
        <p:spPr>
          <a:xfrm>
            <a:off x="238333" y="6475255"/>
            <a:ext cx="6099858"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Chi KN, et al. Oral presentation at the 2022 ASCO GU Symposium; Feb 17, 2022; Abstract #12</a:t>
            </a:r>
          </a:p>
        </p:txBody>
      </p:sp>
    </p:spTree>
    <p:extLst>
      <p:ext uri="{BB962C8B-B14F-4D97-AF65-F5344CB8AC3E}">
        <p14:creationId xmlns:p14="http://schemas.microsoft.com/office/powerpoint/2010/main" val="26806711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693-8695-42DC-9A92-7716D897DBB8}"/>
              </a:ext>
            </a:extLst>
          </p:cNvPr>
          <p:cNvSpPr>
            <a:spLocks noGrp="1"/>
          </p:cNvSpPr>
          <p:nvPr>
            <p:ph type="title"/>
          </p:nvPr>
        </p:nvSpPr>
        <p:spPr/>
        <p:txBody>
          <a:bodyPr>
            <a:normAutofit fontScale="90000"/>
          </a:bodyPr>
          <a:lstStyle/>
          <a:p>
            <a:r>
              <a:rPr lang="en-GB" sz="3733" b="1" spc="-133" dirty="0">
                <a:solidFill>
                  <a:srgbClr val="000000"/>
                </a:solidFill>
                <a:latin typeface="Arial Black" panose="020B0A04020102020204"/>
              </a:rPr>
              <a:t>MAGNITUDE </a:t>
            </a:r>
            <a:br>
              <a:rPr lang="en-GB" sz="3200" b="1" spc="-133" dirty="0">
                <a:solidFill>
                  <a:srgbClr val="000000"/>
                </a:solidFill>
                <a:latin typeface="Arial Black" panose="020B0A04020102020204"/>
              </a:rPr>
            </a:br>
            <a:r>
              <a:rPr lang="en-GB" sz="2400" b="1" spc="-133" dirty="0">
                <a:solidFill>
                  <a:srgbClr val="0460A9"/>
                </a:solidFill>
                <a:latin typeface="Arial Black" panose="020B0A04020102020204"/>
              </a:rPr>
              <a:t>Safety data: HRR BM+</a:t>
            </a:r>
            <a:endParaRPr lang="en-GB" sz="3200" dirty="0"/>
          </a:p>
        </p:txBody>
      </p:sp>
      <p:sp>
        <p:nvSpPr>
          <p:cNvPr id="6" name="Content Placeholder 5">
            <a:extLst>
              <a:ext uri="{FF2B5EF4-FFF2-40B4-BE49-F238E27FC236}">
                <a16:creationId xmlns:a16="http://schemas.microsoft.com/office/drawing/2014/main" id="{E57F4408-C978-460A-9D17-1B0A2C16216A}"/>
              </a:ext>
            </a:extLst>
          </p:cNvPr>
          <p:cNvSpPr>
            <a:spLocks noGrp="1"/>
          </p:cNvSpPr>
          <p:nvPr>
            <p:ph idx="1"/>
          </p:nvPr>
        </p:nvSpPr>
        <p:spPr>
          <a:xfrm>
            <a:off x="609600" y="4489921"/>
            <a:ext cx="10972800" cy="827489"/>
          </a:xfrm>
        </p:spPr>
        <p:txBody>
          <a:bodyPr>
            <a:normAutofit fontScale="62500" lnSpcReduction="20000"/>
          </a:bodyPr>
          <a:lstStyle/>
          <a:p>
            <a:r>
              <a:rPr lang="en-GB" dirty="0"/>
              <a:t>Most common AEs leading to dose reduction with NIRA + AAP: </a:t>
            </a:r>
            <a:r>
              <a:rPr lang="en-GB" dirty="0" err="1"/>
              <a:t>anemia</a:t>
            </a:r>
            <a:r>
              <a:rPr lang="en-GB" dirty="0"/>
              <a:t> (13.2%), thrombocytopenia (2.8%)</a:t>
            </a:r>
          </a:p>
          <a:p>
            <a:r>
              <a:rPr lang="en-GB" dirty="0"/>
              <a:t>Median relative dose intensity in the NIRA + AAP group: 99%</a:t>
            </a:r>
          </a:p>
          <a:p>
            <a:endParaRPr lang="en-GB" dirty="0"/>
          </a:p>
        </p:txBody>
      </p:sp>
      <p:sp>
        <p:nvSpPr>
          <p:cNvPr id="4" name="Slide Number Placeholder 3">
            <a:extLst>
              <a:ext uri="{FF2B5EF4-FFF2-40B4-BE49-F238E27FC236}">
                <a16:creationId xmlns:a16="http://schemas.microsoft.com/office/drawing/2014/main" id="{75E204DA-12B6-4C42-8408-10DC89135C7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D618410-99B1-4530-B65A-AB34135236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 t="1017" r="687" b="209"/>
          <a:stretch/>
        </p:blipFill>
        <p:spPr bwMode="auto">
          <a:xfrm>
            <a:off x="4814596" y="1412776"/>
            <a:ext cx="7287040" cy="286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D87CE788-35FB-49D9-9D23-631581F01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2" t="2717" r="27687" b="1605"/>
          <a:stretch/>
        </p:blipFill>
        <p:spPr bwMode="auto">
          <a:xfrm>
            <a:off x="90365" y="1745618"/>
            <a:ext cx="4645833" cy="215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34612CDF-3FF7-4548-9365-2AE8B682FC69}"/>
              </a:ext>
            </a:extLst>
          </p:cNvPr>
          <p:cNvSpPr txBox="1"/>
          <p:nvPr/>
        </p:nvSpPr>
        <p:spPr>
          <a:xfrm>
            <a:off x="-2223" y="5349808"/>
            <a:ext cx="12192000" cy="384043"/>
          </a:xfrm>
          <a:prstGeom prst="rect">
            <a:avLst/>
          </a:prstGeom>
          <a:solidFill>
            <a:schemeClr val="accent1"/>
          </a:solidFill>
          <a:ln>
            <a:noFill/>
          </a:ln>
        </p:spPr>
        <p:txBody>
          <a:bodyPr wrap="square" rtlCol="0" anchor="ctr" anchorCtr="0">
            <a:noAutofit/>
          </a:bodyPr>
          <a:lstStyle/>
          <a:p>
            <a:pPr marL="228594" marR="0" lvl="0" indent="-228594" algn="ctr"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TEAEs consistent with known safety profile for each individual therapy</a:t>
            </a:r>
          </a:p>
        </p:txBody>
      </p:sp>
    </p:spTree>
    <p:extLst>
      <p:ext uri="{BB962C8B-B14F-4D97-AF65-F5344CB8AC3E}">
        <p14:creationId xmlns:p14="http://schemas.microsoft.com/office/powerpoint/2010/main" val="6904938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907A659-2CE2-437E-99FB-0AB2AB321A97}"/>
              </a:ext>
            </a:extLst>
          </p:cNvPr>
          <p:cNvSpPr txBox="1">
            <a:spLocks/>
          </p:cNvSpPr>
          <p:nvPr/>
        </p:nvSpPr>
        <p:spPr>
          <a:xfrm>
            <a:off x="407987" y="404812"/>
            <a:ext cx="11376025" cy="1007427"/>
          </a:xfrm>
          <a:prstGeom prst="rect">
            <a:avLst/>
          </a:prstGeom>
        </p:spPr>
        <p:txBody>
          <a:bodyPr vert="horz" lIns="0" tIns="0" rIns="0" bIns="0" rtlCol="0" anchor="t">
            <a:normAutofit/>
          </a:bodyPr>
          <a:lstStyle>
            <a:lvl1pPr>
              <a:lnSpc>
                <a:spcPct val="100000"/>
              </a:lnSpc>
              <a:spcBef>
                <a:spcPct val="0"/>
              </a:spcBef>
              <a:buNone/>
              <a:defRPr sz="28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Ongoing trials investigating </a:t>
            </a:r>
            <a:r>
              <a:rPr kumimoji="0" lang="en-US" sz="4000" b="1" i="0" u="none" strike="noStrike" kern="1200" cap="none" spc="0" normalizeH="0" baseline="0" noProof="0" dirty="0" err="1">
                <a:ln>
                  <a:noFill/>
                </a:ln>
                <a:solidFill>
                  <a:prstClr val="black"/>
                </a:solidFill>
                <a:effectLst/>
                <a:uLnTx/>
                <a:uFillTx/>
                <a:latin typeface="Calibri" panose="020F0502020204030204"/>
                <a:ea typeface="+mj-ea"/>
                <a:cs typeface="+mj-cs"/>
              </a:rPr>
              <a:t>PARPi</a:t>
            </a: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 in advanced PC</a:t>
            </a:r>
          </a:p>
        </p:txBody>
      </p:sp>
      <p:sp>
        <p:nvSpPr>
          <p:cNvPr id="3" name="Text Placeholder 2">
            <a:extLst>
              <a:ext uri="{FF2B5EF4-FFF2-40B4-BE49-F238E27FC236}">
                <a16:creationId xmlns:a16="http://schemas.microsoft.com/office/drawing/2014/main" id="{9AC00AB3-B8E0-478B-8742-727BD8DDFBFB}"/>
              </a:ext>
            </a:extLst>
          </p:cNvPr>
          <p:cNvSpPr txBox="1">
            <a:spLocks/>
          </p:cNvSpPr>
          <p:nvPr/>
        </p:nvSpPr>
        <p:spPr>
          <a:xfrm>
            <a:off x="407988" y="6200774"/>
            <a:ext cx="10536532" cy="657225"/>
          </a:xfrm>
          <a:prstGeom prst="rect">
            <a:avLst/>
          </a:prstGeom>
        </p:spPr>
        <p:txBody>
          <a:bodyPr vert="horz" lIns="91440" tIns="45720" rIns="91440" bIns="45720" rtlCol="0" anchor="b" anchorCtr="0">
            <a:noAutofit/>
          </a:bodyPr>
          <a:lstStyle>
            <a:lvl1pPr indent="0">
              <a:lnSpc>
                <a:spcPct val="100000"/>
              </a:lnSpc>
              <a:spcBef>
                <a:spcPts val="0"/>
              </a:spcBef>
              <a:spcAft>
                <a:spcPts val="0"/>
              </a:spcAft>
              <a:buFont typeface="Arial" panose="020B0604020202020204" pitchFamily="34" charset="0"/>
              <a:buNone/>
              <a:defRPr kumimoji="0" sz="800" b="0" i="0" u="none" strike="noStrike" kern="0" cap="none" spc="0" normalizeH="0" baseline="0">
                <a:ln>
                  <a:noFill/>
                </a:ln>
                <a:solidFill>
                  <a:srgbClr val="000000"/>
                </a:solidFill>
                <a:effectLst/>
                <a:uLnTx/>
                <a:uFillTx/>
              </a:defRPr>
            </a:lvl1pPr>
            <a:lvl2pPr marL="460800" marR="0" indent="-2286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28600">
              <a:lnSpc>
                <a:spcPct val="100000"/>
              </a:lnSpc>
              <a:spcBef>
                <a:spcPts val="0"/>
              </a:spcBef>
              <a:spcAft>
                <a:spcPts val="800"/>
              </a:spcAft>
              <a:buClrTx/>
              <a:buSzPct val="100000"/>
              <a:buFont typeface="Arial" panose="020B0604020202020204" pitchFamily="34" charset="0"/>
              <a:buChar char="•"/>
              <a:defRPr sz="2000"/>
            </a:lvl3pPr>
            <a:lvl4pPr marL="921600" indent="-228600">
              <a:lnSpc>
                <a:spcPct val="100000"/>
              </a:lnSpc>
              <a:spcBef>
                <a:spcPts val="0"/>
              </a:spcBef>
              <a:spcAft>
                <a:spcPts val="800"/>
              </a:spcAft>
              <a:buClrTx/>
              <a:buSzPct val="100000"/>
              <a:buFont typeface="Arial" panose="020B0604020202020204" pitchFamily="34" charset="0"/>
              <a:buChar char="•"/>
              <a:defRPr lang="en-US" sz="2000" dirty="0" smtClean="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0" cap="none" spc="0" normalizeH="0" baseline="0" noProof="0">
                <a:ln>
                  <a:noFill/>
                </a:ln>
                <a:solidFill>
                  <a:prstClr val="black"/>
                </a:solidFill>
                <a:effectLst/>
                <a:uLnTx/>
                <a:uFillTx/>
                <a:latin typeface="Calibri" panose="020F0502020204030204"/>
                <a:ea typeface="+mn-ea"/>
                <a:cs typeface="+mn-cs"/>
              </a:rPr>
              <a:t>Please see slide notes for references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0" cap="none" spc="0" normalizeH="0" baseline="0" noProof="0">
                <a:ln>
                  <a:noFill/>
                </a:ln>
                <a:solidFill>
                  <a:prstClr val="black"/>
                </a:solidFill>
                <a:effectLst/>
                <a:uLnTx/>
                <a:uFillTx/>
                <a:latin typeface="Calibri" panose="020F0502020204030204"/>
                <a:ea typeface="+mn-ea"/>
                <a:cs typeface="+mn-cs"/>
              </a:rPr>
              <a:t>*As a result of the data from PROfound, olaparib monotherapy was approved for treatment of mCRPC in patients with HRRm (FDA approval) or for patients with mutations in only </a:t>
            </a:r>
            <a:r>
              <a:rPr kumimoji="0" lang="en-US" sz="800" b="0" i="1" u="none" strike="noStrike" kern="0" cap="none" spc="0" normalizeH="0" baseline="0" noProof="0">
                <a:ln>
                  <a:noFill/>
                </a:ln>
                <a:solidFill>
                  <a:prstClr val="black"/>
                </a:solidFill>
                <a:effectLst/>
                <a:uLnTx/>
                <a:uFillTx/>
                <a:latin typeface="Calibri" panose="020F0502020204030204"/>
                <a:ea typeface="+mn-ea"/>
                <a:cs typeface="+mn-cs"/>
              </a:rPr>
              <a:t>BRCA1/2</a:t>
            </a:r>
            <a:r>
              <a:rPr kumimoji="0" lang="en-US" sz="800" b="0" i="0" u="none" strike="noStrike" kern="0" cap="none" spc="0" normalizeH="0" baseline="0" noProof="0">
                <a:ln>
                  <a:noFill/>
                </a:ln>
                <a:solidFill>
                  <a:prstClr val="black"/>
                </a:solidFill>
                <a:effectLst/>
                <a:uLnTx/>
                <a:uFillTx/>
                <a:latin typeface="Calibri" panose="020F0502020204030204"/>
                <a:ea typeface="+mn-ea"/>
                <a:cs typeface="+mn-cs"/>
              </a:rPr>
              <a:t> (EMA approval) after progression on a NHA</a:t>
            </a:r>
            <a:r>
              <a:rPr kumimoji="0" lang="en-US" sz="800" b="0" i="0" u="none" strike="noStrike" kern="0" cap="none" spc="0" normalizeH="0" baseline="30000" noProof="0">
                <a:ln>
                  <a:noFill/>
                </a:ln>
                <a:solidFill>
                  <a:prstClr val="black"/>
                </a:solidFill>
                <a:effectLst/>
                <a:uLnTx/>
                <a:uFillTx/>
                <a:latin typeface="Calibri" panose="020F0502020204030204"/>
                <a:ea typeface="+mn-ea"/>
                <a:cs typeface="+mn-cs"/>
              </a:rPr>
              <a:t>12,13</a:t>
            </a:r>
            <a:endParaRPr kumimoji="0" lang="en-US" sz="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0" cap="none" spc="0" normalizeH="0" baseline="30000" noProof="0">
                <a:ln>
                  <a:noFill/>
                </a:ln>
                <a:solidFill>
                  <a:prstClr val="black"/>
                </a:solidFill>
                <a:effectLst/>
                <a:uLnTx/>
                <a:uFillTx/>
                <a:latin typeface="Calibri" panose="020F0502020204030204"/>
                <a:ea typeface="+mn-ea"/>
                <a:cs typeface="+mn-cs"/>
              </a:rPr>
              <a:t>†</a:t>
            </a:r>
            <a:r>
              <a:rPr kumimoji="0" lang="en-US" sz="800" b="0" i="0" u="none" strike="noStrike" kern="0" cap="none" spc="0" normalizeH="0" baseline="0" noProof="0">
                <a:ln>
                  <a:noFill/>
                </a:ln>
                <a:solidFill>
                  <a:prstClr val="black"/>
                </a:solidFill>
                <a:effectLst/>
                <a:uLnTx/>
                <a:uFillTx/>
                <a:latin typeface="Calibri" panose="020F0502020204030204"/>
                <a:ea typeface="+mn-ea"/>
                <a:cs typeface="+mn-cs"/>
              </a:rPr>
              <a:t>As a result of the data from TRITON2, rucaparib monotherapy was approved by the FDA only for the treatment of mCRPC in patients with a </a:t>
            </a:r>
            <a:r>
              <a:rPr kumimoji="0" lang="en-US" sz="800" b="0" i="1" u="none" strike="noStrike" kern="0" cap="none" spc="0" normalizeH="0" baseline="0" noProof="0">
                <a:ln>
                  <a:noFill/>
                </a:ln>
                <a:solidFill>
                  <a:prstClr val="black"/>
                </a:solidFill>
                <a:effectLst/>
                <a:uLnTx/>
                <a:uFillTx/>
                <a:latin typeface="Calibri" panose="020F0502020204030204"/>
                <a:ea typeface="+mn-ea"/>
                <a:cs typeface="+mn-cs"/>
              </a:rPr>
              <a:t>BRCA1/2</a:t>
            </a:r>
            <a:r>
              <a:rPr kumimoji="0" lang="en-US" sz="800" b="0" i="0" u="none" strike="noStrike" kern="0" cap="none" spc="0" normalizeH="0" baseline="0" noProof="0">
                <a:ln>
                  <a:noFill/>
                </a:ln>
                <a:solidFill>
                  <a:prstClr val="black"/>
                </a:solidFill>
                <a:effectLst/>
                <a:uLnTx/>
                <a:uFillTx/>
                <a:latin typeface="Calibri" panose="020F0502020204030204"/>
                <a:ea typeface="+mn-ea"/>
                <a:cs typeface="+mn-cs"/>
              </a:rPr>
              <a:t>m who have disease progression after treatment with prior AR-directed therapy  and prior taxane</a:t>
            </a:r>
            <a:r>
              <a:rPr kumimoji="0" lang="en-US" sz="800" b="0" i="0" u="none" strike="noStrike" kern="0" cap="none" spc="0" normalizeH="0" baseline="30000" noProof="0">
                <a:ln>
                  <a:noFill/>
                </a:ln>
                <a:solidFill>
                  <a:prstClr val="black"/>
                </a:solidFill>
                <a:effectLst/>
                <a:uLnTx/>
                <a:uFillTx/>
                <a:latin typeface="Calibri" panose="020F0502020204030204"/>
                <a:ea typeface="+mn-ea"/>
                <a:cs typeface="+mn-cs"/>
              </a:rPr>
              <a:t>14</a:t>
            </a:r>
            <a:endParaRPr kumimoji="0" lang="en-US" sz="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0" cap="none" spc="0" normalizeH="0" baseline="0" noProof="0">
                <a:ln>
                  <a:noFill/>
                </a:ln>
                <a:solidFill>
                  <a:prstClr val="black"/>
                </a:solidFill>
                <a:effectLst/>
                <a:uLnTx/>
                <a:uFillTx/>
                <a:latin typeface="Calibri" panose="020F0502020204030204"/>
                <a:ea typeface="+mn-ea"/>
                <a:cs typeface="+mn-cs"/>
              </a:rPr>
              <a:t>Abi=abiraterone; BCR=biochemical recurrence; enza=enzalutamide; FDA=US Food and Drug Administration; HRRm=homologous recombination repair mutation; mCRPC=metastatic castration-resistant prostate cancer; met=metastasis; mono=monotherapy; mHSPC=metastatic hormone-sensitive prostate cancer; NHA=new hormonal agent; nmCRPC=non-metastatic castration-resistant prostate cancer; P2=Phase II; P3=Phase III.</a:t>
            </a:r>
            <a:endParaRPr kumimoji="0" lang="en-GB"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E718A3-F84D-4467-B0AE-5530025EFC87}"/>
              </a:ext>
            </a:extLst>
          </p:cNvPr>
          <p:cNvSpPr/>
          <p:nvPr/>
        </p:nvSpPr>
        <p:spPr>
          <a:xfrm>
            <a:off x="4539767" y="3583411"/>
            <a:ext cx="1266010" cy="642567"/>
          </a:xfrm>
          <a:prstGeom prst="rect">
            <a:avLst/>
          </a:prstGeom>
          <a:gradFill flip="none" rotWithShape="1">
            <a:gsLst>
              <a:gs pos="42000">
                <a:srgbClr val="FF0000">
                  <a:alpha val="40000"/>
                </a:srgbClr>
              </a:gs>
              <a:gs pos="100000">
                <a:srgbClr val="FF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C14DC24-E987-41A5-8710-7F6DAFCF728B}"/>
              </a:ext>
            </a:extLst>
          </p:cNvPr>
          <p:cNvGrpSpPr/>
          <p:nvPr/>
        </p:nvGrpSpPr>
        <p:grpSpPr>
          <a:xfrm>
            <a:off x="977021" y="3371634"/>
            <a:ext cx="9690241" cy="1654787"/>
            <a:chOff x="1531126" y="3158418"/>
            <a:chExt cx="8888454" cy="1780987"/>
          </a:xfrm>
        </p:grpSpPr>
        <p:sp>
          <p:nvSpPr>
            <p:cNvPr id="6" name="AutoShape 2">
              <a:extLst>
                <a:ext uri="{FF2B5EF4-FFF2-40B4-BE49-F238E27FC236}">
                  <a16:creationId xmlns:a16="http://schemas.microsoft.com/office/drawing/2014/main" id="{06D9DFE4-F416-4CD3-8264-0FE8EAB4C662}"/>
                </a:ext>
              </a:extLst>
            </p:cNvPr>
            <p:cNvSpPr>
              <a:spLocks/>
            </p:cNvSpPr>
            <p:nvPr/>
          </p:nvSpPr>
          <p:spPr bwMode="auto">
            <a:xfrm>
              <a:off x="2778475" y="3158418"/>
              <a:ext cx="7641105" cy="1778341"/>
            </a:xfrm>
            <a:custGeom>
              <a:avLst/>
              <a:gdLst/>
              <a:ahLst/>
              <a:cxnLst/>
              <a:rect l="0" t="0" r="r" b="b"/>
              <a:pathLst>
                <a:path w="21600" h="21600">
                  <a:moveTo>
                    <a:pt x="0" y="21424"/>
                  </a:moveTo>
                  <a:lnTo>
                    <a:pt x="1040" y="21424"/>
                  </a:lnTo>
                  <a:cubicBezTo>
                    <a:pt x="1143" y="21424"/>
                    <a:pt x="1159" y="21600"/>
                    <a:pt x="1294" y="21600"/>
                  </a:cubicBezTo>
                  <a:cubicBezTo>
                    <a:pt x="1430" y="21600"/>
                    <a:pt x="1840" y="21600"/>
                    <a:pt x="1896" y="21600"/>
                  </a:cubicBezTo>
                  <a:cubicBezTo>
                    <a:pt x="1952" y="21600"/>
                    <a:pt x="1992" y="21333"/>
                    <a:pt x="2075" y="21128"/>
                  </a:cubicBezTo>
                  <a:cubicBezTo>
                    <a:pt x="2158" y="20923"/>
                    <a:pt x="2188" y="20849"/>
                    <a:pt x="2260" y="20670"/>
                  </a:cubicBezTo>
                  <a:cubicBezTo>
                    <a:pt x="2332" y="20490"/>
                    <a:pt x="2412" y="20472"/>
                    <a:pt x="2463" y="20346"/>
                  </a:cubicBezTo>
                  <a:cubicBezTo>
                    <a:pt x="2514" y="20220"/>
                    <a:pt x="2564" y="19920"/>
                    <a:pt x="2636" y="19920"/>
                  </a:cubicBezTo>
                  <a:cubicBezTo>
                    <a:pt x="2708" y="19920"/>
                    <a:pt x="2802" y="19832"/>
                    <a:pt x="2886" y="19623"/>
                  </a:cubicBezTo>
                  <a:cubicBezTo>
                    <a:pt x="2971" y="19414"/>
                    <a:pt x="2994" y="19131"/>
                    <a:pt x="3085" y="19131"/>
                  </a:cubicBezTo>
                  <a:cubicBezTo>
                    <a:pt x="3175" y="19131"/>
                    <a:pt x="3256" y="18930"/>
                    <a:pt x="3327" y="18755"/>
                  </a:cubicBezTo>
                  <a:cubicBezTo>
                    <a:pt x="3397" y="18581"/>
                    <a:pt x="3462" y="18598"/>
                    <a:pt x="3519" y="18457"/>
                  </a:cubicBezTo>
                  <a:cubicBezTo>
                    <a:pt x="3576" y="18316"/>
                    <a:pt x="3646" y="18132"/>
                    <a:pt x="3739" y="18132"/>
                  </a:cubicBezTo>
                  <a:cubicBezTo>
                    <a:pt x="3832" y="18132"/>
                    <a:pt x="4080" y="17939"/>
                    <a:pt x="4121" y="17837"/>
                  </a:cubicBezTo>
                  <a:cubicBezTo>
                    <a:pt x="4162" y="17735"/>
                    <a:pt x="4258" y="17586"/>
                    <a:pt x="4313" y="17586"/>
                  </a:cubicBezTo>
                  <a:cubicBezTo>
                    <a:pt x="4368" y="17586"/>
                    <a:pt x="4402" y="17275"/>
                    <a:pt x="4471" y="17217"/>
                  </a:cubicBezTo>
                  <a:cubicBezTo>
                    <a:pt x="4540" y="17159"/>
                    <a:pt x="4622" y="17116"/>
                    <a:pt x="4712" y="16892"/>
                  </a:cubicBezTo>
                  <a:cubicBezTo>
                    <a:pt x="4802" y="16669"/>
                    <a:pt x="5015" y="16490"/>
                    <a:pt x="5073" y="16346"/>
                  </a:cubicBezTo>
                  <a:cubicBezTo>
                    <a:pt x="5131" y="16203"/>
                    <a:pt x="5300" y="15889"/>
                    <a:pt x="5358" y="15889"/>
                  </a:cubicBezTo>
                  <a:cubicBezTo>
                    <a:pt x="5417" y="15889"/>
                    <a:pt x="5554" y="15583"/>
                    <a:pt x="5609" y="15446"/>
                  </a:cubicBezTo>
                  <a:cubicBezTo>
                    <a:pt x="5665" y="15309"/>
                    <a:pt x="5867" y="15033"/>
                    <a:pt x="5939" y="14959"/>
                  </a:cubicBezTo>
                  <a:cubicBezTo>
                    <a:pt x="6012" y="14885"/>
                    <a:pt x="6236" y="14447"/>
                    <a:pt x="6304" y="14280"/>
                  </a:cubicBezTo>
                  <a:cubicBezTo>
                    <a:pt x="6371" y="14113"/>
                    <a:pt x="6483" y="13926"/>
                    <a:pt x="6538" y="13926"/>
                  </a:cubicBezTo>
                  <a:cubicBezTo>
                    <a:pt x="6593" y="13926"/>
                    <a:pt x="6679" y="13716"/>
                    <a:pt x="6713" y="13631"/>
                  </a:cubicBezTo>
                  <a:cubicBezTo>
                    <a:pt x="6747" y="13545"/>
                    <a:pt x="6868" y="13335"/>
                    <a:pt x="6937" y="13335"/>
                  </a:cubicBezTo>
                  <a:cubicBezTo>
                    <a:pt x="7005" y="13335"/>
                    <a:pt x="7181" y="13203"/>
                    <a:pt x="7273" y="13335"/>
                  </a:cubicBezTo>
                  <a:cubicBezTo>
                    <a:pt x="7366" y="13468"/>
                    <a:pt x="7524" y="14162"/>
                    <a:pt x="7524" y="14693"/>
                  </a:cubicBezTo>
                  <a:cubicBezTo>
                    <a:pt x="7524" y="15225"/>
                    <a:pt x="7545" y="17247"/>
                    <a:pt x="7576" y="17822"/>
                  </a:cubicBezTo>
                  <a:cubicBezTo>
                    <a:pt x="7607" y="18398"/>
                    <a:pt x="7738" y="19785"/>
                    <a:pt x="7765" y="20095"/>
                  </a:cubicBezTo>
                  <a:cubicBezTo>
                    <a:pt x="7793" y="20405"/>
                    <a:pt x="7800" y="20833"/>
                    <a:pt x="7848" y="20951"/>
                  </a:cubicBezTo>
                  <a:cubicBezTo>
                    <a:pt x="7895" y="21069"/>
                    <a:pt x="7915" y="21119"/>
                    <a:pt x="7944" y="21191"/>
                  </a:cubicBezTo>
                  <a:cubicBezTo>
                    <a:pt x="7973" y="21262"/>
                    <a:pt x="7989" y="21453"/>
                    <a:pt x="7989" y="21453"/>
                  </a:cubicBezTo>
                  <a:lnTo>
                    <a:pt x="10316" y="21453"/>
                  </a:lnTo>
                  <a:cubicBezTo>
                    <a:pt x="10419" y="21453"/>
                    <a:pt x="10474" y="21217"/>
                    <a:pt x="10598" y="21217"/>
                  </a:cubicBezTo>
                  <a:cubicBezTo>
                    <a:pt x="10722" y="21217"/>
                    <a:pt x="10822" y="21114"/>
                    <a:pt x="10911" y="21114"/>
                  </a:cubicBezTo>
                  <a:cubicBezTo>
                    <a:pt x="11000" y="21114"/>
                    <a:pt x="11037" y="20830"/>
                    <a:pt x="11115" y="20830"/>
                  </a:cubicBezTo>
                  <a:cubicBezTo>
                    <a:pt x="11193" y="20830"/>
                    <a:pt x="11323" y="20682"/>
                    <a:pt x="11375" y="20553"/>
                  </a:cubicBezTo>
                  <a:cubicBezTo>
                    <a:pt x="11427" y="20424"/>
                    <a:pt x="11493" y="20324"/>
                    <a:pt x="11585" y="20095"/>
                  </a:cubicBezTo>
                  <a:cubicBezTo>
                    <a:pt x="11677" y="19866"/>
                    <a:pt x="11736" y="19844"/>
                    <a:pt x="11784" y="19638"/>
                  </a:cubicBezTo>
                  <a:cubicBezTo>
                    <a:pt x="11833" y="19431"/>
                    <a:pt x="11932" y="19261"/>
                    <a:pt x="11974" y="19081"/>
                  </a:cubicBezTo>
                  <a:cubicBezTo>
                    <a:pt x="12015" y="18902"/>
                    <a:pt x="12067" y="18558"/>
                    <a:pt x="12132" y="18398"/>
                  </a:cubicBezTo>
                  <a:cubicBezTo>
                    <a:pt x="12196" y="18238"/>
                    <a:pt x="12269" y="18265"/>
                    <a:pt x="12286" y="18044"/>
                  </a:cubicBezTo>
                  <a:cubicBezTo>
                    <a:pt x="12304" y="17822"/>
                    <a:pt x="12350" y="17746"/>
                    <a:pt x="12372" y="17653"/>
                  </a:cubicBezTo>
                  <a:cubicBezTo>
                    <a:pt x="12394" y="17560"/>
                    <a:pt x="12407" y="17415"/>
                    <a:pt x="12451" y="17306"/>
                  </a:cubicBezTo>
                  <a:cubicBezTo>
                    <a:pt x="12495" y="17196"/>
                    <a:pt x="12530" y="16878"/>
                    <a:pt x="12565" y="16730"/>
                  </a:cubicBezTo>
                  <a:cubicBezTo>
                    <a:pt x="12599" y="16582"/>
                    <a:pt x="12643" y="16579"/>
                    <a:pt x="12672" y="16455"/>
                  </a:cubicBezTo>
                  <a:cubicBezTo>
                    <a:pt x="12701" y="16330"/>
                    <a:pt x="12697" y="16090"/>
                    <a:pt x="12742" y="15898"/>
                  </a:cubicBezTo>
                  <a:cubicBezTo>
                    <a:pt x="12786" y="15707"/>
                    <a:pt x="12831" y="15410"/>
                    <a:pt x="12840" y="15222"/>
                  </a:cubicBezTo>
                  <a:cubicBezTo>
                    <a:pt x="12849" y="15034"/>
                    <a:pt x="12886" y="14766"/>
                    <a:pt x="12924" y="14673"/>
                  </a:cubicBezTo>
                  <a:cubicBezTo>
                    <a:pt x="12961" y="14580"/>
                    <a:pt x="13017" y="14237"/>
                    <a:pt x="13031" y="14064"/>
                  </a:cubicBezTo>
                  <a:cubicBezTo>
                    <a:pt x="13045" y="13891"/>
                    <a:pt x="13115" y="13636"/>
                    <a:pt x="13129" y="13486"/>
                  </a:cubicBezTo>
                  <a:cubicBezTo>
                    <a:pt x="13143" y="13335"/>
                    <a:pt x="13271" y="13001"/>
                    <a:pt x="13306" y="12854"/>
                  </a:cubicBezTo>
                  <a:cubicBezTo>
                    <a:pt x="13340" y="12708"/>
                    <a:pt x="13447" y="12336"/>
                    <a:pt x="13484" y="11922"/>
                  </a:cubicBezTo>
                  <a:cubicBezTo>
                    <a:pt x="13521" y="11509"/>
                    <a:pt x="13608" y="11163"/>
                    <a:pt x="13645" y="10908"/>
                  </a:cubicBezTo>
                  <a:cubicBezTo>
                    <a:pt x="13682" y="10652"/>
                    <a:pt x="13748" y="10269"/>
                    <a:pt x="13789" y="10096"/>
                  </a:cubicBezTo>
                  <a:cubicBezTo>
                    <a:pt x="13829" y="9923"/>
                    <a:pt x="13899" y="9510"/>
                    <a:pt x="13932" y="9367"/>
                  </a:cubicBezTo>
                  <a:cubicBezTo>
                    <a:pt x="13966" y="9224"/>
                    <a:pt x="14053" y="9104"/>
                    <a:pt x="14078" y="8893"/>
                  </a:cubicBezTo>
                  <a:cubicBezTo>
                    <a:pt x="14102" y="8683"/>
                    <a:pt x="14204" y="8202"/>
                    <a:pt x="14244" y="8029"/>
                  </a:cubicBezTo>
                  <a:cubicBezTo>
                    <a:pt x="14284" y="7856"/>
                    <a:pt x="14341" y="7715"/>
                    <a:pt x="14382" y="7613"/>
                  </a:cubicBezTo>
                  <a:cubicBezTo>
                    <a:pt x="14423" y="7511"/>
                    <a:pt x="14433" y="7300"/>
                    <a:pt x="14477" y="7285"/>
                  </a:cubicBezTo>
                  <a:cubicBezTo>
                    <a:pt x="14521" y="7270"/>
                    <a:pt x="14735" y="7192"/>
                    <a:pt x="14802" y="7360"/>
                  </a:cubicBezTo>
                  <a:cubicBezTo>
                    <a:pt x="14870" y="7528"/>
                    <a:pt x="15041" y="8272"/>
                    <a:pt x="15091" y="8397"/>
                  </a:cubicBezTo>
                  <a:cubicBezTo>
                    <a:pt x="15142" y="8523"/>
                    <a:pt x="15217" y="8683"/>
                    <a:pt x="15280" y="8841"/>
                  </a:cubicBezTo>
                  <a:cubicBezTo>
                    <a:pt x="15344" y="8999"/>
                    <a:pt x="15366" y="9132"/>
                    <a:pt x="15436" y="9227"/>
                  </a:cubicBezTo>
                  <a:cubicBezTo>
                    <a:pt x="15506" y="9322"/>
                    <a:pt x="15655" y="9510"/>
                    <a:pt x="15709" y="9510"/>
                  </a:cubicBezTo>
                  <a:cubicBezTo>
                    <a:pt x="15764" y="9510"/>
                    <a:pt x="16105" y="9495"/>
                    <a:pt x="16163" y="9420"/>
                  </a:cubicBezTo>
                  <a:cubicBezTo>
                    <a:pt x="16221" y="9344"/>
                    <a:pt x="16592" y="8570"/>
                    <a:pt x="16683" y="8345"/>
                  </a:cubicBezTo>
                  <a:cubicBezTo>
                    <a:pt x="16774" y="8119"/>
                    <a:pt x="16914" y="7713"/>
                    <a:pt x="16954" y="7541"/>
                  </a:cubicBezTo>
                  <a:cubicBezTo>
                    <a:pt x="16994" y="7368"/>
                    <a:pt x="17104" y="6896"/>
                    <a:pt x="17154" y="6774"/>
                  </a:cubicBezTo>
                  <a:cubicBezTo>
                    <a:pt x="17203" y="6651"/>
                    <a:pt x="17280" y="6458"/>
                    <a:pt x="17313" y="6158"/>
                  </a:cubicBezTo>
                  <a:cubicBezTo>
                    <a:pt x="17346" y="5857"/>
                    <a:pt x="17422" y="5624"/>
                    <a:pt x="17439" y="5414"/>
                  </a:cubicBezTo>
                  <a:cubicBezTo>
                    <a:pt x="17457" y="5203"/>
                    <a:pt x="17486" y="4955"/>
                    <a:pt x="17551" y="4677"/>
                  </a:cubicBezTo>
                  <a:cubicBezTo>
                    <a:pt x="17616" y="4399"/>
                    <a:pt x="17736" y="4175"/>
                    <a:pt x="17777" y="4001"/>
                  </a:cubicBezTo>
                  <a:cubicBezTo>
                    <a:pt x="17817" y="3827"/>
                    <a:pt x="17943" y="3527"/>
                    <a:pt x="18020" y="3429"/>
                  </a:cubicBezTo>
                  <a:cubicBezTo>
                    <a:pt x="18097" y="3332"/>
                    <a:pt x="18281" y="3241"/>
                    <a:pt x="18339" y="3489"/>
                  </a:cubicBezTo>
                  <a:cubicBezTo>
                    <a:pt x="18397" y="3737"/>
                    <a:pt x="18452" y="3929"/>
                    <a:pt x="18491" y="4098"/>
                  </a:cubicBezTo>
                  <a:cubicBezTo>
                    <a:pt x="18531" y="4267"/>
                    <a:pt x="18549" y="4587"/>
                    <a:pt x="18635" y="4692"/>
                  </a:cubicBezTo>
                  <a:cubicBezTo>
                    <a:pt x="18721" y="4797"/>
                    <a:pt x="19418" y="5233"/>
                    <a:pt x="19486" y="5233"/>
                  </a:cubicBezTo>
                  <a:cubicBezTo>
                    <a:pt x="19554" y="5233"/>
                    <a:pt x="19728" y="5198"/>
                    <a:pt x="19796" y="5030"/>
                  </a:cubicBezTo>
                  <a:cubicBezTo>
                    <a:pt x="19863" y="4862"/>
                    <a:pt x="20039" y="4630"/>
                    <a:pt x="20078" y="4534"/>
                  </a:cubicBezTo>
                  <a:cubicBezTo>
                    <a:pt x="20116" y="4438"/>
                    <a:pt x="20137" y="4037"/>
                    <a:pt x="20191" y="3903"/>
                  </a:cubicBezTo>
                  <a:cubicBezTo>
                    <a:pt x="20245" y="3769"/>
                    <a:pt x="20266" y="3433"/>
                    <a:pt x="20312" y="3234"/>
                  </a:cubicBezTo>
                  <a:cubicBezTo>
                    <a:pt x="20374" y="2971"/>
                    <a:pt x="20521" y="2505"/>
                    <a:pt x="20549" y="2227"/>
                  </a:cubicBezTo>
                  <a:cubicBezTo>
                    <a:pt x="20577" y="1949"/>
                    <a:pt x="20565" y="1749"/>
                    <a:pt x="20636" y="1573"/>
                  </a:cubicBezTo>
                  <a:cubicBezTo>
                    <a:pt x="20707" y="1397"/>
                    <a:pt x="20804" y="1009"/>
                    <a:pt x="20857" y="941"/>
                  </a:cubicBezTo>
                  <a:cubicBezTo>
                    <a:pt x="20909" y="874"/>
                    <a:pt x="21053" y="1077"/>
                    <a:pt x="21130" y="1235"/>
                  </a:cubicBezTo>
                  <a:cubicBezTo>
                    <a:pt x="21207" y="1392"/>
                    <a:pt x="21252" y="1410"/>
                    <a:pt x="21314" y="1355"/>
                  </a:cubicBezTo>
                  <a:cubicBezTo>
                    <a:pt x="21424" y="1257"/>
                    <a:pt x="21589" y="331"/>
                    <a:pt x="21600" y="0"/>
                  </a:cubicBez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AutoShape 3">
              <a:extLst>
                <a:ext uri="{FF2B5EF4-FFF2-40B4-BE49-F238E27FC236}">
                  <a16:creationId xmlns:a16="http://schemas.microsoft.com/office/drawing/2014/main" id="{ABD74D33-87F3-4BA5-98AF-519A0551B94D}"/>
                </a:ext>
              </a:extLst>
            </p:cNvPr>
            <p:cNvSpPr>
              <a:spLocks/>
            </p:cNvSpPr>
            <p:nvPr/>
          </p:nvSpPr>
          <p:spPr bwMode="auto">
            <a:xfrm>
              <a:off x="1531126" y="4658809"/>
              <a:ext cx="1077782" cy="280596"/>
            </a:xfrm>
            <a:custGeom>
              <a:avLst/>
              <a:gdLst/>
              <a:ahLst/>
              <a:cxnLst/>
              <a:rect l="0" t="0" r="r" b="b"/>
              <a:pathLst>
                <a:path w="21600" h="21600">
                  <a:moveTo>
                    <a:pt x="0" y="3086"/>
                  </a:moveTo>
                  <a:cubicBezTo>
                    <a:pt x="1766" y="3647"/>
                    <a:pt x="2374" y="2244"/>
                    <a:pt x="3567" y="2244"/>
                  </a:cubicBezTo>
                  <a:cubicBezTo>
                    <a:pt x="4760" y="2244"/>
                    <a:pt x="6878" y="0"/>
                    <a:pt x="7584" y="0"/>
                  </a:cubicBezTo>
                  <a:cubicBezTo>
                    <a:pt x="8290" y="0"/>
                    <a:pt x="9727" y="187"/>
                    <a:pt x="10506" y="4115"/>
                  </a:cubicBezTo>
                  <a:cubicBezTo>
                    <a:pt x="11285" y="8042"/>
                    <a:pt x="11942" y="9538"/>
                    <a:pt x="12064" y="11969"/>
                  </a:cubicBezTo>
                  <a:cubicBezTo>
                    <a:pt x="12186" y="14400"/>
                    <a:pt x="12527" y="21600"/>
                    <a:pt x="12527" y="21600"/>
                  </a:cubicBezTo>
                  <a:lnTo>
                    <a:pt x="21600" y="21600"/>
                  </a:ln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sp>
        <p:nvSpPr>
          <p:cNvPr id="8" name="Rectangle 7">
            <a:extLst>
              <a:ext uri="{FF2B5EF4-FFF2-40B4-BE49-F238E27FC236}">
                <a16:creationId xmlns:a16="http://schemas.microsoft.com/office/drawing/2014/main" id="{FABD99BA-4DBE-4D38-BA1E-D66E81DF840A}"/>
              </a:ext>
            </a:extLst>
          </p:cNvPr>
          <p:cNvSpPr/>
          <p:nvPr/>
        </p:nvSpPr>
        <p:spPr>
          <a:xfrm>
            <a:off x="977023" y="5287844"/>
            <a:ext cx="9620853" cy="186261"/>
          </a:xfrm>
          <a:prstGeom prst="rect">
            <a:avLst/>
          </a:prstGeom>
          <a:gradFill flip="none" rotWithShape="1">
            <a:gsLst>
              <a:gs pos="0">
                <a:srgbClr val="FFFFFF"/>
              </a:gs>
              <a:gs pos="100000">
                <a:srgbClr val="F0AB00">
                  <a:lumMod val="60000"/>
                  <a:lumOff val="40000"/>
                </a:srgb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142A7B4D-80E0-4FCB-A461-EEA6BCA2B172}"/>
              </a:ext>
            </a:extLst>
          </p:cNvPr>
          <p:cNvSpPr/>
          <p:nvPr/>
        </p:nvSpPr>
        <p:spPr>
          <a:xfrm>
            <a:off x="977023" y="5543400"/>
            <a:ext cx="9620853" cy="186261"/>
          </a:xfrm>
          <a:prstGeom prst="rect">
            <a:avLst/>
          </a:prstGeom>
          <a:gradFill flip="none" rotWithShape="1">
            <a:gsLst>
              <a:gs pos="0">
                <a:srgbClr val="FFFFFF"/>
              </a:gs>
              <a:gs pos="100000">
                <a:srgbClr val="68D2DF">
                  <a:lumMod val="60000"/>
                  <a:lumOff val="40000"/>
                </a:srgb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5307EB9-802B-4DC9-B2A8-0EBB4F358C78}"/>
              </a:ext>
            </a:extLst>
          </p:cNvPr>
          <p:cNvSpPr/>
          <p:nvPr/>
        </p:nvSpPr>
        <p:spPr>
          <a:xfrm>
            <a:off x="977023" y="5798954"/>
            <a:ext cx="9620853" cy="186261"/>
          </a:xfrm>
          <a:prstGeom prst="rect">
            <a:avLst/>
          </a:prstGeom>
          <a:gradFill flip="none" rotWithShape="1">
            <a:gsLst>
              <a:gs pos="0">
                <a:srgbClr val="FFFFFF"/>
              </a:gs>
              <a:gs pos="100000">
                <a:srgbClr val="3C1053">
                  <a:lumMod val="50000"/>
                  <a:lumOff val="50000"/>
                </a:srgb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CDDE2B11-792D-469A-8E95-14A52EFCDB13}"/>
              </a:ext>
            </a:extLst>
          </p:cNvPr>
          <p:cNvSpPr txBox="1"/>
          <p:nvPr/>
        </p:nvSpPr>
        <p:spPr>
          <a:xfrm>
            <a:off x="977023" y="5081458"/>
            <a:ext cx="9620853" cy="131892"/>
          </a:xfrm>
          <a:prstGeom prst="rect">
            <a:avLst/>
          </a:prstGeom>
          <a:noFill/>
        </p:spPr>
        <p:txBody>
          <a:bodyPr wrap="square" lIns="0" tIns="0" rIns="0" bIns="0" rtlCol="0">
            <a:noAutofit/>
          </a:bodyPr>
          <a:lstStyle>
            <a:defPPr>
              <a:defRPr lang="en-US"/>
            </a:defPPr>
            <a:lvl1pPr marR="0" lvl="0" indent="0" algn="ctr" defTabSz="609555" fontAlgn="auto">
              <a:lnSpc>
                <a:spcPct val="100000"/>
              </a:lnSpc>
              <a:spcBef>
                <a:spcPts val="0"/>
              </a:spcBef>
              <a:spcAft>
                <a:spcPts val="0"/>
              </a:spcAft>
              <a:buClrTx/>
              <a:buSzTx/>
              <a:buFontTx/>
              <a:buNone/>
              <a:tabLst/>
              <a:defRPr kumimoji="0" sz="1200" b="1" i="0" u="none" strike="noStrike" kern="0" cap="none" spc="0" normalizeH="0" baseline="0">
                <a:ln>
                  <a:noFill/>
                </a:ln>
                <a:solidFill>
                  <a:srgbClr val="000000"/>
                </a:solidFill>
                <a:effectLst/>
                <a:uLnTx/>
                <a:uFillTx/>
                <a:latin typeface="Arial"/>
              </a:defRPr>
            </a:lvl1p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Arial"/>
                <a:ea typeface="+mn-ea"/>
                <a:cs typeface="+mn-cs"/>
              </a:rPr>
              <a:t>Time</a:t>
            </a:r>
            <a:endParaRPr kumimoji="0" lang="en-US" sz="1200" b="1" i="0" u="none" strike="noStrike" kern="0" cap="none" spc="0" normalizeH="0" baseline="0" noProof="0">
              <a:ln>
                <a:noFill/>
              </a:ln>
              <a:solidFill>
                <a:prstClr val="black"/>
              </a:solidFill>
              <a:effectLst/>
              <a:uLnTx/>
              <a:uFillTx/>
              <a:latin typeface="Arial"/>
              <a:ea typeface="+mn-ea"/>
              <a:cs typeface="+mn-cs"/>
            </a:endParaRPr>
          </a:p>
        </p:txBody>
      </p:sp>
      <p:sp>
        <p:nvSpPr>
          <p:cNvPr id="12" name="TextBox 11">
            <a:extLst>
              <a:ext uri="{FF2B5EF4-FFF2-40B4-BE49-F238E27FC236}">
                <a16:creationId xmlns:a16="http://schemas.microsoft.com/office/drawing/2014/main" id="{87467D72-840B-4433-BDF5-D9AF5D31B2DB}"/>
              </a:ext>
            </a:extLst>
          </p:cNvPr>
          <p:cNvSpPr txBox="1"/>
          <p:nvPr/>
        </p:nvSpPr>
        <p:spPr>
          <a:xfrm>
            <a:off x="977023" y="5303148"/>
            <a:ext cx="1416704" cy="188927"/>
          </a:xfrm>
          <a:prstGeom prst="rect">
            <a:avLst/>
          </a:prstGeom>
          <a:noFill/>
        </p:spPr>
        <p:txBody>
          <a:bodyPr wrap="square" lIns="0" tIns="0" rIns="0" bIns="0" rtlCol="0">
            <a:noAutofit/>
          </a:bodyPr>
          <a:lstStyle>
            <a:defPPr>
              <a:defRPr lang="en-US"/>
            </a:defPPr>
            <a:lvl1pPr marR="0" lvl="0" indent="0" defTabSz="609555" fontAlgn="auto">
              <a:lnSpc>
                <a:spcPct val="100000"/>
              </a:lnSpc>
              <a:spcBef>
                <a:spcPts val="0"/>
              </a:spcBef>
              <a:spcAft>
                <a:spcPts val="0"/>
              </a:spcAft>
              <a:buClrTx/>
              <a:buSzTx/>
              <a:buFontTx/>
              <a:buNone/>
              <a:tabLst/>
              <a:defRPr kumimoji="0" sz="1000" b="1" i="0" u="none" strike="noStrike" kern="0" cap="none" spc="0" normalizeH="0" baseline="0">
                <a:ln>
                  <a:noFill/>
                </a:ln>
                <a:solidFill>
                  <a:srgbClr val="000000"/>
                </a:solidFill>
                <a:effectLst/>
                <a:uLnTx/>
                <a:uFillTx/>
                <a:latin typeface="Arial"/>
              </a:defRPr>
            </a:lvl1p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rial"/>
                <a:ea typeface="+mn-ea"/>
                <a:cs typeface="+mn-cs"/>
              </a:rPr>
              <a:t>Non-metastatic</a:t>
            </a:r>
            <a:endParaRPr kumimoji="0" lang="en-US" sz="1000" b="1" i="0" u="none" strike="noStrike" kern="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9C638508-596E-4E6E-A1F4-4A10058CF578}"/>
              </a:ext>
            </a:extLst>
          </p:cNvPr>
          <p:cNvSpPr txBox="1"/>
          <p:nvPr/>
        </p:nvSpPr>
        <p:spPr>
          <a:xfrm>
            <a:off x="977023" y="5548210"/>
            <a:ext cx="1416704" cy="188927"/>
          </a:xfrm>
          <a:prstGeom prst="rect">
            <a:avLst/>
          </a:prstGeom>
          <a:noFill/>
        </p:spPr>
        <p:txBody>
          <a:bodyPr wrap="square" lIns="0" tIns="0" rIns="0" bIns="0" rtlCol="0">
            <a:noAutofit/>
          </a:bodyPr>
          <a:lstStyle>
            <a:defPPr>
              <a:defRPr lang="en-US"/>
            </a:defPPr>
            <a:lvl1pPr marR="0" lvl="0" indent="0" defTabSz="609555" fontAlgn="auto">
              <a:lnSpc>
                <a:spcPct val="100000"/>
              </a:lnSpc>
              <a:spcBef>
                <a:spcPts val="0"/>
              </a:spcBef>
              <a:spcAft>
                <a:spcPts val="0"/>
              </a:spcAft>
              <a:buClrTx/>
              <a:buSzTx/>
              <a:buFontTx/>
              <a:buNone/>
              <a:tabLst/>
              <a:defRPr kumimoji="0" sz="1000" b="1" i="0" u="none" strike="noStrike" kern="0" cap="none" spc="0" normalizeH="0" baseline="0">
                <a:ln>
                  <a:noFill/>
                </a:ln>
                <a:solidFill>
                  <a:srgbClr val="000000"/>
                </a:solidFill>
                <a:effectLst/>
                <a:uLnTx/>
                <a:uFillTx/>
                <a:latin typeface="Arial"/>
              </a:defRPr>
            </a:lvl1p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rial"/>
                <a:ea typeface="+mn-ea"/>
                <a:cs typeface="+mn-cs"/>
              </a:rPr>
              <a:t>Hormone-sensitive</a:t>
            </a:r>
            <a:endParaRPr kumimoji="0" lang="en-US" sz="1000" b="1" i="0" u="none" strike="noStrike" kern="0" cap="none" spc="0" normalizeH="0" baseline="0" noProof="0">
              <a:ln>
                <a:noFill/>
              </a:ln>
              <a:solidFill>
                <a:prstClr val="black"/>
              </a:solidFill>
              <a:effectLst/>
              <a:uLnTx/>
              <a:uFillTx/>
              <a:latin typeface="Arial"/>
              <a:ea typeface="+mn-ea"/>
              <a:cs typeface="+mn-cs"/>
            </a:endParaRPr>
          </a:p>
        </p:txBody>
      </p:sp>
      <p:sp>
        <p:nvSpPr>
          <p:cNvPr id="14" name="TextBox 13">
            <a:extLst>
              <a:ext uri="{FF2B5EF4-FFF2-40B4-BE49-F238E27FC236}">
                <a16:creationId xmlns:a16="http://schemas.microsoft.com/office/drawing/2014/main" id="{8F8E0E00-07F3-4B3F-9041-87DB48B1649B}"/>
              </a:ext>
            </a:extLst>
          </p:cNvPr>
          <p:cNvSpPr txBox="1"/>
          <p:nvPr/>
        </p:nvSpPr>
        <p:spPr>
          <a:xfrm>
            <a:off x="977023" y="5806521"/>
            <a:ext cx="1416704" cy="188927"/>
          </a:xfrm>
          <a:prstGeom prst="rect">
            <a:avLst/>
          </a:prstGeom>
          <a:noFill/>
        </p:spPr>
        <p:txBody>
          <a:bodyPr wrap="square" lIns="0" tIns="0" rIns="0" bIns="0" rtlCol="0">
            <a:noAutofit/>
          </a:bodyPr>
          <a:lstStyle>
            <a:defPPr>
              <a:defRPr lang="en-US"/>
            </a:defPPr>
            <a:lvl1pPr marR="0" lvl="0" indent="0" defTabSz="609555" fontAlgn="auto">
              <a:lnSpc>
                <a:spcPct val="100000"/>
              </a:lnSpc>
              <a:spcBef>
                <a:spcPts val="0"/>
              </a:spcBef>
              <a:spcAft>
                <a:spcPts val="0"/>
              </a:spcAft>
              <a:buClrTx/>
              <a:buSzTx/>
              <a:buFontTx/>
              <a:buNone/>
              <a:tabLst/>
              <a:defRPr kumimoji="0" sz="1000" b="1" i="0" u="none" strike="noStrike" kern="0" cap="none" spc="0" normalizeH="0" baseline="0">
                <a:ln>
                  <a:noFill/>
                </a:ln>
                <a:solidFill>
                  <a:srgbClr val="000000"/>
                </a:solidFill>
                <a:effectLst/>
                <a:uLnTx/>
                <a:uFillTx/>
                <a:latin typeface="Arial"/>
              </a:defRPr>
            </a:lvl1p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rial"/>
                <a:ea typeface="+mn-ea"/>
                <a:cs typeface="+mn-cs"/>
              </a:rPr>
              <a:t>Asymptomatic</a:t>
            </a:r>
            <a:endParaRPr kumimoji="0" lang="en-US" sz="1000" b="1" i="0" u="none" strike="noStrike" kern="0" cap="none" spc="0" normalizeH="0" baseline="0" noProof="0">
              <a:ln>
                <a:noFill/>
              </a:ln>
              <a:solidFill>
                <a:prstClr val="black"/>
              </a:solidFill>
              <a:effectLst/>
              <a:uLnTx/>
              <a:uFillTx/>
              <a:latin typeface="Arial"/>
              <a:ea typeface="+mn-ea"/>
              <a:cs typeface="+mn-cs"/>
            </a:endParaRPr>
          </a:p>
        </p:txBody>
      </p:sp>
      <p:sp>
        <p:nvSpPr>
          <p:cNvPr id="15" name="TextBox 14">
            <a:extLst>
              <a:ext uri="{FF2B5EF4-FFF2-40B4-BE49-F238E27FC236}">
                <a16:creationId xmlns:a16="http://schemas.microsoft.com/office/drawing/2014/main" id="{9E94DD12-0CC7-4891-AFE0-2A8B097BF5C9}"/>
              </a:ext>
            </a:extLst>
          </p:cNvPr>
          <p:cNvSpPr txBox="1"/>
          <p:nvPr/>
        </p:nvSpPr>
        <p:spPr>
          <a:xfrm>
            <a:off x="9124137" y="5303148"/>
            <a:ext cx="1416704" cy="188927"/>
          </a:xfrm>
          <a:prstGeom prst="rect">
            <a:avLst/>
          </a:prstGeom>
          <a:noFill/>
        </p:spPr>
        <p:txBody>
          <a:bodyPr wrap="square" lIns="0" tIns="0" rIns="0" bIns="0" rtlCol="0">
            <a:noAutofit/>
          </a:bodyPr>
          <a:lstStyle>
            <a:defPPr>
              <a:defRPr lang="en-US"/>
            </a:defPPr>
            <a:lvl1pPr marR="0" lvl="0" indent="0" algn="r" defTabSz="609555" fontAlgn="auto">
              <a:lnSpc>
                <a:spcPct val="100000"/>
              </a:lnSpc>
              <a:spcBef>
                <a:spcPts val="0"/>
              </a:spcBef>
              <a:spcAft>
                <a:spcPts val="0"/>
              </a:spcAft>
              <a:buClrTx/>
              <a:buSzTx/>
              <a:buFontTx/>
              <a:buNone/>
              <a:tabLst/>
              <a:defRPr kumimoji="0" sz="1051" b="1" i="0" u="none" strike="noStrike" kern="0" cap="none" spc="0" normalizeH="0" baseline="0">
                <a:ln>
                  <a:noFill/>
                </a:ln>
                <a:solidFill>
                  <a:srgbClr val="000000"/>
                </a:solidFill>
                <a:effectLst/>
                <a:uLnTx/>
                <a:uFillTx/>
                <a:latin typeface="Arial"/>
              </a:defRPr>
            </a:lvl1p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prstClr val="black"/>
                </a:solidFill>
                <a:effectLst/>
                <a:uLnTx/>
                <a:uFillTx/>
                <a:latin typeface="Arial"/>
                <a:ea typeface="+mn-ea"/>
                <a:cs typeface="+mn-cs"/>
              </a:rPr>
              <a:t>Metastatic</a:t>
            </a:r>
            <a:endParaRPr kumimoji="0" lang="en-US" sz="1051" b="1" i="0" u="none" strike="noStrike" kern="0" cap="none" spc="0" normalizeH="0" baseline="0" noProof="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DEF2BB2A-DDE6-4DC9-A7E9-D02069050BE2}"/>
              </a:ext>
            </a:extLst>
          </p:cNvPr>
          <p:cNvSpPr txBox="1"/>
          <p:nvPr/>
        </p:nvSpPr>
        <p:spPr>
          <a:xfrm>
            <a:off x="9124137" y="5548210"/>
            <a:ext cx="1416704" cy="188927"/>
          </a:xfrm>
          <a:prstGeom prst="rect">
            <a:avLst/>
          </a:prstGeom>
          <a:noFill/>
        </p:spPr>
        <p:txBody>
          <a:bodyPr wrap="square" lIns="0" tIns="0" rIns="0" bIns="0" rtlCol="0">
            <a:noAutofit/>
          </a:bodyPr>
          <a:lstStyle>
            <a:defPPr>
              <a:defRPr lang="en-US"/>
            </a:defPPr>
            <a:lvl1pPr marR="0" lvl="0" indent="0" algn="r" defTabSz="609555" fontAlgn="auto">
              <a:lnSpc>
                <a:spcPct val="100000"/>
              </a:lnSpc>
              <a:spcBef>
                <a:spcPts val="0"/>
              </a:spcBef>
              <a:spcAft>
                <a:spcPts val="0"/>
              </a:spcAft>
              <a:buClrTx/>
              <a:buSzTx/>
              <a:buFontTx/>
              <a:buNone/>
              <a:tabLst/>
              <a:defRPr kumimoji="0" sz="1051" b="1" i="0" u="none" strike="noStrike" kern="0" cap="none" spc="0" normalizeH="0" baseline="0">
                <a:ln>
                  <a:noFill/>
                </a:ln>
                <a:solidFill>
                  <a:srgbClr val="000000"/>
                </a:solidFill>
                <a:effectLst/>
                <a:uLnTx/>
                <a:uFillTx/>
                <a:latin typeface="Arial"/>
              </a:defRPr>
            </a:lvl1p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prstClr val="black"/>
                </a:solidFill>
                <a:effectLst/>
                <a:uLnTx/>
                <a:uFillTx/>
                <a:latin typeface="Arial"/>
                <a:ea typeface="+mn-ea"/>
                <a:cs typeface="+mn-cs"/>
              </a:rPr>
              <a:t>Castration-resistant</a:t>
            </a:r>
            <a:endParaRPr kumimoji="0" lang="en-US" sz="1051" b="1" i="0" u="none" strike="noStrike" kern="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885F8BEF-7E1C-4789-959A-650604EFEE7E}"/>
              </a:ext>
            </a:extLst>
          </p:cNvPr>
          <p:cNvSpPr txBox="1"/>
          <p:nvPr/>
        </p:nvSpPr>
        <p:spPr>
          <a:xfrm>
            <a:off x="9124137" y="5806521"/>
            <a:ext cx="1416704" cy="188927"/>
          </a:xfrm>
          <a:prstGeom prst="rect">
            <a:avLst/>
          </a:prstGeom>
          <a:noFill/>
        </p:spPr>
        <p:txBody>
          <a:bodyPr wrap="square" lIns="0" tIns="0" rIns="0" bIns="0" rtlCol="0">
            <a:noAutofit/>
          </a:bodyPr>
          <a:lstStyle>
            <a:defPPr>
              <a:defRPr lang="en-US"/>
            </a:defPPr>
            <a:lvl1pPr marR="0" lvl="0" indent="0" algn="r" defTabSz="609555" fontAlgn="auto">
              <a:lnSpc>
                <a:spcPct val="100000"/>
              </a:lnSpc>
              <a:spcBef>
                <a:spcPts val="0"/>
              </a:spcBef>
              <a:spcAft>
                <a:spcPts val="0"/>
              </a:spcAft>
              <a:buClrTx/>
              <a:buSzTx/>
              <a:buFontTx/>
              <a:buNone/>
              <a:tabLst/>
              <a:defRPr kumimoji="0" sz="1051" b="1" i="0" u="none" strike="noStrike" kern="0" cap="none" spc="0" normalizeH="0" baseline="0">
                <a:ln>
                  <a:noFill/>
                </a:ln>
                <a:solidFill>
                  <a:srgbClr val="000000"/>
                </a:solidFill>
                <a:effectLst/>
                <a:uLnTx/>
                <a:uFillTx/>
                <a:latin typeface="Arial"/>
              </a:defRPr>
            </a:lvl1p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prstClr val="black"/>
                </a:solidFill>
                <a:effectLst/>
                <a:uLnTx/>
                <a:uFillTx/>
                <a:latin typeface="Arial"/>
                <a:ea typeface="+mn-ea"/>
                <a:cs typeface="+mn-cs"/>
              </a:rPr>
              <a:t>Symptomatic</a:t>
            </a:r>
            <a:endParaRPr kumimoji="0" lang="en-US" sz="1051" b="1" i="0" u="none" strike="noStrike" kern="0" cap="none" spc="0" normalizeH="0" baseline="0" noProof="0">
              <a:ln>
                <a:noFill/>
              </a:ln>
              <a:solidFill>
                <a:prstClr val="black"/>
              </a:solidFill>
              <a:effectLst/>
              <a:uLnTx/>
              <a:uFillTx/>
              <a:latin typeface="Arial"/>
              <a:ea typeface="+mn-ea"/>
              <a:cs typeface="+mn-cs"/>
            </a:endParaRPr>
          </a:p>
        </p:txBody>
      </p:sp>
      <p:sp>
        <p:nvSpPr>
          <p:cNvPr id="18" name="Line 4">
            <a:extLst>
              <a:ext uri="{FF2B5EF4-FFF2-40B4-BE49-F238E27FC236}">
                <a16:creationId xmlns:a16="http://schemas.microsoft.com/office/drawing/2014/main" id="{48D1513D-6D2D-414E-8F7B-2280EA6A83A4}"/>
              </a:ext>
            </a:extLst>
          </p:cNvPr>
          <p:cNvSpPr>
            <a:spLocks noChangeShapeType="1"/>
          </p:cNvSpPr>
          <p:nvPr/>
        </p:nvSpPr>
        <p:spPr bwMode="auto">
          <a:xfrm flipH="1">
            <a:off x="2097330" y="5009884"/>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9" name="Line 5">
            <a:extLst>
              <a:ext uri="{FF2B5EF4-FFF2-40B4-BE49-F238E27FC236}">
                <a16:creationId xmlns:a16="http://schemas.microsoft.com/office/drawing/2014/main" id="{C756B459-A494-4FA4-A827-31C92D8E9075}"/>
              </a:ext>
            </a:extLst>
          </p:cNvPr>
          <p:cNvSpPr>
            <a:spLocks noChangeShapeType="1"/>
          </p:cNvSpPr>
          <p:nvPr/>
        </p:nvSpPr>
        <p:spPr bwMode="auto">
          <a:xfrm flipH="1">
            <a:off x="2212804" y="5009884"/>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119A7659-BEDB-49DB-A03E-062CB8EE2B10}"/>
              </a:ext>
            </a:extLst>
          </p:cNvPr>
          <p:cNvSpPr txBox="1"/>
          <p:nvPr/>
        </p:nvSpPr>
        <p:spPr>
          <a:xfrm rot="16200000">
            <a:off x="-595963" y="3579459"/>
            <a:ext cx="2698823" cy="236915"/>
          </a:xfrm>
          <a:prstGeom prst="rect">
            <a:avLst/>
          </a:prstGeom>
          <a:noFill/>
        </p:spPr>
        <p:txBody>
          <a:bodyPr wrap="square" lIns="0" tIns="0" rIns="0" bIns="0" rtlCol="0">
            <a:noAutofit/>
          </a:bodyPr>
          <a:lstStyle>
            <a:defPPr>
              <a:defRPr lang="en-US"/>
            </a:defPPr>
            <a:lvl1pPr marR="0" lvl="0" indent="0" algn="ctr" defTabSz="609555" fontAlgn="auto">
              <a:lnSpc>
                <a:spcPct val="100000"/>
              </a:lnSpc>
              <a:spcBef>
                <a:spcPts val="0"/>
              </a:spcBef>
              <a:spcAft>
                <a:spcPts val="0"/>
              </a:spcAft>
              <a:buClrTx/>
              <a:buSzTx/>
              <a:buFontTx/>
              <a:buNone/>
              <a:tabLst/>
              <a:defRPr kumimoji="0" sz="1200" b="1" i="0" u="none" strike="noStrike" kern="0" cap="none" spc="0" normalizeH="0" baseline="0">
                <a:ln>
                  <a:noFill/>
                </a:ln>
                <a:solidFill>
                  <a:srgbClr val="000000"/>
                </a:solidFill>
                <a:effectLst/>
                <a:uLnTx/>
                <a:uFillTx/>
                <a:latin typeface="Arial"/>
              </a:defRPr>
            </a:lvl1p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Arial"/>
                <a:ea typeface="+mn-ea"/>
                <a:cs typeface="+mn-cs"/>
              </a:rPr>
              <a:t>Prostate Specific Antigen</a:t>
            </a:r>
            <a:endParaRPr kumimoji="0" lang="en-US" sz="1200" b="1" i="0" u="none" strike="noStrike" kern="0" cap="none" spc="0" normalizeH="0" baseline="0" noProof="0">
              <a:ln>
                <a:noFill/>
              </a:ln>
              <a:solidFill>
                <a:prstClr val="black"/>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28C064B4-C6BF-4014-AE7A-836599C8901F}"/>
              </a:ext>
            </a:extLst>
          </p:cNvPr>
          <p:cNvGrpSpPr/>
          <p:nvPr/>
        </p:nvGrpSpPr>
        <p:grpSpPr>
          <a:xfrm>
            <a:off x="2660073" y="1223704"/>
            <a:ext cx="7228095" cy="3813072"/>
            <a:chOff x="2306189" y="2057264"/>
            <a:chExt cx="4972523" cy="2893289"/>
          </a:xfrm>
        </p:grpSpPr>
        <p:cxnSp>
          <p:nvCxnSpPr>
            <p:cNvPr id="22" name="Straight Connector 21">
              <a:extLst>
                <a:ext uri="{FF2B5EF4-FFF2-40B4-BE49-F238E27FC236}">
                  <a16:creationId xmlns:a16="http://schemas.microsoft.com/office/drawing/2014/main" id="{10912040-2F79-4E20-B1F3-C28D58A58E10}"/>
                </a:ext>
              </a:extLst>
            </p:cNvPr>
            <p:cNvCxnSpPr/>
            <p:nvPr/>
          </p:nvCxnSpPr>
          <p:spPr>
            <a:xfrm flipV="1">
              <a:off x="2306189" y="2057264"/>
              <a:ext cx="0" cy="2893289"/>
            </a:xfrm>
            <a:prstGeom prst="line">
              <a:avLst/>
            </a:prstGeom>
            <a:noFill/>
            <a:ln w="9525" cap="flat" cmpd="sng" algn="ctr">
              <a:solidFill>
                <a:srgbClr val="A6A6A6"/>
              </a:solidFill>
              <a:prstDash val="sysDash"/>
            </a:ln>
            <a:effectLst/>
          </p:spPr>
        </p:cxnSp>
        <p:cxnSp>
          <p:nvCxnSpPr>
            <p:cNvPr id="23" name="Straight Connector 22">
              <a:extLst>
                <a:ext uri="{FF2B5EF4-FFF2-40B4-BE49-F238E27FC236}">
                  <a16:creationId xmlns:a16="http://schemas.microsoft.com/office/drawing/2014/main" id="{C69266C2-219A-44AE-884C-9C16AF4C7C15}"/>
                </a:ext>
              </a:extLst>
            </p:cNvPr>
            <p:cNvCxnSpPr/>
            <p:nvPr/>
          </p:nvCxnSpPr>
          <p:spPr>
            <a:xfrm flipV="1">
              <a:off x="3373986" y="2057264"/>
              <a:ext cx="0" cy="2893289"/>
            </a:xfrm>
            <a:prstGeom prst="line">
              <a:avLst/>
            </a:prstGeom>
            <a:noFill/>
            <a:ln w="9525" cap="flat" cmpd="sng" algn="ctr">
              <a:solidFill>
                <a:srgbClr val="A6A6A6"/>
              </a:solidFill>
              <a:prstDash val="sysDash"/>
            </a:ln>
            <a:effectLst/>
          </p:spPr>
        </p:cxnSp>
        <p:cxnSp>
          <p:nvCxnSpPr>
            <p:cNvPr id="24" name="Straight Connector 23">
              <a:extLst>
                <a:ext uri="{FF2B5EF4-FFF2-40B4-BE49-F238E27FC236}">
                  <a16:creationId xmlns:a16="http://schemas.microsoft.com/office/drawing/2014/main" id="{201CEDEA-D9AD-4B8C-83FD-D21EDAAF6D81}"/>
                </a:ext>
              </a:extLst>
            </p:cNvPr>
            <p:cNvCxnSpPr/>
            <p:nvPr/>
          </p:nvCxnSpPr>
          <p:spPr>
            <a:xfrm flipV="1">
              <a:off x="4801928" y="2057264"/>
              <a:ext cx="0" cy="2893289"/>
            </a:xfrm>
            <a:prstGeom prst="line">
              <a:avLst/>
            </a:prstGeom>
            <a:noFill/>
            <a:ln w="9525" cap="flat" cmpd="sng" algn="ctr">
              <a:solidFill>
                <a:srgbClr val="A6A6A6"/>
              </a:solidFill>
              <a:prstDash val="sysDash"/>
            </a:ln>
            <a:effectLst/>
          </p:spPr>
        </p:cxnSp>
        <p:cxnSp>
          <p:nvCxnSpPr>
            <p:cNvPr id="25" name="Straight Connector 24">
              <a:extLst>
                <a:ext uri="{FF2B5EF4-FFF2-40B4-BE49-F238E27FC236}">
                  <a16:creationId xmlns:a16="http://schemas.microsoft.com/office/drawing/2014/main" id="{28D17748-BBEA-44CF-9672-26576DC4F488}"/>
                </a:ext>
              </a:extLst>
            </p:cNvPr>
            <p:cNvCxnSpPr/>
            <p:nvPr/>
          </p:nvCxnSpPr>
          <p:spPr>
            <a:xfrm flipV="1">
              <a:off x="5926590" y="2057264"/>
              <a:ext cx="0" cy="2893289"/>
            </a:xfrm>
            <a:prstGeom prst="line">
              <a:avLst/>
            </a:prstGeom>
            <a:noFill/>
            <a:ln w="9525" cap="flat" cmpd="sng" algn="ctr">
              <a:solidFill>
                <a:srgbClr val="A6A6A6"/>
              </a:solidFill>
              <a:prstDash val="sysDash"/>
            </a:ln>
            <a:effectLst/>
          </p:spPr>
        </p:cxnSp>
        <p:cxnSp>
          <p:nvCxnSpPr>
            <p:cNvPr id="26" name="Straight Connector 25">
              <a:extLst>
                <a:ext uri="{FF2B5EF4-FFF2-40B4-BE49-F238E27FC236}">
                  <a16:creationId xmlns:a16="http://schemas.microsoft.com/office/drawing/2014/main" id="{570C449F-0844-46A2-86AC-B6BE121FCF8A}"/>
                </a:ext>
              </a:extLst>
            </p:cNvPr>
            <p:cNvCxnSpPr/>
            <p:nvPr/>
          </p:nvCxnSpPr>
          <p:spPr>
            <a:xfrm flipV="1">
              <a:off x="7278712" y="2057264"/>
              <a:ext cx="0" cy="2893289"/>
            </a:xfrm>
            <a:prstGeom prst="line">
              <a:avLst/>
            </a:prstGeom>
            <a:noFill/>
            <a:ln w="9525" cap="flat" cmpd="sng" algn="ctr">
              <a:solidFill>
                <a:srgbClr val="A6A6A6"/>
              </a:solidFill>
              <a:prstDash val="sysDash"/>
            </a:ln>
            <a:effectLst/>
          </p:spPr>
        </p:cxnSp>
      </p:grpSp>
      <p:sp>
        <p:nvSpPr>
          <p:cNvPr id="27" name="AutoShape 2">
            <a:extLst>
              <a:ext uri="{FF2B5EF4-FFF2-40B4-BE49-F238E27FC236}">
                <a16:creationId xmlns:a16="http://schemas.microsoft.com/office/drawing/2014/main" id="{995AE783-F0DE-4C9D-B928-C2E4DB607505}"/>
              </a:ext>
            </a:extLst>
          </p:cNvPr>
          <p:cNvSpPr>
            <a:spLocks/>
          </p:cNvSpPr>
          <p:nvPr/>
        </p:nvSpPr>
        <p:spPr bwMode="auto">
          <a:xfrm>
            <a:off x="3760432" y="4769374"/>
            <a:ext cx="1564910" cy="257682"/>
          </a:xfrm>
          <a:custGeom>
            <a:avLst/>
            <a:gdLst/>
            <a:ahLst/>
            <a:cxnLst/>
            <a:rect l="0" t="0" r="r" b="b"/>
            <a:pathLst>
              <a:path w="21600" h="21600">
                <a:moveTo>
                  <a:pt x="0" y="0"/>
                </a:moveTo>
                <a:cubicBezTo>
                  <a:pt x="1742" y="0"/>
                  <a:pt x="2443" y="8895"/>
                  <a:pt x="2443" y="21600"/>
                </a:cubicBezTo>
                <a:lnTo>
                  <a:pt x="21600" y="21600"/>
                </a:lnTo>
              </a:path>
            </a:pathLst>
          </a:custGeom>
          <a:noFill/>
          <a:ln w="28575" cap="flat" cmpd="sng">
            <a:solidFill>
              <a:srgbClr val="7F7F7F"/>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8" name="AutoShape 1">
            <a:extLst>
              <a:ext uri="{FF2B5EF4-FFF2-40B4-BE49-F238E27FC236}">
                <a16:creationId xmlns:a16="http://schemas.microsoft.com/office/drawing/2014/main" id="{6F4F81C5-4A3E-449B-BFE1-62D05C07F9FC}"/>
              </a:ext>
            </a:extLst>
          </p:cNvPr>
          <p:cNvSpPr>
            <a:spLocks/>
          </p:cNvSpPr>
          <p:nvPr/>
        </p:nvSpPr>
        <p:spPr bwMode="auto">
          <a:xfrm>
            <a:off x="977023" y="2348506"/>
            <a:ext cx="9620853" cy="2686544"/>
          </a:xfrm>
          <a:custGeom>
            <a:avLst/>
            <a:gdLst/>
            <a:ahLst/>
            <a:cxnLst/>
            <a:rect l="0" t="0" r="r" b="b"/>
            <a:pathLst>
              <a:path w="21600" h="21600">
                <a:moveTo>
                  <a:pt x="0" y="0"/>
                </a:moveTo>
                <a:lnTo>
                  <a:pt x="0" y="21600"/>
                </a:lnTo>
                <a:lnTo>
                  <a:pt x="21600" y="21600"/>
                </a:lnTo>
              </a:path>
            </a:pathLst>
          </a:custGeom>
          <a:noFill/>
          <a:ln w="19050" cap="flat" cmpd="sng">
            <a:solidFill>
              <a:srgbClr val="000000"/>
            </a:solidFill>
            <a:prstDash val="solid"/>
            <a:miter lim="800000"/>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7F87C2E7-684B-459D-882A-5AB4097D8DBE}"/>
              </a:ext>
            </a:extLst>
          </p:cNvPr>
          <p:cNvSpPr/>
          <p:nvPr/>
        </p:nvSpPr>
        <p:spPr>
          <a:xfrm>
            <a:off x="1097217" y="1223704"/>
            <a:ext cx="625053" cy="369862"/>
          </a:xfrm>
          <a:prstGeom prst="rect">
            <a:avLst/>
          </a:prstGeom>
          <a:solidFill>
            <a:srgbClr val="FFFFFF"/>
          </a:solidFill>
          <a:ln w="19050" cap="flat" cmpd="sng" algn="ctr">
            <a:solidFill>
              <a:schemeClr val="tx1"/>
            </a:solidFill>
            <a:prstDash val="solid"/>
          </a:ln>
          <a:effectLst/>
        </p:spPr>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Primary</a:t>
            </a:r>
          </a:p>
        </p:txBody>
      </p:sp>
      <p:sp>
        <p:nvSpPr>
          <p:cNvPr id="30" name="Rectangle 29">
            <a:extLst>
              <a:ext uri="{FF2B5EF4-FFF2-40B4-BE49-F238E27FC236}">
                <a16:creationId xmlns:a16="http://schemas.microsoft.com/office/drawing/2014/main" id="{35D2F868-C787-40BB-8F57-734A2C54C6BD}"/>
              </a:ext>
            </a:extLst>
          </p:cNvPr>
          <p:cNvSpPr/>
          <p:nvPr/>
        </p:nvSpPr>
        <p:spPr>
          <a:xfrm>
            <a:off x="1942038" y="1223704"/>
            <a:ext cx="789701"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Adjuvant</a:t>
            </a:r>
          </a:p>
        </p:txBody>
      </p:sp>
      <p:sp>
        <p:nvSpPr>
          <p:cNvPr id="31" name="Rectangle 30">
            <a:extLst>
              <a:ext uri="{FF2B5EF4-FFF2-40B4-BE49-F238E27FC236}">
                <a16:creationId xmlns:a16="http://schemas.microsoft.com/office/drawing/2014/main" id="{D53CB310-F499-40E8-9D2C-81EACE2F43D7}"/>
              </a:ext>
            </a:extLst>
          </p:cNvPr>
          <p:cNvSpPr/>
          <p:nvPr/>
        </p:nvSpPr>
        <p:spPr>
          <a:xfrm>
            <a:off x="3117214" y="1223704"/>
            <a:ext cx="136033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Biochemical Recurrence (BCR)</a:t>
            </a:r>
          </a:p>
        </p:txBody>
      </p:sp>
      <p:sp>
        <p:nvSpPr>
          <p:cNvPr id="32" name="Rectangle 31">
            <a:extLst>
              <a:ext uri="{FF2B5EF4-FFF2-40B4-BE49-F238E27FC236}">
                <a16:creationId xmlns:a16="http://schemas.microsoft.com/office/drawing/2014/main" id="{AAA79BAF-6F37-427A-8A2F-ECC91B4F97DA}"/>
              </a:ext>
            </a:extLst>
          </p:cNvPr>
          <p:cNvSpPr/>
          <p:nvPr/>
        </p:nvSpPr>
        <p:spPr>
          <a:xfrm>
            <a:off x="4654774" y="1223704"/>
            <a:ext cx="105221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mHSPC</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(incl de novo)</a:t>
            </a:r>
          </a:p>
        </p:txBody>
      </p:sp>
      <p:sp>
        <p:nvSpPr>
          <p:cNvPr id="33" name="Rectangle 32">
            <a:extLst>
              <a:ext uri="{FF2B5EF4-FFF2-40B4-BE49-F238E27FC236}">
                <a16:creationId xmlns:a16="http://schemas.microsoft.com/office/drawing/2014/main" id="{36DA71E1-AE59-4761-B9D5-6131F0C2D48D}"/>
              </a:ext>
            </a:extLst>
          </p:cNvPr>
          <p:cNvSpPr/>
          <p:nvPr/>
        </p:nvSpPr>
        <p:spPr>
          <a:xfrm>
            <a:off x="5887775" y="1607840"/>
            <a:ext cx="1224418" cy="369862"/>
          </a:xfrm>
          <a:prstGeom prst="rect">
            <a:avLst/>
          </a:prstGeom>
          <a:solidFill>
            <a:srgbClr val="FFFFFF"/>
          </a:solidFill>
          <a:ln w="19050" cap="flat" cmpd="sng" algn="ctr">
            <a:solidFill>
              <a:schemeClr val="tx1"/>
            </a:solidFill>
            <a:prstDash val="sysDash"/>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nmCRPC</a:t>
            </a:r>
          </a:p>
        </p:txBody>
      </p:sp>
      <p:sp>
        <p:nvSpPr>
          <p:cNvPr id="34" name="Rectangle 33">
            <a:extLst>
              <a:ext uri="{FF2B5EF4-FFF2-40B4-BE49-F238E27FC236}">
                <a16:creationId xmlns:a16="http://schemas.microsoft.com/office/drawing/2014/main" id="{A56DA3A4-D74B-4DF0-9626-41EADA64F280}"/>
              </a:ext>
            </a:extLst>
          </p:cNvPr>
          <p:cNvSpPr/>
          <p:nvPr/>
        </p:nvSpPr>
        <p:spPr>
          <a:xfrm>
            <a:off x="7382532" y="1223704"/>
            <a:ext cx="1134227"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1L mCRPC</a:t>
            </a:r>
          </a:p>
        </p:txBody>
      </p:sp>
      <p:sp>
        <p:nvSpPr>
          <p:cNvPr id="35" name="Rectangle 34">
            <a:extLst>
              <a:ext uri="{FF2B5EF4-FFF2-40B4-BE49-F238E27FC236}">
                <a16:creationId xmlns:a16="http://schemas.microsoft.com/office/drawing/2014/main" id="{B63C8533-35DB-4990-A5E2-B7143C2A08E1}"/>
              </a:ext>
            </a:extLst>
          </p:cNvPr>
          <p:cNvSpPr/>
          <p:nvPr/>
        </p:nvSpPr>
        <p:spPr>
          <a:xfrm>
            <a:off x="8702113" y="1223704"/>
            <a:ext cx="10758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2L mCRPC</a:t>
            </a:r>
          </a:p>
        </p:txBody>
      </p:sp>
      <p:sp>
        <p:nvSpPr>
          <p:cNvPr id="36" name="Rectangle 35">
            <a:extLst>
              <a:ext uri="{FF2B5EF4-FFF2-40B4-BE49-F238E27FC236}">
                <a16:creationId xmlns:a16="http://schemas.microsoft.com/office/drawing/2014/main" id="{6424161A-0EC5-4626-B1C7-E59B7D5CEDD0}"/>
              </a:ext>
            </a:extLst>
          </p:cNvPr>
          <p:cNvSpPr/>
          <p:nvPr/>
        </p:nvSpPr>
        <p:spPr>
          <a:xfrm>
            <a:off x="9963300" y="1223704"/>
            <a:ext cx="11273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a:ea typeface="+mn-ea"/>
                <a:cs typeface="+mn-cs"/>
              </a:rPr>
              <a:t>3L mCRPC</a:t>
            </a:r>
          </a:p>
        </p:txBody>
      </p:sp>
      <p:sp>
        <p:nvSpPr>
          <p:cNvPr id="37" name="Rectangle 36">
            <a:extLst>
              <a:ext uri="{FF2B5EF4-FFF2-40B4-BE49-F238E27FC236}">
                <a16:creationId xmlns:a16="http://schemas.microsoft.com/office/drawing/2014/main" id="{06369B23-9438-401A-80A5-7136F4C4ADB6}"/>
              </a:ext>
            </a:extLst>
          </p:cNvPr>
          <p:cNvSpPr/>
          <p:nvPr/>
        </p:nvSpPr>
        <p:spPr>
          <a:xfrm>
            <a:off x="7949646" y="1817239"/>
            <a:ext cx="3226528" cy="386026"/>
          </a:xfrm>
          <a:prstGeom prst="rect">
            <a:avLst/>
          </a:prstGeom>
          <a:solidFill>
            <a:srgbClr val="F3E6EE"/>
          </a:solidFill>
          <a:ln w="6350" cap="flat" cmpd="sng" algn="ctr">
            <a:solidFill>
              <a:schemeClr val="bg1"/>
            </a:solidFill>
            <a:prstDash val="solid"/>
          </a:ln>
          <a:effectLst>
            <a:outerShdw blurRad="50800" dist="38100" dir="2700000" algn="tl" rotWithShape="0">
              <a:prstClr val="black">
                <a:alpha val="40000"/>
              </a:prstClr>
            </a:outerShdw>
          </a:effectLst>
        </p:spPr>
        <p:txBody>
          <a:bodyPr lIns="72000" rIns="7200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a:ea typeface="+mn-ea"/>
                <a:cs typeface="+mn-cs"/>
              </a:rPr>
              <a:t>PROfound</a:t>
            </a:r>
            <a:r>
              <a:rPr kumimoji="0" lang="en-US" sz="1050" b="1" i="0" u="none" strike="noStrike" kern="0" cap="none" spc="0" normalizeH="0" baseline="30000" noProof="0" dirty="0">
                <a:ln>
                  <a:noFill/>
                </a:ln>
                <a:solidFill>
                  <a:prstClr val="black"/>
                </a:solidFill>
                <a:effectLst/>
                <a:uLnTx/>
                <a:uFillTx/>
                <a:latin typeface="Arial"/>
                <a:ea typeface="+mn-ea"/>
                <a:cs typeface="+mn-cs"/>
              </a:rPr>
              <a:t>1</a:t>
            </a:r>
            <a:r>
              <a:rPr kumimoji="0" lang="en-US" sz="1050" b="1" i="0" u="none" strike="noStrike" kern="0" cap="none" spc="0" normalizeH="0" baseline="0" noProof="0" dirty="0">
                <a:ln>
                  <a:noFill/>
                </a:ln>
                <a:solidFill>
                  <a:prstClr val="black"/>
                </a:solidFill>
                <a:effectLst/>
                <a:uLnTx/>
                <a:uFillTx/>
                <a:latin typeface="Arial"/>
                <a:ea typeface="+mn-ea"/>
                <a:cs typeface="+mn-cs"/>
              </a:rPr>
              <a:t>*</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Olaparib mono, </a:t>
            </a:r>
            <a:r>
              <a:rPr kumimoji="0" lang="en-US" sz="800" b="0" i="1" u="none" strike="noStrike" kern="0" cap="none" spc="0" normalizeH="0" baseline="0" noProof="0" dirty="0">
                <a:ln>
                  <a:noFill/>
                </a:ln>
                <a:solidFill>
                  <a:prstClr val="black"/>
                </a:solidFill>
                <a:effectLst/>
                <a:uLnTx/>
                <a:uFillTx/>
                <a:latin typeface="Arial"/>
                <a:ea typeface="+mn-ea"/>
                <a:cs typeface="+mn-cs"/>
              </a:rPr>
              <a:t>BRCA / ATM </a:t>
            </a:r>
            <a:r>
              <a:rPr kumimoji="0" lang="en-US" sz="800" b="0" i="0" u="none" strike="noStrike" kern="0" cap="none" spc="0" normalizeH="0" baseline="0" noProof="0" dirty="0">
                <a:ln>
                  <a:noFill/>
                </a:ln>
                <a:solidFill>
                  <a:prstClr val="black"/>
                </a:solidFill>
                <a:effectLst/>
                <a:uLnTx/>
                <a:uFillTx/>
                <a:latin typeface="Arial"/>
                <a:ea typeface="+mn-ea"/>
                <a:cs typeface="+mn-cs"/>
              </a:rPr>
              <a:t>and other </a:t>
            </a:r>
            <a:r>
              <a:rPr kumimoji="0" lang="en-US" sz="800" b="0" i="0" u="none" strike="noStrike" kern="0" cap="none" spc="0" normalizeH="0" baseline="0" noProof="0" dirty="0" err="1">
                <a:ln>
                  <a:noFill/>
                </a:ln>
                <a:solidFill>
                  <a:prstClr val="black"/>
                </a:solidFill>
                <a:effectLst/>
                <a:uLnTx/>
                <a:uFillTx/>
                <a:latin typeface="Arial"/>
                <a:ea typeface="+mn-ea"/>
                <a:cs typeface="+mn-cs"/>
              </a:rPr>
              <a:t>HRRm</a:t>
            </a:r>
            <a:r>
              <a:rPr kumimoji="0" lang="en-US" sz="800" b="0" i="0" u="none" strike="noStrike" kern="0" cap="none" spc="0" normalizeH="0" baseline="0" noProof="0" dirty="0">
                <a:ln>
                  <a:noFill/>
                </a:ln>
                <a:solidFill>
                  <a:prstClr val="black"/>
                </a:solidFill>
                <a:effectLst/>
                <a:uLnTx/>
                <a:uFillTx/>
                <a:latin typeface="Arial"/>
                <a:ea typeface="+mn-ea"/>
                <a:cs typeface="+mn-cs"/>
              </a:rPr>
              <a:t>, post-NHA</a:t>
            </a:r>
          </a:p>
        </p:txBody>
      </p:sp>
      <p:cxnSp>
        <p:nvCxnSpPr>
          <p:cNvPr id="38" name="Straight Arrow Connector 37">
            <a:extLst>
              <a:ext uri="{FF2B5EF4-FFF2-40B4-BE49-F238E27FC236}">
                <a16:creationId xmlns:a16="http://schemas.microsoft.com/office/drawing/2014/main" id="{EE53F2C1-8657-46E7-A4B3-364BEB4965A2}"/>
              </a:ext>
            </a:extLst>
          </p:cNvPr>
          <p:cNvCxnSpPr>
            <a:cxnSpLocks/>
            <a:stCxn id="29" idx="3"/>
            <a:endCxn id="30" idx="1"/>
          </p:cNvCxnSpPr>
          <p:nvPr/>
        </p:nvCxnSpPr>
        <p:spPr>
          <a:xfrm>
            <a:off x="1722270" y="1408634"/>
            <a:ext cx="219768" cy="0"/>
          </a:xfrm>
          <a:prstGeom prst="straightConnector1">
            <a:avLst/>
          </a:prstGeom>
          <a:noFill/>
          <a:ln w="12700" cap="flat" cmpd="sng" algn="ctr">
            <a:solidFill>
              <a:schemeClr val="tx1"/>
            </a:solidFill>
            <a:prstDash val="solid"/>
            <a:headEnd type="none"/>
            <a:tailEnd type="triangle" w="lg" len="med"/>
          </a:ln>
          <a:effectLst/>
        </p:spPr>
      </p:cxnSp>
      <p:cxnSp>
        <p:nvCxnSpPr>
          <p:cNvPr id="39" name="Straight Arrow Connector 38">
            <a:extLst>
              <a:ext uri="{FF2B5EF4-FFF2-40B4-BE49-F238E27FC236}">
                <a16:creationId xmlns:a16="http://schemas.microsoft.com/office/drawing/2014/main" id="{AD670934-231C-4161-A59C-165E37CFCACA}"/>
              </a:ext>
            </a:extLst>
          </p:cNvPr>
          <p:cNvCxnSpPr>
            <a:cxnSpLocks/>
            <a:stCxn id="30" idx="3"/>
            <a:endCxn id="31" idx="1"/>
          </p:cNvCxnSpPr>
          <p:nvPr/>
        </p:nvCxnSpPr>
        <p:spPr>
          <a:xfrm>
            <a:off x="2731739" y="1408634"/>
            <a:ext cx="385475" cy="0"/>
          </a:xfrm>
          <a:prstGeom prst="straightConnector1">
            <a:avLst/>
          </a:prstGeom>
          <a:noFill/>
          <a:ln w="12700" cap="flat" cmpd="sng" algn="ctr">
            <a:solidFill>
              <a:schemeClr val="tx1"/>
            </a:solidFill>
            <a:prstDash val="solid"/>
            <a:headEnd type="none"/>
            <a:tailEnd type="triangle" w="lg" len="med"/>
          </a:ln>
          <a:effectLst/>
        </p:spPr>
      </p:cxnSp>
      <p:cxnSp>
        <p:nvCxnSpPr>
          <p:cNvPr id="40" name="Straight Arrow Connector 39">
            <a:extLst>
              <a:ext uri="{FF2B5EF4-FFF2-40B4-BE49-F238E27FC236}">
                <a16:creationId xmlns:a16="http://schemas.microsoft.com/office/drawing/2014/main" id="{FFE04592-BFF5-41B9-ACCD-1D88EB47796B}"/>
              </a:ext>
            </a:extLst>
          </p:cNvPr>
          <p:cNvCxnSpPr>
            <a:cxnSpLocks/>
            <a:stCxn id="31" idx="3"/>
            <a:endCxn id="32" idx="1"/>
          </p:cNvCxnSpPr>
          <p:nvPr/>
        </p:nvCxnSpPr>
        <p:spPr>
          <a:xfrm>
            <a:off x="4477546" y="1408634"/>
            <a:ext cx="177230" cy="0"/>
          </a:xfrm>
          <a:prstGeom prst="straightConnector1">
            <a:avLst/>
          </a:prstGeom>
          <a:noFill/>
          <a:ln w="12700" cap="flat" cmpd="sng" algn="ctr">
            <a:solidFill>
              <a:schemeClr val="tx1"/>
            </a:solidFill>
            <a:prstDash val="solid"/>
            <a:headEnd type="none"/>
            <a:tailEnd type="triangle" w="lg" len="med"/>
          </a:ln>
          <a:effectLst/>
        </p:spPr>
      </p:cxnSp>
      <p:cxnSp>
        <p:nvCxnSpPr>
          <p:cNvPr id="41" name="Straight Arrow Connector 40">
            <a:extLst>
              <a:ext uri="{FF2B5EF4-FFF2-40B4-BE49-F238E27FC236}">
                <a16:creationId xmlns:a16="http://schemas.microsoft.com/office/drawing/2014/main" id="{0DCCE42C-371F-46CC-9CDF-D47E28D3B114}"/>
              </a:ext>
            </a:extLst>
          </p:cNvPr>
          <p:cNvCxnSpPr>
            <a:cxnSpLocks/>
            <a:stCxn id="32" idx="3"/>
            <a:endCxn id="34" idx="1"/>
          </p:cNvCxnSpPr>
          <p:nvPr/>
        </p:nvCxnSpPr>
        <p:spPr>
          <a:xfrm>
            <a:off x="5706986" y="1408634"/>
            <a:ext cx="1675546" cy="0"/>
          </a:xfrm>
          <a:prstGeom prst="straightConnector1">
            <a:avLst/>
          </a:prstGeom>
          <a:noFill/>
          <a:ln w="12700" cap="flat" cmpd="sng" algn="ctr">
            <a:solidFill>
              <a:schemeClr val="tx1"/>
            </a:solidFill>
            <a:prstDash val="solid"/>
            <a:headEnd type="none"/>
            <a:tailEnd type="triangle" w="lg" len="med"/>
          </a:ln>
          <a:effectLst/>
        </p:spPr>
      </p:cxnSp>
      <p:cxnSp>
        <p:nvCxnSpPr>
          <p:cNvPr id="42" name="Straight Arrow Connector 41">
            <a:extLst>
              <a:ext uri="{FF2B5EF4-FFF2-40B4-BE49-F238E27FC236}">
                <a16:creationId xmlns:a16="http://schemas.microsoft.com/office/drawing/2014/main" id="{D85071AB-C64B-498F-AEE1-E2E67C9DB00F}"/>
              </a:ext>
            </a:extLst>
          </p:cNvPr>
          <p:cNvCxnSpPr>
            <a:cxnSpLocks/>
            <a:stCxn id="31" idx="2"/>
            <a:endCxn id="33" idx="1"/>
          </p:cNvCxnSpPr>
          <p:nvPr/>
        </p:nvCxnSpPr>
        <p:spPr>
          <a:xfrm>
            <a:off x="3797380" y="1593566"/>
            <a:ext cx="2090396" cy="199205"/>
          </a:xfrm>
          <a:prstGeom prst="straightConnector1">
            <a:avLst/>
          </a:prstGeom>
          <a:noFill/>
          <a:ln w="12700" cap="flat" cmpd="sng" algn="ctr">
            <a:solidFill>
              <a:schemeClr val="tx1"/>
            </a:solidFill>
            <a:prstDash val="sysDash"/>
            <a:headEnd type="none"/>
            <a:tailEnd type="triangle" w="lg" len="med"/>
          </a:ln>
          <a:effectLst/>
        </p:spPr>
      </p:cxnSp>
      <p:cxnSp>
        <p:nvCxnSpPr>
          <p:cNvPr id="43" name="Straight Arrow Connector 42">
            <a:extLst>
              <a:ext uri="{FF2B5EF4-FFF2-40B4-BE49-F238E27FC236}">
                <a16:creationId xmlns:a16="http://schemas.microsoft.com/office/drawing/2014/main" id="{16D22BF1-5AA8-48C8-A97F-07E9C5FAD0A9}"/>
              </a:ext>
            </a:extLst>
          </p:cNvPr>
          <p:cNvCxnSpPr>
            <a:cxnSpLocks/>
            <a:stCxn id="34" idx="3"/>
            <a:endCxn id="35" idx="1"/>
          </p:cNvCxnSpPr>
          <p:nvPr/>
        </p:nvCxnSpPr>
        <p:spPr>
          <a:xfrm>
            <a:off x="8516759" y="1408634"/>
            <a:ext cx="185354" cy="0"/>
          </a:xfrm>
          <a:prstGeom prst="straightConnector1">
            <a:avLst/>
          </a:prstGeom>
          <a:noFill/>
          <a:ln w="12700" cap="flat" cmpd="sng" algn="ctr">
            <a:solidFill>
              <a:schemeClr val="tx1"/>
            </a:solidFill>
            <a:prstDash val="solid"/>
            <a:headEnd type="none"/>
            <a:tailEnd type="triangle" w="lg" len="med"/>
          </a:ln>
          <a:effectLst/>
        </p:spPr>
      </p:cxnSp>
      <p:cxnSp>
        <p:nvCxnSpPr>
          <p:cNvPr id="44" name="Straight Arrow Connector 43">
            <a:extLst>
              <a:ext uri="{FF2B5EF4-FFF2-40B4-BE49-F238E27FC236}">
                <a16:creationId xmlns:a16="http://schemas.microsoft.com/office/drawing/2014/main" id="{E4C7515C-5245-421E-ABA5-FE69B3374874}"/>
              </a:ext>
            </a:extLst>
          </p:cNvPr>
          <p:cNvCxnSpPr>
            <a:cxnSpLocks/>
            <a:stCxn id="35" idx="3"/>
            <a:endCxn id="36" idx="1"/>
          </p:cNvCxnSpPr>
          <p:nvPr/>
        </p:nvCxnSpPr>
        <p:spPr>
          <a:xfrm>
            <a:off x="9777956" y="1408634"/>
            <a:ext cx="185344" cy="0"/>
          </a:xfrm>
          <a:prstGeom prst="straightConnector1">
            <a:avLst/>
          </a:prstGeom>
          <a:noFill/>
          <a:ln w="12700" cap="flat" cmpd="sng" algn="ctr">
            <a:solidFill>
              <a:schemeClr val="tx1"/>
            </a:solidFill>
            <a:prstDash val="solid"/>
            <a:headEnd type="none"/>
            <a:tailEnd type="triangle" w="lg" len="med"/>
          </a:ln>
          <a:effectLst/>
        </p:spPr>
      </p:cxnSp>
      <p:cxnSp>
        <p:nvCxnSpPr>
          <p:cNvPr id="45" name="Straight Arrow Connector 44">
            <a:extLst>
              <a:ext uri="{FF2B5EF4-FFF2-40B4-BE49-F238E27FC236}">
                <a16:creationId xmlns:a16="http://schemas.microsoft.com/office/drawing/2014/main" id="{F6652A7F-92FD-4194-BE8A-667818197C11}"/>
              </a:ext>
            </a:extLst>
          </p:cNvPr>
          <p:cNvCxnSpPr>
            <a:cxnSpLocks/>
            <a:stCxn id="33" idx="3"/>
            <a:endCxn id="34" idx="2"/>
          </p:cNvCxnSpPr>
          <p:nvPr/>
        </p:nvCxnSpPr>
        <p:spPr>
          <a:xfrm flipV="1">
            <a:off x="7112193" y="1593566"/>
            <a:ext cx="837453" cy="199204"/>
          </a:xfrm>
          <a:prstGeom prst="straightConnector1">
            <a:avLst/>
          </a:prstGeom>
          <a:noFill/>
          <a:ln w="12700" cap="flat" cmpd="sng" algn="ctr">
            <a:solidFill>
              <a:schemeClr val="tx1"/>
            </a:solidFill>
            <a:prstDash val="sysDash"/>
            <a:headEnd type="none"/>
            <a:tailEnd type="triangle" w="lg" len="med"/>
          </a:ln>
          <a:effectLst/>
        </p:spPr>
      </p:cxnSp>
      <p:sp>
        <p:nvSpPr>
          <p:cNvPr id="46" name="TextBox 45">
            <a:extLst>
              <a:ext uri="{FF2B5EF4-FFF2-40B4-BE49-F238E27FC236}">
                <a16:creationId xmlns:a16="http://schemas.microsoft.com/office/drawing/2014/main" id="{CD1CFF2A-6068-4774-9599-DC96515C2AB2}"/>
              </a:ext>
            </a:extLst>
          </p:cNvPr>
          <p:cNvSpPr txBox="1"/>
          <p:nvPr/>
        </p:nvSpPr>
        <p:spPr>
          <a:xfrm>
            <a:off x="4734739" y="4468506"/>
            <a:ext cx="476976" cy="560537"/>
          </a:xfrm>
          <a:prstGeom prst="rect">
            <a:avLst/>
          </a:prstGeom>
          <a:noFill/>
        </p:spPr>
        <p:txBody>
          <a:bodyPr wrap="square" lIns="0" tIns="0" rIns="0" bIns="0" rtlCol="0" anchor="ctr">
            <a:noAutofit/>
          </a:bodyPr>
          <a:lstStyle>
            <a:defPPr>
              <a:defRPr lang="en-US"/>
            </a:defPPr>
            <a:lvl1pPr marR="0" lvl="0" indent="0" algn="ctr" defTabSz="609555" fontAlgn="auto">
              <a:lnSpc>
                <a:spcPct val="100000"/>
              </a:lnSpc>
              <a:spcBef>
                <a:spcPts val="0"/>
              </a:spcBef>
              <a:spcAft>
                <a:spcPts val="0"/>
              </a:spcAft>
              <a:buClrTx/>
              <a:buSzTx/>
              <a:buFontTx/>
              <a:buNone/>
              <a:tabLst/>
              <a:defRPr kumimoji="0" sz="900" b="0" i="0" u="none" strike="noStrike" kern="0" cap="none" spc="0" normalizeH="0" baseline="0">
                <a:ln>
                  <a:noFill/>
                </a:ln>
                <a:solidFill>
                  <a:srgbClr val="000000"/>
                </a:solidFill>
                <a:effectLst/>
                <a:uLnTx/>
                <a:uFillTx/>
                <a:latin typeface="Arial"/>
              </a:defRPr>
            </a:lvl1p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prstClr val="black"/>
                </a:solidFill>
                <a:effectLst/>
                <a:uLnTx/>
                <a:uFillTx/>
                <a:latin typeface="Arial"/>
                <a:ea typeface="+mn-ea"/>
                <a:cs typeface="+mn-cs"/>
              </a:rPr>
              <a:t>Met</a:t>
            </a:r>
            <a:endParaRPr kumimoji="0" lang="en-US" sz="900" b="0" i="0" u="none" strike="noStrike" kern="0" cap="none" spc="0" normalizeH="0" baseline="0" noProof="0">
              <a:ln>
                <a:noFill/>
              </a:ln>
              <a:solidFill>
                <a:prstClr val="black"/>
              </a:solidFill>
              <a:effectLst/>
              <a:uLnTx/>
              <a:uFillTx/>
              <a:latin typeface="Arial"/>
              <a:ea typeface="+mn-ea"/>
              <a:cs typeface="+mn-cs"/>
            </a:endParaRPr>
          </a:p>
        </p:txBody>
      </p:sp>
      <p:sp>
        <p:nvSpPr>
          <p:cNvPr id="47" name="TextBox 46">
            <a:extLst>
              <a:ext uri="{FF2B5EF4-FFF2-40B4-BE49-F238E27FC236}">
                <a16:creationId xmlns:a16="http://schemas.microsoft.com/office/drawing/2014/main" id="{2330EE64-7885-42FA-8A12-DC746A316855}"/>
              </a:ext>
            </a:extLst>
          </p:cNvPr>
          <p:cNvSpPr txBox="1"/>
          <p:nvPr/>
        </p:nvSpPr>
        <p:spPr>
          <a:xfrm>
            <a:off x="4604865" y="2910933"/>
            <a:ext cx="1127349" cy="560537"/>
          </a:xfrm>
          <a:prstGeom prst="rect">
            <a:avLst/>
          </a:prstGeom>
          <a:solidFill>
            <a:srgbClr val="E2F0D9"/>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a:ea typeface="+mn-ea"/>
                <a:cs typeface="+mn-cs"/>
              </a:rPr>
              <a:t>TALAPRO-</a:t>
            </a:r>
            <a:r>
              <a:rPr kumimoji="0" lang="en-US" altLang="zh-CN" sz="1100" b="1" i="0" u="none" strike="noStrike" kern="0" cap="none" spc="0" normalizeH="0" baseline="0" noProof="0" dirty="0">
                <a:ln>
                  <a:noFill/>
                </a:ln>
                <a:solidFill>
                  <a:prstClr val="black"/>
                </a:solidFill>
                <a:effectLst/>
                <a:uLnTx/>
                <a:uFillTx/>
                <a:latin typeface="Arial"/>
                <a:ea typeface="宋体" panose="02010600030101010101" pitchFamily="2" charset="-122"/>
                <a:cs typeface="+mn-cs"/>
              </a:rPr>
              <a:t>3</a:t>
            </a:r>
            <a:r>
              <a:rPr kumimoji="0" lang="en-US" altLang="zh-CN" sz="1100" b="1" i="0" u="none" strike="noStrike" kern="0" cap="none" spc="0" normalizeH="0" baseline="30000" noProof="0" dirty="0">
                <a:ln>
                  <a:noFill/>
                </a:ln>
                <a:solidFill>
                  <a:prstClr val="black"/>
                </a:solidFill>
                <a:effectLst/>
                <a:uLnTx/>
                <a:uFillTx/>
                <a:latin typeface="Arial"/>
                <a:ea typeface="宋体" panose="02010600030101010101" pitchFamily="2" charset="-122"/>
                <a:cs typeface="+mn-cs"/>
              </a:rPr>
              <a:t>3</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prstClr val="black"/>
                </a:solidFill>
                <a:effectLst/>
                <a:uLnTx/>
                <a:uFillTx/>
                <a:latin typeface="Arial"/>
                <a:ea typeface="+mn-ea"/>
                <a:cs typeface="+mn-cs"/>
              </a:rPr>
              <a:t>Talazoparib</a:t>
            </a:r>
            <a:r>
              <a:rPr kumimoji="0" lang="en-US" sz="800" b="0" i="0" u="none" strike="noStrike" kern="0" cap="none" spc="0" normalizeH="0" baseline="0" noProof="0" dirty="0">
                <a:ln>
                  <a:noFill/>
                </a:ln>
                <a:solidFill>
                  <a:prstClr val="black"/>
                </a:solidFill>
                <a:effectLst/>
                <a:uLnTx/>
                <a:uFillTx/>
                <a:latin typeface="Arial"/>
                <a:ea typeface="+mn-ea"/>
                <a:cs typeface="+mn-cs"/>
              </a:rPr>
              <a:t> + </a:t>
            </a:r>
            <a:r>
              <a:rPr kumimoji="0" lang="en-US" sz="800" b="0" i="0" u="none" strike="noStrike" kern="0" cap="none" spc="0" normalizeH="0" baseline="0" noProof="0" dirty="0" err="1">
                <a:ln>
                  <a:noFill/>
                </a:ln>
                <a:solidFill>
                  <a:prstClr val="black"/>
                </a:solidFill>
                <a:effectLst/>
                <a:uLnTx/>
                <a:uFillTx/>
                <a:latin typeface="Arial"/>
                <a:ea typeface="+mn-ea"/>
                <a:cs typeface="+mn-cs"/>
              </a:rPr>
              <a:t>enza</a:t>
            </a:r>
            <a:r>
              <a:rPr kumimoji="0" lang="en-US" sz="800" b="0" i="0" u="none" strike="noStrike" kern="0" cap="none" spc="0" normalizeH="0" baseline="0" noProof="0" dirty="0">
                <a:ln>
                  <a:noFill/>
                </a:ln>
                <a:solidFill>
                  <a:prstClr val="black"/>
                </a:solidFill>
                <a:effectLst/>
                <a:uLnTx/>
                <a:uFillTx/>
                <a:latin typeface="Arial"/>
                <a:ea typeface="+mn-ea"/>
                <a:cs typeface="+mn-cs"/>
              </a:rPr>
              <a:t> </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All Comers / </a:t>
            </a:r>
            <a:r>
              <a:rPr kumimoji="0" lang="en-US" sz="800" b="0" i="0" u="none" strike="noStrike" kern="0" cap="none" spc="0" normalizeH="0" baseline="0" noProof="0" dirty="0" err="1">
                <a:ln>
                  <a:noFill/>
                </a:ln>
                <a:solidFill>
                  <a:prstClr val="black"/>
                </a:solidFill>
                <a:effectLst/>
                <a:uLnTx/>
                <a:uFillTx/>
                <a:latin typeface="Arial"/>
                <a:ea typeface="+mn-ea"/>
                <a:cs typeface="+mn-cs"/>
              </a:rPr>
              <a:t>HRRm</a:t>
            </a:r>
            <a:r>
              <a:rPr kumimoji="0" lang="en-US" sz="800" b="0" i="0" u="none" strike="noStrike" kern="0" cap="none" spc="0" normalizeH="0" baseline="0" noProof="0" dirty="0">
                <a:ln>
                  <a:noFill/>
                </a:ln>
                <a:solidFill>
                  <a:prstClr val="black"/>
                </a:solidFill>
                <a:effectLst/>
                <a:uLnTx/>
                <a:uFillTx/>
                <a:latin typeface="Arial"/>
                <a:ea typeface="+mn-ea"/>
                <a:cs typeface="+mn-cs"/>
              </a:rPr>
              <a:t> </a:t>
            </a:r>
          </a:p>
        </p:txBody>
      </p:sp>
      <p:sp>
        <p:nvSpPr>
          <p:cNvPr id="48" name="TextBox 47">
            <a:extLst>
              <a:ext uri="{FF2B5EF4-FFF2-40B4-BE49-F238E27FC236}">
                <a16:creationId xmlns:a16="http://schemas.microsoft.com/office/drawing/2014/main" id="{1A263F50-5763-4188-93F8-EA4335E3ECF0}"/>
              </a:ext>
            </a:extLst>
          </p:cNvPr>
          <p:cNvSpPr txBox="1"/>
          <p:nvPr/>
        </p:nvSpPr>
        <p:spPr>
          <a:xfrm>
            <a:off x="4604865" y="3616776"/>
            <a:ext cx="1127349" cy="560537"/>
          </a:xfrm>
          <a:prstGeom prst="rect">
            <a:avLst/>
          </a:prstGeom>
          <a:solidFill>
            <a:schemeClr val="tx2">
              <a:lumMod val="10000"/>
              <a:lumOff val="9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a:ea typeface="+mn-ea"/>
                <a:cs typeface="+mn-cs"/>
              </a:rPr>
              <a:t>AMPLITUDE</a:t>
            </a:r>
            <a:r>
              <a:rPr kumimoji="0" lang="en-US" sz="1100" b="1" i="0" u="none" strike="noStrike" kern="0" cap="none" spc="0" normalizeH="0" baseline="30000" noProof="0" dirty="0">
                <a:ln>
                  <a:noFill/>
                </a:ln>
                <a:solidFill>
                  <a:prstClr val="black"/>
                </a:solidFill>
                <a:effectLst/>
                <a:uLnTx/>
                <a:uFillTx/>
                <a:latin typeface="Arial"/>
                <a:ea typeface="+mn-ea"/>
                <a:cs typeface="+mn-cs"/>
              </a:rPr>
              <a:t>6</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Niraparib + </a:t>
            </a:r>
            <a:r>
              <a:rPr kumimoji="0" lang="en-US" sz="800" b="0" i="0" u="none" strike="noStrike" kern="0" cap="none" spc="0" normalizeH="0" baseline="0" noProof="0" dirty="0" err="1">
                <a:ln>
                  <a:noFill/>
                </a:ln>
                <a:solidFill>
                  <a:prstClr val="black"/>
                </a:solidFill>
                <a:effectLst/>
                <a:uLnTx/>
                <a:uFillTx/>
                <a:latin typeface="Arial"/>
                <a:ea typeface="+mn-ea"/>
                <a:cs typeface="+mn-cs"/>
              </a:rPr>
              <a:t>abi</a:t>
            </a:r>
            <a:endParaRPr kumimoji="0" lang="en-US" sz="800" b="0" i="0" u="none" strike="noStrike" kern="0" cap="none" spc="0" normalizeH="0" baseline="0" noProof="0" dirty="0">
              <a:ln>
                <a:noFill/>
              </a:ln>
              <a:solidFill>
                <a:prstClr val="black"/>
              </a:solidFill>
              <a:effectLst/>
              <a:uLnTx/>
              <a:uFillTx/>
              <a:latin typeface="Arial"/>
              <a:ea typeface="+mn-ea"/>
              <a:cs typeface="+mn-cs"/>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prstClr val="black"/>
                </a:solidFill>
                <a:effectLst/>
                <a:uLnTx/>
                <a:uFillTx/>
                <a:latin typeface="Arial"/>
                <a:ea typeface="+mn-ea"/>
                <a:cs typeface="+mn-cs"/>
              </a:rPr>
              <a:t>HRRm</a:t>
            </a:r>
            <a:endParaRPr kumimoji="0" lang="en-US" sz="800" b="0" i="0" u="none" strike="noStrike" kern="0" cap="none" spc="0" normalizeH="0" baseline="0" noProof="0" dirty="0">
              <a:ln>
                <a:noFill/>
              </a:ln>
              <a:solidFill>
                <a:prstClr val="black"/>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F47F8905-5EA0-423F-AB67-6B1F6E317734}"/>
              </a:ext>
            </a:extLst>
          </p:cNvPr>
          <p:cNvSpPr/>
          <p:nvPr/>
        </p:nvSpPr>
        <p:spPr>
          <a:xfrm>
            <a:off x="7332138" y="3578966"/>
            <a:ext cx="1266010" cy="669106"/>
          </a:xfrm>
          <a:prstGeom prst="rect">
            <a:avLst/>
          </a:prstGeom>
          <a:gradFill flip="none" rotWithShape="1">
            <a:gsLst>
              <a:gs pos="42000">
                <a:srgbClr val="FF0000">
                  <a:alpha val="40000"/>
                </a:srgbClr>
              </a:gs>
              <a:gs pos="100000">
                <a:srgbClr val="FF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FE46A63-23DA-4AD2-9BCF-CC60AAB70F88}"/>
              </a:ext>
            </a:extLst>
          </p:cNvPr>
          <p:cNvSpPr/>
          <p:nvPr/>
        </p:nvSpPr>
        <p:spPr>
          <a:xfrm>
            <a:off x="7382532" y="2270937"/>
            <a:ext cx="1134221" cy="512621"/>
          </a:xfrm>
          <a:prstGeom prst="rect">
            <a:avLst/>
          </a:prstGeom>
          <a:solidFill>
            <a:srgbClr val="F3E6EE"/>
          </a:solidFill>
          <a:ln w="6350" cap="flat" cmpd="sng" algn="ctr">
            <a:solidFill>
              <a:schemeClr val="bg1"/>
            </a:solid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err="1">
                <a:ln>
                  <a:noFill/>
                </a:ln>
                <a:solidFill>
                  <a:prstClr val="black"/>
                </a:solidFill>
                <a:effectLst/>
                <a:uLnTx/>
                <a:uFillTx/>
                <a:latin typeface="Arial"/>
                <a:ea typeface="+mn-ea"/>
                <a:cs typeface="+mn-cs"/>
              </a:rPr>
              <a:t>PROpel</a:t>
            </a:r>
            <a:r>
              <a:rPr kumimoji="0" lang="en-US" sz="1100" b="1" i="0" u="none" strike="noStrike" kern="0" cap="none" spc="0" normalizeH="0" baseline="30000" noProof="0">
                <a:ln>
                  <a:noFill/>
                </a:ln>
                <a:solidFill>
                  <a:prstClr val="black"/>
                </a:solidFill>
                <a:effectLst/>
                <a:uLnTx/>
                <a:uFillTx/>
                <a:latin typeface="Arial"/>
                <a:ea typeface="+mn-ea"/>
                <a:cs typeface="+mn-cs"/>
              </a:rPr>
              <a:t>2</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Olaparib + abi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all-comers</a:t>
            </a:r>
          </a:p>
        </p:txBody>
      </p:sp>
      <p:sp>
        <p:nvSpPr>
          <p:cNvPr id="51" name="TextBox 50">
            <a:extLst>
              <a:ext uri="{FF2B5EF4-FFF2-40B4-BE49-F238E27FC236}">
                <a16:creationId xmlns:a16="http://schemas.microsoft.com/office/drawing/2014/main" id="{C73F426F-FD47-45E5-B26C-7DDF5A45D532}"/>
              </a:ext>
            </a:extLst>
          </p:cNvPr>
          <p:cNvSpPr txBox="1"/>
          <p:nvPr/>
        </p:nvSpPr>
        <p:spPr>
          <a:xfrm>
            <a:off x="7396017" y="2915771"/>
            <a:ext cx="1120731" cy="512621"/>
          </a:xfrm>
          <a:prstGeom prst="rect">
            <a:avLst/>
          </a:prstGeom>
          <a:solidFill>
            <a:srgbClr val="E2F0D9"/>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a:ea typeface="+mn-ea"/>
                <a:cs typeface="+mn-cs"/>
              </a:rPr>
              <a:t>TALAPRO-2</a:t>
            </a:r>
            <a:r>
              <a:rPr kumimoji="0" lang="en-US" sz="1100" b="1" i="0" u="none" strike="noStrike" kern="0" cap="none" spc="0" normalizeH="0" baseline="30000" noProof="0" dirty="0">
                <a:ln>
                  <a:noFill/>
                </a:ln>
                <a:solidFill>
                  <a:prstClr val="black"/>
                </a:solidFill>
                <a:effectLst/>
                <a:uLnTx/>
                <a:uFillTx/>
                <a:latin typeface="Arial"/>
                <a:ea typeface="+mn-ea"/>
                <a:cs typeface="+mn-cs"/>
              </a:rPr>
              <a:t>4</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a:ln>
                  <a:noFill/>
                </a:ln>
                <a:solidFill>
                  <a:prstClr val="black"/>
                </a:solidFill>
                <a:effectLst/>
                <a:uLnTx/>
                <a:uFillTx/>
                <a:latin typeface="Arial"/>
                <a:ea typeface="+mn-ea"/>
                <a:cs typeface="+mn-cs"/>
              </a:rPr>
              <a:t>Talazoparib</a:t>
            </a:r>
            <a:r>
              <a:rPr kumimoji="0" lang="en-US" sz="800" b="0" i="0" u="none" strike="noStrike" kern="0" cap="none" spc="0" normalizeH="0" baseline="0" noProof="0" dirty="0">
                <a:ln>
                  <a:noFill/>
                </a:ln>
                <a:solidFill>
                  <a:prstClr val="black"/>
                </a:solidFill>
                <a:effectLst/>
                <a:uLnTx/>
                <a:uFillTx/>
                <a:latin typeface="Arial"/>
                <a:ea typeface="+mn-ea"/>
                <a:cs typeface="+mn-cs"/>
              </a:rPr>
              <a:t> + </a:t>
            </a:r>
            <a:r>
              <a:rPr kumimoji="0" lang="en-US" sz="800" b="0" i="0" u="none" strike="noStrike" kern="0" cap="none" spc="0" normalizeH="0" baseline="0" noProof="0" dirty="0" err="1">
                <a:ln>
                  <a:noFill/>
                </a:ln>
                <a:solidFill>
                  <a:prstClr val="black"/>
                </a:solidFill>
                <a:effectLst/>
                <a:uLnTx/>
                <a:uFillTx/>
                <a:latin typeface="Arial"/>
                <a:ea typeface="+mn-ea"/>
                <a:cs typeface="+mn-cs"/>
              </a:rPr>
              <a:t>enza</a:t>
            </a:r>
            <a:r>
              <a:rPr kumimoji="0" lang="en-US" sz="800" b="0" i="0" u="none" strike="noStrike" kern="0" cap="none" spc="0" normalizeH="0" baseline="0" noProof="0" dirty="0">
                <a:ln>
                  <a:noFill/>
                </a:ln>
                <a:solidFill>
                  <a:prstClr val="black"/>
                </a:solidFill>
                <a:effectLst/>
                <a:uLnTx/>
                <a:uFillTx/>
                <a:latin typeface="Arial"/>
                <a:ea typeface="+mn-ea"/>
                <a:cs typeface="+mn-cs"/>
              </a:rPr>
              <a:t> </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All Comers / </a:t>
            </a:r>
            <a:r>
              <a:rPr kumimoji="0" lang="en-US" sz="800" b="0" i="0" u="none" strike="noStrike" kern="0" cap="none" spc="0" normalizeH="0" baseline="0" noProof="0" dirty="0" err="1">
                <a:ln>
                  <a:noFill/>
                </a:ln>
                <a:solidFill>
                  <a:prstClr val="black"/>
                </a:solidFill>
                <a:effectLst/>
                <a:uLnTx/>
                <a:uFillTx/>
                <a:latin typeface="Arial"/>
                <a:ea typeface="+mn-ea"/>
                <a:cs typeface="+mn-cs"/>
              </a:rPr>
              <a:t>HRRm</a:t>
            </a:r>
            <a:r>
              <a:rPr kumimoji="0" lang="en-US" sz="800" b="0" i="0" u="none" strike="noStrike" kern="0" cap="none" spc="0" normalizeH="0" baseline="0" noProof="0" dirty="0">
                <a:ln>
                  <a:noFill/>
                </a:ln>
                <a:solidFill>
                  <a:prstClr val="black"/>
                </a:solidFill>
                <a:effectLst/>
                <a:uLnTx/>
                <a:uFillTx/>
                <a:latin typeface="Arial"/>
                <a:ea typeface="+mn-ea"/>
                <a:cs typeface="+mn-cs"/>
              </a:rPr>
              <a:t> </a:t>
            </a:r>
          </a:p>
        </p:txBody>
      </p:sp>
      <p:sp>
        <p:nvSpPr>
          <p:cNvPr id="52" name="TextBox 51">
            <a:extLst>
              <a:ext uri="{FF2B5EF4-FFF2-40B4-BE49-F238E27FC236}">
                <a16:creationId xmlns:a16="http://schemas.microsoft.com/office/drawing/2014/main" id="{A4C5948C-6D29-40AD-B4D5-A1CC7D735A0C}"/>
              </a:ext>
            </a:extLst>
          </p:cNvPr>
          <p:cNvSpPr txBox="1"/>
          <p:nvPr/>
        </p:nvSpPr>
        <p:spPr>
          <a:xfrm>
            <a:off x="7387485" y="3609479"/>
            <a:ext cx="1129261" cy="576472"/>
          </a:xfrm>
          <a:prstGeom prst="rect">
            <a:avLst/>
          </a:prstGeom>
          <a:solidFill>
            <a:schemeClr val="tx2">
              <a:lumMod val="10000"/>
              <a:lumOff val="9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a:ea typeface="+mn-ea"/>
                <a:cs typeface="+mn-cs"/>
              </a:rPr>
              <a:t>MAGNITUDE</a:t>
            </a:r>
            <a:r>
              <a:rPr kumimoji="0" lang="en-US" sz="1100" b="1" i="0" u="none" strike="noStrike" kern="0" cap="none" spc="0" normalizeH="0" baseline="30000" noProof="0">
                <a:ln>
                  <a:noFill/>
                </a:ln>
                <a:solidFill>
                  <a:prstClr val="black"/>
                </a:solidFill>
                <a:effectLst/>
                <a:uLnTx/>
                <a:uFillTx/>
                <a:latin typeface="Arial"/>
                <a:ea typeface="+mn-ea"/>
                <a:cs typeface="+mn-cs"/>
              </a:rPr>
              <a:t>7</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Niraparib + </a:t>
            </a:r>
            <a:r>
              <a:rPr kumimoji="0" lang="en-US" sz="800" b="0" i="0" u="none" strike="noStrike" kern="0" cap="none" spc="0" normalizeH="0" baseline="0" noProof="0" err="1">
                <a:ln>
                  <a:noFill/>
                </a:ln>
                <a:solidFill>
                  <a:prstClr val="black"/>
                </a:solidFill>
                <a:effectLst/>
                <a:uLnTx/>
                <a:uFillTx/>
                <a:latin typeface="Arial"/>
                <a:ea typeface="+mn-ea"/>
                <a:cs typeface="+mn-cs"/>
              </a:rPr>
              <a:t>abi</a:t>
            </a:r>
            <a:endParaRPr kumimoji="0" lang="en-US" sz="800" b="0" i="0" u="none" strike="noStrike" kern="0" cap="none" spc="0" normalizeH="0" baseline="0" noProof="0">
              <a:ln>
                <a:noFill/>
              </a:ln>
              <a:solidFill>
                <a:prstClr val="black"/>
              </a:solidFill>
              <a:effectLst/>
              <a:uLnTx/>
              <a:uFillTx/>
              <a:latin typeface="Arial"/>
              <a:ea typeface="+mn-ea"/>
              <a:cs typeface="+mn-cs"/>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Primary endpoint: </a:t>
            </a:r>
            <a:r>
              <a:rPr kumimoji="0" lang="en-US" sz="800" b="0" i="0" u="none" strike="noStrike" kern="0" cap="none" spc="0" normalizeH="0" baseline="0" noProof="0" err="1">
                <a:ln>
                  <a:noFill/>
                </a:ln>
                <a:solidFill>
                  <a:prstClr val="black"/>
                </a:solidFill>
                <a:effectLst/>
                <a:uLnTx/>
                <a:uFillTx/>
                <a:latin typeface="Arial"/>
                <a:ea typeface="+mn-ea"/>
                <a:cs typeface="+mn-cs"/>
              </a:rPr>
              <a:t>HRRm</a:t>
            </a:r>
            <a:endParaRPr kumimoji="0" lang="en-US" sz="800" b="0" i="0" u="none" strike="noStrike" kern="0" cap="none" spc="0" normalizeH="0" baseline="0" noProof="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379378D0-7823-4648-B2E9-F563F881051D}"/>
              </a:ext>
            </a:extLst>
          </p:cNvPr>
          <p:cNvSpPr/>
          <p:nvPr/>
        </p:nvSpPr>
        <p:spPr>
          <a:xfrm>
            <a:off x="8513291" y="3659621"/>
            <a:ext cx="2734881" cy="536527"/>
          </a:xfrm>
          <a:prstGeom prst="rect">
            <a:avLst/>
          </a:prstGeom>
          <a:gradFill flip="none" rotWithShape="1">
            <a:gsLst>
              <a:gs pos="42000">
                <a:srgbClr val="FF0000">
                  <a:alpha val="40000"/>
                </a:srgbClr>
              </a:gs>
              <a:gs pos="100000">
                <a:srgbClr val="FF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A7FA5AD6-549A-44FF-9470-9F0C786A8979}"/>
              </a:ext>
            </a:extLst>
          </p:cNvPr>
          <p:cNvSpPr txBox="1"/>
          <p:nvPr/>
        </p:nvSpPr>
        <p:spPr>
          <a:xfrm>
            <a:off x="9959620" y="4300341"/>
            <a:ext cx="1216245" cy="630698"/>
          </a:xfrm>
          <a:prstGeom prst="rect">
            <a:avLst/>
          </a:prstGeom>
          <a:solidFill>
            <a:schemeClr val="accent2">
              <a:lumMod val="20000"/>
              <a:lumOff val="8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Body)"/>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Body)"/>
                <a:ea typeface="+mn-ea"/>
                <a:cs typeface="+mn-cs"/>
              </a:rPr>
              <a:t>TRITON-2</a:t>
            </a:r>
            <a:r>
              <a:rPr kumimoji="0" lang="en-GB" sz="1100" b="1" i="0" u="none" strike="noStrike" kern="1200" cap="none" spc="0" normalizeH="0" baseline="30000" noProof="0">
                <a:ln>
                  <a:noFill/>
                </a:ln>
                <a:solidFill>
                  <a:prstClr val="black"/>
                </a:solidFill>
                <a:effectLst/>
                <a:uLnTx/>
                <a:uFillTx/>
                <a:latin typeface="Arial (Body)"/>
                <a:ea typeface="+mn-ea"/>
                <a:cs typeface="+mn-cs"/>
              </a:rPr>
              <a:t>11</a:t>
            </a:r>
            <a:r>
              <a:rPr kumimoji="0" lang="en-GB" sz="1100" b="1" i="0" u="none" strike="noStrike" kern="1200" cap="none" spc="0" normalizeH="0" baseline="0" noProof="0">
                <a:ln>
                  <a:noFill/>
                </a:ln>
                <a:solidFill>
                  <a:prstClr val="black"/>
                </a:solidFill>
                <a:effectLst/>
                <a:uLnTx/>
                <a:uFillTx/>
                <a:latin typeface="Arial (Body)"/>
                <a:ea typeface="+mn-ea"/>
                <a:cs typeface="+mn-cs"/>
              </a:rPr>
              <a:t> (PII)</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black"/>
                </a:solidFill>
                <a:effectLst/>
                <a:uLnTx/>
                <a:uFillTx/>
                <a:latin typeface="Arial (Body)"/>
                <a:ea typeface="+mn-ea"/>
                <a:cs typeface="+mn-cs"/>
              </a:rPr>
              <a:t>Rucaparib mono</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err="1">
                <a:ln>
                  <a:noFill/>
                </a:ln>
                <a:solidFill>
                  <a:prstClr val="black"/>
                </a:solidFill>
                <a:effectLst/>
                <a:uLnTx/>
                <a:uFillTx/>
                <a:latin typeface="Arial (Body)"/>
                <a:ea typeface="+mn-ea"/>
                <a:cs typeface="+mn-cs"/>
              </a:rPr>
              <a:t>HRRm</a:t>
            </a:r>
            <a:r>
              <a:rPr kumimoji="0" lang="en-US" sz="800" b="0" i="0" u="none" strike="noStrike" kern="0" cap="none" spc="0" normalizeH="0" baseline="0" noProof="0">
                <a:ln>
                  <a:noFill/>
                </a:ln>
                <a:solidFill>
                  <a:prstClr val="black"/>
                </a:solidFill>
                <a:effectLst/>
                <a:uLnTx/>
                <a:uFillTx/>
                <a:latin typeface="Arial (Body)"/>
                <a:ea typeface="+mn-ea"/>
                <a:cs typeface="+mn-cs"/>
              </a:rPr>
              <a:t> / BRCAm</a:t>
            </a:r>
            <a:r>
              <a:rPr kumimoji="0" lang="en-US" sz="1000" b="1" i="0" u="none" strike="noStrike" kern="0" cap="none" spc="0" normalizeH="0" baseline="30000" noProof="0">
                <a:ln>
                  <a:noFill/>
                </a:ln>
                <a:solidFill>
                  <a:prstClr val="black"/>
                </a:solidFill>
                <a:effectLst/>
                <a:uLnTx/>
                <a:uFillTx/>
                <a:latin typeface="Arial (Body)"/>
                <a:ea typeface="+mn-ea"/>
                <a:cs typeface="+mn-cs"/>
              </a:rPr>
              <a:t>†</a:t>
            </a:r>
            <a:endParaRPr kumimoji="0" lang="en-GB" sz="800" b="1" i="0" u="none" strike="noStrike" kern="0" cap="none" spc="0" normalizeH="0" baseline="30000" noProof="0">
              <a:ln>
                <a:noFill/>
              </a:ln>
              <a:solidFill>
                <a:prstClr val="black"/>
              </a:solidFill>
              <a:effectLst/>
              <a:uLnTx/>
              <a:uFillTx/>
              <a:latin typeface="Arial (Body)"/>
              <a:ea typeface="+mn-ea"/>
              <a:cs typeface="+mn-cs"/>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Body)"/>
                <a:ea typeface="+mn-ea"/>
                <a:cs typeface="+mn-cs"/>
              </a:rPr>
              <a:t>Post-NHA, post-taxane</a:t>
            </a:r>
          </a:p>
        </p:txBody>
      </p:sp>
      <p:sp>
        <p:nvSpPr>
          <p:cNvPr id="55" name="TextBox 54">
            <a:extLst>
              <a:ext uri="{FF2B5EF4-FFF2-40B4-BE49-F238E27FC236}">
                <a16:creationId xmlns:a16="http://schemas.microsoft.com/office/drawing/2014/main" id="{4CBB2140-968A-4059-AF4C-73717FF596E3}"/>
              </a:ext>
            </a:extLst>
          </p:cNvPr>
          <p:cNvSpPr txBox="1"/>
          <p:nvPr/>
        </p:nvSpPr>
        <p:spPr>
          <a:xfrm>
            <a:off x="8598148" y="2910933"/>
            <a:ext cx="2577717" cy="517460"/>
          </a:xfrm>
          <a:prstGeom prst="rect">
            <a:avLst/>
          </a:prstGeom>
          <a:solidFill>
            <a:srgbClr val="E2F0D9"/>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a:ea typeface="+mn-ea"/>
                <a:cs typeface="+mn-cs"/>
              </a:rPr>
              <a:t>TALAPRO-1</a:t>
            </a:r>
            <a:r>
              <a:rPr kumimoji="0" lang="en-US" sz="1100" b="1" i="0" u="none" strike="noStrike" kern="0" cap="none" spc="0" normalizeH="0" baseline="30000" noProof="0">
                <a:ln>
                  <a:noFill/>
                </a:ln>
                <a:solidFill>
                  <a:prstClr val="black"/>
                </a:solidFill>
                <a:effectLst/>
                <a:uLnTx/>
                <a:uFillTx/>
                <a:latin typeface="Arial"/>
                <a:ea typeface="+mn-ea"/>
                <a:cs typeface="+mn-cs"/>
              </a:rPr>
              <a:t>5</a:t>
            </a:r>
            <a:r>
              <a:rPr kumimoji="0" lang="en-US" sz="1100" b="1" i="0" u="none" strike="noStrike" kern="0" cap="none" spc="0" normalizeH="0" baseline="0" noProof="0">
                <a:ln>
                  <a:noFill/>
                </a:ln>
                <a:solidFill>
                  <a:prstClr val="black"/>
                </a:solidFill>
                <a:effectLst/>
                <a:uLnTx/>
                <a:uFillTx/>
                <a:latin typeface="Arial"/>
                <a:ea typeface="+mn-ea"/>
                <a:cs typeface="+mn-cs"/>
              </a:rPr>
              <a:t> (PII)</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Talazoparib mono, </a:t>
            </a:r>
            <a:r>
              <a:rPr kumimoji="0" lang="en-US" sz="800" b="0" i="0" u="none" strike="noStrike" kern="0" cap="none" spc="0" normalizeH="0" baseline="0" noProof="0" err="1">
                <a:ln>
                  <a:noFill/>
                </a:ln>
                <a:solidFill>
                  <a:prstClr val="black"/>
                </a:solidFill>
                <a:effectLst/>
                <a:uLnTx/>
                <a:uFillTx/>
                <a:latin typeface="Arial"/>
                <a:ea typeface="+mn-ea"/>
                <a:cs typeface="+mn-cs"/>
              </a:rPr>
              <a:t>HRRm</a:t>
            </a:r>
            <a:r>
              <a:rPr kumimoji="0" lang="en-US" sz="800" b="0" i="0" u="none" strike="noStrike" kern="0" cap="none" spc="0" normalizeH="0" baseline="0" noProof="0">
                <a:ln>
                  <a:noFill/>
                </a:ln>
                <a:solidFill>
                  <a:prstClr val="black"/>
                </a:solidFill>
                <a:effectLst/>
                <a:uLnTx/>
                <a:uFillTx/>
                <a:latin typeface="Arial"/>
                <a:ea typeface="+mn-ea"/>
                <a:cs typeface="+mn-cs"/>
              </a:rPr>
              <a:t> / BRCAm</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Post-NHA, post-taxane</a:t>
            </a:r>
          </a:p>
        </p:txBody>
      </p:sp>
      <p:sp>
        <p:nvSpPr>
          <p:cNvPr id="56" name="TextBox 55">
            <a:extLst>
              <a:ext uri="{FF2B5EF4-FFF2-40B4-BE49-F238E27FC236}">
                <a16:creationId xmlns:a16="http://schemas.microsoft.com/office/drawing/2014/main" id="{EE81218A-73B7-4C57-8A93-21C9D5BC84B9}"/>
              </a:ext>
            </a:extLst>
          </p:cNvPr>
          <p:cNvSpPr txBox="1"/>
          <p:nvPr/>
        </p:nvSpPr>
        <p:spPr>
          <a:xfrm>
            <a:off x="8598148" y="3699678"/>
            <a:ext cx="2577718" cy="435530"/>
          </a:xfrm>
          <a:prstGeom prst="rect">
            <a:avLst/>
          </a:prstGeom>
          <a:solidFill>
            <a:schemeClr val="tx2">
              <a:lumMod val="10000"/>
              <a:lumOff val="9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sz="1100" b="1" kern="0">
                <a:solidFill>
                  <a:srgbClr val="000000"/>
                </a:solidFill>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a:ea typeface="+mn-ea"/>
                <a:cs typeface="+mn-cs"/>
              </a:rPr>
              <a:t>GALAHAD</a:t>
            </a:r>
            <a:r>
              <a:rPr kumimoji="0" lang="en-US" sz="1100" b="1" i="0" u="none" strike="noStrike" kern="0" cap="none" spc="0" normalizeH="0" baseline="30000" noProof="0">
                <a:ln>
                  <a:noFill/>
                </a:ln>
                <a:solidFill>
                  <a:prstClr val="black"/>
                </a:solidFill>
                <a:effectLst/>
                <a:uLnTx/>
                <a:uFillTx/>
                <a:latin typeface="Arial"/>
                <a:ea typeface="+mn-ea"/>
                <a:cs typeface="+mn-cs"/>
              </a:rPr>
              <a:t>8</a:t>
            </a:r>
            <a:r>
              <a:rPr kumimoji="0" lang="en-US" sz="1100" b="1" i="0" u="none" strike="noStrike" kern="0" cap="none" spc="0" normalizeH="0" baseline="0" noProof="0">
                <a:ln>
                  <a:noFill/>
                </a:ln>
                <a:solidFill>
                  <a:prstClr val="black"/>
                </a:solidFill>
                <a:effectLst/>
                <a:uLnTx/>
                <a:uFillTx/>
                <a:latin typeface="Arial"/>
                <a:ea typeface="+mn-ea"/>
                <a:cs typeface="+mn-cs"/>
              </a:rPr>
              <a:t> (PII)</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Niraparib mono, </a:t>
            </a:r>
            <a:r>
              <a:rPr kumimoji="0" lang="en-US" sz="800" b="0" i="0" u="none" strike="noStrike" kern="0" cap="none" spc="0" normalizeH="0" baseline="0" noProof="0" err="1">
                <a:ln>
                  <a:noFill/>
                </a:ln>
                <a:solidFill>
                  <a:prstClr val="black"/>
                </a:solidFill>
                <a:effectLst/>
                <a:uLnTx/>
                <a:uFillTx/>
                <a:latin typeface="Arial"/>
                <a:ea typeface="+mn-ea"/>
                <a:cs typeface="+mn-cs"/>
              </a:rPr>
              <a:t>HRRm</a:t>
            </a:r>
            <a:r>
              <a:rPr kumimoji="0" lang="en-US" sz="800" b="0" i="0" u="none" strike="noStrike" kern="0" cap="none" spc="0" normalizeH="0" baseline="0" noProof="0">
                <a:ln>
                  <a:noFill/>
                </a:ln>
                <a:solidFill>
                  <a:prstClr val="black"/>
                </a:solidFill>
                <a:effectLst/>
                <a:uLnTx/>
                <a:uFillTx/>
                <a:latin typeface="Arial"/>
                <a:ea typeface="+mn-ea"/>
                <a:cs typeface="+mn-cs"/>
              </a:rPr>
              <a:t> / BRCAm</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Post-NHA, post-</a:t>
            </a:r>
            <a:r>
              <a:rPr kumimoji="0" lang="en-US" sz="800" b="0" i="0" u="none" strike="noStrike" kern="0" cap="none" spc="0" normalizeH="0" baseline="0" noProof="0" err="1">
                <a:ln>
                  <a:noFill/>
                </a:ln>
                <a:solidFill>
                  <a:prstClr val="black"/>
                </a:solidFill>
                <a:effectLst/>
                <a:uLnTx/>
                <a:uFillTx/>
                <a:latin typeface="Arial"/>
                <a:ea typeface="+mn-ea"/>
                <a:cs typeface="+mn-cs"/>
              </a:rPr>
              <a:t>taxane</a:t>
            </a:r>
            <a:endParaRPr kumimoji="0" lang="en-US" sz="800" b="0" i="0" u="none" strike="noStrike" kern="0" cap="none" spc="0" normalizeH="0" baseline="0" noProof="0">
              <a:ln>
                <a:noFill/>
              </a:ln>
              <a:solidFill>
                <a:prstClr val="black"/>
              </a:solidFill>
              <a:effectLst/>
              <a:uLnTx/>
              <a:uFillTx/>
              <a:latin typeface="Arial"/>
              <a:ea typeface="+mn-ea"/>
              <a:cs typeface="+mn-cs"/>
            </a:endParaRPr>
          </a:p>
        </p:txBody>
      </p:sp>
      <p:sp>
        <p:nvSpPr>
          <p:cNvPr id="57" name="TextBox 56">
            <a:extLst>
              <a:ext uri="{FF2B5EF4-FFF2-40B4-BE49-F238E27FC236}">
                <a16:creationId xmlns:a16="http://schemas.microsoft.com/office/drawing/2014/main" id="{1853068B-BE4B-4704-B6D9-D7D61B195216}"/>
              </a:ext>
            </a:extLst>
          </p:cNvPr>
          <p:cNvSpPr txBox="1"/>
          <p:nvPr/>
        </p:nvSpPr>
        <p:spPr>
          <a:xfrm>
            <a:off x="8598148" y="4325641"/>
            <a:ext cx="1256961" cy="625447"/>
          </a:xfrm>
          <a:prstGeom prst="rect">
            <a:avLst/>
          </a:prstGeom>
          <a:solidFill>
            <a:schemeClr val="accent2">
              <a:lumMod val="20000"/>
              <a:lumOff val="8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Body)"/>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Body)"/>
                <a:ea typeface="+mn-ea"/>
                <a:cs typeface="+mn-cs"/>
              </a:rPr>
              <a:t>TRITON-3</a:t>
            </a:r>
            <a:r>
              <a:rPr kumimoji="0" lang="en-GB" sz="1100" b="1" i="0" u="none" strike="noStrike" kern="1200" cap="none" spc="0" normalizeH="0" baseline="30000" noProof="0" dirty="0">
                <a:ln>
                  <a:noFill/>
                </a:ln>
                <a:solidFill>
                  <a:prstClr val="black"/>
                </a:solidFill>
                <a:effectLst/>
                <a:uLnTx/>
                <a:uFillTx/>
                <a:latin typeface="Arial (Body)"/>
                <a:ea typeface="+mn-ea"/>
                <a:cs typeface="+mn-cs"/>
              </a:rPr>
              <a:t>10</a:t>
            </a:r>
            <a:endParaRPr kumimoji="0" lang="en-GB" sz="1100" b="1" i="0" u="none" strike="noStrike" kern="1200" cap="none" spc="0" normalizeH="0" baseline="0" noProof="0" dirty="0">
              <a:ln>
                <a:noFill/>
              </a:ln>
              <a:solidFill>
                <a:prstClr val="black"/>
              </a:solidFill>
              <a:effectLst/>
              <a:uLnTx/>
              <a:uFillTx/>
              <a:latin typeface="Arial (Body)"/>
              <a:ea typeface="+mn-ea"/>
              <a:cs typeface="+mn-cs"/>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latin typeface="Arial (Body)"/>
                <a:ea typeface="+mn-ea"/>
                <a:cs typeface="+mn-cs"/>
              </a:rPr>
              <a:t>Rucaparib mono, </a:t>
            </a:r>
            <a:br>
              <a:rPr kumimoji="0" lang="en-GB" sz="800" b="0" i="0" u="none" strike="noStrike" kern="0" cap="none" spc="0" normalizeH="0" baseline="0" noProof="0" dirty="0">
                <a:ln>
                  <a:noFill/>
                </a:ln>
                <a:solidFill>
                  <a:prstClr val="black"/>
                </a:solidFill>
                <a:effectLst/>
                <a:uLnTx/>
                <a:uFillTx/>
                <a:latin typeface="Arial (Body)"/>
                <a:ea typeface="+mn-ea"/>
                <a:cs typeface="+mn-cs"/>
              </a:rPr>
            </a:br>
            <a:r>
              <a:rPr kumimoji="0" lang="en-GB" sz="800" b="0" i="0" u="none" strike="noStrike" kern="0" cap="none" spc="0" normalizeH="0" baseline="0" noProof="0" dirty="0">
                <a:ln>
                  <a:noFill/>
                </a:ln>
                <a:solidFill>
                  <a:prstClr val="black"/>
                </a:solidFill>
                <a:effectLst/>
                <a:uLnTx/>
                <a:uFillTx/>
                <a:latin typeface="Arial (Body)"/>
                <a:ea typeface="+mn-ea"/>
                <a:cs typeface="+mn-cs"/>
              </a:rPr>
              <a:t>Post-NHA, </a:t>
            </a:r>
            <a:r>
              <a:rPr kumimoji="0" lang="en-GB" sz="800" b="0" i="0" u="none" strike="noStrike" kern="0" cap="none" spc="0" normalizeH="0" baseline="0" noProof="0" dirty="0" err="1">
                <a:ln>
                  <a:noFill/>
                </a:ln>
                <a:solidFill>
                  <a:prstClr val="black"/>
                </a:solidFill>
                <a:effectLst/>
                <a:uLnTx/>
                <a:uFillTx/>
                <a:latin typeface="Arial (Body)"/>
                <a:ea typeface="+mn-ea"/>
                <a:cs typeface="+mn-cs"/>
              </a:rPr>
              <a:t>BRCAm</a:t>
            </a:r>
            <a:r>
              <a:rPr kumimoji="0" lang="en-GB" sz="800" b="0" i="0" u="none" strike="noStrike" kern="0" cap="none" spc="0" normalizeH="0" baseline="0" noProof="0" dirty="0">
                <a:ln>
                  <a:noFill/>
                </a:ln>
                <a:solidFill>
                  <a:prstClr val="black"/>
                </a:solidFill>
                <a:effectLst/>
                <a:uLnTx/>
                <a:uFillTx/>
                <a:latin typeface="Arial (Body)"/>
                <a:ea typeface="+mn-ea"/>
                <a:cs typeface="+mn-cs"/>
              </a:rPr>
              <a:t> / </a:t>
            </a:r>
            <a:r>
              <a:rPr kumimoji="0" lang="en-GB" sz="800" b="0" i="1" u="none" strike="noStrike" kern="0" cap="none" spc="0" normalizeH="0" baseline="0" noProof="0" dirty="0">
                <a:ln>
                  <a:noFill/>
                </a:ln>
                <a:solidFill>
                  <a:prstClr val="black"/>
                </a:solidFill>
                <a:effectLst/>
                <a:uLnTx/>
                <a:uFillTx/>
                <a:latin typeface="Arial (Body)"/>
                <a:ea typeface="+mn-ea"/>
                <a:cs typeface="+mn-cs"/>
              </a:rPr>
              <a:t>ATM</a:t>
            </a:r>
            <a:endParaRPr kumimoji="0" lang="en-US" sz="800" b="0" i="1" u="none" strike="noStrike" kern="0" cap="none" spc="0" normalizeH="0" baseline="0" noProof="0" dirty="0">
              <a:ln>
                <a:noFill/>
              </a:ln>
              <a:solidFill>
                <a:prstClr val="black"/>
              </a:solidFill>
              <a:effectLst/>
              <a:uLnTx/>
              <a:uFillTx/>
              <a:latin typeface="Arial (Body)"/>
              <a:ea typeface="+mn-ea"/>
              <a:cs typeface="+mn-cs"/>
            </a:endParaRPr>
          </a:p>
        </p:txBody>
      </p:sp>
      <p:sp>
        <p:nvSpPr>
          <p:cNvPr id="58" name="TextBox 57">
            <a:extLst>
              <a:ext uri="{FF2B5EF4-FFF2-40B4-BE49-F238E27FC236}">
                <a16:creationId xmlns:a16="http://schemas.microsoft.com/office/drawing/2014/main" id="{45072E01-FCB8-6A46-88E2-279C6412F328}"/>
              </a:ext>
            </a:extLst>
          </p:cNvPr>
          <p:cNvSpPr txBox="1"/>
          <p:nvPr/>
        </p:nvSpPr>
        <p:spPr>
          <a:xfrm>
            <a:off x="7332139" y="4296789"/>
            <a:ext cx="1188654" cy="512621"/>
          </a:xfrm>
          <a:prstGeom prst="rect">
            <a:avLst/>
          </a:prstGeom>
          <a:solidFill>
            <a:srgbClr val="E2F0D9"/>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defPPr>
              <a:defRPr lang="en-US"/>
            </a:defPPr>
            <a:lvl1pPr marR="0" lvl="0" indent="0" algn="ctr" defTabSz="457178" fontAlgn="auto">
              <a:lnSpc>
                <a:spcPct val="100000"/>
              </a:lnSpc>
              <a:spcBef>
                <a:spcPts val="0"/>
              </a:spcBef>
              <a:spcAft>
                <a:spcPts val="0"/>
              </a:spcAft>
              <a:buClrTx/>
              <a:buSzTx/>
              <a:buFontTx/>
              <a:buNone/>
              <a:tabLst/>
              <a:defRPr kumimoji="0" sz="1100" b="1" i="0" u="none" strike="noStrike" kern="0" cap="none" spc="0" normalizeH="0" baseline="0">
                <a:ln>
                  <a:noFill/>
                </a:ln>
                <a:solidFill>
                  <a:srgbClr val="000000"/>
                </a:solidFill>
                <a:effectLst/>
                <a:uLnTx/>
                <a:uFillTx/>
                <a:latin typeface="Arial"/>
              </a:defRPr>
            </a:lvl1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a:ea typeface="+mn-ea"/>
                <a:cs typeface="+mn-cs"/>
              </a:rPr>
              <a:t>CASPAR</a:t>
            </a:r>
            <a:r>
              <a:rPr kumimoji="0" lang="en-US" sz="1100" b="1" i="0" u="none" strike="noStrike" kern="0" cap="none" spc="0" normalizeH="0" baseline="30000" noProof="0" dirty="0">
                <a:ln>
                  <a:noFill/>
                </a:ln>
                <a:solidFill>
                  <a:prstClr val="black"/>
                </a:solidFill>
                <a:effectLst/>
                <a:uLnTx/>
                <a:uFillTx/>
                <a:latin typeface="Arial"/>
                <a:ea typeface="+mn-ea"/>
                <a:cs typeface="+mn-cs"/>
              </a:rPr>
              <a:t>4</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Rucaparib + </a:t>
            </a:r>
            <a:r>
              <a:rPr kumimoji="0" lang="en-US" sz="800" b="0" i="0" u="none" strike="noStrike" kern="0" cap="none" spc="0" normalizeH="0" baseline="0" noProof="0" dirty="0" err="1">
                <a:ln>
                  <a:noFill/>
                </a:ln>
                <a:solidFill>
                  <a:prstClr val="black"/>
                </a:solidFill>
                <a:effectLst/>
                <a:uLnTx/>
                <a:uFillTx/>
                <a:latin typeface="Arial"/>
                <a:ea typeface="+mn-ea"/>
                <a:cs typeface="+mn-cs"/>
              </a:rPr>
              <a:t>enza</a:t>
            </a:r>
            <a:r>
              <a:rPr kumimoji="0" lang="en-US" sz="800" b="0" i="0" u="none" strike="noStrike" kern="0" cap="none" spc="0" normalizeH="0" baseline="0" noProof="0" dirty="0">
                <a:ln>
                  <a:noFill/>
                </a:ln>
                <a:solidFill>
                  <a:prstClr val="black"/>
                </a:solidFill>
                <a:effectLst/>
                <a:uLnTx/>
                <a:uFillTx/>
                <a:latin typeface="Arial"/>
                <a:ea typeface="+mn-ea"/>
                <a:cs typeface="+mn-cs"/>
              </a:rPr>
              <a:t> </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All Comers / </a:t>
            </a:r>
            <a:r>
              <a:rPr kumimoji="0" lang="en-US" sz="800" b="0" i="0" u="none" strike="noStrike" kern="0" cap="none" spc="0" normalizeH="0" baseline="0" noProof="0" dirty="0" err="1">
                <a:ln>
                  <a:noFill/>
                </a:ln>
                <a:solidFill>
                  <a:prstClr val="black"/>
                </a:solidFill>
                <a:effectLst/>
                <a:uLnTx/>
                <a:uFillTx/>
                <a:latin typeface="Arial"/>
                <a:ea typeface="+mn-ea"/>
                <a:cs typeface="+mn-cs"/>
              </a:rPr>
              <a:t>HRRm</a:t>
            </a:r>
            <a:r>
              <a:rPr kumimoji="0" lang="en-US" sz="800" b="0" i="0" u="none" strike="noStrike" kern="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29639172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89D2-37B6-7344-BE3D-A044D180858A}"/>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AC19671F-6D5F-104F-BC58-7D1CE1B71666}"/>
              </a:ext>
            </a:extLst>
          </p:cNvPr>
          <p:cNvSpPr>
            <a:spLocks noGrp="1"/>
          </p:cNvSpPr>
          <p:nvPr>
            <p:ph idx="1"/>
          </p:nvPr>
        </p:nvSpPr>
        <p:spPr>
          <a:xfrm>
            <a:off x="516679" y="1575228"/>
            <a:ext cx="10990476" cy="4320000"/>
          </a:xfrm>
        </p:spPr>
        <p:txBody>
          <a:bodyPr>
            <a:normAutofit/>
          </a:bodyPr>
          <a:lstStyle/>
          <a:p>
            <a:pPr>
              <a:lnSpc>
                <a:spcPct val="100000"/>
              </a:lnSpc>
            </a:pPr>
            <a:r>
              <a:rPr lang="en-US" dirty="0"/>
              <a:t>Patients in the </a:t>
            </a:r>
            <a:r>
              <a:rPr lang="en-US" dirty="0" err="1"/>
              <a:t>mCRPC</a:t>
            </a:r>
            <a:r>
              <a:rPr lang="en-US" dirty="0"/>
              <a:t> state live less than 3 years even with the best available treatments</a:t>
            </a:r>
          </a:p>
          <a:p>
            <a:pPr>
              <a:lnSpc>
                <a:spcPct val="100000"/>
              </a:lnSpc>
            </a:pPr>
            <a:r>
              <a:rPr lang="en-US" dirty="0"/>
              <a:t>A significant proportion of men destined to die of prostate cancer harbor HRR mutations </a:t>
            </a:r>
          </a:p>
          <a:p>
            <a:pPr lvl="1">
              <a:lnSpc>
                <a:spcPct val="100000"/>
              </a:lnSpc>
            </a:pPr>
            <a:r>
              <a:rPr lang="en-US" dirty="0"/>
              <a:t>Treatment improves progression free survival and overall survival</a:t>
            </a:r>
          </a:p>
          <a:p>
            <a:pPr lvl="1">
              <a:lnSpc>
                <a:spcPct val="100000"/>
              </a:lnSpc>
            </a:pPr>
            <a:r>
              <a:rPr lang="en-US" dirty="0"/>
              <a:t>Strategies to identify </a:t>
            </a:r>
            <a:r>
              <a:rPr lang="en-US"/>
              <a:t>patients are </a:t>
            </a:r>
            <a:r>
              <a:rPr lang="en-US" dirty="0"/>
              <a:t>challenging but critically important </a:t>
            </a:r>
          </a:p>
          <a:p>
            <a:pPr>
              <a:lnSpc>
                <a:spcPct val="100000"/>
              </a:lnSpc>
            </a:pPr>
            <a:r>
              <a:rPr lang="en-US" dirty="0"/>
              <a:t>Future will likely include earlier introduction of </a:t>
            </a:r>
            <a:r>
              <a:rPr lang="en-US" dirty="0" err="1"/>
              <a:t>PARPi</a:t>
            </a:r>
            <a:r>
              <a:rPr lang="en-US" dirty="0"/>
              <a:t> and possibly treatment beyond patients with HRR/DDR mutations</a:t>
            </a:r>
          </a:p>
          <a:p>
            <a:pPr>
              <a:lnSpc>
                <a:spcPct val="100000"/>
              </a:lnSpc>
            </a:pPr>
            <a:endParaRPr lang="en-US" dirty="0"/>
          </a:p>
        </p:txBody>
      </p:sp>
    </p:spTree>
    <p:extLst>
      <p:ext uri="{BB962C8B-B14F-4D97-AF65-F5344CB8AC3E}">
        <p14:creationId xmlns:p14="http://schemas.microsoft.com/office/powerpoint/2010/main" val="141645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20413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568678"/>
            <a:ext cx="9798513" cy="1095726"/>
          </a:xfrm>
        </p:spPr>
        <p:txBody>
          <a:bodyPr lIns="91440" tIns="91440" rIns="91440" bIns="182880"/>
          <a:lstStyle/>
          <a:p>
            <a:pPr algn="l"/>
            <a:r>
              <a:rPr lang="en-US" dirty="0">
                <a:solidFill>
                  <a:schemeClr val="bg1"/>
                </a:solidFill>
              </a:rPr>
              <a:t>Case Presentation: A 53-year-old man with high-risk M0 HSPC and a slowly rising PSA</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564434"/>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David Morris (Nashville, Tennessee)</a:t>
            </a:r>
          </a:p>
        </p:txBody>
      </p:sp>
      <p:pic>
        <p:nvPicPr>
          <p:cNvPr id="7" name="Picture 6" descr="A person wearing headphones&#10;&#10;Description automatically generated">
            <a:extLst>
              <a:ext uri="{FF2B5EF4-FFF2-40B4-BE49-F238E27FC236}">
                <a16:creationId xmlns:a16="http://schemas.microsoft.com/office/drawing/2014/main" id="{C5119DA1-C93A-815E-147E-B78BDAB58D66}"/>
              </a:ext>
            </a:extLst>
          </p:cNvPr>
          <p:cNvPicPr>
            <a:picLocks noChangeAspect="1"/>
          </p:cNvPicPr>
          <p:nvPr/>
        </p:nvPicPr>
        <p:blipFill>
          <a:blip r:embed="rId2"/>
          <a:stretch>
            <a:fillRect/>
          </a:stretch>
        </p:blipFill>
        <p:spPr>
          <a:xfrm>
            <a:off x="2855638" y="1984246"/>
            <a:ext cx="6364780" cy="35801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5458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C1AEE7D-15A9-FB45-AD73-DD80C91FC280}"/>
              </a:ext>
            </a:extLst>
          </p:cNvPr>
          <p:cNvSpPr>
            <a:spLocks noGrp="1"/>
          </p:cNvSpPr>
          <p:nvPr>
            <p:ph type="subTitle" idx="1"/>
          </p:nvPr>
        </p:nvSpPr>
        <p:spPr>
          <a:xfrm>
            <a:off x="3877518" y="4849792"/>
            <a:ext cx="6794339" cy="636607"/>
          </a:xfrm>
        </p:spPr>
        <p:txBody>
          <a:bodyPr/>
          <a:lstStyle/>
          <a:p>
            <a:pPr algn="ctr"/>
            <a:r>
              <a:rPr lang="en-US" dirty="0"/>
              <a:t>Raoul S. Concepcion, MD, FACS</a:t>
            </a:r>
          </a:p>
          <a:p>
            <a:pPr algn="ctr"/>
            <a:r>
              <a:rPr lang="en-US" dirty="0"/>
              <a:t>Chief Science Officer</a:t>
            </a:r>
          </a:p>
          <a:p>
            <a:pPr algn="ctr"/>
            <a:r>
              <a:rPr lang="en-US" dirty="0"/>
              <a:t>Nashville TN</a:t>
            </a:r>
          </a:p>
        </p:txBody>
      </p:sp>
      <p:sp>
        <p:nvSpPr>
          <p:cNvPr id="3" name="Text Placeholder 2">
            <a:extLst>
              <a:ext uri="{FF2B5EF4-FFF2-40B4-BE49-F238E27FC236}">
                <a16:creationId xmlns:a16="http://schemas.microsoft.com/office/drawing/2014/main" id="{E1E75D7F-696A-2745-BDCB-CA3C351AF03A}"/>
              </a:ext>
            </a:extLst>
          </p:cNvPr>
          <p:cNvSpPr>
            <a:spLocks noGrp="1"/>
          </p:cNvSpPr>
          <p:nvPr>
            <p:ph type="body" sz="quarter" idx="10"/>
          </p:nvPr>
        </p:nvSpPr>
        <p:spPr>
          <a:xfrm>
            <a:off x="2947841" y="3429000"/>
            <a:ext cx="8420885" cy="1143000"/>
          </a:xfrm>
        </p:spPr>
        <p:txBody>
          <a:bodyPr>
            <a:normAutofit/>
          </a:bodyPr>
          <a:lstStyle/>
          <a:p>
            <a:pPr algn="ctr"/>
            <a:r>
              <a:rPr lang="en-US" sz="4000" b="1" dirty="0">
                <a:latin typeface="Arial" panose="020B0604020202020204" pitchFamily="34" charset="0"/>
                <a:ea typeface="Calibri" panose="020F0502020204030204" pitchFamily="34" charset="0"/>
              </a:rPr>
              <a:t>Management Approaches for Nonmetastatic Prostate Cancer </a:t>
            </a:r>
            <a:endParaRPr lang="en-US" dirty="0"/>
          </a:p>
        </p:txBody>
      </p:sp>
      <p:sp>
        <p:nvSpPr>
          <p:cNvPr id="6" name="TextBox 5">
            <a:extLst>
              <a:ext uri="{FF2B5EF4-FFF2-40B4-BE49-F238E27FC236}">
                <a16:creationId xmlns:a16="http://schemas.microsoft.com/office/drawing/2014/main" id="{ABC56AF5-5BB0-C34A-9F46-91CCF9FC279A}"/>
              </a:ext>
            </a:extLst>
          </p:cNvPr>
          <p:cNvSpPr txBox="1"/>
          <p:nvPr/>
        </p:nvSpPr>
        <p:spPr>
          <a:xfrm>
            <a:off x="3049929" y="3108728"/>
            <a:ext cx="609985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74196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C480-636C-E94B-A44B-66305BB2A94D}"/>
              </a:ext>
            </a:extLst>
          </p:cNvPr>
          <p:cNvSpPr>
            <a:spLocks noGrp="1"/>
          </p:cNvSpPr>
          <p:nvPr>
            <p:ph type="title"/>
          </p:nvPr>
        </p:nvSpPr>
        <p:spPr/>
        <p:txBody>
          <a:bodyPr/>
          <a:lstStyle/>
          <a:p>
            <a:pPr algn="ctr"/>
            <a:r>
              <a:rPr lang="en-US" dirty="0"/>
              <a:t>Clinical Challenges</a:t>
            </a:r>
          </a:p>
        </p:txBody>
      </p:sp>
      <p:sp>
        <p:nvSpPr>
          <p:cNvPr id="3" name="Content Placeholder 2">
            <a:extLst>
              <a:ext uri="{FF2B5EF4-FFF2-40B4-BE49-F238E27FC236}">
                <a16:creationId xmlns:a16="http://schemas.microsoft.com/office/drawing/2014/main" id="{AAB4F737-3408-764F-8C28-0D0E740B4D92}"/>
              </a:ext>
            </a:extLst>
          </p:cNvPr>
          <p:cNvSpPr>
            <a:spLocks noGrp="1"/>
          </p:cNvSpPr>
          <p:nvPr>
            <p:ph idx="1"/>
          </p:nvPr>
        </p:nvSpPr>
        <p:spPr/>
        <p:txBody>
          <a:bodyPr/>
          <a:lstStyle/>
          <a:p>
            <a:r>
              <a:rPr lang="en-US" dirty="0">
                <a:solidFill>
                  <a:schemeClr val="accent1"/>
                </a:solidFill>
              </a:rPr>
              <a:t>Detection of clinically significant disease</a:t>
            </a:r>
          </a:p>
          <a:p>
            <a:endParaRPr lang="en-US" dirty="0">
              <a:solidFill>
                <a:schemeClr val="accent1"/>
              </a:solidFill>
            </a:endParaRPr>
          </a:p>
          <a:p>
            <a:r>
              <a:rPr lang="en-US" b="1" u="sng" dirty="0">
                <a:solidFill>
                  <a:schemeClr val="accent1"/>
                </a:solidFill>
              </a:rPr>
              <a:t>Management of HG/HR disease, non-metastatic </a:t>
            </a:r>
          </a:p>
          <a:p>
            <a:pPr marL="0" indent="0">
              <a:buNone/>
            </a:pPr>
            <a:endParaRPr lang="en-US" dirty="0">
              <a:solidFill>
                <a:schemeClr val="accent1"/>
              </a:solidFill>
            </a:endParaRPr>
          </a:p>
          <a:p>
            <a:r>
              <a:rPr lang="en-US" dirty="0">
                <a:solidFill>
                  <a:schemeClr val="accent1"/>
                </a:solidFill>
              </a:rPr>
              <a:t>How will molecular imaging change the current landscape </a:t>
            </a:r>
          </a:p>
          <a:p>
            <a:endParaRPr lang="en-US" dirty="0">
              <a:solidFill>
                <a:schemeClr val="accent1"/>
              </a:solidFill>
            </a:endParaRPr>
          </a:p>
          <a:p>
            <a:r>
              <a:rPr lang="en-US" b="1" u="sng" dirty="0">
                <a:solidFill>
                  <a:schemeClr val="accent1"/>
                </a:solidFill>
              </a:rPr>
              <a:t>Optimizing therapeutic choices and SE profiles, </a:t>
            </a:r>
            <a:r>
              <a:rPr lang="en-US" b="1" u="sng" dirty="0" err="1">
                <a:solidFill>
                  <a:schemeClr val="accent1"/>
                </a:solidFill>
              </a:rPr>
              <a:t>nmCRPC</a:t>
            </a:r>
            <a:endParaRPr lang="en-US" b="1" u="sng"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pPr lvl="1"/>
            <a:endParaRPr lang="en-US" dirty="0"/>
          </a:p>
          <a:p>
            <a:pPr lvl="1"/>
            <a:endParaRPr lang="en-US" dirty="0"/>
          </a:p>
        </p:txBody>
      </p:sp>
    </p:spTree>
    <p:extLst>
      <p:ext uri="{BB962C8B-B14F-4D97-AF65-F5344CB8AC3E}">
        <p14:creationId xmlns:p14="http://schemas.microsoft.com/office/powerpoint/2010/main" val="6675854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7B9D-0463-6748-8C32-C71338CF9981}"/>
              </a:ext>
            </a:extLst>
          </p:cNvPr>
          <p:cNvSpPr>
            <a:spLocks noGrp="1"/>
          </p:cNvSpPr>
          <p:nvPr>
            <p:ph type="title"/>
          </p:nvPr>
        </p:nvSpPr>
        <p:spPr/>
        <p:txBody>
          <a:bodyPr/>
          <a:lstStyle/>
          <a:p>
            <a:pPr algn="ctr"/>
            <a:r>
              <a:rPr lang="en-US" dirty="0"/>
              <a:t>Semantics</a:t>
            </a:r>
          </a:p>
        </p:txBody>
      </p:sp>
      <p:sp>
        <p:nvSpPr>
          <p:cNvPr id="3" name="Content Placeholder 2">
            <a:extLst>
              <a:ext uri="{FF2B5EF4-FFF2-40B4-BE49-F238E27FC236}">
                <a16:creationId xmlns:a16="http://schemas.microsoft.com/office/drawing/2014/main" id="{85011975-3C30-2E4B-85CC-BDD000131594}"/>
              </a:ext>
            </a:extLst>
          </p:cNvPr>
          <p:cNvSpPr>
            <a:spLocks noGrp="1"/>
          </p:cNvSpPr>
          <p:nvPr>
            <p:ph idx="1"/>
          </p:nvPr>
        </p:nvSpPr>
        <p:spPr/>
        <p:txBody>
          <a:bodyPr/>
          <a:lstStyle/>
          <a:p>
            <a:r>
              <a:rPr lang="en-US" sz="2000" dirty="0">
                <a:solidFill>
                  <a:schemeClr val="accent1"/>
                </a:solidFill>
              </a:rPr>
              <a:t>Localized Prostate Cancer</a:t>
            </a:r>
          </a:p>
          <a:p>
            <a:pPr lvl="1"/>
            <a:r>
              <a:rPr lang="en-US" dirty="0">
                <a:solidFill>
                  <a:schemeClr val="accent1"/>
                </a:solidFill>
              </a:rPr>
              <a:t>Very Low Risk</a:t>
            </a:r>
          </a:p>
          <a:p>
            <a:pPr lvl="1"/>
            <a:r>
              <a:rPr lang="en-US" dirty="0">
                <a:solidFill>
                  <a:schemeClr val="accent1"/>
                </a:solidFill>
              </a:rPr>
              <a:t>Low Risk</a:t>
            </a:r>
          </a:p>
          <a:p>
            <a:pPr lvl="1"/>
            <a:r>
              <a:rPr lang="en-US" dirty="0">
                <a:solidFill>
                  <a:schemeClr val="accent1"/>
                </a:solidFill>
              </a:rPr>
              <a:t>Favorable Intermediate</a:t>
            </a:r>
          </a:p>
          <a:p>
            <a:pPr lvl="1"/>
            <a:r>
              <a:rPr lang="en-US" dirty="0">
                <a:solidFill>
                  <a:schemeClr val="accent1"/>
                </a:solidFill>
              </a:rPr>
              <a:t>High Risk</a:t>
            </a:r>
          </a:p>
          <a:p>
            <a:pPr lvl="1"/>
            <a:r>
              <a:rPr lang="en-US" dirty="0">
                <a:solidFill>
                  <a:schemeClr val="accent1"/>
                </a:solidFill>
              </a:rPr>
              <a:t>Very High Risk</a:t>
            </a:r>
          </a:p>
          <a:p>
            <a:pPr lvl="1"/>
            <a:endParaRPr lang="en-US" dirty="0"/>
          </a:p>
          <a:p>
            <a:pPr lvl="1"/>
            <a:endParaRPr lang="en-US" dirty="0"/>
          </a:p>
        </p:txBody>
      </p:sp>
      <p:sp>
        <p:nvSpPr>
          <p:cNvPr id="5" name="Content Placeholder 4">
            <a:extLst>
              <a:ext uri="{FF2B5EF4-FFF2-40B4-BE49-F238E27FC236}">
                <a16:creationId xmlns:a16="http://schemas.microsoft.com/office/drawing/2014/main" id="{BBA70DEB-2A68-9E48-9483-F78E8E24C3EA}"/>
              </a:ext>
            </a:extLst>
          </p:cNvPr>
          <p:cNvSpPr>
            <a:spLocks noGrp="1"/>
          </p:cNvSpPr>
          <p:nvPr>
            <p:ph idx="13"/>
          </p:nvPr>
        </p:nvSpPr>
        <p:spPr/>
        <p:txBody>
          <a:bodyPr/>
          <a:lstStyle/>
          <a:p>
            <a:r>
              <a:rPr lang="en-US" dirty="0">
                <a:solidFill>
                  <a:schemeClr val="accent1"/>
                </a:solidFill>
              </a:rPr>
              <a:t>Advanced Prostate Cancer</a:t>
            </a:r>
          </a:p>
          <a:p>
            <a:pPr lvl="1"/>
            <a:r>
              <a:rPr lang="en-US" dirty="0">
                <a:solidFill>
                  <a:schemeClr val="accent1"/>
                </a:solidFill>
              </a:rPr>
              <a:t>What defines?</a:t>
            </a:r>
          </a:p>
          <a:p>
            <a:r>
              <a:rPr lang="en-US" dirty="0">
                <a:solidFill>
                  <a:schemeClr val="accent1"/>
                </a:solidFill>
              </a:rPr>
              <a:t>Metastatic Disease:  Yes/No</a:t>
            </a:r>
          </a:p>
          <a:p>
            <a:r>
              <a:rPr lang="en-US" dirty="0">
                <a:solidFill>
                  <a:schemeClr val="accent1"/>
                </a:solidFill>
              </a:rPr>
              <a:t>Continuous Hormonal Status:  Yes/No</a:t>
            </a:r>
          </a:p>
          <a:p>
            <a:r>
              <a:rPr lang="en-US" dirty="0">
                <a:solidFill>
                  <a:schemeClr val="accent1"/>
                </a:solidFill>
              </a:rPr>
              <a:t>CNPC/CSPC</a:t>
            </a:r>
          </a:p>
          <a:p>
            <a:r>
              <a:rPr lang="en-US" dirty="0">
                <a:solidFill>
                  <a:schemeClr val="accent1"/>
                </a:solidFill>
              </a:rPr>
              <a:t>CRPC</a:t>
            </a:r>
          </a:p>
          <a:p>
            <a:pPr lvl="1"/>
            <a:endParaRPr lang="en-US" dirty="0"/>
          </a:p>
          <a:p>
            <a:pPr lvl="1"/>
            <a:endParaRPr lang="en-US" dirty="0"/>
          </a:p>
        </p:txBody>
      </p:sp>
    </p:spTree>
    <p:extLst>
      <p:ext uri="{BB962C8B-B14F-4D97-AF65-F5344CB8AC3E}">
        <p14:creationId xmlns:p14="http://schemas.microsoft.com/office/powerpoint/2010/main" val="15159332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7C3B68E-31C4-FE44-AB1B-2D00BE208F92}"/>
              </a:ext>
            </a:extLst>
          </p:cNvPr>
          <p:cNvPicPr>
            <a:picLocks noGrp="1" noChangeAspect="1"/>
          </p:cNvPicPr>
          <p:nvPr>
            <p:ph idx="1"/>
          </p:nvPr>
        </p:nvPicPr>
        <p:blipFill>
          <a:blip r:embed="rId2"/>
          <a:stretch>
            <a:fillRect/>
          </a:stretch>
        </p:blipFill>
        <p:spPr>
          <a:xfrm>
            <a:off x="227102" y="600589"/>
            <a:ext cx="5710401" cy="5195199"/>
          </a:xfrm>
        </p:spPr>
      </p:pic>
      <p:pic>
        <p:nvPicPr>
          <p:cNvPr id="10" name="Content Placeholder 9">
            <a:extLst>
              <a:ext uri="{FF2B5EF4-FFF2-40B4-BE49-F238E27FC236}">
                <a16:creationId xmlns:a16="http://schemas.microsoft.com/office/drawing/2014/main" id="{CB88CED7-0AA0-754A-99F0-20C00676F755}"/>
              </a:ext>
            </a:extLst>
          </p:cNvPr>
          <p:cNvPicPr>
            <a:picLocks noGrp="1" noChangeAspect="1"/>
          </p:cNvPicPr>
          <p:nvPr>
            <p:ph idx="13"/>
          </p:nvPr>
        </p:nvPicPr>
        <p:blipFill>
          <a:blip r:embed="rId3"/>
          <a:stretch>
            <a:fillRect/>
          </a:stretch>
        </p:blipFill>
        <p:spPr>
          <a:xfrm>
            <a:off x="6020850" y="503053"/>
            <a:ext cx="5817582" cy="5292734"/>
          </a:xfrm>
        </p:spPr>
      </p:pic>
    </p:spTree>
    <p:extLst>
      <p:ext uri="{BB962C8B-B14F-4D97-AF65-F5344CB8AC3E}">
        <p14:creationId xmlns:p14="http://schemas.microsoft.com/office/powerpoint/2010/main" val="776822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DEBAD62-70F5-4046-B47D-40ED9E947133}"/>
              </a:ext>
            </a:extLst>
          </p:cNvPr>
          <p:cNvPicPr>
            <a:picLocks noGrp="1" noChangeAspect="1"/>
          </p:cNvPicPr>
          <p:nvPr>
            <p:ph idx="1"/>
          </p:nvPr>
        </p:nvPicPr>
        <p:blipFill rotWithShape="1">
          <a:blip r:embed="rId2"/>
          <a:srcRect t="14840"/>
          <a:stretch/>
        </p:blipFill>
        <p:spPr>
          <a:xfrm>
            <a:off x="379583" y="897863"/>
            <a:ext cx="11432834" cy="5062273"/>
          </a:xfrm>
        </p:spPr>
      </p:pic>
      <p:sp>
        <p:nvSpPr>
          <p:cNvPr id="2" name="TextBox 1">
            <a:extLst>
              <a:ext uri="{FF2B5EF4-FFF2-40B4-BE49-F238E27FC236}">
                <a16:creationId xmlns:a16="http://schemas.microsoft.com/office/drawing/2014/main" id="{C4DE233C-F43C-3648-854E-53136B37BB0F}"/>
              </a:ext>
            </a:extLst>
          </p:cNvPr>
          <p:cNvSpPr txBox="1"/>
          <p:nvPr/>
        </p:nvSpPr>
        <p:spPr>
          <a:xfrm>
            <a:off x="604157" y="369331"/>
            <a:ext cx="730475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Ongoing Phase II &amp; III Trials in High-Risk Prostate Cancer</a:t>
            </a:r>
          </a:p>
        </p:txBody>
      </p:sp>
      <p:sp>
        <p:nvSpPr>
          <p:cNvPr id="3" name="TextBox 2">
            <a:extLst>
              <a:ext uri="{FF2B5EF4-FFF2-40B4-BE49-F238E27FC236}">
                <a16:creationId xmlns:a16="http://schemas.microsoft.com/office/drawing/2014/main" id="{1F9FBC9E-7923-264A-B564-2849A7D62D6F}"/>
              </a:ext>
            </a:extLst>
          </p:cNvPr>
          <p:cNvSpPr txBox="1"/>
          <p:nvPr/>
        </p:nvSpPr>
        <p:spPr>
          <a:xfrm>
            <a:off x="0" y="6488668"/>
            <a:ext cx="354783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Marvaso</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G et al. Front Oncol 2021;11:732766.</a:t>
            </a:r>
          </a:p>
        </p:txBody>
      </p:sp>
    </p:spTree>
    <p:extLst>
      <p:ext uri="{BB962C8B-B14F-4D97-AF65-F5344CB8AC3E}">
        <p14:creationId xmlns:p14="http://schemas.microsoft.com/office/powerpoint/2010/main" val="15221482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02636"/>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873023" y="1194186"/>
            <a:ext cx="516826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Raoul S Concepcion, MD</a:t>
            </a:r>
            <a:br>
              <a:rPr lang="en-US" sz="160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Chief Science Officer</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US Urology Partners</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Nashville, Tennessee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384" y="1208002"/>
            <a:ext cx="1261872" cy="1261872"/>
          </a:xfrm>
          <a:prstGeom prst="rect">
            <a:avLst/>
          </a:prstGeom>
        </p:spPr>
      </p:pic>
      <p:sp>
        <p:nvSpPr>
          <p:cNvPr id="11" name="Text Box 9">
            <a:extLst>
              <a:ext uri="{FF2B5EF4-FFF2-40B4-BE49-F238E27FC236}">
                <a16:creationId xmlns:a16="http://schemas.microsoft.com/office/drawing/2014/main" id="{78E6CF54-6820-AE4F-B271-C8BB0DA3C21D}"/>
              </a:ext>
            </a:extLst>
          </p:cNvPr>
          <p:cNvSpPr txBox="1">
            <a:spLocks noChangeArrowheads="1"/>
          </p:cNvSpPr>
          <p:nvPr/>
        </p:nvSpPr>
        <p:spPr bwMode="auto">
          <a:xfrm>
            <a:off x="7782156" y="3620394"/>
            <a:ext cx="3660524" cy="1296144"/>
          </a:xfrm>
          <a:prstGeom prst="rect">
            <a:avLst/>
          </a:prstGeom>
          <a:noFill/>
          <a:ln w="9525">
            <a:noFill/>
            <a:miter lim="800000"/>
            <a:headEnd/>
            <a:tailEnd/>
          </a:ln>
        </p:spPr>
        <p:txBody>
          <a:bodyPr lIns="91440" tIns="0" rIns="0" bIns="0">
            <a:prstTxWarp prst="textNoShape">
              <a:avLst/>
            </a:prstTxWarp>
          </a:bodyPr>
          <a:lstStyle/>
          <a:p>
            <a:pPr>
              <a:spcBef>
                <a:spcPct val="30000"/>
              </a:spcBef>
              <a:spcAft>
                <a:spcPts val="80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700" dirty="0">
                <a:solidFill>
                  <a:srgbClr val="000000"/>
                </a:solidFill>
                <a:latin typeface="Calibri" pitchFamily="-72" charset="0"/>
              </a:rPr>
              <a:t>Emmanuel S </a:t>
            </a:r>
            <a:r>
              <a:rPr lang="en-US" sz="1700" dirty="0" err="1">
                <a:solidFill>
                  <a:srgbClr val="000000"/>
                </a:solidFill>
                <a:latin typeface="Calibri" pitchFamily="-72" charset="0"/>
              </a:rPr>
              <a:t>Antonarakis</a:t>
            </a:r>
            <a:r>
              <a:rPr lang="en-US" sz="1700" dirty="0">
                <a:solidFill>
                  <a:srgbClr val="000000"/>
                </a:solidFill>
                <a:latin typeface="Calibri" pitchFamily="-72" charset="0"/>
              </a:rPr>
              <a:t>, MD</a:t>
            </a:r>
            <a:br>
              <a:rPr lang="en-US" sz="1700" dirty="0">
                <a:solidFill>
                  <a:srgbClr val="000000"/>
                </a:solidFill>
                <a:latin typeface="Calibri" pitchFamily="-72" charset="0"/>
              </a:rPr>
            </a:br>
            <a:r>
              <a:rPr lang="en-US" sz="1700" b="0" dirty="0">
                <a:solidFill>
                  <a:srgbClr val="000000"/>
                </a:solidFill>
                <a:latin typeface="Calibri" pitchFamily="-72" charset="0"/>
              </a:rPr>
              <a:t>Clark Endowed Professor of Medicine</a:t>
            </a:r>
            <a:br>
              <a:rPr lang="en-US" sz="1700" b="0" dirty="0">
                <a:solidFill>
                  <a:srgbClr val="000000"/>
                </a:solidFill>
                <a:latin typeface="Calibri" pitchFamily="-72" charset="0"/>
              </a:rPr>
            </a:br>
            <a:r>
              <a:rPr lang="en-US" sz="1700" b="0" dirty="0">
                <a:solidFill>
                  <a:srgbClr val="000000"/>
                </a:solidFill>
                <a:latin typeface="Calibri" pitchFamily="-72" charset="0"/>
              </a:rPr>
              <a:t>Division of Hematology, Oncology and Transplantation</a:t>
            </a:r>
            <a:br>
              <a:rPr lang="en-US" sz="1700" b="0" dirty="0">
                <a:solidFill>
                  <a:srgbClr val="000000"/>
                </a:solidFill>
                <a:latin typeface="Calibri" pitchFamily="-72" charset="0"/>
              </a:rPr>
            </a:br>
            <a:r>
              <a:rPr lang="en-US" sz="1700" b="0" dirty="0">
                <a:solidFill>
                  <a:srgbClr val="000000"/>
                </a:solidFill>
                <a:latin typeface="Calibri" pitchFamily="-72" charset="0"/>
              </a:rPr>
              <a:t>University of Minnesota</a:t>
            </a:r>
            <a:br>
              <a:rPr lang="en-US" sz="1700" b="0" dirty="0">
                <a:solidFill>
                  <a:srgbClr val="000000"/>
                </a:solidFill>
                <a:latin typeface="Calibri" pitchFamily="-72" charset="0"/>
              </a:rPr>
            </a:br>
            <a:r>
              <a:rPr lang="en-US" sz="1700" b="0" dirty="0">
                <a:solidFill>
                  <a:srgbClr val="000000"/>
                </a:solidFill>
                <a:latin typeface="Calibri" pitchFamily="-72" charset="0"/>
              </a:rPr>
              <a:t>Minneapolis, Minnesota</a:t>
            </a:r>
            <a:endPar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pic>
        <p:nvPicPr>
          <p:cNvPr id="13" name="Picture 12">
            <a:extLst>
              <a:ext uri="{FF2B5EF4-FFF2-40B4-BE49-F238E27FC236}">
                <a16:creationId xmlns:a16="http://schemas.microsoft.com/office/drawing/2014/main" id="{B496CE93-938B-4140-99C7-982269D909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39901" y="3695286"/>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873023" y="3620394"/>
            <a:ext cx="4362517"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Fred Saad, MD</a:t>
            </a:r>
            <a:br>
              <a:rPr lang="en-US" sz="160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and Chief of Urology</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of GU Oncology</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Raymond Garneau Chair in Prostate Cancer</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Montreal Hospital Center (CHUM)</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Prostate Cancer Research</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Montreal Cancer Institute/CRCHUM</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Montréal, Québec, Canada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384" y="3672510"/>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7761539" y="1194186"/>
            <a:ext cx="4383133"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Matthew R Smith, MD, PhD</a:t>
            </a:r>
            <a:br>
              <a:rPr lang="en-US" sz="160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Claire and John </a:t>
            </a:r>
            <a:r>
              <a:rPr lang="en-US" sz="1600" b="0" dirty="0" err="1">
                <a:solidFill>
                  <a:srgbClr val="000000"/>
                </a:solidFill>
                <a:latin typeface="Calibri" panose="020F0502020204030204" pitchFamily="34" charset="0"/>
                <a:ea typeface="ＭＳ Ｐゴシック" charset="0"/>
                <a:cs typeface="Calibri" panose="020F0502020204030204" pitchFamily="34" charset="0"/>
              </a:rPr>
              <a:t>Bertucci</a:t>
            </a:r>
            <a:r>
              <a:rPr lang="en-US" sz="1600" b="0" dirty="0">
                <a:solidFill>
                  <a:srgbClr val="000000"/>
                </a:solidFill>
                <a:latin typeface="Calibri" panose="020F0502020204030204" pitchFamily="34" charset="0"/>
                <a:ea typeface="ＭＳ Ｐゴシック" charset="0"/>
                <a:cs typeface="Calibri" panose="020F0502020204030204" pitchFamily="34" charset="0"/>
              </a:rPr>
              <a:t> Endowed Chair in Genitourinary Cancers</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 Harvard Medical School</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Genitourinary Malignancies Program</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Massachusetts General Hospital Cancer Center</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39901" y="1208002"/>
            <a:ext cx="1261872" cy="1261872"/>
          </a:xfrm>
          <a:prstGeom prst="rect">
            <a:avLst/>
          </a:prstGeom>
        </p:spPr>
      </p:pic>
    </p:spTree>
    <p:custDataLst>
      <p:tags r:id="rId1"/>
    </p:custDataLst>
    <p:extLst>
      <p:ext uri="{BB962C8B-B14F-4D97-AF65-F5344CB8AC3E}">
        <p14:creationId xmlns:p14="http://schemas.microsoft.com/office/powerpoint/2010/main" val="2465220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6E5160-31BB-B644-9500-8A1BC9529F7E}"/>
              </a:ext>
            </a:extLst>
          </p:cNvPr>
          <p:cNvPicPr>
            <a:picLocks noGrp="1" noChangeAspect="1"/>
          </p:cNvPicPr>
          <p:nvPr>
            <p:ph idx="1"/>
          </p:nvPr>
        </p:nvPicPr>
        <p:blipFill>
          <a:blip r:embed="rId2"/>
          <a:stretch>
            <a:fillRect/>
          </a:stretch>
        </p:blipFill>
        <p:spPr>
          <a:xfrm>
            <a:off x="150412" y="670560"/>
            <a:ext cx="11623621" cy="5203171"/>
          </a:xfrm>
        </p:spPr>
      </p:pic>
    </p:spTree>
    <p:extLst>
      <p:ext uri="{BB962C8B-B14F-4D97-AF65-F5344CB8AC3E}">
        <p14:creationId xmlns:p14="http://schemas.microsoft.com/office/powerpoint/2010/main" val="22995943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7CE53F5-257F-D24E-8747-32B770D46B3F}"/>
              </a:ext>
            </a:extLst>
          </p:cNvPr>
          <p:cNvPicPr>
            <a:picLocks noGrp="1" noChangeAspect="1"/>
          </p:cNvPicPr>
          <p:nvPr>
            <p:ph idx="1"/>
          </p:nvPr>
        </p:nvPicPr>
        <p:blipFill rotWithShape="1">
          <a:blip r:embed="rId2"/>
          <a:srcRect b="4722"/>
          <a:stretch/>
        </p:blipFill>
        <p:spPr>
          <a:xfrm>
            <a:off x="1836543" y="367599"/>
            <a:ext cx="8825685" cy="5224818"/>
          </a:xfrm>
        </p:spPr>
      </p:pic>
    </p:spTree>
    <p:extLst>
      <p:ext uri="{BB962C8B-B14F-4D97-AF65-F5344CB8AC3E}">
        <p14:creationId xmlns:p14="http://schemas.microsoft.com/office/powerpoint/2010/main" val="16664541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a:extLst>
              <a:ext uri="{FF2B5EF4-FFF2-40B4-BE49-F238E27FC236}">
                <a16:creationId xmlns:a16="http://schemas.microsoft.com/office/drawing/2014/main" id="{EA93FEEA-571A-DB4C-B4AA-5F355A4F25FD}"/>
              </a:ext>
            </a:extLst>
          </p:cNvPr>
          <p:cNvPicPr>
            <a:picLocks noChangeAspect="1"/>
          </p:cNvPicPr>
          <p:nvPr/>
        </p:nvPicPr>
        <p:blipFill>
          <a:blip r:embed="rId2"/>
          <a:stretch>
            <a:fillRect/>
          </a:stretch>
        </p:blipFill>
        <p:spPr>
          <a:xfrm>
            <a:off x="2215667" y="130759"/>
            <a:ext cx="7760666" cy="5978493"/>
          </a:xfrm>
          <a:prstGeom prst="rect">
            <a:avLst/>
          </a:prstGeom>
        </p:spPr>
      </p:pic>
      <p:sp>
        <p:nvSpPr>
          <p:cNvPr id="7" name="TextBox 6">
            <a:extLst>
              <a:ext uri="{FF2B5EF4-FFF2-40B4-BE49-F238E27FC236}">
                <a16:creationId xmlns:a16="http://schemas.microsoft.com/office/drawing/2014/main" id="{C26C40D5-3E9E-FC4A-BDFA-4415EFE48081}"/>
              </a:ext>
            </a:extLst>
          </p:cNvPr>
          <p:cNvSpPr txBox="1"/>
          <p:nvPr/>
        </p:nvSpPr>
        <p:spPr>
          <a:xfrm>
            <a:off x="0" y="6531442"/>
            <a:ext cx="300832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Attard G et al. Lancet 2022;399:447-60</a:t>
            </a:r>
          </a:p>
        </p:txBody>
      </p:sp>
    </p:spTree>
    <p:extLst>
      <p:ext uri="{BB962C8B-B14F-4D97-AF65-F5344CB8AC3E}">
        <p14:creationId xmlns:p14="http://schemas.microsoft.com/office/powerpoint/2010/main" val="26192918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B47A93C-6F25-554E-A8AB-42FE2B51CFDA}"/>
              </a:ext>
            </a:extLst>
          </p:cNvPr>
          <p:cNvPicPr>
            <a:picLocks noGrp="1" noChangeAspect="1"/>
          </p:cNvPicPr>
          <p:nvPr>
            <p:ph idx="1"/>
          </p:nvPr>
        </p:nvPicPr>
        <p:blipFill>
          <a:blip r:embed="rId3"/>
          <a:stretch>
            <a:fillRect/>
          </a:stretch>
        </p:blipFill>
        <p:spPr>
          <a:xfrm>
            <a:off x="0" y="1013282"/>
            <a:ext cx="6096000" cy="4143404"/>
          </a:xfrm>
        </p:spPr>
      </p:pic>
      <p:pic>
        <p:nvPicPr>
          <p:cNvPr id="9" name="Content Placeholder 8">
            <a:extLst>
              <a:ext uri="{FF2B5EF4-FFF2-40B4-BE49-F238E27FC236}">
                <a16:creationId xmlns:a16="http://schemas.microsoft.com/office/drawing/2014/main" id="{4C21A694-3C31-064F-9243-1606FDE85DDA}"/>
              </a:ext>
            </a:extLst>
          </p:cNvPr>
          <p:cNvPicPr>
            <a:picLocks noGrp="1" noChangeAspect="1"/>
          </p:cNvPicPr>
          <p:nvPr>
            <p:ph idx="13"/>
          </p:nvPr>
        </p:nvPicPr>
        <p:blipFill>
          <a:blip r:embed="rId4"/>
          <a:stretch>
            <a:fillRect/>
          </a:stretch>
        </p:blipFill>
        <p:spPr>
          <a:xfrm>
            <a:off x="6172394" y="865103"/>
            <a:ext cx="5897686" cy="4291583"/>
          </a:xfrm>
        </p:spPr>
      </p:pic>
      <p:sp>
        <p:nvSpPr>
          <p:cNvPr id="2" name="TextBox 1">
            <a:extLst>
              <a:ext uri="{FF2B5EF4-FFF2-40B4-BE49-F238E27FC236}">
                <a16:creationId xmlns:a16="http://schemas.microsoft.com/office/drawing/2014/main" id="{0D5DFEA1-BDB5-C243-A4F6-774ED53564C0}"/>
              </a:ext>
            </a:extLst>
          </p:cNvPr>
          <p:cNvSpPr txBox="1"/>
          <p:nvPr/>
        </p:nvSpPr>
        <p:spPr>
          <a:xfrm>
            <a:off x="0" y="6488668"/>
            <a:ext cx="64281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Attard G et al. Lancet 2022;399:447-60; Attard G et al. ESMO 2021;Abstract LBA4_PR. </a:t>
            </a:r>
          </a:p>
        </p:txBody>
      </p:sp>
    </p:spTree>
    <p:extLst>
      <p:ext uri="{BB962C8B-B14F-4D97-AF65-F5344CB8AC3E}">
        <p14:creationId xmlns:p14="http://schemas.microsoft.com/office/powerpoint/2010/main" val="17867676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332719A-F272-2541-BE9A-062F96DD9A5D}"/>
              </a:ext>
            </a:extLst>
          </p:cNvPr>
          <p:cNvPicPr>
            <a:picLocks noGrp="1" noChangeAspect="1"/>
          </p:cNvPicPr>
          <p:nvPr>
            <p:ph idx="1"/>
          </p:nvPr>
        </p:nvPicPr>
        <p:blipFill>
          <a:blip r:embed="rId2"/>
          <a:stretch>
            <a:fillRect/>
          </a:stretch>
        </p:blipFill>
        <p:spPr>
          <a:xfrm>
            <a:off x="207264" y="598386"/>
            <a:ext cx="5888736" cy="5263662"/>
          </a:xfrm>
        </p:spPr>
      </p:pic>
      <p:pic>
        <p:nvPicPr>
          <p:cNvPr id="11" name="Content Placeholder 10">
            <a:extLst>
              <a:ext uri="{FF2B5EF4-FFF2-40B4-BE49-F238E27FC236}">
                <a16:creationId xmlns:a16="http://schemas.microsoft.com/office/drawing/2014/main" id="{FC3F3769-AC0B-9B4B-A4D5-68A71A0842E9}"/>
              </a:ext>
            </a:extLst>
          </p:cNvPr>
          <p:cNvPicPr>
            <a:picLocks noGrp="1" noChangeAspect="1"/>
          </p:cNvPicPr>
          <p:nvPr>
            <p:ph idx="13"/>
          </p:nvPr>
        </p:nvPicPr>
        <p:blipFill>
          <a:blip r:embed="rId3"/>
          <a:stretch>
            <a:fillRect/>
          </a:stretch>
        </p:blipFill>
        <p:spPr>
          <a:xfrm>
            <a:off x="6266688" y="598386"/>
            <a:ext cx="5718048" cy="5263662"/>
          </a:xfrm>
        </p:spPr>
      </p:pic>
    </p:spTree>
    <p:extLst>
      <p:ext uri="{BB962C8B-B14F-4D97-AF65-F5344CB8AC3E}">
        <p14:creationId xmlns:p14="http://schemas.microsoft.com/office/powerpoint/2010/main" val="26708951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AAC1057-C391-FC4E-9C12-0484C918C894}"/>
              </a:ext>
            </a:extLst>
          </p:cNvPr>
          <p:cNvPicPr>
            <a:picLocks noGrp="1" noChangeAspect="1"/>
          </p:cNvPicPr>
          <p:nvPr>
            <p:ph idx="13"/>
          </p:nvPr>
        </p:nvPicPr>
        <p:blipFill rotWithShape="1">
          <a:blip r:embed="rId2"/>
          <a:srcRect l="6957"/>
          <a:stretch/>
        </p:blipFill>
        <p:spPr>
          <a:xfrm>
            <a:off x="6724224" y="410818"/>
            <a:ext cx="5309653" cy="5621893"/>
          </a:xfrm>
        </p:spPr>
      </p:pic>
      <p:pic>
        <p:nvPicPr>
          <p:cNvPr id="6" name="Content Placeholder 5">
            <a:extLst>
              <a:ext uri="{FF2B5EF4-FFF2-40B4-BE49-F238E27FC236}">
                <a16:creationId xmlns:a16="http://schemas.microsoft.com/office/drawing/2014/main" id="{5C709FA8-C35D-5C47-9D11-2406B62E5F95}"/>
              </a:ext>
            </a:extLst>
          </p:cNvPr>
          <p:cNvPicPr>
            <a:picLocks noGrp="1" noChangeAspect="1"/>
          </p:cNvPicPr>
          <p:nvPr>
            <p:ph idx="1"/>
          </p:nvPr>
        </p:nvPicPr>
        <p:blipFill rotWithShape="1">
          <a:blip r:embed="rId3"/>
          <a:srcRect l="6346" t="20738"/>
          <a:stretch/>
        </p:blipFill>
        <p:spPr>
          <a:xfrm>
            <a:off x="250888" y="1337409"/>
            <a:ext cx="6234842" cy="3287599"/>
          </a:xfrm>
        </p:spPr>
      </p:pic>
    </p:spTree>
    <p:extLst>
      <p:ext uri="{BB962C8B-B14F-4D97-AF65-F5344CB8AC3E}">
        <p14:creationId xmlns:p14="http://schemas.microsoft.com/office/powerpoint/2010/main" val="36158472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6EC4B98-EF40-1D4C-84B3-998C21124375}"/>
              </a:ext>
            </a:extLst>
          </p:cNvPr>
          <p:cNvPicPr>
            <a:picLocks noGrp="1" noChangeAspect="1"/>
          </p:cNvPicPr>
          <p:nvPr>
            <p:ph idx="1"/>
          </p:nvPr>
        </p:nvPicPr>
        <p:blipFill>
          <a:blip r:embed="rId2"/>
          <a:stretch>
            <a:fillRect/>
          </a:stretch>
        </p:blipFill>
        <p:spPr>
          <a:xfrm>
            <a:off x="1095091" y="357808"/>
            <a:ext cx="10001817" cy="5546035"/>
          </a:xfrm>
        </p:spPr>
      </p:pic>
    </p:spTree>
    <p:extLst>
      <p:ext uri="{BB962C8B-B14F-4D97-AF65-F5344CB8AC3E}">
        <p14:creationId xmlns:p14="http://schemas.microsoft.com/office/powerpoint/2010/main" val="976514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4798EB7-7BCA-894D-ACA7-85CDAA73DBD3}"/>
              </a:ext>
            </a:extLst>
          </p:cNvPr>
          <p:cNvPicPr>
            <a:picLocks noGrp="1" noChangeAspect="1"/>
          </p:cNvPicPr>
          <p:nvPr>
            <p:ph idx="1"/>
          </p:nvPr>
        </p:nvPicPr>
        <p:blipFill>
          <a:blip r:embed="rId2"/>
          <a:stretch>
            <a:fillRect/>
          </a:stretch>
        </p:blipFill>
        <p:spPr>
          <a:xfrm>
            <a:off x="460375" y="853440"/>
            <a:ext cx="5938037" cy="4879085"/>
          </a:xfrm>
        </p:spPr>
      </p:pic>
      <p:pic>
        <p:nvPicPr>
          <p:cNvPr id="11" name="Content Placeholder 10">
            <a:extLst>
              <a:ext uri="{FF2B5EF4-FFF2-40B4-BE49-F238E27FC236}">
                <a16:creationId xmlns:a16="http://schemas.microsoft.com/office/drawing/2014/main" id="{64B2BE63-79A6-6547-A93A-6A4850F097CD}"/>
              </a:ext>
            </a:extLst>
          </p:cNvPr>
          <p:cNvPicPr>
            <a:picLocks noGrp="1" noChangeAspect="1"/>
          </p:cNvPicPr>
          <p:nvPr>
            <p:ph idx="13"/>
          </p:nvPr>
        </p:nvPicPr>
        <p:blipFill>
          <a:blip r:embed="rId3"/>
          <a:stretch>
            <a:fillRect/>
          </a:stretch>
        </p:blipFill>
        <p:spPr>
          <a:xfrm>
            <a:off x="6493373" y="384313"/>
            <a:ext cx="5395363" cy="5507239"/>
          </a:xfrm>
        </p:spPr>
      </p:pic>
      <p:sp>
        <p:nvSpPr>
          <p:cNvPr id="2" name="TextBox 1">
            <a:extLst>
              <a:ext uri="{FF2B5EF4-FFF2-40B4-BE49-F238E27FC236}">
                <a16:creationId xmlns:a16="http://schemas.microsoft.com/office/drawing/2014/main" id="{9975CA91-28C3-6C42-BF1F-4DDCF9178D6F}"/>
              </a:ext>
            </a:extLst>
          </p:cNvPr>
          <p:cNvSpPr txBox="1"/>
          <p:nvPr/>
        </p:nvSpPr>
        <p:spPr>
          <a:xfrm>
            <a:off x="171450" y="6443663"/>
            <a:ext cx="730552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Tombal</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B et al. ESMO 2021;Abstract 621P; Shore ND et al. N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J Med 2020;382(23):2187-2196.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7E1F2C7-3E93-384E-B40D-A3B1E4E79B60}"/>
              </a:ext>
            </a:extLst>
          </p:cNvPr>
          <p:cNvSpPr txBox="1"/>
          <p:nvPr/>
        </p:nvSpPr>
        <p:spPr>
          <a:xfrm>
            <a:off x="460375" y="853440"/>
            <a:ext cx="603299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HERO Study: Sustained Castration Rates by Clinical Subgroups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33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FB11C2A-0CC8-C348-BA50-29647D7D640F}"/>
              </a:ext>
            </a:extLst>
          </p:cNvPr>
          <p:cNvPicPr>
            <a:picLocks noGrp="1" noChangeAspect="1"/>
          </p:cNvPicPr>
          <p:nvPr>
            <p:ph idx="1"/>
          </p:nvPr>
        </p:nvPicPr>
        <p:blipFill>
          <a:blip r:embed="rId2"/>
          <a:stretch>
            <a:fillRect/>
          </a:stretch>
        </p:blipFill>
        <p:spPr>
          <a:xfrm>
            <a:off x="583380" y="669745"/>
            <a:ext cx="11025240" cy="5285232"/>
          </a:xfrm>
        </p:spPr>
      </p:pic>
      <p:sp>
        <p:nvSpPr>
          <p:cNvPr id="4" name="TextBox 3">
            <a:extLst>
              <a:ext uri="{FF2B5EF4-FFF2-40B4-BE49-F238E27FC236}">
                <a16:creationId xmlns:a16="http://schemas.microsoft.com/office/drawing/2014/main" id="{33AD934A-8F82-D64B-8E8F-F9443DB23B9E}"/>
              </a:ext>
            </a:extLst>
          </p:cNvPr>
          <p:cNvSpPr txBox="1"/>
          <p:nvPr/>
        </p:nvSpPr>
        <p:spPr>
          <a:xfrm>
            <a:off x="0" y="6488668"/>
            <a:ext cx="70182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1.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Fizazi</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K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2020;383:1040-9. 2. Smith MR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2019;378:1408-18. 3. Smith MR et al. Eur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Urol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2021;79(1):150-8.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4. Hussain M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2018;378:2465-74.   5. Sternberg CN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2020;382:2192-206. </a:t>
            </a:r>
          </a:p>
        </p:txBody>
      </p:sp>
      <p:sp>
        <p:nvSpPr>
          <p:cNvPr id="2" name="TextBox 1">
            <a:extLst>
              <a:ext uri="{FF2B5EF4-FFF2-40B4-BE49-F238E27FC236}">
                <a16:creationId xmlns:a16="http://schemas.microsoft.com/office/drawing/2014/main" id="{AC1A630B-5D6F-C54D-BF42-C1E9C2E61ADF}"/>
              </a:ext>
            </a:extLst>
          </p:cNvPr>
          <p:cNvSpPr txBox="1"/>
          <p:nvPr/>
        </p:nvSpPr>
        <p:spPr>
          <a:xfrm>
            <a:off x="251295" y="423523"/>
            <a:ext cx="11940705"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38EC3">
                    <a:lumMod val="50000"/>
                  </a:srgbClr>
                </a:solidFill>
                <a:effectLst/>
                <a:uLnTx/>
                <a:uFillTx/>
                <a:latin typeface="Arial" panose="020B0604020202020204" pitchFamily="34" charset="0"/>
                <a:ea typeface="+mn-ea"/>
                <a:cs typeface="Arial" panose="020B0604020202020204" pitchFamily="34" charset="0"/>
              </a:rPr>
              <a:t>Efficacy Outcomes with </a:t>
            </a:r>
            <a:r>
              <a:rPr kumimoji="0" lang="en-US" sz="2600" b="0" i="0" u="none" strike="noStrike" kern="1200" cap="none" spc="0" normalizeH="0" baseline="0" noProof="0" dirty="0" err="1">
                <a:ln>
                  <a:noFill/>
                </a:ln>
                <a:solidFill>
                  <a:srgbClr val="238EC3">
                    <a:lumMod val="50000"/>
                  </a:srgbClr>
                </a:solidFill>
                <a:effectLst/>
                <a:uLnTx/>
                <a:uFillTx/>
                <a:latin typeface="Arial" panose="020B0604020202020204" pitchFamily="34" charset="0"/>
                <a:ea typeface="+mn-ea"/>
                <a:cs typeface="Arial" panose="020B0604020202020204" pitchFamily="34" charset="0"/>
              </a:rPr>
              <a:t>Darolutamide</a:t>
            </a:r>
            <a:r>
              <a:rPr kumimoji="0" lang="en-US" sz="2600" b="0" i="0" u="none" strike="noStrike" kern="1200" cap="none" spc="0" normalizeH="0" baseline="0" noProof="0" dirty="0">
                <a:ln>
                  <a:noFill/>
                </a:ln>
                <a:solidFill>
                  <a:srgbClr val="238EC3">
                    <a:lumMod val="50000"/>
                  </a:srgbClr>
                </a:solidFill>
                <a:effectLst/>
                <a:uLnTx/>
                <a:uFillTx/>
                <a:latin typeface="Arial" panose="020B0604020202020204" pitchFamily="34" charset="0"/>
                <a:ea typeface="+mn-ea"/>
                <a:cs typeface="Arial" panose="020B0604020202020204" pitchFamily="34" charset="0"/>
              </a:rPr>
              <a:t>, Apalutamide, Enzalutamide for </a:t>
            </a:r>
            <a:r>
              <a:rPr kumimoji="0" lang="en-US" sz="2600" b="0" i="0" u="none" strike="noStrike" kern="1200" cap="none" spc="0" normalizeH="0" baseline="0" noProof="0" dirty="0" err="1">
                <a:ln>
                  <a:noFill/>
                </a:ln>
                <a:solidFill>
                  <a:srgbClr val="238EC3">
                    <a:lumMod val="50000"/>
                  </a:srgbClr>
                </a:solidFill>
                <a:effectLst/>
                <a:uLnTx/>
                <a:uFillTx/>
                <a:latin typeface="Arial" panose="020B0604020202020204" pitchFamily="34" charset="0"/>
                <a:ea typeface="+mn-ea"/>
                <a:cs typeface="Arial" panose="020B0604020202020204" pitchFamily="34" charset="0"/>
              </a:rPr>
              <a:t>nmCRPC</a:t>
            </a:r>
            <a:endParaRPr kumimoji="0" lang="en-US" sz="2600" b="0" i="0" u="none" strike="noStrike" kern="1200" cap="none" spc="0" normalizeH="0" baseline="0" noProof="0" dirty="0">
              <a:ln>
                <a:noFill/>
              </a:ln>
              <a:solidFill>
                <a:srgbClr val="238EC3">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4580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B9B6418-0EC4-1146-A212-0A2D67777535}"/>
              </a:ext>
            </a:extLst>
          </p:cNvPr>
          <p:cNvPicPr>
            <a:picLocks noGrp="1" noChangeAspect="1"/>
          </p:cNvPicPr>
          <p:nvPr>
            <p:ph idx="1"/>
          </p:nvPr>
        </p:nvPicPr>
        <p:blipFill>
          <a:blip r:embed="rId2"/>
          <a:stretch>
            <a:fillRect/>
          </a:stretch>
        </p:blipFill>
        <p:spPr>
          <a:xfrm>
            <a:off x="572841" y="92765"/>
            <a:ext cx="11402101" cy="5963477"/>
          </a:xfrm>
        </p:spPr>
      </p:pic>
      <p:sp>
        <p:nvSpPr>
          <p:cNvPr id="3" name="TextBox 2">
            <a:extLst>
              <a:ext uri="{FF2B5EF4-FFF2-40B4-BE49-F238E27FC236}">
                <a16:creationId xmlns:a16="http://schemas.microsoft.com/office/drawing/2014/main" id="{8C09BDA2-FBAC-704F-AB7C-FF2747363079}"/>
              </a:ext>
            </a:extLst>
          </p:cNvPr>
          <p:cNvSpPr txBox="1"/>
          <p:nvPr/>
        </p:nvSpPr>
        <p:spPr>
          <a:xfrm>
            <a:off x="0" y="6488668"/>
            <a:ext cx="68739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1.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Fizazi</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K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2019;380:1235-46. Smith MR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2019;378:1408-18. 3. Smith MR et al. Eur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Urol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2021;79(1):150-8.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4. Hussain M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2018;378:2465-74.   5. Sternberg CN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2020;382:2192-206. </a:t>
            </a:r>
          </a:p>
        </p:txBody>
      </p:sp>
    </p:spTree>
    <p:extLst>
      <p:ext uri="{BB962C8B-B14F-4D97-AF65-F5344CB8AC3E}">
        <p14:creationId xmlns:p14="http://schemas.microsoft.com/office/powerpoint/2010/main" val="27916610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398005"/>
            <a:ext cx="10588976" cy="864096"/>
          </a:xfrm>
        </p:spPr>
        <p:txBody>
          <a:bodyPr/>
          <a:lstStyle/>
          <a:p>
            <a:pPr marL="98425" indent="0">
              <a:buNone/>
            </a:pPr>
            <a:r>
              <a:rPr lang="en-US" sz="2500" b="0" dirty="0"/>
              <a:t>This activity is supported by educational grants from Astellas and Pfizer Inc, AstraZeneca Pharmaceuticals LP, Bayer HealthCare Pharmaceuticals, Janssen Biotech Inc, administered by Janssen Scientific Affairs LLC, Merck, and Pfizer Inc. </a:t>
            </a:r>
          </a:p>
        </p:txBody>
      </p:sp>
      <p:sp>
        <p:nvSpPr>
          <p:cNvPr id="4" name="Title 1">
            <a:extLst>
              <a:ext uri="{FF2B5EF4-FFF2-40B4-BE49-F238E27FC236}">
                <a16:creationId xmlns:a16="http://schemas.microsoft.com/office/drawing/2014/main" id="{F905E43F-D40D-E843-A7D6-79B0B837C425}"/>
              </a:ext>
            </a:extLst>
          </p:cNvPr>
          <p:cNvSpPr txBox="1">
            <a:spLocks/>
          </p:cNvSpPr>
          <p:nvPr/>
        </p:nvSpPr>
        <p:spPr bwMode="auto">
          <a:xfrm>
            <a:off x="912286" y="343988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5" name="Content Placeholder 2">
            <a:extLst>
              <a:ext uri="{FF2B5EF4-FFF2-40B4-BE49-F238E27FC236}">
                <a16:creationId xmlns:a16="http://schemas.microsoft.com/office/drawing/2014/main" id="{622A1738-0970-B345-8920-105F6E5CE9B7}"/>
              </a:ext>
            </a:extLst>
          </p:cNvPr>
          <p:cNvSpPr txBox="1">
            <a:spLocks/>
          </p:cNvSpPr>
          <p:nvPr/>
        </p:nvSpPr>
        <p:spPr bwMode="auto">
          <a:xfrm>
            <a:off x="912286" y="4839915"/>
            <a:ext cx="10512305" cy="8640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26AE8C3-277B-834B-89BE-CDC5EA11AEBF}"/>
              </a:ext>
            </a:extLst>
          </p:cNvPr>
          <p:cNvPicPr>
            <a:picLocks noGrp="1" noChangeAspect="1"/>
          </p:cNvPicPr>
          <p:nvPr>
            <p:ph idx="1"/>
          </p:nvPr>
        </p:nvPicPr>
        <p:blipFill>
          <a:blip r:embed="rId2"/>
          <a:stretch>
            <a:fillRect/>
          </a:stretch>
        </p:blipFill>
        <p:spPr>
          <a:xfrm>
            <a:off x="663408" y="159027"/>
            <a:ext cx="10865184" cy="5883964"/>
          </a:xfrm>
        </p:spPr>
      </p:pic>
      <p:sp>
        <p:nvSpPr>
          <p:cNvPr id="3" name="TextBox 2">
            <a:extLst>
              <a:ext uri="{FF2B5EF4-FFF2-40B4-BE49-F238E27FC236}">
                <a16:creationId xmlns:a16="http://schemas.microsoft.com/office/drawing/2014/main" id="{E72BC26B-6242-BA41-BA3E-5AB13DF0994D}"/>
              </a:ext>
            </a:extLst>
          </p:cNvPr>
          <p:cNvSpPr txBox="1"/>
          <p:nvPr/>
        </p:nvSpPr>
        <p:spPr>
          <a:xfrm>
            <a:off x="0" y="6490811"/>
            <a:ext cx="52613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1.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Fizazi</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K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2019;380:1235-46. 2. Smith MR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2019;378:1408-18.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3. Hussain M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2018;378:2465-74.   4. Sternberg CN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2020;382:2192-206. </a:t>
            </a:r>
          </a:p>
        </p:txBody>
      </p:sp>
    </p:spTree>
    <p:extLst>
      <p:ext uri="{BB962C8B-B14F-4D97-AF65-F5344CB8AC3E}">
        <p14:creationId xmlns:p14="http://schemas.microsoft.com/office/powerpoint/2010/main" val="2892345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ADC0B5E-3E3A-F34D-B49C-C5A9E39AA1AA}"/>
              </a:ext>
            </a:extLst>
          </p:cNvPr>
          <p:cNvPicPr>
            <a:picLocks noGrp="1" noChangeAspect="1"/>
          </p:cNvPicPr>
          <p:nvPr>
            <p:ph idx="1"/>
          </p:nvPr>
        </p:nvPicPr>
        <p:blipFill>
          <a:blip r:embed="rId2"/>
          <a:stretch>
            <a:fillRect/>
          </a:stretch>
        </p:blipFill>
        <p:spPr>
          <a:xfrm>
            <a:off x="440000" y="145775"/>
            <a:ext cx="11311999" cy="5897217"/>
          </a:xfrm>
        </p:spPr>
      </p:pic>
      <p:sp>
        <p:nvSpPr>
          <p:cNvPr id="3" name="TextBox 2">
            <a:extLst>
              <a:ext uri="{FF2B5EF4-FFF2-40B4-BE49-F238E27FC236}">
                <a16:creationId xmlns:a16="http://schemas.microsoft.com/office/drawing/2014/main" id="{286F879A-255C-C54F-994F-597BDA908BDF}"/>
              </a:ext>
            </a:extLst>
          </p:cNvPr>
          <p:cNvSpPr txBox="1"/>
          <p:nvPr/>
        </p:nvSpPr>
        <p:spPr>
          <a:xfrm>
            <a:off x="0" y="6488668"/>
            <a:ext cx="70182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1.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Fizazi</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K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 J Med 2019;380:1235-46. 2</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Smith MR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2019;378:1408-18. 3. Smith MR et al. Eur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Urol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2021;79(1):150-8.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4. Hussain M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2018;378:2465-74.   5. Sternberg CN et al. 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Engl</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J Med 2020;382:2192-206. </a:t>
            </a:r>
          </a:p>
        </p:txBody>
      </p:sp>
    </p:spTree>
    <p:extLst>
      <p:ext uri="{BB962C8B-B14F-4D97-AF65-F5344CB8AC3E}">
        <p14:creationId xmlns:p14="http://schemas.microsoft.com/office/powerpoint/2010/main" val="12063068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2FC523-76F4-FB25-1C5F-F9F777F55F6B}"/>
              </a:ext>
            </a:extLst>
          </p:cNvPr>
          <p:cNvSpPr txBox="1"/>
          <p:nvPr/>
        </p:nvSpPr>
        <p:spPr>
          <a:xfrm>
            <a:off x="733044" y="2057400"/>
            <a:ext cx="10725912" cy="2743200"/>
          </a:xfrm>
          <a:prstGeom prst="rect">
            <a:avLst/>
          </a:prstGeom>
          <a:noFill/>
        </p:spPr>
        <p:txBody>
          <a:bodyPr wrap="square" rtlCol="0" anchor="ctr">
            <a:noAutofit/>
          </a:bodyPr>
          <a:lstStyle/>
          <a:p>
            <a:pPr algn="ctr"/>
            <a:r>
              <a:rPr lang="en-US" dirty="0">
                <a:solidFill>
                  <a:srgbClr val="0432FF"/>
                </a:solidFill>
              </a:rPr>
              <a:t>MODULE 2: Role of Treatment Intensification in Metastatic Hormone-Sensitive Prostate Cancer</a:t>
            </a:r>
          </a:p>
        </p:txBody>
      </p:sp>
    </p:spTree>
    <p:extLst>
      <p:ext uri="{BB962C8B-B14F-4D97-AF65-F5344CB8AC3E}">
        <p14:creationId xmlns:p14="http://schemas.microsoft.com/office/powerpoint/2010/main" val="884138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7F97D07-B856-2740-5E8F-5E51877E2BD7}"/>
              </a:ext>
            </a:extLst>
          </p:cNvPr>
          <p:cNvGraphicFramePr>
            <a:graphicFrameLocks noGrp="1"/>
          </p:cNvGraphicFramePr>
          <p:nvPr/>
        </p:nvGraphicFramePr>
        <p:xfrm>
          <a:off x="983863" y="2699077"/>
          <a:ext cx="10287000" cy="3473141"/>
        </p:xfrm>
        <a:graphic>
          <a:graphicData uri="http://schemas.openxmlformats.org/drawingml/2006/table">
            <a:tbl>
              <a:tblPr firstRow="1" bandRow="1">
                <a:tableStyleId>{0E3FDE45-AF77-4B5C-9715-49D594BDF05E}</a:tableStyleId>
              </a:tblPr>
              <a:tblGrid>
                <a:gridCol w="10287000">
                  <a:extLst>
                    <a:ext uri="{9D8B030D-6E8A-4147-A177-3AD203B41FA5}">
                      <a16:colId xmlns:a16="http://schemas.microsoft.com/office/drawing/2014/main" val="2475546180"/>
                    </a:ext>
                  </a:extLst>
                </a:gridCol>
              </a:tblGrid>
              <a:tr h="466085">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764966597"/>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55089329"/>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23700577"/>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60974309"/>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664797436"/>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dirty="0"/>
              <a:t>Regulatory and reimbursement issues aside, what systemic therapy would you typically employ for a 59-year-old man presenting with bulky, high-volume metastatic hormone-sensitive prostate cancer (</a:t>
            </a:r>
            <a:r>
              <a:rPr lang="en-US" dirty="0" err="1"/>
              <a:t>mHSPC</a:t>
            </a:r>
            <a:r>
              <a:rPr lang="en-US" dirty="0"/>
              <a:t>)?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457200"/>
            <a:r>
              <a:rPr lang="en-US" dirty="0"/>
              <a:t>ADT alone</a:t>
            </a:r>
          </a:p>
          <a:p>
            <a:pPr marL="457200"/>
            <a:r>
              <a:rPr lang="en-US" dirty="0"/>
              <a:t>ADT and abiraterone</a:t>
            </a:r>
          </a:p>
          <a:p>
            <a:pPr marL="457200"/>
            <a:r>
              <a:rPr lang="en-US" dirty="0"/>
              <a:t>ADT and apalutamide</a:t>
            </a:r>
          </a:p>
          <a:p>
            <a:pPr marL="457200"/>
            <a:r>
              <a:rPr lang="en-US" dirty="0"/>
              <a:t>ADT and enzalutamide</a:t>
            </a:r>
          </a:p>
          <a:p>
            <a:pPr marL="457200"/>
            <a:r>
              <a:rPr lang="en-US" dirty="0"/>
              <a:t>ADT and </a:t>
            </a:r>
            <a:r>
              <a:rPr lang="en-US" dirty="0" err="1"/>
              <a:t>darolutamide</a:t>
            </a:r>
            <a:r>
              <a:rPr lang="en-US" dirty="0"/>
              <a:t> </a:t>
            </a:r>
          </a:p>
          <a:p>
            <a:pPr marL="457200"/>
            <a:r>
              <a:rPr lang="en-US" dirty="0"/>
              <a:t>ADT and docetaxel</a:t>
            </a:r>
          </a:p>
          <a:p>
            <a:pPr marL="457200"/>
            <a:r>
              <a:rPr lang="en-US" dirty="0"/>
              <a:t>ADT with docetaxel and secondary hormonal therapy </a:t>
            </a:r>
          </a:p>
          <a:p>
            <a:pPr marL="457200"/>
            <a:r>
              <a:rPr lang="en-US" dirty="0"/>
              <a:t>Other </a:t>
            </a:r>
          </a:p>
        </p:txBody>
      </p:sp>
    </p:spTree>
    <p:extLst>
      <p:ext uri="{BB962C8B-B14F-4D97-AF65-F5344CB8AC3E}">
        <p14:creationId xmlns:p14="http://schemas.microsoft.com/office/powerpoint/2010/main" val="318944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213EE1E-E8F5-D047-8ACE-BED54B6608D0}"/>
              </a:ext>
            </a:extLst>
          </p:cNvPr>
          <p:cNvSpPr txBox="1"/>
          <p:nvPr/>
        </p:nvSpPr>
        <p:spPr>
          <a:xfrm>
            <a:off x="608692" y="5120214"/>
            <a:ext cx="2850403"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Dr David Morris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pitchFamily="1" charset="-128"/>
                <a:cs typeface="Calibri" panose="020F0502020204030204" pitchFamily="34" charset="0"/>
              </a:rPr>
              <a:t>Nashville, Tennessee</a:t>
            </a:r>
          </a:p>
        </p:txBody>
      </p:sp>
      <p:pic>
        <p:nvPicPr>
          <p:cNvPr id="11" name="Picture 10" descr="A person wearing headphones&#10;&#10;Description automatically generated">
            <a:extLst>
              <a:ext uri="{FF2B5EF4-FFF2-40B4-BE49-F238E27FC236}">
                <a16:creationId xmlns:a16="http://schemas.microsoft.com/office/drawing/2014/main" id="{F3E0586F-C13B-3362-8F5A-743233363535}"/>
              </a:ext>
            </a:extLst>
          </p:cNvPr>
          <p:cNvPicPr>
            <a:picLocks noChangeAspect="1"/>
          </p:cNvPicPr>
          <p:nvPr/>
        </p:nvPicPr>
        <p:blipFill>
          <a:blip r:embed="rId2"/>
          <a:stretch>
            <a:fillRect/>
          </a:stretch>
        </p:blipFill>
        <p:spPr>
          <a:xfrm>
            <a:off x="776278" y="3668967"/>
            <a:ext cx="2588083" cy="1455797"/>
          </a:xfrm>
          <a:prstGeom prst="rect">
            <a:avLst/>
          </a:prstGeom>
        </p:spPr>
      </p:pic>
      <p:sp>
        <p:nvSpPr>
          <p:cNvPr id="15" name="TextBox 14">
            <a:extLst>
              <a:ext uri="{FF2B5EF4-FFF2-40B4-BE49-F238E27FC236}">
                <a16:creationId xmlns:a16="http://schemas.microsoft.com/office/drawing/2014/main" id="{7E61C725-51BF-FA69-D307-D89E4F7B6FDA}"/>
              </a:ext>
            </a:extLst>
          </p:cNvPr>
          <p:cNvSpPr txBox="1"/>
          <p:nvPr/>
        </p:nvSpPr>
        <p:spPr>
          <a:xfrm>
            <a:off x="608692" y="2468451"/>
            <a:ext cx="2850403"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Dr Paul </a:t>
            </a:r>
            <a:r>
              <a:rPr kumimoji="0" lang="en-US" sz="1800" b="1" i="0" u="none" strike="noStrike" kern="1200" cap="none" spc="0" normalizeH="0" baseline="0" noProof="0" dirty="0" err="1">
                <a:ln>
                  <a:noFill/>
                </a:ln>
                <a:solidFill>
                  <a:srgbClr val="000000"/>
                </a:solidFill>
                <a:effectLst/>
                <a:uLnTx/>
                <a:uFillTx/>
                <a:latin typeface="Calibri"/>
                <a:ea typeface="MS PGothic" charset="0"/>
                <a:cs typeface="+mn-cs"/>
              </a:rPr>
              <a:t>Markowski</a:t>
            </a:r>
            <a:endParaRPr kumimoji="0" lang="en-US" sz="1800" b="1"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pitchFamily="1" charset="-128"/>
                <a:cs typeface="Calibri" panose="020F0502020204030204" pitchFamily="34" charset="0"/>
              </a:rPr>
              <a:t>Summit, New Jersey</a:t>
            </a:r>
          </a:p>
        </p:txBody>
      </p:sp>
      <p:pic>
        <p:nvPicPr>
          <p:cNvPr id="16" name="Picture 15" descr="A child wearing headphones&#10;&#10;Description automatically generated with medium confidence">
            <a:extLst>
              <a:ext uri="{FF2B5EF4-FFF2-40B4-BE49-F238E27FC236}">
                <a16:creationId xmlns:a16="http://schemas.microsoft.com/office/drawing/2014/main" id="{F150303D-800B-A96F-3A3D-782467CDA470}"/>
              </a:ext>
            </a:extLst>
          </p:cNvPr>
          <p:cNvPicPr>
            <a:picLocks noChangeAspect="1"/>
          </p:cNvPicPr>
          <p:nvPr/>
        </p:nvPicPr>
        <p:blipFill>
          <a:blip r:embed="rId3"/>
          <a:stretch>
            <a:fillRect/>
          </a:stretch>
        </p:blipFill>
        <p:spPr>
          <a:xfrm>
            <a:off x="803255" y="1057730"/>
            <a:ext cx="2533401" cy="1425038"/>
          </a:xfrm>
          <a:prstGeom prst="rect">
            <a:avLst/>
          </a:prstGeom>
          <a:effectLst>
            <a:outerShdw blurRad="50800" dist="38100" dir="2700000" algn="tl" rotWithShape="0">
              <a:prstClr val="black">
                <a:alpha val="40000"/>
              </a:prstClr>
            </a:outerShdw>
          </a:effectLst>
        </p:spPr>
      </p:pic>
      <p:sp>
        <p:nvSpPr>
          <p:cNvPr id="18" name="Title 1">
            <a:extLst>
              <a:ext uri="{FF2B5EF4-FFF2-40B4-BE49-F238E27FC236}">
                <a16:creationId xmlns:a16="http://schemas.microsoft.com/office/drawing/2014/main" id="{0CAF1B47-70C0-B658-83B6-0F59F569023B}"/>
              </a:ext>
            </a:extLst>
          </p:cNvPr>
          <p:cNvSpPr txBox="1">
            <a:spLocks/>
          </p:cNvSpPr>
          <p:nvPr/>
        </p:nvSpPr>
        <p:spPr bwMode="auto">
          <a:xfrm>
            <a:off x="3459095" y="1056017"/>
            <a:ext cx="8037023" cy="1426464"/>
          </a:xfrm>
          <a:prstGeom prst="rect">
            <a:avLst/>
          </a:prstGeom>
          <a:solidFill>
            <a:srgbClr val="1599B4"/>
          </a:solidFill>
          <a:ln w="9525">
            <a:noFill/>
            <a:miter lim="800000"/>
            <a:headEnd/>
            <a:tailEnd/>
          </a:ln>
        </p:spPr>
        <p:txBody>
          <a:bodyPr vert="horz" wrap="square" lIns="9144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gn="l" defTabSz="914400" eaLnBrk="1" fontAlgn="auto" hangingPunct="1">
              <a:lnSpc>
                <a:spcPct val="100000"/>
              </a:lnSpc>
              <a:spcBef>
                <a:spcPts val="0"/>
              </a:spcBef>
              <a:spcAft>
                <a:spcPts val="0"/>
              </a:spcAft>
              <a:buClrTx/>
              <a:buSzTx/>
              <a:defRPr/>
            </a:pPr>
            <a:r>
              <a:rPr lang="en-US" sz="3200" kern="0" dirty="0">
                <a:solidFill>
                  <a:srgbClr val="FFFFFF"/>
                </a:solidFill>
              </a:rPr>
              <a:t>A 59-year-old man with metastatic HSPC</a:t>
            </a:r>
            <a:endParaRPr lang="en-US" sz="3600" dirty="0">
              <a:solidFill>
                <a:srgbClr val="FFFFFF"/>
              </a:solidFill>
              <a:ea typeface="ＭＳ Ｐゴシック" pitchFamily="1" charset="-128"/>
            </a:endParaRPr>
          </a:p>
        </p:txBody>
      </p:sp>
      <p:sp>
        <p:nvSpPr>
          <p:cNvPr id="19" name="Title 1">
            <a:extLst>
              <a:ext uri="{FF2B5EF4-FFF2-40B4-BE49-F238E27FC236}">
                <a16:creationId xmlns:a16="http://schemas.microsoft.com/office/drawing/2014/main" id="{2C1EE990-85BD-5223-522A-A44CCCDD6ECD}"/>
              </a:ext>
            </a:extLst>
          </p:cNvPr>
          <p:cNvSpPr txBox="1">
            <a:spLocks/>
          </p:cNvSpPr>
          <p:nvPr/>
        </p:nvSpPr>
        <p:spPr bwMode="auto">
          <a:xfrm>
            <a:off x="3459095" y="3719856"/>
            <a:ext cx="8037023" cy="1426464"/>
          </a:xfrm>
          <a:prstGeom prst="rect">
            <a:avLst/>
          </a:prstGeom>
          <a:solidFill>
            <a:srgbClr val="1599B4"/>
          </a:solidFill>
          <a:ln w="9525">
            <a:noFill/>
            <a:miter lim="800000"/>
            <a:headEnd/>
            <a:tailEnd/>
          </a:ln>
        </p:spPr>
        <p:txBody>
          <a:bodyPr vert="horz" wrap="square" lIns="9144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gn="l" defTabSz="914400" eaLnBrk="1" fontAlgn="auto" hangingPunct="1">
              <a:lnSpc>
                <a:spcPct val="100000"/>
              </a:lnSpc>
              <a:spcBef>
                <a:spcPts val="0"/>
              </a:spcBef>
              <a:spcAft>
                <a:spcPts val="0"/>
              </a:spcAft>
              <a:buClrTx/>
              <a:buSzTx/>
              <a:defRPr/>
            </a:pPr>
            <a:r>
              <a:rPr lang="en-US" sz="3200" dirty="0">
                <a:solidFill>
                  <a:schemeClr val="bg1"/>
                </a:solidFill>
              </a:rPr>
              <a:t>A 57-year-old man with metastatic </a:t>
            </a:r>
            <a:br>
              <a:rPr lang="en-US" sz="3200" dirty="0">
                <a:solidFill>
                  <a:schemeClr val="bg1"/>
                </a:solidFill>
              </a:rPr>
            </a:br>
            <a:r>
              <a:rPr lang="en-US" sz="3200" dirty="0">
                <a:solidFill>
                  <a:schemeClr val="bg1"/>
                </a:solidFill>
              </a:rPr>
              <a:t>HSPC – germline BRCA2 mutation</a:t>
            </a:r>
            <a:endParaRPr lang="en-US" sz="3200" dirty="0">
              <a:solidFill>
                <a:srgbClr val="FFFFFF"/>
              </a:solidFill>
              <a:ea typeface="ＭＳ Ｐゴシック" pitchFamily="1" charset="-128"/>
            </a:endParaRPr>
          </a:p>
        </p:txBody>
      </p:sp>
    </p:spTree>
    <p:extLst>
      <p:ext uri="{BB962C8B-B14F-4D97-AF65-F5344CB8AC3E}">
        <p14:creationId xmlns:p14="http://schemas.microsoft.com/office/powerpoint/2010/main" val="2377762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A59E824-5E15-E0B7-C6BD-199E1A78B3E6}"/>
              </a:ext>
            </a:extLst>
          </p:cNvPr>
          <p:cNvGraphicFramePr>
            <a:graphicFrameLocks noGrp="1"/>
          </p:cNvGraphicFramePr>
          <p:nvPr/>
        </p:nvGraphicFramePr>
        <p:xfrm>
          <a:off x="983863" y="2699077"/>
          <a:ext cx="10287000" cy="3473141"/>
        </p:xfrm>
        <a:graphic>
          <a:graphicData uri="http://schemas.openxmlformats.org/drawingml/2006/table">
            <a:tbl>
              <a:tblPr firstRow="1" bandRow="1">
                <a:tableStyleId>{0E3FDE45-AF77-4B5C-9715-49D594BDF05E}</a:tableStyleId>
              </a:tblPr>
              <a:tblGrid>
                <a:gridCol w="10287000">
                  <a:extLst>
                    <a:ext uri="{9D8B030D-6E8A-4147-A177-3AD203B41FA5}">
                      <a16:colId xmlns:a16="http://schemas.microsoft.com/office/drawing/2014/main" val="2475546180"/>
                    </a:ext>
                  </a:extLst>
                </a:gridCol>
              </a:tblGrid>
              <a:tr h="466085">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764966597"/>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55089329"/>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23700577"/>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60974309"/>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664797436"/>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dirty="0"/>
              <a:t>Regulatory and reimbursement issues aside, what systemic therapy would you typically employ for a 49-year-old man presenting with low-volume </a:t>
            </a:r>
            <a:r>
              <a:rPr lang="en-US" dirty="0" err="1"/>
              <a:t>mHSPC</a:t>
            </a:r>
            <a:r>
              <a:rPr lang="en-US" dirty="0"/>
              <a:t>?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457200"/>
            <a:r>
              <a:rPr lang="en-US" dirty="0"/>
              <a:t>ADT alone</a:t>
            </a:r>
          </a:p>
          <a:p>
            <a:pPr marL="457200"/>
            <a:r>
              <a:rPr lang="en-US" dirty="0"/>
              <a:t>ADT and abiraterone</a:t>
            </a:r>
          </a:p>
          <a:p>
            <a:pPr marL="457200"/>
            <a:r>
              <a:rPr lang="en-US" dirty="0"/>
              <a:t>ADT and apalutamide</a:t>
            </a:r>
          </a:p>
          <a:p>
            <a:pPr marL="457200"/>
            <a:r>
              <a:rPr lang="en-US" dirty="0"/>
              <a:t>ADT and enzalutamide</a:t>
            </a:r>
          </a:p>
          <a:p>
            <a:pPr marL="457200"/>
            <a:r>
              <a:rPr lang="en-US" dirty="0"/>
              <a:t>ADT and </a:t>
            </a:r>
            <a:r>
              <a:rPr lang="en-US" dirty="0" err="1"/>
              <a:t>darolutamide</a:t>
            </a:r>
            <a:r>
              <a:rPr lang="en-US" dirty="0"/>
              <a:t> </a:t>
            </a:r>
          </a:p>
          <a:p>
            <a:pPr marL="457200"/>
            <a:r>
              <a:rPr lang="en-US" dirty="0"/>
              <a:t>ADT and docetaxel</a:t>
            </a:r>
          </a:p>
          <a:p>
            <a:pPr marL="457200"/>
            <a:r>
              <a:rPr lang="en-US" dirty="0"/>
              <a:t>ADT with docetaxel and secondary hormonal therapy </a:t>
            </a:r>
          </a:p>
          <a:p>
            <a:pPr marL="457200"/>
            <a:r>
              <a:rPr lang="en-US" dirty="0"/>
              <a:t>Other </a:t>
            </a:r>
          </a:p>
        </p:txBody>
      </p:sp>
    </p:spTree>
    <p:extLst>
      <p:ext uri="{BB962C8B-B14F-4D97-AF65-F5344CB8AC3E}">
        <p14:creationId xmlns:p14="http://schemas.microsoft.com/office/powerpoint/2010/main" val="1163435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12469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050344" y="568678"/>
            <a:ext cx="10134435" cy="1016282"/>
          </a:xfrm>
        </p:spPr>
        <p:txBody>
          <a:bodyPr lIns="91440" tIns="91440" rIns="91440" bIns="182880"/>
          <a:lstStyle/>
          <a:p>
            <a:pPr algn="l"/>
            <a:r>
              <a:rPr lang="en-US" dirty="0">
                <a:solidFill>
                  <a:schemeClr val="bg1"/>
                </a:solidFill>
              </a:rPr>
              <a:t>Case Presentation: A 49-year-old man with regionally advanced HSPC</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564434"/>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David Taub (Boca Raton, Florida)</a:t>
            </a:r>
          </a:p>
        </p:txBody>
      </p:sp>
      <p:pic>
        <p:nvPicPr>
          <p:cNvPr id="6" name="Picture 5" descr="A person wearing headphones&#10;&#10;Description automatically generated with medium confidence">
            <a:extLst>
              <a:ext uri="{FF2B5EF4-FFF2-40B4-BE49-F238E27FC236}">
                <a16:creationId xmlns:a16="http://schemas.microsoft.com/office/drawing/2014/main" id="{F4A85395-8FAF-7DAD-C97C-514EA3F12F26}"/>
              </a:ext>
            </a:extLst>
          </p:cNvPr>
          <p:cNvPicPr>
            <a:picLocks noChangeAspect="1"/>
          </p:cNvPicPr>
          <p:nvPr/>
        </p:nvPicPr>
        <p:blipFill>
          <a:blip r:embed="rId3"/>
          <a:stretch>
            <a:fillRect/>
          </a:stretch>
        </p:blipFill>
        <p:spPr>
          <a:xfrm>
            <a:off x="2855638" y="1984246"/>
            <a:ext cx="6364778" cy="35801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9732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2" descr="Cancer Center_RGB"/>
          <p:cNvPicPr>
            <a:picLocks noChangeAspect="1" noChangeArrowheads="1"/>
          </p:cNvPicPr>
          <p:nvPr/>
        </p:nvPicPr>
        <p:blipFill>
          <a:blip r:embed="rId3" cstate="print"/>
          <a:srcRect/>
          <a:stretch>
            <a:fillRect/>
          </a:stretch>
        </p:blipFill>
        <p:spPr bwMode="auto">
          <a:xfrm>
            <a:off x="3942269" y="2616413"/>
            <a:ext cx="4313113" cy="1625177"/>
          </a:xfrm>
          <a:prstGeom prst="rect">
            <a:avLst/>
          </a:prstGeom>
          <a:noFill/>
          <a:ln w="9525">
            <a:noFill/>
            <a:miter lim="800000"/>
            <a:headEnd/>
            <a:tailEnd/>
          </a:ln>
        </p:spPr>
      </p:pic>
      <p:sp>
        <p:nvSpPr>
          <p:cNvPr id="3075" name="Rectangle 3"/>
          <p:cNvSpPr>
            <a:spLocks noChangeArrowheads="1"/>
          </p:cNvSpPr>
          <p:nvPr/>
        </p:nvSpPr>
        <p:spPr bwMode="auto">
          <a:xfrm>
            <a:off x="1588" y="2616413"/>
            <a:ext cx="12188825" cy="1625177"/>
          </a:xfrm>
          <a:prstGeom prst="rect">
            <a:avLst/>
          </a:prstGeom>
          <a:solidFill>
            <a:schemeClr val="bg1"/>
          </a:solidFill>
          <a:ln w="9525">
            <a:noFill/>
            <a:miter lim="800000"/>
            <a:headEnd/>
            <a:tailEnd/>
          </a:ln>
        </p:spPr>
        <p:txBody>
          <a:bodyPr wrap="none" anchor="ctr"/>
          <a:lstStyle/>
          <a:p>
            <a:pPr defTabSz="914400"/>
            <a:endParaRPr lang="en-US" sz="4266">
              <a:solidFill>
                <a:srgbClr val="3A2B97"/>
              </a:solidFill>
              <a:latin typeface="Calibri" pitchFamily="34" charset="0"/>
              <a:ea typeface="MS PGothic" pitchFamily="34" charset="-128"/>
              <a:cs typeface="+mn-cs"/>
            </a:endParaRPr>
          </a:p>
        </p:txBody>
      </p:sp>
      <p:pic>
        <p:nvPicPr>
          <p:cNvPr id="3076" name="Picture 4"/>
          <p:cNvPicPr>
            <a:picLocks noChangeArrowheads="1"/>
          </p:cNvPicPr>
          <p:nvPr/>
        </p:nvPicPr>
        <p:blipFill>
          <a:blip r:embed="rId4" cstate="print"/>
          <a:srcRect/>
          <a:stretch>
            <a:fillRect/>
          </a:stretch>
        </p:blipFill>
        <p:spPr bwMode="auto">
          <a:xfrm>
            <a:off x="1588" y="0"/>
            <a:ext cx="12188952" cy="6858000"/>
          </a:xfrm>
          <a:prstGeom prst="rect">
            <a:avLst/>
          </a:prstGeom>
          <a:noFill/>
          <a:ln w="9525">
            <a:noFill/>
            <a:miter lim="800000"/>
            <a:headEnd/>
            <a:tailEnd/>
          </a:ln>
        </p:spPr>
      </p:pic>
      <p:sp>
        <p:nvSpPr>
          <p:cNvPr id="3077" name="Rectangle 5"/>
          <p:cNvSpPr>
            <a:spLocks noChangeArrowheads="1"/>
          </p:cNvSpPr>
          <p:nvPr/>
        </p:nvSpPr>
        <p:spPr bwMode="auto">
          <a:xfrm>
            <a:off x="3470" y="2526124"/>
            <a:ext cx="12188825" cy="2618340"/>
          </a:xfrm>
          <a:prstGeom prst="rect">
            <a:avLst/>
          </a:prstGeom>
          <a:solidFill>
            <a:schemeClr val="bg1"/>
          </a:solidFill>
          <a:ln w="9525">
            <a:solidFill>
              <a:schemeClr val="bg1"/>
            </a:solidFill>
            <a:miter lim="800000"/>
            <a:headEnd/>
            <a:tailEnd/>
          </a:ln>
        </p:spPr>
        <p:txBody>
          <a:bodyPr wrap="none" anchor="ctr"/>
          <a:lstStyle/>
          <a:p>
            <a:pPr defTabSz="914400"/>
            <a:endParaRPr lang="en-US" sz="4266">
              <a:solidFill>
                <a:srgbClr val="3A2B97"/>
              </a:solidFill>
              <a:latin typeface="Calibri" pitchFamily="34" charset="0"/>
              <a:ea typeface="MS PGothic" pitchFamily="34" charset="-128"/>
              <a:cs typeface="+mn-cs"/>
            </a:endParaRPr>
          </a:p>
        </p:txBody>
      </p:sp>
      <p:sp>
        <p:nvSpPr>
          <p:cNvPr id="3078" name="Text Box 6"/>
          <p:cNvSpPr txBox="1">
            <a:spLocks noChangeArrowheads="1"/>
          </p:cNvSpPr>
          <p:nvPr/>
        </p:nvSpPr>
        <p:spPr bwMode="auto">
          <a:xfrm>
            <a:off x="279245" y="2647830"/>
            <a:ext cx="11934891" cy="1259447"/>
          </a:xfrm>
          <a:prstGeom prst="rect">
            <a:avLst/>
          </a:prstGeom>
          <a:solidFill>
            <a:schemeClr val="bg1"/>
          </a:solidFill>
          <a:ln w="9525">
            <a:noFill/>
            <a:miter lim="800000"/>
            <a:headEnd/>
            <a:tailEnd/>
          </a:ln>
        </p:spPr>
        <p:txBody>
          <a:bodyPr>
            <a:spAutoFit/>
          </a:bodyPr>
          <a:lstStyle/>
          <a:p>
            <a:pPr algn="ctr" defTabSz="914400">
              <a:spcBef>
                <a:spcPct val="20000"/>
              </a:spcBef>
            </a:pPr>
            <a:r>
              <a:rPr lang="en-US" sz="3792" b="0" dirty="0">
                <a:solidFill>
                  <a:srgbClr val="000000"/>
                </a:solidFill>
                <a:latin typeface="Calibri" pitchFamily="34" charset="0"/>
                <a:ea typeface="MS PGothic" pitchFamily="34" charset="-128"/>
                <a:cs typeface="+mn-cs"/>
              </a:rPr>
              <a:t>Role of Treatment Intensification for Patients with Metastatic Hormone-Sensitive Prostate Cancer (</a:t>
            </a:r>
            <a:r>
              <a:rPr lang="en-US" sz="3792" b="0" dirty="0" err="1">
                <a:solidFill>
                  <a:srgbClr val="000000"/>
                </a:solidFill>
                <a:latin typeface="Calibri" pitchFamily="34" charset="0"/>
                <a:ea typeface="MS PGothic" pitchFamily="34" charset="-128"/>
                <a:cs typeface="+mn-cs"/>
              </a:rPr>
              <a:t>mHSPC</a:t>
            </a:r>
            <a:r>
              <a:rPr lang="en-US" sz="3792" b="0" dirty="0">
                <a:solidFill>
                  <a:srgbClr val="000000"/>
                </a:solidFill>
                <a:latin typeface="Calibri" pitchFamily="34" charset="0"/>
                <a:ea typeface="MS PGothic" pitchFamily="34" charset="-128"/>
                <a:cs typeface="+mn-cs"/>
              </a:rPr>
              <a:t>)</a:t>
            </a:r>
          </a:p>
        </p:txBody>
      </p:sp>
      <p:pic>
        <p:nvPicPr>
          <p:cNvPr id="3079" name="Picture 7" descr="MGHCC"/>
          <p:cNvPicPr>
            <a:picLocks noChangeAspect="1" noChangeArrowheads="1"/>
          </p:cNvPicPr>
          <p:nvPr/>
        </p:nvPicPr>
        <p:blipFill>
          <a:blip r:embed="rId5" cstate="print"/>
          <a:srcRect t="20995" b="20111"/>
          <a:stretch>
            <a:fillRect/>
          </a:stretch>
        </p:blipFill>
        <p:spPr bwMode="auto">
          <a:xfrm>
            <a:off x="655320" y="4241591"/>
            <a:ext cx="10881360" cy="809959"/>
          </a:xfrm>
          <a:prstGeom prst="rect">
            <a:avLst/>
          </a:prstGeom>
          <a:noFill/>
          <a:ln w="9525">
            <a:noFill/>
            <a:miter lim="800000"/>
            <a:headEnd/>
            <a:tailEnd/>
          </a:ln>
        </p:spPr>
      </p:pic>
      <p:sp>
        <p:nvSpPr>
          <p:cNvPr id="3080" name="Rectangle 8"/>
          <p:cNvSpPr>
            <a:spLocks noChangeArrowheads="1"/>
          </p:cNvSpPr>
          <p:nvPr/>
        </p:nvSpPr>
        <p:spPr bwMode="auto">
          <a:xfrm>
            <a:off x="603712" y="5377937"/>
            <a:ext cx="11285949" cy="1186479"/>
          </a:xfrm>
          <a:prstGeom prst="rect">
            <a:avLst/>
          </a:prstGeom>
          <a:noFill/>
          <a:ln w="9525">
            <a:noFill/>
            <a:miter lim="800000"/>
            <a:headEnd/>
            <a:tailEnd/>
          </a:ln>
        </p:spPr>
        <p:txBody>
          <a:bodyPr>
            <a:spAutoFit/>
          </a:bodyPr>
          <a:lstStyle/>
          <a:p>
            <a:pPr algn="ctr" defTabSz="914400"/>
            <a:r>
              <a:rPr lang="en-GB" sz="2370" b="0" dirty="0">
                <a:solidFill>
                  <a:srgbClr val="FFFFFF"/>
                </a:solidFill>
                <a:latin typeface="Calibri" pitchFamily="34" charset="0"/>
                <a:ea typeface="MS PGothic" pitchFamily="34" charset="-128"/>
                <a:cs typeface="+mn-cs"/>
              </a:rPr>
              <a:t>Matthew R. Smith, M.D.,Ph.D.</a:t>
            </a:r>
          </a:p>
          <a:p>
            <a:pPr algn="ctr" defTabSz="914400"/>
            <a:r>
              <a:rPr lang="en-GB" sz="2370" b="0" dirty="0">
                <a:solidFill>
                  <a:srgbClr val="FFFFFF"/>
                </a:solidFill>
                <a:latin typeface="Calibri" pitchFamily="34" charset="0"/>
                <a:ea typeface="MS PGothic" pitchFamily="34" charset="-128"/>
                <a:cs typeface="+mn-cs"/>
              </a:rPr>
              <a:t>Professor of Medicine, Harvard Medical School</a:t>
            </a:r>
          </a:p>
          <a:p>
            <a:pPr algn="ctr" defTabSz="914400"/>
            <a:r>
              <a:rPr lang="en-GB" sz="2370" b="0" dirty="0">
                <a:solidFill>
                  <a:srgbClr val="FFFFFF"/>
                </a:solidFill>
                <a:latin typeface="Calibri" pitchFamily="34" charset="0"/>
                <a:ea typeface="MS PGothic" pitchFamily="34" charset="-128"/>
                <a:cs typeface="+mn-cs"/>
              </a:rPr>
              <a:t>Director, MGH Genitourinary Malignancies Program </a:t>
            </a:r>
          </a:p>
        </p:txBody>
      </p:sp>
      <p:sp>
        <p:nvSpPr>
          <p:cNvPr id="3081" name="TextBox 8"/>
          <p:cNvSpPr txBox="1">
            <a:spLocks noChangeArrowheads="1"/>
          </p:cNvSpPr>
          <p:nvPr/>
        </p:nvSpPr>
        <p:spPr bwMode="auto">
          <a:xfrm>
            <a:off x="1043661" y="1205668"/>
            <a:ext cx="184731" cy="384080"/>
          </a:xfrm>
          <a:prstGeom prst="rect">
            <a:avLst/>
          </a:prstGeom>
          <a:noFill/>
          <a:ln w="9525">
            <a:noFill/>
            <a:miter lim="800000"/>
            <a:headEnd/>
            <a:tailEnd/>
          </a:ln>
        </p:spPr>
        <p:txBody>
          <a:bodyPr wrap="none">
            <a:spAutoFit/>
          </a:bodyPr>
          <a:lstStyle/>
          <a:p>
            <a:pPr defTabSz="914400"/>
            <a:endParaRPr lang="en-US" sz="1896" b="0">
              <a:solidFill>
                <a:srgbClr val="000000"/>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2401154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033" y="611280"/>
            <a:ext cx="10924799" cy="2845203"/>
          </a:xfrm>
        </p:spPr>
        <p:txBody>
          <a:bodyPr/>
          <a:lstStyle/>
          <a:p>
            <a:pPr marL="0" indent="0">
              <a:buNone/>
            </a:pPr>
            <a:r>
              <a:rPr lang="en-US" altLang="en-US" sz="3318" dirty="0">
                <a:solidFill>
                  <a:schemeClr val="tx1"/>
                </a:solidFill>
                <a:latin typeface="Calibri" panose="020F0502020204030204" pitchFamily="34" charset="0"/>
                <a:cs typeface="Calibri" panose="020F0502020204030204" pitchFamily="34" charset="0"/>
              </a:rPr>
              <a:t>Context</a:t>
            </a:r>
            <a:endParaRPr lang="en-US" altLang="en-US" sz="2607" dirty="0">
              <a:solidFill>
                <a:schemeClr val="tx1"/>
              </a:solidFill>
              <a:latin typeface="Calibri" panose="020F0502020204030204" pitchFamily="34" charset="0"/>
              <a:cs typeface="Calibri" panose="020F0502020204030204" pitchFamily="34" charset="0"/>
            </a:endParaRP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Men receiving androgen deprivation therapy (ADT) alone for metastatic prostate cancer have poor clinical outcomes </a:t>
            </a: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Survival is related to location and extent of disease</a:t>
            </a: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Treatment intensification by early addition of either docetaxel or an androgen receptor pathway inhibitor (ARPI) to ADT significantly improves overall survival</a:t>
            </a: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The addition of </a:t>
            </a:r>
            <a:r>
              <a:rPr lang="en-US" altLang="en-US" sz="2607" dirty="0" err="1">
                <a:solidFill>
                  <a:schemeClr val="tx1"/>
                </a:solidFill>
                <a:latin typeface="Calibri" panose="020F0502020204030204" pitchFamily="34" charset="0"/>
                <a:cs typeface="Calibri" panose="020F0502020204030204" pitchFamily="34" charset="0"/>
              </a:rPr>
              <a:t>darolutamide</a:t>
            </a:r>
            <a:r>
              <a:rPr lang="en-US" altLang="en-US" sz="2607" dirty="0">
                <a:solidFill>
                  <a:schemeClr val="tx1"/>
                </a:solidFill>
                <a:latin typeface="Calibri" panose="020F0502020204030204" pitchFamily="34" charset="0"/>
                <a:cs typeface="Calibri" panose="020F0502020204030204" pitchFamily="34" charset="0"/>
              </a:rPr>
              <a:t> or abiraterone to ADT and docetaxel improves overall survival </a:t>
            </a:r>
          </a:p>
        </p:txBody>
      </p:sp>
    </p:spTree>
    <p:extLst>
      <p:ext uri="{BB962C8B-B14F-4D97-AF65-F5344CB8AC3E}">
        <p14:creationId xmlns:p14="http://schemas.microsoft.com/office/powerpoint/2010/main" val="4275244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5"/>
          <p:cNvSpPr>
            <a:spLocks noChangeArrowheads="1"/>
          </p:cNvSpPr>
          <p:nvPr/>
        </p:nvSpPr>
        <p:spPr bwMode="auto">
          <a:xfrm>
            <a:off x="137030" y="6393571"/>
            <a:ext cx="6500698" cy="342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eaLnBrk="0" hangingPunct="0">
              <a:lnSpc>
                <a:spcPct val="85000"/>
              </a:lnSpc>
            </a:pPr>
            <a:r>
              <a:rPr lang="en-US" sz="1896" b="0" dirty="0">
                <a:solidFill>
                  <a:srgbClr val="000000"/>
                </a:solidFill>
                <a:latin typeface="Calibri" pitchFamily="34" charset="0"/>
                <a:ea typeface="ヒラギノ角ゴ Pro W3" charset="0"/>
                <a:cs typeface="ヒラギノ角ゴ Pro W3" charset="0"/>
              </a:rPr>
              <a:t>James ND </a:t>
            </a:r>
            <a:r>
              <a:rPr lang="en-US" sz="1896" b="0" i="1" dirty="0">
                <a:solidFill>
                  <a:srgbClr val="000000"/>
                </a:solidFill>
                <a:latin typeface="Calibri" pitchFamily="34" charset="0"/>
                <a:ea typeface="ヒラギノ角ゴ Pro W3" charset="0"/>
                <a:cs typeface="ヒラギノ角ゴ Pro W3" charset="0"/>
              </a:rPr>
              <a:t>et al </a:t>
            </a:r>
            <a:r>
              <a:rPr lang="en-US" sz="1896" b="0" dirty="0">
                <a:solidFill>
                  <a:srgbClr val="000000"/>
                </a:solidFill>
                <a:latin typeface="Calibri" pitchFamily="34" charset="0"/>
                <a:ea typeface="ヒラギノ角ゴ Pro W3" charset="0"/>
                <a:cs typeface="ヒラギノ角ゴ Pro W3" charset="0"/>
              </a:rPr>
              <a:t>(2015) </a:t>
            </a:r>
            <a:r>
              <a:rPr lang="en-US" sz="1896" b="0" dirty="0" err="1">
                <a:solidFill>
                  <a:srgbClr val="000000"/>
                </a:solidFill>
                <a:latin typeface="Calibri" pitchFamily="34" charset="0"/>
                <a:ea typeface="ヒラギノ角ゴ Pro W3" charset="0"/>
                <a:cs typeface="ヒラギノ角ゴ Pro W3" charset="0"/>
              </a:rPr>
              <a:t>Eur</a:t>
            </a:r>
            <a:r>
              <a:rPr lang="en-US" sz="1896" b="0" dirty="0">
                <a:solidFill>
                  <a:srgbClr val="000000"/>
                </a:solidFill>
                <a:latin typeface="Calibri" pitchFamily="34" charset="0"/>
                <a:ea typeface="ヒラギノ角ゴ Pro W3" charset="0"/>
                <a:cs typeface="ヒラギノ角ゴ Pro W3" charset="0"/>
              </a:rPr>
              <a:t> </a:t>
            </a:r>
            <a:r>
              <a:rPr lang="en-US" sz="1896" b="0" dirty="0" err="1">
                <a:solidFill>
                  <a:srgbClr val="000000"/>
                </a:solidFill>
                <a:latin typeface="Calibri" pitchFamily="34" charset="0"/>
                <a:ea typeface="ヒラギノ角ゴ Pro W3" charset="0"/>
                <a:cs typeface="ヒラギノ角ゴ Pro W3" charset="0"/>
              </a:rPr>
              <a:t>Urol</a:t>
            </a:r>
            <a:r>
              <a:rPr lang="en-US" sz="1896" b="0" dirty="0">
                <a:solidFill>
                  <a:srgbClr val="000000"/>
                </a:solidFill>
                <a:latin typeface="Calibri" pitchFamily="34" charset="0"/>
                <a:ea typeface="ヒラギノ角ゴ Pro W3" charset="0"/>
                <a:cs typeface="ヒラギノ角ゴ Pro W3" charset="0"/>
              </a:rPr>
              <a:t> </a:t>
            </a:r>
            <a:r>
              <a:rPr lang="nl-NL" sz="1896" b="0" dirty="0">
                <a:solidFill>
                  <a:srgbClr val="000000"/>
                </a:solidFill>
                <a:latin typeface="Calibri" pitchFamily="34" charset="0"/>
                <a:cs typeface="+mn-cs"/>
              </a:rPr>
              <a:t>67: 1028-1038</a:t>
            </a:r>
            <a:endParaRPr lang="en-US" sz="1896" b="0" dirty="0">
              <a:solidFill>
                <a:srgbClr val="000000"/>
              </a:solidFill>
              <a:latin typeface="Calibri" pitchFamily="34" charset="0"/>
              <a:ea typeface="ヒラギノ角ゴ Pro W3" charset="0"/>
              <a:cs typeface="ヒラギノ角ゴ Pro W3" charset="0"/>
            </a:endParaRPr>
          </a:p>
        </p:txBody>
      </p:sp>
      <p:sp>
        <p:nvSpPr>
          <p:cNvPr id="7" name="Rectangle 4"/>
          <p:cNvSpPr txBox="1">
            <a:spLocks noChangeArrowheads="1"/>
          </p:cNvSpPr>
          <p:nvPr/>
        </p:nvSpPr>
        <p:spPr bwMode="auto">
          <a:xfrm>
            <a:off x="588458" y="1014164"/>
            <a:ext cx="11240805" cy="789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116081" tIns="58040" rIns="116081" bIns="58040" anchor="ctr"/>
          <a:lstStyle>
            <a:lvl1pPr algn="ctr" defTabSz="979488" rtl="0" eaLnBrk="0" fontAlgn="base" hangingPunct="0">
              <a:spcBef>
                <a:spcPct val="0"/>
              </a:spcBef>
              <a:spcAft>
                <a:spcPct val="0"/>
              </a:spcAft>
              <a:defRPr sz="3200" b="1">
                <a:solidFill>
                  <a:srgbClr val="67547B"/>
                </a:solidFill>
                <a:latin typeface="+mj-lt"/>
                <a:ea typeface="MS PGothic" pitchFamily="34" charset="-128"/>
                <a:cs typeface="MS PGothic" charset="0"/>
              </a:defRPr>
            </a:lvl1pPr>
            <a:lvl2pPr algn="ctr" defTabSz="979488" rtl="0" eaLnBrk="0" fontAlgn="base" hangingPunct="0">
              <a:spcBef>
                <a:spcPct val="0"/>
              </a:spcBef>
              <a:spcAft>
                <a:spcPct val="0"/>
              </a:spcAft>
              <a:defRPr sz="3200" b="1">
                <a:solidFill>
                  <a:srgbClr val="67547B"/>
                </a:solidFill>
                <a:latin typeface="Arial" charset="0"/>
                <a:ea typeface="MS PGothic" pitchFamily="34" charset="-128"/>
                <a:cs typeface="MS PGothic" charset="0"/>
              </a:defRPr>
            </a:lvl2pPr>
            <a:lvl3pPr algn="ctr" defTabSz="979488" rtl="0" eaLnBrk="0" fontAlgn="base" hangingPunct="0">
              <a:spcBef>
                <a:spcPct val="0"/>
              </a:spcBef>
              <a:spcAft>
                <a:spcPct val="0"/>
              </a:spcAft>
              <a:defRPr sz="3200" b="1">
                <a:solidFill>
                  <a:srgbClr val="67547B"/>
                </a:solidFill>
                <a:latin typeface="Arial" charset="0"/>
                <a:ea typeface="MS PGothic" pitchFamily="34" charset="-128"/>
                <a:cs typeface="MS PGothic" charset="0"/>
              </a:defRPr>
            </a:lvl3pPr>
            <a:lvl4pPr algn="ctr" defTabSz="979488" rtl="0" eaLnBrk="0" fontAlgn="base" hangingPunct="0">
              <a:spcBef>
                <a:spcPct val="0"/>
              </a:spcBef>
              <a:spcAft>
                <a:spcPct val="0"/>
              </a:spcAft>
              <a:defRPr sz="3200" b="1">
                <a:solidFill>
                  <a:srgbClr val="67547B"/>
                </a:solidFill>
                <a:latin typeface="Arial" charset="0"/>
                <a:ea typeface="MS PGothic" pitchFamily="34" charset="-128"/>
                <a:cs typeface="MS PGothic" charset="0"/>
              </a:defRPr>
            </a:lvl4pPr>
            <a:lvl5pPr algn="ctr" defTabSz="979488" rtl="0" eaLnBrk="0" fontAlgn="base" hangingPunct="0">
              <a:spcBef>
                <a:spcPct val="0"/>
              </a:spcBef>
              <a:spcAft>
                <a:spcPct val="0"/>
              </a:spcAft>
              <a:defRPr sz="3200" b="1">
                <a:solidFill>
                  <a:srgbClr val="67547B"/>
                </a:solidFill>
                <a:latin typeface="Arial" charset="0"/>
                <a:ea typeface="MS PGothic" pitchFamily="34" charset="-128"/>
                <a:cs typeface="MS PGothic" charset="0"/>
              </a:defRPr>
            </a:lvl5pPr>
            <a:lvl6pPr marL="457200" algn="ctr" defTabSz="979488" rtl="0" eaLnBrk="0" fontAlgn="base" hangingPunct="0">
              <a:spcBef>
                <a:spcPct val="0"/>
              </a:spcBef>
              <a:spcAft>
                <a:spcPct val="0"/>
              </a:spcAft>
              <a:defRPr sz="3200" b="1">
                <a:solidFill>
                  <a:srgbClr val="67547B"/>
                </a:solidFill>
                <a:latin typeface="Arial" charset="0"/>
                <a:ea typeface="ＭＳ Ｐゴシック" charset="0"/>
                <a:cs typeface="ＭＳ Ｐゴシック" charset="0"/>
              </a:defRPr>
            </a:lvl6pPr>
            <a:lvl7pPr marL="914400" algn="ctr" defTabSz="979488" rtl="0" eaLnBrk="0" fontAlgn="base" hangingPunct="0">
              <a:spcBef>
                <a:spcPct val="0"/>
              </a:spcBef>
              <a:spcAft>
                <a:spcPct val="0"/>
              </a:spcAft>
              <a:defRPr sz="3200" b="1">
                <a:solidFill>
                  <a:srgbClr val="67547B"/>
                </a:solidFill>
                <a:latin typeface="Arial" charset="0"/>
                <a:ea typeface="ＭＳ Ｐゴシック" charset="0"/>
                <a:cs typeface="ＭＳ Ｐゴシック" charset="0"/>
              </a:defRPr>
            </a:lvl7pPr>
            <a:lvl8pPr marL="1371600" algn="ctr" defTabSz="979488" rtl="0" eaLnBrk="0" fontAlgn="base" hangingPunct="0">
              <a:spcBef>
                <a:spcPct val="0"/>
              </a:spcBef>
              <a:spcAft>
                <a:spcPct val="0"/>
              </a:spcAft>
              <a:defRPr sz="3200" b="1">
                <a:solidFill>
                  <a:srgbClr val="67547B"/>
                </a:solidFill>
                <a:latin typeface="Arial" charset="0"/>
                <a:ea typeface="ＭＳ Ｐゴシック" charset="0"/>
                <a:cs typeface="ＭＳ Ｐゴシック" charset="0"/>
              </a:defRPr>
            </a:lvl8pPr>
            <a:lvl9pPr marL="1828800" algn="ctr" defTabSz="979488" rtl="0" eaLnBrk="0" fontAlgn="base" hangingPunct="0">
              <a:spcBef>
                <a:spcPct val="0"/>
              </a:spcBef>
              <a:spcAft>
                <a:spcPct val="0"/>
              </a:spcAft>
              <a:defRPr sz="3200" b="1">
                <a:solidFill>
                  <a:srgbClr val="67547B"/>
                </a:solidFill>
                <a:latin typeface="Arial" charset="0"/>
                <a:ea typeface="ＭＳ Ｐゴシック" charset="0"/>
                <a:cs typeface="ＭＳ Ｐゴシック" charset="0"/>
              </a:defRPr>
            </a:lvl9pPr>
          </a:lstStyle>
          <a:p>
            <a:pPr>
              <a:defRPr/>
            </a:pPr>
            <a:r>
              <a:rPr lang="en-US" sz="3318" b="0" dirty="0">
                <a:solidFill>
                  <a:srgbClr val="000000"/>
                </a:solidFill>
                <a:latin typeface="Calibri"/>
                <a:ea typeface="ＭＳ Ｐゴシック"/>
                <a:cs typeface="Calibri"/>
              </a:rPr>
              <a:t>Clinical Outcomes in Metastatic Prostate Cancer:</a:t>
            </a:r>
          </a:p>
          <a:p>
            <a:pPr>
              <a:defRPr/>
            </a:pPr>
            <a:r>
              <a:rPr lang="en-US" sz="3318" b="0" dirty="0">
                <a:solidFill>
                  <a:srgbClr val="000000"/>
                </a:solidFill>
                <a:latin typeface="Calibri"/>
                <a:ea typeface="ＭＳ Ｐゴシック"/>
                <a:cs typeface="Calibri"/>
              </a:rPr>
              <a:t>STAMPEDE Experience with ADT</a:t>
            </a:r>
            <a:br>
              <a:rPr lang="en-US" sz="3792" b="0" dirty="0">
                <a:solidFill>
                  <a:srgbClr val="000000"/>
                </a:solidFill>
                <a:latin typeface="Calibri"/>
                <a:ea typeface="ＭＳ Ｐゴシック"/>
                <a:cs typeface="Calibri"/>
              </a:rPr>
            </a:br>
            <a:endParaRPr lang="en-US" sz="3792" b="0" dirty="0">
              <a:solidFill>
                <a:srgbClr val="000000"/>
              </a:solidFill>
              <a:latin typeface="Calibri"/>
              <a:ea typeface="ＭＳ Ｐゴシック"/>
              <a:cs typeface="Calibri"/>
            </a:endParaRPr>
          </a:p>
        </p:txBody>
      </p:sp>
      <p:pic>
        <p:nvPicPr>
          <p:cNvPr id="260098" name="Picture 2"/>
          <p:cNvPicPr>
            <a:picLocks noChangeAspect="1" noChangeArrowheads="1"/>
          </p:cNvPicPr>
          <p:nvPr/>
        </p:nvPicPr>
        <p:blipFill>
          <a:blip r:embed="rId3" cstate="print"/>
          <a:srcRect/>
          <a:stretch>
            <a:fillRect/>
          </a:stretch>
        </p:blipFill>
        <p:spPr bwMode="auto">
          <a:xfrm>
            <a:off x="137019" y="1713536"/>
            <a:ext cx="6433880" cy="4062942"/>
          </a:xfrm>
          <a:prstGeom prst="rect">
            <a:avLst/>
          </a:prstGeom>
          <a:noFill/>
          <a:ln w="9525">
            <a:noFill/>
            <a:miter lim="800000"/>
            <a:headEnd/>
            <a:tailEnd/>
          </a:ln>
        </p:spPr>
      </p:pic>
      <p:sp>
        <p:nvSpPr>
          <p:cNvPr id="10" name="TextBox 12"/>
          <p:cNvSpPr txBox="1">
            <a:spLocks noChangeArrowheads="1"/>
          </p:cNvSpPr>
          <p:nvPr/>
        </p:nvSpPr>
        <p:spPr bwMode="auto">
          <a:xfrm>
            <a:off x="8443482" y="5658883"/>
            <a:ext cx="3457525" cy="1077218"/>
          </a:xfrm>
          <a:prstGeom prst="rect">
            <a:avLst/>
          </a:prstGeom>
          <a:solidFill>
            <a:srgbClr val="FFFF00"/>
          </a:solidFill>
          <a:ln w="9525">
            <a:solidFill>
              <a:schemeClr val="tx1"/>
            </a:solidFill>
            <a:miter lim="800000"/>
            <a:headEnd/>
            <a:tailEnd/>
          </a:ln>
        </p:spPr>
        <p:txBody>
          <a:bodyPr wrap="square">
            <a:spAutoFit/>
          </a:bodyPr>
          <a:lstStyle/>
          <a:p>
            <a:pPr defTabSz="914400" eaLnBrk="0" hangingPunct="0"/>
            <a:r>
              <a:rPr lang="en-US" sz="1600" b="0" dirty="0">
                <a:solidFill>
                  <a:srgbClr val="000000"/>
                </a:solidFill>
                <a:latin typeface="Calibri" pitchFamily="34" charset="0"/>
                <a:cs typeface="+mn-cs"/>
              </a:rPr>
              <a:t>STAMPEDE Control Arm</a:t>
            </a:r>
          </a:p>
          <a:p>
            <a:pPr defTabSz="914400" eaLnBrk="0" hangingPunct="0">
              <a:buFont typeface="Arial" pitchFamily="34" charset="0"/>
              <a:buChar char="•"/>
            </a:pPr>
            <a:r>
              <a:rPr lang="en-US" sz="1600" b="0" dirty="0">
                <a:solidFill>
                  <a:srgbClr val="000000"/>
                </a:solidFill>
                <a:latin typeface="Calibri" pitchFamily="34" charset="0"/>
                <a:cs typeface="+mn-cs"/>
              </a:rPr>
              <a:t>  metastatic disease</a:t>
            </a:r>
          </a:p>
          <a:p>
            <a:pPr defTabSz="914400" eaLnBrk="0" hangingPunct="0">
              <a:buFont typeface="Arial" pitchFamily="34" charset="0"/>
              <a:buChar char="•"/>
            </a:pPr>
            <a:r>
              <a:rPr lang="en-US" sz="1600" b="0" dirty="0">
                <a:solidFill>
                  <a:srgbClr val="000000"/>
                </a:solidFill>
                <a:latin typeface="Calibri" pitchFamily="34" charset="0"/>
                <a:cs typeface="+mn-cs"/>
              </a:rPr>
              <a:t>  accrued 10/2005-1/2014</a:t>
            </a:r>
          </a:p>
          <a:p>
            <a:pPr defTabSz="914400" eaLnBrk="0" hangingPunct="0">
              <a:buFont typeface="Arial" pitchFamily="34" charset="0"/>
              <a:buChar char="•"/>
            </a:pPr>
            <a:r>
              <a:rPr lang="en-US" sz="1600" b="0" dirty="0">
                <a:solidFill>
                  <a:srgbClr val="000000"/>
                </a:solidFill>
                <a:latin typeface="Calibri" pitchFamily="34" charset="0"/>
                <a:cs typeface="+mn-cs"/>
              </a:rPr>
              <a:t>  N=917</a:t>
            </a:r>
          </a:p>
        </p:txBody>
      </p:sp>
      <p:sp>
        <p:nvSpPr>
          <p:cNvPr id="11" name="TextBox 10"/>
          <p:cNvSpPr txBox="1"/>
          <p:nvPr/>
        </p:nvSpPr>
        <p:spPr>
          <a:xfrm>
            <a:off x="3658238" y="2526124"/>
            <a:ext cx="1284090" cy="384080"/>
          </a:xfrm>
          <a:prstGeom prst="rect">
            <a:avLst/>
          </a:prstGeom>
          <a:noFill/>
        </p:spPr>
        <p:txBody>
          <a:bodyPr wrap="square" rtlCol="0">
            <a:spAutoFit/>
          </a:bodyPr>
          <a:lstStyle/>
          <a:p>
            <a:pPr defTabSz="914400" eaLnBrk="0" hangingPunct="0"/>
            <a:r>
              <a:rPr lang="en-US" sz="1896" b="0" dirty="0">
                <a:solidFill>
                  <a:srgbClr val="000000"/>
                </a:solidFill>
                <a:latin typeface="Calibri" pitchFamily="34" charset="0"/>
                <a:cs typeface="+mn-cs"/>
              </a:rPr>
              <a:t>Death</a:t>
            </a:r>
          </a:p>
        </p:txBody>
      </p:sp>
      <p:sp>
        <p:nvSpPr>
          <p:cNvPr id="12" name="TextBox 11"/>
          <p:cNvSpPr txBox="1"/>
          <p:nvPr/>
        </p:nvSpPr>
        <p:spPr>
          <a:xfrm>
            <a:off x="1581621" y="4422164"/>
            <a:ext cx="5507543" cy="602922"/>
          </a:xfrm>
          <a:prstGeom prst="rect">
            <a:avLst/>
          </a:prstGeom>
          <a:noFill/>
        </p:spPr>
        <p:txBody>
          <a:bodyPr wrap="square" rtlCol="0">
            <a:spAutoFit/>
          </a:bodyPr>
          <a:lstStyle/>
          <a:p>
            <a:pPr defTabSz="914400" eaLnBrk="0" hangingPunct="0"/>
            <a:r>
              <a:rPr lang="en-US" sz="1896" b="0" dirty="0">
                <a:solidFill>
                  <a:srgbClr val="000000"/>
                </a:solidFill>
                <a:latin typeface="Calibri" pitchFamily="34" charset="0"/>
                <a:cs typeface="+mn-cs"/>
              </a:rPr>
              <a:t>Failure event </a:t>
            </a:r>
          </a:p>
          <a:p>
            <a:pPr defTabSz="914400" eaLnBrk="0" hangingPunct="0"/>
            <a:r>
              <a:rPr lang="en-US" sz="1422" b="0" dirty="0">
                <a:solidFill>
                  <a:srgbClr val="000000"/>
                </a:solidFill>
                <a:latin typeface="Calibri" pitchFamily="34" charset="0"/>
                <a:cs typeface="+mn-cs"/>
              </a:rPr>
              <a:t>(PSA progression, local progression, distant metastases, or death)</a:t>
            </a:r>
          </a:p>
        </p:txBody>
      </p:sp>
      <p:pic>
        <p:nvPicPr>
          <p:cNvPr id="9" name="Picture 2"/>
          <p:cNvPicPr>
            <a:picLocks noChangeAspect="1" noChangeArrowheads="1"/>
          </p:cNvPicPr>
          <p:nvPr/>
        </p:nvPicPr>
        <p:blipFill>
          <a:blip r:embed="rId4" cstate="print"/>
          <a:srcRect/>
          <a:stretch>
            <a:fillRect/>
          </a:stretch>
        </p:blipFill>
        <p:spPr bwMode="auto">
          <a:xfrm>
            <a:off x="6728013" y="1720914"/>
            <a:ext cx="2708628" cy="3837898"/>
          </a:xfrm>
          <a:prstGeom prst="rect">
            <a:avLst/>
          </a:prstGeom>
          <a:noFill/>
          <a:ln w="9525">
            <a:noFill/>
            <a:miter lim="800000"/>
            <a:headEnd/>
            <a:tailEnd/>
          </a:ln>
        </p:spPr>
      </p:pic>
      <p:sp>
        <p:nvSpPr>
          <p:cNvPr id="13" name="TextBox 12"/>
          <p:cNvSpPr txBox="1"/>
          <p:nvPr/>
        </p:nvSpPr>
        <p:spPr>
          <a:xfrm>
            <a:off x="9256066" y="2526124"/>
            <a:ext cx="2651922" cy="384080"/>
          </a:xfrm>
          <a:prstGeom prst="rect">
            <a:avLst/>
          </a:prstGeom>
          <a:noFill/>
        </p:spPr>
        <p:txBody>
          <a:bodyPr wrap="square" rtlCol="0">
            <a:spAutoFit/>
          </a:bodyPr>
          <a:lstStyle/>
          <a:p>
            <a:pPr defTabSz="914400" eaLnBrk="0" hangingPunct="0"/>
            <a:r>
              <a:rPr lang="en-US" sz="1896" b="0" dirty="0">
                <a:solidFill>
                  <a:srgbClr val="000000"/>
                </a:solidFill>
                <a:latin typeface="Calibri" pitchFamily="34" charset="0"/>
                <a:cs typeface="+mn-cs"/>
              </a:rPr>
              <a:t>Soft tissue only</a:t>
            </a:r>
          </a:p>
        </p:txBody>
      </p:sp>
      <p:sp>
        <p:nvSpPr>
          <p:cNvPr id="14" name="TextBox 13"/>
          <p:cNvSpPr txBox="1"/>
          <p:nvPr/>
        </p:nvSpPr>
        <p:spPr>
          <a:xfrm>
            <a:off x="9256066" y="3338713"/>
            <a:ext cx="2651922" cy="384080"/>
          </a:xfrm>
          <a:prstGeom prst="rect">
            <a:avLst/>
          </a:prstGeom>
          <a:noFill/>
        </p:spPr>
        <p:txBody>
          <a:bodyPr wrap="square" rtlCol="0">
            <a:spAutoFit/>
          </a:bodyPr>
          <a:lstStyle/>
          <a:p>
            <a:pPr defTabSz="914400" eaLnBrk="0" hangingPunct="0"/>
            <a:r>
              <a:rPr lang="en-US" sz="1896" b="0" dirty="0">
                <a:solidFill>
                  <a:srgbClr val="000000"/>
                </a:solidFill>
                <a:latin typeface="Calibri" pitchFamily="34" charset="0"/>
                <a:cs typeface="+mn-cs"/>
              </a:rPr>
              <a:t>Bone only</a:t>
            </a:r>
          </a:p>
        </p:txBody>
      </p:sp>
      <p:sp>
        <p:nvSpPr>
          <p:cNvPr id="15" name="TextBox 14"/>
          <p:cNvSpPr txBox="1"/>
          <p:nvPr/>
        </p:nvSpPr>
        <p:spPr>
          <a:xfrm>
            <a:off x="9256066" y="3880438"/>
            <a:ext cx="2651922" cy="384080"/>
          </a:xfrm>
          <a:prstGeom prst="rect">
            <a:avLst/>
          </a:prstGeom>
          <a:noFill/>
        </p:spPr>
        <p:txBody>
          <a:bodyPr wrap="square" rtlCol="0">
            <a:spAutoFit/>
          </a:bodyPr>
          <a:lstStyle/>
          <a:p>
            <a:pPr defTabSz="914400" eaLnBrk="0" hangingPunct="0"/>
            <a:r>
              <a:rPr lang="en-US" sz="1896" b="0" dirty="0">
                <a:solidFill>
                  <a:srgbClr val="000000"/>
                </a:solidFill>
                <a:latin typeface="Calibri" pitchFamily="34" charset="0"/>
                <a:cs typeface="+mn-cs"/>
              </a:rPr>
              <a:t>Bone and soft tissue</a:t>
            </a:r>
          </a:p>
        </p:txBody>
      </p:sp>
    </p:spTree>
    <p:extLst>
      <p:ext uri="{BB962C8B-B14F-4D97-AF65-F5344CB8AC3E}">
        <p14:creationId xmlns:p14="http://schemas.microsoft.com/office/powerpoint/2010/main" val="23126766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980728"/>
          </a:xfrm>
        </p:spPr>
        <p:txBody>
          <a:bodyPr/>
          <a:lstStyle/>
          <a:p>
            <a:r>
              <a:rPr lang="en-US" sz="3200" dirty="0">
                <a:solidFill>
                  <a:srgbClr val="0432FF"/>
                </a:solidFill>
              </a:rPr>
              <a:t>Dr </a:t>
            </a:r>
            <a:r>
              <a:rPr lang="en-US" sz="3200" dirty="0" err="1"/>
              <a:t>Antonarakis</a:t>
            </a:r>
            <a:r>
              <a:rPr lang="en-US" sz="3200" dirty="0">
                <a:solidFill>
                  <a:srgbClr val="0432FF"/>
                </a:solidFill>
              </a:rPr>
              <a:t> — Disclosures</a:t>
            </a:r>
          </a:p>
        </p:txBody>
      </p:sp>
      <p:graphicFrame>
        <p:nvGraphicFramePr>
          <p:cNvPr id="6" name="Content Placeholder 3"/>
          <p:cNvGraphicFramePr>
            <a:graphicFrameLocks noGrp="1"/>
          </p:cNvGraphicFramePr>
          <p:nvPr>
            <p:ph idx="4294967295"/>
            <p:extLst>
              <p:ext uri="{D42A27DB-BD31-4B8C-83A1-F6EECF244321}">
                <p14:modId xmlns:p14="http://schemas.microsoft.com/office/powerpoint/2010/main" val="3369025229"/>
              </p:ext>
            </p:extLst>
          </p:nvPr>
        </p:nvGraphicFramePr>
        <p:xfrm>
          <a:off x="1487488" y="1628800"/>
          <a:ext cx="9595067" cy="3168352"/>
        </p:xfrm>
        <a:graphic>
          <a:graphicData uri="http://schemas.openxmlformats.org/drawingml/2006/table">
            <a:tbl>
              <a:tblPr firstRow="1" bandRow="1">
                <a:tableStyleId>{F2DE63D5-997A-4646-A377-4702673A728D}</a:tableStyleId>
              </a:tblPr>
              <a:tblGrid>
                <a:gridCol w="2250251">
                  <a:extLst>
                    <a:ext uri="{9D8B030D-6E8A-4147-A177-3AD203B41FA5}">
                      <a16:colId xmlns:a16="http://schemas.microsoft.com/office/drawing/2014/main" val="20000"/>
                    </a:ext>
                  </a:extLst>
                </a:gridCol>
                <a:gridCol w="7344816">
                  <a:extLst>
                    <a:ext uri="{9D8B030D-6E8A-4147-A177-3AD203B41FA5}">
                      <a16:colId xmlns:a16="http://schemas.microsoft.com/office/drawing/2014/main" val="20001"/>
                    </a:ext>
                  </a:extLst>
                </a:gridCol>
              </a:tblGrid>
              <a:tr h="1237193">
                <a:tc>
                  <a:txBody>
                    <a:bodyPr/>
                    <a:lstStyle/>
                    <a:p>
                      <a:pPr algn="l"/>
                      <a:r>
                        <a:rPr lang="en-US" sz="1600" b="1" dirty="0">
                          <a:solidFill>
                            <a:schemeClr val="tx1"/>
                          </a:solidFill>
                        </a:rPr>
                        <a:t>Advisory Committee</a:t>
                      </a:r>
                      <a:endParaRPr lang="en-US" sz="16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err="1">
                          <a:solidFill>
                            <a:schemeClr val="tx1"/>
                          </a:solidFill>
                        </a:rPr>
                        <a:t>AIkido</a:t>
                      </a:r>
                      <a:r>
                        <a:rPr lang="en-US" sz="1600" b="0" dirty="0">
                          <a:solidFill>
                            <a:schemeClr val="tx1"/>
                          </a:solidFill>
                        </a:rPr>
                        <a:t> Pharma Inc, Amgen Inc, AstraZeneca Pharmaceuticals LP, Bayer HealthCare Pharmaceuticals, Blue Earth Diagnostics, Bristol-Myers Squibb Company, Constellation Pharmaceuticals, Curium Pharma, Exact Sciences, Foundation Medicine, </a:t>
                      </a:r>
                      <a:r>
                        <a:rPr lang="en-US" sz="1600" b="0" dirty="0" err="1">
                          <a:solidFill>
                            <a:schemeClr val="tx1"/>
                          </a:solidFill>
                        </a:rPr>
                        <a:t>Invitae</a:t>
                      </a:r>
                      <a:r>
                        <a:rPr lang="en-US" sz="1600" b="0" dirty="0">
                          <a:solidFill>
                            <a:schemeClr val="tx1"/>
                          </a:solidFill>
                        </a:rPr>
                        <a:t>, </a:t>
                      </a:r>
                      <a:r>
                        <a:rPr lang="en-US" sz="1600" b="0" dirty="0" err="1">
                          <a:solidFill>
                            <a:schemeClr val="tx1"/>
                          </a:solidFill>
                        </a:rPr>
                        <a:t>Ismar</a:t>
                      </a:r>
                      <a:r>
                        <a:rPr lang="en-US" sz="1600" b="0" dirty="0">
                          <a:solidFill>
                            <a:schemeClr val="tx1"/>
                          </a:solidFill>
                        </a:rPr>
                        <a:t> Healthcare NV, Merck, Orion Corporation, Tempus</a:t>
                      </a:r>
                      <a:endParaRPr lang="en-US" sz="16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34883">
                <a:tc>
                  <a:txBody>
                    <a:bodyPr/>
                    <a:lstStyle/>
                    <a:p>
                      <a:pPr algn="l"/>
                      <a:r>
                        <a:rPr lang="en-US" sz="1600" b="1" dirty="0">
                          <a:solidFill>
                            <a:schemeClr val="tx1"/>
                          </a:solidFill>
                        </a:rPr>
                        <a:t>Consulting Agreements</a:t>
                      </a:r>
                      <a:endParaRPr lang="en-US" sz="16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EcoR1 Capital LLC, </a:t>
                      </a:r>
                      <a:r>
                        <a:rPr lang="en-US" sz="1600" dirty="0" err="1">
                          <a:solidFill>
                            <a:schemeClr val="tx1"/>
                          </a:solidFill>
                        </a:rPr>
                        <a:t>KeyQuest</a:t>
                      </a:r>
                      <a:r>
                        <a:rPr lang="en-US" sz="1600" dirty="0">
                          <a:solidFill>
                            <a:schemeClr val="tx1"/>
                          </a:solidFill>
                        </a:rPr>
                        <a:t> Health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3340286"/>
                  </a:ext>
                </a:extLst>
              </a:tr>
              <a:tr h="648138">
                <a:tc>
                  <a:txBody>
                    <a:bodyPr/>
                    <a:lstStyle/>
                    <a:p>
                      <a:pPr algn="l"/>
                      <a:r>
                        <a:rPr lang="en-US" sz="1600" b="1" dirty="0">
                          <a:solidFill>
                            <a:schemeClr val="tx1"/>
                          </a:solidFill>
                        </a:rPr>
                        <a:t>Contracted Research</a:t>
                      </a:r>
                      <a:endParaRPr lang="en-US" sz="16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AstraZeneca Pharmaceuticals LP, Celgene Corporation, Clovis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6637838"/>
                  </a:ext>
                </a:extLst>
              </a:tr>
              <a:tr h="648138">
                <a:tc>
                  <a:txBody>
                    <a:bodyPr/>
                    <a:lstStyle/>
                    <a:p>
                      <a:pPr algn="l"/>
                      <a:r>
                        <a:rPr lang="en-US" sz="1600" b="1" dirty="0">
                          <a:solidFill>
                            <a:schemeClr val="tx1"/>
                          </a:solidFill>
                        </a:rPr>
                        <a:t>Other</a:t>
                      </a:r>
                      <a:endParaRPr lang="en-US" sz="16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QIAGEN: licenser of technology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4830080"/>
                  </a:ext>
                </a:extLst>
              </a:tr>
            </a:tbl>
          </a:graphicData>
        </a:graphic>
      </p:graphicFrame>
    </p:spTree>
    <p:custDataLst>
      <p:tags r:id="rId1"/>
    </p:custDataLst>
    <p:extLst>
      <p:ext uri="{BB962C8B-B14F-4D97-AF65-F5344CB8AC3E}">
        <p14:creationId xmlns:p14="http://schemas.microsoft.com/office/powerpoint/2010/main" val="2297682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8745" y="1"/>
            <a:ext cx="10987616" cy="1319383"/>
          </a:xfrm>
        </p:spPr>
        <p:txBody>
          <a:bodyPr/>
          <a:lstStyle/>
          <a:p>
            <a:pPr algn="ctr"/>
            <a:r>
              <a:rPr lang="en-US" sz="3318" b="0" dirty="0">
                <a:solidFill>
                  <a:schemeClr val="tx1">
                    <a:lumMod val="50000"/>
                  </a:schemeClr>
                </a:solidFill>
                <a:latin typeface="Calibri" pitchFamily="34" charset="0"/>
              </a:rPr>
              <a:t>Meta-Analysis of RCTs of </a:t>
            </a:r>
            <a:r>
              <a:rPr lang="en-US" sz="3318" b="0" dirty="0" err="1">
                <a:solidFill>
                  <a:schemeClr val="tx1">
                    <a:lumMod val="50000"/>
                  </a:schemeClr>
                </a:solidFill>
                <a:latin typeface="Calibri" pitchFamily="34" charset="0"/>
              </a:rPr>
              <a:t>Docetaxel</a:t>
            </a:r>
            <a:r>
              <a:rPr lang="en-US" sz="3318" b="0" dirty="0">
                <a:solidFill>
                  <a:schemeClr val="tx1">
                    <a:lumMod val="50000"/>
                  </a:schemeClr>
                </a:solidFill>
                <a:latin typeface="Calibri" pitchFamily="34" charset="0"/>
              </a:rPr>
              <a:t> in </a:t>
            </a:r>
            <a:r>
              <a:rPr lang="en-US" sz="3318" b="0" dirty="0" err="1">
                <a:solidFill>
                  <a:schemeClr val="tx1">
                    <a:lumMod val="50000"/>
                  </a:schemeClr>
                </a:solidFill>
                <a:latin typeface="Calibri" pitchFamily="34" charset="0"/>
              </a:rPr>
              <a:t>mHSPC</a:t>
            </a:r>
            <a:endParaRPr lang="en-US" b="0" dirty="0">
              <a:solidFill>
                <a:schemeClr val="tx1">
                  <a:lumMod val="50000"/>
                </a:schemeClr>
              </a:solidFill>
              <a:latin typeface="Calibri" pitchFamily="34" charset="0"/>
            </a:endParaRPr>
          </a:p>
        </p:txBody>
      </p:sp>
      <p:sp>
        <p:nvSpPr>
          <p:cNvPr id="4" name="Content Placeholder 3"/>
          <p:cNvSpPr>
            <a:spLocks noGrp="1"/>
          </p:cNvSpPr>
          <p:nvPr>
            <p:ph idx="1"/>
          </p:nvPr>
        </p:nvSpPr>
        <p:spPr>
          <a:xfrm>
            <a:off x="1459084" y="5373663"/>
            <a:ext cx="9742093" cy="473146"/>
          </a:xfrm>
        </p:spPr>
        <p:txBody>
          <a:bodyPr>
            <a:normAutofit/>
          </a:bodyPr>
          <a:lstStyle/>
          <a:p>
            <a:pPr marL="406302" indent="-406302">
              <a:buFont typeface="Arial" panose="020B0604020202020204" pitchFamily="34" charset="0"/>
              <a:buChar char="•"/>
            </a:pPr>
            <a:r>
              <a:rPr lang="en-US" sz="1896" dirty="0">
                <a:solidFill>
                  <a:srgbClr val="000000"/>
                </a:solidFill>
              </a:rPr>
              <a:t>Results based on 2992 men/2204 events</a:t>
            </a:r>
          </a:p>
        </p:txBody>
      </p:sp>
      <p:grpSp>
        <p:nvGrpSpPr>
          <p:cNvPr id="5" name="Group 4"/>
          <p:cNvGrpSpPr/>
          <p:nvPr/>
        </p:nvGrpSpPr>
        <p:grpSpPr>
          <a:xfrm>
            <a:off x="1581625" y="1653188"/>
            <a:ext cx="8747193" cy="3537957"/>
            <a:chOff x="-165688" y="1153737"/>
            <a:chExt cx="6929920" cy="2557651"/>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688" y="1153737"/>
              <a:ext cx="6929920" cy="25576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279698" y="1315613"/>
              <a:ext cx="161365" cy="316370"/>
            </a:xfrm>
            <a:prstGeom prst="rect">
              <a:avLst/>
            </a:prstGeom>
            <a:solidFill>
              <a:srgbClr val="FFFFFF"/>
            </a:soli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4170" tIns="54170" rIns="54170" bIns="54170" numCol="1" spcCol="38100" rtlCol="0" anchor="ctr">
              <a:spAutoFit/>
            </a:bodyPr>
            <a:lstStyle/>
            <a:p>
              <a:pPr defTabSz="541736" fontAlgn="auto" hangingPunct="0">
                <a:spcBef>
                  <a:spcPts val="0"/>
                </a:spcBef>
                <a:spcAft>
                  <a:spcPts val="0"/>
                </a:spcAft>
              </a:pPr>
              <a:endParaRPr lang="en-GB" sz="2133" b="0">
                <a:solidFill>
                  <a:srgbClr val="000000"/>
                </a:solidFill>
                <a:latin typeface="Calibri"/>
                <a:ea typeface="ＭＳ Ｐゴシック" pitchFamily="34" charset="-128"/>
                <a:cs typeface="+mn-cs"/>
                <a:sym typeface="Calibri"/>
              </a:endParaRPr>
            </a:p>
          </p:txBody>
        </p:sp>
      </p:grpSp>
      <p:sp>
        <p:nvSpPr>
          <p:cNvPr id="8" name="Content Placeholder 3"/>
          <p:cNvSpPr txBox="1">
            <a:spLocks/>
          </p:cNvSpPr>
          <p:nvPr/>
        </p:nvSpPr>
        <p:spPr>
          <a:xfrm>
            <a:off x="-494992" y="5845060"/>
            <a:ext cx="10327226" cy="473146"/>
          </a:xfrm>
          <a:prstGeom prst="rect">
            <a:avLst/>
          </a:prstGeom>
        </p:spPr>
        <p:txBody>
          <a:bodyPr vert="horz" lIns="108345" tIns="54173" rIns="108345" bIns="54173" rtlCol="0">
            <a:normAutofit/>
          </a:bodyPr>
          <a:lstStyle>
            <a:lvl1pPr marL="0" indent="0" algn="l" defTabSz="457200" rtl="0" eaLnBrk="1" latinLnBrk="0" hangingPunct="1">
              <a:spcBef>
                <a:spcPct val="20000"/>
              </a:spcBef>
              <a:buFont typeface="Wingdings" charset="2"/>
              <a:buNone/>
              <a:defRPr sz="2000" kern="1200">
                <a:solidFill>
                  <a:schemeClr val="tx1"/>
                </a:solidFill>
                <a:latin typeface="Verdana"/>
                <a:ea typeface="+mn-ea"/>
                <a:cs typeface="Verdana"/>
              </a:defRPr>
            </a:lvl1pPr>
            <a:lvl2pPr marL="457200" indent="0" algn="l" defTabSz="457200" rtl="0" eaLnBrk="1" latinLnBrk="0" hangingPunct="1">
              <a:spcBef>
                <a:spcPct val="20000"/>
              </a:spcBef>
              <a:buFont typeface="Arial"/>
              <a:buNone/>
              <a:defRPr sz="1600" kern="1200">
                <a:solidFill>
                  <a:schemeClr val="tx1"/>
                </a:solidFill>
                <a:latin typeface="Verdana"/>
                <a:ea typeface="+mn-ea"/>
                <a:cs typeface="Verdana"/>
              </a:defRPr>
            </a:lvl2pPr>
            <a:lvl3pPr marL="914400" indent="0" algn="l" defTabSz="457200" rtl="0" eaLnBrk="1" latinLnBrk="0" hangingPunct="1">
              <a:spcBef>
                <a:spcPct val="20000"/>
              </a:spcBef>
              <a:buFont typeface="Wingdings" charset="2"/>
              <a:buNone/>
              <a:defRPr sz="12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8585" indent="-338585" algn="ctr" fontAlgn="auto">
              <a:spcAft>
                <a:spcPts val="0"/>
              </a:spcAft>
              <a:buFont typeface="Arial" panose="020B0604020202020204" pitchFamily="34" charset="0"/>
              <a:buChar char="•"/>
            </a:pPr>
            <a:r>
              <a:rPr lang="en-US" sz="1896" b="0" dirty="0">
                <a:solidFill>
                  <a:srgbClr val="505050"/>
                </a:solidFill>
              </a:rPr>
              <a:t>9% absolute improvement in survival at 4 years</a:t>
            </a:r>
          </a:p>
        </p:txBody>
      </p:sp>
      <p:sp>
        <p:nvSpPr>
          <p:cNvPr id="9" name="Shape 214"/>
          <p:cNvSpPr/>
          <p:nvPr/>
        </p:nvSpPr>
        <p:spPr>
          <a:xfrm>
            <a:off x="227307" y="6413859"/>
            <a:ext cx="5368936" cy="401145"/>
          </a:xfrm>
          <a:prstGeom prst="rect">
            <a:avLst/>
          </a:prstGeom>
          <a:ln w="12700">
            <a:miter lim="400000"/>
          </a:ln>
          <a:extLst>
            <a:ext uri="{C572A759-6A51-4108-AA02-DFA0A04FC94B}">
              <ma14:wrappingTextBoxFlag xmlns:ma14="http://schemas.microsoft.com/office/mac/drawingml/2011/main" xmlns="" val="1"/>
            </a:ext>
          </a:extLst>
        </p:spPr>
        <p:txBody>
          <a:bodyPr lIns="54170" tIns="54170" rIns="54170" bIns="54170">
            <a:spAutoFit/>
          </a:bodyPr>
          <a:lstStyle>
            <a:lvl1pPr algn="r">
              <a:defRPr sz="900">
                <a:solidFill>
                  <a:srgbClr val="FFFFFF"/>
                </a:solidFill>
                <a:latin typeface="Arial"/>
                <a:ea typeface="Arial"/>
                <a:cs typeface="Arial"/>
                <a:sym typeface="Arial"/>
              </a:defRPr>
            </a:lvl1pPr>
          </a:lstStyle>
          <a:p>
            <a:pPr algn="l" defTabSz="1083343" fontAlgn="auto">
              <a:spcBef>
                <a:spcPts val="0"/>
              </a:spcBef>
              <a:spcAft>
                <a:spcPts val="0"/>
              </a:spcAft>
            </a:pPr>
            <a:r>
              <a:rPr sz="1896" b="0" dirty="0">
                <a:solidFill>
                  <a:srgbClr val="000000"/>
                </a:solidFill>
                <a:latin typeface="Calibri" pitchFamily="34" charset="0"/>
                <a:ea typeface="Verdana" panose="020B0604030504040204" pitchFamily="34" charset="0"/>
                <a:cs typeface="Verdana" panose="020B0604030504040204" pitchFamily="34" charset="0"/>
              </a:rPr>
              <a:t>Vale et al. Lancet Oncol 201</a:t>
            </a:r>
            <a:r>
              <a:rPr lang="en-GB" sz="1896" b="0" dirty="0">
                <a:solidFill>
                  <a:srgbClr val="000000"/>
                </a:solidFill>
                <a:latin typeface="Calibri" pitchFamily="34" charset="0"/>
                <a:ea typeface="Verdana" panose="020B0604030504040204" pitchFamily="34" charset="0"/>
                <a:cs typeface="Verdana" panose="020B0604030504040204" pitchFamily="34" charset="0"/>
              </a:rPr>
              <a:t>6;</a:t>
            </a:r>
            <a:r>
              <a:rPr lang="is-IS" sz="1896" b="0" dirty="0">
                <a:solidFill>
                  <a:srgbClr val="000000"/>
                </a:solidFill>
                <a:latin typeface="Calibri" pitchFamily="34" charset="0"/>
                <a:ea typeface="Verdana" panose="020B0604030504040204" pitchFamily="34" charset="0"/>
                <a:cs typeface="Verdana" panose="020B0604030504040204" pitchFamily="34" charset="0"/>
              </a:rPr>
              <a:t> 17(2):243-56</a:t>
            </a:r>
            <a:r>
              <a:rPr sz="1896" b="0" dirty="0">
                <a:solidFill>
                  <a:srgbClr val="000000"/>
                </a:solidFill>
                <a:latin typeface="Calibri" pitchFamily="34" charset="0"/>
                <a:ea typeface="Verdana" panose="020B0604030504040204" pitchFamily="34" charset="0"/>
                <a:cs typeface="Verdana" panose="020B0604030504040204" pitchFamily="34" charset="0"/>
              </a:rPr>
              <a:t> </a:t>
            </a:r>
          </a:p>
        </p:txBody>
      </p:sp>
      <p:sp>
        <p:nvSpPr>
          <p:cNvPr id="10" name="Title 2"/>
          <p:cNvSpPr txBox="1">
            <a:spLocks/>
          </p:cNvSpPr>
          <p:nvPr/>
        </p:nvSpPr>
        <p:spPr>
          <a:xfrm>
            <a:off x="949607" y="1081523"/>
            <a:ext cx="10987616" cy="722301"/>
          </a:xfrm>
          <a:prstGeom prst="rect">
            <a:avLst/>
          </a:prstGeom>
        </p:spPr>
        <p:txBody>
          <a:bodyPr vert="horz" lIns="108345" tIns="54173" rIns="108345" bIns="54173" rtlCol="0" anchor="ctr">
            <a:normAutofit/>
          </a:bodyPr>
          <a:lstStyle/>
          <a:p>
            <a:pPr algn="ctr" defTabSz="541736" fontAlgn="auto">
              <a:spcAft>
                <a:spcPts val="0"/>
              </a:spcAft>
              <a:defRPr/>
            </a:pPr>
            <a:r>
              <a:rPr lang="en-US" sz="2844" b="0" dirty="0">
                <a:solidFill>
                  <a:srgbClr val="505050"/>
                </a:solidFill>
                <a:latin typeface="Calibri" pitchFamily="34" charset="0"/>
                <a:ea typeface="MS PGothic" pitchFamily="34" charset="-128"/>
                <a:cs typeface="Verdana"/>
              </a:rPr>
              <a:t>Overall Survival</a:t>
            </a:r>
          </a:p>
        </p:txBody>
      </p:sp>
    </p:spTree>
    <p:extLst>
      <p:ext uri="{BB962C8B-B14F-4D97-AF65-F5344CB8AC3E}">
        <p14:creationId xmlns:p14="http://schemas.microsoft.com/office/powerpoint/2010/main" val="387199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88D77D-71D7-4FD6-948E-4503211DAF41}"/>
              </a:ext>
            </a:extLst>
          </p:cNvPr>
          <p:cNvPicPr>
            <a:picLocks noChangeAspect="1"/>
          </p:cNvPicPr>
          <p:nvPr/>
        </p:nvPicPr>
        <p:blipFill>
          <a:blip r:embed="rId3" cstate="print"/>
          <a:stretch>
            <a:fillRect/>
          </a:stretch>
        </p:blipFill>
        <p:spPr>
          <a:xfrm>
            <a:off x="1743583" y="1133315"/>
            <a:ext cx="8239810" cy="5677881"/>
          </a:xfrm>
          <a:prstGeom prst="rect">
            <a:avLst/>
          </a:prstGeom>
        </p:spPr>
      </p:pic>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41980" y="443919"/>
            <a:ext cx="12188825" cy="394903"/>
          </a:xfrm>
        </p:spPr>
        <p:txBody>
          <a:bodyPr/>
          <a:lstStyle/>
          <a:p>
            <a:r>
              <a:rPr lang="en-US" sz="3318" b="0" dirty="0">
                <a:solidFill>
                  <a:schemeClr val="tx1"/>
                </a:solidFill>
                <a:latin typeface="Calibri" pitchFamily="34" charset="0"/>
              </a:rPr>
              <a:t>CHAARTED: Docetaxel for </a:t>
            </a:r>
            <a:r>
              <a:rPr lang="en-US" sz="3318" b="0" dirty="0" err="1">
                <a:solidFill>
                  <a:schemeClr val="tx1"/>
                </a:solidFill>
                <a:latin typeface="Calibri" pitchFamily="34" charset="0"/>
              </a:rPr>
              <a:t>mHSPC</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
        <p:nvSpPr>
          <p:cNvPr id="14" name="Text Box 5"/>
          <p:cNvSpPr txBox="1">
            <a:spLocks noChangeArrowheads="1"/>
          </p:cNvSpPr>
          <p:nvPr/>
        </p:nvSpPr>
        <p:spPr bwMode="auto">
          <a:xfrm>
            <a:off x="59330" y="6456291"/>
            <a:ext cx="8757896"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a:solidFill>
                  <a:srgbClr val="000000"/>
                </a:solidFill>
                <a:latin typeface="Calibri" pitchFamily="34" charset="0"/>
                <a:ea typeface="MS PGothic" pitchFamily="34" charset="-128"/>
                <a:cs typeface="+mn-cs"/>
              </a:rPr>
              <a:t>Sweeney et al (2015) </a:t>
            </a:r>
            <a:r>
              <a:rPr lang="en-US" sz="1896" b="0" i="1" dirty="0">
                <a:solidFill>
                  <a:srgbClr val="000000"/>
                </a:solidFill>
                <a:latin typeface="Calibri" pitchFamily="34" charset="0"/>
                <a:ea typeface="MS PGothic" pitchFamily="34" charset="-128"/>
                <a:cs typeface="+mn-cs"/>
              </a:rPr>
              <a:t>N </a:t>
            </a:r>
            <a:r>
              <a:rPr lang="en-US" sz="1896" b="0" i="1" dirty="0" err="1">
                <a:solidFill>
                  <a:srgbClr val="000000"/>
                </a:solidFill>
                <a:latin typeface="Calibri" pitchFamily="34" charset="0"/>
                <a:ea typeface="MS PGothic" pitchFamily="34" charset="-128"/>
                <a:cs typeface="+mn-cs"/>
              </a:rPr>
              <a:t>Engl</a:t>
            </a:r>
            <a:r>
              <a:rPr lang="en-US" sz="1896" b="0" i="1" dirty="0">
                <a:solidFill>
                  <a:srgbClr val="000000"/>
                </a:solidFill>
                <a:latin typeface="Calibri" pitchFamily="34" charset="0"/>
                <a:ea typeface="MS PGothic" pitchFamily="34" charset="-128"/>
                <a:cs typeface="+mn-cs"/>
              </a:rPr>
              <a:t> J Med 373</a:t>
            </a:r>
            <a:r>
              <a:rPr lang="en-US" sz="1896" b="0" dirty="0">
                <a:solidFill>
                  <a:srgbClr val="000000"/>
                </a:solidFill>
                <a:latin typeface="Calibri" pitchFamily="34" charset="0"/>
                <a:ea typeface="MS PGothic" pitchFamily="34" charset="-128"/>
                <a:cs typeface="+mn-cs"/>
              </a:rPr>
              <a:t>: 737-46 </a:t>
            </a:r>
            <a:r>
              <a:rPr lang="en-US" sz="1896" b="0" i="1" dirty="0">
                <a:solidFill>
                  <a:srgbClr val="000000"/>
                </a:solidFill>
                <a:latin typeface="Calibri" pitchFamily="34" charset="0"/>
                <a:ea typeface="MS PGothic" pitchFamily="34" charset="-128"/>
                <a:cs typeface="+mn-cs"/>
              </a:rPr>
              <a:t> </a:t>
            </a:r>
          </a:p>
        </p:txBody>
      </p:sp>
    </p:spTree>
    <p:extLst>
      <p:ext uri="{BB962C8B-B14F-4D97-AF65-F5344CB8AC3E}">
        <p14:creationId xmlns:p14="http://schemas.microsoft.com/office/powerpoint/2010/main" val="2321937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1600200" y="635739"/>
            <a:ext cx="10590212" cy="394903"/>
          </a:xfrm>
        </p:spPr>
        <p:txBody>
          <a:bodyPr/>
          <a:lstStyle/>
          <a:p>
            <a:r>
              <a:rPr lang="en-US" sz="3318" b="0" dirty="0">
                <a:solidFill>
                  <a:schemeClr val="tx1"/>
                </a:solidFill>
                <a:latin typeface="Calibri" pitchFamily="34" charset="0"/>
              </a:rPr>
              <a:t>CHAARTED: OS for High vs Low Volume Disease</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
        <p:nvSpPr>
          <p:cNvPr id="14" name="Text Box 5"/>
          <p:cNvSpPr txBox="1">
            <a:spLocks noChangeArrowheads="1"/>
          </p:cNvSpPr>
          <p:nvPr/>
        </p:nvSpPr>
        <p:spPr bwMode="auto">
          <a:xfrm>
            <a:off x="59330" y="6446583"/>
            <a:ext cx="8757896"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a:solidFill>
                  <a:srgbClr val="000000"/>
                </a:solidFill>
                <a:latin typeface="Calibri" pitchFamily="34" charset="0"/>
                <a:ea typeface="MS PGothic" pitchFamily="34" charset="-128"/>
                <a:cs typeface="+mn-cs"/>
              </a:rPr>
              <a:t>Kyriakopoulos et al (2018) </a:t>
            </a:r>
            <a:r>
              <a:rPr lang="en-US" sz="1896" b="0" i="1" dirty="0">
                <a:solidFill>
                  <a:srgbClr val="000000"/>
                </a:solidFill>
                <a:latin typeface="Calibri" pitchFamily="34" charset="0"/>
                <a:ea typeface="MS PGothic" pitchFamily="34" charset="-128"/>
                <a:cs typeface="+mn-cs"/>
              </a:rPr>
              <a:t>J Clin Oncol 36</a:t>
            </a:r>
            <a:r>
              <a:rPr lang="en-US" sz="1896" b="0" dirty="0">
                <a:solidFill>
                  <a:srgbClr val="000000"/>
                </a:solidFill>
                <a:latin typeface="Calibri" pitchFamily="34" charset="0"/>
                <a:ea typeface="MS PGothic" pitchFamily="34" charset="-128"/>
                <a:cs typeface="+mn-cs"/>
              </a:rPr>
              <a:t>: 1080-0187 </a:t>
            </a:r>
            <a:r>
              <a:rPr lang="en-US" sz="1896" b="0" i="1" dirty="0">
                <a:solidFill>
                  <a:srgbClr val="000000"/>
                </a:solidFill>
                <a:latin typeface="Calibri" pitchFamily="34" charset="0"/>
                <a:ea typeface="MS PGothic" pitchFamily="34" charset="-128"/>
                <a:cs typeface="+mn-cs"/>
              </a:rPr>
              <a:t> </a:t>
            </a:r>
          </a:p>
        </p:txBody>
      </p:sp>
      <p:pic>
        <p:nvPicPr>
          <p:cNvPr id="3" name="Picture 2">
            <a:extLst>
              <a:ext uri="{FF2B5EF4-FFF2-40B4-BE49-F238E27FC236}">
                <a16:creationId xmlns:a16="http://schemas.microsoft.com/office/drawing/2014/main" id="{C9CBD931-6E4A-795E-22FA-115F3245D712}"/>
              </a:ext>
            </a:extLst>
          </p:cNvPr>
          <p:cNvPicPr>
            <a:picLocks noChangeAspect="1"/>
          </p:cNvPicPr>
          <p:nvPr/>
        </p:nvPicPr>
        <p:blipFill>
          <a:blip r:embed="rId3"/>
          <a:stretch>
            <a:fillRect/>
          </a:stretch>
        </p:blipFill>
        <p:spPr>
          <a:xfrm>
            <a:off x="231051" y="1447800"/>
            <a:ext cx="5590346" cy="4821510"/>
          </a:xfrm>
          <a:prstGeom prst="rect">
            <a:avLst/>
          </a:prstGeom>
        </p:spPr>
      </p:pic>
      <p:pic>
        <p:nvPicPr>
          <p:cNvPr id="5" name="Picture 4">
            <a:extLst>
              <a:ext uri="{FF2B5EF4-FFF2-40B4-BE49-F238E27FC236}">
                <a16:creationId xmlns:a16="http://schemas.microsoft.com/office/drawing/2014/main" id="{4734B29C-CF06-B3F1-C4C0-614325DD6498}"/>
              </a:ext>
            </a:extLst>
          </p:cNvPr>
          <p:cNvPicPr>
            <a:picLocks noChangeAspect="1"/>
          </p:cNvPicPr>
          <p:nvPr/>
        </p:nvPicPr>
        <p:blipFill>
          <a:blip r:embed="rId4"/>
          <a:stretch>
            <a:fillRect/>
          </a:stretch>
        </p:blipFill>
        <p:spPr>
          <a:xfrm>
            <a:off x="5819809" y="1790857"/>
            <a:ext cx="5778406" cy="4418780"/>
          </a:xfrm>
          <a:prstGeom prst="rect">
            <a:avLst/>
          </a:prstGeom>
        </p:spPr>
      </p:pic>
      <p:sp>
        <p:nvSpPr>
          <p:cNvPr id="8" name="Text Box 5">
            <a:extLst>
              <a:ext uri="{FF2B5EF4-FFF2-40B4-BE49-F238E27FC236}">
                <a16:creationId xmlns:a16="http://schemas.microsoft.com/office/drawing/2014/main" id="{B2EED908-C579-4E90-B6DF-9112FF006FC8}"/>
              </a:ext>
            </a:extLst>
          </p:cNvPr>
          <p:cNvSpPr txBox="1">
            <a:spLocks noChangeArrowheads="1"/>
          </p:cNvSpPr>
          <p:nvPr/>
        </p:nvSpPr>
        <p:spPr bwMode="auto">
          <a:xfrm>
            <a:off x="949607" y="1098166"/>
            <a:ext cx="11060230" cy="486223"/>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2370" b="0" dirty="0">
                <a:solidFill>
                  <a:srgbClr val="000000"/>
                </a:solidFill>
                <a:latin typeface="Calibri" pitchFamily="34" charset="0"/>
                <a:ea typeface="MS PGothic" pitchFamily="34" charset="-128"/>
                <a:cs typeface="+mn-cs"/>
              </a:rPr>
              <a:t> High Volume                                                        Low Volume</a:t>
            </a:r>
            <a:r>
              <a:rPr lang="en-US" sz="2844" b="0" dirty="0">
                <a:solidFill>
                  <a:srgbClr val="000000"/>
                </a:solidFill>
                <a:latin typeface="Calibri" pitchFamily="34" charset="0"/>
                <a:ea typeface="MS PGothic" pitchFamily="34" charset="-128"/>
                <a:cs typeface="+mn-cs"/>
              </a:rPr>
              <a:t>			</a:t>
            </a:r>
            <a:endParaRPr lang="en-US" sz="2844" b="0" i="1" dirty="0">
              <a:solidFill>
                <a:srgbClr val="000000"/>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1354582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914400" y="968060"/>
            <a:ext cx="11276012" cy="394903"/>
          </a:xfrm>
        </p:spPr>
        <p:txBody>
          <a:bodyPr/>
          <a:lstStyle/>
          <a:p>
            <a:r>
              <a:rPr lang="en-US" sz="3318" b="0" dirty="0">
                <a:solidFill>
                  <a:schemeClr val="tx1"/>
                </a:solidFill>
                <a:latin typeface="Calibri" pitchFamily="34" charset="0"/>
              </a:rPr>
              <a:t>LATITUDE: Abiraterone Acetate for </a:t>
            </a:r>
            <a:r>
              <a:rPr lang="en-US" sz="3318" b="0" dirty="0" err="1">
                <a:solidFill>
                  <a:schemeClr val="tx1"/>
                </a:solidFill>
                <a:latin typeface="Calibri" pitchFamily="34" charset="0"/>
              </a:rPr>
              <a:t>mHSPC</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
        <p:nvSpPr>
          <p:cNvPr id="14" name="Text Box 5"/>
          <p:cNvSpPr txBox="1">
            <a:spLocks noChangeArrowheads="1"/>
          </p:cNvSpPr>
          <p:nvPr/>
        </p:nvSpPr>
        <p:spPr bwMode="auto">
          <a:xfrm>
            <a:off x="59330" y="6437872"/>
            <a:ext cx="8757896"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a:solidFill>
                  <a:srgbClr val="000000"/>
                </a:solidFill>
                <a:latin typeface="Calibri" pitchFamily="34" charset="0"/>
                <a:ea typeface="MS PGothic" pitchFamily="34" charset="-128"/>
                <a:cs typeface="+mn-cs"/>
              </a:rPr>
              <a:t>Fizazi et al (2017) </a:t>
            </a:r>
            <a:r>
              <a:rPr lang="en-US" sz="1896" b="0" i="1" dirty="0">
                <a:solidFill>
                  <a:srgbClr val="000000"/>
                </a:solidFill>
                <a:latin typeface="Calibri" pitchFamily="34" charset="0"/>
                <a:ea typeface="MS PGothic" pitchFamily="34" charset="-128"/>
                <a:cs typeface="+mn-cs"/>
              </a:rPr>
              <a:t>N </a:t>
            </a:r>
            <a:r>
              <a:rPr lang="en-US" sz="1896" b="0" i="1" dirty="0" err="1">
                <a:solidFill>
                  <a:srgbClr val="000000"/>
                </a:solidFill>
                <a:latin typeface="Calibri" pitchFamily="34" charset="0"/>
                <a:ea typeface="MS PGothic" pitchFamily="34" charset="-128"/>
                <a:cs typeface="+mn-cs"/>
              </a:rPr>
              <a:t>Engl</a:t>
            </a:r>
            <a:r>
              <a:rPr lang="en-US" sz="1896" b="0" i="1" dirty="0">
                <a:solidFill>
                  <a:srgbClr val="000000"/>
                </a:solidFill>
                <a:latin typeface="Calibri" pitchFamily="34" charset="0"/>
                <a:ea typeface="MS PGothic" pitchFamily="34" charset="-128"/>
                <a:cs typeface="+mn-cs"/>
              </a:rPr>
              <a:t> J Med 377</a:t>
            </a:r>
            <a:r>
              <a:rPr lang="en-US" sz="1896" b="0" dirty="0">
                <a:solidFill>
                  <a:srgbClr val="000000"/>
                </a:solidFill>
                <a:latin typeface="Calibri" pitchFamily="34" charset="0"/>
                <a:ea typeface="MS PGothic" pitchFamily="34" charset="-128"/>
                <a:cs typeface="+mn-cs"/>
              </a:rPr>
              <a:t>: 352-60 </a:t>
            </a:r>
            <a:r>
              <a:rPr lang="en-US" sz="1896" b="0" i="1" dirty="0">
                <a:solidFill>
                  <a:srgbClr val="000000"/>
                </a:solidFill>
                <a:latin typeface="Calibri" pitchFamily="34" charset="0"/>
                <a:ea typeface="MS PGothic" pitchFamily="34" charset="-128"/>
                <a:cs typeface="+mn-cs"/>
              </a:rPr>
              <a:t> </a:t>
            </a:r>
          </a:p>
        </p:txBody>
      </p:sp>
      <p:sp>
        <p:nvSpPr>
          <p:cNvPr id="15" name="Text Box 5">
            <a:extLst>
              <a:ext uri="{FF2B5EF4-FFF2-40B4-BE49-F238E27FC236}">
                <a16:creationId xmlns:a16="http://schemas.microsoft.com/office/drawing/2014/main" id="{4D45CB64-1BD0-4E34-B43F-8F77A37A6E9E}"/>
              </a:ext>
            </a:extLst>
          </p:cNvPr>
          <p:cNvSpPr txBox="1">
            <a:spLocks noChangeArrowheads="1"/>
          </p:cNvSpPr>
          <p:nvPr/>
        </p:nvSpPr>
        <p:spPr bwMode="auto">
          <a:xfrm>
            <a:off x="723888" y="1609431"/>
            <a:ext cx="11466524" cy="486223"/>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2370" b="0" dirty="0">
                <a:solidFill>
                  <a:srgbClr val="000000"/>
                </a:solidFill>
                <a:latin typeface="Calibri" pitchFamily="34" charset="0"/>
                <a:ea typeface="MS PGothic" pitchFamily="34" charset="-128"/>
                <a:cs typeface="+mn-cs"/>
              </a:rPr>
              <a:t> Radiographic Progression-Free Survival               Overall Survival</a:t>
            </a:r>
            <a:r>
              <a:rPr lang="en-US" sz="2844" b="0" dirty="0">
                <a:solidFill>
                  <a:srgbClr val="000000"/>
                </a:solidFill>
                <a:latin typeface="Calibri" pitchFamily="34" charset="0"/>
                <a:ea typeface="MS PGothic" pitchFamily="34" charset="-128"/>
                <a:cs typeface="+mn-cs"/>
              </a:rPr>
              <a:t>			</a:t>
            </a:r>
            <a:endParaRPr lang="en-US" sz="2844" b="0" i="1" dirty="0">
              <a:solidFill>
                <a:srgbClr val="000000"/>
              </a:solidFill>
              <a:latin typeface="Calibri" pitchFamily="34" charset="0"/>
              <a:ea typeface="MS PGothic" pitchFamily="34" charset="-128"/>
              <a:cs typeface="+mn-cs"/>
            </a:endParaRPr>
          </a:p>
        </p:txBody>
      </p:sp>
      <p:pic>
        <p:nvPicPr>
          <p:cNvPr id="5" name="Picture 4">
            <a:extLst>
              <a:ext uri="{FF2B5EF4-FFF2-40B4-BE49-F238E27FC236}">
                <a16:creationId xmlns:a16="http://schemas.microsoft.com/office/drawing/2014/main" id="{EDDF1DBD-C5F7-42B3-8337-EB4D16A3C406}"/>
              </a:ext>
            </a:extLst>
          </p:cNvPr>
          <p:cNvPicPr>
            <a:picLocks noChangeAspect="1"/>
          </p:cNvPicPr>
          <p:nvPr/>
        </p:nvPicPr>
        <p:blipFill>
          <a:blip r:embed="rId3" cstate="print"/>
          <a:stretch>
            <a:fillRect/>
          </a:stretch>
        </p:blipFill>
        <p:spPr>
          <a:xfrm>
            <a:off x="396172" y="2238094"/>
            <a:ext cx="5614351" cy="3899535"/>
          </a:xfrm>
          <a:prstGeom prst="rect">
            <a:avLst/>
          </a:prstGeom>
        </p:spPr>
      </p:pic>
      <p:pic>
        <p:nvPicPr>
          <p:cNvPr id="6" name="Picture 5">
            <a:extLst>
              <a:ext uri="{FF2B5EF4-FFF2-40B4-BE49-F238E27FC236}">
                <a16:creationId xmlns:a16="http://schemas.microsoft.com/office/drawing/2014/main" id="{29AA31F8-2710-4D6E-9237-2E3CB0A185A3}"/>
              </a:ext>
            </a:extLst>
          </p:cNvPr>
          <p:cNvPicPr>
            <a:picLocks noChangeAspect="1"/>
          </p:cNvPicPr>
          <p:nvPr/>
        </p:nvPicPr>
        <p:blipFill>
          <a:blip r:embed="rId4" cstate="print"/>
          <a:stretch>
            <a:fillRect/>
          </a:stretch>
        </p:blipFill>
        <p:spPr>
          <a:xfrm>
            <a:off x="6010523" y="2071641"/>
            <a:ext cx="6076285" cy="4284324"/>
          </a:xfrm>
          <a:prstGeom prst="rect">
            <a:avLst/>
          </a:prstGeom>
        </p:spPr>
      </p:pic>
    </p:spTree>
    <p:extLst>
      <p:ext uri="{BB962C8B-B14F-4D97-AF65-F5344CB8AC3E}">
        <p14:creationId xmlns:p14="http://schemas.microsoft.com/office/powerpoint/2010/main" val="787475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1524000" y="575242"/>
            <a:ext cx="10666412" cy="394903"/>
          </a:xfrm>
        </p:spPr>
        <p:txBody>
          <a:bodyPr/>
          <a:lstStyle/>
          <a:p>
            <a:r>
              <a:rPr lang="en-US" sz="3318" b="0" dirty="0">
                <a:solidFill>
                  <a:schemeClr val="tx1"/>
                </a:solidFill>
                <a:latin typeface="Calibri" pitchFamily="34" charset="0"/>
              </a:rPr>
              <a:t>STAMPEDE: Docetaxel vs Abiraterone Comparison</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
        <p:nvSpPr>
          <p:cNvPr id="14" name="Text Box 5"/>
          <p:cNvSpPr txBox="1">
            <a:spLocks noChangeArrowheads="1"/>
          </p:cNvSpPr>
          <p:nvPr/>
        </p:nvSpPr>
        <p:spPr bwMode="auto">
          <a:xfrm>
            <a:off x="59330" y="6408488"/>
            <a:ext cx="8757896"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err="1">
                <a:solidFill>
                  <a:srgbClr val="000000"/>
                </a:solidFill>
                <a:latin typeface="Calibri" pitchFamily="34" charset="0"/>
                <a:ea typeface="MS PGothic" pitchFamily="34" charset="-128"/>
                <a:cs typeface="+mn-cs"/>
              </a:rPr>
              <a:t>Sydes</a:t>
            </a:r>
            <a:r>
              <a:rPr lang="en-US" sz="1896" b="0" dirty="0">
                <a:solidFill>
                  <a:srgbClr val="000000"/>
                </a:solidFill>
                <a:latin typeface="Calibri" pitchFamily="34" charset="0"/>
                <a:ea typeface="MS PGothic" pitchFamily="34" charset="-128"/>
                <a:cs typeface="+mn-cs"/>
              </a:rPr>
              <a:t> et al (2018) </a:t>
            </a:r>
            <a:r>
              <a:rPr lang="en-US" sz="1896" b="0" i="1" dirty="0">
                <a:solidFill>
                  <a:srgbClr val="000000"/>
                </a:solidFill>
                <a:latin typeface="Calibri" pitchFamily="34" charset="0"/>
                <a:ea typeface="MS PGothic" pitchFamily="34" charset="-128"/>
                <a:cs typeface="+mn-cs"/>
              </a:rPr>
              <a:t>Annals of Oncology </a:t>
            </a:r>
            <a:r>
              <a:rPr lang="en-US" sz="1896" b="0" dirty="0">
                <a:solidFill>
                  <a:srgbClr val="000000"/>
                </a:solidFill>
                <a:latin typeface="Calibri" pitchFamily="34" charset="0"/>
                <a:ea typeface="MS PGothic" pitchFamily="34" charset="-128"/>
                <a:cs typeface="+mn-cs"/>
              </a:rPr>
              <a:t>29:1235-1248</a:t>
            </a:r>
            <a:r>
              <a:rPr lang="en-US" sz="1896" b="0" i="1" dirty="0">
                <a:solidFill>
                  <a:srgbClr val="000000"/>
                </a:solidFill>
                <a:latin typeface="Calibri" pitchFamily="34" charset="0"/>
                <a:ea typeface="MS PGothic" pitchFamily="34" charset="-128"/>
                <a:cs typeface="+mn-cs"/>
              </a:rPr>
              <a:t> </a:t>
            </a:r>
          </a:p>
        </p:txBody>
      </p:sp>
      <p:pic>
        <p:nvPicPr>
          <p:cNvPr id="3" name="Picture 2">
            <a:extLst>
              <a:ext uri="{FF2B5EF4-FFF2-40B4-BE49-F238E27FC236}">
                <a16:creationId xmlns:a16="http://schemas.microsoft.com/office/drawing/2014/main" id="{1E5D650D-E542-4A21-95B8-13E81B8FD303}"/>
              </a:ext>
            </a:extLst>
          </p:cNvPr>
          <p:cNvPicPr>
            <a:picLocks noChangeAspect="1"/>
          </p:cNvPicPr>
          <p:nvPr/>
        </p:nvPicPr>
        <p:blipFill>
          <a:blip r:embed="rId3" cstate="print"/>
          <a:stretch>
            <a:fillRect/>
          </a:stretch>
        </p:blipFill>
        <p:spPr>
          <a:xfrm>
            <a:off x="1098572" y="1095879"/>
            <a:ext cx="9994859" cy="5145209"/>
          </a:xfrm>
          <a:prstGeom prst="rect">
            <a:avLst/>
          </a:prstGeom>
        </p:spPr>
      </p:pic>
    </p:spTree>
    <p:extLst>
      <p:ext uri="{BB962C8B-B14F-4D97-AF65-F5344CB8AC3E}">
        <p14:creationId xmlns:p14="http://schemas.microsoft.com/office/powerpoint/2010/main" val="40051384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1447800" y="575242"/>
            <a:ext cx="10742612" cy="394903"/>
          </a:xfrm>
        </p:spPr>
        <p:txBody>
          <a:bodyPr/>
          <a:lstStyle/>
          <a:p>
            <a:r>
              <a:rPr lang="en-US" sz="3318" b="0" dirty="0">
                <a:solidFill>
                  <a:schemeClr val="tx1"/>
                </a:solidFill>
                <a:latin typeface="Calibri" pitchFamily="34" charset="0"/>
              </a:rPr>
              <a:t>STAMPEDE: Docetaxel vs Abiraterone Comparison</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
        <p:nvSpPr>
          <p:cNvPr id="14" name="Text Box 5"/>
          <p:cNvSpPr txBox="1">
            <a:spLocks noChangeArrowheads="1"/>
          </p:cNvSpPr>
          <p:nvPr/>
        </p:nvSpPr>
        <p:spPr bwMode="auto">
          <a:xfrm>
            <a:off x="59330" y="6444851"/>
            <a:ext cx="8757896"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err="1">
                <a:solidFill>
                  <a:srgbClr val="000000"/>
                </a:solidFill>
                <a:latin typeface="Calibri" pitchFamily="34" charset="0"/>
                <a:ea typeface="MS PGothic" pitchFamily="34" charset="-128"/>
                <a:cs typeface="+mn-cs"/>
              </a:rPr>
              <a:t>Sydes</a:t>
            </a:r>
            <a:r>
              <a:rPr lang="en-US" sz="1896" b="0" dirty="0">
                <a:solidFill>
                  <a:srgbClr val="000000"/>
                </a:solidFill>
                <a:latin typeface="Calibri" pitchFamily="34" charset="0"/>
                <a:ea typeface="MS PGothic" pitchFamily="34" charset="-128"/>
                <a:cs typeface="+mn-cs"/>
              </a:rPr>
              <a:t> et al (2018) </a:t>
            </a:r>
            <a:r>
              <a:rPr lang="en-US" sz="1896" b="0" i="1" dirty="0">
                <a:solidFill>
                  <a:srgbClr val="000000"/>
                </a:solidFill>
                <a:latin typeface="Calibri" pitchFamily="34" charset="0"/>
                <a:ea typeface="MS PGothic" pitchFamily="34" charset="-128"/>
                <a:cs typeface="+mn-cs"/>
              </a:rPr>
              <a:t>Annals of Oncology </a:t>
            </a:r>
            <a:r>
              <a:rPr lang="en-US" sz="1896" b="0" dirty="0">
                <a:solidFill>
                  <a:srgbClr val="000000"/>
                </a:solidFill>
                <a:latin typeface="Calibri" pitchFamily="34" charset="0"/>
                <a:ea typeface="MS PGothic" pitchFamily="34" charset="-128"/>
                <a:cs typeface="+mn-cs"/>
              </a:rPr>
              <a:t>29:1235-1248</a:t>
            </a:r>
            <a:r>
              <a:rPr lang="en-US" sz="1896" b="0" i="1" dirty="0">
                <a:solidFill>
                  <a:srgbClr val="000000"/>
                </a:solidFill>
                <a:latin typeface="Calibri" pitchFamily="34" charset="0"/>
                <a:ea typeface="MS PGothic" pitchFamily="34" charset="-128"/>
                <a:cs typeface="+mn-cs"/>
              </a:rPr>
              <a:t> </a:t>
            </a:r>
          </a:p>
        </p:txBody>
      </p:sp>
      <p:pic>
        <p:nvPicPr>
          <p:cNvPr id="7" name="Picture 6">
            <a:extLst>
              <a:ext uri="{FF2B5EF4-FFF2-40B4-BE49-F238E27FC236}">
                <a16:creationId xmlns:a16="http://schemas.microsoft.com/office/drawing/2014/main" id="{3FE55154-5D14-4464-B7AA-3287ACB0A90C}"/>
              </a:ext>
            </a:extLst>
          </p:cNvPr>
          <p:cNvPicPr>
            <a:picLocks noChangeAspect="1"/>
          </p:cNvPicPr>
          <p:nvPr/>
        </p:nvPicPr>
        <p:blipFill>
          <a:blip r:embed="rId3" cstate="print"/>
          <a:stretch>
            <a:fillRect/>
          </a:stretch>
        </p:blipFill>
        <p:spPr>
          <a:xfrm>
            <a:off x="6044560" y="2193613"/>
            <a:ext cx="5197833" cy="3253271"/>
          </a:xfrm>
          <a:prstGeom prst="rect">
            <a:avLst/>
          </a:prstGeom>
        </p:spPr>
      </p:pic>
      <p:pic>
        <p:nvPicPr>
          <p:cNvPr id="9" name="Picture 8">
            <a:extLst>
              <a:ext uri="{FF2B5EF4-FFF2-40B4-BE49-F238E27FC236}">
                <a16:creationId xmlns:a16="http://schemas.microsoft.com/office/drawing/2014/main" id="{6C66BD3C-3CE7-4308-8E62-598D4AAAC26C}"/>
              </a:ext>
            </a:extLst>
          </p:cNvPr>
          <p:cNvPicPr>
            <a:picLocks noChangeAspect="1"/>
          </p:cNvPicPr>
          <p:nvPr/>
        </p:nvPicPr>
        <p:blipFill>
          <a:blip r:embed="rId4" cstate="print"/>
          <a:stretch>
            <a:fillRect/>
          </a:stretch>
        </p:blipFill>
        <p:spPr>
          <a:xfrm>
            <a:off x="6714776" y="3970727"/>
            <a:ext cx="1916208" cy="744634"/>
          </a:xfrm>
          <a:prstGeom prst="rect">
            <a:avLst/>
          </a:prstGeom>
        </p:spPr>
      </p:pic>
      <p:sp>
        <p:nvSpPr>
          <p:cNvPr id="15" name="Text Box 5">
            <a:extLst>
              <a:ext uri="{FF2B5EF4-FFF2-40B4-BE49-F238E27FC236}">
                <a16:creationId xmlns:a16="http://schemas.microsoft.com/office/drawing/2014/main" id="{4D45CB64-1BD0-4E34-B43F-8F77A37A6E9E}"/>
              </a:ext>
            </a:extLst>
          </p:cNvPr>
          <p:cNvSpPr txBox="1">
            <a:spLocks noChangeArrowheads="1"/>
          </p:cNvSpPr>
          <p:nvPr/>
        </p:nvSpPr>
        <p:spPr bwMode="auto">
          <a:xfrm>
            <a:off x="6276575" y="1487141"/>
            <a:ext cx="4785242" cy="880113"/>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2844" b="0" dirty="0">
                <a:solidFill>
                  <a:srgbClr val="000000"/>
                </a:solidFill>
                <a:latin typeface="Calibri" pitchFamily="34" charset="0"/>
                <a:ea typeface="MS PGothic" pitchFamily="34" charset="-128"/>
                <a:cs typeface="+mn-cs"/>
              </a:rPr>
              <a:t>            Overall Survival			</a:t>
            </a:r>
            <a:endParaRPr lang="en-US" sz="2844" b="0" i="1" dirty="0">
              <a:solidFill>
                <a:srgbClr val="000000"/>
              </a:solidFill>
              <a:latin typeface="Calibri" pitchFamily="34" charset="0"/>
              <a:ea typeface="MS PGothic" pitchFamily="34" charset="-128"/>
              <a:cs typeface="+mn-cs"/>
            </a:endParaRPr>
          </a:p>
        </p:txBody>
      </p:sp>
      <p:pic>
        <p:nvPicPr>
          <p:cNvPr id="11" name="Picture 10">
            <a:extLst>
              <a:ext uri="{FF2B5EF4-FFF2-40B4-BE49-F238E27FC236}">
                <a16:creationId xmlns:a16="http://schemas.microsoft.com/office/drawing/2014/main" id="{87EDA5E3-BC7C-4E59-9792-BA00F3778A9F}"/>
              </a:ext>
            </a:extLst>
          </p:cNvPr>
          <p:cNvPicPr>
            <a:picLocks noChangeAspect="1"/>
          </p:cNvPicPr>
          <p:nvPr/>
        </p:nvPicPr>
        <p:blipFill>
          <a:blip r:embed="rId5" cstate="print"/>
          <a:stretch>
            <a:fillRect/>
          </a:stretch>
        </p:blipFill>
        <p:spPr>
          <a:xfrm>
            <a:off x="865105" y="953113"/>
            <a:ext cx="3983556" cy="5329647"/>
          </a:xfrm>
          <a:prstGeom prst="rect">
            <a:avLst/>
          </a:prstGeom>
        </p:spPr>
      </p:pic>
    </p:spTree>
    <p:extLst>
      <p:ext uri="{BB962C8B-B14F-4D97-AF65-F5344CB8AC3E}">
        <p14:creationId xmlns:p14="http://schemas.microsoft.com/office/powerpoint/2010/main" val="27260689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1588" y="968060"/>
            <a:ext cx="12188825" cy="394903"/>
          </a:xfrm>
        </p:spPr>
        <p:txBody>
          <a:bodyPr/>
          <a:lstStyle/>
          <a:p>
            <a:r>
              <a:rPr lang="en-US" sz="3318" b="0" dirty="0">
                <a:solidFill>
                  <a:schemeClr val="tx1"/>
                </a:solidFill>
                <a:latin typeface="Calibri" pitchFamily="34" charset="0"/>
              </a:rPr>
              <a:t>TITAN: </a:t>
            </a:r>
            <a:r>
              <a:rPr lang="en-US" sz="3318" b="0" dirty="0" err="1">
                <a:solidFill>
                  <a:schemeClr val="tx1"/>
                </a:solidFill>
                <a:latin typeface="Calibri" pitchFamily="34" charset="0"/>
              </a:rPr>
              <a:t>Apalutamide</a:t>
            </a:r>
            <a:r>
              <a:rPr lang="en-US" sz="3318" b="0" dirty="0">
                <a:solidFill>
                  <a:schemeClr val="tx1"/>
                </a:solidFill>
                <a:latin typeface="Calibri" pitchFamily="34" charset="0"/>
              </a:rPr>
              <a:t> for </a:t>
            </a:r>
            <a:r>
              <a:rPr lang="en-US" sz="3318" b="0" dirty="0" err="1">
                <a:solidFill>
                  <a:schemeClr val="tx1"/>
                </a:solidFill>
                <a:latin typeface="Calibri" pitchFamily="34" charset="0"/>
              </a:rPr>
              <a:t>mHSPC</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
        <p:nvSpPr>
          <p:cNvPr id="14" name="Text Box 5"/>
          <p:cNvSpPr txBox="1">
            <a:spLocks noChangeArrowheads="1"/>
          </p:cNvSpPr>
          <p:nvPr/>
        </p:nvSpPr>
        <p:spPr bwMode="auto">
          <a:xfrm>
            <a:off x="59330" y="6408488"/>
            <a:ext cx="8757896"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a:solidFill>
                  <a:srgbClr val="000000"/>
                </a:solidFill>
                <a:latin typeface="Calibri" pitchFamily="34" charset="0"/>
                <a:ea typeface="MS PGothic" pitchFamily="34" charset="-128"/>
                <a:cs typeface="+mn-cs"/>
              </a:rPr>
              <a:t>Chi et al (2019) </a:t>
            </a:r>
            <a:r>
              <a:rPr lang="en-US" sz="1896" b="0" i="1" dirty="0">
                <a:solidFill>
                  <a:srgbClr val="000000"/>
                </a:solidFill>
                <a:latin typeface="Calibri" pitchFamily="34" charset="0"/>
                <a:ea typeface="MS PGothic" pitchFamily="34" charset="-128"/>
                <a:cs typeface="+mn-cs"/>
              </a:rPr>
              <a:t>N </a:t>
            </a:r>
            <a:r>
              <a:rPr lang="en-US" sz="1896" b="0" i="1" dirty="0" err="1">
                <a:solidFill>
                  <a:srgbClr val="000000"/>
                </a:solidFill>
                <a:latin typeface="Calibri" pitchFamily="34" charset="0"/>
                <a:ea typeface="MS PGothic" pitchFamily="34" charset="-128"/>
                <a:cs typeface="+mn-cs"/>
              </a:rPr>
              <a:t>Engl</a:t>
            </a:r>
            <a:r>
              <a:rPr lang="en-US" sz="1896" b="0" i="1" dirty="0">
                <a:solidFill>
                  <a:srgbClr val="000000"/>
                </a:solidFill>
                <a:latin typeface="Calibri" pitchFamily="34" charset="0"/>
                <a:ea typeface="MS PGothic" pitchFamily="34" charset="-128"/>
                <a:cs typeface="+mn-cs"/>
              </a:rPr>
              <a:t> J Med 381</a:t>
            </a:r>
            <a:r>
              <a:rPr lang="en-US" sz="1896" b="0" dirty="0">
                <a:solidFill>
                  <a:srgbClr val="000000"/>
                </a:solidFill>
                <a:latin typeface="Calibri" pitchFamily="34" charset="0"/>
                <a:ea typeface="MS PGothic" pitchFamily="34" charset="-128"/>
                <a:cs typeface="+mn-cs"/>
              </a:rPr>
              <a:t>: 13-24</a:t>
            </a:r>
            <a:r>
              <a:rPr lang="en-US" sz="1896" b="0" i="1" dirty="0">
                <a:solidFill>
                  <a:srgbClr val="000000"/>
                </a:solidFill>
                <a:latin typeface="Calibri" pitchFamily="34" charset="0"/>
                <a:ea typeface="MS PGothic" pitchFamily="34" charset="-128"/>
                <a:cs typeface="+mn-cs"/>
              </a:rPr>
              <a:t> </a:t>
            </a:r>
          </a:p>
        </p:txBody>
      </p:sp>
      <p:sp>
        <p:nvSpPr>
          <p:cNvPr id="15" name="Text Box 5">
            <a:extLst>
              <a:ext uri="{FF2B5EF4-FFF2-40B4-BE49-F238E27FC236}">
                <a16:creationId xmlns:a16="http://schemas.microsoft.com/office/drawing/2014/main" id="{4D45CB64-1BD0-4E34-B43F-8F77A37A6E9E}"/>
              </a:ext>
            </a:extLst>
          </p:cNvPr>
          <p:cNvSpPr txBox="1">
            <a:spLocks noChangeArrowheads="1"/>
          </p:cNvSpPr>
          <p:nvPr/>
        </p:nvSpPr>
        <p:spPr bwMode="auto">
          <a:xfrm>
            <a:off x="723888" y="1609431"/>
            <a:ext cx="11466524" cy="486223"/>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2370" b="0" dirty="0">
                <a:solidFill>
                  <a:srgbClr val="000000"/>
                </a:solidFill>
                <a:latin typeface="Calibri" pitchFamily="34" charset="0"/>
                <a:ea typeface="MS PGothic" pitchFamily="34" charset="-128"/>
                <a:cs typeface="+mn-cs"/>
              </a:rPr>
              <a:t> Radiographic Progression-Free Survival               Overall Survival</a:t>
            </a:r>
            <a:r>
              <a:rPr lang="en-US" sz="2844" b="0" dirty="0">
                <a:solidFill>
                  <a:srgbClr val="000000"/>
                </a:solidFill>
                <a:latin typeface="Calibri" pitchFamily="34" charset="0"/>
                <a:ea typeface="MS PGothic" pitchFamily="34" charset="-128"/>
                <a:cs typeface="+mn-cs"/>
              </a:rPr>
              <a:t>			</a:t>
            </a:r>
            <a:endParaRPr lang="en-US" sz="2844" b="0" i="1" dirty="0">
              <a:solidFill>
                <a:srgbClr val="000000"/>
              </a:solidFill>
              <a:latin typeface="Calibri" pitchFamily="34" charset="0"/>
              <a:ea typeface="MS PGothic" pitchFamily="34" charset="-128"/>
              <a:cs typeface="+mn-cs"/>
            </a:endParaRPr>
          </a:p>
        </p:txBody>
      </p:sp>
      <p:pic>
        <p:nvPicPr>
          <p:cNvPr id="2" name="Picture 1">
            <a:extLst>
              <a:ext uri="{FF2B5EF4-FFF2-40B4-BE49-F238E27FC236}">
                <a16:creationId xmlns:a16="http://schemas.microsoft.com/office/drawing/2014/main" id="{59D4408A-6AAF-4238-A069-986150944839}"/>
              </a:ext>
            </a:extLst>
          </p:cNvPr>
          <p:cNvPicPr>
            <a:picLocks noChangeAspect="1"/>
          </p:cNvPicPr>
          <p:nvPr/>
        </p:nvPicPr>
        <p:blipFill>
          <a:blip r:embed="rId3" cstate="print"/>
          <a:stretch>
            <a:fillRect/>
          </a:stretch>
        </p:blipFill>
        <p:spPr>
          <a:xfrm>
            <a:off x="498170" y="2285358"/>
            <a:ext cx="5459041" cy="3648045"/>
          </a:xfrm>
          <a:prstGeom prst="rect">
            <a:avLst/>
          </a:prstGeom>
        </p:spPr>
      </p:pic>
      <p:pic>
        <p:nvPicPr>
          <p:cNvPr id="3" name="Picture 2">
            <a:extLst>
              <a:ext uri="{FF2B5EF4-FFF2-40B4-BE49-F238E27FC236}">
                <a16:creationId xmlns:a16="http://schemas.microsoft.com/office/drawing/2014/main" id="{5F46F8E6-1B93-4161-AA62-C25952B44292}"/>
              </a:ext>
            </a:extLst>
          </p:cNvPr>
          <p:cNvPicPr>
            <a:picLocks noChangeAspect="1"/>
          </p:cNvPicPr>
          <p:nvPr/>
        </p:nvPicPr>
        <p:blipFill>
          <a:blip r:embed="rId4" cstate="print"/>
          <a:stretch>
            <a:fillRect/>
          </a:stretch>
        </p:blipFill>
        <p:spPr>
          <a:xfrm>
            <a:off x="6247899" y="2285358"/>
            <a:ext cx="5507543" cy="3653787"/>
          </a:xfrm>
          <a:prstGeom prst="rect">
            <a:avLst/>
          </a:prstGeom>
        </p:spPr>
      </p:pic>
      <p:sp>
        <p:nvSpPr>
          <p:cNvPr id="12" name="Text Box 5">
            <a:extLst>
              <a:ext uri="{FF2B5EF4-FFF2-40B4-BE49-F238E27FC236}">
                <a16:creationId xmlns:a16="http://schemas.microsoft.com/office/drawing/2014/main" id="{E6CB8F11-06F7-4546-86A2-12ADF04D67E9}"/>
              </a:ext>
            </a:extLst>
          </p:cNvPr>
          <p:cNvSpPr txBox="1">
            <a:spLocks noChangeArrowheads="1"/>
          </p:cNvSpPr>
          <p:nvPr/>
        </p:nvSpPr>
        <p:spPr bwMode="auto">
          <a:xfrm>
            <a:off x="1581621" y="4433959"/>
            <a:ext cx="10473361" cy="486223"/>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a:solidFill>
                  <a:srgbClr val="000000"/>
                </a:solidFill>
                <a:latin typeface="Calibri" pitchFamily="34" charset="0"/>
                <a:ea typeface="MS PGothic" pitchFamily="34" charset="-128"/>
                <a:cs typeface="+mn-cs"/>
              </a:rPr>
              <a:t>HR 0.48, P&lt;0.001                                                                           HR 0.67, P=0.005 </a:t>
            </a:r>
            <a:r>
              <a:rPr lang="en-US" sz="2844" b="0" dirty="0">
                <a:solidFill>
                  <a:srgbClr val="000000"/>
                </a:solidFill>
                <a:latin typeface="Calibri" pitchFamily="34" charset="0"/>
                <a:ea typeface="MS PGothic" pitchFamily="34" charset="-128"/>
                <a:cs typeface="+mn-cs"/>
              </a:rPr>
              <a:t>	</a:t>
            </a:r>
            <a:endParaRPr lang="en-US" sz="2844" b="0" i="1" dirty="0">
              <a:solidFill>
                <a:srgbClr val="000000"/>
              </a:solidFill>
              <a:latin typeface="Calibri" pitchFamily="34" charset="0"/>
              <a:ea typeface="MS PGothic" pitchFamily="34" charset="-128"/>
              <a:cs typeface="+mn-cs"/>
            </a:endParaRPr>
          </a:p>
        </p:txBody>
      </p:sp>
    </p:spTree>
    <p:extLst>
      <p:ext uri="{BB962C8B-B14F-4D97-AF65-F5344CB8AC3E}">
        <p14:creationId xmlns:p14="http://schemas.microsoft.com/office/powerpoint/2010/main" val="1005094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2845647" y="1069291"/>
            <a:ext cx="6590994" cy="394903"/>
          </a:xfrm>
        </p:spPr>
        <p:txBody>
          <a:bodyPr/>
          <a:lstStyle/>
          <a:p>
            <a:r>
              <a:rPr lang="en-US" sz="2844" b="0" dirty="0">
                <a:solidFill>
                  <a:schemeClr val="tx1"/>
                </a:solidFill>
                <a:latin typeface="Calibri" pitchFamily="34" charset="0"/>
              </a:rPr>
              <a:t>Overall Survival</a:t>
            </a:r>
            <a:endParaRPr lang="en-US" sz="2844" dirty="0">
              <a:solidFill>
                <a:schemeClr val="tx1"/>
              </a:solidFill>
              <a:latin typeface="Calibri" pitchFamily="34" charset="0"/>
            </a:endParaRPr>
          </a:p>
        </p:txBody>
      </p:sp>
      <p:sp>
        <p:nvSpPr>
          <p:cNvPr id="5" name="Rectangle 4">
            <a:extLst>
              <a:ext uri="{FF2B5EF4-FFF2-40B4-BE49-F238E27FC236}">
                <a16:creationId xmlns:a16="http://schemas.microsoft.com/office/drawing/2014/main" id="{22B5328A-2CFF-4C3A-BE62-A50B3008BA4E}"/>
              </a:ext>
            </a:extLst>
          </p:cNvPr>
          <p:cNvSpPr/>
          <p:nvPr/>
        </p:nvSpPr>
        <p:spPr bwMode="auto">
          <a:xfrm>
            <a:off x="5193124" y="251462"/>
            <a:ext cx="1354314" cy="30295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defTabSz="914400" eaLnBrk="0" hangingPunct="0"/>
            <a:endParaRPr lang="en-US" sz="4266" dirty="0">
              <a:solidFill>
                <a:srgbClr val="000000"/>
              </a:solidFill>
              <a:latin typeface="Comic Sans MS" pitchFamily="66" charset="0"/>
              <a:ea typeface="MS PGothic" pitchFamily="34" charset="-128"/>
              <a:cs typeface="+mn-cs"/>
            </a:endParaRPr>
          </a:p>
        </p:txBody>
      </p:sp>
      <p:sp>
        <p:nvSpPr>
          <p:cNvPr id="8" name="Title 1">
            <a:extLst>
              <a:ext uri="{FF2B5EF4-FFF2-40B4-BE49-F238E27FC236}">
                <a16:creationId xmlns:a16="http://schemas.microsoft.com/office/drawing/2014/main" id="{6D60BC2B-9FBC-4834-AF6A-E8CF22E2D84A}"/>
              </a:ext>
            </a:extLst>
          </p:cNvPr>
          <p:cNvSpPr txBox="1">
            <a:spLocks/>
          </p:cNvSpPr>
          <p:nvPr/>
        </p:nvSpPr>
        <p:spPr bwMode="auto">
          <a:xfrm>
            <a:off x="33030" y="464409"/>
            <a:ext cx="12188825" cy="394903"/>
          </a:xfrm>
          <a:prstGeom prst="rect">
            <a:avLst/>
          </a:prstGeom>
          <a:noFill/>
          <a:ln w="9525">
            <a:noFill/>
            <a:miter lim="800000"/>
            <a:headEnd/>
            <a:tailEnd/>
          </a:ln>
        </p:spPr>
        <p:txBody>
          <a:bodyPr vert="horz" wrap="square" lIns="116081" tIns="58040" rIns="116081" bIns="58040" numCol="1" anchor="ctr" anchorCtr="0" compatLnSpc="1">
            <a:prstTxWarp prst="textNoShape">
              <a:avLst/>
            </a:prstTxWarp>
          </a:bodyPr>
          <a:lstStyle>
            <a:lvl1pPr algn="ctr" defTabSz="979488" rtl="0" eaLnBrk="0" fontAlgn="base" hangingPunct="0">
              <a:spcBef>
                <a:spcPct val="0"/>
              </a:spcBef>
              <a:spcAft>
                <a:spcPct val="0"/>
              </a:spcAft>
              <a:defRPr sz="3200" b="1">
                <a:solidFill>
                  <a:srgbClr val="67547B"/>
                </a:solidFill>
                <a:latin typeface="Verdana" pitchFamily="34" charset="0"/>
                <a:ea typeface="MS PGothic" pitchFamily="34" charset="-128"/>
                <a:cs typeface="+mj-cs"/>
              </a:defRPr>
            </a:lvl1pPr>
            <a:lvl2pPr algn="ctr" defTabSz="979488" rtl="0" eaLnBrk="0" fontAlgn="base" hangingPunct="0">
              <a:spcBef>
                <a:spcPct val="0"/>
              </a:spcBef>
              <a:spcAft>
                <a:spcPct val="0"/>
              </a:spcAft>
              <a:defRPr sz="3200" b="1">
                <a:solidFill>
                  <a:srgbClr val="67547B"/>
                </a:solidFill>
                <a:latin typeface="Arial" charset="0"/>
                <a:ea typeface="MS PGothic" pitchFamily="34" charset="-128"/>
              </a:defRPr>
            </a:lvl2pPr>
            <a:lvl3pPr algn="ctr" defTabSz="979488" rtl="0" eaLnBrk="0" fontAlgn="base" hangingPunct="0">
              <a:spcBef>
                <a:spcPct val="0"/>
              </a:spcBef>
              <a:spcAft>
                <a:spcPct val="0"/>
              </a:spcAft>
              <a:defRPr sz="3200" b="1">
                <a:solidFill>
                  <a:srgbClr val="67547B"/>
                </a:solidFill>
                <a:latin typeface="Arial" charset="0"/>
                <a:ea typeface="MS PGothic" pitchFamily="34" charset="-128"/>
              </a:defRPr>
            </a:lvl3pPr>
            <a:lvl4pPr algn="ctr" defTabSz="979488" rtl="0" eaLnBrk="0" fontAlgn="base" hangingPunct="0">
              <a:spcBef>
                <a:spcPct val="0"/>
              </a:spcBef>
              <a:spcAft>
                <a:spcPct val="0"/>
              </a:spcAft>
              <a:defRPr sz="3200" b="1">
                <a:solidFill>
                  <a:srgbClr val="67547B"/>
                </a:solidFill>
                <a:latin typeface="Arial" charset="0"/>
                <a:ea typeface="MS PGothic" pitchFamily="34" charset="-128"/>
              </a:defRPr>
            </a:lvl4pPr>
            <a:lvl5pPr algn="ctr" defTabSz="979488" rtl="0" eaLnBrk="0" fontAlgn="base" hangingPunct="0">
              <a:spcBef>
                <a:spcPct val="0"/>
              </a:spcBef>
              <a:spcAft>
                <a:spcPct val="0"/>
              </a:spcAft>
              <a:defRPr sz="3200" b="1">
                <a:solidFill>
                  <a:srgbClr val="67547B"/>
                </a:solidFill>
                <a:latin typeface="Arial" charset="0"/>
                <a:ea typeface="MS PGothic" pitchFamily="34" charset="-128"/>
              </a:defRPr>
            </a:lvl5pPr>
            <a:lvl6pPr marL="457200" algn="ctr" defTabSz="979488" rtl="0" eaLnBrk="0" fontAlgn="base" hangingPunct="0">
              <a:spcBef>
                <a:spcPct val="0"/>
              </a:spcBef>
              <a:spcAft>
                <a:spcPct val="0"/>
              </a:spcAft>
              <a:defRPr sz="3200" b="1">
                <a:solidFill>
                  <a:srgbClr val="67547B"/>
                </a:solidFill>
                <a:latin typeface="Arial" charset="0"/>
              </a:defRPr>
            </a:lvl6pPr>
            <a:lvl7pPr marL="914400" algn="ctr" defTabSz="979488" rtl="0" eaLnBrk="0" fontAlgn="base" hangingPunct="0">
              <a:spcBef>
                <a:spcPct val="0"/>
              </a:spcBef>
              <a:spcAft>
                <a:spcPct val="0"/>
              </a:spcAft>
              <a:defRPr sz="3200" b="1">
                <a:solidFill>
                  <a:srgbClr val="67547B"/>
                </a:solidFill>
                <a:latin typeface="Arial" charset="0"/>
              </a:defRPr>
            </a:lvl7pPr>
            <a:lvl8pPr marL="1371600" algn="ctr" defTabSz="979488" rtl="0" eaLnBrk="0" fontAlgn="base" hangingPunct="0">
              <a:spcBef>
                <a:spcPct val="0"/>
              </a:spcBef>
              <a:spcAft>
                <a:spcPct val="0"/>
              </a:spcAft>
              <a:defRPr sz="3200" b="1">
                <a:solidFill>
                  <a:srgbClr val="67547B"/>
                </a:solidFill>
                <a:latin typeface="Arial" charset="0"/>
              </a:defRPr>
            </a:lvl8pPr>
            <a:lvl9pPr marL="1828800" algn="ctr" defTabSz="979488" rtl="0" eaLnBrk="0" fontAlgn="base" hangingPunct="0">
              <a:spcBef>
                <a:spcPct val="0"/>
              </a:spcBef>
              <a:spcAft>
                <a:spcPct val="0"/>
              </a:spcAft>
              <a:defRPr sz="3200" b="1">
                <a:solidFill>
                  <a:srgbClr val="67547B"/>
                </a:solidFill>
                <a:latin typeface="Arial" charset="0"/>
              </a:defRPr>
            </a:lvl9pPr>
          </a:lstStyle>
          <a:p>
            <a:r>
              <a:rPr lang="en-US" sz="3318" b="0" kern="0" dirty="0">
                <a:solidFill>
                  <a:srgbClr val="000000"/>
                </a:solidFill>
                <a:latin typeface="Calibri" pitchFamily="34" charset="0"/>
              </a:rPr>
              <a:t>TITAN Subgroup Analyses</a:t>
            </a:r>
            <a:br>
              <a:rPr lang="en-US" sz="3318" kern="0" dirty="0">
                <a:solidFill>
                  <a:srgbClr val="000000"/>
                </a:solidFill>
                <a:latin typeface="Calibri" pitchFamily="34" charset="0"/>
              </a:rPr>
            </a:br>
            <a:endParaRPr lang="en-US" sz="3318" kern="0" dirty="0">
              <a:solidFill>
                <a:srgbClr val="000000"/>
              </a:solidFill>
              <a:latin typeface="Calibri" pitchFamily="34" charset="0"/>
            </a:endParaRPr>
          </a:p>
        </p:txBody>
      </p:sp>
      <p:sp>
        <p:nvSpPr>
          <p:cNvPr id="9" name="Text Box 5"/>
          <p:cNvSpPr txBox="1">
            <a:spLocks noChangeArrowheads="1"/>
          </p:cNvSpPr>
          <p:nvPr/>
        </p:nvSpPr>
        <p:spPr bwMode="auto">
          <a:xfrm>
            <a:off x="59330" y="6408488"/>
            <a:ext cx="8757896"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a:solidFill>
                  <a:srgbClr val="000000"/>
                </a:solidFill>
                <a:latin typeface="Calibri" pitchFamily="34" charset="0"/>
                <a:ea typeface="MS PGothic" pitchFamily="34" charset="-128"/>
                <a:cs typeface="+mn-cs"/>
              </a:rPr>
              <a:t>Chi et al (2019) </a:t>
            </a:r>
            <a:r>
              <a:rPr lang="en-US" sz="1896" b="0" i="1" dirty="0">
                <a:solidFill>
                  <a:srgbClr val="000000"/>
                </a:solidFill>
                <a:latin typeface="Calibri" pitchFamily="34" charset="0"/>
                <a:ea typeface="MS PGothic" pitchFamily="34" charset="-128"/>
                <a:cs typeface="+mn-cs"/>
              </a:rPr>
              <a:t>N </a:t>
            </a:r>
            <a:r>
              <a:rPr lang="en-US" sz="1896" b="0" i="1" dirty="0" err="1">
                <a:solidFill>
                  <a:srgbClr val="000000"/>
                </a:solidFill>
                <a:latin typeface="Calibri" pitchFamily="34" charset="0"/>
                <a:ea typeface="MS PGothic" pitchFamily="34" charset="-128"/>
                <a:cs typeface="+mn-cs"/>
              </a:rPr>
              <a:t>Engl</a:t>
            </a:r>
            <a:r>
              <a:rPr lang="en-US" sz="1896" b="0" i="1" dirty="0">
                <a:solidFill>
                  <a:srgbClr val="000000"/>
                </a:solidFill>
                <a:latin typeface="Calibri" pitchFamily="34" charset="0"/>
                <a:ea typeface="MS PGothic" pitchFamily="34" charset="-128"/>
                <a:cs typeface="+mn-cs"/>
              </a:rPr>
              <a:t> J Med 381</a:t>
            </a:r>
            <a:r>
              <a:rPr lang="en-US" sz="1896" b="0" dirty="0">
                <a:solidFill>
                  <a:srgbClr val="000000"/>
                </a:solidFill>
                <a:latin typeface="Calibri" pitchFamily="34" charset="0"/>
                <a:ea typeface="MS PGothic" pitchFamily="34" charset="-128"/>
                <a:cs typeface="+mn-cs"/>
              </a:rPr>
              <a:t>: 13-24</a:t>
            </a:r>
            <a:r>
              <a:rPr lang="en-US" sz="1896" b="0" i="1" dirty="0">
                <a:solidFill>
                  <a:srgbClr val="000000"/>
                </a:solidFill>
                <a:latin typeface="Calibri" pitchFamily="34" charset="0"/>
                <a:ea typeface="MS PGothic" pitchFamily="34" charset="-128"/>
                <a:cs typeface="+mn-cs"/>
              </a:rPr>
              <a:t> </a:t>
            </a:r>
          </a:p>
        </p:txBody>
      </p:sp>
      <p:grpSp>
        <p:nvGrpSpPr>
          <p:cNvPr id="2" name="Group 1">
            <a:extLst>
              <a:ext uri="{FF2B5EF4-FFF2-40B4-BE49-F238E27FC236}">
                <a16:creationId xmlns:a16="http://schemas.microsoft.com/office/drawing/2014/main" id="{CAF8288D-0A29-E63F-811A-0771945CBD00}"/>
              </a:ext>
            </a:extLst>
          </p:cNvPr>
          <p:cNvGrpSpPr>
            <a:grpSpLocks noChangeAspect="1"/>
          </p:cNvGrpSpPr>
          <p:nvPr/>
        </p:nvGrpSpPr>
        <p:grpSpPr>
          <a:xfrm>
            <a:off x="3383752" y="1554480"/>
            <a:ext cx="5424499" cy="4846320"/>
            <a:chOff x="2844059" y="1171810"/>
            <a:chExt cx="6771569" cy="6049811"/>
          </a:xfrm>
        </p:grpSpPr>
        <p:pic>
          <p:nvPicPr>
            <p:cNvPr id="4" name="Picture 3">
              <a:extLst>
                <a:ext uri="{FF2B5EF4-FFF2-40B4-BE49-F238E27FC236}">
                  <a16:creationId xmlns:a16="http://schemas.microsoft.com/office/drawing/2014/main" id="{B08D6612-74FC-4B63-B1AA-13C4CD157768}"/>
                </a:ext>
              </a:extLst>
            </p:cNvPr>
            <p:cNvPicPr>
              <a:picLocks noChangeAspect="1"/>
            </p:cNvPicPr>
            <p:nvPr/>
          </p:nvPicPr>
          <p:blipFill>
            <a:blip r:embed="rId3" cstate="print"/>
            <a:stretch>
              <a:fillRect/>
            </a:stretch>
          </p:blipFill>
          <p:spPr>
            <a:xfrm>
              <a:off x="2844059" y="1171810"/>
              <a:ext cx="6771569" cy="6049811"/>
            </a:xfrm>
            <a:prstGeom prst="rect">
              <a:avLst/>
            </a:prstGeom>
          </p:spPr>
        </p:pic>
        <p:sp>
          <p:nvSpPr>
            <p:cNvPr id="10" name="Rectangle 9">
              <a:extLst>
                <a:ext uri="{FF2B5EF4-FFF2-40B4-BE49-F238E27FC236}">
                  <a16:creationId xmlns:a16="http://schemas.microsoft.com/office/drawing/2014/main" id="{C743FCA1-D4CD-F7E3-D04C-CA52723AEE86}"/>
                </a:ext>
              </a:extLst>
            </p:cNvPr>
            <p:cNvSpPr/>
            <p:nvPr/>
          </p:nvSpPr>
          <p:spPr bwMode="auto">
            <a:xfrm>
              <a:off x="2844059" y="5957055"/>
              <a:ext cx="6700124" cy="421922"/>
            </a:xfrm>
            <a:prstGeom prst="rect">
              <a:avLst/>
            </a:prstGeom>
            <a:noFill/>
            <a:ln w="19050" cap="flat" cmpd="sng" algn="ctr">
              <a:solidFill>
                <a:srgbClr val="FF0000"/>
              </a:solid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defTabSz="914400" eaLnBrk="0" hangingPunct="0"/>
              <a:endParaRPr lang="en-US" sz="4266" dirty="0">
                <a:solidFill>
                  <a:srgbClr val="000000"/>
                </a:solidFill>
                <a:latin typeface="Comic Sans MS" pitchFamily="66" charset="0"/>
                <a:ea typeface="MS PGothic" pitchFamily="34" charset="-128"/>
                <a:cs typeface="+mn-cs"/>
              </a:endParaRPr>
            </a:p>
          </p:txBody>
        </p:sp>
      </p:grpSp>
    </p:spTree>
    <p:extLst>
      <p:ext uri="{BB962C8B-B14F-4D97-AF65-F5344CB8AC3E}">
        <p14:creationId xmlns:p14="http://schemas.microsoft.com/office/powerpoint/2010/main" val="255236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14" name="Text Box 5"/>
          <p:cNvSpPr txBox="1">
            <a:spLocks noChangeArrowheads="1"/>
          </p:cNvSpPr>
          <p:nvPr/>
        </p:nvSpPr>
        <p:spPr bwMode="auto">
          <a:xfrm>
            <a:off x="59333" y="6442355"/>
            <a:ext cx="11453925"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a:solidFill>
                  <a:srgbClr val="000000"/>
                </a:solidFill>
                <a:latin typeface="Calibri" panose="020F0502020204030204" pitchFamily="34" charset="0"/>
                <a:ea typeface="MS PGothic" pitchFamily="34" charset="-128"/>
                <a:cs typeface="Calibri" panose="020F0502020204030204" pitchFamily="34" charset="0"/>
              </a:rPr>
              <a:t>Armstrong et al (2019) </a:t>
            </a:r>
            <a:r>
              <a:rPr lang="en-US" sz="1896" b="0" i="1" dirty="0">
                <a:solidFill>
                  <a:srgbClr val="000000"/>
                </a:solidFill>
                <a:latin typeface="Calibri" panose="020F0502020204030204" pitchFamily="34" charset="0"/>
                <a:ea typeface="MS PGothic" pitchFamily="34" charset="-128"/>
                <a:cs typeface="Calibri" panose="020F0502020204030204" pitchFamily="34" charset="0"/>
              </a:rPr>
              <a:t>J Clin Oncol 37: </a:t>
            </a:r>
            <a:r>
              <a:rPr lang="en-US" sz="1896" b="0" dirty="0">
                <a:solidFill>
                  <a:srgbClr val="000000"/>
                </a:solidFill>
                <a:latin typeface="Calibri" panose="020F0502020204030204" pitchFamily="34" charset="0"/>
                <a:ea typeface="MS PGothic" pitchFamily="34" charset="-128"/>
                <a:cs typeface="Calibri" panose="020F0502020204030204" pitchFamily="34" charset="0"/>
              </a:rPr>
              <a:t>2974-2986; Armstrong et al (2022)</a:t>
            </a:r>
            <a:r>
              <a:rPr lang="en-US" sz="1896" b="0" i="1" dirty="0">
                <a:solidFill>
                  <a:srgbClr val="000000"/>
                </a:solidFill>
                <a:latin typeface="Calibri" panose="020F0502020204030204" pitchFamily="34" charset="0"/>
                <a:ea typeface="MS PGothic" pitchFamily="34" charset="-128"/>
                <a:cs typeface="Calibri" panose="020F0502020204030204" pitchFamily="34" charset="0"/>
              </a:rPr>
              <a:t> J Clin Oncol </a:t>
            </a:r>
            <a:r>
              <a:rPr lang="en-US" sz="1896" b="0" dirty="0">
                <a:solidFill>
                  <a:srgbClr val="000000"/>
                </a:solidFill>
                <a:latin typeface="Calibri" panose="020F0502020204030204" pitchFamily="34" charset="0"/>
                <a:ea typeface="MS PGothic" pitchFamily="34" charset="-128"/>
                <a:cs typeface="Calibri" panose="020F0502020204030204" pitchFamily="34" charset="0"/>
              </a:rPr>
              <a:t>DOI: 10.1200/JCO.22.00193</a:t>
            </a:r>
            <a:endParaRPr lang="en-US" sz="1896" b="0" i="1" dirty="0">
              <a:solidFill>
                <a:srgbClr val="000000"/>
              </a:solidFill>
              <a:latin typeface="Calibri" panose="020F0502020204030204" pitchFamily="34" charset="0"/>
              <a:ea typeface="MS PGothic" pitchFamily="34" charset="-128"/>
              <a:cs typeface="Calibri" panose="020F0502020204030204" pitchFamily="34" charset="0"/>
            </a:endParaRPr>
          </a:p>
        </p:txBody>
      </p:sp>
      <p:grpSp>
        <p:nvGrpSpPr>
          <p:cNvPr id="3" name="Group 2">
            <a:extLst>
              <a:ext uri="{FF2B5EF4-FFF2-40B4-BE49-F238E27FC236}">
                <a16:creationId xmlns:a16="http://schemas.microsoft.com/office/drawing/2014/main" id="{A40D609F-E874-B4F6-9EAA-5CFD9B22A285}"/>
              </a:ext>
            </a:extLst>
          </p:cNvPr>
          <p:cNvGrpSpPr>
            <a:grpSpLocks noChangeAspect="1"/>
          </p:cNvGrpSpPr>
          <p:nvPr/>
        </p:nvGrpSpPr>
        <p:grpSpPr>
          <a:xfrm>
            <a:off x="1766182" y="735694"/>
            <a:ext cx="8288040" cy="5577840"/>
            <a:chOff x="1330349" y="563643"/>
            <a:chExt cx="9492795" cy="6388637"/>
          </a:xfrm>
        </p:grpSpPr>
        <p:pic>
          <p:nvPicPr>
            <p:cNvPr id="2" name="Picture 1">
              <a:extLst>
                <a:ext uri="{FF2B5EF4-FFF2-40B4-BE49-F238E27FC236}">
                  <a16:creationId xmlns:a16="http://schemas.microsoft.com/office/drawing/2014/main" id="{4F4B60FD-D3FD-38A1-3FF5-DA8DB84FB566}"/>
                </a:ext>
              </a:extLst>
            </p:cNvPr>
            <p:cNvPicPr>
              <a:picLocks noChangeAspect="1"/>
            </p:cNvPicPr>
            <p:nvPr/>
          </p:nvPicPr>
          <p:blipFill>
            <a:blip r:embed="rId3"/>
            <a:stretch>
              <a:fillRect/>
            </a:stretch>
          </p:blipFill>
          <p:spPr>
            <a:xfrm>
              <a:off x="2031470" y="3488920"/>
              <a:ext cx="7921940" cy="3463360"/>
            </a:xfrm>
            <a:prstGeom prst="rect">
              <a:avLst/>
            </a:prstGeom>
          </p:spPr>
        </p:pic>
        <p:pic>
          <p:nvPicPr>
            <p:cNvPr id="8" name="Picture 7">
              <a:extLst>
                <a:ext uri="{FF2B5EF4-FFF2-40B4-BE49-F238E27FC236}">
                  <a16:creationId xmlns:a16="http://schemas.microsoft.com/office/drawing/2014/main" id="{F3444C3C-8D65-CF0F-40E7-BDC8C9897A4E}"/>
                </a:ext>
              </a:extLst>
            </p:cNvPr>
            <p:cNvPicPr>
              <a:picLocks noChangeAspect="1"/>
            </p:cNvPicPr>
            <p:nvPr/>
          </p:nvPicPr>
          <p:blipFill>
            <a:blip r:embed="rId4" cstate="print"/>
            <a:stretch>
              <a:fillRect/>
            </a:stretch>
          </p:blipFill>
          <p:spPr>
            <a:xfrm>
              <a:off x="2291885" y="563643"/>
              <a:ext cx="6410419" cy="3297618"/>
            </a:xfrm>
            <a:prstGeom prst="rect">
              <a:avLst/>
            </a:prstGeom>
          </p:spPr>
        </p:pic>
        <p:sp>
          <p:nvSpPr>
            <p:cNvPr id="9" name="Text Box 5">
              <a:extLst>
                <a:ext uri="{FF2B5EF4-FFF2-40B4-BE49-F238E27FC236}">
                  <a16:creationId xmlns:a16="http://schemas.microsoft.com/office/drawing/2014/main" id="{97EDE267-7803-DCB4-041C-DB81D66CD6BF}"/>
                </a:ext>
              </a:extLst>
            </p:cNvPr>
            <p:cNvSpPr txBox="1">
              <a:spLocks noChangeArrowheads="1"/>
            </p:cNvSpPr>
            <p:nvPr/>
          </p:nvSpPr>
          <p:spPr bwMode="auto">
            <a:xfrm>
              <a:off x="1330349" y="1493597"/>
              <a:ext cx="9492795" cy="4249717"/>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2370" b="0" dirty="0">
                  <a:solidFill>
                    <a:srgbClr val="000000"/>
                  </a:solidFill>
                  <a:latin typeface="Calibri" pitchFamily="34" charset="0"/>
                  <a:ea typeface="MS PGothic" pitchFamily="34" charset="-128"/>
                  <a:cs typeface="+mn-cs"/>
                </a:rPr>
                <a:t> </a:t>
              </a:r>
              <a:r>
                <a:rPr lang="en-US" sz="2370" b="0" dirty="0" err="1">
                  <a:solidFill>
                    <a:srgbClr val="000000"/>
                  </a:solidFill>
                  <a:latin typeface="Calibri" pitchFamily="34" charset="0"/>
                  <a:ea typeface="MS PGothic" pitchFamily="34" charset="-128"/>
                  <a:cs typeface="+mn-cs"/>
                </a:rPr>
                <a:t>rPFS</a:t>
              </a: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r>
                <a:rPr lang="en-US" sz="2370" b="0" dirty="0">
                  <a:solidFill>
                    <a:srgbClr val="000000"/>
                  </a:solidFill>
                  <a:latin typeface="Calibri" pitchFamily="34" charset="0"/>
                  <a:ea typeface="MS PGothic" pitchFamily="34" charset="-128"/>
                  <a:cs typeface="+mn-cs"/>
                </a:rPr>
                <a:t>OS</a:t>
              </a:r>
              <a:r>
                <a:rPr lang="en-US" sz="2844" b="0" dirty="0">
                  <a:solidFill>
                    <a:srgbClr val="000000"/>
                  </a:solidFill>
                  <a:latin typeface="Calibri" pitchFamily="34" charset="0"/>
                  <a:ea typeface="MS PGothic" pitchFamily="34" charset="-128"/>
                  <a:cs typeface="+mn-cs"/>
                </a:rPr>
                <a:t>			</a:t>
              </a:r>
              <a:endParaRPr lang="en-US" sz="2844" b="0" i="1" dirty="0">
                <a:solidFill>
                  <a:srgbClr val="000000"/>
                </a:solidFill>
                <a:latin typeface="Calibri" pitchFamily="34" charset="0"/>
                <a:ea typeface="MS PGothic" pitchFamily="34" charset="-128"/>
                <a:cs typeface="+mn-cs"/>
              </a:endParaRPr>
            </a:p>
          </p:txBody>
        </p:sp>
      </p:gr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16078" y="538244"/>
            <a:ext cx="12188825" cy="394903"/>
          </a:xfrm>
        </p:spPr>
        <p:txBody>
          <a:bodyPr/>
          <a:lstStyle/>
          <a:p>
            <a:r>
              <a:rPr lang="en-US" sz="3318" b="0" dirty="0">
                <a:solidFill>
                  <a:schemeClr val="tx1"/>
                </a:solidFill>
                <a:latin typeface="Calibri" pitchFamily="34" charset="0"/>
              </a:rPr>
              <a:t>ARCHES: Enzalutamide for </a:t>
            </a:r>
            <a:r>
              <a:rPr lang="en-US" sz="3318" b="0" dirty="0" err="1">
                <a:solidFill>
                  <a:schemeClr val="tx1"/>
                </a:solidFill>
                <a:latin typeface="Calibri" pitchFamily="34" charset="0"/>
              </a:rPr>
              <a:t>mHSPC</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Tree>
    <p:extLst>
      <p:ext uri="{BB962C8B-B14F-4D97-AF65-F5344CB8AC3E}">
        <p14:creationId xmlns:p14="http://schemas.microsoft.com/office/powerpoint/2010/main" val="1376138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1588" y="968060"/>
            <a:ext cx="12188825" cy="394903"/>
          </a:xfrm>
        </p:spPr>
        <p:txBody>
          <a:bodyPr/>
          <a:lstStyle/>
          <a:p>
            <a:r>
              <a:rPr lang="en-US" sz="3318" b="0" dirty="0">
                <a:solidFill>
                  <a:schemeClr val="tx1"/>
                </a:solidFill>
                <a:latin typeface="Calibri" pitchFamily="34" charset="0"/>
              </a:rPr>
              <a:t>ENZAMET: Enzalutamide for </a:t>
            </a:r>
            <a:r>
              <a:rPr lang="en-US" sz="3318" b="0" dirty="0" err="1">
                <a:solidFill>
                  <a:schemeClr val="tx1"/>
                </a:solidFill>
                <a:latin typeface="Calibri" pitchFamily="34" charset="0"/>
              </a:rPr>
              <a:t>mHSPC</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
        <p:nvSpPr>
          <p:cNvPr id="14" name="Text Box 5"/>
          <p:cNvSpPr txBox="1">
            <a:spLocks noChangeArrowheads="1"/>
          </p:cNvSpPr>
          <p:nvPr/>
        </p:nvSpPr>
        <p:spPr bwMode="auto">
          <a:xfrm>
            <a:off x="59330" y="6433888"/>
            <a:ext cx="8757896"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a:solidFill>
                  <a:srgbClr val="000000"/>
                </a:solidFill>
                <a:latin typeface="Calibri" pitchFamily="34" charset="0"/>
                <a:ea typeface="MS PGothic" pitchFamily="34" charset="-128"/>
                <a:cs typeface="+mn-cs"/>
              </a:rPr>
              <a:t>Davis et al (2019) </a:t>
            </a:r>
            <a:r>
              <a:rPr lang="en-US" sz="1896" b="0" i="1" dirty="0">
                <a:solidFill>
                  <a:srgbClr val="000000"/>
                </a:solidFill>
                <a:latin typeface="Calibri" pitchFamily="34" charset="0"/>
                <a:ea typeface="MS PGothic" pitchFamily="34" charset="-128"/>
                <a:cs typeface="+mn-cs"/>
              </a:rPr>
              <a:t>N </a:t>
            </a:r>
            <a:r>
              <a:rPr lang="en-US" sz="1896" b="0" i="1" dirty="0" err="1">
                <a:solidFill>
                  <a:srgbClr val="000000"/>
                </a:solidFill>
                <a:latin typeface="Calibri" pitchFamily="34" charset="0"/>
                <a:ea typeface="MS PGothic" pitchFamily="34" charset="-128"/>
                <a:cs typeface="+mn-cs"/>
              </a:rPr>
              <a:t>Engl</a:t>
            </a:r>
            <a:r>
              <a:rPr lang="en-US" sz="1896" b="0" i="1" dirty="0">
                <a:solidFill>
                  <a:srgbClr val="000000"/>
                </a:solidFill>
                <a:latin typeface="Calibri" pitchFamily="34" charset="0"/>
                <a:ea typeface="MS PGothic" pitchFamily="34" charset="-128"/>
                <a:cs typeface="+mn-cs"/>
              </a:rPr>
              <a:t> J Med 381</a:t>
            </a:r>
            <a:r>
              <a:rPr lang="en-US" sz="1896" b="0" dirty="0">
                <a:solidFill>
                  <a:srgbClr val="000000"/>
                </a:solidFill>
                <a:latin typeface="Calibri" pitchFamily="34" charset="0"/>
                <a:ea typeface="MS PGothic" pitchFamily="34" charset="-128"/>
                <a:cs typeface="+mn-cs"/>
              </a:rPr>
              <a:t>: 121-131</a:t>
            </a:r>
            <a:r>
              <a:rPr lang="en-US" sz="1896" b="0" i="1" dirty="0">
                <a:solidFill>
                  <a:srgbClr val="000000"/>
                </a:solidFill>
                <a:latin typeface="Calibri" pitchFamily="34" charset="0"/>
                <a:ea typeface="MS PGothic" pitchFamily="34" charset="-128"/>
                <a:cs typeface="+mn-cs"/>
              </a:rPr>
              <a:t> </a:t>
            </a:r>
          </a:p>
        </p:txBody>
      </p:sp>
      <p:grpSp>
        <p:nvGrpSpPr>
          <p:cNvPr id="2" name="Group 1">
            <a:extLst>
              <a:ext uri="{FF2B5EF4-FFF2-40B4-BE49-F238E27FC236}">
                <a16:creationId xmlns:a16="http://schemas.microsoft.com/office/drawing/2014/main" id="{457EDA24-AF2C-0A0B-F174-AC6389B62D9D}"/>
              </a:ext>
            </a:extLst>
          </p:cNvPr>
          <p:cNvGrpSpPr>
            <a:grpSpLocks noChangeAspect="1"/>
          </p:cNvGrpSpPr>
          <p:nvPr/>
        </p:nvGrpSpPr>
        <p:grpSpPr>
          <a:xfrm>
            <a:off x="227310" y="1710361"/>
            <a:ext cx="11521440" cy="4091725"/>
            <a:chOff x="225722" y="1710360"/>
            <a:chExt cx="11930749" cy="4237087"/>
          </a:xfrm>
        </p:grpSpPr>
        <p:sp>
          <p:nvSpPr>
            <p:cNvPr id="15" name="Text Box 5">
              <a:extLst>
                <a:ext uri="{FF2B5EF4-FFF2-40B4-BE49-F238E27FC236}">
                  <a16:creationId xmlns:a16="http://schemas.microsoft.com/office/drawing/2014/main" id="{4D45CB64-1BD0-4E34-B43F-8F77A37A6E9E}"/>
                </a:ext>
              </a:extLst>
            </p:cNvPr>
            <p:cNvSpPr txBox="1">
              <a:spLocks noChangeArrowheads="1"/>
            </p:cNvSpPr>
            <p:nvPr/>
          </p:nvSpPr>
          <p:spPr bwMode="auto">
            <a:xfrm>
              <a:off x="522500" y="1710360"/>
              <a:ext cx="10473361" cy="4355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2370" b="0" dirty="0">
                  <a:solidFill>
                    <a:srgbClr val="000000"/>
                  </a:solidFill>
                  <a:latin typeface="Calibri" pitchFamily="34" charset="0"/>
                  <a:ea typeface="MS PGothic" pitchFamily="34" charset="-128"/>
                  <a:cs typeface="+mn-cs"/>
                </a:rPr>
                <a:t>Clinical Progression-Free Survival	                        Overall Survival 	</a:t>
              </a:r>
              <a:endParaRPr lang="en-US" sz="2370" b="0" i="1" dirty="0">
                <a:solidFill>
                  <a:srgbClr val="000000"/>
                </a:solidFill>
                <a:latin typeface="Calibri" pitchFamily="34" charset="0"/>
                <a:ea typeface="MS PGothic" pitchFamily="34" charset="-128"/>
                <a:cs typeface="+mn-cs"/>
              </a:endParaRPr>
            </a:p>
          </p:txBody>
        </p:sp>
        <p:pic>
          <p:nvPicPr>
            <p:cNvPr id="4" name="Picture 3">
              <a:extLst>
                <a:ext uri="{FF2B5EF4-FFF2-40B4-BE49-F238E27FC236}">
                  <a16:creationId xmlns:a16="http://schemas.microsoft.com/office/drawing/2014/main" id="{6CFDB633-91C4-4306-A54F-9D00C3A72007}"/>
                </a:ext>
              </a:extLst>
            </p:cNvPr>
            <p:cNvPicPr>
              <a:picLocks noChangeAspect="1"/>
            </p:cNvPicPr>
            <p:nvPr/>
          </p:nvPicPr>
          <p:blipFill>
            <a:blip r:embed="rId3" cstate="print"/>
            <a:stretch>
              <a:fillRect/>
            </a:stretch>
          </p:blipFill>
          <p:spPr>
            <a:xfrm>
              <a:off x="6163064" y="2469671"/>
              <a:ext cx="5993407" cy="3477776"/>
            </a:xfrm>
            <a:prstGeom prst="rect">
              <a:avLst/>
            </a:prstGeom>
          </p:spPr>
        </p:pic>
        <p:pic>
          <p:nvPicPr>
            <p:cNvPr id="5" name="Picture 4">
              <a:extLst>
                <a:ext uri="{FF2B5EF4-FFF2-40B4-BE49-F238E27FC236}">
                  <a16:creationId xmlns:a16="http://schemas.microsoft.com/office/drawing/2014/main" id="{FB9131C6-5DED-41AD-A0C3-44FC072E6D12}"/>
                </a:ext>
              </a:extLst>
            </p:cNvPr>
            <p:cNvPicPr>
              <a:picLocks noChangeAspect="1"/>
            </p:cNvPicPr>
            <p:nvPr/>
          </p:nvPicPr>
          <p:blipFill>
            <a:blip r:embed="rId4" cstate="print"/>
            <a:stretch>
              <a:fillRect/>
            </a:stretch>
          </p:blipFill>
          <p:spPr>
            <a:xfrm>
              <a:off x="225722" y="2429859"/>
              <a:ext cx="5910395" cy="3477776"/>
            </a:xfrm>
            <a:prstGeom prst="rect">
              <a:avLst/>
            </a:prstGeom>
          </p:spPr>
        </p:pic>
      </p:grpSp>
    </p:spTree>
    <p:extLst>
      <p:ext uri="{BB962C8B-B14F-4D97-AF65-F5344CB8AC3E}">
        <p14:creationId xmlns:p14="http://schemas.microsoft.com/office/powerpoint/2010/main" val="21448492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543060"/>
          </a:xfrm>
        </p:spPr>
        <p:txBody>
          <a:bodyPr/>
          <a:lstStyle/>
          <a:p>
            <a:r>
              <a:rPr lang="en-US" sz="3200" dirty="0"/>
              <a:t>Dr Concepcion </a:t>
            </a:r>
            <a:r>
              <a:rPr lang="en-US" sz="3200" dirty="0">
                <a:solidFill>
                  <a:srgbClr val="0432FF"/>
                </a:solidFill>
              </a:rPr>
              <a:t>— Disclosures</a:t>
            </a:r>
          </a:p>
        </p:txBody>
      </p:sp>
      <p:graphicFrame>
        <p:nvGraphicFramePr>
          <p:cNvPr id="6" name="Content Placeholder 3"/>
          <p:cNvGraphicFramePr>
            <a:graphicFrameLocks noGrp="1"/>
          </p:cNvGraphicFramePr>
          <p:nvPr>
            <p:ph idx="4294967295"/>
            <p:extLst>
              <p:ext uri="{D42A27DB-BD31-4B8C-83A1-F6EECF244321}">
                <p14:modId xmlns:p14="http://schemas.microsoft.com/office/powerpoint/2010/main" val="2688293706"/>
              </p:ext>
            </p:extLst>
          </p:nvPr>
        </p:nvGraphicFramePr>
        <p:xfrm>
          <a:off x="1596134" y="2708920"/>
          <a:ext cx="8999729" cy="1224136"/>
        </p:xfrm>
        <a:graphic>
          <a:graphicData uri="http://schemas.openxmlformats.org/drawingml/2006/table">
            <a:tbl>
              <a:tblPr firstRow="1" bandRow="1">
                <a:tableStyleId>{F2DE63D5-997A-4646-A377-4702673A728D}</a:tableStyleId>
              </a:tblPr>
              <a:tblGrid>
                <a:gridCol w="8999729">
                  <a:extLst>
                    <a:ext uri="{9D8B030D-6E8A-4147-A177-3AD203B41FA5}">
                      <a16:colId xmlns:a16="http://schemas.microsoft.com/office/drawing/2014/main" val="20000"/>
                    </a:ext>
                  </a:extLst>
                </a:gridCol>
              </a:tblGrid>
              <a:tr h="1224136">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No relevant conflicts of interest to disclose</a:t>
                      </a:r>
                      <a:endParaRPr lang="en-US" sz="20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466218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AC76D45-FC47-8D4A-9AA0-32F9CFC38514}"/>
              </a:ext>
            </a:extLst>
          </p:cNvPr>
          <p:cNvSpPr txBox="1">
            <a:spLocks/>
          </p:cNvSpPr>
          <p:nvPr/>
        </p:nvSpPr>
        <p:spPr bwMode="auto">
          <a:xfrm>
            <a:off x="2346872" y="397633"/>
            <a:ext cx="912409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3318" b="0" dirty="0">
                <a:solidFill>
                  <a:srgbClr val="000000"/>
                </a:solidFill>
                <a:latin typeface="Calibri" panose="020F0502020204030204" pitchFamily="34" charset="0"/>
                <a:cs typeface="Calibri" panose="020F0502020204030204" pitchFamily="34" charset="0"/>
              </a:rPr>
              <a:t>ARASENS Study Design</a:t>
            </a:r>
          </a:p>
          <a:p>
            <a:pPr defTabSz="914400"/>
            <a:r>
              <a:rPr lang="en-US" sz="2370" b="0" dirty="0">
                <a:latin typeface="Calibri" panose="020F0502020204030204" pitchFamily="34" charset="0"/>
                <a:cs typeface="Calibri" panose="020F0502020204030204" pitchFamily="34" charset="0"/>
              </a:rPr>
              <a:t>Global, randomized, double-blind, placebo-controlled phase III study (</a:t>
            </a:r>
            <a:r>
              <a:rPr lang="en-US" sz="2370" b="0" dirty="0">
                <a:latin typeface="Calibri" panose="020F0502020204030204" pitchFamily="34" charset="0"/>
                <a:ea typeface="Times New Roman" panose="02020603050405020304" pitchFamily="18" charset="0"/>
                <a:cs typeface="Calibri" panose="020F0502020204030204" pitchFamily="34" charset="0"/>
              </a:rPr>
              <a:t>NCT02799602)</a:t>
            </a:r>
            <a:endParaRPr lang="en-US" sz="2370" b="0" dirty="0">
              <a:latin typeface="Calibri" panose="020F0502020204030204" pitchFamily="34" charset="0"/>
              <a:cs typeface="Calibri" panose="020F0502020204030204" pitchFamily="34" charset="0"/>
            </a:endParaRPr>
          </a:p>
          <a:p>
            <a:pPr defTabSz="914400"/>
            <a:endParaRPr lang="en-US" dirty="0">
              <a:solidFill>
                <a:srgbClr val="000000"/>
              </a:solidFill>
              <a:latin typeface="Arial" panose="020B0604020202020204" pitchFamily="34" charset="0"/>
              <a:cs typeface="Arial" panose="020B0604020202020204" pitchFamily="34" charset="0"/>
            </a:endParaRPr>
          </a:p>
        </p:txBody>
      </p:sp>
      <p:sp>
        <p:nvSpPr>
          <p:cNvPr id="6" name="Slide Number Placeholder 2">
            <a:extLst>
              <a:ext uri="{FF2B5EF4-FFF2-40B4-BE49-F238E27FC236}">
                <a16:creationId xmlns:a16="http://schemas.microsoft.com/office/drawing/2014/main" id="{2037CA5D-4EC4-1447-9DCC-CCFBD298BDEA}"/>
              </a:ext>
            </a:extLst>
          </p:cNvPr>
          <p:cNvSpPr txBox="1">
            <a:spLocks/>
          </p:cNvSpPr>
          <p:nvPr/>
        </p:nvSpPr>
        <p:spPr>
          <a:xfrm>
            <a:off x="11085152" y="1"/>
            <a:ext cx="874486" cy="365124"/>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defTabSz="914400" eaLnBrk="1" fontAlgn="auto" hangingPunct="1">
              <a:spcBef>
                <a:spcPts val="0"/>
              </a:spcBef>
              <a:spcAft>
                <a:spcPts val="0"/>
              </a:spcAft>
              <a:defRPr/>
            </a:pPr>
            <a:fld id="{BE33F7A0-71F0-446B-9DE8-6D75BE64EE0F}" type="slidenum">
              <a:rPr lang="en-US" sz="800">
                <a:solidFill>
                  <a:prstClr val="white"/>
                </a:solidFill>
              </a:rPr>
              <a:pPr algn="r" defTabSz="914400" eaLnBrk="1" fontAlgn="auto" hangingPunct="1">
                <a:spcBef>
                  <a:spcPts val="0"/>
                </a:spcBef>
                <a:spcAft>
                  <a:spcPts val="0"/>
                </a:spcAft>
                <a:defRPr/>
              </a:pPr>
              <a:t>50</a:t>
            </a:fld>
            <a:endParaRPr lang="en-US" sz="800" dirty="0">
              <a:solidFill>
                <a:prstClr val="white"/>
              </a:solidFill>
            </a:endParaRPr>
          </a:p>
        </p:txBody>
      </p:sp>
      <p:sp>
        <p:nvSpPr>
          <p:cNvPr id="8" name="Footer Placeholder 4">
            <a:extLst>
              <a:ext uri="{FF2B5EF4-FFF2-40B4-BE49-F238E27FC236}">
                <a16:creationId xmlns:a16="http://schemas.microsoft.com/office/drawing/2014/main" id="{3162511C-BD69-E14E-ADC1-ABD8F6415865}"/>
              </a:ext>
            </a:extLst>
          </p:cNvPr>
          <p:cNvSpPr txBox="1">
            <a:spLocks/>
          </p:cNvSpPr>
          <p:nvPr/>
        </p:nvSpPr>
        <p:spPr>
          <a:xfrm>
            <a:off x="577537" y="5651231"/>
            <a:ext cx="9518771" cy="365124"/>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400" eaLnBrk="1" fontAlgn="auto" hangingPunct="1">
              <a:spcBef>
                <a:spcPts val="0"/>
              </a:spcBef>
              <a:spcAft>
                <a:spcPts val="0"/>
              </a:spcAft>
              <a:defRPr/>
            </a:pPr>
            <a:r>
              <a:rPr lang="en-US" sz="901" dirty="0">
                <a:solidFill>
                  <a:srgbClr val="000000"/>
                </a:solidFill>
              </a:rPr>
              <a:t>*One enrolled patient was excluded from all analysis sets because of Good Clinical Practice violations. ALP, alkaline phosphatase; CRPC, castration-resistant prostate cancer; ECOG PS, Eastern Cooperative Oncology Group performance status; FPFV, first patient first visit; LPFV, last patient first visit; M1a, nonregional lymph node metastases only; M1b, bone metastases ± lymph node metastases; M1c, visceral metastases ± lymph node or bone metastases; Q3W, every 3 weeks; SSE, symptomatic skeletal event; ULN, upper limit of normal.</a:t>
            </a:r>
          </a:p>
        </p:txBody>
      </p:sp>
      <p:sp>
        <p:nvSpPr>
          <p:cNvPr id="9" name="Rectangle 8">
            <a:extLst>
              <a:ext uri="{FF2B5EF4-FFF2-40B4-BE49-F238E27FC236}">
                <a16:creationId xmlns:a16="http://schemas.microsoft.com/office/drawing/2014/main" id="{9BDA3A95-9016-8745-B849-CC7E7486635D}"/>
              </a:ext>
            </a:extLst>
          </p:cNvPr>
          <p:cNvSpPr/>
          <p:nvPr/>
        </p:nvSpPr>
        <p:spPr>
          <a:xfrm>
            <a:off x="577532" y="1818361"/>
            <a:ext cx="1957494" cy="2484782"/>
          </a:xfrm>
          <a:prstGeom prst="rect">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51" fontAlgn="auto">
              <a:spcBef>
                <a:spcPts val="0"/>
              </a:spcBef>
              <a:spcAft>
                <a:spcPts val="0"/>
              </a:spcAft>
              <a:defRPr/>
            </a:pPr>
            <a:r>
              <a:rPr lang="en-US" sz="1401" dirty="0">
                <a:solidFill>
                  <a:prstClr val="white"/>
                </a:solidFill>
                <a:latin typeface="Arial" panose="020B0604020202020204" pitchFamily="34" charset="0"/>
                <a:cs typeface="Arial" panose="020B0604020202020204" pitchFamily="34" charset="0"/>
              </a:rPr>
              <a:t>Patients (N=1306)</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mHSPC</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ECOG PS 0 or 1</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Candidates for ADT and docetaxel</a:t>
            </a:r>
          </a:p>
          <a:p>
            <a:pPr defTabSz="914451" fontAlgn="auto">
              <a:spcBef>
                <a:spcPts val="1200"/>
              </a:spcBef>
              <a:spcAft>
                <a:spcPts val="0"/>
              </a:spcAft>
              <a:defRPr/>
            </a:pPr>
            <a:r>
              <a:rPr lang="en-US" sz="1401" dirty="0">
                <a:solidFill>
                  <a:prstClr val="white"/>
                </a:solidFill>
                <a:latin typeface="Arial" panose="020B0604020202020204" pitchFamily="34" charset="0"/>
                <a:cs typeface="Arial" panose="020B0604020202020204" pitchFamily="34" charset="0"/>
              </a:rPr>
              <a:t>Stratification </a:t>
            </a:r>
            <a:endParaRPr lang="en-US" sz="1401" b="0" dirty="0">
              <a:solidFill>
                <a:prstClr val="white"/>
              </a:solidFill>
              <a:latin typeface="Arial" panose="020B0604020202020204" pitchFamily="34" charset="0"/>
              <a:cs typeface="Arial" panose="020B0604020202020204" pitchFamily="34" charset="0"/>
            </a:endParaRP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Extent of disease: M1a vs M1b vs M1c</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ALP &lt; vs ≥ ULN</a:t>
            </a:r>
          </a:p>
        </p:txBody>
      </p:sp>
      <p:sp>
        <p:nvSpPr>
          <p:cNvPr id="10" name="Triangle 30">
            <a:extLst>
              <a:ext uri="{FF2B5EF4-FFF2-40B4-BE49-F238E27FC236}">
                <a16:creationId xmlns:a16="http://schemas.microsoft.com/office/drawing/2014/main" id="{937D6219-1AF3-1D4D-8FEE-6E5E9DBC69C4}"/>
              </a:ext>
            </a:extLst>
          </p:cNvPr>
          <p:cNvSpPr/>
          <p:nvPr/>
        </p:nvSpPr>
        <p:spPr>
          <a:xfrm rot="5400000">
            <a:off x="2158739" y="2915416"/>
            <a:ext cx="738665" cy="239597"/>
          </a:xfrm>
          <a:prstGeom prst="triangle">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51" fontAlgn="auto">
              <a:spcBef>
                <a:spcPts val="0"/>
              </a:spcBef>
              <a:spcAft>
                <a:spcPts val="0"/>
              </a:spcAft>
              <a:defRPr/>
            </a:pPr>
            <a:endParaRPr lang="en-US" sz="1401" b="0" dirty="0">
              <a:solidFill>
                <a:prstClr val="white"/>
              </a:solidFill>
              <a:latin typeface="Arial" panose="020B0604020202020204"/>
            </a:endParaRPr>
          </a:p>
        </p:txBody>
      </p:sp>
      <p:sp>
        <p:nvSpPr>
          <p:cNvPr id="11" name="Rectangle 10">
            <a:extLst>
              <a:ext uri="{FF2B5EF4-FFF2-40B4-BE49-F238E27FC236}">
                <a16:creationId xmlns:a16="http://schemas.microsoft.com/office/drawing/2014/main" id="{1F1BC4A7-35C1-264C-AC16-A3C3F30D3131}"/>
              </a:ext>
            </a:extLst>
          </p:cNvPr>
          <p:cNvSpPr/>
          <p:nvPr/>
        </p:nvSpPr>
        <p:spPr>
          <a:xfrm>
            <a:off x="2615821" y="2590894"/>
            <a:ext cx="1407758" cy="739048"/>
          </a:xfrm>
          <a:prstGeom prst="rect">
            <a:avLst/>
          </a:prstGeom>
        </p:spPr>
        <p:txBody>
          <a:bodyPr wrap="none">
            <a:spAutoFit/>
          </a:bodyPr>
          <a:lstStyle/>
          <a:p>
            <a:pPr algn="ctr" defTabSz="914451" fontAlgn="auto">
              <a:spcBef>
                <a:spcPts val="0"/>
              </a:spcBef>
              <a:spcAft>
                <a:spcPts val="0"/>
              </a:spcAft>
              <a:defRPr/>
            </a:pPr>
            <a:r>
              <a:rPr lang="en-US" sz="1401" dirty="0">
                <a:solidFill>
                  <a:prstClr val="white"/>
                </a:solidFill>
                <a:latin typeface="Arial" panose="020B0604020202020204" pitchFamily="34" charset="0"/>
                <a:ea typeface="MS PGothic" pitchFamily="34" charset="-128"/>
                <a:cs typeface="Arial" panose="020B0604020202020204" pitchFamily="34" charset="0"/>
              </a:rPr>
              <a:t>1:1</a:t>
            </a:r>
            <a:br>
              <a:rPr lang="en-US" sz="1401" dirty="0">
                <a:solidFill>
                  <a:prstClr val="white"/>
                </a:solidFill>
                <a:latin typeface="Arial" panose="020B0604020202020204" pitchFamily="34" charset="0"/>
                <a:ea typeface="MS PGothic" pitchFamily="34" charset="-128"/>
                <a:cs typeface="Arial" panose="020B0604020202020204" pitchFamily="34" charset="0"/>
              </a:rPr>
            </a:br>
            <a:r>
              <a:rPr lang="en-US" sz="1401" dirty="0">
                <a:solidFill>
                  <a:prstClr val="white"/>
                </a:solidFill>
                <a:latin typeface="Arial" panose="020B0604020202020204" pitchFamily="34" charset="0"/>
                <a:ea typeface="MS PGothic" pitchFamily="34" charset="-128"/>
                <a:cs typeface="Arial" panose="020B0604020202020204" pitchFamily="34" charset="0"/>
              </a:rPr>
              <a:t>randomization</a:t>
            </a:r>
            <a:br>
              <a:rPr lang="en-US" sz="1401" dirty="0">
                <a:solidFill>
                  <a:prstClr val="white"/>
                </a:solidFill>
                <a:latin typeface="Arial" panose="020B0604020202020204" pitchFamily="34" charset="0"/>
                <a:ea typeface="MS PGothic" pitchFamily="34" charset="-128"/>
                <a:cs typeface="Arial" panose="020B0604020202020204" pitchFamily="34" charset="0"/>
              </a:rPr>
            </a:br>
            <a:r>
              <a:rPr lang="en-US" sz="1401" dirty="0">
                <a:solidFill>
                  <a:prstClr val="white"/>
                </a:solidFill>
                <a:latin typeface="Arial" panose="020B0604020202020204" pitchFamily="34" charset="0"/>
                <a:ea typeface="MS PGothic" pitchFamily="34" charset="-128"/>
                <a:cs typeface="Arial" panose="020B0604020202020204" pitchFamily="34" charset="0"/>
              </a:rPr>
              <a:t>(N=1305*)</a:t>
            </a:r>
          </a:p>
        </p:txBody>
      </p:sp>
      <p:sp>
        <p:nvSpPr>
          <p:cNvPr id="12" name="Rectangle 11">
            <a:extLst>
              <a:ext uri="{FF2B5EF4-FFF2-40B4-BE49-F238E27FC236}">
                <a16:creationId xmlns:a16="http://schemas.microsoft.com/office/drawing/2014/main" id="{EF0BB96B-DFFC-F14E-AB8A-15CAFDD67889}"/>
              </a:ext>
            </a:extLst>
          </p:cNvPr>
          <p:cNvSpPr/>
          <p:nvPr/>
        </p:nvSpPr>
        <p:spPr>
          <a:xfrm>
            <a:off x="9047394" y="1621147"/>
            <a:ext cx="2856173" cy="3139191"/>
          </a:xfrm>
          <a:prstGeom prst="rect">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51" fontAlgn="auto">
              <a:spcBef>
                <a:spcPts val="300"/>
              </a:spcBef>
              <a:spcAft>
                <a:spcPts val="0"/>
              </a:spcAft>
              <a:defRPr/>
            </a:pPr>
            <a:r>
              <a:rPr lang="en-US" sz="1401" u="sng" dirty="0">
                <a:solidFill>
                  <a:prstClr val="white"/>
                </a:solidFill>
                <a:latin typeface="Arial" panose="020B0604020202020204" pitchFamily="34" charset="0"/>
                <a:cs typeface="Arial" panose="020B0604020202020204" pitchFamily="34" charset="0"/>
              </a:rPr>
              <a:t>Endpoints</a:t>
            </a:r>
          </a:p>
          <a:p>
            <a:pPr defTabSz="914451" fontAlgn="auto">
              <a:spcBef>
                <a:spcPts val="300"/>
              </a:spcBef>
              <a:spcAft>
                <a:spcPts val="0"/>
              </a:spcAft>
              <a:defRPr/>
            </a:pPr>
            <a:r>
              <a:rPr lang="en-US" sz="1401" dirty="0">
                <a:solidFill>
                  <a:prstClr val="white"/>
                </a:solidFill>
                <a:latin typeface="Arial" panose="020B0604020202020204" pitchFamily="34" charset="0"/>
                <a:cs typeface="Arial" panose="020B0604020202020204" pitchFamily="34" charset="0"/>
              </a:rPr>
              <a:t>Primary: OS</a:t>
            </a:r>
          </a:p>
          <a:p>
            <a:pPr defTabSz="914451" fontAlgn="auto">
              <a:spcBef>
                <a:spcPts val="300"/>
              </a:spcBef>
              <a:spcAft>
                <a:spcPts val="0"/>
              </a:spcAft>
              <a:defRPr/>
            </a:pPr>
            <a:r>
              <a:rPr lang="en-US" sz="1401" dirty="0">
                <a:solidFill>
                  <a:prstClr val="white"/>
                </a:solidFill>
                <a:latin typeface="Arial" panose="020B0604020202020204" pitchFamily="34" charset="0"/>
                <a:cs typeface="Arial" panose="020B0604020202020204" pitchFamily="34" charset="0"/>
              </a:rPr>
              <a:t>Secondary</a:t>
            </a:r>
            <a:endParaRPr lang="en-US" sz="1401" strike="sngStrike" baseline="30000" dirty="0">
              <a:solidFill>
                <a:srgbClr val="FF0000"/>
              </a:solidFill>
              <a:latin typeface="Arial" panose="020B0604020202020204" pitchFamily="34" charset="0"/>
              <a:cs typeface="Arial" panose="020B0604020202020204" pitchFamily="34" charset="0"/>
            </a:endParaRP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CRPC</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pain progression</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SSE-free survival</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first SSE</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initiation of subsequent systemic antineoplastic therapy</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worsening of disease-related physical symptoms</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initiation of opioid use for ≥7 consecutive days</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Safety</a:t>
            </a:r>
          </a:p>
        </p:txBody>
      </p:sp>
      <p:sp>
        <p:nvSpPr>
          <p:cNvPr id="13" name="Rectangle 12">
            <a:extLst>
              <a:ext uri="{FF2B5EF4-FFF2-40B4-BE49-F238E27FC236}">
                <a16:creationId xmlns:a16="http://schemas.microsoft.com/office/drawing/2014/main" id="{58627D4C-7B4A-A849-9516-43D4703D7EA0}"/>
              </a:ext>
            </a:extLst>
          </p:cNvPr>
          <p:cNvSpPr/>
          <p:nvPr/>
        </p:nvSpPr>
        <p:spPr>
          <a:xfrm rot="16200000">
            <a:off x="7998492" y="2814268"/>
            <a:ext cx="1609736" cy="307905"/>
          </a:xfrm>
          <a:prstGeom prst="rect">
            <a:avLst/>
          </a:prstGeom>
        </p:spPr>
        <p:txBody>
          <a:bodyPr wrap="none">
            <a:spAutoFit/>
          </a:bodyPr>
          <a:lstStyle/>
          <a:p>
            <a:pPr algn="ctr" defTabSz="914451" fontAlgn="auto">
              <a:spcBef>
                <a:spcPts val="0"/>
              </a:spcBef>
              <a:spcAft>
                <a:spcPts val="0"/>
              </a:spcAft>
              <a:defRPr/>
            </a:pPr>
            <a:r>
              <a:rPr lang="en-US" sz="1401" dirty="0">
                <a:solidFill>
                  <a:prstClr val="white"/>
                </a:solidFill>
                <a:latin typeface="Arial" panose="020B0604020202020204" pitchFamily="34" charset="0"/>
                <a:ea typeface="MS PGothic" pitchFamily="34" charset="-128"/>
                <a:cs typeface="Arial" panose="020B0604020202020204" pitchFamily="34" charset="0"/>
              </a:rPr>
              <a:t>Primary analysis</a:t>
            </a:r>
          </a:p>
        </p:txBody>
      </p:sp>
      <p:sp>
        <p:nvSpPr>
          <p:cNvPr id="14" name="TextBox 13">
            <a:extLst>
              <a:ext uri="{FF2B5EF4-FFF2-40B4-BE49-F238E27FC236}">
                <a16:creationId xmlns:a16="http://schemas.microsoft.com/office/drawing/2014/main" id="{3C284E0E-0A42-784B-8575-9FC0118BA29E}"/>
              </a:ext>
            </a:extLst>
          </p:cNvPr>
          <p:cNvSpPr txBox="1"/>
          <p:nvPr/>
        </p:nvSpPr>
        <p:spPr>
          <a:xfrm>
            <a:off x="2371441" y="4154641"/>
            <a:ext cx="2534056" cy="461665"/>
          </a:xfrm>
          <a:prstGeom prst="rect">
            <a:avLst/>
          </a:prstGeom>
          <a:noFill/>
        </p:spPr>
        <p:txBody>
          <a:bodyPr wrap="square">
            <a:spAutoFit/>
          </a:bodyPr>
          <a:lstStyle/>
          <a:p>
            <a:pPr algn="ctr" defTabSz="914451" fontAlgn="auto">
              <a:spcBef>
                <a:spcPts val="0"/>
              </a:spcBef>
              <a:spcAft>
                <a:spcPts val="0"/>
              </a:spcAft>
              <a:defRPr/>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FPFV: Nov 2016</a:t>
            </a:r>
            <a:b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LPFV: June 2018</a:t>
            </a:r>
            <a:endParaRPr lang="en-US" sz="1200"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15" name="TextBox 14">
            <a:extLst>
              <a:ext uri="{FF2B5EF4-FFF2-40B4-BE49-F238E27FC236}">
                <a16:creationId xmlns:a16="http://schemas.microsoft.com/office/drawing/2014/main" id="{2CC08188-ADD7-894B-8B92-EE7DAD168BE8}"/>
              </a:ext>
            </a:extLst>
          </p:cNvPr>
          <p:cNvSpPr txBox="1"/>
          <p:nvPr/>
        </p:nvSpPr>
        <p:spPr>
          <a:xfrm>
            <a:off x="7575509" y="4045974"/>
            <a:ext cx="1800463" cy="461665"/>
          </a:xfrm>
          <a:prstGeom prst="rect">
            <a:avLst/>
          </a:prstGeom>
          <a:noFill/>
        </p:spPr>
        <p:txBody>
          <a:bodyPr wrap="square">
            <a:spAutoFit/>
          </a:bodyPr>
          <a:lstStyle/>
          <a:p>
            <a:pPr algn="ctr" defTabSz="914451" fontAlgn="auto">
              <a:spcBef>
                <a:spcPts val="0"/>
              </a:spcBef>
              <a:spcAft>
                <a:spcPts val="0"/>
              </a:spcAft>
              <a:defRPr/>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Data cut-off</a:t>
            </a:r>
          </a:p>
          <a:p>
            <a:pPr algn="ctr" defTabSz="914451" fontAlgn="auto">
              <a:spcBef>
                <a:spcPts val="0"/>
              </a:spcBef>
              <a:spcAft>
                <a:spcPts val="0"/>
              </a:spcAft>
              <a:defRPr/>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Oct 25, 2021</a:t>
            </a:r>
            <a:endParaRPr lang="en-US" sz="1200"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16" name="TextBox 15">
            <a:extLst>
              <a:ext uri="{FF2B5EF4-FFF2-40B4-BE49-F238E27FC236}">
                <a16:creationId xmlns:a16="http://schemas.microsoft.com/office/drawing/2014/main" id="{DEF44126-A58B-1249-B52C-62D2A2B7627F}"/>
              </a:ext>
            </a:extLst>
          </p:cNvPr>
          <p:cNvSpPr txBox="1"/>
          <p:nvPr/>
        </p:nvSpPr>
        <p:spPr>
          <a:xfrm>
            <a:off x="577537" y="5056938"/>
            <a:ext cx="10962860" cy="523477"/>
          </a:xfrm>
          <a:prstGeom prst="rect">
            <a:avLst/>
          </a:prstGeom>
          <a:noFill/>
        </p:spPr>
        <p:txBody>
          <a:bodyPr wrap="square">
            <a:spAutoFit/>
          </a:bodyPr>
          <a:lstStyle/>
          <a:p>
            <a:pPr marL="180010" indent="-180010" defTabSz="914451" fontAlgn="auto">
              <a:spcBef>
                <a:spcPts val="0"/>
              </a:spcBef>
              <a:spcAft>
                <a:spcPts val="0"/>
              </a:spcAft>
              <a:buFont typeface="Arial" panose="020B0604020202020204" pitchFamily="34" charset="0"/>
              <a:buChar char="•"/>
              <a:defRPr/>
            </a:pPr>
            <a:r>
              <a:rPr lang="en-US" sz="1401" b="0" dirty="0">
                <a:solidFill>
                  <a:srgbClr val="000000"/>
                </a:solidFill>
                <a:latin typeface="Arial" panose="020B0604020202020204"/>
                <a:ea typeface="MS PGothic" pitchFamily="34" charset="-128"/>
                <a:cs typeface="+mn-cs"/>
              </a:rPr>
              <a:t>The primary analysis was planned to occur after ~509 deaths</a:t>
            </a:r>
          </a:p>
          <a:p>
            <a:pPr marL="180010" indent="-180010" defTabSz="914451" fontAlgn="auto">
              <a:spcBef>
                <a:spcPts val="0"/>
              </a:spcBef>
              <a:spcAft>
                <a:spcPts val="0"/>
              </a:spcAft>
              <a:buFont typeface="Arial" panose="020B0604020202020204" pitchFamily="34" charset="0"/>
              <a:buChar char="•"/>
              <a:defRPr/>
            </a:pPr>
            <a:r>
              <a:rPr lang="en-US" sz="1401" b="0" dirty="0">
                <a:solidFill>
                  <a:srgbClr val="000000"/>
                </a:solidFill>
                <a:latin typeface="Arial" panose="020B0604020202020204"/>
                <a:ea typeface="MS PGothic" pitchFamily="34" charset="-128"/>
                <a:cs typeface="+mn-cs"/>
              </a:rPr>
              <a:t>Secondary efficacy endpoints were tested hierarchically</a:t>
            </a:r>
          </a:p>
        </p:txBody>
      </p:sp>
      <p:sp>
        <p:nvSpPr>
          <p:cNvPr id="17" name="Pentagon 17">
            <a:extLst>
              <a:ext uri="{FF2B5EF4-FFF2-40B4-BE49-F238E27FC236}">
                <a16:creationId xmlns:a16="http://schemas.microsoft.com/office/drawing/2014/main" id="{C28478FB-D1A0-6B49-B2FB-2503FAB44927}"/>
              </a:ext>
            </a:extLst>
          </p:cNvPr>
          <p:cNvSpPr/>
          <p:nvPr/>
        </p:nvSpPr>
        <p:spPr>
          <a:xfrm>
            <a:off x="4094530" y="2121491"/>
            <a:ext cx="4554943" cy="457200"/>
          </a:xfrm>
          <a:prstGeom prst="homePlate">
            <a:avLst>
              <a:gd name="adj" fmla="val 52208"/>
            </a:avLst>
          </a:prstGeom>
          <a:solidFill>
            <a:srgbClr val="FE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51" fontAlgn="auto">
              <a:spcBef>
                <a:spcPts val="0"/>
              </a:spcBef>
              <a:spcAft>
                <a:spcPts val="0"/>
              </a:spcAft>
              <a:defRPr/>
            </a:pPr>
            <a:r>
              <a:rPr lang="en-US" sz="1401" dirty="0">
                <a:solidFill>
                  <a:srgbClr val="0B2454"/>
                </a:solidFill>
                <a:latin typeface="Arial" panose="020B0604020202020204" pitchFamily="34" charset="0"/>
                <a:cs typeface="Arial" panose="020B0604020202020204" pitchFamily="34" charset="0"/>
              </a:rPr>
              <a:t>Darolutamide 600 mg twice daily + ADT  </a:t>
            </a:r>
            <a:endParaRPr lang="en-US" sz="1401" b="0" dirty="0">
              <a:solidFill>
                <a:srgbClr val="0B2454"/>
              </a:solidFill>
              <a:latin typeface="Arial" panose="020B0604020202020204" pitchFamily="34" charset="0"/>
              <a:cs typeface="Arial" panose="020B0604020202020204" pitchFamily="34" charset="0"/>
            </a:endParaRPr>
          </a:p>
        </p:txBody>
      </p:sp>
      <p:sp>
        <p:nvSpPr>
          <p:cNvPr id="18" name="Pentagon 17">
            <a:extLst>
              <a:ext uri="{FF2B5EF4-FFF2-40B4-BE49-F238E27FC236}">
                <a16:creationId xmlns:a16="http://schemas.microsoft.com/office/drawing/2014/main" id="{F004B9CA-6716-DF45-BD5F-9DF3C648F869}"/>
              </a:ext>
            </a:extLst>
          </p:cNvPr>
          <p:cNvSpPr/>
          <p:nvPr/>
        </p:nvSpPr>
        <p:spPr>
          <a:xfrm>
            <a:off x="4112375" y="3304141"/>
            <a:ext cx="4557666" cy="457200"/>
          </a:xfrm>
          <a:prstGeom prst="homePlate">
            <a:avLst>
              <a:gd name="adj" fmla="val 60739"/>
            </a:avLst>
          </a:prstGeom>
          <a:solidFill>
            <a:srgbClr val="A9E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51" fontAlgn="auto">
              <a:spcBef>
                <a:spcPts val="0"/>
              </a:spcBef>
              <a:spcAft>
                <a:spcPts val="0"/>
              </a:spcAft>
              <a:defRPr/>
            </a:pPr>
            <a:r>
              <a:rPr lang="en-US" sz="1401" dirty="0">
                <a:solidFill>
                  <a:srgbClr val="0B2454"/>
                </a:solidFill>
                <a:latin typeface="Arial" panose="020B0604020202020204" pitchFamily="34" charset="0"/>
                <a:cs typeface="Arial" panose="020B0604020202020204" pitchFamily="34" charset="0"/>
              </a:rPr>
              <a:t>Placebo twice daily + ADT </a:t>
            </a:r>
            <a:endParaRPr lang="en-US" sz="1401" b="0" baseline="30000" dirty="0">
              <a:solidFill>
                <a:srgbClr val="0B2454"/>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D4E7F54-EC41-E845-B107-9074D2F45F3D}"/>
              </a:ext>
            </a:extLst>
          </p:cNvPr>
          <p:cNvGrpSpPr/>
          <p:nvPr/>
        </p:nvGrpSpPr>
        <p:grpSpPr>
          <a:xfrm>
            <a:off x="3330313" y="2269187"/>
            <a:ext cx="743271" cy="182371"/>
            <a:chOff x="3384796" y="2170379"/>
            <a:chExt cx="743271" cy="182372"/>
          </a:xfrm>
        </p:grpSpPr>
        <p:sp>
          <p:nvSpPr>
            <p:cNvPr id="20" name="Triangle 28">
              <a:extLst>
                <a:ext uri="{FF2B5EF4-FFF2-40B4-BE49-F238E27FC236}">
                  <a16:creationId xmlns:a16="http://schemas.microsoft.com/office/drawing/2014/main" id="{A46BB273-09A9-B545-A078-96688FAC6516}"/>
                </a:ext>
              </a:extLst>
            </p:cNvPr>
            <p:cNvSpPr/>
            <p:nvPr/>
          </p:nvSpPr>
          <p:spPr>
            <a:xfrm rot="5400000">
              <a:off x="3982447" y="2207131"/>
              <a:ext cx="182372" cy="108868"/>
            </a:xfrm>
            <a:prstGeom prst="triangle">
              <a:avLst/>
            </a:prstGeom>
            <a:solidFill>
              <a:srgbClr val="FEDA73"/>
            </a:solidFill>
            <a:ln>
              <a:solidFill>
                <a:srgbClr val="FED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51" fontAlgn="auto">
                <a:spcBef>
                  <a:spcPts val="0"/>
                </a:spcBef>
                <a:spcAft>
                  <a:spcPts val="0"/>
                </a:spcAft>
                <a:defRPr/>
              </a:pPr>
              <a:endParaRPr lang="en-US" sz="1401" b="0" dirty="0">
                <a:solidFill>
                  <a:srgbClr val="FEDA73"/>
                </a:solidFill>
                <a:latin typeface="Arial" panose="020B0604020202020204"/>
              </a:endParaRPr>
            </a:p>
          </p:txBody>
        </p:sp>
        <p:cxnSp>
          <p:nvCxnSpPr>
            <p:cNvPr id="21" name="Straight Connector 20">
              <a:extLst>
                <a:ext uri="{FF2B5EF4-FFF2-40B4-BE49-F238E27FC236}">
                  <a16:creationId xmlns:a16="http://schemas.microsoft.com/office/drawing/2014/main" id="{42DE44CE-EDD7-884F-B429-80ACE2173BD3}"/>
                </a:ext>
              </a:extLst>
            </p:cNvPr>
            <p:cNvCxnSpPr>
              <a:cxnSpLocks/>
            </p:cNvCxnSpPr>
            <p:nvPr/>
          </p:nvCxnSpPr>
          <p:spPr>
            <a:xfrm flipH="1">
              <a:off x="3384796" y="2259972"/>
              <a:ext cx="713835" cy="0"/>
            </a:xfrm>
            <a:prstGeom prst="line">
              <a:avLst/>
            </a:prstGeom>
            <a:ln w="50800">
              <a:solidFill>
                <a:srgbClr val="FEDA7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61D6B6-F7C5-8A4E-82F7-179E16CCE3EA}"/>
                </a:ext>
              </a:extLst>
            </p:cNvPr>
            <p:cNvCxnSpPr>
              <a:cxnSpLocks/>
            </p:cNvCxnSpPr>
            <p:nvPr/>
          </p:nvCxnSpPr>
          <p:spPr>
            <a:xfrm>
              <a:off x="3389848" y="2234572"/>
              <a:ext cx="0" cy="91440"/>
            </a:xfrm>
            <a:prstGeom prst="line">
              <a:avLst/>
            </a:prstGeom>
            <a:ln w="50800">
              <a:solidFill>
                <a:srgbClr val="FEDA7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9547DE9-1994-024E-8CC2-8B2877F0DFA6}"/>
              </a:ext>
            </a:extLst>
          </p:cNvPr>
          <p:cNvGrpSpPr/>
          <p:nvPr/>
        </p:nvGrpSpPr>
        <p:grpSpPr>
          <a:xfrm>
            <a:off x="3351258" y="3474760"/>
            <a:ext cx="743271" cy="182371"/>
            <a:chOff x="3384796" y="2964129"/>
            <a:chExt cx="743271" cy="182372"/>
          </a:xfrm>
        </p:grpSpPr>
        <p:sp>
          <p:nvSpPr>
            <p:cNvPr id="24" name="Triangle 28">
              <a:extLst>
                <a:ext uri="{FF2B5EF4-FFF2-40B4-BE49-F238E27FC236}">
                  <a16:creationId xmlns:a16="http://schemas.microsoft.com/office/drawing/2014/main" id="{97D9B0D4-7589-1B42-B919-87752922F6F1}"/>
                </a:ext>
              </a:extLst>
            </p:cNvPr>
            <p:cNvSpPr/>
            <p:nvPr/>
          </p:nvSpPr>
          <p:spPr>
            <a:xfrm rot="5400000">
              <a:off x="3982447" y="3000881"/>
              <a:ext cx="182372" cy="108868"/>
            </a:xfrm>
            <a:prstGeom prst="triangle">
              <a:avLst/>
            </a:prstGeom>
            <a:solidFill>
              <a:srgbClr val="A9E2BD"/>
            </a:solidFill>
            <a:ln>
              <a:solidFill>
                <a:srgbClr val="A9E2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51" fontAlgn="auto">
                <a:spcBef>
                  <a:spcPts val="0"/>
                </a:spcBef>
                <a:spcAft>
                  <a:spcPts val="0"/>
                </a:spcAft>
                <a:defRPr/>
              </a:pPr>
              <a:endParaRPr lang="en-US" sz="1401" b="0" dirty="0">
                <a:solidFill>
                  <a:prstClr val="white"/>
                </a:solidFill>
                <a:latin typeface="Arial" panose="020B0604020202020204"/>
              </a:endParaRPr>
            </a:p>
          </p:txBody>
        </p:sp>
        <p:cxnSp>
          <p:nvCxnSpPr>
            <p:cNvPr id="25" name="Straight Connector 24">
              <a:extLst>
                <a:ext uri="{FF2B5EF4-FFF2-40B4-BE49-F238E27FC236}">
                  <a16:creationId xmlns:a16="http://schemas.microsoft.com/office/drawing/2014/main" id="{5F7D6975-3B26-3745-91BB-EFA811C16DA7}"/>
                </a:ext>
              </a:extLst>
            </p:cNvPr>
            <p:cNvCxnSpPr>
              <a:cxnSpLocks/>
            </p:cNvCxnSpPr>
            <p:nvPr/>
          </p:nvCxnSpPr>
          <p:spPr>
            <a:xfrm flipH="1">
              <a:off x="3384796" y="3056624"/>
              <a:ext cx="713835" cy="0"/>
            </a:xfrm>
            <a:prstGeom prst="line">
              <a:avLst/>
            </a:prstGeom>
            <a:ln w="50800">
              <a:solidFill>
                <a:srgbClr val="A9E2B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52908C7-511D-0F4C-8948-B3D1B12E3332}"/>
                </a:ext>
              </a:extLst>
            </p:cNvPr>
            <p:cNvCxnSpPr>
              <a:cxnSpLocks/>
            </p:cNvCxnSpPr>
            <p:nvPr/>
          </p:nvCxnSpPr>
          <p:spPr>
            <a:xfrm>
              <a:off x="3389848" y="2990584"/>
              <a:ext cx="0" cy="91440"/>
            </a:xfrm>
            <a:prstGeom prst="line">
              <a:avLst/>
            </a:prstGeom>
            <a:ln w="50800">
              <a:solidFill>
                <a:srgbClr val="A9E2BD"/>
              </a:solidFill>
            </a:ln>
          </p:spPr>
          <p:style>
            <a:lnRef idx="1">
              <a:schemeClr val="accent1"/>
            </a:lnRef>
            <a:fillRef idx="0">
              <a:schemeClr val="accent1"/>
            </a:fillRef>
            <a:effectRef idx="0">
              <a:schemeClr val="accent1"/>
            </a:effectRef>
            <a:fontRef idx="minor">
              <a:schemeClr val="tx1"/>
            </a:fontRef>
          </p:style>
        </p:cxnSp>
      </p:grpSp>
      <p:sp>
        <p:nvSpPr>
          <p:cNvPr id="27" name="Parallelogram 26">
            <a:extLst>
              <a:ext uri="{FF2B5EF4-FFF2-40B4-BE49-F238E27FC236}">
                <a16:creationId xmlns:a16="http://schemas.microsoft.com/office/drawing/2014/main" id="{6DABBEF7-1A1E-DF45-B8A1-AFEE1AE0F894}"/>
              </a:ext>
            </a:extLst>
          </p:cNvPr>
          <p:cNvSpPr/>
          <p:nvPr/>
        </p:nvSpPr>
        <p:spPr>
          <a:xfrm>
            <a:off x="4209232" y="1731670"/>
            <a:ext cx="1575411" cy="309672"/>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400" eaLnBrk="0" hangingPunct="0">
              <a:lnSpc>
                <a:spcPct val="90000"/>
              </a:lnSpc>
              <a:defRPr/>
            </a:pPr>
            <a:r>
              <a:rPr lang="en-US" sz="1401" dirty="0">
                <a:solidFill>
                  <a:srgbClr val="FFFFFF"/>
                </a:solidFill>
                <a:latin typeface="Arial" panose="020B0604020202020204" pitchFamily="34" charset="0"/>
                <a:cs typeface="Arial" panose="020B0604020202020204" pitchFamily="34" charset="0"/>
              </a:rPr>
              <a:t>Docetaxel × 6 </a:t>
            </a:r>
            <a:endParaRPr lang="en-US" sz="1401" baseline="30000" dirty="0">
              <a:solidFill>
                <a:srgbClr val="FFFFFF"/>
              </a:solidFill>
              <a:latin typeface="Arial" panose="020B0604020202020204" pitchFamily="34" charset="0"/>
              <a:cs typeface="Arial" panose="020B0604020202020204" pitchFamily="34" charset="0"/>
            </a:endParaRPr>
          </a:p>
        </p:txBody>
      </p:sp>
      <p:sp>
        <p:nvSpPr>
          <p:cNvPr id="28" name="Parallelogram 27">
            <a:extLst>
              <a:ext uri="{FF2B5EF4-FFF2-40B4-BE49-F238E27FC236}">
                <a16:creationId xmlns:a16="http://schemas.microsoft.com/office/drawing/2014/main" id="{7837C002-F5DE-9645-92A2-2E5D1B1D2EBF}"/>
              </a:ext>
            </a:extLst>
          </p:cNvPr>
          <p:cNvSpPr/>
          <p:nvPr/>
        </p:nvSpPr>
        <p:spPr>
          <a:xfrm>
            <a:off x="4206623" y="3845347"/>
            <a:ext cx="1575411" cy="309672"/>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400" eaLnBrk="0" hangingPunct="0">
              <a:lnSpc>
                <a:spcPct val="90000"/>
              </a:lnSpc>
              <a:defRPr/>
            </a:pPr>
            <a:r>
              <a:rPr lang="en-US" sz="1401" dirty="0">
                <a:solidFill>
                  <a:srgbClr val="FFFFFF"/>
                </a:solidFill>
                <a:latin typeface="Arial" panose="020B0604020202020204" pitchFamily="34" charset="0"/>
                <a:cs typeface="Arial" panose="020B0604020202020204" pitchFamily="34" charset="0"/>
              </a:rPr>
              <a:t>Docetaxel × 6 </a:t>
            </a:r>
            <a:endParaRPr lang="en-US" sz="1401" baseline="30000" dirty="0">
              <a:solidFill>
                <a:srgbClr val="FFFFFF"/>
              </a:solidFill>
              <a:latin typeface="Arial" panose="020B0604020202020204" pitchFamily="34" charset="0"/>
              <a:cs typeface="Arial" panose="020B0604020202020204" pitchFamily="34" charset="0"/>
            </a:endParaRPr>
          </a:p>
        </p:txBody>
      </p:sp>
      <p:sp>
        <p:nvSpPr>
          <p:cNvPr id="29" name="Title 1">
            <a:extLst>
              <a:ext uri="{FF2B5EF4-FFF2-40B4-BE49-F238E27FC236}">
                <a16:creationId xmlns:a16="http://schemas.microsoft.com/office/drawing/2014/main" id="{666E95C5-C077-A148-8779-D91C61AB44BB}"/>
              </a:ext>
            </a:extLst>
          </p:cNvPr>
          <p:cNvSpPr txBox="1">
            <a:spLocks/>
          </p:cNvSpPr>
          <p:nvPr/>
        </p:nvSpPr>
        <p:spPr bwMode="auto">
          <a:xfrm>
            <a:off x="283007" y="6365864"/>
            <a:ext cx="115519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1896" b="0" dirty="0">
                <a:latin typeface="Calibri" panose="020F0502020204030204" pitchFamily="34" charset="0"/>
                <a:cs typeface="Calibri" panose="020F0502020204030204" pitchFamily="34" charset="0"/>
              </a:rPr>
              <a:t>Smith </a:t>
            </a:r>
            <a:r>
              <a:rPr lang="en-US" sz="1896" b="0" i="1" dirty="0">
                <a:latin typeface="Calibri" panose="020F0502020204030204" pitchFamily="34" charset="0"/>
                <a:cs typeface="Calibri" panose="020F0502020204030204" pitchFamily="34" charset="0"/>
              </a:rPr>
              <a:t>et al </a:t>
            </a:r>
            <a:r>
              <a:rPr lang="en-US" sz="1896" b="0" dirty="0">
                <a:latin typeface="Calibri" panose="020F0502020204030204" pitchFamily="34" charset="0"/>
                <a:cs typeface="Calibri" panose="020F0502020204030204" pitchFamily="34" charset="0"/>
              </a:rPr>
              <a:t>(2022) N </a:t>
            </a:r>
            <a:r>
              <a:rPr lang="en-US" sz="1896" b="0" dirty="0" err="1">
                <a:latin typeface="Calibri" panose="020F0502020204030204" pitchFamily="34" charset="0"/>
                <a:cs typeface="Calibri" panose="020F0502020204030204" pitchFamily="34" charset="0"/>
              </a:rPr>
              <a:t>Engl</a:t>
            </a:r>
            <a:r>
              <a:rPr lang="en-US" sz="1896" b="0" dirty="0">
                <a:latin typeface="Calibri" panose="020F0502020204030204" pitchFamily="34" charset="0"/>
                <a:cs typeface="Calibri" panose="020F0502020204030204" pitchFamily="34" charset="0"/>
              </a:rPr>
              <a:t> J Med DOI: 10.1056/NEJMoa2119115</a:t>
            </a:r>
            <a:endParaRPr lang="en-US" sz="1896" b="0" strike="sngStrike" dirty="0">
              <a:solidFill>
                <a:srgbClr val="FF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6184F86-81AE-A467-2F76-69F64AFFAA3B}"/>
              </a:ext>
            </a:extLst>
          </p:cNvPr>
          <p:cNvPicPr>
            <a:picLocks noChangeAspect="1"/>
          </p:cNvPicPr>
          <p:nvPr/>
        </p:nvPicPr>
        <p:blipFill>
          <a:blip r:embed="rId2"/>
          <a:stretch>
            <a:fillRect/>
          </a:stretch>
        </p:blipFill>
        <p:spPr>
          <a:xfrm>
            <a:off x="9014996" y="1557946"/>
            <a:ext cx="2904733" cy="3202392"/>
          </a:xfrm>
          <a:prstGeom prst="rect">
            <a:avLst/>
          </a:prstGeom>
        </p:spPr>
      </p:pic>
    </p:spTree>
    <p:extLst>
      <p:ext uri="{BB962C8B-B14F-4D97-AF65-F5344CB8AC3E}">
        <p14:creationId xmlns:p14="http://schemas.microsoft.com/office/powerpoint/2010/main" val="26562673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0E3576-7547-A048-AAF0-4E453F335E61}"/>
              </a:ext>
            </a:extLst>
          </p:cNvPr>
          <p:cNvSpPr>
            <a:spLocks noGrp="1"/>
          </p:cNvSpPr>
          <p:nvPr>
            <p:ph type="title"/>
          </p:nvPr>
        </p:nvSpPr>
        <p:spPr>
          <a:xfrm>
            <a:off x="638497" y="303859"/>
            <a:ext cx="11551919" cy="365760"/>
          </a:xfrm>
        </p:spPr>
        <p:txBody>
          <a:bodyPr>
            <a:noAutofit/>
          </a:bodyPr>
          <a:lstStyle/>
          <a:p>
            <a:r>
              <a:rPr lang="en-US" sz="3318" b="0" dirty="0">
                <a:solidFill>
                  <a:schemeClr val="tx1"/>
                </a:solidFill>
                <a:latin typeface="Calibri" panose="020F0502020204030204" pitchFamily="34" charset="0"/>
                <a:cs typeface="Calibri" panose="020F0502020204030204" pitchFamily="34" charset="0"/>
              </a:rPr>
              <a:t>ARASENS Primary Endpoint: Overall Survival</a:t>
            </a:r>
            <a:endParaRPr lang="en-US" sz="3318" b="0" strike="sngStrike"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A7B392D-190E-CD4B-9AA5-3247B9C4C199}"/>
              </a:ext>
            </a:extLst>
          </p:cNvPr>
          <p:cNvPicPr>
            <a:picLocks noChangeAspect="1"/>
          </p:cNvPicPr>
          <p:nvPr/>
        </p:nvPicPr>
        <p:blipFill>
          <a:blip r:embed="rId2"/>
          <a:stretch>
            <a:fillRect/>
          </a:stretch>
        </p:blipFill>
        <p:spPr>
          <a:xfrm>
            <a:off x="887702" y="983850"/>
            <a:ext cx="10639597" cy="5027995"/>
          </a:xfrm>
          <a:prstGeom prst="rect">
            <a:avLst/>
          </a:prstGeom>
        </p:spPr>
      </p:pic>
      <p:sp>
        <p:nvSpPr>
          <p:cNvPr id="5" name="Title 1">
            <a:extLst>
              <a:ext uri="{FF2B5EF4-FFF2-40B4-BE49-F238E27FC236}">
                <a16:creationId xmlns:a16="http://schemas.microsoft.com/office/drawing/2014/main" id="{6DC6B63B-D640-B546-9B7B-46E8364AD3C2}"/>
              </a:ext>
            </a:extLst>
          </p:cNvPr>
          <p:cNvSpPr txBox="1">
            <a:spLocks/>
          </p:cNvSpPr>
          <p:nvPr/>
        </p:nvSpPr>
        <p:spPr bwMode="auto">
          <a:xfrm>
            <a:off x="227311" y="6371261"/>
            <a:ext cx="115519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1896" b="0" dirty="0">
                <a:latin typeface="Calibri" panose="020F0502020204030204" pitchFamily="34" charset="0"/>
                <a:cs typeface="Calibri" panose="020F0502020204030204" pitchFamily="34" charset="0"/>
              </a:rPr>
              <a:t>Smith </a:t>
            </a:r>
            <a:r>
              <a:rPr lang="en-US" sz="1896" b="0" i="1" dirty="0">
                <a:latin typeface="Calibri" panose="020F0502020204030204" pitchFamily="34" charset="0"/>
                <a:cs typeface="Calibri" panose="020F0502020204030204" pitchFamily="34" charset="0"/>
              </a:rPr>
              <a:t>et al </a:t>
            </a:r>
            <a:r>
              <a:rPr lang="en-US" sz="1896" b="0" dirty="0">
                <a:latin typeface="Calibri" panose="020F0502020204030204" pitchFamily="34" charset="0"/>
                <a:cs typeface="Calibri" panose="020F0502020204030204" pitchFamily="34" charset="0"/>
              </a:rPr>
              <a:t>(2022) N </a:t>
            </a:r>
            <a:r>
              <a:rPr lang="en-US" sz="1896" b="0" dirty="0" err="1">
                <a:latin typeface="Calibri" panose="020F0502020204030204" pitchFamily="34" charset="0"/>
                <a:cs typeface="Calibri" panose="020F0502020204030204" pitchFamily="34" charset="0"/>
              </a:rPr>
              <a:t>Engl</a:t>
            </a:r>
            <a:r>
              <a:rPr lang="en-US" sz="1896" b="0" dirty="0">
                <a:latin typeface="Calibri" panose="020F0502020204030204" pitchFamily="34" charset="0"/>
                <a:cs typeface="Calibri" panose="020F0502020204030204" pitchFamily="34" charset="0"/>
              </a:rPr>
              <a:t> J Med DOI: 10.1056/NEJMoa2119115</a:t>
            </a:r>
            <a:endParaRPr lang="en-US" sz="1896" b="0" strike="sngStrike"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4258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0E3576-7547-A048-AAF0-4E453F335E61}"/>
              </a:ext>
            </a:extLst>
          </p:cNvPr>
          <p:cNvSpPr>
            <a:spLocks noGrp="1"/>
          </p:cNvSpPr>
          <p:nvPr>
            <p:ph type="title"/>
          </p:nvPr>
        </p:nvSpPr>
        <p:spPr>
          <a:xfrm>
            <a:off x="638497" y="211037"/>
            <a:ext cx="11551919" cy="365760"/>
          </a:xfrm>
        </p:spPr>
        <p:txBody>
          <a:bodyPr>
            <a:noAutofit/>
          </a:bodyPr>
          <a:lstStyle/>
          <a:p>
            <a:r>
              <a:rPr lang="en-US" sz="3318" b="0" dirty="0">
                <a:solidFill>
                  <a:schemeClr val="tx1"/>
                </a:solidFill>
                <a:latin typeface="Calibri" panose="020F0502020204030204" pitchFamily="34" charset="0"/>
                <a:cs typeface="Calibri" panose="020F0502020204030204" pitchFamily="34" charset="0"/>
              </a:rPr>
              <a:t>ARASENS: Subgroup Analyses for Overall Survival</a:t>
            </a:r>
            <a:endParaRPr lang="en-US" sz="3318" b="0" strike="sngStrike" dirty="0">
              <a:solidFill>
                <a:schemeClr val="tx1"/>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DC6B63B-D640-B546-9B7B-46E8364AD3C2}"/>
              </a:ext>
            </a:extLst>
          </p:cNvPr>
          <p:cNvSpPr txBox="1">
            <a:spLocks/>
          </p:cNvSpPr>
          <p:nvPr/>
        </p:nvSpPr>
        <p:spPr bwMode="auto">
          <a:xfrm>
            <a:off x="227311" y="6422098"/>
            <a:ext cx="115519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1896" b="0" dirty="0">
                <a:solidFill>
                  <a:srgbClr val="000000"/>
                </a:solidFill>
                <a:latin typeface="Calibri" panose="020F0502020204030204" pitchFamily="34" charset="0"/>
                <a:cs typeface="Calibri" panose="020F0502020204030204" pitchFamily="34" charset="0"/>
              </a:rPr>
              <a:t>Smith </a:t>
            </a:r>
            <a:r>
              <a:rPr lang="en-US" sz="1896" b="0" i="1" dirty="0">
                <a:solidFill>
                  <a:srgbClr val="000000"/>
                </a:solidFill>
                <a:latin typeface="Calibri" panose="020F0502020204030204" pitchFamily="34" charset="0"/>
                <a:cs typeface="Calibri" panose="020F0502020204030204" pitchFamily="34" charset="0"/>
              </a:rPr>
              <a:t>et al </a:t>
            </a:r>
            <a:r>
              <a:rPr lang="en-US" sz="1896" b="0" dirty="0">
                <a:solidFill>
                  <a:srgbClr val="000000"/>
                </a:solidFill>
                <a:latin typeface="Calibri" panose="020F0502020204030204" pitchFamily="34" charset="0"/>
                <a:cs typeface="Calibri" panose="020F0502020204030204" pitchFamily="34" charset="0"/>
              </a:rPr>
              <a:t>(2022) N </a:t>
            </a:r>
            <a:r>
              <a:rPr lang="en-US" sz="1896" b="0" dirty="0" err="1">
                <a:solidFill>
                  <a:srgbClr val="000000"/>
                </a:solidFill>
                <a:latin typeface="Calibri" panose="020F0502020204030204" pitchFamily="34" charset="0"/>
                <a:cs typeface="Calibri" panose="020F0502020204030204" pitchFamily="34" charset="0"/>
              </a:rPr>
              <a:t>Engl</a:t>
            </a:r>
            <a:r>
              <a:rPr lang="en-US" sz="1896" b="0" dirty="0">
                <a:solidFill>
                  <a:srgbClr val="000000"/>
                </a:solidFill>
                <a:latin typeface="Calibri" panose="020F0502020204030204" pitchFamily="34" charset="0"/>
                <a:cs typeface="Calibri" panose="020F0502020204030204" pitchFamily="34" charset="0"/>
              </a:rPr>
              <a:t> J Med DOI: 10.1056/NEJMoa2119115</a:t>
            </a:r>
            <a:endParaRPr lang="en-US" sz="1896" b="0" strike="sngStrike" dirty="0">
              <a:solidFill>
                <a:srgbClr val="00000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16817B-4C5C-B04B-9F78-EF2C22074EC4}"/>
              </a:ext>
            </a:extLst>
          </p:cNvPr>
          <p:cNvPicPr>
            <a:picLocks noChangeAspect="1"/>
          </p:cNvPicPr>
          <p:nvPr/>
        </p:nvPicPr>
        <p:blipFill>
          <a:blip r:embed="rId2"/>
          <a:stretch>
            <a:fillRect/>
          </a:stretch>
        </p:blipFill>
        <p:spPr>
          <a:xfrm>
            <a:off x="2568703" y="802175"/>
            <a:ext cx="7054594" cy="5577427"/>
          </a:xfrm>
          <a:prstGeom prst="rect">
            <a:avLst/>
          </a:prstGeom>
        </p:spPr>
      </p:pic>
    </p:spTree>
    <p:extLst>
      <p:ext uri="{BB962C8B-B14F-4D97-AF65-F5344CB8AC3E}">
        <p14:creationId xmlns:p14="http://schemas.microsoft.com/office/powerpoint/2010/main" val="1106044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0E3576-7547-A048-AAF0-4E453F335E61}"/>
              </a:ext>
            </a:extLst>
          </p:cNvPr>
          <p:cNvSpPr>
            <a:spLocks noGrp="1"/>
          </p:cNvSpPr>
          <p:nvPr>
            <p:ph type="title"/>
          </p:nvPr>
        </p:nvSpPr>
        <p:spPr>
          <a:xfrm>
            <a:off x="620832" y="161659"/>
            <a:ext cx="11551919" cy="365760"/>
          </a:xfrm>
        </p:spPr>
        <p:txBody>
          <a:bodyPr>
            <a:noAutofit/>
          </a:bodyPr>
          <a:lstStyle/>
          <a:p>
            <a:r>
              <a:rPr lang="en-US" sz="3318" b="0" dirty="0">
                <a:solidFill>
                  <a:schemeClr val="tx1"/>
                </a:solidFill>
                <a:latin typeface="Calibri" panose="020F0502020204030204" pitchFamily="34" charset="0"/>
                <a:cs typeface="Calibri" panose="020F0502020204030204" pitchFamily="34" charset="0"/>
              </a:rPr>
              <a:t>ARASENS: Key Secondary Endpoints</a:t>
            </a:r>
            <a:endParaRPr lang="en-US" sz="3318" b="0" strike="sngStrike" dirty="0">
              <a:solidFill>
                <a:schemeClr val="tx1"/>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DC6B63B-D640-B546-9B7B-46E8364AD3C2}"/>
              </a:ext>
            </a:extLst>
          </p:cNvPr>
          <p:cNvSpPr txBox="1">
            <a:spLocks/>
          </p:cNvSpPr>
          <p:nvPr/>
        </p:nvSpPr>
        <p:spPr bwMode="auto">
          <a:xfrm>
            <a:off x="137023" y="6400800"/>
            <a:ext cx="115519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1896" b="0" dirty="0">
                <a:solidFill>
                  <a:srgbClr val="000000"/>
                </a:solidFill>
                <a:latin typeface="Calibri" panose="020F0502020204030204" pitchFamily="34" charset="0"/>
                <a:cs typeface="Calibri" panose="020F0502020204030204" pitchFamily="34" charset="0"/>
              </a:rPr>
              <a:t>Smith </a:t>
            </a:r>
            <a:r>
              <a:rPr lang="en-US" sz="1896" b="0" i="1" dirty="0">
                <a:solidFill>
                  <a:srgbClr val="000000"/>
                </a:solidFill>
                <a:latin typeface="Calibri" panose="020F0502020204030204" pitchFamily="34" charset="0"/>
                <a:cs typeface="Calibri" panose="020F0502020204030204" pitchFamily="34" charset="0"/>
              </a:rPr>
              <a:t>et al </a:t>
            </a:r>
            <a:r>
              <a:rPr lang="en-US" sz="1896" b="0" dirty="0">
                <a:solidFill>
                  <a:srgbClr val="000000"/>
                </a:solidFill>
                <a:latin typeface="Calibri" panose="020F0502020204030204" pitchFamily="34" charset="0"/>
                <a:cs typeface="Calibri" panose="020F0502020204030204" pitchFamily="34" charset="0"/>
              </a:rPr>
              <a:t>(2022) N </a:t>
            </a:r>
            <a:r>
              <a:rPr lang="en-US" sz="1896" b="0" dirty="0" err="1">
                <a:solidFill>
                  <a:srgbClr val="000000"/>
                </a:solidFill>
                <a:latin typeface="Calibri" panose="020F0502020204030204" pitchFamily="34" charset="0"/>
                <a:cs typeface="Calibri" panose="020F0502020204030204" pitchFamily="34" charset="0"/>
              </a:rPr>
              <a:t>Engl</a:t>
            </a:r>
            <a:r>
              <a:rPr lang="en-US" sz="1896" b="0" dirty="0">
                <a:solidFill>
                  <a:srgbClr val="000000"/>
                </a:solidFill>
                <a:latin typeface="Calibri" panose="020F0502020204030204" pitchFamily="34" charset="0"/>
                <a:cs typeface="Calibri" panose="020F0502020204030204" pitchFamily="34" charset="0"/>
              </a:rPr>
              <a:t> J Med DOI: 10.1056/NEJMoa2119115</a:t>
            </a:r>
            <a:endParaRPr lang="en-US" sz="1896" b="0" strike="sngStrike" dirty="0">
              <a:solidFill>
                <a:srgbClr val="00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3B2497A-C013-054D-97FF-C91525DC3D20}"/>
              </a:ext>
            </a:extLst>
          </p:cNvPr>
          <p:cNvPicPr>
            <a:picLocks noChangeAspect="1"/>
          </p:cNvPicPr>
          <p:nvPr/>
        </p:nvPicPr>
        <p:blipFill>
          <a:blip r:embed="rId2"/>
          <a:stretch>
            <a:fillRect/>
          </a:stretch>
        </p:blipFill>
        <p:spPr>
          <a:xfrm>
            <a:off x="263960" y="1417310"/>
            <a:ext cx="5883150" cy="3608333"/>
          </a:xfrm>
          <a:prstGeom prst="rect">
            <a:avLst/>
          </a:prstGeom>
        </p:spPr>
      </p:pic>
      <p:pic>
        <p:nvPicPr>
          <p:cNvPr id="7" name="Picture 6">
            <a:extLst>
              <a:ext uri="{FF2B5EF4-FFF2-40B4-BE49-F238E27FC236}">
                <a16:creationId xmlns:a16="http://schemas.microsoft.com/office/drawing/2014/main" id="{815D7600-8810-9946-A7E1-C2F58E09E7C1}"/>
              </a:ext>
            </a:extLst>
          </p:cNvPr>
          <p:cNvPicPr>
            <a:picLocks noChangeAspect="1"/>
          </p:cNvPicPr>
          <p:nvPr/>
        </p:nvPicPr>
        <p:blipFill>
          <a:blip r:embed="rId3"/>
          <a:stretch>
            <a:fillRect/>
          </a:stretch>
        </p:blipFill>
        <p:spPr>
          <a:xfrm>
            <a:off x="5912982" y="1352550"/>
            <a:ext cx="5816709" cy="3608332"/>
          </a:xfrm>
          <a:prstGeom prst="rect">
            <a:avLst/>
          </a:prstGeom>
        </p:spPr>
      </p:pic>
      <p:sp>
        <p:nvSpPr>
          <p:cNvPr id="9" name="Rectangle 8">
            <a:extLst>
              <a:ext uri="{FF2B5EF4-FFF2-40B4-BE49-F238E27FC236}">
                <a16:creationId xmlns:a16="http://schemas.microsoft.com/office/drawing/2014/main" id="{899626DD-46F4-9342-A8EF-8C9DFE73CF92}"/>
              </a:ext>
            </a:extLst>
          </p:cNvPr>
          <p:cNvSpPr/>
          <p:nvPr/>
        </p:nvSpPr>
        <p:spPr>
          <a:xfrm>
            <a:off x="1591" y="1143000"/>
            <a:ext cx="1045210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hangingPunct="0"/>
            <a:endParaRPr lang="en-US" b="0" dirty="0">
              <a:solidFill>
                <a:srgbClr val="000000"/>
              </a:solidFill>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F0ACDF4C-43B5-9D4B-B3AE-6CD86D3580E4}"/>
              </a:ext>
            </a:extLst>
          </p:cNvPr>
          <p:cNvSpPr txBox="1">
            <a:spLocks/>
          </p:cNvSpPr>
          <p:nvPr/>
        </p:nvSpPr>
        <p:spPr bwMode="auto">
          <a:xfrm>
            <a:off x="719400" y="1130013"/>
            <a:ext cx="113385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2000" b="0" dirty="0">
                <a:solidFill>
                  <a:srgbClr val="000000"/>
                </a:solidFill>
                <a:latin typeface="Calibri" panose="020F0502020204030204" pitchFamily="34" charset="0"/>
                <a:cs typeface="Calibri" panose="020F0502020204030204" pitchFamily="34" charset="0"/>
              </a:rPr>
              <a:t>   </a:t>
            </a:r>
            <a:r>
              <a:rPr lang="en-US" sz="2133" b="0" dirty="0">
                <a:solidFill>
                  <a:srgbClr val="000000"/>
                </a:solidFill>
                <a:latin typeface="Calibri" panose="020F0502020204030204" pitchFamily="34" charset="0"/>
                <a:cs typeface="Calibri" panose="020F0502020204030204" pitchFamily="34" charset="0"/>
              </a:rPr>
              <a:t>Time to Castration-Resistant Prostate Cancer           Time to Pain Progression</a:t>
            </a:r>
            <a:endParaRPr lang="en-US" sz="2133" b="0" strike="sngStrike"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3649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0E3576-7547-A048-AAF0-4E453F335E61}"/>
              </a:ext>
            </a:extLst>
          </p:cNvPr>
          <p:cNvSpPr>
            <a:spLocks noGrp="1"/>
          </p:cNvSpPr>
          <p:nvPr>
            <p:ph type="title"/>
          </p:nvPr>
        </p:nvSpPr>
        <p:spPr>
          <a:xfrm>
            <a:off x="628683" y="272346"/>
            <a:ext cx="11551919" cy="365760"/>
          </a:xfrm>
        </p:spPr>
        <p:txBody>
          <a:bodyPr>
            <a:noAutofit/>
          </a:bodyPr>
          <a:lstStyle/>
          <a:p>
            <a:r>
              <a:rPr lang="en-US" sz="3318" b="0" dirty="0">
                <a:solidFill>
                  <a:schemeClr val="tx1"/>
                </a:solidFill>
                <a:latin typeface="Calibri" panose="020F0502020204030204" pitchFamily="34" charset="0"/>
                <a:cs typeface="Calibri" panose="020F0502020204030204" pitchFamily="34" charset="0"/>
              </a:rPr>
              <a:t>ARASENS: Safety </a:t>
            </a:r>
            <a:endParaRPr lang="en-US" sz="3318" b="0" strike="sngStrike" dirty="0">
              <a:solidFill>
                <a:schemeClr val="tx1"/>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DC6B63B-D640-B546-9B7B-46E8364AD3C2}"/>
              </a:ext>
            </a:extLst>
          </p:cNvPr>
          <p:cNvSpPr txBox="1">
            <a:spLocks/>
          </p:cNvSpPr>
          <p:nvPr/>
        </p:nvSpPr>
        <p:spPr bwMode="auto">
          <a:xfrm>
            <a:off x="137023" y="6402774"/>
            <a:ext cx="115519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1896" b="0" dirty="0">
                <a:solidFill>
                  <a:srgbClr val="000000"/>
                </a:solidFill>
                <a:latin typeface="Calibri" panose="020F0502020204030204" pitchFamily="34" charset="0"/>
                <a:cs typeface="Calibri" panose="020F0502020204030204" pitchFamily="34" charset="0"/>
              </a:rPr>
              <a:t>Smith </a:t>
            </a:r>
            <a:r>
              <a:rPr lang="en-US" sz="1896" b="0" i="1" dirty="0">
                <a:solidFill>
                  <a:srgbClr val="000000"/>
                </a:solidFill>
                <a:latin typeface="Calibri" panose="020F0502020204030204" pitchFamily="34" charset="0"/>
                <a:cs typeface="Calibri" panose="020F0502020204030204" pitchFamily="34" charset="0"/>
              </a:rPr>
              <a:t>et al </a:t>
            </a:r>
            <a:r>
              <a:rPr lang="en-US" sz="1896" b="0" dirty="0">
                <a:solidFill>
                  <a:srgbClr val="000000"/>
                </a:solidFill>
                <a:latin typeface="Calibri" panose="020F0502020204030204" pitchFamily="34" charset="0"/>
                <a:cs typeface="Calibri" panose="020F0502020204030204" pitchFamily="34" charset="0"/>
              </a:rPr>
              <a:t>(2022) N </a:t>
            </a:r>
            <a:r>
              <a:rPr lang="en-US" sz="1896" b="0" dirty="0" err="1">
                <a:solidFill>
                  <a:srgbClr val="000000"/>
                </a:solidFill>
                <a:latin typeface="Calibri" panose="020F0502020204030204" pitchFamily="34" charset="0"/>
                <a:cs typeface="Calibri" panose="020F0502020204030204" pitchFamily="34" charset="0"/>
              </a:rPr>
              <a:t>Engl</a:t>
            </a:r>
            <a:r>
              <a:rPr lang="en-US" sz="1896" b="0" dirty="0">
                <a:solidFill>
                  <a:srgbClr val="000000"/>
                </a:solidFill>
                <a:latin typeface="Calibri" panose="020F0502020204030204" pitchFamily="34" charset="0"/>
                <a:cs typeface="Calibri" panose="020F0502020204030204" pitchFamily="34" charset="0"/>
              </a:rPr>
              <a:t> J Med DOI: 10.1056/NEJMoa2119115</a:t>
            </a:r>
            <a:endParaRPr lang="en-US" sz="1896" b="0" strike="sngStrike" dirty="0">
              <a:solidFill>
                <a:srgbClr val="00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487A81F-5BBB-0C4B-A30E-8CE89EDD34AB}"/>
              </a:ext>
            </a:extLst>
          </p:cNvPr>
          <p:cNvPicPr>
            <a:picLocks noChangeAspect="1"/>
          </p:cNvPicPr>
          <p:nvPr/>
        </p:nvPicPr>
        <p:blipFill>
          <a:blip r:embed="rId3"/>
          <a:stretch>
            <a:fillRect/>
          </a:stretch>
        </p:blipFill>
        <p:spPr>
          <a:xfrm>
            <a:off x="2950933" y="762001"/>
            <a:ext cx="6290137" cy="5596735"/>
          </a:xfrm>
          <a:prstGeom prst="rect">
            <a:avLst/>
          </a:prstGeom>
        </p:spPr>
      </p:pic>
    </p:spTree>
    <p:extLst>
      <p:ext uri="{BB962C8B-B14F-4D97-AF65-F5344CB8AC3E}">
        <p14:creationId xmlns:p14="http://schemas.microsoft.com/office/powerpoint/2010/main" val="3676102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633B2A-1DED-AD4A-9A78-2EA418FB7910}"/>
              </a:ext>
            </a:extLst>
          </p:cNvPr>
          <p:cNvSpPr>
            <a:spLocks noGrp="1"/>
          </p:cNvSpPr>
          <p:nvPr>
            <p:ph type="title"/>
          </p:nvPr>
        </p:nvSpPr>
        <p:spPr>
          <a:xfrm>
            <a:off x="175510" y="356844"/>
            <a:ext cx="11551919" cy="365760"/>
          </a:xfrm>
        </p:spPr>
        <p:txBody>
          <a:bodyPr>
            <a:noAutofit/>
          </a:bodyPr>
          <a:lstStyle/>
          <a:p>
            <a:r>
              <a:rPr lang="en-US" b="0" dirty="0">
                <a:solidFill>
                  <a:schemeClr val="tx1"/>
                </a:solidFill>
                <a:latin typeface="Calibri" panose="020F0502020204030204" pitchFamily="34" charset="0"/>
                <a:cs typeface="Calibri" panose="020F0502020204030204" pitchFamily="34" charset="0"/>
              </a:rPr>
              <a:t>PEACE-1 Study Design</a:t>
            </a:r>
            <a:endParaRPr lang="en-US" b="0" strike="sngStrike"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EE46F09-78ED-644C-B2FD-E262594E105B}"/>
              </a:ext>
            </a:extLst>
          </p:cNvPr>
          <p:cNvPicPr>
            <a:picLocks noChangeAspect="1"/>
          </p:cNvPicPr>
          <p:nvPr/>
        </p:nvPicPr>
        <p:blipFill>
          <a:blip r:embed="rId3"/>
          <a:stretch>
            <a:fillRect/>
          </a:stretch>
        </p:blipFill>
        <p:spPr>
          <a:xfrm>
            <a:off x="1588" y="916063"/>
            <a:ext cx="12188825" cy="5025877"/>
          </a:xfrm>
          <a:prstGeom prst="rect">
            <a:avLst/>
          </a:prstGeom>
        </p:spPr>
      </p:pic>
      <p:pic>
        <p:nvPicPr>
          <p:cNvPr id="7" name="Picture 6">
            <a:extLst>
              <a:ext uri="{FF2B5EF4-FFF2-40B4-BE49-F238E27FC236}">
                <a16:creationId xmlns:a16="http://schemas.microsoft.com/office/drawing/2014/main" id="{9A7AABDA-CDFC-1644-B134-3A23C6383205}"/>
              </a:ext>
            </a:extLst>
          </p:cNvPr>
          <p:cNvPicPr>
            <a:picLocks noChangeAspect="1"/>
          </p:cNvPicPr>
          <p:nvPr/>
        </p:nvPicPr>
        <p:blipFill>
          <a:blip r:embed="rId4"/>
          <a:stretch>
            <a:fillRect/>
          </a:stretch>
        </p:blipFill>
        <p:spPr>
          <a:xfrm>
            <a:off x="266700" y="6049495"/>
            <a:ext cx="2312988" cy="578247"/>
          </a:xfrm>
          <a:prstGeom prst="rect">
            <a:avLst/>
          </a:prstGeom>
        </p:spPr>
      </p:pic>
    </p:spTree>
    <p:extLst>
      <p:ext uri="{BB962C8B-B14F-4D97-AF65-F5344CB8AC3E}">
        <p14:creationId xmlns:p14="http://schemas.microsoft.com/office/powerpoint/2010/main" val="3596665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633B2A-1DED-AD4A-9A78-2EA418FB7910}"/>
              </a:ext>
            </a:extLst>
          </p:cNvPr>
          <p:cNvSpPr>
            <a:spLocks noGrp="1"/>
          </p:cNvSpPr>
          <p:nvPr>
            <p:ph type="title"/>
          </p:nvPr>
        </p:nvSpPr>
        <p:spPr>
          <a:xfrm>
            <a:off x="515940" y="257175"/>
            <a:ext cx="11160125" cy="1042988"/>
          </a:xfrm>
        </p:spPr>
        <p:txBody>
          <a:bodyPr wrap="square" anchor="ctr">
            <a:normAutofit/>
          </a:bodyPr>
          <a:lstStyle/>
          <a:p>
            <a:r>
              <a:rPr lang="en-US" b="0" dirty="0">
                <a:solidFill>
                  <a:schemeClr val="tx1"/>
                </a:solidFill>
                <a:latin typeface="Calibri" panose="020F0502020204030204" pitchFamily="34" charset="0"/>
                <a:cs typeface="Calibri" panose="020F0502020204030204" pitchFamily="34" charset="0"/>
              </a:rPr>
              <a:t>PEACE-1: Overall Survival</a:t>
            </a:r>
            <a:endParaRPr lang="en-US" b="0" strike="sngStrike"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1596302-70BC-9576-1B27-2E343BC4718F}"/>
              </a:ext>
            </a:extLst>
          </p:cNvPr>
          <p:cNvPicPr>
            <a:picLocks noChangeAspect="1"/>
          </p:cNvPicPr>
          <p:nvPr/>
        </p:nvPicPr>
        <p:blipFill>
          <a:blip r:embed="rId3"/>
          <a:stretch>
            <a:fillRect/>
          </a:stretch>
        </p:blipFill>
        <p:spPr>
          <a:xfrm>
            <a:off x="57367" y="1532961"/>
            <a:ext cx="11949324" cy="4476314"/>
          </a:xfrm>
          <a:prstGeom prst="rect">
            <a:avLst/>
          </a:prstGeom>
        </p:spPr>
      </p:pic>
      <p:sp>
        <p:nvSpPr>
          <p:cNvPr id="7" name="Text Box 5">
            <a:extLst>
              <a:ext uri="{FF2B5EF4-FFF2-40B4-BE49-F238E27FC236}">
                <a16:creationId xmlns:a16="http://schemas.microsoft.com/office/drawing/2014/main" id="{3A01C707-8C90-3626-DE1A-1358E954FF47}"/>
              </a:ext>
            </a:extLst>
          </p:cNvPr>
          <p:cNvSpPr txBox="1">
            <a:spLocks noChangeArrowheads="1"/>
          </p:cNvSpPr>
          <p:nvPr/>
        </p:nvSpPr>
        <p:spPr bwMode="auto">
          <a:xfrm>
            <a:off x="59330" y="6423373"/>
            <a:ext cx="8757896"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err="1">
                <a:solidFill>
                  <a:srgbClr val="000000"/>
                </a:solidFill>
                <a:latin typeface="Calibri" panose="020F0502020204030204" pitchFamily="34" charset="0"/>
                <a:ea typeface="MS PGothic" pitchFamily="34" charset="-128"/>
                <a:cs typeface="Calibri" panose="020F0502020204030204" pitchFamily="34" charset="0"/>
              </a:rPr>
              <a:t>Fizazi</a:t>
            </a:r>
            <a:r>
              <a:rPr lang="en-US" sz="1896" b="0" dirty="0">
                <a:solidFill>
                  <a:srgbClr val="000000"/>
                </a:solidFill>
                <a:latin typeface="Calibri" panose="020F0502020204030204" pitchFamily="34" charset="0"/>
                <a:ea typeface="MS PGothic" pitchFamily="34" charset="-128"/>
                <a:cs typeface="Calibri" panose="020F0502020204030204" pitchFamily="34" charset="0"/>
              </a:rPr>
              <a:t> et al (2022) </a:t>
            </a:r>
            <a:r>
              <a:rPr lang="en-US" sz="1896" b="0" i="1" dirty="0">
                <a:solidFill>
                  <a:srgbClr val="000000"/>
                </a:solidFill>
                <a:latin typeface="Calibri" panose="020F0502020204030204" pitchFamily="34" charset="0"/>
                <a:ea typeface="MS PGothic" pitchFamily="34" charset="-128"/>
                <a:cs typeface="Calibri" panose="020F0502020204030204" pitchFamily="34" charset="0"/>
              </a:rPr>
              <a:t>Lancet </a:t>
            </a:r>
            <a:r>
              <a:rPr lang="en-US" sz="1896" b="0" dirty="0">
                <a:solidFill>
                  <a:srgbClr val="000000"/>
                </a:solidFill>
                <a:latin typeface="Calibri" panose="020F0502020204030204" pitchFamily="34" charset="0"/>
                <a:ea typeface="MS PGothic" pitchFamily="34" charset="-128"/>
                <a:cs typeface="Calibri" panose="020F0502020204030204" pitchFamily="34" charset="0"/>
              </a:rPr>
              <a:t>https://</a:t>
            </a:r>
            <a:r>
              <a:rPr lang="en-US" sz="1896" b="0" dirty="0" err="1">
                <a:solidFill>
                  <a:srgbClr val="000000"/>
                </a:solidFill>
                <a:latin typeface="Calibri" panose="020F0502020204030204" pitchFamily="34" charset="0"/>
                <a:ea typeface="MS PGothic" pitchFamily="34" charset="-128"/>
                <a:cs typeface="Calibri" panose="020F0502020204030204" pitchFamily="34" charset="0"/>
              </a:rPr>
              <a:t>doi.org</a:t>
            </a:r>
            <a:r>
              <a:rPr lang="en-US" sz="1896" b="0" dirty="0">
                <a:solidFill>
                  <a:srgbClr val="000000"/>
                </a:solidFill>
                <a:latin typeface="Calibri" panose="020F0502020204030204" pitchFamily="34" charset="0"/>
                <a:ea typeface="MS PGothic" pitchFamily="34" charset="-128"/>
                <a:cs typeface="Calibri" panose="020F0502020204030204" pitchFamily="34" charset="0"/>
              </a:rPr>
              <a:t>/10.1016/ S0140-6736(22)00367-1</a:t>
            </a:r>
            <a:r>
              <a:rPr lang="en-US" sz="1896" b="0" i="1" dirty="0">
                <a:solidFill>
                  <a:srgbClr val="000000"/>
                </a:solidFill>
                <a:latin typeface="Calibri" panose="020F0502020204030204" pitchFamily="34" charset="0"/>
                <a:ea typeface="MS PGothic" pitchFamily="34" charset="-128"/>
                <a:cs typeface="Calibri" panose="020F0502020204030204" pitchFamily="34" charset="0"/>
              </a:rPr>
              <a:t> </a:t>
            </a:r>
          </a:p>
        </p:txBody>
      </p:sp>
      <p:sp>
        <p:nvSpPr>
          <p:cNvPr id="5" name="Rectangle 4">
            <a:extLst>
              <a:ext uri="{FF2B5EF4-FFF2-40B4-BE49-F238E27FC236}">
                <a16:creationId xmlns:a16="http://schemas.microsoft.com/office/drawing/2014/main" id="{CAEACB29-3620-86D6-1CF8-ABCFFF961B67}"/>
              </a:ext>
            </a:extLst>
          </p:cNvPr>
          <p:cNvSpPr/>
          <p:nvPr/>
        </p:nvSpPr>
        <p:spPr bwMode="auto">
          <a:xfrm>
            <a:off x="855791" y="1577506"/>
            <a:ext cx="541726" cy="541726"/>
          </a:xfrm>
          <a:prstGeom prst="rect">
            <a:avLst/>
          </a:prstGeom>
          <a:solidFill>
            <a:schemeClr val="bg1"/>
          </a:solidFill>
          <a:ln w="9525" cap="flat" cmpd="sng" algn="ctr">
            <a:no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defTabSz="914400" eaLnBrk="0" hangingPunct="0"/>
            <a:endParaRPr lang="en-US" sz="4266" dirty="0">
              <a:solidFill>
                <a:srgbClr val="000000"/>
              </a:solidFill>
              <a:latin typeface="Comic Sans MS" pitchFamily="66" charset="0"/>
              <a:ea typeface="MS PGothic" pitchFamily="34" charset="-128"/>
              <a:cs typeface="+mn-cs"/>
            </a:endParaRPr>
          </a:p>
        </p:txBody>
      </p:sp>
      <p:sp>
        <p:nvSpPr>
          <p:cNvPr id="9" name="Rectangle 8">
            <a:extLst>
              <a:ext uri="{FF2B5EF4-FFF2-40B4-BE49-F238E27FC236}">
                <a16:creationId xmlns:a16="http://schemas.microsoft.com/office/drawing/2014/main" id="{2F22E58C-287E-5A0E-C394-233319D504D5}"/>
              </a:ext>
            </a:extLst>
          </p:cNvPr>
          <p:cNvSpPr/>
          <p:nvPr/>
        </p:nvSpPr>
        <p:spPr bwMode="auto">
          <a:xfrm>
            <a:off x="6543909" y="1586722"/>
            <a:ext cx="541726" cy="541726"/>
          </a:xfrm>
          <a:prstGeom prst="rect">
            <a:avLst/>
          </a:prstGeom>
          <a:solidFill>
            <a:schemeClr val="bg1"/>
          </a:solidFill>
          <a:ln w="9525" cap="flat" cmpd="sng" algn="ctr">
            <a:no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defTabSz="914400" eaLnBrk="0" hangingPunct="0"/>
            <a:endParaRPr lang="en-US" sz="4266" dirty="0">
              <a:solidFill>
                <a:srgbClr val="000000"/>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16830727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633B2A-1DED-AD4A-9A78-2EA418FB7910}"/>
              </a:ext>
            </a:extLst>
          </p:cNvPr>
          <p:cNvSpPr>
            <a:spLocks noGrp="1"/>
          </p:cNvSpPr>
          <p:nvPr>
            <p:ph type="title"/>
          </p:nvPr>
        </p:nvSpPr>
        <p:spPr>
          <a:xfrm>
            <a:off x="1030289" y="91482"/>
            <a:ext cx="11160125" cy="888592"/>
          </a:xfrm>
        </p:spPr>
        <p:txBody>
          <a:bodyPr wrap="square" anchor="ctr">
            <a:normAutofit/>
          </a:bodyPr>
          <a:lstStyle/>
          <a:p>
            <a:r>
              <a:rPr lang="en-US" b="0" dirty="0">
                <a:solidFill>
                  <a:schemeClr val="tx1"/>
                </a:solidFill>
                <a:latin typeface="Calibri" panose="020F0502020204030204" pitchFamily="34" charset="0"/>
                <a:cs typeface="Calibri" panose="020F0502020204030204" pitchFamily="34" charset="0"/>
              </a:rPr>
              <a:t>PEACE-1: Safety in Docetaxel Subgroup</a:t>
            </a:r>
            <a:endParaRPr lang="en-US" b="0" strike="sngStrike" dirty="0">
              <a:solidFill>
                <a:schemeClr val="tx1"/>
              </a:solidFill>
              <a:latin typeface="Calibri" panose="020F0502020204030204" pitchFamily="34" charset="0"/>
              <a:cs typeface="Calibri" panose="020F0502020204030204" pitchFamily="34" charset="0"/>
            </a:endParaRPr>
          </a:p>
        </p:txBody>
      </p:sp>
      <p:sp>
        <p:nvSpPr>
          <p:cNvPr id="7" name="Text Box 5">
            <a:extLst>
              <a:ext uri="{FF2B5EF4-FFF2-40B4-BE49-F238E27FC236}">
                <a16:creationId xmlns:a16="http://schemas.microsoft.com/office/drawing/2014/main" id="{3A01C707-8C90-3626-DE1A-1358E954FF47}"/>
              </a:ext>
            </a:extLst>
          </p:cNvPr>
          <p:cNvSpPr txBox="1">
            <a:spLocks noChangeArrowheads="1"/>
          </p:cNvSpPr>
          <p:nvPr/>
        </p:nvSpPr>
        <p:spPr bwMode="auto">
          <a:xfrm>
            <a:off x="59330" y="6411614"/>
            <a:ext cx="8757896" cy="354905"/>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896" b="0" dirty="0" err="1">
                <a:solidFill>
                  <a:srgbClr val="000000"/>
                </a:solidFill>
                <a:latin typeface="Calibri" panose="020F0502020204030204" pitchFamily="34" charset="0"/>
                <a:ea typeface="MS PGothic" pitchFamily="34" charset="-128"/>
                <a:cs typeface="Calibri" panose="020F0502020204030204" pitchFamily="34" charset="0"/>
              </a:rPr>
              <a:t>Fizazi</a:t>
            </a:r>
            <a:r>
              <a:rPr lang="en-US" sz="1896" b="0" dirty="0">
                <a:solidFill>
                  <a:srgbClr val="000000"/>
                </a:solidFill>
                <a:latin typeface="Calibri" panose="020F0502020204030204" pitchFamily="34" charset="0"/>
                <a:ea typeface="MS PGothic" pitchFamily="34" charset="-128"/>
                <a:cs typeface="Calibri" panose="020F0502020204030204" pitchFamily="34" charset="0"/>
              </a:rPr>
              <a:t> et al (2022) </a:t>
            </a:r>
            <a:r>
              <a:rPr lang="en-US" sz="1896" b="0" i="1" dirty="0">
                <a:solidFill>
                  <a:srgbClr val="000000"/>
                </a:solidFill>
                <a:latin typeface="Calibri" panose="020F0502020204030204" pitchFamily="34" charset="0"/>
                <a:ea typeface="MS PGothic" pitchFamily="34" charset="-128"/>
                <a:cs typeface="Calibri" panose="020F0502020204030204" pitchFamily="34" charset="0"/>
              </a:rPr>
              <a:t>Lancet </a:t>
            </a:r>
            <a:r>
              <a:rPr lang="en-US" sz="1896" b="0" dirty="0">
                <a:solidFill>
                  <a:srgbClr val="000000"/>
                </a:solidFill>
                <a:latin typeface="Calibri" panose="020F0502020204030204" pitchFamily="34" charset="0"/>
                <a:ea typeface="MS PGothic" pitchFamily="34" charset="-128"/>
                <a:cs typeface="Calibri" panose="020F0502020204030204" pitchFamily="34" charset="0"/>
              </a:rPr>
              <a:t>https://</a:t>
            </a:r>
            <a:r>
              <a:rPr lang="en-US" sz="1896" b="0" dirty="0" err="1">
                <a:solidFill>
                  <a:srgbClr val="000000"/>
                </a:solidFill>
                <a:latin typeface="Calibri" panose="020F0502020204030204" pitchFamily="34" charset="0"/>
                <a:ea typeface="MS PGothic" pitchFamily="34" charset="-128"/>
                <a:cs typeface="Calibri" panose="020F0502020204030204" pitchFamily="34" charset="0"/>
              </a:rPr>
              <a:t>doi.org</a:t>
            </a:r>
            <a:r>
              <a:rPr lang="en-US" sz="1896" b="0" dirty="0">
                <a:solidFill>
                  <a:srgbClr val="000000"/>
                </a:solidFill>
                <a:latin typeface="Calibri" panose="020F0502020204030204" pitchFamily="34" charset="0"/>
                <a:ea typeface="MS PGothic" pitchFamily="34" charset="-128"/>
                <a:cs typeface="Calibri" panose="020F0502020204030204" pitchFamily="34" charset="0"/>
              </a:rPr>
              <a:t>/10.1016/ S0140-6736(22)00367-1</a:t>
            </a:r>
            <a:r>
              <a:rPr lang="en-US" sz="1896" b="0" i="1" dirty="0">
                <a:solidFill>
                  <a:srgbClr val="000000"/>
                </a:solidFill>
                <a:latin typeface="Calibri" panose="020F0502020204030204" pitchFamily="34" charset="0"/>
                <a:ea typeface="MS PGothic" pitchFamily="34" charset="-128"/>
                <a:cs typeface="Calibri" panose="020F0502020204030204" pitchFamily="34" charset="0"/>
              </a:rPr>
              <a:t> </a:t>
            </a:r>
          </a:p>
        </p:txBody>
      </p:sp>
      <p:grpSp>
        <p:nvGrpSpPr>
          <p:cNvPr id="2" name="Group 1">
            <a:extLst>
              <a:ext uri="{FF2B5EF4-FFF2-40B4-BE49-F238E27FC236}">
                <a16:creationId xmlns:a16="http://schemas.microsoft.com/office/drawing/2014/main" id="{6A1A90BE-67C4-3DF1-00F8-775A337962DC}"/>
              </a:ext>
            </a:extLst>
          </p:cNvPr>
          <p:cNvGrpSpPr>
            <a:grpSpLocks noChangeAspect="1"/>
          </p:cNvGrpSpPr>
          <p:nvPr/>
        </p:nvGrpSpPr>
        <p:grpSpPr>
          <a:xfrm>
            <a:off x="4343400" y="972445"/>
            <a:ext cx="3823990" cy="5331529"/>
            <a:chOff x="3837222" y="268934"/>
            <a:chExt cx="4792091" cy="6681282"/>
          </a:xfrm>
        </p:grpSpPr>
        <p:pic>
          <p:nvPicPr>
            <p:cNvPr id="5" name="Picture 4">
              <a:extLst>
                <a:ext uri="{FF2B5EF4-FFF2-40B4-BE49-F238E27FC236}">
                  <a16:creationId xmlns:a16="http://schemas.microsoft.com/office/drawing/2014/main" id="{A4C58CAF-39FE-BFC5-EC78-5F84F7A2C8E3}"/>
                </a:ext>
              </a:extLst>
            </p:cNvPr>
            <p:cNvPicPr>
              <a:picLocks noChangeAspect="1"/>
            </p:cNvPicPr>
            <p:nvPr/>
          </p:nvPicPr>
          <p:blipFill>
            <a:blip r:embed="rId3"/>
            <a:stretch>
              <a:fillRect/>
            </a:stretch>
          </p:blipFill>
          <p:spPr>
            <a:xfrm>
              <a:off x="3837222" y="268934"/>
              <a:ext cx="4792091" cy="6681282"/>
            </a:xfrm>
            <a:prstGeom prst="rect">
              <a:avLst/>
            </a:prstGeom>
          </p:spPr>
        </p:pic>
        <p:sp>
          <p:nvSpPr>
            <p:cNvPr id="9" name="Rectangle 8">
              <a:extLst>
                <a:ext uri="{FF2B5EF4-FFF2-40B4-BE49-F238E27FC236}">
                  <a16:creationId xmlns:a16="http://schemas.microsoft.com/office/drawing/2014/main" id="{24D1B773-F60A-4AD5-B651-89ADE94CD787}"/>
                </a:ext>
              </a:extLst>
            </p:cNvPr>
            <p:cNvSpPr/>
            <p:nvPr/>
          </p:nvSpPr>
          <p:spPr bwMode="auto">
            <a:xfrm>
              <a:off x="5660742" y="1803823"/>
              <a:ext cx="2600572" cy="1042988"/>
            </a:xfrm>
            <a:prstGeom prst="rect">
              <a:avLst/>
            </a:prstGeom>
            <a:noFill/>
            <a:ln w="19050" cap="flat" cmpd="sng" algn="ctr">
              <a:solidFill>
                <a:srgbClr val="FF0000"/>
              </a:solid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defTabSz="914400" eaLnBrk="0" hangingPunct="0"/>
              <a:endParaRPr lang="en-US" sz="4266" dirty="0">
                <a:solidFill>
                  <a:srgbClr val="000000"/>
                </a:solidFill>
                <a:latin typeface="Comic Sans MS" pitchFamily="66" charset="0"/>
                <a:ea typeface="MS PGothic" pitchFamily="34" charset="-128"/>
                <a:cs typeface="+mn-cs"/>
              </a:endParaRPr>
            </a:p>
          </p:txBody>
        </p:sp>
        <p:sp>
          <p:nvSpPr>
            <p:cNvPr id="10" name="Rectangle 9">
              <a:extLst>
                <a:ext uri="{FF2B5EF4-FFF2-40B4-BE49-F238E27FC236}">
                  <a16:creationId xmlns:a16="http://schemas.microsoft.com/office/drawing/2014/main" id="{DAC2BF6E-F03B-DD4B-5D56-8CEEB6C95FDE}"/>
                </a:ext>
              </a:extLst>
            </p:cNvPr>
            <p:cNvSpPr/>
            <p:nvPr/>
          </p:nvSpPr>
          <p:spPr bwMode="auto">
            <a:xfrm>
              <a:off x="5660742" y="3158137"/>
              <a:ext cx="2600572" cy="365639"/>
            </a:xfrm>
            <a:prstGeom prst="rect">
              <a:avLst/>
            </a:prstGeom>
            <a:noFill/>
            <a:ln w="19050" cap="flat" cmpd="sng" algn="ctr">
              <a:solidFill>
                <a:srgbClr val="FF0000"/>
              </a:solid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defTabSz="914400" eaLnBrk="0" hangingPunct="0"/>
              <a:endParaRPr lang="en-US" sz="4266" dirty="0">
                <a:solidFill>
                  <a:srgbClr val="000000"/>
                </a:solidFill>
                <a:latin typeface="Comic Sans MS" pitchFamily="66" charset="0"/>
                <a:ea typeface="MS PGothic" pitchFamily="34" charset="-128"/>
                <a:cs typeface="+mn-cs"/>
              </a:endParaRPr>
            </a:p>
          </p:txBody>
        </p:sp>
        <p:sp>
          <p:nvSpPr>
            <p:cNvPr id="11" name="Rectangle 10">
              <a:extLst>
                <a:ext uri="{FF2B5EF4-FFF2-40B4-BE49-F238E27FC236}">
                  <a16:creationId xmlns:a16="http://schemas.microsoft.com/office/drawing/2014/main" id="{8C120148-85C1-9A8A-CF1F-D9828301039E}"/>
                </a:ext>
              </a:extLst>
            </p:cNvPr>
            <p:cNvSpPr/>
            <p:nvPr/>
          </p:nvSpPr>
          <p:spPr bwMode="auto">
            <a:xfrm>
              <a:off x="5660742" y="3751105"/>
              <a:ext cx="2600572" cy="365639"/>
            </a:xfrm>
            <a:prstGeom prst="rect">
              <a:avLst/>
            </a:prstGeom>
            <a:noFill/>
            <a:ln w="19050" cap="flat" cmpd="sng" algn="ctr">
              <a:solidFill>
                <a:srgbClr val="FF0000"/>
              </a:solid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defTabSz="914400" eaLnBrk="0" hangingPunct="0"/>
              <a:endParaRPr lang="en-US" sz="4266" dirty="0">
                <a:solidFill>
                  <a:srgbClr val="000000"/>
                </a:solidFill>
                <a:latin typeface="Comic Sans MS" pitchFamily="66" charset="0"/>
                <a:ea typeface="MS PGothic" pitchFamily="34" charset="-128"/>
                <a:cs typeface="+mn-cs"/>
              </a:endParaRPr>
            </a:p>
          </p:txBody>
        </p:sp>
      </p:grpSp>
    </p:spTree>
    <p:extLst>
      <p:ext uri="{BB962C8B-B14F-4D97-AF65-F5344CB8AC3E}">
        <p14:creationId xmlns:p14="http://schemas.microsoft.com/office/powerpoint/2010/main" val="35536648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9319" y="900947"/>
            <a:ext cx="10744224" cy="4713764"/>
          </a:xfrm>
        </p:spPr>
        <p:txBody>
          <a:bodyPr/>
          <a:lstStyle/>
          <a:p>
            <a:pPr marL="0" indent="0">
              <a:buNone/>
            </a:pPr>
            <a:r>
              <a:rPr lang="en-US" altLang="en-US" sz="3318" dirty="0">
                <a:solidFill>
                  <a:schemeClr val="tx1"/>
                </a:solidFill>
                <a:latin typeface="Calibri" panose="020F0502020204030204" pitchFamily="34" charset="0"/>
                <a:cs typeface="Calibri" panose="020F0502020204030204" pitchFamily="34" charset="0"/>
              </a:rPr>
              <a:t>Conclusions</a:t>
            </a:r>
            <a:endParaRPr lang="en-US" altLang="en-US" sz="2607" dirty="0">
              <a:solidFill>
                <a:schemeClr val="tx1"/>
              </a:solidFill>
              <a:latin typeface="Calibri" panose="020F0502020204030204" pitchFamily="34" charset="0"/>
              <a:cs typeface="Calibri" panose="020F0502020204030204" pitchFamily="34" charset="0"/>
            </a:endParaRP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ADT alone is no longer a standard of care for most patients with </a:t>
            </a:r>
            <a:r>
              <a:rPr lang="en-US" altLang="en-US" sz="2607" dirty="0" err="1">
                <a:solidFill>
                  <a:schemeClr val="tx1"/>
                </a:solidFill>
                <a:latin typeface="Calibri" panose="020F0502020204030204" pitchFamily="34" charset="0"/>
                <a:cs typeface="Calibri" panose="020F0502020204030204" pitchFamily="34" charset="0"/>
              </a:rPr>
              <a:t>mHSPC</a:t>
            </a:r>
            <a:endParaRPr lang="en-US" altLang="en-US" sz="2607" dirty="0">
              <a:solidFill>
                <a:schemeClr val="tx1"/>
              </a:solidFill>
              <a:latin typeface="Calibri" panose="020F0502020204030204" pitchFamily="34" charset="0"/>
              <a:cs typeface="Calibri" panose="020F0502020204030204" pitchFamily="34" charset="0"/>
            </a:endParaRP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Treatment intensification improves overall survival in </a:t>
            </a:r>
            <a:r>
              <a:rPr lang="en-US" altLang="en-US" sz="2607" dirty="0" err="1">
                <a:solidFill>
                  <a:schemeClr val="tx1"/>
                </a:solidFill>
                <a:latin typeface="Calibri" panose="020F0502020204030204" pitchFamily="34" charset="0"/>
                <a:cs typeface="Calibri" panose="020F0502020204030204" pitchFamily="34" charset="0"/>
              </a:rPr>
              <a:t>mHSPC</a:t>
            </a:r>
            <a:endParaRPr lang="en-US" altLang="en-US" sz="2607" dirty="0">
              <a:solidFill>
                <a:schemeClr val="tx1"/>
              </a:solidFill>
              <a:latin typeface="Calibri" panose="020F0502020204030204" pitchFamily="34" charset="0"/>
              <a:cs typeface="Calibri" panose="020F0502020204030204" pitchFamily="34" charset="0"/>
            </a:endParaRP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 docetaxel 			&gt; ADT alone</a:t>
            </a: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 ARPI    			&gt;ADT alone</a:t>
            </a: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 docetaxel + </a:t>
            </a:r>
            <a:r>
              <a:rPr lang="en-US" altLang="en-US" sz="2370" dirty="0" err="1">
                <a:solidFill>
                  <a:schemeClr val="tx1"/>
                </a:solidFill>
                <a:latin typeface="Calibri" panose="020F0502020204030204" pitchFamily="34" charset="0"/>
                <a:cs typeface="Calibri" panose="020F0502020204030204" pitchFamily="34" charset="0"/>
              </a:rPr>
              <a:t>darolutamide</a:t>
            </a:r>
            <a:r>
              <a:rPr lang="en-US" altLang="en-US" sz="2370" dirty="0">
                <a:solidFill>
                  <a:schemeClr val="tx1"/>
                </a:solidFill>
                <a:latin typeface="Calibri" panose="020F0502020204030204" pitchFamily="34" charset="0"/>
                <a:cs typeface="Calibri" panose="020F0502020204030204" pitchFamily="34" charset="0"/>
              </a:rPr>
              <a:t>	&gt; ADT + docetaxel </a:t>
            </a: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 docetaxel + abiraterone	&gt; ADT + docetaxel </a:t>
            </a: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Most/all patients with </a:t>
            </a:r>
            <a:r>
              <a:rPr lang="en-US" altLang="en-US" sz="2607" dirty="0" err="1">
                <a:solidFill>
                  <a:schemeClr val="tx1"/>
                </a:solidFill>
                <a:latin typeface="Calibri" panose="020F0502020204030204" pitchFamily="34" charset="0"/>
                <a:cs typeface="Calibri" panose="020F0502020204030204" pitchFamily="34" charset="0"/>
              </a:rPr>
              <a:t>mHSPC</a:t>
            </a:r>
            <a:r>
              <a:rPr lang="en-US" altLang="en-US" sz="2607" dirty="0">
                <a:solidFill>
                  <a:schemeClr val="tx1"/>
                </a:solidFill>
                <a:latin typeface="Calibri" panose="020F0502020204030204" pitchFamily="34" charset="0"/>
                <a:cs typeface="Calibri" panose="020F0502020204030204" pitchFamily="34" charset="0"/>
              </a:rPr>
              <a:t> should receive an ARPI:</a:t>
            </a: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+ARPI</a:t>
            </a: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 docetaxel + ARPI (</a:t>
            </a:r>
            <a:r>
              <a:rPr lang="en-US" altLang="en-US" sz="2370" dirty="0" err="1">
                <a:solidFill>
                  <a:schemeClr val="tx1"/>
                </a:solidFill>
                <a:latin typeface="Calibri" panose="020F0502020204030204" pitchFamily="34" charset="0"/>
                <a:cs typeface="Calibri" panose="020F0502020204030204" pitchFamily="34" charset="0"/>
              </a:rPr>
              <a:t>darolutamide</a:t>
            </a:r>
            <a:r>
              <a:rPr lang="en-US" altLang="en-US" sz="2370" dirty="0">
                <a:solidFill>
                  <a:schemeClr val="tx1"/>
                </a:solidFill>
                <a:latin typeface="Calibri" panose="020F0502020204030204" pitchFamily="34" charset="0"/>
                <a:cs typeface="Calibri" panose="020F0502020204030204" pitchFamily="34" charset="0"/>
              </a:rPr>
              <a:t> or abiraterone)</a:t>
            </a:r>
          </a:p>
          <a:p>
            <a:pPr marL="0" indent="0">
              <a:buNone/>
            </a:pPr>
            <a:endParaRPr lang="en-US" altLang="en-US" sz="2370" dirty="0">
              <a:solidFill>
                <a:schemeClr val="tx1"/>
              </a:solidFill>
              <a:latin typeface="Calibri" panose="020F0502020204030204" pitchFamily="34" charset="0"/>
              <a:cs typeface="Calibri" panose="020F0502020204030204" pitchFamily="34" charset="0"/>
            </a:endParaRPr>
          </a:p>
          <a:p>
            <a:pPr marL="1049614" lvl="1" indent="-541736">
              <a:buFont typeface="Arial" pitchFamily="34" charset="0"/>
              <a:buChar char="•"/>
            </a:pPr>
            <a:endParaRPr lang="en-US" altLang="en-US" sz="237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1718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2FC523-76F4-FB25-1C5F-F9F777F55F6B}"/>
              </a:ext>
            </a:extLst>
          </p:cNvPr>
          <p:cNvSpPr txBox="1"/>
          <p:nvPr/>
        </p:nvSpPr>
        <p:spPr>
          <a:xfrm>
            <a:off x="733044" y="2057400"/>
            <a:ext cx="10725912" cy="2743200"/>
          </a:xfrm>
          <a:prstGeom prst="rect">
            <a:avLst/>
          </a:prstGeom>
          <a:noFill/>
        </p:spPr>
        <p:txBody>
          <a:bodyPr wrap="square" rtlCol="0" anchor="ctr">
            <a:noAutofit/>
          </a:bodyPr>
          <a:lstStyle/>
          <a:p>
            <a:pPr algn="ctr"/>
            <a:r>
              <a:rPr lang="en-US" dirty="0">
                <a:solidFill>
                  <a:srgbClr val="0432FF"/>
                </a:solidFill>
              </a:rPr>
              <a:t>MODULE 3: Selection and Sequencing of Therapy for Metastatic CRPC</a:t>
            </a:r>
          </a:p>
        </p:txBody>
      </p:sp>
    </p:spTree>
    <p:extLst>
      <p:ext uri="{BB962C8B-B14F-4D97-AF65-F5344CB8AC3E}">
        <p14:creationId xmlns:p14="http://schemas.microsoft.com/office/powerpoint/2010/main" val="3598267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196752"/>
          </a:xfrm>
        </p:spPr>
        <p:txBody>
          <a:bodyPr/>
          <a:lstStyle/>
          <a:p>
            <a:r>
              <a:rPr lang="en-US" sz="3200" dirty="0"/>
              <a:t>Dr Saad </a:t>
            </a:r>
            <a:r>
              <a:rPr lang="en-US" sz="3200" dirty="0">
                <a:solidFill>
                  <a:srgbClr val="0432FF"/>
                </a:solidFill>
              </a:rPr>
              <a:t>— Disclosures</a:t>
            </a:r>
          </a:p>
        </p:txBody>
      </p:sp>
      <p:graphicFrame>
        <p:nvGraphicFramePr>
          <p:cNvPr id="6" name="Content Placeholder 3"/>
          <p:cNvGraphicFramePr>
            <a:graphicFrameLocks noGrp="1"/>
          </p:cNvGraphicFramePr>
          <p:nvPr>
            <p:ph idx="4294967295"/>
            <p:extLst>
              <p:ext uri="{D42A27DB-BD31-4B8C-83A1-F6EECF244321}">
                <p14:modId xmlns:p14="http://schemas.microsoft.com/office/powerpoint/2010/main" val="2695408802"/>
              </p:ext>
            </p:extLst>
          </p:nvPr>
        </p:nvGraphicFramePr>
        <p:xfrm>
          <a:off x="1352555" y="2060848"/>
          <a:ext cx="9486887" cy="1989104"/>
        </p:xfrm>
        <a:graphic>
          <a:graphicData uri="http://schemas.openxmlformats.org/drawingml/2006/table">
            <a:tbl>
              <a:tblPr firstRow="1" bandRow="1">
                <a:tableStyleId>{F2DE63D5-997A-4646-A377-4702673A728D}</a:tableStyleId>
              </a:tblPr>
              <a:tblGrid>
                <a:gridCol w="2592288">
                  <a:extLst>
                    <a:ext uri="{9D8B030D-6E8A-4147-A177-3AD203B41FA5}">
                      <a16:colId xmlns:a16="http://schemas.microsoft.com/office/drawing/2014/main" val="20000"/>
                    </a:ext>
                  </a:extLst>
                </a:gridCol>
                <a:gridCol w="6894599">
                  <a:extLst>
                    <a:ext uri="{9D8B030D-6E8A-4147-A177-3AD203B41FA5}">
                      <a16:colId xmlns:a16="http://schemas.microsoft.com/office/drawing/2014/main" val="20001"/>
                    </a:ext>
                  </a:extLst>
                </a:gridCol>
              </a:tblGrid>
              <a:tr h="936104">
                <a:tc>
                  <a:txBody>
                    <a:bodyPr/>
                    <a:lstStyle/>
                    <a:p>
                      <a:pPr algn="l"/>
                      <a:r>
                        <a:rPr lang="en-US" sz="1600" b="1" dirty="0">
                          <a:solidFill>
                            <a:schemeClr val="tx1"/>
                          </a:solidFill>
                        </a:rPr>
                        <a:t>Advisory Committee and Consulting Agreements</a:t>
                      </a:r>
                      <a:endParaRPr lang="en-US" sz="16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Astellas, AstraZeneca Pharmaceuticals LP, Bayer HealthCare Pharmaceuticals, Janssen Biotech Inc, </a:t>
                      </a:r>
                      <a:r>
                        <a:rPr lang="en-US" sz="1600" b="0" dirty="0" err="1">
                          <a:solidFill>
                            <a:schemeClr val="tx1"/>
                          </a:solidFill>
                        </a:rPr>
                        <a:t>Myovant</a:t>
                      </a:r>
                      <a:r>
                        <a:rPr lang="en-US" sz="1600" b="0" dirty="0">
                          <a:solidFill>
                            <a:schemeClr val="tx1"/>
                          </a:solidFill>
                        </a:rPr>
                        <a:t> Sciences, Novartis, Pfizer Inc, Sanofi Genzyme</a:t>
                      </a:r>
                      <a:endParaRPr lang="en-US" sz="16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3000">
                <a:tc>
                  <a:txBody>
                    <a:bodyPr/>
                    <a:lstStyle/>
                    <a:p>
                      <a:pPr algn="l"/>
                      <a:r>
                        <a:rPr lang="en-US" sz="1600" b="1" dirty="0"/>
                        <a:t>Contracted Research</a:t>
                      </a:r>
                      <a:endParaRPr lang="en-US" sz="16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dirty="0"/>
                        <a:t>Astellas, AstraZeneca Pharmaceuticals LP, Bayer HealthCare Pharmaceuticals, Bristol-Myers Squibb Company, Janssen Biotech Inc, Merck, </a:t>
                      </a:r>
                      <a:r>
                        <a:rPr lang="en-US" sz="1600" dirty="0" err="1"/>
                        <a:t>Myovant</a:t>
                      </a:r>
                      <a:r>
                        <a:rPr lang="en-US" sz="1600" dirty="0"/>
                        <a:t> Sciences, Novartis, Pfizer Inc, Sanofi Genzyme</a:t>
                      </a:r>
                      <a:endParaRPr lang="en-US" sz="160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3340286"/>
                  </a:ext>
                </a:extLst>
              </a:tr>
            </a:tbl>
          </a:graphicData>
        </a:graphic>
      </p:graphicFrame>
    </p:spTree>
    <p:custDataLst>
      <p:tags r:id="rId1"/>
    </p:custDataLst>
    <p:extLst>
      <p:ext uri="{BB962C8B-B14F-4D97-AF65-F5344CB8AC3E}">
        <p14:creationId xmlns:p14="http://schemas.microsoft.com/office/powerpoint/2010/main" val="3305427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7F97D07-B856-2740-5E8F-5E51877E2BD7}"/>
              </a:ext>
            </a:extLst>
          </p:cNvPr>
          <p:cNvGraphicFramePr>
            <a:graphicFrameLocks noGrp="1"/>
          </p:cNvGraphicFramePr>
          <p:nvPr/>
        </p:nvGraphicFramePr>
        <p:xfrm>
          <a:off x="983863" y="3203133"/>
          <a:ext cx="10287000" cy="2470789"/>
        </p:xfrm>
        <a:graphic>
          <a:graphicData uri="http://schemas.openxmlformats.org/drawingml/2006/table">
            <a:tbl>
              <a:tblPr firstRow="1" bandRow="1">
                <a:tableStyleId>{0E3FDE45-AF77-4B5C-9715-49D594BDF05E}</a:tableStyleId>
              </a:tblPr>
              <a:tblGrid>
                <a:gridCol w="10287000">
                  <a:extLst>
                    <a:ext uri="{9D8B030D-6E8A-4147-A177-3AD203B41FA5}">
                      <a16:colId xmlns:a16="http://schemas.microsoft.com/office/drawing/2014/main" val="2475546180"/>
                    </a:ext>
                  </a:extLst>
                </a:gridCol>
              </a:tblGrid>
              <a:tr h="466085">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3764966597"/>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55089329"/>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23700577"/>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376064"/>
            <a:ext cx="10584314" cy="1828800"/>
          </a:xfrm>
        </p:spPr>
        <p:txBody>
          <a:bodyPr/>
          <a:lstStyle/>
          <a:p>
            <a:r>
              <a:rPr lang="en-US" dirty="0"/>
              <a:t>An 83-year-old man with metastatic castration-resistant prostate cancer (</a:t>
            </a:r>
            <a:r>
              <a:rPr lang="en-US" dirty="0" err="1"/>
              <a:t>mCRPC</a:t>
            </a:r>
            <a:r>
              <a:rPr lang="en-US" dirty="0"/>
              <a:t>) to the bone who previously received ADT + enzalutamide prefers not to receive chemotherapy at this time. Regulatory and reimbursements issues aside, what systemic treatment would you most likely recommend?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199456" y="2708920"/>
            <a:ext cx="10071797" cy="4423269"/>
          </a:xfrm>
        </p:spPr>
        <p:txBody>
          <a:bodyPr/>
          <a:lstStyle/>
          <a:p>
            <a:pPr marL="457200"/>
            <a:r>
              <a:rPr lang="en-US" dirty="0"/>
              <a:t>Abiraterone</a:t>
            </a:r>
          </a:p>
          <a:p>
            <a:pPr marL="457200"/>
            <a:r>
              <a:rPr lang="en-US" dirty="0" err="1"/>
              <a:t>Sipuleucel</a:t>
            </a:r>
            <a:r>
              <a:rPr lang="en-US" dirty="0"/>
              <a:t>-T</a:t>
            </a:r>
          </a:p>
          <a:p>
            <a:pPr marL="457200"/>
            <a:r>
              <a:rPr lang="en-US" dirty="0"/>
              <a:t>Radium-223</a:t>
            </a:r>
          </a:p>
          <a:p>
            <a:pPr marL="457200"/>
            <a:r>
              <a:rPr lang="en-US" baseline="30000" dirty="0"/>
              <a:t>177</a:t>
            </a:r>
            <a:r>
              <a:rPr lang="en-US" dirty="0"/>
              <a:t>Lu-PSMA-617</a:t>
            </a:r>
          </a:p>
          <a:p>
            <a:pPr marL="457200"/>
            <a:r>
              <a:rPr lang="en-US" dirty="0"/>
              <a:t>Abiraterone + </a:t>
            </a:r>
            <a:r>
              <a:rPr lang="en-US" dirty="0" err="1"/>
              <a:t>olaparib</a:t>
            </a:r>
            <a:endParaRPr lang="en-US" dirty="0"/>
          </a:p>
          <a:p>
            <a:pPr marL="457200"/>
            <a:r>
              <a:rPr lang="en-US" dirty="0"/>
              <a:t>Other</a:t>
            </a:r>
          </a:p>
        </p:txBody>
      </p:sp>
    </p:spTree>
    <p:extLst>
      <p:ext uri="{BB962C8B-B14F-4D97-AF65-F5344CB8AC3E}">
        <p14:creationId xmlns:p14="http://schemas.microsoft.com/office/powerpoint/2010/main" val="1425047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213EE1E-E8F5-D047-8ACE-BED54B6608D0}"/>
              </a:ext>
            </a:extLst>
          </p:cNvPr>
          <p:cNvSpPr txBox="1"/>
          <p:nvPr/>
        </p:nvSpPr>
        <p:spPr>
          <a:xfrm>
            <a:off x="608692" y="2468451"/>
            <a:ext cx="2850403"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Dr Jason </a:t>
            </a:r>
            <a:r>
              <a:rPr kumimoji="0" lang="en-US" sz="1800" b="1" i="0" u="none" strike="noStrike" kern="1200" cap="none" spc="0" normalizeH="0" baseline="0" noProof="0" dirty="0" err="1">
                <a:ln>
                  <a:noFill/>
                </a:ln>
                <a:solidFill>
                  <a:srgbClr val="000000"/>
                </a:solidFill>
                <a:effectLst/>
                <a:uLnTx/>
                <a:uFillTx/>
                <a:latin typeface="Calibri"/>
                <a:ea typeface="MS PGothic" charset="0"/>
                <a:cs typeface="+mn-cs"/>
              </a:rPr>
              <a:t>Hafron</a:t>
            </a:r>
            <a:endParaRPr kumimoji="0" lang="en-US" sz="1800" b="1"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pitchFamily="1" charset="-128"/>
                <a:cs typeface="Calibri" panose="020F0502020204030204" pitchFamily="34" charset="0"/>
              </a:rPr>
              <a:t>West Bloomfield, Michigan</a:t>
            </a:r>
          </a:p>
        </p:txBody>
      </p:sp>
      <p:pic>
        <p:nvPicPr>
          <p:cNvPr id="8" name="Picture 7" descr="A person wearing headphones&#10;&#10;Description automatically generated">
            <a:extLst>
              <a:ext uri="{FF2B5EF4-FFF2-40B4-BE49-F238E27FC236}">
                <a16:creationId xmlns:a16="http://schemas.microsoft.com/office/drawing/2014/main" id="{26AA87E4-8D08-F27C-649C-8E13305B8162}"/>
              </a:ext>
            </a:extLst>
          </p:cNvPr>
          <p:cNvPicPr>
            <a:picLocks noChangeAspect="1"/>
          </p:cNvPicPr>
          <p:nvPr/>
        </p:nvPicPr>
        <p:blipFill>
          <a:blip r:embed="rId2"/>
          <a:stretch>
            <a:fillRect/>
          </a:stretch>
        </p:blipFill>
        <p:spPr>
          <a:xfrm>
            <a:off x="803260" y="1045941"/>
            <a:ext cx="2533401" cy="1425038"/>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555701A4-0477-C153-FD4E-F78E5A57FEA2}"/>
              </a:ext>
            </a:extLst>
          </p:cNvPr>
          <p:cNvSpPr txBox="1"/>
          <p:nvPr/>
        </p:nvSpPr>
        <p:spPr>
          <a:xfrm>
            <a:off x="620605" y="5126602"/>
            <a:ext cx="2850403"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Dr Jason </a:t>
            </a:r>
            <a:r>
              <a:rPr kumimoji="0" lang="en-US" sz="1800" b="1" i="0" u="none" strike="noStrike" kern="1200" cap="none" spc="0" normalizeH="0" baseline="0" noProof="0" dirty="0" err="1">
                <a:ln>
                  <a:noFill/>
                </a:ln>
                <a:solidFill>
                  <a:srgbClr val="000000"/>
                </a:solidFill>
                <a:effectLst/>
                <a:uLnTx/>
                <a:uFillTx/>
                <a:latin typeface="Calibri"/>
                <a:ea typeface="MS PGothic" charset="0"/>
                <a:cs typeface="+mn-cs"/>
              </a:rPr>
              <a:t>Hafron</a:t>
            </a:r>
            <a:endParaRPr kumimoji="0" lang="en-US" sz="1800" b="1"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pitchFamily="1" charset="-128"/>
                <a:cs typeface="Calibri" panose="020F0502020204030204" pitchFamily="34" charset="0"/>
              </a:rPr>
              <a:t>West Bloomfield, Michigan</a:t>
            </a:r>
          </a:p>
        </p:txBody>
      </p:sp>
      <p:pic>
        <p:nvPicPr>
          <p:cNvPr id="11" name="Picture 10" descr="A person wearing headphones&#10;&#10;Description automatically generated">
            <a:extLst>
              <a:ext uri="{FF2B5EF4-FFF2-40B4-BE49-F238E27FC236}">
                <a16:creationId xmlns:a16="http://schemas.microsoft.com/office/drawing/2014/main" id="{590E2B3A-1E9D-D0AF-28DD-D3407140A737}"/>
              </a:ext>
            </a:extLst>
          </p:cNvPr>
          <p:cNvPicPr>
            <a:picLocks noChangeAspect="1"/>
          </p:cNvPicPr>
          <p:nvPr/>
        </p:nvPicPr>
        <p:blipFill>
          <a:blip r:embed="rId2"/>
          <a:stretch>
            <a:fillRect/>
          </a:stretch>
        </p:blipFill>
        <p:spPr>
          <a:xfrm>
            <a:off x="803255" y="3719856"/>
            <a:ext cx="2533401" cy="1425038"/>
          </a:xfrm>
          <a:prstGeom prst="rect">
            <a:avLst/>
          </a:prstGeom>
          <a:effectLst>
            <a:outerShdw blurRad="50800" dist="38100" dir="2700000" algn="tl" rotWithShape="0">
              <a:prstClr val="black">
                <a:alpha val="40000"/>
              </a:prstClr>
            </a:outerShdw>
          </a:effectLst>
        </p:spPr>
      </p:pic>
      <p:sp>
        <p:nvSpPr>
          <p:cNvPr id="16" name="Title 1">
            <a:extLst>
              <a:ext uri="{FF2B5EF4-FFF2-40B4-BE49-F238E27FC236}">
                <a16:creationId xmlns:a16="http://schemas.microsoft.com/office/drawing/2014/main" id="{3458A97A-A7E4-A840-F4FC-D754C60BDC61}"/>
              </a:ext>
            </a:extLst>
          </p:cNvPr>
          <p:cNvSpPr txBox="1">
            <a:spLocks/>
          </p:cNvSpPr>
          <p:nvPr/>
        </p:nvSpPr>
        <p:spPr bwMode="auto">
          <a:xfrm>
            <a:off x="3459095" y="1056017"/>
            <a:ext cx="8037023" cy="1426464"/>
          </a:xfrm>
          <a:prstGeom prst="rect">
            <a:avLst/>
          </a:prstGeom>
          <a:solidFill>
            <a:srgbClr val="1599B4"/>
          </a:solidFill>
          <a:ln w="9525">
            <a:noFill/>
            <a:miter lim="800000"/>
            <a:headEnd/>
            <a:tailEnd/>
          </a:ln>
        </p:spPr>
        <p:txBody>
          <a:bodyPr vert="horz" wrap="square" lIns="9144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lnSpc>
                <a:spcPts val="3800"/>
              </a:lnSpc>
            </a:pPr>
            <a:r>
              <a:rPr lang="en-US" sz="3200" kern="0" dirty="0">
                <a:solidFill>
                  <a:schemeClr val="bg1"/>
                </a:solidFill>
              </a:rPr>
              <a:t>An 83-year-old man with metastatic CRPC – </a:t>
            </a:r>
            <a:br>
              <a:rPr lang="en-US" sz="3200" kern="0" dirty="0">
                <a:solidFill>
                  <a:schemeClr val="bg1"/>
                </a:solidFill>
              </a:rPr>
            </a:br>
            <a:r>
              <a:rPr lang="en-US" sz="3200" kern="0" dirty="0">
                <a:solidFill>
                  <a:schemeClr val="bg1"/>
                </a:solidFill>
              </a:rPr>
              <a:t>CHEK2, AR and APC gene mutations</a:t>
            </a:r>
            <a:endParaRPr lang="en-US" sz="3200" kern="1200" dirty="0">
              <a:solidFill>
                <a:schemeClr val="bg1"/>
              </a:solidFill>
              <a:ea typeface="ＭＳ Ｐゴシック" pitchFamily="1" charset="-128"/>
              <a:cs typeface="+mn-cs"/>
            </a:endParaRPr>
          </a:p>
        </p:txBody>
      </p:sp>
      <p:sp>
        <p:nvSpPr>
          <p:cNvPr id="17" name="Title 1">
            <a:extLst>
              <a:ext uri="{FF2B5EF4-FFF2-40B4-BE49-F238E27FC236}">
                <a16:creationId xmlns:a16="http://schemas.microsoft.com/office/drawing/2014/main" id="{49F57102-5CD1-95C2-EF23-A20ACB58758F}"/>
              </a:ext>
            </a:extLst>
          </p:cNvPr>
          <p:cNvSpPr txBox="1">
            <a:spLocks/>
          </p:cNvSpPr>
          <p:nvPr/>
        </p:nvSpPr>
        <p:spPr bwMode="auto">
          <a:xfrm>
            <a:off x="3459095" y="3719856"/>
            <a:ext cx="8037023" cy="1426464"/>
          </a:xfrm>
          <a:prstGeom prst="rect">
            <a:avLst/>
          </a:prstGeom>
          <a:solidFill>
            <a:srgbClr val="1599B4"/>
          </a:solidFill>
          <a:ln w="9525">
            <a:noFill/>
            <a:miter lim="800000"/>
            <a:headEnd/>
            <a:tailEnd/>
          </a:ln>
        </p:spPr>
        <p:txBody>
          <a:bodyPr vert="horz" wrap="square" lIns="9144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gn="l" defTabSz="914400" eaLnBrk="1" fontAlgn="auto" hangingPunct="1">
              <a:lnSpc>
                <a:spcPct val="100000"/>
              </a:lnSpc>
              <a:spcBef>
                <a:spcPts val="0"/>
              </a:spcBef>
              <a:spcAft>
                <a:spcPts val="0"/>
              </a:spcAft>
              <a:buClrTx/>
              <a:buSzTx/>
              <a:defRPr/>
            </a:pPr>
            <a:r>
              <a:rPr lang="en-US" sz="3200" dirty="0">
                <a:solidFill>
                  <a:srgbClr val="FFFFFF"/>
                </a:solidFill>
                <a:ea typeface="ＭＳ Ｐゴシック" pitchFamily="1" charset="-128"/>
              </a:rPr>
              <a:t>A 67-year-old man with metastatic CRPC who received </a:t>
            </a:r>
            <a:r>
              <a:rPr lang="en-US" sz="3200" baseline="30000" dirty="0">
                <a:solidFill>
                  <a:srgbClr val="FFFFFF"/>
                </a:solidFill>
                <a:ea typeface="ＭＳ Ｐゴシック" pitchFamily="1" charset="-128"/>
              </a:rPr>
              <a:t>177</a:t>
            </a:r>
            <a:r>
              <a:rPr lang="en-US" sz="3200" dirty="0">
                <a:solidFill>
                  <a:srgbClr val="FFFFFF"/>
                </a:solidFill>
                <a:ea typeface="ＭＳ Ｐゴシック" pitchFamily="1" charset="-128"/>
              </a:rPr>
              <a:t>Lu-PSMA-617 </a:t>
            </a:r>
          </a:p>
        </p:txBody>
      </p:sp>
    </p:spTree>
    <p:extLst>
      <p:ext uri="{BB962C8B-B14F-4D97-AF65-F5344CB8AC3E}">
        <p14:creationId xmlns:p14="http://schemas.microsoft.com/office/powerpoint/2010/main" val="2047544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7F97D07-B856-2740-5E8F-5E51877E2BD7}"/>
              </a:ext>
            </a:extLst>
          </p:cNvPr>
          <p:cNvGraphicFramePr>
            <a:graphicFrameLocks noGrp="1"/>
          </p:cNvGraphicFramePr>
          <p:nvPr/>
        </p:nvGraphicFramePr>
        <p:xfrm>
          <a:off x="983863" y="2699077"/>
          <a:ext cx="10287000" cy="967261"/>
        </p:xfrm>
        <a:graphic>
          <a:graphicData uri="http://schemas.openxmlformats.org/drawingml/2006/table">
            <a:tbl>
              <a:tblPr firstRow="1" bandRow="1">
                <a:tableStyleId>{0E3FDE45-AF77-4B5C-9715-49D594BDF05E}</a:tableStyleId>
              </a:tblPr>
              <a:tblGrid>
                <a:gridCol w="10287000">
                  <a:extLst>
                    <a:ext uri="{9D8B030D-6E8A-4147-A177-3AD203B41FA5}">
                      <a16:colId xmlns:a16="http://schemas.microsoft.com/office/drawing/2014/main" val="2475546180"/>
                    </a:ext>
                  </a:extLst>
                </a:gridCol>
              </a:tblGrid>
              <a:tr h="466085">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50117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dirty="0"/>
              <a:t>In general, do you offer </a:t>
            </a:r>
            <a:r>
              <a:rPr lang="en-US" dirty="0" err="1"/>
              <a:t>sipuleucel</a:t>
            </a:r>
            <a:r>
              <a:rPr lang="en-US" dirty="0"/>
              <a:t>-T to patients with asymptomatic </a:t>
            </a:r>
            <a:r>
              <a:rPr lang="en-US" dirty="0" err="1"/>
              <a:t>mCRPC</a:t>
            </a:r>
            <a:r>
              <a:rPr lang="en-US" dirty="0"/>
              <a:t>?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457200"/>
            <a:r>
              <a:rPr lang="en-US" dirty="0"/>
              <a:t>Yes</a:t>
            </a:r>
          </a:p>
          <a:p>
            <a:pPr marL="457200"/>
            <a:r>
              <a:rPr lang="en-US" dirty="0"/>
              <a:t>Yes, in select patients</a:t>
            </a:r>
          </a:p>
          <a:p>
            <a:pPr marL="457200"/>
            <a:r>
              <a:rPr lang="en-US" dirty="0"/>
              <a:t>No</a:t>
            </a:r>
          </a:p>
        </p:txBody>
      </p:sp>
    </p:spTree>
    <p:extLst>
      <p:ext uri="{BB962C8B-B14F-4D97-AF65-F5344CB8AC3E}">
        <p14:creationId xmlns:p14="http://schemas.microsoft.com/office/powerpoint/2010/main" val="1675639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3459095" y="1056017"/>
            <a:ext cx="8037023" cy="1426464"/>
          </a:xfrm>
          <a:solidFill>
            <a:srgbClr val="1599B4"/>
          </a:solidFill>
        </p:spPr>
        <p:txBody>
          <a:bodyPr lIns="91440"/>
          <a:lstStyle/>
          <a:p>
            <a:pPr algn="l">
              <a:lnSpc>
                <a:spcPts val="3800"/>
              </a:lnSpc>
            </a:pPr>
            <a:r>
              <a:rPr lang="en-US" sz="3200" dirty="0">
                <a:solidFill>
                  <a:schemeClr val="bg1"/>
                </a:solidFill>
              </a:rPr>
              <a:t>An 81-year-old man with metastatic CRPC </a:t>
            </a:r>
            <a:br>
              <a:rPr lang="en-US" sz="3200" dirty="0">
                <a:solidFill>
                  <a:schemeClr val="bg1"/>
                </a:solidFill>
              </a:rPr>
            </a:br>
            <a:r>
              <a:rPr lang="en-US" sz="3200" dirty="0">
                <a:solidFill>
                  <a:schemeClr val="bg1"/>
                </a:solidFill>
              </a:rPr>
              <a:t>and disease progression on multiple therapies</a:t>
            </a:r>
            <a:endParaRPr lang="en-US" sz="3200" kern="1200" dirty="0">
              <a:solidFill>
                <a:schemeClr val="bg1"/>
              </a:solidFill>
              <a:ea typeface="ＭＳ Ｐゴシック" pitchFamily="1" charset="-128"/>
              <a:cs typeface="+mn-cs"/>
            </a:endParaRPr>
          </a:p>
        </p:txBody>
      </p:sp>
      <p:sp>
        <p:nvSpPr>
          <p:cNvPr id="13" name="TextBox 12">
            <a:extLst>
              <a:ext uri="{FF2B5EF4-FFF2-40B4-BE49-F238E27FC236}">
                <a16:creationId xmlns:a16="http://schemas.microsoft.com/office/drawing/2014/main" id="{B213EE1E-E8F5-D047-8ACE-BED54B6608D0}"/>
              </a:ext>
            </a:extLst>
          </p:cNvPr>
          <p:cNvSpPr txBox="1"/>
          <p:nvPr/>
        </p:nvSpPr>
        <p:spPr>
          <a:xfrm>
            <a:off x="608692" y="2468451"/>
            <a:ext cx="2850403"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Dr Paul </a:t>
            </a:r>
            <a:r>
              <a:rPr kumimoji="0" lang="en-US" sz="1800" b="1" i="0" u="none" strike="noStrike" kern="1200" cap="none" spc="0" normalizeH="0" baseline="0" noProof="0" dirty="0" err="1">
                <a:ln>
                  <a:noFill/>
                </a:ln>
                <a:solidFill>
                  <a:srgbClr val="000000"/>
                </a:solidFill>
                <a:effectLst/>
                <a:uLnTx/>
                <a:uFillTx/>
                <a:latin typeface="Calibri"/>
                <a:ea typeface="MS PGothic" charset="0"/>
                <a:cs typeface="+mn-cs"/>
              </a:rPr>
              <a:t>Markowski</a:t>
            </a:r>
            <a:endParaRPr kumimoji="0" lang="en-US" sz="1800" b="1"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pitchFamily="1" charset="-128"/>
                <a:cs typeface="Calibri" panose="020F0502020204030204" pitchFamily="34" charset="0"/>
              </a:rPr>
              <a:t>Summit, New Jersey</a:t>
            </a:r>
          </a:p>
        </p:txBody>
      </p:sp>
      <p:sp>
        <p:nvSpPr>
          <p:cNvPr id="10" name="TextBox 9">
            <a:extLst>
              <a:ext uri="{FF2B5EF4-FFF2-40B4-BE49-F238E27FC236}">
                <a16:creationId xmlns:a16="http://schemas.microsoft.com/office/drawing/2014/main" id="{555701A4-0477-C153-FD4E-F78E5A57FEA2}"/>
              </a:ext>
            </a:extLst>
          </p:cNvPr>
          <p:cNvSpPr txBox="1"/>
          <p:nvPr/>
        </p:nvSpPr>
        <p:spPr>
          <a:xfrm>
            <a:off x="620605" y="5195877"/>
            <a:ext cx="2850403"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Dr Paul </a:t>
            </a:r>
            <a:r>
              <a:rPr kumimoji="0" lang="en-US" sz="1800" b="1" i="0" u="none" strike="noStrike" kern="1200" cap="none" spc="0" normalizeH="0" baseline="0" noProof="0" dirty="0" err="1">
                <a:ln>
                  <a:noFill/>
                </a:ln>
                <a:solidFill>
                  <a:srgbClr val="000000"/>
                </a:solidFill>
                <a:effectLst/>
                <a:uLnTx/>
                <a:uFillTx/>
                <a:latin typeface="Calibri"/>
                <a:ea typeface="MS PGothic" charset="0"/>
                <a:cs typeface="+mn-cs"/>
              </a:rPr>
              <a:t>Markowski</a:t>
            </a:r>
            <a:endParaRPr kumimoji="0" lang="en-US" sz="1800" b="1"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ＭＳ Ｐゴシック" pitchFamily="1" charset="-128"/>
                <a:cs typeface="Calibri" panose="020F0502020204030204" pitchFamily="34" charset="0"/>
              </a:rPr>
              <a:t>Summit, New Jersey</a:t>
            </a:r>
          </a:p>
        </p:txBody>
      </p:sp>
      <p:pic>
        <p:nvPicPr>
          <p:cNvPr id="15" name="Picture 14" descr="A child wearing headphones&#10;&#10;Description automatically generated with medium confidence">
            <a:extLst>
              <a:ext uri="{FF2B5EF4-FFF2-40B4-BE49-F238E27FC236}">
                <a16:creationId xmlns:a16="http://schemas.microsoft.com/office/drawing/2014/main" id="{C4871A96-7EEE-925C-B76A-10EA7F74AA07}"/>
              </a:ext>
            </a:extLst>
          </p:cNvPr>
          <p:cNvPicPr>
            <a:picLocks noChangeAspect="1"/>
          </p:cNvPicPr>
          <p:nvPr/>
        </p:nvPicPr>
        <p:blipFill>
          <a:blip r:embed="rId2"/>
          <a:stretch>
            <a:fillRect/>
          </a:stretch>
        </p:blipFill>
        <p:spPr>
          <a:xfrm>
            <a:off x="803254" y="1057730"/>
            <a:ext cx="2535936" cy="1426464"/>
          </a:xfrm>
          <a:prstGeom prst="rect">
            <a:avLst/>
          </a:prstGeom>
          <a:effectLst>
            <a:outerShdw blurRad="50800" dist="38100" dir="2700000" algn="tl" rotWithShape="0">
              <a:prstClr val="black">
                <a:alpha val="40000"/>
              </a:prstClr>
            </a:outerShdw>
          </a:effectLst>
        </p:spPr>
      </p:pic>
      <p:pic>
        <p:nvPicPr>
          <p:cNvPr id="16" name="Picture 15" descr="A child wearing headphones&#10;&#10;Description automatically generated with medium confidence">
            <a:extLst>
              <a:ext uri="{FF2B5EF4-FFF2-40B4-BE49-F238E27FC236}">
                <a16:creationId xmlns:a16="http://schemas.microsoft.com/office/drawing/2014/main" id="{5D7E108C-8B74-7058-041C-9F6D9D65B2FC}"/>
              </a:ext>
            </a:extLst>
          </p:cNvPr>
          <p:cNvPicPr>
            <a:picLocks noChangeAspect="1"/>
          </p:cNvPicPr>
          <p:nvPr/>
        </p:nvPicPr>
        <p:blipFill>
          <a:blip r:embed="rId2"/>
          <a:stretch>
            <a:fillRect/>
          </a:stretch>
        </p:blipFill>
        <p:spPr>
          <a:xfrm>
            <a:off x="830960" y="3787080"/>
            <a:ext cx="2533401" cy="1425038"/>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432F8CD9-87CD-15EE-05AA-A2ED736B2ED2}"/>
              </a:ext>
            </a:extLst>
          </p:cNvPr>
          <p:cNvSpPr txBox="1">
            <a:spLocks/>
          </p:cNvSpPr>
          <p:nvPr/>
        </p:nvSpPr>
        <p:spPr bwMode="auto">
          <a:xfrm>
            <a:off x="3459095" y="3785654"/>
            <a:ext cx="8037023" cy="1426464"/>
          </a:xfrm>
          <a:prstGeom prst="rect">
            <a:avLst/>
          </a:prstGeom>
          <a:solidFill>
            <a:srgbClr val="1599B4"/>
          </a:solidFill>
          <a:ln w="9525">
            <a:noFill/>
            <a:miter lim="800000"/>
            <a:headEnd/>
            <a:tailEnd/>
          </a:ln>
        </p:spPr>
        <p:txBody>
          <a:bodyPr vert="horz" wrap="square" lIns="9144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gn="l" defTabSz="914400" eaLnBrk="1" fontAlgn="auto" hangingPunct="1">
              <a:lnSpc>
                <a:spcPts val="3800"/>
              </a:lnSpc>
              <a:spcBef>
                <a:spcPts val="0"/>
              </a:spcBef>
              <a:spcAft>
                <a:spcPts val="0"/>
              </a:spcAft>
              <a:buClrTx/>
              <a:buSzTx/>
              <a:defRPr/>
            </a:pPr>
            <a:r>
              <a:rPr lang="en-US" sz="3200" dirty="0">
                <a:solidFill>
                  <a:srgbClr val="FFFFFF"/>
                </a:solidFill>
                <a:ea typeface="ＭＳ Ｐゴシック" pitchFamily="1" charset="-128"/>
              </a:rPr>
              <a:t>A 62-year-old man with metastatic CRPC and asymptomatic bone metastases</a:t>
            </a:r>
          </a:p>
        </p:txBody>
      </p:sp>
    </p:spTree>
    <p:extLst>
      <p:ext uri="{BB962C8B-B14F-4D97-AF65-F5344CB8AC3E}">
        <p14:creationId xmlns:p14="http://schemas.microsoft.com/office/powerpoint/2010/main" val="1822567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0131" y="1215618"/>
            <a:ext cx="9363393" cy="2387600"/>
          </a:xfrm>
        </p:spPr>
        <p:txBody>
          <a:bodyPr>
            <a:normAutofit/>
          </a:bodyPr>
          <a:lstStyle/>
          <a:p>
            <a:pPr algn="l">
              <a:lnSpc>
                <a:spcPts val="6000"/>
              </a:lnSpc>
            </a:pPr>
            <a:r>
              <a:rPr lang="en-US" b="1" dirty="0">
                <a:solidFill>
                  <a:schemeClr val="accent1">
                    <a:lumMod val="50000"/>
                  </a:schemeClr>
                </a:solidFill>
              </a:rPr>
              <a:t>Sequencing of Therapy for Metastatic CRPC (</a:t>
            </a:r>
            <a:r>
              <a:rPr lang="en-US" b="1" dirty="0" err="1">
                <a:solidFill>
                  <a:schemeClr val="accent1">
                    <a:lumMod val="50000"/>
                  </a:schemeClr>
                </a:solidFill>
              </a:rPr>
              <a:t>mCRPC</a:t>
            </a:r>
            <a:r>
              <a:rPr lang="en-US" b="1" dirty="0">
                <a:solidFill>
                  <a:schemeClr val="accent1">
                    <a:lumMod val="50000"/>
                  </a:schemeClr>
                </a:solidFill>
              </a:rPr>
              <a:t>)</a:t>
            </a:r>
            <a:endParaRPr lang="en-US" sz="6700" b="1" i="1" dirty="0"/>
          </a:p>
        </p:txBody>
      </p:sp>
      <p:sp>
        <p:nvSpPr>
          <p:cNvPr id="5" name="Subtitle 2"/>
          <p:cNvSpPr>
            <a:spLocks noGrp="1"/>
          </p:cNvSpPr>
          <p:nvPr>
            <p:ph type="subTitle" idx="1"/>
          </p:nvPr>
        </p:nvSpPr>
        <p:spPr>
          <a:xfrm>
            <a:off x="2036536" y="4042130"/>
            <a:ext cx="7490013" cy="1655762"/>
          </a:xfrm>
        </p:spPr>
        <p:txBody>
          <a:bodyPr>
            <a:noAutofit/>
          </a:bodyPr>
          <a:lstStyle/>
          <a:p>
            <a:pPr algn="l">
              <a:lnSpc>
                <a:spcPts val="2000"/>
              </a:lnSpc>
              <a:spcBef>
                <a:spcPts val="400"/>
              </a:spcBef>
            </a:pPr>
            <a:r>
              <a:rPr lang="en-US" sz="2200" b="1" dirty="0"/>
              <a:t>Emmanuel S. Antonarakis, M.D.</a:t>
            </a:r>
          </a:p>
          <a:p>
            <a:pPr algn="l">
              <a:lnSpc>
                <a:spcPts val="2000"/>
              </a:lnSpc>
              <a:spcBef>
                <a:spcPts val="400"/>
              </a:spcBef>
            </a:pPr>
            <a:r>
              <a:rPr lang="en-US" sz="1950" dirty="0"/>
              <a:t>Clark Endowed Professor of Medicine</a:t>
            </a:r>
          </a:p>
          <a:p>
            <a:pPr algn="l">
              <a:lnSpc>
                <a:spcPts val="2000"/>
              </a:lnSpc>
              <a:spcBef>
                <a:spcPts val="400"/>
              </a:spcBef>
            </a:pPr>
            <a:r>
              <a:rPr lang="en-US" sz="1950" dirty="0"/>
              <a:t>Division of Hematology/Oncology and Transplantation</a:t>
            </a:r>
          </a:p>
          <a:p>
            <a:pPr algn="l">
              <a:lnSpc>
                <a:spcPts val="2000"/>
              </a:lnSpc>
              <a:spcBef>
                <a:spcPts val="400"/>
              </a:spcBef>
            </a:pPr>
            <a:r>
              <a:rPr lang="en-US" sz="1950" dirty="0"/>
              <a:t>University of Minnesota, Masonic Cancer Center</a:t>
            </a:r>
          </a:p>
          <a:p>
            <a:pPr algn="l">
              <a:lnSpc>
                <a:spcPts val="2000"/>
              </a:lnSpc>
              <a:spcBef>
                <a:spcPts val="400"/>
              </a:spcBef>
            </a:pPr>
            <a:r>
              <a:rPr lang="en-US" sz="1950" dirty="0"/>
              <a:t>Minneapolis, MN</a:t>
            </a:r>
          </a:p>
        </p:txBody>
      </p:sp>
    </p:spTree>
    <p:extLst>
      <p:ext uri="{BB962C8B-B14F-4D97-AF65-F5344CB8AC3E}">
        <p14:creationId xmlns:p14="http://schemas.microsoft.com/office/powerpoint/2010/main" val="5085132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006" y="224764"/>
            <a:ext cx="10515600" cy="1325563"/>
          </a:xfrm>
        </p:spPr>
        <p:txBody>
          <a:bodyPr>
            <a:normAutofit/>
          </a:bodyPr>
          <a:lstStyle/>
          <a:p>
            <a:r>
              <a:rPr lang="en-US" sz="5400" b="1" dirty="0"/>
              <a:t>Treatment Landscape for </a:t>
            </a:r>
            <a:r>
              <a:rPr lang="en-US" sz="5400" b="1" dirty="0" err="1"/>
              <a:t>mCRPC</a:t>
            </a:r>
            <a:endParaRPr lang="en-US" sz="5400" b="1" dirty="0"/>
          </a:p>
        </p:txBody>
      </p:sp>
      <p:grpSp>
        <p:nvGrpSpPr>
          <p:cNvPr id="6" name="Group 5"/>
          <p:cNvGrpSpPr/>
          <p:nvPr/>
        </p:nvGrpSpPr>
        <p:grpSpPr>
          <a:xfrm>
            <a:off x="846536" y="1553973"/>
            <a:ext cx="10636348" cy="4998626"/>
            <a:chOff x="1190485" y="1553973"/>
            <a:chExt cx="10636348" cy="4998626"/>
          </a:xfrm>
        </p:grpSpPr>
        <p:pic>
          <p:nvPicPr>
            <p:cNvPr id="3" name="Picture 2"/>
            <p:cNvPicPr>
              <a:picLocks noChangeAspect="1"/>
            </p:cNvPicPr>
            <p:nvPr/>
          </p:nvPicPr>
          <p:blipFill>
            <a:blip r:embed="rId2"/>
            <a:stretch>
              <a:fillRect/>
            </a:stretch>
          </p:blipFill>
          <p:spPr>
            <a:xfrm>
              <a:off x="1190485" y="1553973"/>
              <a:ext cx="9094335" cy="4998626"/>
            </a:xfrm>
            <a:prstGeom prst="rect">
              <a:avLst/>
            </a:prstGeom>
          </p:spPr>
        </p:pic>
        <p:sp>
          <p:nvSpPr>
            <p:cNvPr id="8" name="Explosion 2 7"/>
            <p:cNvSpPr/>
            <p:nvPr/>
          </p:nvSpPr>
          <p:spPr>
            <a:xfrm rot="432222">
              <a:off x="7885005" y="1672775"/>
              <a:ext cx="2608976" cy="816070"/>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293772" y="1917025"/>
              <a:ext cx="224268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Calibri" panose="020F0502020204030204"/>
                  <a:ea typeface="+mn-ea"/>
                  <a:cs typeface="+mn-cs"/>
                </a:rPr>
                <a:t>PARPi</a:t>
              </a: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 for </a:t>
              </a:r>
              <a:r>
                <a:rPr kumimoji="0" lang="en-US" sz="1450" b="1" i="1" u="none" strike="noStrike" kern="1200" cap="none" spc="0" normalizeH="0" baseline="0" noProof="0" dirty="0">
                  <a:ln>
                    <a:noFill/>
                  </a:ln>
                  <a:solidFill>
                    <a:prstClr val="white"/>
                  </a:solidFill>
                  <a:effectLst/>
                  <a:uLnTx/>
                  <a:uFillTx/>
                  <a:latin typeface="Calibri" panose="020F0502020204030204"/>
                  <a:ea typeface="+mn-ea"/>
                  <a:cs typeface="+mn-cs"/>
                </a:rPr>
                <a:t>BRCA1/2</a:t>
              </a:r>
            </a:p>
          </p:txBody>
        </p:sp>
        <p:sp>
          <p:nvSpPr>
            <p:cNvPr id="11" name="Explosion 2 10"/>
            <p:cNvSpPr/>
            <p:nvPr/>
          </p:nvSpPr>
          <p:spPr>
            <a:xfrm rot="432222">
              <a:off x="7546516" y="2373817"/>
              <a:ext cx="2608976" cy="816070"/>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7955283" y="2628928"/>
              <a:ext cx="224268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Calibri" panose="020F0502020204030204"/>
                  <a:ea typeface="+mn-ea"/>
                  <a:cs typeface="+mn-cs"/>
                </a:rPr>
                <a:t>Pembro</a:t>
              </a: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 for </a:t>
              </a:r>
              <a:r>
                <a:rPr kumimoji="0" lang="en-US" sz="1450" b="1" i="0" u="none" strike="noStrike" kern="1200" cap="none" spc="0" normalizeH="0" baseline="0" noProof="0" dirty="0">
                  <a:ln>
                    <a:noFill/>
                  </a:ln>
                  <a:solidFill>
                    <a:prstClr val="white"/>
                  </a:solidFill>
                  <a:effectLst/>
                  <a:uLnTx/>
                  <a:uFillTx/>
                  <a:latin typeface="Calibri" panose="020F0502020204030204"/>
                  <a:ea typeface="+mn-ea"/>
                  <a:cs typeface="+mn-cs"/>
                </a:rPr>
                <a:t>MSI</a:t>
              </a: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-hi</a:t>
              </a:r>
              <a:endParaRPr kumimoji="0" lang="en-US" sz="145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293772" y="5150840"/>
              <a:ext cx="1613626" cy="444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xplosion 2 13"/>
            <p:cNvSpPr/>
            <p:nvPr/>
          </p:nvSpPr>
          <p:spPr>
            <a:xfrm rot="432222">
              <a:off x="9217325" y="5051306"/>
              <a:ext cx="2608976" cy="816070"/>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9584147" y="5323195"/>
              <a:ext cx="224268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Positive PSMA-PET</a:t>
              </a:r>
              <a:endParaRPr kumimoji="0" lang="en-US" sz="145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5523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958" y="2602873"/>
            <a:ext cx="10515600" cy="1325563"/>
          </a:xfrm>
        </p:spPr>
        <p:txBody>
          <a:bodyPr>
            <a:normAutofit/>
          </a:bodyPr>
          <a:lstStyle/>
          <a:p>
            <a:r>
              <a:rPr lang="en-US" sz="5000" b="1" dirty="0"/>
              <a:t>Selection and Sequencing of Therapy</a:t>
            </a:r>
            <a:endParaRPr lang="en-US" sz="5000" b="1" i="1" dirty="0"/>
          </a:p>
        </p:txBody>
      </p:sp>
    </p:spTree>
    <p:extLst>
      <p:ext uri="{BB962C8B-B14F-4D97-AF65-F5344CB8AC3E}">
        <p14:creationId xmlns:p14="http://schemas.microsoft.com/office/powerpoint/2010/main" val="4399832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517" y="2704957"/>
            <a:ext cx="10515600" cy="1325563"/>
          </a:xfrm>
        </p:spPr>
        <p:txBody>
          <a:bodyPr>
            <a:normAutofit/>
          </a:bodyPr>
          <a:lstStyle/>
          <a:p>
            <a:r>
              <a:rPr lang="en-US" sz="5400" b="1" dirty="0"/>
              <a:t>AR-V7</a:t>
            </a:r>
          </a:p>
        </p:txBody>
      </p:sp>
      <p:grpSp>
        <p:nvGrpSpPr>
          <p:cNvPr id="4" name="Group 3"/>
          <p:cNvGrpSpPr/>
          <p:nvPr/>
        </p:nvGrpSpPr>
        <p:grpSpPr>
          <a:xfrm>
            <a:off x="3781008" y="1552241"/>
            <a:ext cx="6520441" cy="5139113"/>
            <a:chOff x="1239141" y="1552241"/>
            <a:chExt cx="6520441" cy="5139113"/>
          </a:xfrm>
        </p:grpSpPr>
        <p:pic>
          <p:nvPicPr>
            <p:cNvPr id="5" name="Picture 4"/>
            <p:cNvPicPr/>
            <p:nvPr/>
          </p:nvPicPr>
          <p:blipFill rotWithShape="1">
            <a:blip r:embed="rId2"/>
            <a:srcRect l="8671" t="22673" r="67717" b="7709"/>
            <a:stretch/>
          </p:blipFill>
          <p:spPr bwMode="auto">
            <a:xfrm>
              <a:off x="1239141" y="1552241"/>
              <a:ext cx="6520441" cy="5139113"/>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13222" t="46862" r="72217" b="35598"/>
            <a:stretch/>
          </p:blipFill>
          <p:spPr bwMode="auto">
            <a:xfrm>
              <a:off x="2296785" y="5050566"/>
              <a:ext cx="4338428" cy="1328602"/>
            </a:xfrm>
            <a:prstGeom prst="rect">
              <a:avLst/>
            </a:prstGeom>
            <a:ln>
              <a:noFill/>
            </a:ln>
            <a:extLst>
              <a:ext uri="{53640926-AAD7-44D8-BBD7-CCE9431645EC}">
                <a14:shadowObscured xmlns:a14="http://schemas.microsoft.com/office/drawing/2010/main"/>
              </a:ext>
            </a:extLst>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574" y="514014"/>
            <a:ext cx="7637129" cy="832772"/>
          </a:xfrm>
          <a:prstGeom prst="rect">
            <a:avLst/>
          </a:prstGeom>
        </p:spPr>
      </p:pic>
    </p:spTree>
    <p:extLst>
      <p:ext uri="{BB962C8B-B14F-4D97-AF65-F5344CB8AC3E}">
        <p14:creationId xmlns:p14="http://schemas.microsoft.com/office/powerpoint/2010/main" val="41608636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444" y="288925"/>
            <a:ext cx="10515600" cy="1325563"/>
          </a:xfrm>
        </p:spPr>
        <p:txBody>
          <a:bodyPr/>
          <a:lstStyle/>
          <a:p>
            <a:r>
              <a:rPr lang="en-US" sz="4500" b="1" dirty="0"/>
              <a:t>Therapy Sequencing in </a:t>
            </a:r>
            <a:r>
              <a:rPr lang="en-US" sz="4500" b="1" dirty="0" err="1"/>
              <a:t>mCRPC</a:t>
            </a:r>
            <a:r>
              <a:rPr lang="en-US" sz="4500" b="1" dirty="0"/>
              <a:t> </a:t>
            </a:r>
            <a:r>
              <a:rPr lang="en-US" b="1" dirty="0"/>
              <a:t>….</a:t>
            </a:r>
            <a:r>
              <a:rPr lang="en-US" sz="3900" b="1" dirty="0"/>
              <a:t> Complicated!</a:t>
            </a:r>
          </a:p>
        </p:txBody>
      </p:sp>
      <p:grpSp>
        <p:nvGrpSpPr>
          <p:cNvPr id="9" name="Group 8"/>
          <p:cNvGrpSpPr/>
          <p:nvPr/>
        </p:nvGrpSpPr>
        <p:grpSpPr>
          <a:xfrm>
            <a:off x="729100" y="1698625"/>
            <a:ext cx="10748962" cy="4247019"/>
            <a:chOff x="528638" y="1698625"/>
            <a:chExt cx="10748962" cy="4247019"/>
          </a:xfrm>
        </p:grpSpPr>
        <p:pic>
          <p:nvPicPr>
            <p:cNvPr id="7" name="Picture 6"/>
            <p:cNvPicPr>
              <a:picLocks noChangeAspect="1"/>
            </p:cNvPicPr>
            <p:nvPr/>
          </p:nvPicPr>
          <p:blipFill rotWithShape="1">
            <a:blip r:embed="rId2"/>
            <a:srcRect t="26237" b="20193"/>
            <a:stretch/>
          </p:blipFill>
          <p:spPr>
            <a:xfrm>
              <a:off x="528638" y="1826315"/>
              <a:ext cx="10748962" cy="4038601"/>
            </a:xfrm>
            <a:prstGeom prst="rect">
              <a:avLst/>
            </a:prstGeom>
          </p:spPr>
        </p:pic>
        <p:pic>
          <p:nvPicPr>
            <p:cNvPr id="8" name="Picture 7"/>
            <p:cNvPicPr>
              <a:picLocks noChangeAspect="1"/>
            </p:cNvPicPr>
            <p:nvPr/>
          </p:nvPicPr>
          <p:blipFill rotWithShape="1">
            <a:blip r:embed="rId2"/>
            <a:srcRect t="98631"/>
            <a:stretch/>
          </p:blipFill>
          <p:spPr>
            <a:xfrm>
              <a:off x="528638" y="5842472"/>
              <a:ext cx="10748962" cy="103172"/>
            </a:xfrm>
            <a:prstGeom prst="rect">
              <a:avLst/>
            </a:prstGeom>
          </p:spPr>
        </p:pic>
        <p:pic>
          <p:nvPicPr>
            <p:cNvPr id="6" name="Picture 5"/>
            <p:cNvPicPr>
              <a:picLocks noChangeAspect="1"/>
            </p:cNvPicPr>
            <p:nvPr/>
          </p:nvPicPr>
          <p:blipFill rotWithShape="1">
            <a:blip r:embed="rId2"/>
            <a:srcRect b="98273"/>
            <a:stretch/>
          </p:blipFill>
          <p:spPr>
            <a:xfrm>
              <a:off x="528638" y="1698625"/>
              <a:ext cx="10748962" cy="130175"/>
            </a:xfrm>
            <a:prstGeom prst="rect">
              <a:avLst/>
            </a:prstGeom>
          </p:spPr>
        </p:pic>
      </p:grpSp>
      <p:sp>
        <p:nvSpPr>
          <p:cNvPr id="10" name="TextBox 9"/>
          <p:cNvSpPr txBox="1"/>
          <p:nvPr/>
        </p:nvSpPr>
        <p:spPr>
          <a:xfrm>
            <a:off x="269837" y="6466648"/>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Eisenberger MA, Antonarakis ES.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2019; 381: 2564-2566.</a:t>
            </a:r>
          </a:p>
        </p:txBody>
      </p:sp>
    </p:spTree>
    <p:extLst>
      <p:ext uri="{BB962C8B-B14F-4D97-AF65-F5344CB8AC3E}">
        <p14:creationId xmlns:p14="http://schemas.microsoft.com/office/powerpoint/2010/main" val="13420943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246" y="2602873"/>
            <a:ext cx="8750605" cy="1325563"/>
          </a:xfrm>
        </p:spPr>
        <p:txBody>
          <a:bodyPr>
            <a:normAutofit/>
          </a:bodyPr>
          <a:lstStyle/>
          <a:p>
            <a:r>
              <a:rPr lang="en-US" sz="5000" b="1" dirty="0"/>
              <a:t>Abi </a:t>
            </a:r>
            <a:r>
              <a:rPr lang="en-US" sz="5000" b="1" dirty="0">
                <a:sym typeface="Wingdings" pitchFamily="2" charset="2"/>
              </a:rPr>
              <a:t></a:t>
            </a:r>
            <a:r>
              <a:rPr lang="en-US" sz="5000" b="1" dirty="0"/>
              <a:t> </a:t>
            </a:r>
            <a:r>
              <a:rPr lang="en-US" sz="5000" b="1" dirty="0" err="1"/>
              <a:t>Enza</a:t>
            </a:r>
            <a:r>
              <a:rPr lang="en-US" sz="5000" b="1" dirty="0"/>
              <a:t>  vs  </a:t>
            </a:r>
            <a:r>
              <a:rPr lang="en-US" sz="5000" b="1" dirty="0" err="1"/>
              <a:t>Enza</a:t>
            </a:r>
            <a:r>
              <a:rPr lang="en-US" sz="5000" b="1" dirty="0"/>
              <a:t> </a:t>
            </a:r>
            <a:r>
              <a:rPr lang="en-US" sz="5000" b="1" dirty="0">
                <a:sym typeface="Wingdings" pitchFamily="2" charset="2"/>
              </a:rPr>
              <a:t></a:t>
            </a:r>
            <a:r>
              <a:rPr lang="en-US" sz="5000" b="1" dirty="0"/>
              <a:t> Abi</a:t>
            </a:r>
            <a:endParaRPr lang="en-US" sz="5000" b="1" i="1" dirty="0"/>
          </a:p>
        </p:txBody>
      </p:sp>
    </p:spTree>
    <p:extLst>
      <p:ext uri="{BB962C8B-B14F-4D97-AF65-F5344CB8AC3E}">
        <p14:creationId xmlns:p14="http://schemas.microsoft.com/office/powerpoint/2010/main" val="8305071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543060"/>
          </a:xfrm>
        </p:spPr>
        <p:txBody>
          <a:bodyPr/>
          <a:lstStyle/>
          <a:p>
            <a:r>
              <a:rPr lang="en-US" sz="3200" dirty="0"/>
              <a:t>Dr Smith </a:t>
            </a:r>
            <a:r>
              <a:rPr lang="en-US" sz="3200" dirty="0">
                <a:solidFill>
                  <a:srgbClr val="0432FF"/>
                </a:solidFill>
              </a:rPr>
              <a:t>— Disclosures</a:t>
            </a:r>
          </a:p>
        </p:txBody>
      </p:sp>
      <p:graphicFrame>
        <p:nvGraphicFramePr>
          <p:cNvPr id="6" name="Content Placeholder 3"/>
          <p:cNvGraphicFramePr>
            <a:graphicFrameLocks noGrp="1"/>
          </p:cNvGraphicFramePr>
          <p:nvPr>
            <p:ph idx="4294967295"/>
            <p:extLst>
              <p:ext uri="{D42A27DB-BD31-4B8C-83A1-F6EECF244321}">
                <p14:modId xmlns:p14="http://schemas.microsoft.com/office/powerpoint/2010/main" val="413906038"/>
              </p:ext>
            </p:extLst>
          </p:nvPr>
        </p:nvGraphicFramePr>
        <p:xfrm>
          <a:off x="986526" y="2472338"/>
          <a:ext cx="10297144" cy="1543060"/>
        </p:xfrm>
        <a:graphic>
          <a:graphicData uri="http://schemas.openxmlformats.org/drawingml/2006/table">
            <a:tbl>
              <a:tblPr firstRow="1" bandRow="1">
                <a:tableStyleId>{F2DE63D5-997A-4646-A377-4702673A728D}</a:tableStyleId>
              </a:tblPr>
              <a:tblGrid>
                <a:gridCol w="4245378">
                  <a:extLst>
                    <a:ext uri="{9D8B030D-6E8A-4147-A177-3AD203B41FA5}">
                      <a16:colId xmlns:a16="http://schemas.microsoft.com/office/drawing/2014/main" val="20000"/>
                    </a:ext>
                  </a:extLst>
                </a:gridCol>
                <a:gridCol w="6051766">
                  <a:extLst>
                    <a:ext uri="{9D8B030D-6E8A-4147-A177-3AD203B41FA5}">
                      <a16:colId xmlns:a16="http://schemas.microsoft.com/office/drawing/2014/main" val="20001"/>
                    </a:ext>
                  </a:extLst>
                </a:gridCol>
              </a:tblGrid>
              <a:tr h="1543060">
                <a:tc>
                  <a:txBody>
                    <a:bodyPr/>
                    <a:lstStyle/>
                    <a:p>
                      <a:pPr algn="l"/>
                      <a:r>
                        <a:rPr lang="en-US" b="1" dirty="0">
                          <a:solidFill>
                            <a:schemeClr val="tx1"/>
                          </a:solidFill>
                        </a:rPr>
                        <a:t>Advisory Committee, Consulting Agreements and Contracted Research</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Bayer HealthCare Pharmaceuticals, Janssen Biotech Inc, Lilly, Pfizer Inc</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116446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882" y="260398"/>
            <a:ext cx="10515600" cy="1325563"/>
          </a:xfrm>
        </p:spPr>
        <p:txBody>
          <a:bodyPr>
            <a:noAutofit/>
          </a:bodyPr>
          <a:lstStyle/>
          <a:p>
            <a:r>
              <a:rPr lang="en-US" sz="4800" b="1" dirty="0"/>
              <a:t>GUTG-001 Study</a:t>
            </a:r>
          </a:p>
        </p:txBody>
      </p:sp>
      <p:sp>
        <p:nvSpPr>
          <p:cNvPr id="5" name="TextBox 4"/>
          <p:cNvSpPr txBox="1"/>
          <p:nvPr/>
        </p:nvSpPr>
        <p:spPr>
          <a:xfrm>
            <a:off x="259259" y="6436019"/>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Khalaf</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DJ,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Lancet Oncol 2019</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20: 1730-39</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5" name="Picture 14"/>
          <p:cNvPicPr>
            <a:picLocks noChangeAspect="1"/>
          </p:cNvPicPr>
          <p:nvPr/>
        </p:nvPicPr>
        <p:blipFill>
          <a:blip r:embed="rId3"/>
          <a:stretch>
            <a:fillRect/>
          </a:stretch>
        </p:blipFill>
        <p:spPr>
          <a:xfrm>
            <a:off x="5242437" y="804103"/>
            <a:ext cx="6116002" cy="2898430"/>
          </a:xfrm>
          <a:prstGeom prst="rect">
            <a:avLst/>
          </a:prstGeom>
        </p:spPr>
      </p:pic>
      <p:grpSp>
        <p:nvGrpSpPr>
          <p:cNvPr id="6" name="Group 5"/>
          <p:cNvGrpSpPr/>
          <p:nvPr/>
        </p:nvGrpSpPr>
        <p:grpSpPr>
          <a:xfrm>
            <a:off x="1133536" y="1652277"/>
            <a:ext cx="3468180" cy="4441274"/>
            <a:chOff x="1133536" y="1652277"/>
            <a:chExt cx="3468180" cy="4441274"/>
          </a:xfrm>
        </p:grpSpPr>
        <p:pic>
          <p:nvPicPr>
            <p:cNvPr id="4" name="Picture 3"/>
            <p:cNvPicPr>
              <a:picLocks noChangeAspect="1"/>
            </p:cNvPicPr>
            <p:nvPr/>
          </p:nvPicPr>
          <p:blipFill>
            <a:blip r:embed="rId4"/>
            <a:stretch>
              <a:fillRect/>
            </a:stretch>
          </p:blipFill>
          <p:spPr>
            <a:xfrm>
              <a:off x="1133536" y="1652277"/>
              <a:ext cx="3468180" cy="4441274"/>
            </a:xfrm>
            <a:prstGeom prst="rect">
              <a:avLst/>
            </a:prstGeom>
          </p:spPr>
        </p:pic>
        <p:sp>
          <p:nvSpPr>
            <p:cNvPr id="13" name="TextBox 12"/>
            <p:cNvSpPr txBox="1"/>
            <p:nvPr/>
          </p:nvSpPr>
          <p:spPr>
            <a:xfrm>
              <a:off x="2632493" y="1695822"/>
              <a:ext cx="5875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PFS2</a:t>
              </a:r>
            </a:p>
          </p:txBody>
        </p:sp>
        <p:sp>
          <p:nvSpPr>
            <p:cNvPr id="2" name="TextBox 1"/>
            <p:cNvSpPr txBox="1"/>
            <p:nvPr/>
          </p:nvSpPr>
          <p:spPr>
            <a:xfrm>
              <a:off x="3028425" y="2274915"/>
              <a:ext cx="897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Abi –&gt;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Enza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TextBox 17"/>
            <p:cNvSpPr txBox="1"/>
            <p:nvPr/>
          </p:nvSpPr>
          <p:spPr>
            <a:xfrm>
              <a:off x="1897308" y="5061461"/>
              <a:ext cx="897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Abi –&gt;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Enza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0" name="TextBox 19"/>
            <p:cNvSpPr txBox="1"/>
            <p:nvPr/>
          </p:nvSpPr>
          <p:spPr>
            <a:xfrm>
              <a:off x="2312563" y="2819649"/>
              <a:ext cx="897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Enza</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–&gt; Abi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1" name="TextBox 20"/>
            <p:cNvSpPr txBox="1"/>
            <p:nvPr/>
          </p:nvSpPr>
          <p:spPr>
            <a:xfrm>
              <a:off x="3404531" y="5018965"/>
              <a:ext cx="897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Enza</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–&gt; Abi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7" name="Group 6"/>
          <p:cNvGrpSpPr/>
          <p:nvPr/>
        </p:nvGrpSpPr>
        <p:grpSpPr>
          <a:xfrm>
            <a:off x="5393953" y="3988526"/>
            <a:ext cx="3436619" cy="2536459"/>
            <a:chOff x="5393953" y="3988526"/>
            <a:chExt cx="3436619" cy="2536459"/>
          </a:xfrm>
        </p:grpSpPr>
        <p:pic>
          <p:nvPicPr>
            <p:cNvPr id="12" name="Picture 11"/>
            <p:cNvPicPr>
              <a:picLocks noChangeAspect="1"/>
            </p:cNvPicPr>
            <p:nvPr/>
          </p:nvPicPr>
          <p:blipFill>
            <a:blip r:embed="rId5"/>
            <a:stretch>
              <a:fillRect/>
            </a:stretch>
          </p:blipFill>
          <p:spPr>
            <a:xfrm>
              <a:off x="5393953" y="3988526"/>
              <a:ext cx="3436619" cy="2536459"/>
            </a:xfrm>
            <a:prstGeom prst="rect">
              <a:avLst/>
            </a:prstGeom>
          </p:spPr>
        </p:pic>
        <p:sp>
          <p:nvSpPr>
            <p:cNvPr id="14" name="TextBox 13"/>
            <p:cNvSpPr txBox="1"/>
            <p:nvPr/>
          </p:nvSpPr>
          <p:spPr>
            <a:xfrm>
              <a:off x="7037416" y="4016866"/>
              <a:ext cx="439594" cy="3578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OS</a:t>
              </a:r>
            </a:p>
          </p:txBody>
        </p:sp>
        <p:sp>
          <p:nvSpPr>
            <p:cNvPr id="19" name="TextBox 18"/>
            <p:cNvSpPr txBox="1"/>
            <p:nvPr/>
          </p:nvSpPr>
          <p:spPr>
            <a:xfrm>
              <a:off x="7569670" y="4484018"/>
              <a:ext cx="897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Abi –&gt;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Enza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2" name="TextBox 21"/>
            <p:cNvSpPr txBox="1"/>
            <p:nvPr/>
          </p:nvSpPr>
          <p:spPr>
            <a:xfrm>
              <a:off x="6887364" y="4995196"/>
              <a:ext cx="897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Enza</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–&gt; Abi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Tree>
    <p:extLst>
      <p:ext uri="{BB962C8B-B14F-4D97-AF65-F5344CB8AC3E}">
        <p14:creationId xmlns:p14="http://schemas.microsoft.com/office/powerpoint/2010/main" val="1785276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536" y="2602873"/>
            <a:ext cx="6217132" cy="1325563"/>
          </a:xfrm>
        </p:spPr>
        <p:txBody>
          <a:bodyPr>
            <a:normAutofit/>
          </a:bodyPr>
          <a:lstStyle/>
          <a:p>
            <a:r>
              <a:rPr lang="en-US" sz="5000" b="1" dirty="0"/>
              <a:t>The CARD trial</a:t>
            </a:r>
            <a:endParaRPr lang="en-US" sz="5000" b="1" i="1" dirty="0"/>
          </a:p>
        </p:txBody>
      </p:sp>
    </p:spTree>
    <p:extLst>
      <p:ext uri="{BB962C8B-B14F-4D97-AF65-F5344CB8AC3E}">
        <p14:creationId xmlns:p14="http://schemas.microsoft.com/office/powerpoint/2010/main" val="529793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2160" y="6442930"/>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 Wit R,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2019; 381: 2506-2518.</a:t>
            </a:r>
          </a:p>
        </p:txBody>
      </p:sp>
      <p:sp>
        <p:nvSpPr>
          <p:cNvPr id="5" name="TextBox 4"/>
          <p:cNvSpPr txBox="1"/>
          <p:nvPr/>
        </p:nvSpPr>
        <p:spPr>
          <a:xfrm>
            <a:off x="2290353" y="4075606"/>
            <a:ext cx="97536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 = 255</a:t>
            </a:r>
          </a:p>
        </p:txBody>
      </p:sp>
      <p:grpSp>
        <p:nvGrpSpPr>
          <p:cNvPr id="3" name="Group 2">
            <a:extLst>
              <a:ext uri="{FF2B5EF4-FFF2-40B4-BE49-F238E27FC236}">
                <a16:creationId xmlns:a16="http://schemas.microsoft.com/office/drawing/2014/main" id="{548F961B-978D-6744-9769-297D49C3C0DE}"/>
              </a:ext>
            </a:extLst>
          </p:cNvPr>
          <p:cNvGrpSpPr/>
          <p:nvPr/>
        </p:nvGrpSpPr>
        <p:grpSpPr>
          <a:xfrm>
            <a:off x="837691" y="435425"/>
            <a:ext cx="10509579" cy="5454359"/>
            <a:chOff x="837691" y="435425"/>
            <a:chExt cx="10509579" cy="5454359"/>
          </a:xfrm>
        </p:grpSpPr>
        <p:pic>
          <p:nvPicPr>
            <p:cNvPr id="8" name="Picture 7"/>
            <p:cNvPicPr/>
            <p:nvPr/>
          </p:nvPicPr>
          <p:blipFill rotWithShape="1">
            <a:blip r:embed="rId2"/>
            <a:srcRect l="55550" t="11235" r="4169" b="14447"/>
            <a:stretch/>
          </p:blipFill>
          <p:spPr bwMode="auto">
            <a:xfrm>
              <a:off x="837691" y="435425"/>
              <a:ext cx="10509579" cy="5454359"/>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82EE573-BF27-E845-A02F-A78944F73A2B}"/>
                </a:ext>
              </a:extLst>
            </p:cNvPr>
            <p:cNvSpPr txBox="1"/>
            <p:nvPr/>
          </p:nvSpPr>
          <p:spPr>
            <a:xfrm>
              <a:off x="8482607" y="4041918"/>
              <a:ext cx="1543243" cy="276999"/>
            </a:xfrm>
            <a:prstGeom prst="rect">
              <a:avLst/>
            </a:prstGeom>
            <a:solidFill>
              <a:srgbClr val="01B05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on first therapy)</a:t>
              </a:r>
            </a:p>
          </p:txBody>
        </p:sp>
      </p:grpSp>
    </p:spTree>
    <p:extLst>
      <p:ext uri="{BB962C8B-B14F-4D97-AF65-F5344CB8AC3E}">
        <p14:creationId xmlns:p14="http://schemas.microsoft.com/office/powerpoint/2010/main" val="25077911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8925"/>
            <a:ext cx="10515600" cy="1325563"/>
          </a:xfrm>
        </p:spPr>
        <p:txBody>
          <a:bodyPr>
            <a:normAutofit/>
          </a:bodyPr>
          <a:lstStyle/>
          <a:p>
            <a:r>
              <a:rPr lang="en-US" sz="4800" b="1" dirty="0"/>
              <a:t>The CARD trial</a:t>
            </a:r>
          </a:p>
        </p:txBody>
      </p:sp>
      <p:grpSp>
        <p:nvGrpSpPr>
          <p:cNvPr id="14" name="Group 13"/>
          <p:cNvGrpSpPr/>
          <p:nvPr/>
        </p:nvGrpSpPr>
        <p:grpSpPr>
          <a:xfrm>
            <a:off x="220560" y="1757101"/>
            <a:ext cx="11245192" cy="4981251"/>
            <a:chOff x="363173" y="1614488"/>
            <a:chExt cx="11245192" cy="4981251"/>
          </a:xfrm>
        </p:grpSpPr>
        <p:sp>
          <p:nvSpPr>
            <p:cNvPr id="10" name="TextBox 9"/>
            <p:cNvSpPr txBox="1"/>
            <p:nvPr/>
          </p:nvSpPr>
          <p:spPr>
            <a:xfrm>
              <a:off x="363173" y="6257185"/>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 Wit R,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2019; 381: 2506-2518.</a:t>
              </a:r>
            </a:p>
          </p:txBody>
        </p:sp>
        <p:pic>
          <p:nvPicPr>
            <p:cNvPr id="3" name="Picture 2"/>
            <p:cNvPicPr>
              <a:picLocks noChangeAspect="1"/>
            </p:cNvPicPr>
            <p:nvPr/>
          </p:nvPicPr>
          <p:blipFill>
            <a:blip r:embed="rId2"/>
            <a:stretch>
              <a:fillRect/>
            </a:stretch>
          </p:blipFill>
          <p:spPr>
            <a:xfrm>
              <a:off x="1012315" y="1614488"/>
              <a:ext cx="5113572" cy="4173726"/>
            </a:xfrm>
            <a:prstGeom prst="rect">
              <a:avLst/>
            </a:prstGeom>
          </p:spPr>
        </p:pic>
        <p:pic>
          <p:nvPicPr>
            <p:cNvPr id="12" name="Picture 11"/>
            <p:cNvPicPr>
              <a:picLocks noChangeAspect="1"/>
            </p:cNvPicPr>
            <p:nvPr/>
          </p:nvPicPr>
          <p:blipFill>
            <a:blip r:embed="rId3"/>
            <a:stretch>
              <a:fillRect/>
            </a:stretch>
          </p:blipFill>
          <p:spPr>
            <a:xfrm>
              <a:off x="6467913" y="1676400"/>
              <a:ext cx="5140452" cy="4068249"/>
            </a:xfrm>
            <a:prstGeom prst="rect">
              <a:avLst/>
            </a:prstGeom>
          </p:spPr>
        </p:pic>
      </p:grpSp>
    </p:spTree>
    <p:extLst>
      <p:ext uri="{BB962C8B-B14F-4D97-AF65-F5344CB8AC3E}">
        <p14:creationId xmlns:p14="http://schemas.microsoft.com/office/powerpoint/2010/main" val="8446859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0570" y="6471254"/>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 Wit R,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2019; 381: 2506-2518.</a:t>
            </a:r>
          </a:p>
        </p:txBody>
      </p:sp>
      <p:grpSp>
        <p:nvGrpSpPr>
          <p:cNvPr id="2" name="Group 1"/>
          <p:cNvGrpSpPr/>
          <p:nvPr/>
        </p:nvGrpSpPr>
        <p:grpSpPr>
          <a:xfrm>
            <a:off x="1897915" y="469727"/>
            <a:ext cx="7167708" cy="5816894"/>
            <a:chOff x="1897915" y="469727"/>
            <a:chExt cx="7167708" cy="5816894"/>
          </a:xfrm>
        </p:grpSpPr>
        <p:grpSp>
          <p:nvGrpSpPr>
            <p:cNvPr id="8" name="Group 7"/>
            <p:cNvGrpSpPr/>
            <p:nvPr/>
          </p:nvGrpSpPr>
          <p:grpSpPr>
            <a:xfrm>
              <a:off x="1924050" y="469727"/>
              <a:ext cx="7141573" cy="5816894"/>
              <a:chOff x="1924050" y="338138"/>
              <a:chExt cx="7141573" cy="5816894"/>
            </a:xfrm>
          </p:grpSpPr>
          <p:pic>
            <p:nvPicPr>
              <p:cNvPr id="4" name="Picture 3"/>
              <p:cNvPicPr>
                <a:picLocks noChangeAspect="1"/>
              </p:cNvPicPr>
              <p:nvPr/>
            </p:nvPicPr>
            <p:blipFill rotWithShape="1">
              <a:blip r:embed="rId2"/>
              <a:srcRect b="23636"/>
              <a:stretch/>
            </p:blipFill>
            <p:spPr>
              <a:xfrm>
                <a:off x="1928812" y="338138"/>
                <a:ext cx="7136811" cy="4042274"/>
              </a:xfrm>
              <a:prstGeom prst="rect">
                <a:avLst/>
              </a:prstGeom>
            </p:spPr>
          </p:pic>
          <p:pic>
            <p:nvPicPr>
              <p:cNvPr id="5" name="Picture 4"/>
              <p:cNvPicPr>
                <a:picLocks noChangeAspect="1"/>
              </p:cNvPicPr>
              <p:nvPr/>
            </p:nvPicPr>
            <p:blipFill>
              <a:blip r:embed="rId3"/>
              <a:stretch>
                <a:fillRect/>
              </a:stretch>
            </p:blipFill>
            <p:spPr>
              <a:xfrm>
                <a:off x="1924050" y="4353334"/>
                <a:ext cx="7141573" cy="1801698"/>
              </a:xfrm>
              <a:prstGeom prst="rect">
                <a:avLst/>
              </a:prstGeom>
            </p:spPr>
          </p:pic>
        </p:grpSp>
        <p:sp>
          <p:nvSpPr>
            <p:cNvPr id="9" name="Rounded Rectangle 8"/>
            <p:cNvSpPr/>
            <p:nvPr/>
          </p:nvSpPr>
          <p:spPr>
            <a:xfrm>
              <a:off x="1897923" y="1681713"/>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1902275" y="3035902"/>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p:nvSpPr>
          <p:spPr>
            <a:xfrm>
              <a:off x="1897915" y="3884989"/>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1902267" y="4281231"/>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p:cNvSpPr/>
            <p:nvPr/>
          </p:nvSpPr>
          <p:spPr>
            <a:xfrm>
              <a:off x="1906617" y="5139032"/>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p:nvSpPr>
          <p:spPr>
            <a:xfrm>
              <a:off x="1910968" y="5361104"/>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781724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909" y="2602873"/>
            <a:ext cx="9220391" cy="1325563"/>
          </a:xfrm>
        </p:spPr>
        <p:txBody>
          <a:bodyPr>
            <a:normAutofit/>
          </a:bodyPr>
          <a:lstStyle/>
          <a:p>
            <a:r>
              <a:rPr lang="en-US" sz="5000" b="1" dirty="0"/>
              <a:t>The Canadian </a:t>
            </a:r>
            <a:r>
              <a:rPr lang="en-US" sz="4900" b="1" dirty="0"/>
              <a:t>(OZM-054)</a:t>
            </a:r>
            <a:r>
              <a:rPr lang="en-US" sz="5000" b="1" dirty="0"/>
              <a:t> trial</a:t>
            </a:r>
            <a:endParaRPr lang="en-US" sz="5000" b="1" i="1" dirty="0"/>
          </a:p>
        </p:txBody>
      </p:sp>
    </p:spTree>
    <p:extLst>
      <p:ext uri="{BB962C8B-B14F-4D97-AF65-F5344CB8AC3E}">
        <p14:creationId xmlns:p14="http://schemas.microsoft.com/office/powerpoint/2010/main" val="35932867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389" y="230202"/>
            <a:ext cx="10515600" cy="1325563"/>
          </a:xfrm>
        </p:spPr>
        <p:txBody>
          <a:bodyPr>
            <a:normAutofit/>
          </a:bodyPr>
          <a:lstStyle/>
          <a:p>
            <a:r>
              <a:rPr lang="en-US" sz="4700" b="1" dirty="0"/>
              <a:t>The OZM-054 trial</a:t>
            </a:r>
          </a:p>
        </p:txBody>
      </p:sp>
      <p:sp>
        <p:nvSpPr>
          <p:cNvPr id="15" name="TextBox 14"/>
          <p:cNvSpPr txBox="1"/>
          <p:nvPr/>
        </p:nvSpPr>
        <p:spPr>
          <a:xfrm>
            <a:off x="261047" y="6446116"/>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Annala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 et al. </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Ann Oncol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2021; 32: 896-905</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p:cNvPicPr>
            <a:picLocks noChangeAspect="1"/>
          </p:cNvPicPr>
          <p:nvPr/>
        </p:nvPicPr>
        <p:blipFill>
          <a:blip r:embed="rId2"/>
          <a:stretch>
            <a:fillRect/>
          </a:stretch>
        </p:blipFill>
        <p:spPr>
          <a:xfrm>
            <a:off x="1502460" y="2960178"/>
            <a:ext cx="4487280" cy="2927282"/>
          </a:xfrm>
          <a:prstGeom prst="rect">
            <a:avLst/>
          </a:prstGeom>
        </p:spPr>
      </p:pic>
      <p:sp>
        <p:nvSpPr>
          <p:cNvPr id="8" name="TextBox 7"/>
          <p:cNvSpPr txBox="1"/>
          <p:nvPr/>
        </p:nvSpPr>
        <p:spPr>
          <a:xfrm>
            <a:off x="981512" y="1538138"/>
            <a:ext cx="548303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Poor prognosis: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liver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CRPC &lt;12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 &gt;3 of 6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(LDH, ECOG, visceral, albumin, ALP, &lt;36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from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Dx</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9" name="Picture 8"/>
          <p:cNvPicPr>
            <a:picLocks noChangeAspect="1"/>
          </p:cNvPicPr>
          <p:nvPr/>
        </p:nvPicPr>
        <p:blipFill>
          <a:blip r:embed="rId3"/>
          <a:stretch>
            <a:fillRect/>
          </a:stretch>
        </p:blipFill>
        <p:spPr>
          <a:xfrm>
            <a:off x="6943069" y="439653"/>
            <a:ext cx="4218483" cy="6175740"/>
          </a:xfrm>
          <a:prstGeom prst="rect">
            <a:avLst/>
          </a:prstGeom>
        </p:spPr>
      </p:pic>
    </p:spTree>
    <p:extLst>
      <p:ext uri="{BB962C8B-B14F-4D97-AF65-F5344CB8AC3E}">
        <p14:creationId xmlns:p14="http://schemas.microsoft.com/office/powerpoint/2010/main" val="480248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389" y="297314"/>
            <a:ext cx="10515600" cy="1325563"/>
          </a:xfrm>
        </p:spPr>
        <p:txBody>
          <a:bodyPr>
            <a:normAutofit/>
          </a:bodyPr>
          <a:lstStyle/>
          <a:p>
            <a:r>
              <a:rPr lang="en-US" sz="4700" b="1" dirty="0"/>
              <a:t>Biomarkers of differential response?</a:t>
            </a:r>
          </a:p>
        </p:txBody>
      </p:sp>
      <p:sp>
        <p:nvSpPr>
          <p:cNvPr id="15" name="TextBox 14"/>
          <p:cNvSpPr txBox="1"/>
          <p:nvPr/>
        </p:nvSpPr>
        <p:spPr>
          <a:xfrm>
            <a:off x="243298" y="6391409"/>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Annala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 et al. </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Ann Oncol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2021; 32: 896-905</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Picture 2"/>
          <p:cNvPicPr>
            <a:picLocks noChangeAspect="1"/>
          </p:cNvPicPr>
          <p:nvPr/>
        </p:nvPicPr>
        <p:blipFill>
          <a:blip r:embed="rId2"/>
          <a:stretch>
            <a:fillRect/>
          </a:stretch>
        </p:blipFill>
        <p:spPr>
          <a:xfrm>
            <a:off x="969806" y="2004234"/>
            <a:ext cx="4422395" cy="3524709"/>
          </a:xfrm>
          <a:prstGeom prst="rect">
            <a:avLst/>
          </a:prstGeom>
        </p:spPr>
      </p:pic>
      <p:grpSp>
        <p:nvGrpSpPr>
          <p:cNvPr id="10" name="Group 9"/>
          <p:cNvGrpSpPr/>
          <p:nvPr/>
        </p:nvGrpSpPr>
        <p:grpSpPr>
          <a:xfrm>
            <a:off x="5409619" y="2030783"/>
            <a:ext cx="6008385" cy="3521391"/>
            <a:chOff x="5409619" y="2109161"/>
            <a:chExt cx="6008385" cy="3521391"/>
          </a:xfrm>
        </p:grpSpPr>
        <p:pic>
          <p:nvPicPr>
            <p:cNvPr id="4" name="Picture 3"/>
            <p:cNvPicPr>
              <a:picLocks noChangeAspect="1"/>
            </p:cNvPicPr>
            <p:nvPr/>
          </p:nvPicPr>
          <p:blipFill>
            <a:blip r:embed="rId3"/>
            <a:stretch>
              <a:fillRect/>
            </a:stretch>
          </p:blipFill>
          <p:spPr>
            <a:xfrm>
              <a:off x="5909964" y="2109161"/>
              <a:ext cx="5508040" cy="661616"/>
            </a:xfrm>
            <a:prstGeom prst="rect">
              <a:avLst/>
            </a:prstGeom>
          </p:spPr>
        </p:pic>
        <p:pic>
          <p:nvPicPr>
            <p:cNvPr id="6" name="Picture 5"/>
            <p:cNvPicPr>
              <a:picLocks noChangeAspect="1"/>
            </p:cNvPicPr>
            <p:nvPr/>
          </p:nvPicPr>
          <p:blipFill rotWithShape="1">
            <a:blip r:embed="rId4"/>
            <a:srcRect t="1351"/>
            <a:stretch/>
          </p:blipFill>
          <p:spPr>
            <a:xfrm>
              <a:off x="5948544" y="2815375"/>
              <a:ext cx="5332733" cy="2815177"/>
            </a:xfrm>
            <a:prstGeom prst="rect">
              <a:avLst/>
            </a:prstGeom>
          </p:spPr>
        </p:pic>
        <p:sp>
          <p:nvSpPr>
            <p:cNvPr id="5" name="Rounded Rectangle 4"/>
            <p:cNvSpPr/>
            <p:nvPr/>
          </p:nvSpPr>
          <p:spPr>
            <a:xfrm>
              <a:off x="5821960" y="4494840"/>
              <a:ext cx="3481431" cy="43890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5823635" y="3215345"/>
              <a:ext cx="3481431" cy="43890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5409619" y="3369212"/>
              <a:ext cx="335359" cy="12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86987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958" y="2602873"/>
            <a:ext cx="10515600" cy="1325563"/>
          </a:xfrm>
        </p:spPr>
        <p:txBody>
          <a:bodyPr>
            <a:normAutofit/>
          </a:bodyPr>
          <a:lstStyle/>
          <a:p>
            <a:r>
              <a:rPr lang="en-US" sz="5000" b="1" dirty="0"/>
              <a:t>Optimal integration of radium-223</a:t>
            </a:r>
            <a:endParaRPr lang="en-US" sz="5000" b="1" i="1" dirty="0"/>
          </a:p>
        </p:txBody>
      </p:sp>
    </p:spTree>
    <p:extLst>
      <p:ext uri="{BB962C8B-B14F-4D97-AF65-F5344CB8AC3E}">
        <p14:creationId xmlns:p14="http://schemas.microsoft.com/office/powerpoint/2010/main" val="1633555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4701"/>
            <a:ext cx="10515600" cy="1325563"/>
          </a:xfrm>
        </p:spPr>
        <p:txBody>
          <a:bodyPr/>
          <a:lstStyle/>
          <a:p>
            <a:r>
              <a:rPr lang="en-US" b="1" dirty="0"/>
              <a:t>Radium-223: the ALSYMPCA trial</a:t>
            </a:r>
            <a:endParaRPr lang="en-US" sz="2500" b="1" dirty="0"/>
          </a:p>
        </p:txBody>
      </p:sp>
      <p:sp>
        <p:nvSpPr>
          <p:cNvPr id="10" name="TextBox 9"/>
          <p:cNvSpPr txBox="1"/>
          <p:nvPr/>
        </p:nvSpPr>
        <p:spPr>
          <a:xfrm>
            <a:off x="217059" y="6452549"/>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Parker C, et al. </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N Engl J Med</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2013; 369: 213-223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9" name="Group 8"/>
          <p:cNvGrpSpPr/>
          <p:nvPr/>
        </p:nvGrpSpPr>
        <p:grpSpPr>
          <a:xfrm>
            <a:off x="1011093" y="1411844"/>
            <a:ext cx="10330824" cy="4763754"/>
            <a:chOff x="851702" y="1411844"/>
            <a:chExt cx="10330824" cy="4763754"/>
          </a:xfrm>
        </p:grpSpPr>
        <p:pic>
          <p:nvPicPr>
            <p:cNvPr id="7" name="Picture 6"/>
            <p:cNvPicPr>
              <a:picLocks noChangeAspect="1"/>
            </p:cNvPicPr>
            <p:nvPr/>
          </p:nvPicPr>
          <p:blipFill>
            <a:blip r:embed="rId2"/>
            <a:stretch>
              <a:fillRect/>
            </a:stretch>
          </p:blipFill>
          <p:spPr>
            <a:xfrm>
              <a:off x="851702" y="1411844"/>
              <a:ext cx="3470743" cy="4615300"/>
            </a:xfrm>
            <a:prstGeom prst="rect">
              <a:avLst/>
            </a:prstGeom>
          </p:spPr>
        </p:pic>
        <p:pic>
          <p:nvPicPr>
            <p:cNvPr id="8" name="Picture 7"/>
            <p:cNvPicPr>
              <a:picLocks noChangeAspect="1"/>
            </p:cNvPicPr>
            <p:nvPr/>
          </p:nvPicPr>
          <p:blipFill>
            <a:blip r:embed="rId3"/>
            <a:stretch>
              <a:fillRect/>
            </a:stretch>
          </p:blipFill>
          <p:spPr>
            <a:xfrm>
              <a:off x="4798504" y="1589321"/>
              <a:ext cx="6384022" cy="4586277"/>
            </a:xfrm>
            <a:prstGeom prst="rect">
              <a:avLst/>
            </a:prstGeom>
          </p:spPr>
        </p:pic>
      </p:grpSp>
    </p:spTree>
    <p:extLst>
      <p:ext uri="{BB962C8B-B14F-4D97-AF65-F5344CB8AC3E}">
        <p14:creationId xmlns:p14="http://schemas.microsoft.com/office/powerpoint/2010/main" val="3328219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581041" y="1412776"/>
            <a:ext cx="11021455" cy="4842366"/>
          </a:xfrm>
        </p:spPr>
        <p:txBody>
          <a:bodyPr/>
          <a:lstStyle/>
          <a:p>
            <a:pPr marL="98425" indent="0">
              <a:lnSpc>
                <a:spcPct val="100000"/>
              </a:lnSpc>
              <a:spcBef>
                <a:spcPts val="2400"/>
              </a:spcBef>
              <a:spcAft>
                <a:spcPts val="600"/>
              </a:spcAft>
              <a:buNone/>
            </a:pPr>
            <a:r>
              <a:rPr lang="en-US" sz="2500" dirty="0">
                <a:solidFill>
                  <a:srgbClr val="0432FF"/>
                </a:solidFill>
              </a:rPr>
              <a:t>MODULE 1: </a:t>
            </a:r>
            <a:r>
              <a:rPr lang="en-US" sz="2500" dirty="0">
                <a:solidFill>
                  <a:schemeClr val="tx1"/>
                </a:solidFill>
              </a:rPr>
              <a:t>Management Approaches for Nonmetastatic Prostate Cancer </a:t>
            </a:r>
            <a:br>
              <a:rPr lang="en-US" sz="2500" dirty="0">
                <a:solidFill>
                  <a:schemeClr val="tx1"/>
                </a:solidFill>
              </a:rPr>
            </a:br>
            <a:r>
              <a:rPr lang="en-US" sz="2500" dirty="0">
                <a:solidFill>
                  <a:schemeClr val="tx1"/>
                </a:solidFill>
              </a:rPr>
              <a:t>— Dr Concepcion</a:t>
            </a:r>
          </a:p>
          <a:p>
            <a:pPr marL="98425" indent="0">
              <a:lnSpc>
                <a:spcPct val="100000"/>
              </a:lnSpc>
              <a:spcBef>
                <a:spcPts val="2400"/>
              </a:spcBef>
              <a:spcAft>
                <a:spcPts val="600"/>
              </a:spcAft>
              <a:buNone/>
            </a:pPr>
            <a:r>
              <a:rPr lang="en-US" sz="2500" dirty="0">
                <a:solidFill>
                  <a:srgbClr val="0432FF"/>
                </a:solidFill>
              </a:rPr>
              <a:t>MODULE 2: </a:t>
            </a:r>
            <a:r>
              <a:rPr lang="en-US" sz="2500" dirty="0">
                <a:solidFill>
                  <a:schemeClr val="tx1"/>
                </a:solidFill>
              </a:rPr>
              <a:t>Role of Treatment Intensification in Metastatic Hormone-Sensitive Prostate Cancer (</a:t>
            </a:r>
            <a:r>
              <a:rPr lang="en-US" sz="2500" dirty="0" err="1">
                <a:solidFill>
                  <a:schemeClr val="tx1"/>
                </a:solidFill>
              </a:rPr>
              <a:t>mHSPC</a:t>
            </a:r>
            <a:r>
              <a:rPr lang="en-US" sz="2500" dirty="0">
                <a:solidFill>
                  <a:schemeClr val="tx1"/>
                </a:solidFill>
              </a:rPr>
              <a:t>) — Dr Smith</a:t>
            </a:r>
          </a:p>
          <a:p>
            <a:pPr marL="98425" indent="0">
              <a:lnSpc>
                <a:spcPct val="100000"/>
              </a:lnSpc>
              <a:spcBef>
                <a:spcPts val="2400"/>
              </a:spcBef>
              <a:spcAft>
                <a:spcPts val="600"/>
              </a:spcAft>
              <a:buNone/>
            </a:pPr>
            <a:r>
              <a:rPr lang="en-US" sz="2500" dirty="0">
                <a:solidFill>
                  <a:srgbClr val="0432FF"/>
                </a:solidFill>
              </a:rPr>
              <a:t>MODULE 3: </a:t>
            </a:r>
            <a:r>
              <a:rPr lang="en-US" sz="2500" dirty="0">
                <a:solidFill>
                  <a:schemeClr val="tx1"/>
                </a:solidFill>
              </a:rPr>
              <a:t>Selection and Sequencing of Therapy for Metastatic CRPC (</a:t>
            </a:r>
            <a:r>
              <a:rPr lang="en-US" sz="2500" dirty="0" err="1">
                <a:solidFill>
                  <a:schemeClr val="tx1"/>
                </a:solidFill>
              </a:rPr>
              <a:t>mCRPC</a:t>
            </a:r>
            <a:r>
              <a:rPr lang="en-US" sz="2500" dirty="0">
                <a:solidFill>
                  <a:schemeClr val="tx1"/>
                </a:solidFill>
              </a:rPr>
              <a:t>) </a:t>
            </a:r>
            <a:br>
              <a:rPr lang="en-US" sz="2500" dirty="0">
                <a:solidFill>
                  <a:schemeClr val="tx1"/>
                </a:solidFill>
              </a:rPr>
            </a:br>
            <a:r>
              <a:rPr lang="en-US" sz="2500" dirty="0">
                <a:solidFill>
                  <a:schemeClr val="tx1"/>
                </a:solidFill>
              </a:rPr>
              <a:t>— Dr </a:t>
            </a:r>
            <a:r>
              <a:rPr lang="en-US" sz="2500" dirty="0" err="1">
                <a:solidFill>
                  <a:schemeClr val="tx1"/>
                </a:solidFill>
              </a:rPr>
              <a:t>Antonarakis</a:t>
            </a:r>
            <a:endParaRPr lang="en-US" sz="2500" dirty="0">
              <a:solidFill>
                <a:schemeClr val="tx1"/>
              </a:solidFill>
            </a:endParaRPr>
          </a:p>
          <a:p>
            <a:pPr marL="98425" indent="0">
              <a:lnSpc>
                <a:spcPct val="100000"/>
              </a:lnSpc>
              <a:spcBef>
                <a:spcPts val="2400"/>
              </a:spcBef>
              <a:spcAft>
                <a:spcPts val="600"/>
              </a:spcAft>
              <a:buNone/>
            </a:pPr>
            <a:r>
              <a:rPr lang="en-US" sz="2500" dirty="0">
                <a:solidFill>
                  <a:srgbClr val="0432FF"/>
                </a:solidFill>
              </a:rPr>
              <a:t>MODULE 4: </a:t>
            </a:r>
            <a:r>
              <a:rPr lang="en-US" sz="2500" dirty="0">
                <a:solidFill>
                  <a:schemeClr val="tx1"/>
                </a:solidFill>
              </a:rPr>
              <a:t>Current and Future Integration of PARP Inhibitors in the Management of Prostate Cancer — Dr Saad</a:t>
            </a: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28819"/>
            <a:ext cx="10358967" cy="1167933"/>
          </a:xfrm>
        </p:spPr>
        <p:txBody>
          <a:bodyPr/>
          <a:lstStyle/>
          <a:p>
            <a:pPr>
              <a:spcBef>
                <a:spcPts val="1200"/>
              </a:spcBef>
            </a:pPr>
            <a:r>
              <a:rPr lang="en-US" dirty="0"/>
              <a:t>Agenda</a:t>
            </a:r>
            <a:endParaRPr lang="en-US" sz="2400" dirty="0"/>
          </a:p>
        </p:txBody>
      </p:sp>
    </p:spTree>
    <p:extLst>
      <p:ext uri="{BB962C8B-B14F-4D97-AF65-F5344CB8AC3E}">
        <p14:creationId xmlns:p14="http://schemas.microsoft.com/office/powerpoint/2010/main" val="1821995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2787"/>
            <a:ext cx="10515600" cy="1325563"/>
          </a:xfrm>
        </p:spPr>
        <p:txBody>
          <a:bodyPr/>
          <a:lstStyle/>
          <a:p>
            <a:r>
              <a:rPr lang="en-US" b="1" dirty="0"/>
              <a:t>Ideal patient for Radium-223 treatment</a:t>
            </a:r>
            <a:endParaRPr lang="en-US" sz="2500" b="1" dirty="0"/>
          </a:p>
        </p:txBody>
      </p:sp>
      <p:sp>
        <p:nvSpPr>
          <p:cNvPr id="9" name="Rectangle 3"/>
          <p:cNvSpPr txBox="1">
            <a:spLocks noChangeArrowheads="1"/>
          </p:cNvSpPr>
          <p:nvPr/>
        </p:nvSpPr>
        <p:spPr>
          <a:xfrm>
            <a:off x="1208234" y="1647404"/>
            <a:ext cx="9940735" cy="496248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with symptomatic bone metastases</a:t>
            </a:r>
          </a:p>
          <a:p>
            <a:pPr marL="228600" marR="0" lvl="0" indent="-228600"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Mild bone pain (1-4/10), but not severe bone pain (≥5/10)</a:t>
            </a:r>
          </a:p>
          <a:p>
            <a:pPr marL="228600" marR="0" lvl="0" indent="-228600"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Few bone metastases (5-10), but not too many (≥20)</a:t>
            </a:r>
          </a:p>
          <a:p>
            <a:pPr marL="228600" marR="0" lvl="0" indent="-228600"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No impending pathologic fracture or cord compression</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Adequate bone marrow function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700" b="0" i="0" u="none" strike="noStrike" kern="1200" cap="none" spc="0" normalizeH="0" baseline="0" noProof="0" dirty="0" err="1">
                <a:ln>
                  <a:noFill/>
                </a:ln>
                <a:solidFill>
                  <a:prstClr val="black"/>
                </a:solidFill>
                <a:effectLst/>
                <a:uLnTx/>
                <a:uFillTx/>
                <a:latin typeface="Calibri" panose="020F0502020204030204"/>
                <a:ea typeface="+mn-ea"/>
                <a:cs typeface="+mn-cs"/>
              </a:rPr>
              <a:t>Hgb</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≥9, ANC ≥1000, </a:t>
            </a:r>
            <a:r>
              <a:rPr kumimoji="0" lang="en-US" sz="2700" b="0" i="0" u="none" strike="noStrike" kern="1200" cap="none" spc="0" normalizeH="0" baseline="0" noProof="0" dirty="0" err="1">
                <a:ln>
                  <a:noFill/>
                </a:ln>
                <a:solidFill>
                  <a:prstClr val="black"/>
                </a:solidFill>
                <a:effectLst/>
                <a:uLnTx/>
                <a:uFillTx/>
                <a:latin typeface="Calibri" panose="020F0502020204030204"/>
                <a:ea typeface="+mn-ea"/>
                <a:cs typeface="+mn-cs"/>
              </a:rPr>
              <a:t>Plt</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≥100K)</a:t>
            </a:r>
          </a:p>
          <a:p>
            <a:pPr marL="228600" marR="0" lvl="0" indent="-228600"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No visceral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mets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rPr>
              <a:t>(≥10 mm)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or bulky nodal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mets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rPr>
              <a:t>(≥30 mm)</a:t>
            </a:r>
          </a:p>
          <a:p>
            <a:pPr marL="228600" marR="0" lvl="0" indent="-228600"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No concurrent Abi; use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Denosumab</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with concurrent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Enza</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1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ECOG 0-1; avoid if ECOG 2-4</a:t>
            </a:r>
          </a:p>
        </p:txBody>
      </p:sp>
    </p:spTree>
    <p:extLst>
      <p:ext uri="{BB962C8B-B14F-4D97-AF65-F5344CB8AC3E}">
        <p14:creationId xmlns:p14="http://schemas.microsoft.com/office/powerpoint/2010/main" val="1911326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626" y="2602873"/>
            <a:ext cx="10515600" cy="1325563"/>
          </a:xfrm>
        </p:spPr>
        <p:txBody>
          <a:bodyPr>
            <a:normAutofit/>
          </a:bodyPr>
          <a:lstStyle/>
          <a:p>
            <a:r>
              <a:rPr lang="en-US" sz="5000" b="1" dirty="0"/>
              <a:t>The PEACE-3 (EORTC-1333) trial</a:t>
            </a:r>
            <a:endParaRPr lang="en-US" sz="5000" b="1" i="1" dirty="0"/>
          </a:p>
        </p:txBody>
      </p:sp>
    </p:spTree>
    <p:extLst>
      <p:ext uri="{BB962C8B-B14F-4D97-AF65-F5344CB8AC3E}">
        <p14:creationId xmlns:p14="http://schemas.microsoft.com/office/powerpoint/2010/main" val="2781859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10" y="213861"/>
            <a:ext cx="10515600" cy="1325563"/>
          </a:xfrm>
        </p:spPr>
        <p:txBody>
          <a:bodyPr/>
          <a:lstStyle/>
          <a:p>
            <a:r>
              <a:rPr lang="en-US" b="1" dirty="0"/>
              <a:t>ERA-223 study: A cautionary note</a:t>
            </a:r>
            <a:endParaRPr lang="en-US" sz="2500" b="1" dirty="0"/>
          </a:p>
        </p:txBody>
      </p:sp>
      <p:sp>
        <p:nvSpPr>
          <p:cNvPr id="10" name="TextBox 9"/>
          <p:cNvSpPr txBox="1"/>
          <p:nvPr/>
        </p:nvSpPr>
        <p:spPr>
          <a:xfrm>
            <a:off x="183732" y="6474862"/>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Smith MR, et al. </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Lancet Oncol</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2019; 20: 408-419</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Picture 2"/>
          <p:cNvPicPr>
            <a:picLocks noChangeAspect="1"/>
          </p:cNvPicPr>
          <p:nvPr/>
        </p:nvPicPr>
        <p:blipFill rotWithShape="1">
          <a:blip r:embed="rId2"/>
          <a:srcRect l="1078" r="50197" b="2729"/>
          <a:stretch/>
        </p:blipFill>
        <p:spPr>
          <a:xfrm>
            <a:off x="381000" y="1564155"/>
            <a:ext cx="5715000" cy="4549441"/>
          </a:xfrm>
          <a:prstGeom prst="rect">
            <a:avLst/>
          </a:prstGeom>
        </p:spPr>
      </p:pic>
      <p:sp>
        <p:nvSpPr>
          <p:cNvPr id="4" name="TextBox 3"/>
          <p:cNvSpPr txBox="1"/>
          <p:nvPr/>
        </p:nvSpPr>
        <p:spPr>
          <a:xfrm>
            <a:off x="9012923" y="461831"/>
            <a:ext cx="2114026" cy="923330"/>
          </a:xfrm>
          <a:prstGeom prst="rect">
            <a:avLst/>
          </a:prstGeom>
          <a:noFill/>
          <a:ln w="317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60% of patients did </a:t>
            </a:r>
            <a:r>
              <a:rPr kumimoji="0" lang="en-US" sz="1800" b="1" i="1" u="sng" strike="noStrike" kern="1200" cap="none" spc="0" normalizeH="0" baseline="0" noProof="0" dirty="0">
                <a:ln>
                  <a:noFill/>
                </a:ln>
                <a:solidFill>
                  <a:srgbClr val="FF0000"/>
                </a:solidFill>
                <a:effectLst/>
                <a:uLnTx/>
                <a:uFillTx/>
                <a:latin typeface="Calibri" panose="020F0502020204030204"/>
                <a:ea typeface="+mn-ea"/>
                <a:cs typeface="+mn-cs"/>
              </a:rPr>
              <a:t>not</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receive a bone-protecting agent</a:t>
            </a:r>
          </a:p>
        </p:txBody>
      </p:sp>
      <p:pic>
        <p:nvPicPr>
          <p:cNvPr id="6" name="Picture 5" descr="Chart, line chart&#10;&#10;Description automatically generated">
            <a:extLst>
              <a:ext uri="{FF2B5EF4-FFF2-40B4-BE49-F238E27FC236}">
                <a16:creationId xmlns:a16="http://schemas.microsoft.com/office/drawing/2014/main" id="{B066C244-51D9-DC45-8C80-057BB6E64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76159"/>
            <a:ext cx="5534105" cy="3591807"/>
          </a:xfrm>
          <a:prstGeom prst="rect">
            <a:avLst/>
          </a:prstGeom>
        </p:spPr>
      </p:pic>
      <p:pic>
        <p:nvPicPr>
          <p:cNvPr id="9" name="Picture 8" descr="Logo, icon&#10;&#10;Description automatically generated">
            <a:extLst>
              <a:ext uri="{FF2B5EF4-FFF2-40B4-BE49-F238E27FC236}">
                <a16:creationId xmlns:a16="http://schemas.microsoft.com/office/drawing/2014/main" id="{B47AF329-7874-6641-9FF2-2989277A3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3052" y="1787394"/>
            <a:ext cx="658635" cy="596888"/>
          </a:xfrm>
          <a:prstGeom prst="rect">
            <a:avLst/>
          </a:prstGeom>
        </p:spPr>
      </p:pic>
    </p:spTree>
    <p:extLst>
      <p:ext uri="{BB962C8B-B14F-4D97-AF65-F5344CB8AC3E}">
        <p14:creationId xmlns:p14="http://schemas.microsoft.com/office/powerpoint/2010/main" val="946547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83642" y="6437053"/>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Tombal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 et al. </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ASCO</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2019; Abstract 5007</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 name="Picture 6" descr="5007_Tombal [Read-Only] - PowerPoint"/>
          <p:cNvPicPr>
            <a:picLocks noChangeAspect="1"/>
          </p:cNvPicPr>
          <p:nvPr/>
        </p:nvPicPr>
        <p:blipFill rotWithShape="1">
          <a:blip r:embed="rId2">
            <a:extLst>
              <a:ext uri="{28A0092B-C50C-407E-A947-70E740481C1C}">
                <a14:useLocalDpi xmlns:a14="http://schemas.microsoft.com/office/drawing/2010/main" val="0"/>
              </a:ext>
            </a:extLst>
          </a:blip>
          <a:srcRect l="19167" t="18298" r="5833" b="13768"/>
          <a:stretch/>
        </p:blipFill>
        <p:spPr>
          <a:xfrm>
            <a:off x="92367" y="251670"/>
            <a:ext cx="12099633" cy="6049817"/>
          </a:xfrm>
          <a:prstGeom prst="rect">
            <a:avLst/>
          </a:prstGeom>
        </p:spPr>
      </p:pic>
    </p:spTree>
    <p:extLst>
      <p:ext uri="{BB962C8B-B14F-4D97-AF65-F5344CB8AC3E}">
        <p14:creationId xmlns:p14="http://schemas.microsoft.com/office/powerpoint/2010/main" val="3214432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2003" y="6411228"/>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Gillessen S, et al. </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ASCO</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2021; Abstract 5002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p:cNvPicPr>
            <a:picLocks noChangeAspect="1"/>
          </p:cNvPicPr>
          <p:nvPr/>
        </p:nvPicPr>
        <p:blipFill rotWithShape="1">
          <a:blip r:embed="rId2"/>
          <a:srcRect b="11986"/>
          <a:stretch/>
        </p:blipFill>
        <p:spPr>
          <a:xfrm>
            <a:off x="302003" y="383297"/>
            <a:ext cx="11614910" cy="5749055"/>
          </a:xfrm>
          <a:prstGeom prst="rect">
            <a:avLst/>
          </a:prstGeom>
        </p:spPr>
      </p:pic>
    </p:spTree>
    <p:extLst>
      <p:ext uri="{BB962C8B-B14F-4D97-AF65-F5344CB8AC3E}">
        <p14:creationId xmlns:p14="http://schemas.microsoft.com/office/powerpoint/2010/main" val="2849366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5020" y="6411886"/>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Gillessen S, et al. </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ASCO</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2021; Abstract 5002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p:cNvPicPr>
            <a:picLocks noChangeAspect="1"/>
          </p:cNvPicPr>
          <p:nvPr/>
        </p:nvPicPr>
        <p:blipFill rotWithShape="1">
          <a:blip r:embed="rId2"/>
          <a:srcRect b="10754"/>
          <a:stretch/>
        </p:blipFill>
        <p:spPr>
          <a:xfrm>
            <a:off x="235020" y="276837"/>
            <a:ext cx="11756871" cy="5900715"/>
          </a:xfrm>
          <a:prstGeom prst="rect">
            <a:avLst/>
          </a:prstGeom>
        </p:spPr>
      </p:pic>
    </p:spTree>
    <p:extLst>
      <p:ext uri="{BB962C8B-B14F-4D97-AF65-F5344CB8AC3E}">
        <p14:creationId xmlns:p14="http://schemas.microsoft.com/office/powerpoint/2010/main" val="36529165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8358" y="6382916"/>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Gillessen S, et al. </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ASCO</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2021; Abstract 5002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Picture 2"/>
          <p:cNvPicPr>
            <a:picLocks noChangeAspect="1"/>
          </p:cNvPicPr>
          <p:nvPr/>
        </p:nvPicPr>
        <p:blipFill rotWithShape="1">
          <a:blip r:embed="rId2"/>
          <a:srcRect b="15640"/>
          <a:stretch/>
        </p:blipFill>
        <p:spPr>
          <a:xfrm>
            <a:off x="41944" y="475084"/>
            <a:ext cx="11588545" cy="5497878"/>
          </a:xfrm>
          <a:prstGeom prst="rect">
            <a:avLst/>
          </a:prstGeom>
        </p:spPr>
      </p:pic>
    </p:spTree>
    <p:extLst>
      <p:ext uri="{BB962C8B-B14F-4D97-AF65-F5344CB8AC3E}">
        <p14:creationId xmlns:p14="http://schemas.microsoft.com/office/powerpoint/2010/main" val="37332962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363" y="2628040"/>
            <a:ext cx="6502356" cy="1325563"/>
          </a:xfrm>
        </p:spPr>
        <p:txBody>
          <a:bodyPr>
            <a:noAutofit/>
          </a:bodyPr>
          <a:lstStyle/>
          <a:p>
            <a:r>
              <a:rPr lang="en-US" sz="5200" b="1" baseline="30000" dirty="0"/>
              <a:t>177</a:t>
            </a:r>
            <a:r>
              <a:rPr lang="en-US" sz="5200" b="1" dirty="0"/>
              <a:t>Lutetium–PSMA–617</a:t>
            </a:r>
            <a:endParaRPr lang="en-US" sz="5200" b="1" i="1" dirty="0"/>
          </a:p>
        </p:txBody>
      </p:sp>
    </p:spTree>
    <p:extLst>
      <p:ext uri="{BB962C8B-B14F-4D97-AF65-F5344CB8AC3E}">
        <p14:creationId xmlns:p14="http://schemas.microsoft.com/office/powerpoint/2010/main" val="26546920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64426"/>
            <a:ext cx="10515600" cy="1325563"/>
          </a:xfrm>
        </p:spPr>
        <p:txBody>
          <a:bodyPr>
            <a:normAutofit/>
          </a:bodyPr>
          <a:lstStyle/>
          <a:p>
            <a:r>
              <a:rPr lang="en-US" sz="4600" b="1" dirty="0"/>
              <a:t>PSMA: Target for imaging and therapy</a:t>
            </a:r>
          </a:p>
        </p:txBody>
      </p:sp>
      <p:sp>
        <p:nvSpPr>
          <p:cNvPr id="4" name="TextBox 3"/>
          <p:cNvSpPr txBox="1"/>
          <p:nvPr/>
        </p:nvSpPr>
        <p:spPr>
          <a:xfrm>
            <a:off x="313825" y="6493574"/>
            <a:ext cx="44332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Evans JC,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et al. Br J </a:t>
            </a:r>
            <a:r>
              <a:rPr kumimoji="0" lang="en-US" sz="1500" b="0" i="1" u="none" strike="noStrike" kern="1200" cap="none" spc="0" normalizeH="0" baseline="0" noProof="0" dirty="0" err="1">
                <a:ln>
                  <a:noFill/>
                </a:ln>
                <a:solidFill>
                  <a:prstClr val="black"/>
                </a:solidFill>
                <a:effectLst/>
                <a:uLnTx/>
                <a:uFillTx/>
                <a:latin typeface="Calibri" panose="020F0502020204030204"/>
                <a:ea typeface="+mn-ea"/>
                <a:cs typeface="+mn-cs"/>
              </a:rPr>
              <a:t>Pharmacol</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2016; 173: 3041-79.</a:t>
            </a:r>
          </a:p>
        </p:txBody>
      </p:sp>
      <p:pic>
        <p:nvPicPr>
          <p:cNvPr id="3" name="Picture 2"/>
          <p:cNvPicPr>
            <a:picLocks noChangeAspect="1"/>
          </p:cNvPicPr>
          <p:nvPr/>
        </p:nvPicPr>
        <p:blipFill>
          <a:blip r:embed="rId2"/>
          <a:stretch>
            <a:fillRect/>
          </a:stretch>
        </p:blipFill>
        <p:spPr>
          <a:xfrm>
            <a:off x="381000" y="1689989"/>
            <a:ext cx="11430000" cy="4585198"/>
          </a:xfrm>
          <a:prstGeom prst="rect">
            <a:avLst/>
          </a:prstGeom>
        </p:spPr>
      </p:pic>
    </p:spTree>
    <p:extLst>
      <p:ext uri="{BB962C8B-B14F-4D97-AF65-F5344CB8AC3E}">
        <p14:creationId xmlns:p14="http://schemas.microsoft.com/office/powerpoint/2010/main" val="35372230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64426"/>
            <a:ext cx="10515600" cy="1325563"/>
          </a:xfrm>
        </p:spPr>
        <p:txBody>
          <a:bodyPr>
            <a:normAutofit/>
          </a:bodyPr>
          <a:lstStyle/>
          <a:p>
            <a:r>
              <a:rPr lang="en-US" sz="4600" b="1" baseline="30000" dirty="0"/>
              <a:t>177</a:t>
            </a:r>
            <a:r>
              <a:rPr lang="en-US" sz="4600" b="1" dirty="0"/>
              <a:t>Lu-PSMA-617 </a:t>
            </a:r>
            <a:r>
              <a:rPr lang="en-US" sz="4600" b="1" dirty="0" err="1"/>
              <a:t>Radioligand</a:t>
            </a:r>
            <a:r>
              <a:rPr lang="en-US" sz="4600" b="1" dirty="0"/>
              <a:t> therapy</a:t>
            </a:r>
          </a:p>
        </p:txBody>
      </p:sp>
      <p:sp>
        <p:nvSpPr>
          <p:cNvPr id="5" name="TextBox 4"/>
          <p:cNvSpPr txBox="1"/>
          <p:nvPr/>
        </p:nvSpPr>
        <p:spPr>
          <a:xfrm>
            <a:off x="258000" y="6399216"/>
            <a:ext cx="73948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Morris MJ,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J Clin Oncol 39; 2021 (ASCO abstract LBA4)</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p:cNvPicPr>
            <a:picLocks noChangeAspect="1"/>
          </p:cNvPicPr>
          <p:nvPr/>
        </p:nvPicPr>
        <p:blipFill>
          <a:blip r:embed="rId2"/>
          <a:stretch>
            <a:fillRect/>
          </a:stretch>
        </p:blipFill>
        <p:spPr>
          <a:xfrm>
            <a:off x="1889760" y="1583491"/>
            <a:ext cx="8412480" cy="4461683"/>
          </a:xfrm>
          <a:prstGeom prst="rect">
            <a:avLst/>
          </a:prstGeom>
        </p:spPr>
      </p:pic>
    </p:spTree>
    <p:extLst>
      <p:ext uri="{BB962C8B-B14F-4D97-AF65-F5344CB8AC3E}">
        <p14:creationId xmlns:p14="http://schemas.microsoft.com/office/powerpoint/2010/main" val="13246655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wearing headphones&#10;&#10;Description automatically generated">
            <a:extLst>
              <a:ext uri="{FF2B5EF4-FFF2-40B4-BE49-F238E27FC236}">
                <a16:creationId xmlns:a16="http://schemas.microsoft.com/office/drawing/2014/main" id="{CED71E95-E767-CACC-42C7-A36992A4EAAC}"/>
              </a:ext>
            </a:extLst>
          </p:cNvPr>
          <p:cNvPicPr>
            <a:picLocks noChangeAspect="1"/>
          </p:cNvPicPr>
          <p:nvPr/>
        </p:nvPicPr>
        <p:blipFill>
          <a:blip r:embed="rId2"/>
          <a:stretch>
            <a:fillRect/>
          </a:stretch>
        </p:blipFill>
        <p:spPr>
          <a:xfrm>
            <a:off x="246907" y="2765710"/>
            <a:ext cx="2542032" cy="1429893"/>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BC0B37A4-13EB-F10D-0D80-4317F587892C}"/>
              </a:ext>
            </a:extLst>
          </p:cNvPr>
          <p:cNvSpPr txBox="1"/>
          <p:nvPr/>
        </p:nvSpPr>
        <p:spPr>
          <a:xfrm>
            <a:off x="2801131" y="2765710"/>
            <a:ext cx="30055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Jason </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Hafron</a:t>
            </a:r>
            <a:r>
              <a:rPr kumimoji="0" lang="en-US" sz="1800" b="1" i="0" u="none" strike="noStrike" kern="1200" cap="none" spc="0" normalizeH="0" baseline="0" noProof="0" dirty="0">
                <a:ln>
                  <a:noFill/>
                </a:ln>
                <a:solidFill>
                  <a:srgbClr val="000000"/>
                </a:solidFill>
                <a:effectLst/>
                <a:uLnTx/>
                <a:uFillTx/>
                <a:latin typeface="Calibri"/>
                <a:ea typeface="+mn-ea"/>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Oakland University William Beaumont School of Medicine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West Bloomfield, Michigan</a:t>
            </a:r>
          </a:p>
        </p:txBody>
      </p:sp>
      <p:pic>
        <p:nvPicPr>
          <p:cNvPr id="19" name="Picture 18" descr="A child wearing headphones&#10;&#10;Description automatically generated with medium confidence">
            <a:extLst>
              <a:ext uri="{FF2B5EF4-FFF2-40B4-BE49-F238E27FC236}">
                <a16:creationId xmlns:a16="http://schemas.microsoft.com/office/drawing/2014/main" id="{5A9DD749-BA28-CB95-0F84-503C7DD9161E}"/>
              </a:ext>
            </a:extLst>
          </p:cNvPr>
          <p:cNvPicPr>
            <a:picLocks noChangeAspect="1"/>
          </p:cNvPicPr>
          <p:nvPr/>
        </p:nvPicPr>
        <p:blipFill>
          <a:blip r:embed="rId3"/>
          <a:stretch>
            <a:fillRect/>
          </a:stretch>
        </p:blipFill>
        <p:spPr>
          <a:xfrm>
            <a:off x="246907" y="4771333"/>
            <a:ext cx="2542032" cy="1429893"/>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482400FD-0903-77C8-E6C7-CBA452DBABA1}"/>
              </a:ext>
            </a:extLst>
          </p:cNvPr>
          <p:cNvSpPr txBox="1"/>
          <p:nvPr/>
        </p:nvSpPr>
        <p:spPr>
          <a:xfrm>
            <a:off x="2801131" y="4771333"/>
            <a:ext cx="234679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Paul </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Markowski</a:t>
            </a:r>
            <a:r>
              <a:rPr kumimoji="0" lang="en-US" sz="1800" b="1" i="0" u="none" strike="noStrike" kern="1200" cap="none" spc="0" normalizeH="0" baseline="0" noProof="0" dirty="0">
                <a:ln>
                  <a:noFill/>
                </a:ln>
                <a:solidFill>
                  <a:srgbClr val="000000"/>
                </a:solidFill>
                <a:effectLst/>
                <a:uLnTx/>
                <a:uFillTx/>
                <a:latin typeface="Calibri"/>
                <a:ea typeface="+mn-ea"/>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Atlantic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Summit, New Jersey</a:t>
            </a:r>
          </a:p>
        </p:txBody>
      </p:sp>
      <p:pic>
        <p:nvPicPr>
          <p:cNvPr id="22" name="Picture 21" descr="A person wearing headphones&#10;&#10;Description automatically generated">
            <a:extLst>
              <a:ext uri="{FF2B5EF4-FFF2-40B4-BE49-F238E27FC236}">
                <a16:creationId xmlns:a16="http://schemas.microsoft.com/office/drawing/2014/main" id="{8045A716-44A3-F33C-3C49-AD5A050EAA80}"/>
              </a:ext>
            </a:extLst>
          </p:cNvPr>
          <p:cNvPicPr>
            <a:picLocks noChangeAspect="1"/>
          </p:cNvPicPr>
          <p:nvPr/>
        </p:nvPicPr>
        <p:blipFill>
          <a:blip r:embed="rId4"/>
          <a:stretch>
            <a:fillRect/>
          </a:stretch>
        </p:blipFill>
        <p:spPr>
          <a:xfrm>
            <a:off x="6102695" y="700709"/>
            <a:ext cx="2542032" cy="1429893"/>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20B930FE-3DC3-DD7A-78EF-EE5CFE48C482}"/>
              </a:ext>
            </a:extLst>
          </p:cNvPr>
          <p:cNvSpPr txBox="1"/>
          <p:nvPr/>
        </p:nvSpPr>
        <p:spPr>
          <a:xfrm>
            <a:off x="8693517" y="700709"/>
            <a:ext cx="211756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David S Morris,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Urology Associates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Nashville, Tennessee</a:t>
            </a:r>
          </a:p>
        </p:txBody>
      </p:sp>
      <p:pic>
        <p:nvPicPr>
          <p:cNvPr id="25" name="Picture 24" descr="A person wearing headphones&#10;&#10;Description automatically generated with medium confidence">
            <a:extLst>
              <a:ext uri="{FF2B5EF4-FFF2-40B4-BE49-F238E27FC236}">
                <a16:creationId xmlns:a16="http://schemas.microsoft.com/office/drawing/2014/main" id="{3058F8AF-2CE5-E100-2A86-CAEA86040286}"/>
              </a:ext>
            </a:extLst>
          </p:cNvPr>
          <p:cNvPicPr>
            <a:picLocks noChangeAspect="1"/>
          </p:cNvPicPr>
          <p:nvPr/>
        </p:nvPicPr>
        <p:blipFill>
          <a:blip r:embed="rId5"/>
          <a:stretch>
            <a:fillRect/>
          </a:stretch>
        </p:blipFill>
        <p:spPr>
          <a:xfrm>
            <a:off x="6102695" y="2765710"/>
            <a:ext cx="2542032" cy="1429893"/>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9C77F7C4-980E-AEEE-81FB-928E152D8D86}"/>
              </a:ext>
            </a:extLst>
          </p:cNvPr>
          <p:cNvSpPr txBox="1"/>
          <p:nvPr/>
        </p:nvSpPr>
        <p:spPr>
          <a:xfrm>
            <a:off x="8693517" y="2765710"/>
            <a:ext cx="30055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David A Taub, MD, MBA</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Lynn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Baptist Health South Florida Boca Raton, Florida</a:t>
            </a:r>
          </a:p>
        </p:txBody>
      </p:sp>
      <p:pic>
        <p:nvPicPr>
          <p:cNvPr id="11" name="Picture 10">
            <a:extLst>
              <a:ext uri="{FF2B5EF4-FFF2-40B4-BE49-F238E27FC236}">
                <a16:creationId xmlns:a16="http://schemas.microsoft.com/office/drawing/2014/main" id="{843778A3-B68B-712B-1595-B6587F90FFE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907" y="700709"/>
            <a:ext cx="2542032" cy="142989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A971E1C-852A-FFA9-07C4-1BF4424D87DB}"/>
              </a:ext>
            </a:extLst>
          </p:cNvPr>
          <p:cNvSpPr txBox="1"/>
          <p:nvPr/>
        </p:nvSpPr>
        <p:spPr>
          <a:xfrm>
            <a:off x="2801131" y="700709"/>
            <a:ext cx="26559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Laura </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Bukavina</a:t>
            </a:r>
            <a:r>
              <a:rPr kumimoji="0" lang="en-US" sz="1800" b="1" i="0" u="none" strike="noStrike" kern="1200" cap="none" spc="0" normalizeH="0" baseline="0" noProof="0" dirty="0">
                <a:ln>
                  <a:noFill/>
                </a:ln>
                <a:solidFill>
                  <a:srgbClr val="000000"/>
                </a:solidFill>
                <a:effectLst/>
                <a:uLnTx/>
                <a:uFillTx/>
                <a:latin typeface="Calibri"/>
                <a:ea typeface="+mn-ea"/>
                <a:cs typeface="+mn-cs"/>
              </a:rPr>
              <a:t>, MD, MPH </a:t>
            </a:r>
            <a:r>
              <a:rPr kumimoji="0" lang="en-US" sz="1800" b="0" i="0" u="none" strike="noStrike" kern="1200" cap="none" spc="0" normalizeH="0" baseline="0" noProof="0" dirty="0">
                <a:ln>
                  <a:noFill/>
                </a:ln>
                <a:solidFill>
                  <a:srgbClr val="000000"/>
                </a:solidFill>
                <a:effectLst/>
                <a:uLnTx/>
                <a:uFillTx/>
                <a:latin typeface="Calibri"/>
                <a:ea typeface="+mn-ea"/>
                <a:cs typeface="+mn-cs"/>
              </a:rPr>
              <a:t>Fox Chase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Philadelphia, Pennsylvania</a:t>
            </a:r>
          </a:p>
        </p:txBody>
      </p:sp>
    </p:spTree>
    <p:extLst>
      <p:ext uri="{BB962C8B-B14F-4D97-AF65-F5344CB8AC3E}">
        <p14:creationId xmlns:p14="http://schemas.microsoft.com/office/powerpoint/2010/main" val="3982135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5" y="364426"/>
            <a:ext cx="10515600" cy="1325563"/>
          </a:xfrm>
        </p:spPr>
        <p:txBody>
          <a:bodyPr>
            <a:normAutofit/>
          </a:bodyPr>
          <a:lstStyle/>
          <a:p>
            <a:r>
              <a:rPr lang="en-US" sz="4600" b="1" dirty="0"/>
              <a:t>VISION trial for patients with PSMA</a:t>
            </a:r>
            <a:r>
              <a:rPr lang="en-US" sz="5500" b="1" baseline="16000" dirty="0"/>
              <a:t>+</a:t>
            </a:r>
            <a:r>
              <a:rPr lang="en-US" sz="4600" b="1" dirty="0"/>
              <a:t> </a:t>
            </a:r>
            <a:r>
              <a:rPr lang="en-US" sz="4600" b="1" dirty="0" err="1"/>
              <a:t>mCRPC</a:t>
            </a:r>
            <a:endParaRPr lang="en-US" sz="4600" b="1" dirty="0"/>
          </a:p>
        </p:txBody>
      </p:sp>
      <p:sp>
        <p:nvSpPr>
          <p:cNvPr id="5" name="TextBox 4"/>
          <p:cNvSpPr txBox="1"/>
          <p:nvPr/>
        </p:nvSpPr>
        <p:spPr>
          <a:xfrm>
            <a:off x="219414" y="6426985"/>
            <a:ext cx="73948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Morris MJ,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J Clin Oncol 39; 2021 (ASCO abstract LBA4)</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Sartor O,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t>
            </a:r>
          </a:p>
        </p:txBody>
      </p:sp>
      <p:pic>
        <p:nvPicPr>
          <p:cNvPr id="3" name="Picture 2"/>
          <p:cNvPicPr>
            <a:picLocks noChangeAspect="1"/>
          </p:cNvPicPr>
          <p:nvPr/>
        </p:nvPicPr>
        <p:blipFill>
          <a:blip r:embed="rId2"/>
          <a:stretch>
            <a:fillRect/>
          </a:stretch>
        </p:blipFill>
        <p:spPr>
          <a:xfrm>
            <a:off x="870845" y="1832072"/>
            <a:ext cx="10154072" cy="3996119"/>
          </a:xfrm>
          <a:prstGeom prst="rect">
            <a:avLst/>
          </a:prstGeom>
        </p:spPr>
      </p:pic>
    </p:spTree>
    <p:extLst>
      <p:ext uri="{BB962C8B-B14F-4D97-AF65-F5344CB8AC3E}">
        <p14:creationId xmlns:p14="http://schemas.microsoft.com/office/powerpoint/2010/main" val="15279552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5" y="364426"/>
            <a:ext cx="10515600" cy="1325563"/>
          </a:xfrm>
        </p:spPr>
        <p:txBody>
          <a:bodyPr>
            <a:normAutofit/>
          </a:bodyPr>
          <a:lstStyle/>
          <a:p>
            <a:r>
              <a:rPr lang="en-US" sz="4600" b="1" dirty="0"/>
              <a:t>VISION trial: </a:t>
            </a:r>
            <a:r>
              <a:rPr lang="en-US" sz="4600" b="1" dirty="0" err="1"/>
              <a:t>rPFS</a:t>
            </a:r>
            <a:r>
              <a:rPr lang="en-US" sz="4600" b="1" dirty="0"/>
              <a:t> and OS</a:t>
            </a:r>
          </a:p>
        </p:txBody>
      </p:sp>
      <p:sp>
        <p:nvSpPr>
          <p:cNvPr id="5" name="TextBox 4"/>
          <p:cNvSpPr txBox="1"/>
          <p:nvPr/>
        </p:nvSpPr>
        <p:spPr>
          <a:xfrm>
            <a:off x="184994" y="6388446"/>
            <a:ext cx="1003180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Morris MJ,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J Clin Oncol 39; 2021 (ASCO abstract LBA4)</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                                                     Sartor O,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t>
            </a:r>
          </a:p>
        </p:txBody>
      </p:sp>
      <p:pic>
        <p:nvPicPr>
          <p:cNvPr id="4" name="Picture 3"/>
          <p:cNvPicPr>
            <a:picLocks noChangeAspect="1"/>
          </p:cNvPicPr>
          <p:nvPr/>
        </p:nvPicPr>
        <p:blipFill>
          <a:blip r:embed="rId2"/>
          <a:stretch>
            <a:fillRect/>
          </a:stretch>
        </p:blipFill>
        <p:spPr>
          <a:xfrm>
            <a:off x="766948" y="2088691"/>
            <a:ext cx="5269826" cy="3352897"/>
          </a:xfrm>
          <a:prstGeom prst="rect">
            <a:avLst/>
          </a:prstGeom>
        </p:spPr>
      </p:pic>
      <p:pic>
        <p:nvPicPr>
          <p:cNvPr id="6" name="Picture 5"/>
          <p:cNvPicPr>
            <a:picLocks noChangeAspect="1"/>
          </p:cNvPicPr>
          <p:nvPr/>
        </p:nvPicPr>
        <p:blipFill>
          <a:blip r:embed="rId3"/>
          <a:stretch>
            <a:fillRect/>
          </a:stretch>
        </p:blipFill>
        <p:spPr>
          <a:xfrm>
            <a:off x="6299505" y="2150296"/>
            <a:ext cx="5136779" cy="3301279"/>
          </a:xfrm>
          <a:prstGeom prst="rect">
            <a:avLst/>
          </a:prstGeom>
        </p:spPr>
      </p:pic>
      <p:sp>
        <p:nvSpPr>
          <p:cNvPr id="3" name="TextBox 2">
            <a:extLst>
              <a:ext uri="{FF2B5EF4-FFF2-40B4-BE49-F238E27FC236}">
                <a16:creationId xmlns:a16="http://schemas.microsoft.com/office/drawing/2014/main" id="{6CE8DC69-A37A-414C-B3AE-B1FC4C5EFA03}"/>
              </a:ext>
            </a:extLst>
          </p:cNvPr>
          <p:cNvSpPr txBox="1"/>
          <p:nvPr/>
        </p:nvSpPr>
        <p:spPr>
          <a:xfrm rot="16200000">
            <a:off x="5836024" y="3290500"/>
            <a:ext cx="1849737"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Percent of Patients Alive</a:t>
            </a:r>
          </a:p>
        </p:txBody>
      </p:sp>
    </p:spTree>
    <p:extLst>
      <p:ext uri="{BB962C8B-B14F-4D97-AF65-F5344CB8AC3E}">
        <p14:creationId xmlns:p14="http://schemas.microsoft.com/office/powerpoint/2010/main" val="2569952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5" y="279757"/>
            <a:ext cx="10515600" cy="1325563"/>
          </a:xfrm>
        </p:spPr>
        <p:txBody>
          <a:bodyPr>
            <a:normAutofit/>
          </a:bodyPr>
          <a:lstStyle/>
          <a:p>
            <a:r>
              <a:rPr lang="en-US" sz="4600" b="1" dirty="0"/>
              <a:t>VISION trial: </a:t>
            </a:r>
            <a:r>
              <a:rPr lang="en-US" sz="4600" b="1" dirty="0" err="1"/>
              <a:t>rPFS</a:t>
            </a:r>
            <a:r>
              <a:rPr lang="en-US" sz="4600" b="1" dirty="0"/>
              <a:t> forest plot</a:t>
            </a:r>
          </a:p>
        </p:txBody>
      </p:sp>
      <p:sp>
        <p:nvSpPr>
          <p:cNvPr id="5" name="TextBox 4"/>
          <p:cNvSpPr txBox="1"/>
          <p:nvPr/>
        </p:nvSpPr>
        <p:spPr>
          <a:xfrm>
            <a:off x="147280" y="6416660"/>
            <a:ext cx="73948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Morris MJ,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J Clin Oncol 39; 2021 (ASCO abstract LBA4)</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      Sartor O,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t>
            </a:r>
          </a:p>
        </p:txBody>
      </p:sp>
      <p:pic>
        <p:nvPicPr>
          <p:cNvPr id="3" name="Picture 2"/>
          <p:cNvPicPr>
            <a:picLocks noChangeAspect="1"/>
          </p:cNvPicPr>
          <p:nvPr/>
        </p:nvPicPr>
        <p:blipFill rotWithShape="1">
          <a:blip r:embed="rId2"/>
          <a:srcRect t="20586" b="8890"/>
          <a:stretch/>
        </p:blipFill>
        <p:spPr>
          <a:xfrm>
            <a:off x="799941" y="1413936"/>
            <a:ext cx="10563585" cy="4419603"/>
          </a:xfrm>
          <a:prstGeom prst="rect">
            <a:avLst/>
          </a:prstGeom>
        </p:spPr>
      </p:pic>
    </p:spTree>
    <p:extLst>
      <p:ext uri="{BB962C8B-B14F-4D97-AF65-F5344CB8AC3E}">
        <p14:creationId xmlns:p14="http://schemas.microsoft.com/office/powerpoint/2010/main" val="26291024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7834"/>
            <a:ext cx="10515600" cy="1325563"/>
          </a:xfrm>
        </p:spPr>
        <p:txBody>
          <a:bodyPr>
            <a:normAutofit/>
          </a:bodyPr>
          <a:lstStyle/>
          <a:p>
            <a:r>
              <a:rPr lang="en-US" sz="4600" b="1" dirty="0"/>
              <a:t>VISION trial:  Adverse Events</a:t>
            </a:r>
          </a:p>
        </p:txBody>
      </p:sp>
      <p:sp>
        <p:nvSpPr>
          <p:cNvPr id="5" name="TextBox 4"/>
          <p:cNvSpPr txBox="1"/>
          <p:nvPr/>
        </p:nvSpPr>
        <p:spPr>
          <a:xfrm>
            <a:off x="223462" y="6461765"/>
            <a:ext cx="73948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Morris MJ,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J Clin Oncol 39; 2021 (ASCO abstract LBA4)</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      Sartor O,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t>
            </a:r>
          </a:p>
        </p:txBody>
      </p:sp>
      <p:grpSp>
        <p:nvGrpSpPr>
          <p:cNvPr id="12" name="Group 11"/>
          <p:cNvGrpSpPr/>
          <p:nvPr/>
        </p:nvGrpSpPr>
        <p:grpSpPr>
          <a:xfrm>
            <a:off x="1711235" y="1343047"/>
            <a:ext cx="7876901" cy="4752956"/>
            <a:chOff x="1711235" y="1343047"/>
            <a:chExt cx="7876901" cy="4752956"/>
          </a:xfrm>
        </p:grpSpPr>
        <p:pic>
          <p:nvPicPr>
            <p:cNvPr id="4" name="Picture 3"/>
            <p:cNvPicPr>
              <a:picLocks noChangeAspect="1"/>
            </p:cNvPicPr>
            <p:nvPr/>
          </p:nvPicPr>
          <p:blipFill>
            <a:blip r:embed="rId2"/>
            <a:stretch>
              <a:fillRect/>
            </a:stretch>
          </p:blipFill>
          <p:spPr>
            <a:xfrm>
              <a:off x="1929355" y="1343047"/>
              <a:ext cx="7658781" cy="4752956"/>
            </a:xfrm>
            <a:prstGeom prst="rect">
              <a:avLst/>
            </a:prstGeom>
          </p:spPr>
        </p:pic>
        <p:sp>
          <p:nvSpPr>
            <p:cNvPr id="6" name="Rounded Rectangle 5"/>
            <p:cNvSpPr/>
            <p:nvPr/>
          </p:nvSpPr>
          <p:spPr>
            <a:xfrm>
              <a:off x="1715591" y="3136967"/>
              <a:ext cx="7532914" cy="895102"/>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711235" y="4935295"/>
              <a:ext cx="7532914" cy="429185"/>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715587" y="5409924"/>
              <a:ext cx="7532914" cy="644993"/>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4890942" y="3343697"/>
              <a:ext cx="824940" cy="253883"/>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7285216" y="3344279"/>
              <a:ext cx="824940" cy="253883"/>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2204330" y="3339340"/>
              <a:ext cx="965589" cy="253883"/>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77940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496" y="305635"/>
            <a:ext cx="10515600" cy="1325563"/>
          </a:xfrm>
        </p:spPr>
        <p:txBody>
          <a:bodyPr>
            <a:normAutofit/>
          </a:bodyPr>
          <a:lstStyle/>
          <a:p>
            <a:r>
              <a:rPr lang="en-US" sz="4800" b="1" baseline="30000" dirty="0"/>
              <a:t>177</a:t>
            </a:r>
            <a:r>
              <a:rPr lang="en-US" sz="4800" b="1" dirty="0"/>
              <a:t>Lutetium–PSMA–617:  FDA Approval!</a:t>
            </a:r>
            <a:endParaRPr lang="en-US" sz="4600" b="1" dirty="0"/>
          </a:p>
        </p:txBody>
      </p:sp>
      <p:pic>
        <p:nvPicPr>
          <p:cNvPr id="4" name="Picture 3"/>
          <p:cNvPicPr>
            <a:picLocks noChangeAspect="1"/>
          </p:cNvPicPr>
          <p:nvPr/>
        </p:nvPicPr>
        <p:blipFill>
          <a:blip r:embed="rId2"/>
          <a:stretch>
            <a:fillRect/>
          </a:stretch>
        </p:blipFill>
        <p:spPr>
          <a:xfrm>
            <a:off x="969847" y="1871302"/>
            <a:ext cx="10116161" cy="4218946"/>
          </a:xfrm>
          <a:prstGeom prst="rect">
            <a:avLst/>
          </a:prstGeom>
        </p:spPr>
      </p:pic>
    </p:spTree>
    <p:extLst>
      <p:ext uri="{BB962C8B-B14F-4D97-AF65-F5344CB8AC3E}">
        <p14:creationId xmlns:p14="http://schemas.microsoft.com/office/powerpoint/2010/main" val="3789750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964" y="2602873"/>
            <a:ext cx="8684999" cy="1325563"/>
          </a:xfrm>
        </p:spPr>
        <p:txBody>
          <a:bodyPr>
            <a:normAutofit/>
          </a:bodyPr>
          <a:lstStyle/>
          <a:p>
            <a:r>
              <a:rPr lang="en-US" sz="5000" b="1" dirty="0"/>
              <a:t>Novel strategies for </a:t>
            </a:r>
            <a:r>
              <a:rPr lang="en-US" sz="5000" b="1" dirty="0" err="1"/>
              <a:t>mCRPC</a:t>
            </a:r>
            <a:endParaRPr lang="en-US" sz="5000" b="1" i="1" dirty="0"/>
          </a:p>
        </p:txBody>
      </p:sp>
    </p:spTree>
    <p:extLst>
      <p:ext uri="{BB962C8B-B14F-4D97-AF65-F5344CB8AC3E}">
        <p14:creationId xmlns:p14="http://schemas.microsoft.com/office/powerpoint/2010/main" val="1164499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9424" y="330026"/>
            <a:ext cx="10515600" cy="1325563"/>
          </a:xfrm>
        </p:spPr>
        <p:txBody>
          <a:bodyPr>
            <a:noAutofit/>
          </a:bodyPr>
          <a:lstStyle/>
          <a:p>
            <a:pPr algn="ctr"/>
            <a:r>
              <a:rPr lang="en-US" sz="4800" b="1" dirty="0" err="1"/>
              <a:t>Cabozantinib</a:t>
            </a:r>
            <a:r>
              <a:rPr lang="en-US" sz="4800" b="1" dirty="0"/>
              <a:t> + </a:t>
            </a:r>
            <a:r>
              <a:rPr lang="en-US" sz="4800" b="1" dirty="0" err="1"/>
              <a:t>Atezo</a:t>
            </a:r>
            <a:r>
              <a:rPr lang="en-US" sz="4800" b="1" dirty="0"/>
              <a:t>:  Rationale</a:t>
            </a:r>
          </a:p>
        </p:txBody>
      </p:sp>
      <p:pic>
        <p:nvPicPr>
          <p:cNvPr id="2" name="Picture 1"/>
          <p:cNvPicPr>
            <a:picLocks noChangeAspect="1"/>
          </p:cNvPicPr>
          <p:nvPr/>
        </p:nvPicPr>
        <p:blipFill>
          <a:blip r:embed="rId3"/>
          <a:stretch>
            <a:fillRect/>
          </a:stretch>
        </p:blipFill>
        <p:spPr>
          <a:xfrm>
            <a:off x="1291904" y="1667884"/>
            <a:ext cx="9211112" cy="4834837"/>
          </a:xfrm>
          <a:prstGeom prst="rect">
            <a:avLst/>
          </a:prstGeom>
        </p:spPr>
      </p:pic>
      <p:sp>
        <p:nvSpPr>
          <p:cNvPr id="22" name="TextBox 21"/>
          <p:cNvSpPr txBox="1"/>
          <p:nvPr/>
        </p:nvSpPr>
        <p:spPr>
          <a:xfrm>
            <a:off x="1291904" y="5972022"/>
            <a:ext cx="24100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N,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ASCO GU 2021</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TPS190</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417685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0678" y="269108"/>
            <a:ext cx="10515600" cy="1325563"/>
          </a:xfrm>
        </p:spPr>
        <p:txBody>
          <a:bodyPr>
            <a:noAutofit/>
          </a:bodyPr>
          <a:lstStyle/>
          <a:p>
            <a:pPr algn="ctr"/>
            <a:r>
              <a:rPr lang="en-US" sz="4800" b="1" dirty="0"/>
              <a:t>COSMIC-021:  ORR and PSA response</a:t>
            </a:r>
          </a:p>
        </p:txBody>
      </p:sp>
      <p:pic>
        <p:nvPicPr>
          <p:cNvPr id="2" name="Picture 1"/>
          <p:cNvPicPr>
            <a:picLocks noChangeAspect="1"/>
          </p:cNvPicPr>
          <p:nvPr/>
        </p:nvPicPr>
        <p:blipFill rotWithShape="1">
          <a:blip r:embed="rId3"/>
          <a:srcRect l="13437" r="17353" b="17887"/>
          <a:stretch/>
        </p:blipFill>
        <p:spPr>
          <a:xfrm>
            <a:off x="6182685" y="2343587"/>
            <a:ext cx="5327010" cy="3646153"/>
          </a:xfrm>
          <a:prstGeom prst="rect">
            <a:avLst/>
          </a:prstGeom>
        </p:spPr>
      </p:pic>
      <p:pic>
        <p:nvPicPr>
          <p:cNvPr id="4" name="Picture 3"/>
          <p:cNvPicPr>
            <a:picLocks noChangeAspect="1"/>
          </p:cNvPicPr>
          <p:nvPr/>
        </p:nvPicPr>
        <p:blipFill rotWithShape="1">
          <a:blip r:embed="rId4"/>
          <a:srcRect l="1719" t="7768" r="51848" b="10681"/>
          <a:stretch/>
        </p:blipFill>
        <p:spPr>
          <a:xfrm>
            <a:off x="897623" y="2052217"/>
            <a:ext cx="4790113" cy="4096055"/>
          </a:xfrm>
          <a:prstGeom prst="rect">
            <a:avLst/>
          </a:prstGeom>
        </p:spPr>
      </p:pic>
      <p:sp>
        <p:nvSpPr>
          <p:cNvPr id="5" name="TextBox 4"/>
          <p:cNvSpPr txBox="1"/>
          <p:nvPr/>
        </p:nvSpPr>
        <p:spPr>
          <a:xfrm>
            <a:off x="201228" y="6427309"/>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N,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ESMO 2021</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LBA24</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TextBox 5"/>
          <p:cNvSpPr txBox="1"/>
          <p:nvPr/>
        </p:nvSpPr>
        <p:spPr>
          <a:xfrm>
            <a:off x="7854636" y="1771208"/>
            <a:ext cx="2421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PSA</a:t>
            </a:r>
            <a:r>
              <a:rPr kumimoji="0" lang="en-US" sz="2000" b="1" i="0" u="none" strike="noStrike" kern="1200" cap="none" spc="0" normalizeH="0" baseline="-25000" noProof="0" dirty="0">
                <a:ln>
                  <a:noFill/>
                </a:ln>
                <a:solidFill>
                  <a:prstClr val="black"/>
                </a:solidFill>
                <a:effectLst/>
                <a:uLnTx/>
                <a:uFillTx/>
                <a:latin typeface="Calibri" panose="020F0502020204030204"/>
                <a:ea typeface="+mn-ea"/>
                <a:cs typeface="+mn-cs"/>
              </a:rPr>
              <a:t>50</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Response</a:t>
            </a:r>
          </a:p>
        </p:txBody>
      </p:sp>
      <p:sp>
        <p:nvSpPr>
          <p:cNvPr id="7" name="TextBox 6"/>
          <p:cNvSpPr txBox="1"/>
          <p:nvPr/>
        </p:nvSpPr>
        <p:spPr>
          <a:xfrm>
            <a:off x="2982025" y="1772606"/>
            <a:ext cx="2421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ORR</a:t>
            </a:r>
          </a:p>
        </p:txBody>
      </p:sp>
    </p:spTree>
    <p:extLst>
      <p:ext uri="{BB962C8B-B14F-4D97-AF65-F5344CB8AC3E}">
        <p14:creationId xmlns:p14="http://schemas.microsoft.com/office/powerpoint/2010/main" val="32278752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32" y="311053"/>
            <a:ext cx="10515600" cy="1325563"/>
          </a:xfrm>
        </p:spPr>
        <p:txBody>
          <a:bodyPr>
            <a:noAutofit/>
          </a:bodyPr>
          <a:lstStyle/>
          <a:p>
            <a:pPr algn="ctr"/>
            <a:r>
              <a:rPr lang="en-US" sz="4900" b="1" dirty="0"/>
              <a:t>CONTACT-02</a:t>
            </a:r>
            <a:r>
              <a:rPr lang="en-US" sz="4800" b="1" dirty="0"/>
              <a:t>:  Phase III Trial Schema</a:t>
            </a:r>
          </a:p>
        </p:txBody>
      </p:sp>
      <p:sp>
        <p:nvSpPr>
          <p:cNvPr id="5" name="TextBox 4"/>
          <p:cNvSpPr txBox="1"/>
          <p:nvPr/>
        </p:nvSpPr>
        <p:spPr>
          <a:xfrm>
            <a:off x="275913" y="6385364"/>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N,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ASCO GU Symposium 2021</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TPS190</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p:cNvPicPr>
            <a:picLocks noChangeAspect="1"/>
          </p:cNvPicPr>
          <p:nvPr/>
        </p:nvPicPr>
        <p:blipFill rotWithShape="1">
          <a:blip r:embed="rId3"/>
          <a:srcRect b="11924"/>
          <a:stretch/>
        </p:blipFill>
        <p:spPr>
          <a:xfrm>
            <a:off x="674964" y="1779229"/>
            <a:ext cx="7714027" cy="3866562"/>
          </a:xfrm>
          <a:prstGeom prst="rect">
            <a:avLst/>
          </a:prstGeom>
        </p:spPr>
      </p:pic>
      <p:sp>
        <p:nvSpPr>
          <p:cNvPr id="9" name="Rectangle 8"/>
          <p:cNvSpPr/>
          <p:nvPr/>
        </p:nvSpPr>
        <p:spPr>
          <a:xfrm>
            <a:off x="8502244" y="2496925"/>
            <a:ext cx="325912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Primary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PFS per RECIST v1.1 by BIRC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Secondary 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ORR per RECIST v1.1 by BIRC</a:t>
            </a:r>
          </a:p>
        </p:txBody>
      </p:sp>
    </p:spTree>
    <p:extLst>
      <p:ext uri="{BB962C8B-B14F-4D97-AF65-F5344CB8AC3E}">
        <p14:creationId xmlns:p14="http://schemas.microsoft.com/office/powerpoint/2010/main" val="29590337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1007" y="356196"/>
            <a:ext cx="10515600" cy="1325563"/>
          </a:xfrm>
        </p:spPr>
        <p:txBody>
          <a:bodyPr>
            <a:noAutofit/>
          </a:bodyPr>
          <a:lstStyle/>
          <a:p>
            <a:pPr algn="ctr"/>
            <a:r>
              <a:rPr lang="en-US" sz="4800" b="1" dirty="0"/>
              <a:t>ARV-110:  AR-directed PROTAC</a:t>
            </a:r>
          </a:p>
        </p:txBody>
      </p:sp>
      <p:sp>
        <p:nvSpPr>
          <p:cNvPr id="5" name="TextBox 4"/>
          <p:cNvSpPr txBox="1"/>
          <p:nvPr/>
        </p:nvSpPr>
        <p:spPr>
          <a:xfrm>
            <a:off x="108039" y="6501804"/>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Gao X,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ASCO GU 2022</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17</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20" t="35607" r="51571" b="14879"/>
          <a:stretch/>
        </p:blipFill>
        <p:spPr bwMode="auto">
          <a:xfrm>
            <a:off x="395173" y="2397819"/>
            <a:ext cx="3786200" cy="294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4525936" y="1974955"/>
            <a:ext cx="7152077" cy="3841144"/>
            <a:chOff x="4325635" y="1974955"/>
            <a:chExt cx="7152077" cy="3841144"/>
          </a:xfrm>
        </p:grpSpPr>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13" t="18359" r="48788" b="9316"/>
            <a:stretch/>
          </p:blipFill>
          <p:spPr bwMode="auto">
            <a:xfrm>
              <a:off x="4325635" y="1974955"/>
              <a:ext cx="4633812" cy="383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2264" t="18359" r="875" b="9316"/>
            <a:stretch/>
          </p:blipFill>
          <p:spPr bwMode="auto">
            <a:xfrm>
              <a:off x="8942664" y="1976632"/>
              <a:ext cx="2535048" cy="383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815932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Content slide – cool palette">
  <a:themeElements>
    <a:clrScheme name="Janssen Color Palette">
      <a:dk1>
        <a:srgbClr val="505050"/>
      </a:dk1>
      <a:lt1>
        <a:srgbClr val="FFFFFF"/>
      </a:lt1>
      <a:dk2>
        <a:srgbClr val="505050"/>
      </a:dk2>
      <a:lt2>
        <a:srgbClr val="FFFFFF"/>
      </a:lt2>
      <a:accent1>
        <a:srgbClr val="09357A"/>
      </a:accent1>
      <a:accent2>
        <a:srgbClr val="2A8EBF"/>
      </a:accent2>
      <a:accent3>
        <a:srgbClr val="BFBFBF"/>
      </a:accent3>
      <a:accent4>
        <a:srgbClr val="237D26"/>
      </a:accent4>
      <a:accent5>
        <a:srgbClr val="7FC31C"/>
      </a:accent5>
      <a:accent6>
        <a:srgbClr val="BFE18D"/>
      </a:accent6>
      <a:hlink>
        <a:srgbClr val="2A8EBF"/>
      </a:hlink>
      <a:folHlink>
        <a:srgbClr val="94C6D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US-URO 1">
      <a:dk1>
        <a:srgbClr val="000000"/>
      </a:dk1>
      <a:lt1>
        <a:srgbClr val="FFFFFF"/>
      </a:lt1>
      <a:dk2>
        <a:srgbClr val="238EC3"/>
      </a:dk2>
      <a:lt2>
        <a:srgbClr val="E7E6E6"/>
      </a:lt2>
      <a:accent1>
        <a:srgbClr val="0E416A"/>
      </a:accent1>
      <a:accent2>
        <a:srgbClr val="238EC3"/>
      </a:accent2>
      <a:accent3>
        <a:srgbClr val="9E9F9E"/>
      </a:accent3>
      <a:accent4>
        <a:srgbClr val="EC7C30"/>
      </a:accent4>
      <a:accent5>
        <a:srgbClr val="FFC500"/>
      </a:accent5>
      <a:accent6>
        <a:srgbClr val="70AD47"/>
      </a:accent6>
      <a:hlink>
        <a:srgbClr val="238EC3"/>
      </a:hlink>
      <a:folHlink>
        <a:srgbClr val="954F7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ank Presentation">
  <a:themeElements>
    <a:clrScheme name="">
      <a:dk1>
        <a:srgbClr val="000000"/>
      </a:dk1>
      <a:lt1>
        <a:srgbClr val="FFFFFF"/>
      </a:lt1>
      <a:dk2>
        <a:srgbClr val="3A2B97"/>
      </a:dk2>
      <a:lt2>
        <a:srgbClr val="000000"/>
      </a:lt2>
      <a:accent1>
        <a:srgbClr val="FF6600"/>
      </a:accent1>
      <a:accent2>
        <a:srgbClr val="D5D773"/>
      </a:accent2>
      <a:accent3>
        <a:srgbClr val="FFFFFF"/>
      </a:accent3>
      <a:accent4>
        <a:srgbClr val="000000"/>
      </a:accent4>
      <a:accent5>
        <a:srgbClr val="FFB8AA"/>
      </a:accent5>
      <a:accent6>
        <a:srgbClr val="C1C368"/>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99"/>
        </a:dk2>
        <a:lt2>
          <a:srgbClr val="FFFF00"/>
        </a:lt2>
        <a:accent1>
          <a:srgbClr val="FF6600"/>
        </a:accent1>
        <a:accent2>
          <a:srgbClr val="3333CC"/>
        </a:accent2>
        <a:accent3>
          <a:srgbClr val="AAAACA"/>
        </a:accent3>
        <a:accent4>
          <a:srgbClr val="DADADA"/>
        </a:accent4>
        <a:accent5>
          <a:srgbClr val="FFB8A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FF"/>
        </a:lt1>
        <a:dk2>
          <a:srgbClr val="260026"/>
        </a:dk2>
        <a:lt2>
          <a:srgbClr val="CC9900"/>
        </a:lt2>
        <a:accent1>
          <a:srgbClr val="FF6600"/>
        </a:accent1>
        <a:accent2>
          <a:srgbClr val="0099FF"/>
        </a:accent2>
        <a:accent3>
          <a:srgbClr val="ACAAAC"/>
        </a:accent3>
        <a:accent4>
          <a:srgbClr val="DADADA"/>
        </a:accent4>
        <a:accent5>
          <a:srgbClr val="FFB8AA"/>
        </a:accent5>
        <a:accent6>
          <a:srgbClr val="008AE7"/>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Blank Presentation">
  <a:themeElements>
    <a:clrScheme name="">
      <a:dk1>
        <a:srgbClr val="000000"/>
      </a:dk1>
      <a:lt1>
        <a:srgbClr val="FFFFFF"/>
      </a:lt1>
      <a:dk2>
        <a:srgbClr val="3A2B97"/>
      </a:dk2>
      <a:lt2>
        <a:srgbClr val="000000"/>
      </a:lt2>
      <a:accent1>
        <a:srgbClr val="FF6600"/>
      </a:accent1>
      <a:accent2>
        <a:srgbClr val="D5D773"/>
      </a:accent2>
      <a:accent3>
        <a:srgbClr val="FFFFFF"/>
      </a:accent3>
      <a:accent4>
        <a:srgbClr val="000000"/>
      </a:accent4>
      <a:accent5>
        <a:srgbClr val="FFB8AA"/>
      </a:accent5>
      <a:accent6>
        <a:srgbClr val="C1C368"/>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99"/>
        </a:dk2>
        <a:lt2>
          <a:srgbClr val="FFFF00"/>
        </a:lt2>
        <a:accent1>
          <a:srgbClr val="FF6600"/>
        </a:accent1>
        <a:accent2>
          <a:srgbClr val="3333CC"/>
        </a:accent2>
        <a:accent3>
          <a:srgbClr val="AAAACA"/>
        </a:accent3>
        <a:accent4>
          <a:srgbClr val="DADADA"/>
        </a:accent4>
        <a:accent5>
          <a:srgbClr val="FFB8A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FF"/>
        </a:lt1>
        <a:dk2>
          <a:srgbClr val="260026"/>
        </a:dk2>
        <a:lt2>
          <a:srgbClr val="CC9900"/>
        </a:lt2>
        <a:accent1>
          <a:srgbClr val="FF6600"/>
        </a:accent1>
        <a:accent2>
          <a:srgbClr val="0099FF"/>
        </a:accent2>
        <a:accent3>
          <a:srgbClr val="ACAAAC"/>
        </a:accent3>
        <a:accent4>
          <a:srgbClr val="DADADA"/>
        </a:accent4>
        <a:accent5>
          <a:srgbClr val="FFB8AA"/>
        </a:accent5>
        <a:accent6>
          <a:srgbClr val="008AE7"/>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Content slide – cool palette">
  <a:themeElements>
    <a:clrScheme name="Janssen Color Palette">
      <a:dk1>
        <a:srgbClr val="505050"/>
      </a:dk1>
      <a:lt1>
        <a:srgbClr val="FFFFFF"/>
      </a:lt1>
      <a:dk2>
        <a:srgbClr val="505050"/>
      </a:dk2>
      <a:lt2>
        <a:srgbClr val="FFFFFF"/>
      </a:lt2>
      <a:accent1>
        <a:srgbClr val="09357A"/>
      </a:accent1>
      <a:accent2>
        <a:srgbClr val="2A8EBF"/>
      </a:accent2>
      <a:accent3>
        <a:srgbClr val="BFBFBF"/>
      </a:accent3>
      <a:accent4>
        <a:srgbClr val="237D26"/>
      </a:accent4>
      <a:accent5>
        <a:srgbClr val="7FC31C"/>
      </a:accent5>
      <a:accent6>
        <a:srgbClr val="BFE18D"/>
      </a:accent6>
      <a:hlink>
        <a:srgbClr val="2A8EBF"/>
      </a:hlink>
      <a:folHlink>
        <a:srgbClr val="94C6D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68487D07-9067-49D0-8B9B-73D719D73163}"/>
</file>

<file path=customXml/itemProps2.xml><?xml version="1.0" encoding="utf-8"?>
<ds:datastoreItem xmlns:ds="http://schemas.openxmlformats.org/officeDocument/2006/customXml" ds:itemID="{69E95B3B-F9BD-4075-BCAD-59EE98B2383B}"/>
</file>

<file path=customXml/itemProps3.xml><?xml version="1.0" encoding="utf-8"?>
<ds:datastoreItem xmlns:ds="http://schemas.openxmlformats.org/officeDocument/2006/customXml" ds:itemID="{408D4FDD-1E6F-413C-8C74-E307DDD68203}"/>
</file>

<file path=docProps/app.xml><?xml version="1.0" encoding="utf-8"?>
<Properties xmlns="http://schemas.openxmlformats.org/officeDocument/2006/extended-properties" xmlns:vt="http://schemas.openxmlformats.org/officeDocument/2006/docPropsVTypes">
  <Template/>
  <TotalTime>83469</TotalTime>
  <Words>6545</Words>
  <Application>Microsoft Macintosh PowerPoint</Application>
  <PresentationFormat>Widescreen</PresentationFormat>
  <Paragraphs>1110</Paragraphs>
  <Slides>134</Slides>
  <Notes>49</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134</vt:i4>
      </vt:variant>
    </vt:vector>
  </HeadingPairs>
  <TitlesOfParts>
    <vt:vector size="161" baseType="lpstr">
      <vt:lpstr>Agency FB</vt:lpstr>
      <vt:lpstr>Arial</vt:lpstr>
      <vt:lpstr>Arial (Body)</vt:lpstr>
      <vt:lpstr>Arial Black</vt:lpstr>
      <vt:lpstr>Arial Narrow</vt:lpstr>
      <vt:lpstr>Calibri</vt:lpstr>
      <vt:lpstr>Calibri Light</vt:lpstr>
      <vt:lpstr>Comic Sans MS</vt:lpstr>
      <vt:lpstr>Helvetica</vt:lpstr>
      <vt:lpstr>Helvetica Light</vt:lpstr>
      <vt:lpstr>StarSymbol</vt:lpstr>
      <vt:lpstr>Symbol</vt:lpstr>
      <vt:lpstr>System Font Regular</vt:lpstr>
      <vt:lpstr>Tahoma</vt:lpstr>
      <vt:lpstr>Times</vt:lpstr>
      <vt:lpstr>Times New Roman</vt:lpstr>
      <vt:lpstr>Verdana</vt:lpstr>
      <vt:lpstr>Wingdings</vt:lpstr>
      <vt:lpstr>1_Default Design</vt:lpstr>
      <vt:lpstr>5_Content slide – cool palette</vt:lpstr>
      <vt:lpstr>Office Theme</vt:lpstr>
      <vt:lpstr>1_Blank Presentation</vt:lpstr>
      <vt:lpstr>15_Blank Presentation</vt:lpstr>
      <vt:lpstr>6_Content slide – cool palette</vt:lpstr>
      <vt:lpstr>1_Office Theme</vt:lpstr>
      <vt:lpstr>3_Office Theme</vt:lpstr>
      <vt:lpstr>6_Default Design</vt:lpstr>
      <vt:lpstr>Friday, May 13, 2022 8:00 AM – 10:00 AM CT (9:00 AM – 11:00 AM ET)</vt:lpstr>
      <vt:lpstr>Faculty</vt:lpstr>
      <vt:lpstr>Commercial Support</vt:lpstr>
      <vt:lpstr>Dr Antonarakis — Disclosures</vt:lpstr>
      <vt:lpstr>Dr Concepcion — Disclosures</vt:lpstr>
      <vt:lpstr>Dr Saad — Disclosures</vt:lpstr>
      <vt:lpstr>Dr Smith — Disclosures</vt:lpstr>
      <vt:lpstr>Agenda</vt:lpstr>
      <vt:lpstr>PowerPoint Presentation</vt:lpstr>
      <vt:lpstr>PowerPoint Presentation</vt:lpstr>
      <vt:lpstr>For your patients with high-risk biochemical (M0) recurrence after primary radiation therapy, in general, if you could access a PSMA PET scan, would you?</vt:lpstr>
      <vt:lpstr>Case Presentation: A 70-year-old man with M0 HSPC</vt:lpstr>
      <vt:lpstr>What form of ADT would you most likely recommend for a 53-year-old man with high-risk, node-positive prostate cancer at prostatectomy? </vt:lpstr>
      <vt:lpstr>Case Presentation: A 53-year-old man with high-risk M0 HSPC and a slowly rising PSA</vt:lpstr>
      <vt:lpstr>PowerPoint Presentation</vt:lpstr>
      <vt:lpstr>Clinical Challenges</vt:lpstr>
      <vt:lpstr>Semantics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Regulatory and reimbursement issues aside, what systemic therapy would you typically employ for a 59-year-old man presenting with bulky, high-volume metastatic hormone-sensitive prostate cancer (mHSPC)? </vt:lpstr>
      <vt:lpstr>PowerPoint Presentation</vt:lpstr>
      <vt:lpstr>Regulatory and reimbursement issues aside, what systemic therapy would you typically employ for a 49-year-old man presenting with low-volume mHSPC? </vt:lpstr>
      <vt:lpstr>Case Presentation: A 49-year-old man with regionally advanced HSPC</vt:lpstr>
      <vt:lpstr>PowerPoint Presentation</vt:lpstr>
      <vt:lpstr>PowerPoint Presentation</vt:lpstr>
      <vt:lpstr>PowerPoint Presentation</vt:lpstr>
      <vt:lpstr>Meta-Analysis of RCTs of Docetaxel in mHSPC</vt:lpstr>
      <vt:lpstr>CHAARTED: Docetaxel for mHSPC </vt:lpstr>
      <vt:lpstr>CHAARTED: OS for High vs Low Volume Disease </vt:lpstr>
      <vt:lpstr>LATITUDE: Abiraterone Acetate for mHSPC </vt:lpstr>
      <vt:lpstr>STAMPEDE: Docetaxel vs Abiraterone Comparison </vt:lpstr>
      <vt:lpstr>STAMPEDE: Docetaxel vs Abiraterone Comparison </vt:lpstr>
      <vt:lpstr>TITAN: Apalutamide for mHSPC </vt:lpstr>
      <vt:lpstr>Overall Survival</vt:lpstr>
      <vt:lpstr>ARCHES: Enzalutamide for mHSPC </vt:lpstr>
      <vt:lpstr>ENZAMET: Enzalutamide for mHSPC </vt:lpstr>
      <vt:lpstr>PowerPoint Presentation</vt:lpstr>
      <vt:lpstr>ARASENS Primary Endpoint: Overall Survival</vt:lpstr>
      <vt:lpstr>ARASENS: Subgroup Analyses for Overall Survival</vt:lpstr>
      <vt:lpstr>ARASENS: Key Secondary Endpoints</vt:lpstr>
      <vt:lpstr>ARASENS: Safety </vt:lpstr>
      <vt:lpstr>PEACE-1 Study Design</vt:lpstr>
      <vt:lpstr>PEACE-1: Overall Survival</vt:lpstr>
      <vt:lpstr>PEACE-1: Safety in Docetaxel Subgroup</vt:lpstr>
      <vt:lpstr>PowerPoint Presentation</vt:lpstr>
      <vt:lpstr>PowerPoint Presentation</vt:lpstr>
      <vt:lpstr>An 83-year-old man with metastatic castration-resistant prostate cancer (mCRPC) to the bone who previously received ADT + enzalutamide prefers not to receive chemotherapy at this time. Regulatory and reimbursements issues aside, what systemic treatment would you most likely recommend? </vt:lpstr>
      <vt:lpstr>PowerPoint Presentation</vt:lpstr>
      <vt:lpstr>In general, do you offer sipuleucel-T to patients with asymptomatic mCRPC? </vt:lpstr>
      <vt:lpstr>An 81-year-old man with metastatic CRPC  and disease progression on multiple therapies</vt:lpstr>
      <vt:lpstr>Sequencing of Therapy for Metastatic CRPC (mCRPC)</vt:lpstr>
      <vt:lpstr>Treatment Landscape for mCRPC</vt:lpstr>
      <vt:lpstr>Selection and Sequencing of Therapy</vt:lpstr>
      <vt:lpstr>AR-V7</vt:lpstr>
      <vt:lpstr>Therapy Sequencing in mCRPC …. Complicated!</vt:lpstr>
      <vt:lpstr>Abi  Enza  vs  Enza  Abi</vt:lpstr>
      <vt:lpstr>GUTG-001 Study</vt:lpstr>
      <vt:lpstr>The CARD trial</vt:lpstr>
      <vt:lpstr>PowerPoint Presentation</vt:lpstr>
      <vt:lpstr>The CARD trial</vt:lpstr>
      <vt:lpstr>PowerPoint Presentation</vt:lpstr>
      <vt:lpstr>The Canadian (OZM-054) trial</vt:lpstr>
      <vt:lpstr>The OZM-054 trial</vt:lpstr>
      <vt:lpstr>Biomarkers of differential response?</vt:lpstr>
      <vt:lpstr>Optimal integration of radium-223</vt:lpstr>
      <vt:lpstr>Radium-223: the ALSYMPCA trial</vt:lpstr>
      <vt:lpstr>Ideal patient for Radium-223 treatment</vt:lpstr>
      <vt:lpstr>The PEACE-3 (EORTC-1333) trial</vt:lpstr>
      <vt:lpstr>ERA-223 study: A cautionary note</vt:lpstr>
      <vt:lpstr>PowerPoint Presentation</vt:lpstr>
      <vt:lpstr>PowerPoint Presentation</vt:lpstr>
      <vt:lpstr>PowerPoint Presentation</vt:lpstr>
      <vt:lpstr>PowerPoint Presentation</vt:lpstr>
      <vt:lpstr>177Lutetium–PSMA–617</vt:lpstr>
      <vt:lpstr>PSMA: Target for imaging and therapy</vt:lpstr>
      <vt:lpstr>177Lu-PSMA-617 Radioligand therapy</vt:lpstr>
      <vt:lpstr>VISION trial for patients with PSMA+ mCRPC</vt:lpstr>
      <vt:lpstr>VISION trial: rPFS and OS</vt:lpstr>
      <vt:lpstr>VISION trial: rPFS forest plot</vt:lpstr>
      <vt:lpstr>VISION trial:  Adverse Events</vt:lpstr>
      <vt:lpstr>177Lutetium–PSMA–617:  FDA Approval!</vt:lpstr>
      <vt:lpstr>Novel strategies for mCRPC</vt:lpstr>
      <vt:lpstr>Cabozantinib + Atezo:  Rationale</vt:lpstr>
      <vt:lpstr>COSMIC-021:  ORR and PSA response</vt:lpstr>
      <vt:lpstr>CONTACT-02:  Phase III Trial Schema</vt:lpstr>
      <vt:lpstr>ARV-110:  AR-directed PROTAC</vt:lpstr>
      <vt:lpstr>ODM-208:   CYP11A1 inhibitor</vt:lpstr>
      <vt:lpstr>PowerPoint Presentation</vt:lpstr>
      <vt:lpstr>Regulatory and reimbursement issues aside, which of the following patients with prostate cancer and no relevant family history should undergo germline genetic testing? </vt:lpstr>
      <vt:lpstr>Germline mutation testing; selection of PARP inhibitor therapy</vt:lpstr>
      <vt:lpstr>Regulatory and reimbursement issues aside, for which patients with mCRPC who are about to begin secondary hormonal therapy would you generally add a PARP inhibitor as well? </vt:lpstr>
      <vt:lpstr>Case Presentation: A 73-year-old man with metastatic CRPC – germline BRCA2 mutation</vt:lpstr>
      <vt:lpstr>   Current and Future Integration of PARP Inhibitors in the Management of Prostate Cancer</vt:lpstr>
      <vt:lpstr>Metastatic prostate cancer is biologically heterogeneous</vt:lpstr>
      <vt:lpstr> </vt:lpstr>
      <vt:lpstr>Patients with HRRm including BRCA2m are more likely to have poor outcomes on standard of care therapies1-3</vt:lpstr>
      <vt:lpstr>PARP Inhibitor Trials and approvals in mCRPC  </vt:lpstr>
      <vt:lpstr>TOPARP-A: PFS and OS by Presence of DDR Defects</vt:lpstr>
      <vt:lpstr>GALAHAD: Niraparib Monotherapy  Results for BRCA vs Non-BRCA  </vt:lpstr>
      <vt:lpstr>TALAPRO-1: Efficacy of Talazoparib Monotherapy </vt:lpstr>
      <vt:lpstr>TRITON 2: Efficacy of Rucaparib Monotherapy in mCRPC with BRCA1 or BRCA2  </vt:lpstr>
      <vt:lpstr>PROfound: First Phase 3 RCT of a PARP Inhibitor in mCRPC (Olaparib vs Enzalutamide or Abiraterone)</vt:lpstr>
      <vt:lpstr>PROfound Primary Endpoint: Significant Improvement in rPFS in mCRPC with BRCA1/2 or ATM Mutations (Cohort A)</vt:lpstr>
      <vt:lpstr>PROfound Secondary Endpoint: Significant Improvement in OS in mCRPC with BRCA1/2 or ATM Mutations (Cohort A)</vt:lpstr>
      <vt:lpstr>PowerPoint Presentation</vt:lpstr>
      <vt:lpstr>Tolerability profile</vt:lpstr>
      <vt:lpstr>PROfound Secondary Endpoints: Improvements in Multiple Clinical and Patient-reported Endpoints in mCRPC With BRCA1/2 or ATM Mutations (Cohort A)</vt:lpstr>
      <vt:lpstr>The Future  Earlier introduction? Combination trials? In all-comers? </vt:lpstr>
      <vt:lpstr>PowerPoint Presentation</vt:lpstr>
      <vt:lpstr>PROpel Randomized, double-blind, placebo-controlled Phase III trial</vt:lpstr>
      <vt:lpstr>PROpel Primary endpoint</vt:lpstr>
      <vt:lpstr>PROpel rPFS subgroup analysis</vt:lpstr>
      <vt:lpstr>PROpel Key secondary endpoints</vt:lpstr>
      <vt:lpstr>PROpel Safety data</vt:lpstr>
      <vt:lpstr>MAGNITUDE  Randomized, double-blind, placebo-controlled Phase III trial</vt:lpstr>
      <vt:lpstr>MAGNITUDE Pre-specified futility analysis: HRR BM– </vt:lpstr>
      <vt:lpstr>MAGNITUDE Primary endpoint: rPFS by central review</vt:lpstr>
      <vt:lpstr>MAGNITUDE  rPFS subgroup analysis: All HRR BM+</vt:lpstr>
      <vt:lpstr>MAGNITUDE  Safety data: HRR BM+</vt:lpstr>
      <vt:lpstr>PowerPoint Presentation</vt:lpstr>
      <vt:lpstr>Conclusion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7879</cp:revision>
  <cp:lastPrinted>2022-05-13T00:31:30Z</cp:lastPrinted>
  <dcterms:created xsi:type="dcterms:W3CDTF">2013-03-19T19:50:02Z</dcterms:created>
  <dcterms:modified xsi:type="dcterms:W3CDTF">2022-05-16T12:14:32Z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