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2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0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41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71.xml" ContentType="application/vnd.openxmlformats-officedocument.presentationml.tags+xml"/>
  <Override PartName="/ppt/tags/tag70.xml" ContentType="application/vnd.openxmlformats-officedocument.presentationml.tags+xml"/>
  <Override PartName="/ppt/tags/tag69.xml" ContentType="application/vnd.openxmlformats-officedocument.presentationml.tags+xml"/>
  <Override PartName="/ppt/tags/tag68.xml" ContentType="application/vnd.openxmlformats-officedocument.presentationml.tags+xml"/>
  <Override PartName="/ppt/tags/tag67.xml" ContentType="application/vnd.openxmlformats-officedocument.presentationml.tags+xml"/>
  <Override PartName="/ppt/tags/tag66.xml" ContentType="application/vnd.openxmlformats-officedocument.presentationml.tags+xml"/>
  <Override PartName="/ppt/tags/tag65.xml" ContentType="application/vnd.openxmlformats-officedocument.presentationml.tags+xml"/>
  <Override PartName="/ppt/tags/tag64.xml" ContentType="application/vnd.openxmlformats-officedocument.presentationml.tags+xml"/>
  <Override PartName="/ppt/tags/tag63.xml" ContentType="application/vnd.openxmlformats-officedocument.presentationml.tags+xml"/>
  <Override PartName="/ppt/tags/tag62.xml" ContentType="application/vnd.openxmlformats-officedocument.presentationml.tags+xml"/>
  <Override PartName="/ppt/tags/tag61.xml" ContentType="application/vnd.openxmlformats-officedocument.presentationml.tags+xml"/>
  <Override PartName="/ppt/tags/tag60.xml" ContentType="application/vnd.openxmlformats-officedocument.presentationml.tags+xml"/>
  <Override PartName="/ppt/tags/tag59.xml" ContentType="application/vnd.openxmlformats-officedocument.presentationml.tags+xml"/>
  <Override PartName="/ppt/tags/tag58.xml" ContentType="application/vnd.openxmlformats-officedocument.presentationml.tags+xml"/>
  <Override PartName="/ppt/tags/tag57.xml" ContentType="application/vnd.openxmlformats-officedocument.presentationml.tags+xml"/>
  <Override PartName="/ppt/tags/tag56.xml" ContentType="application/vnd.openxmlformats-officedocument.presentationml.tags+xml"/>
  <Override PartName="/ppt/tags/tag55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9.xml" ContentType="application/vnd.openxmlformats-officedocument.presentationml.tags+xml"/>
  <Override PartName="/ppt/tags/tag48.xml" ContentType="application/vnd.openxmlformats-officedocument.presentationml.tags+xml"/>
  <Override PartName="/ppt/tags/tag47.xml" ContentType="application/vnd.openxmlformats-officedocument.presentationml.tags+xml"/>
  <Override PartName="/ppt/tags/tag46.xml" ContentType="application/vnd.openxmlformats-officedocument.presentationml.tags+xml"/>
  <Override PartName="/ppt/tags/tag45.xml" ContentType="application/vnd.openxmlformats-officedocument.presentationml.tags+xml"/>
  <Override PartName="/ppt/tags/tag44.xml" ContentType="application/vnd.openxmlformats-officedocument.presentationml.tags+xml"/>
  <Override PartName="/ppt/tags/tag43.xml" ContentType="application/vnd.openxmlformats-officedocument.presentationml.tags+xml"/>
  <Override PartName="/ppt/tags/tag42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39.xml" ContentType="application/vnd.openxmlformats-officedocument.presentationml.tags+xml"/>
  <Override PartName="/ppt/tags/tag38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35.xml" ContentType="application/vnd.openxmlformats-officedocument.presentationml.tags+xml"/>
  <Override PartName="/ppt/tags/tag34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1.xml" ContentType="application/vnd.openxmlformats-officedocument.presentationml.tags+xml"/>
  <Override PartName="/ppt/tags/tag72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74" r:id="rId2"/>
    <p:sldMasterId id="2147484483" r:id="rId3"/>
    <p:sldMasterId id="2147484507" r:id="rId4"/>
    <p:sldMasterId id="2147484517" r:id="rId5"/>
    <p:sldMasterId id="2147484535" r:id="rId6"/>
    <p:sldMasterId id="2147484545" r:id="rId7"/>
    <p:sldMasterId id="2147484558" r:id="rId8"/>
    <p:sldMasterId id="2147484572" r:id="rId9"/>
  </p:sldMasterIdLst>
  <p:notesMasterIdLst>
    <p:notesMasterId r:id="rId141"/>
  </p:notesMasterIdLst>
  <p:handoutMasterIdLst>
    <p:handoutMasterId r:id="rId142"/>
  </p:handoutMasterIdLst>
  <p:sldIdLst>
    <p:sldId id="2147470857" r:id="rId10"/>
    <p:sldId id="2147470693" r:id="rId11"/>
    <p:sldId id="13407" r:id="rId12"/>
    <p:sldId id="2147470467" r:id="rId13"/>
    <p:sldId id="2147470855" r:id="rId14"/>
    <p:sldId id="2147470554" r:id="rId15"/>
    <p:sldId id="2147470856" r:id="rId16"/>
    <p:sldId id="2147470657" r:id="rId17"/>
    <p:sldId id="2147470606" r:id="rId18"/>
    <p:sldId id="2147470835" r:id="rId19"/>
    <p:sldId id="2147470716" r:id="rId20"/>
    <p:sldId id="2147470628" r:id="rId21"/>
    <p:sldId id="2147470879" r:id="rId22"/>
    <p:sldId id="2147470629" r:id="rId23"/>
    <p:sldId id="2147470878" r:id="rId24"/>
    <p:sldId id="574" r:id="rId25"/>
    <p:sldId id="2116" r:id="rId26"/>
    <p:sldId id="862" r:id="rId27"/>
    <p:sldId id="2214" r:id="rId28"/>
    <p:sldId id="639" r:id="rId29"/>
    <p:sldId id="956" r:id="rId30"/>
    <p:sldId id="1376" r:id="rId31"/>
    <p:sldId id="2223" r:id="rId32"/>
    <p:sldId id="446" r:id="rId33"/>
    <p:sldId id="2217" r:id="rId34"/>
    <p:sldId id="2251" r:id="rId35"/>
    <p:sldId id="2250" r:id="rId36"/>
    <p:sldId id="2248" r:id="rId37"/>
    <p:sldId id="2134960388" r:id="rId38"/>
    <p:sldId id="2134960387" r:id="rId39"/>
    <p:sldId id="439" r:id="rId40"/>
    <p:sldId id="2120" r:id="rId41"/>
    <p:sldId id="1016" r:id="rId42"/>
    <p:sldId id="2147470925" r:id="rId43"/>
    <p:sldId id="2147470630" r:id="rId44"/>
    <p:sldId id="2147470880" r:id="rId45"/>
    <p:sldId id="2147470631" r:id="rId46"/>
    <p:sldId id="2147470881" r:id="rId47"/>
    <p:sldId id="2147470222" r:id="rId48"/>
    <p:sldId id="2076137020" r:id="rId49"/>
    <p:sldId id="2147470216" r:id="rId50"/>
    <p:sldId id="261" r:id="rId51"/>
    <p:sldId id="264" r:id="rId52"/>
    <p:sldId id="265" r:id="rId53"/>
    <p:sldId id="2147470209" r:id="rId54"/>
    <p:sldId id="266" r:id="rId55"/>
    <p:sldId id="2147470212" r:id="rId56"/>
    <p:sldId id="268" r:id="rId57"/>
    <p:sldId id="2076137025" r:id="rId58"/>
    <p:sldId id="2147470215" r:id="rId59"/>
    <p:sldId id="2147470223" r:id="rId60"/>
    <p:sldId id="2147470224" r:id="rId61"/>
    <p:sldId id="2147470225" r:id="rId62"/>
    <p:sldId id="2147470226" r:id="rId63"/>
    <p:sldId id="2147470227" r:id="rId64"/>
    <p:sldId id="2147470228" r:id="rId65"/>
    <p:sldId id="2147470229" r:id="rId66"/>
    <p:sldId id="2147470214" r:id="rId67"/>
    <p:sldId id="2147470217" r:id="rId68"/>
    <p:sldId id="2147470218" r:id="rId69"/>
    <p:sldId id="2147470230" r:id="rId70"/>
    <p:sldId id="2147470220" r:id="rId71"/>
    <p:sldId id="2147470231" r:id="rId72"/>
    <p:sldId id="308" r:id="rId73"/>
    <p:sldId id="2147470926" r:id="rId74"/>
    <p:sldId id="2147470632" r:id="rId75"/>
    <p:sldId id="2147470888" r:id="rId76"/>
    <p:sldId id="2147470633" r:id="rId77"/>
    <p:sldId id="2147470889" r:id="rId78"/>
    <p:sldId id="2147470928" r:id="rId79"/>
    <p:sldId id="2145706777" r:id="rId80"/>
    <p:sldId id="634" r:id="rId81"/>
    <p:sldId id="2134958701" r:id="rId82"/>
    <p:sldId id="2145706729" r:id="rId83"/>
    <p:sldId id="2076137109" r:id="rId84"/>
    <p:sldId id="2145706730" r:id="rId85"/>
    <p:sldId id="2145706748" r:id="rId86"/>
    <p:sldId id="2145706731" r:id="rId87"/>
    <p:sldId id="2145706733" r:id="rId88"/>
    <p:sldId id="2145706734" r:id="rId89"/>
    <p:sldId id="2145706735" r:id="rId90"/>
    <p:sldId id="2145706736" r:id="rId91"/>
    <p:sldId id="2145706737" r:id="rId92"/>
    <p:sldId id="2145706738" r:id="rId93"/>
    <p:sldId id="2145706779" r:id="rId94"/>
    <p:sldId id="2134958917" r:id="rId95"/>
    <p:sldId id="2145706739" r:id="rId96"/>
    <p:sldId id="2147470929" r:id="rId97"/>
    <p:sldId id="2145706757" r:id="rId98"/>
    <p:sldId id="2076137038" r:id="rId99"/>
    <p:sldId id="2147470930" r:id="rId100"/>
    <p:sldId id="2147470931" r:id="rId101"/>
    <p:sldId id="2147470213" r:id="rId102"/>
    <p:sldId id="2145706776" r:id="rId103"/>
    <p:sldId id="2147470927" r:id="rId104"/>
    <p:sldId id="2147470634" r:id="rId105"/>
    <p:sldId id="2147470895" r:id="rId106"/>
    <p:sldId id="2147470635" r:id="rId107"/>
    <p:sldId id="2147470894" r:id="rId108"/>
    <p:sldId id="291" r:id="rId109"/>
    <p:sldId id="257" r:id="rId110"/>
    <p:sldId id="258" r:id="rId111"/>
    <p:sldId id="259" r:id="rId112"/>
    <p:sldId id="260" r:id="rId113"/>
    <p:sldId id="262" r:id="rId114"/>
    <p:sldId id="2147470932" r:id="rId115"/>
    <p:sldId id="263" r:id="rId116"/>
    <p:sldId id="2147470933" r:id="rId117"/>
    <p:sldId id="2147470934" r:id="rId118"/>
    <p:sldId id="2147470935" r:id="rId119"/>
    <p:sldId id="267" r:id="rId120"/>
    <p:sldId id="2147470936" r:id="rId121"/>
    <p:sldId id="269" r:id="rId122"/>
    <p:sldId id="270" r:id="rId123"/>
    <p:sldId id="271" r:id="rId124"/>
    <p:sldId id="288" r:id="rId125"/>
    <p:sldId id="289" r:id="rId126"/>
    <p:sldId id="290" r:id="rId127"/>
    <p:sldId id="282" r:id="rId128"/>
    <p:sldId id="284" r:id="rId129"/>
    <p:sldId id="285" r:id="rId130"/>
    <p:sldId id="286" r:id="rId131"/>
    <p:sldId id="283" r:id="rId132"/>
    <p:sldId id="274" r:id="rId133"/>
    <p:sldId id="275" r:id="rId134"/>
    <p:sldId id="273" r:id="rId135"/>
    <p:sldId id="276" r:id="rId136"/>
    <p:sldId id="277" r:id="rId137"/>
    <p:sldId id="287" r:id="rId138"/>
    <p:sldId id="278" r:id="rId139"/>
    <p:sldId id="279" r:id="rId140"/>
  </p:sldIdLst>
  <p:sldSz cx="12192000" cy="6858000"/>
  <p:notesSz cx="7772400" cy="10058400"/>
  <p:custDataLst>
    <p:tags r:id="rId143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E4EDF2"/>
    <a:srgbClr val="E4EEF3"/>
    <a:srgbClr val="EDF5F9"/>
    <a:srgbClr val="E3EDF2"/>
    <a:srgbClr val="E3ECF2"/>
    <a:srgbClr val="BBE0E3"/>
    <a:srgbClr val="ECF4FD"/>
    <a:srgbClr val="157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0" autoAdjust="0"/>
    <p:restoredTop sz="95128" autoAdjust="0"/>
  </p:normalViewPr>
  <p:slideViewPr>
    <p:cSldViewPr>
      <p:cViewPr varScale="1">
        <p:scale>
          <a:sx n="93" d="100"/>
          <a:sy n="93" d="100"/>
        </p:scale>
        <p:origin x="1480" y="208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149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customXml" Target="../customXml/item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customXml" Target="../customXml/item3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notesMaster" Target="notesMasters/notesMaster1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tags" Target="tags/tag1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6" Type="http://schemas.openxmlformats.org/officeDocument/2006/relationships/slide" Target="slides/slide7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commentAuthors" Target="commentAuthors.xml"/><Relationship Id="rId90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5/16/22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24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A3BBD-D774-49D4-9FEA-FD79057D05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87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036E0-B755-44A8-A20C-34B53CC0C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136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1219200"/>
            <a:ext cx="5853112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</a:t>
            </a:r>
            <a:r>
              <a:rPr lang="en-GB" baseline="0" dirty="0"/>
              <a:t> updated: 28 April 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650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56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70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8ADD0-7B33-6F4C-A315-A343B9927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90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04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99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0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350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1162050"/>
            <a:ext cx="55784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65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8ADD0-7B33-6F4C-A315-A343B9927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61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53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957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14DFC-41D9-46F5-98B7-47AD96E56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004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2F619-1FCA-224E-BD0F-FB3D53F0F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2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1550" y="673100"/>
            <a:ext cx="5067300" cy="2851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323AF-D38B-4DB9-A28C-9CA60664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46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54681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>
              <a:latin typeface="Times New Roman" panose="02020603050405020304" pitchFamily="18" charset="0"/>
            </a:endParaRPr>
          </a:p>
        </p:txBody>
      </p:sp>
      <p:sp>
        <p:nvSpPr>
          <p:cNvPr id="546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70662" indent="-296408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5634" indent="-237127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9887" indent="-237127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4141" indent="-237127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B76E7-7DB5-4A89-B3F5-E916CF03A570}" type="slidenum">
              <a:rPr kumimoji="0" lang="de-AT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AT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4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and was placed on the FDA Drug Shortages List.  The impurities issue was resolved and VALSTAR® was approved by the FDA on ___________.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BE325-5C43-4515-9EE1-3B225AEB3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0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963" y="663575"/>
            <a:ext cx="5902325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61" indent="-165261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28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3658-505D-8147-AF5E-3032D04F79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4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5C5EB2-05BE-DF42-A657-2D39AD98554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80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3E5B3-A490-C348-8290-42ABEB0AD7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74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5479-7F28-5744-888D-AD2A07D3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6FD54-1B4B-2942-B390-6AFE23F4C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257D7-900A-D149-B2F2-1B401AFFE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F5C1B-1FC6-C74F-8579-C4FEA503F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D6087-77BF-D54F-BFFE-CF9EC45B5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3A639-428A-104F-BBBA-998D07CD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3FB7F-0E11-DA48-8B0E-B98ABD28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CFE9E-DF21-424E-87CA-0089E7DD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398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BAC9-7EAB-1340-BAC9-FA6EC92F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40583-22C2-4642-AF1B-1E7A69E0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4A8DD-BFC5-814F-B8B1-B61909E2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23ACE-71C7-E84D-A358-A36C7650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33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62441D-5F6C-6846-8A6E-E00F15DC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67155-6F0B-E24D-80D9-5217120D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2345E-EDD6-A243-BDBE-74AC6AF2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85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57799-EA75-F84C-BFE9-C0ACD4BC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C84DA-8D0D-724B-AD7F-2C361AA2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B33C2-5540-284A-89ED-F7555D327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568A5-982C-2443-AD96-3C1A05B6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693E9-9579-DE4C-890A-D3111685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40467-6D18-3A45-9E39-09768AD1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15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6DB4-6BBF-E844-A45C-49BA4947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D41C3F-BF83-AF49-A821-B4CABC644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A61B0-AF52-AE4A-9738-297BBD0D5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40535-0D4A-2B47-8502-A5EEA8E3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4D9A8-C5A2-314B-B387-1F02B41D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EE131-0B0D-0344-BA80-C2C3ABF9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876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7703-13C8-0C49-B3DF-5D0E6E86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D1746-8A80-E84A-8972-109707EDE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E99DD-ACA1-1047-A65D-08AE6887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9B3F9-E716-D343-9458-2551D8EC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9F663-7AE0-8D49-B40C-51F7BACA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42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498F0-8C91-334B-9A19-663DE2E7E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B196E-1BE9-2D49-8F17-0E7409D94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3F09D-F392-3D45-A05C-F93864A5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6A40-A21B-CD47-B932-51138485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43CCA-4DB3-F14D-B8E1-7AE33D81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961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8900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7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2" y="6500814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5752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93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5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76064"/>
            <a:ext cx="10358967" cy="1828800"/>
          </a:xfrm>
        </p:spPr>
        <p:txBody>
          <a:bodyPr tIns="0" anchor="ctr" anchorCtr="0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2204864"/>
            <a:ext cx="10071797" cy="4423269"/>
          </a:xfrm>
        </p:spPr>
        <p:txBody>
          <a:bodyPr/>
          <a:lstStyle>
            <a:lvl1pPr marL="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 sz="2500" b="0"/>
            </a:lvl1pPr>
            <a:lvl2pPr>
              <a:defRPr sz="2500" b="0"/>
            </a:lvl2pPr>
            <a:lvl3pPr>
              <a:defRPr sz="2500" b="0"/>
            </a:lvl3pPr>
            <a:lvl4pPr>
              <a:defRPr sz="2500" b="0"/>
            </a:lvl4pPr>
            <a:lvl5pPr>
              <a:defRPr sz="2500" b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1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2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7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8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6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2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7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19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52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650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5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587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86575"/>
            <a:ext cx="10769600" cy="1031063"/>
          </a:xfrm>
        </p:spPr>
        <p:txBody>
          <a:bodyPr anchor="ctr">
            <a:normAutofit/>
          </a:bodyPr>
          <a:lstStyle>
            <a:lvl1pPr>
              <a:defRPr sz="3200" b="0">
                <a:latin typeface="Corbel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2800" y="1447800"/>
            <a:ext cx="10769600" cy="4856356"/>
          </a:xfrm>
        </p:spPr>
        <p:txBody>
          <a:bodyPr vert="horz">
            <a:normAutofit/>
          </a:bodyPr>
          <a:lstStyle>
            <a:lvl1pPr marL="274286" indent="-274286">
              <a:buFont typeface="Arial" panose="020B0604020202020204" pitchFamily="34" charset="0"/>
              <a:buChar char="•"/>
              <a:defRPr sz="2933">
                <a:solidFill>
                  <a:schemeClr val="tx1"/>
                </a:solidFill>
                <a:latin typeface="Corbel" pitchFamily="34" charset="0"/>
              </a:defRPr>
            </a:lvl1pPr>
            <a:lvl2pPr marL="776191" indent="-257144">
              <a:buClrTx/>
              <a:buFont typeface="Corbel" panose="020B0503020204020204" pitchFamily="34" charset="0"/>
              <a:buChar char="‐"/>
              <a:defRPr sz="2667">
                <a:solidFill>
                  <a:schemeClr val="tx1"/>
                </a:solidFill>
                <a:latin typeface="Corbel" pitchFamily="34" charset="0"/>
              </a:defRPr>
            </a:lvl2pPr>
            <a:lvl3pPr marL="1201589" indent="-341273"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Corbel" pitchFamily="34" charset="0"/>
              </a:defRPr>
            </a:lvl3pPr>
            <a:lvl4pPr marL="1596825" indent="-219048">
              <a:buFont typeface="Corbel" panose="020B0503020204020204" pitchFamily="34" charset="0"/>
              <a:buChar char="‐"/>
              <a:defRPr sz="2133">
                <a:solidFill>
                  <a:schemeClr val="tx1"/>
                </a:solidFill>
                <a:latin typeface="Corbel" pitchFamily="34" charset="0"/>
              </a:defRPr>
            </a:lvl4pPr>
            <a:lvl5pPr marL="2060315" indent="-231748">
              <a:buClrTx/>
              <a:buFont typeface="Corbel" panose="020B0503020204020204" pitchFamily="34" charset="0"/>
              <a:buChar char="»"/>
              <a:defRPr sz="1867">
                <a:solidFill>
                  <a:schemeClr val="tx1"/>
                </a:solidFill>
                <a:latin typeface="Corbel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 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23200" y="6475140"/>
            <a:ext cx="3962400" cy="230459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latin typeface="Corbel" panose="020B0503020204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46C6B-302A-4BB0-84A7-35783D0F6CC9}"/>
              </a:ext>
            </a:extLst>
          </p:cNvPr>
          <p:cNvCxnSpPr/>
          <p:nvPr userDrawn="1"/>
        </p:nvCxnSpPr>
        <p:spPr bwMode="gray">
          <a:xfrm>
            <a:off x="0" y="211060"/>
            <a:ext cx="270933" cy="0"/>
          </a:xfrm>
          <a:prstGeom prst="line">
            <a:avLst/>
          </a:prstGeom>
          <a:noFill/>
          <a:ln w="44450" cap="flat" cmpd="sng" algn="ctr">
            <a:solidFill>
              <a:srgbClr val="EE3124"/>
            </a:solidFill>
            <a:prstDash val="soli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287E36-754E-4F7C-A20F-3E83C50BDD90}"/>
              </a:ext>
            </a:extLst>
          </p:cNvPr>
          <p:cNvSpPr txBox="1"/>
          <p:nvPr userDrawn="1"/>
        </p:nvSpPr>
        <p:spPr bwMode="gray">
          <a:xfrm>
            <a:off x="414859" y="130269"/>
            <a:ext cx="1267891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050" dirty="0">
                <a:solidFill>
                  <a:srgbClr val="63666A"/>
                </a:solidFill>
                <a:latin typeface="Corbel" panose="020B0503020204020204" pitchFamily="34" charset="0"/>
                <a:cs typeface="Arial" pitchFamily="34" charset="0"/>
              </a:rPr>
              <a:t>Ashish M. Kamat, MD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0D1D1-B638-48B6-ACCC-2B8A3D72C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960" y="109289"/>
            <a:ext cx="439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64E24BB1-CCAD-444C-8DBE-4E5D9951C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79141"/>
            <a:ext cx="10769600" cy="1038498"/>
          </a:xfrm>
        </p:spPr>
        <p:txBody>
          <a:bodyPr anchor="ctr">
            <a:normAutofit/>
          </a:bodyPr>
          <a:lstStyle>
            <a:lvl1pPr>
              <a:defRPr sz="3200" b="0">
                <a:latin typeface="Corbel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2800" y="1447800"/>
            <a:ext cx="5252222" cy="4856356"/>
          </a:xfrm>
        </p:spPr>
        <p:txBody>
          <a:bodyPr vert="horz">
            <a:normAutofit/>
          </a:bodyPr>
          <a:lstStyle>
            <a:lvl1pPr marL="274286" indent="-274286">
              <a:buFont typeface="Arial" panose="020B0604020202020204" pitchFamily="34" charset="0"/>
              <a:buChar char="•"/>
              <a:defRPr sz="2933">
                <a:solidFill>
                  <a:schemeClr val="tx1"/>
                </a:solidFill>
                <a:latin typeface="Corbel" pitchFamily="34" charset="0"/>
              </a:defRPr>
            </a:lvl1pPr>
            <a:lvl2pPr marL="776191" indent="-257144">
              <a:buClrTx/>
              <a:buFont typeface="Corbel" panose="020B0503020204020204" pitchFamily="34" charset="0"/>
              <a:buChar char="‐"/>
              <a:defRPr sz="2667">
                <a:solidFill>
                  <a:schemeClr val="tx1"/>
                </a:solidFill>
                <a:latin typeface="Corbel" pitchFamily="34" charset="0"/>
              </a:defRPr>
            </a:lvl2pPr>
            <a:lvl3pPr marL="1201589" indent="-341273"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Corbel" pitchFamily="34" charset="0"/>
              </a:defRPr>
            </a:lvl3pPr>
            <a:lvl4pPr marL="1596825" indent="-219048">
              <a:buFont typeface="Corbel" panose="020B0503020204020204" pitchFamily="34" charset="0"/>
              <a:buChar char="‐"/>
              <a:defRPr sz="2133">
                <a:solidFill>
                  <a:schemeClr val="tx1"/>
                </a:solidFill>
                <a:latin typeface="Corbel" pitchFamily="34" charset="0"/>
              </a:defRPr>
            </a:lvl4pPr>
            <a:lvl5pPr marL="2060315" indent="-231748">
              <a:buClrTx/>
              <a:buFont typeface="Corbel" panose="020B0503020204020204" pitchFamily="34" charset="0"/>
              <a:buChar char="»"/>
              <a:defRPr sz="1867">
                <a:solidFill>
                  <a:schemeClr val="tx1"/>
                </a:solidFill>
                <a:latin typeface="Corbel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 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23200" y="6475140"/>
            <a:ext cx="3962400" cy="230459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latin typeface="Corbel" panose="020B0503020204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46C6B-302A-4BB0-84A7-35783D0F6CC9}"/>
              </a:ext>
            </a:extLst>
          </p:cNvPr>
          <p:cNvCxnSpPr/>
          <p:nvPr userDrawn="1"/>
        </p:nvCxnSpPr>
        <p:spPr bwMode="gray">
          <a:xfrm>
            <a:off x="0" y="211060"/>
            <a:ext cx="270933" cy="0"/>
          </a:xfrm>
          <a:prstGeom prst="line">
            <a:avLst/>
          </a:prstGeom>
          <a:noFill/>
          <a:ln w="44450" cap="flat" cmpd="sng" algn="ctr">
            <a:solidFill>
              <a:srgbClr val="EE3124"/>
            </a:solidFill>
            <a:prstDash val="soli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287E36-754E-4F7C-A20F-3E83C50BDD90}"/>
              </a:ext>
            </a:extLst>
          </p:cNvPr>
          <p:cNvSpPr txBox="1"/>
          <p:nvPr userDrawn="1"/>
        </p:nvSpPr>
        <p:spPr bwMode="gray">
          <a:xfrm>
            <a:off x="414859" y="130269"/>
            <a:ext cx="1267891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050" dirty="0">
                <a:solidFill>
                  <a:srgbClr val="63666A"/>
                </a:solidFill>
                <a:latin typeface="Corbel" panose="020B0503020204020204" pitchFamily="34" charset="0"/>
                <a:cs typeface="Arial" pitchFamily="34" charset="0"/>
              </a:rPr>
              <a:t>Ashish M. Kamat, MD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0D1D1-B638-48B6-ACCC-2B8A3D72C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960" y="109289"/>
            <a:ext cx="439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64E24BB1-CCAD-444C-8DBE-4E5D9951CB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8EFB9A-1102-43A9-BD3E-3B031DB37FB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9026" y="1447800"/>
            <a:ext cx="5252222" cy="4856356"/>
          </a:xfrm>
        </p:spPr>
        <p:txBody>
          <a:bodyPr vert="horz">
            <a:normAutofit/>
          </a:bodyPr>
          <a:lstStyle>
            <a:lvl1pPr marL="274286" indent="-274286">
              <a:buFont typeface="Arial" panose="020B0604020202020204" pitchFamily="34" charset="0"/>
              <a:buChar char="•"/>
              <a:defRPr sz="2933">
                <a:solidFill>
                  <a:schemeClr val="tx1"/>
                </a:solidFill>
                <a:latin typeface="Corbel" pitchFamily="34" charset="0"/>
              </a:defRPr>
            </a:lvl1pPr>
            <a:lvl2pPr marL="776191" indent="-257144">
              <a:buClrTx/>
              <a:buFont typeface="Corbel" panose="020B0503020204020204" pitchFamily="34" charset="0"/>
              <a:buChar char="‐"/>
              <a:defRPr sz="2667">
                <a:solidFill>
                  <a:schemeClr val="tx1"/>
                </a:solidFill>
                <a:latin typeface="Corbel" pitchFamily="34" charset="0"/>
              </a:defRPr>
            </a:lvl2pPr>
            <a:lvl3pPr marL="1201589" indent="-341273"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Corbel" pitchFamily="34" charset="0"/>
              </a:defRPr>
            </a:lvl3pPr>
            <a:lvl4pPr marL="1596825" indent="-219048">
              <a:buFont typeface="Corbel" panose="020B0503020204020204" pitchFamily="34" charset="0"/>
              <a:buChar char="‐"/>
              <a:defRPr sz="2133">
                <a:solidFill>
                  <a:schemeClr val="tx1"/>
                </a:solidFill>
                <a:latin typeface="Corbel" pitchFamily="34" charset="0"/>
              </a:defRPr>
            </a:lvl4pPr>
            <a:lvl5pPr marL="2060315" indent="-231748">
              <a:buClrTx/>
              <a:buFont typeface="Corbel" panose="020B0503020204020204" pitchFamily="34" charset="0"/>
              <a:buChar char="»"/>
              <a:defRPr sz="1867">
                <a:solidFill>
                  <a:schemeClr val="tx1"/>
                </a:solidFill>
                <a:latin typeface="Corbel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 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7716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23200" y="6475140"/>
            <a:ext cx="3962400" cy="230459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latin typeface="Corbel" panose="020B0503020204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46C6B-302A-4BB0-84A7-35783D0F6CC9}"/>
              </a:ext>
            </a:extLst>
          </p:cNvPr>
          <p:cNvCxnSpPr/>
          <p:nvPr userDrawn="1"/>
        </p:nvCxnSpPr>
        <p:spPr bwMode="gray">
          <a:xfrm>
            <a:off x="0" y="211060"/>
            <a:ext cx="270933" cy="0"/>
          </a:xfrm>
          <a:prstGeom prst="line">
            <a:avLst/>
          </a:prstGeom>
          <a:noFill/>
          <a:ln w="44450" cap="flat" cmpd="sng" algn="ctr">
            <a:solidFill>
              <a:srgbClr val="EE3124"/>
            </a:solidFill>
            <a:prstDash val="soli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287E36-754E-4F7C-A20F-3E83C50BDD90}"/>
              </a:ext>
            </a:extLst>
          </p:cNvPr>
          <p:cNvSpPr txBox="1"/>
          <p:nvPr userDrawn="1"/>
        </p:nvSpPr>
        <p:spPr bwMode="gray">
          <a:xfrm>
            <a:off x="414859" y="130269"/>
            <a:ext cx="1267891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050" dirty="0">
                <a:solidFill>
                  <a:srgbClr val="63666A"/>
                </a:solidFill>
                <a:latin typeface="Corbel" panose="020B0503020204020204" pitchFamily="34" charset="0"/>
                <a:cs typeface="Arial" pitchFamily="34" charset="0"/>
              </a:rPr>
              <a:t>Ashish M. Kamat, MD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0D1D1-B638-48B6-ACCC-2B8A3D72C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960" y="109289"/>
            <a:ext cx="439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64E24BB1-CCAD-444C-8DBE-4E5D9951CB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D11CCA-119F-4C8C-8B68-AFA89591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2" y="2591709"/>
            <a:ext cx="1086590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2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46C6B-302A-4BB0-84A7-35783D0F6CC9}"/>
              </a:ext>
            </a:extLst>
          </p:cNvPr>
          <p:cNvCxnSpPr/>
          <p:nvPr userDrawn="1"/>
        </p:nvCxnSpPr>
        <p:spPr bwMode="gray">
          <a:xfrm>
            <a:off x="0" y="211060"/>
            <a:ext cx="270933" cy="0"/>
          </a:xfrm>
          <a:prstGeom prst="line">
            <a:avLst/>
          </a:prstGeom>
          <a:noFill/>
          <a:ln w="44450" cap="flat" cmpd="sng" algn="ctr">
            <a:solidFill>
              <a:srgbClr val="EE3124"/>
            </a:solidFill>
            <a:prstDash val="soli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287E36-754E-4F7C-A20F-3E83C50BDD90}"/>
              </a:ext>
            </a:extLst>
          </p:cNvPr>
          <p:cNvSpPr txBox="1"/>
          <p:nvPr userDrawn="1"/>
        </p:nvSpPr>
        <p:spPr bwMode="gray">
          <a:xfrm>
            <a:off x="414859" y="130269"/>
            <a:ext cx="1267891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050" dirty="0">
                <a:solidFill>
                  <a:srgbClr val="63666A"/>
                </a:solidFill>
                <a:latin typeface="Corbel" panose="020B0503020204020204" pitchFamily="34" charset="0"/>
                <a:cs typeface="Arial" pitchFamily="34" charset="0"/>
              </a:rPr>
              <a:t>Ashish M. Kamat, MD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0D1D1-B638-48B6-ACCC-2B8A3D72C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960" y="109289"/>
            <a:ext cx="439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64E24BB1-CCAD-444C-8DBE-4E5D9951C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01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>
              <a:latin typeface="Corbel" panose="020B0503020204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accent6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600" b="1">
                <a:solidFill>
                  <a:schemeClr val="tx1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Corbel" panose="020B0503020204020204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  <a:effectLst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800" b="1">
                <a:latin typeface="Corbel" panose="020B0503020204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7089203-0F03-4FCB-9D56-E401092A4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364" y="6555389"/>
            <a:ext cx="474913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CCE8E19-70A7-4BD4-B372-BF76B8FF1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99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769600" cy="1143000"/>
          </a:xfrm>
        </p:spPr>
        <p:txBody>
          <a:bodyPr anchor="ctr"/>
          <a:lstStyle>
            <a:lvl1pPr>
              <a:defRPr>
                <a:latin typeface="Corbel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fld id="{090CA091-501C-44F3-A605-CF59DA14B81C}" type="datetime1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en-US"/>
              <a:t>Confidential for CTPM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2800" y="1447800"/>
            <a:ext cx="10769600" cy="4572000"/>
          </a:xfrm>
        </p:spPr>
        <p:txBody>
          <a:bodyPr vert="horz">
            <a:normAutofit/>
          </a:bodyPr>
          <a:lstStyle>
            <a:lvl1pPr marL="609570" indent="-609570">
              <a:buFont typeface="Arial" panose="020B0604020202020204" pitchFamily="34" charset="0"/>
              <a:buChar char="•"/>
              <a:defRPr sz="3733">
                <a:latin typeface="Corbel" pitchFamily="34" charset="0"/>
              </a:defRPr>
            </a:lvl1pPr>
            <a:lvl2pPr marL="731484" indent="-304784">
              <a:buFont typeface="Wingdings" panose="05000000000000000000" pitchFamily="2" charset="2"/>
              <a:buChar char="§"/>
              <a:defRPr sz="3200">
                <a:latin typeface="Corbel" pitchFamily="34" charset="0"/>
              </a:defRPr>
            </a:lvl2pPr>
            <a:lvl3pPr marL="1249618" indent="-457178">
              <a:buFont typeface="Courier New" panose="02070309020205020404" pitchFamily="49" charset="0"/>
              <a:buChar char="o"/>
              <a:defRPr sz="2933">
                <a:latin typeface="Corbel" pitchFamily="34" charset="0"/>
              </a:defRPr>
            </a:lvl3pPr>
            <a:lvl4pPr marL="1615360" indent="-457178">
              <a:buFont typeface="Arial" panose="020B0604020202020204" pitchFamily="34" charset="0"/>
              <a:buChar char="•"/>
              <a:defRPr sz="2667">
                <a:latin typeface="Corbel" pitchFamily="34" charset="0"/>
              </a:defRPr>
            </a:lvl4pPr>
            <a:lvl5pPr marL="1981101" indent="-457178"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latin typeface="Corbel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51885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6"/>
            <a:ext cx="12192000" cy="249161"/>
          </a:xfrm>
        </p:spPr>
        <p:txBody>
          <a:bodyPr lIns="91430" bIns="45715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05" indent="0">
              <a:spcBef>
                <a:spcPts val="0"/>
              </a:spcBef>
              <a:buNone/>
              <a:defRPr sz="1200"/>
            </a:lvl2pPr>
            <a:lvl3pPr marL="460352" indent="0">
              <a:spcBef>
                <a:spcPts val="0"/>
              </a:spcBef>
              <a:buNone/>
              <a:defRPr sz="1200"/>
            </a:lvl3pPr>
            <a:lvl4pPr marL="687357" indent="0">
              <a:spcBef>
                <a:spcPts val="0"/>
              </a:spcBef>
              <a:buNone/>
              <a:defRPr sz="1200"/>
            </a:lvl4pPr>
            <a:lvl5pPr marL="914362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8" y="9"/>
            <a:ext cx="1722361" cy="309639"/>
          </a:xfrm>
        </p:spPr>
        <p:txBody>
          <a:bodyPr lIns="91430" bIns="45715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05" indent="0">
              <a:spcBef>
                <a:spcPts val="0"/>
              </a:spcBef>
              <a:buNone/>
              <a:defRPr sz="1200"/>
            </a:lvl2pPr>
            <a:lvl3pPr marL="460352" indent="0">
              <a:spcBef>
                <a:spcPts val="0"/>
              </a:spcBef>
              <a:buNone/>
              <a:defRPr sz="1200"/>
            </a:lvl3pPr>
            <a:lvl4pPr marL="687357" indent="0">
              <a:spcBef>
                <a:spcPts val="0"/>
              </a:spcBef>
              <a:buNone/>
              <a:defRPr sz="1200"/>
            </a:lvl4pPr>
            <a:lvl5pPr marL="914362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958549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Content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769600" cy="1143000"/>
          </a:xfrm>
        </p:spPr>
        <p:txBody>
          <a:bodyPr anchor="ctr"/>
          <a:lstStyle>
            <a:lvl1pPr>
              <a:defRPr>
                <a:latin typeface="Corbel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2800" y="1447800"/>
            <a:ext cx="10769600" cy="4572000"/>
          </a:xfrm>
        </p:spPr>
        <p:txBody>
          <a:bodyPr vert="horz">
            <a:normAutofit/>
          </a:bodyPr>
          <a:lstStyle>
            <a:lvl1pPr marL="274273" indent="-274273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76151" indent="-257132">
              <a:buClrTx/>
              <a:buFont typeface="Corbel" panose="020B0503020204020204" pitchFamily="34" charset="0"/>
              <a:buChar char="‐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201529" indent="-341257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596745" indent="-219037">
              <a:buFont typeface="Corbel" panose="020B0503020204020204" pitchFamily="34" charset="0"/>
              <a:buChar char="‐"/>
              <a:defRPr sz="2400">
                <a:solidFill>
                  <a:schemeClr val="tx1"/>
                </a:solidFill>
                <a:latin typeface="Corbel" pitchFamily="34" charset="0"/>
              </a:defRPr>
            </a:lvl4pPr>
            <a:lvl5pPr marL="2060211" indent="-231737">
              <a:buClrTx/>
              <a:buFont typeface="Corbel" panose="020B0503020204020204" pitchFamily="34" charset="0"/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 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23200" y="6248400"/>
            <a:ext cx="3962400" cy="457200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latin typeface="Corbel" panose="020B05030202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33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041449"/>
            <a:ext cx="8103515" cy="14996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560956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232" y="0"/>
            <a:ext cx="12010768" cy="377366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BC933-BF7E-644C-B5AD-A92AFB278C5F}"/>
              </a:ext>
            </a:extLst>
          </p:cNvPr>
          <p:cNvSpPr/>
          <p:nvPr/>
        </p:nvSpPr>
        <p:spPr>
          <a:xfrm>
            <a:off x="0" y="0"/>
            <a:ext cx="1812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62BA8710-3246-C048-946C-36E62B50885A}"/>
              </a:ext>
            </a:extLst>
          </p:cNvPr>
          <p:cNvSpPr txBox="1">
            <a:spLocks/>
          </p:cNvSpPr>
          <p:nvPr/>
        </p:nvSpPr>
        <p:spPr>
          <a:xfrm>
            <a:off x="581191" y="6049080"/>
            <a:ext cx="2862583" cy="275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xxxx</a:t>
            </a:r>
            <a:r>
              <a:rPr lang="en-US" sz="1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xx</a:t>
            </a:r>
            <a:r>
              <a:rPr lang="en-US" sz="140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, 20xx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31FEEB-6BA4-5846-A8E7-150A20A1A2A1}"/>
              </a:ext>
            </a:extLst>
          </p:cNvPr>
          <p:cNvCxnSpPr>
            <a:cxnSpLocks/>
          </p:cNvCxnSpPr>
          <p:nvPr/>
        </p:nvCxnSpPr>
        <p:spPr>
          <a:xfrm>
            <a:off x="581191" y="5560956"/>
            <a:ext cx="499664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B39C8FAE-4C9B-C941-9E64-C4D95FE6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935" y="5356107"/>
            <a:ext cx="2248659" cy="6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55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6" y="326150"/>
            <a:ext cx="5670406" cy="24648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0142" y="-24714"/>
            <a:ext cx="6044757" cy="688271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99"/>
              <a:gd name="connsiteY0" fmla="*/ 10015 h 10015"/>
              <a:gd name="connsiteX1" fmla="*/ 2000 w 8099"/>
              <a:gd name="connsiteY1" fmla="*/ 15 h 10015"/>
              <a:gd name="connsiteX2" fmla="*/ 8099 w 8099"/>
              <a:gd name="connsiteY2" fmla="*/ 0 h 10015"/>
              <a:gd name="connsiteX3" fmla="*/ 8000 w 8099"/>
              <a:gd name="connsiteY3" fmla="*/ 10015 h 10015"/>
              <a:gd name="connsiteX4" fmla="*/ 0 w 8099"/>
              <a:gd name="connsiteY4" fmla="*/ 10015 h 10015"/>
              <a:gd name="connsiteX0" fmla="*/ 0 w 9879"/>
              <a:gd name="connsiteY0" fmla="*/ 9985 h 9985"/>
              <a:gd name="connsiteX1" fmla="*/ 2469 w 9879"/>
              <a:gd name="connsiteY1" fmla="*/ 0 h 9985"/>
              <a:gd name="connsiteX2" fmla="*/ 9298 w 9879"/>
              <a:gd name="connsiteY2" fmla="*/ 429 h 9985"/>
              <a:gd name="connsiteX3" fmla="*/ 9878 w 9879"/>
              <a:gd name="connsiteY3" fmla="*/ 9985 h 9985"/>
              <a:gd name="connsiteX4" fmla="*/ 0 w 9879"/>
              <a:gd name="connsiteY4" fmla="*/ 9985 h 9985"/>
              <a:gd name="connsiteX0" fmla="*/ 0 w 10027"/>
              <a:gd name="connsiteY0" fmla="*/ 10000 h 10000"/>
              <a:gd name="connsiteX1" fmla="*/ 2499 w 10027"/>
              <a:gd name="connsiteY1" fmla="*/ 0 h 10000"/>
              <a:gd name="connsiteX2" fmla="*/ 10027 w 10027"/>
              <a:gd name="connsiteY2" fmla="*/ 10 h 10000"/>
              <a:gd name="connsiteX3" fmla="*/ 9999 w 10027"/>
              <a:gd name="connsiteY3" fmla="*/ 10000 h 10000"/>
              <a:gd name="connsiteX4" fmla="*/ 0 w 1002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7" h="10000">
                <a:moveTo>
                  <a:pt x="0" y="10000"/>
                </a:moveTo>
                <a:lnTo>
                  <a:pt x="2499" y="0"/>
                </a:lnTo>
                <a:lnTo>
                  <a:pt x="10027" y="10"/>
                </a:lnTo>
                <a:cubicBezTo>
                  <a:pt x="9985" y="3348"/>
                  <a:pt x="10040" y="6662"/>
                  <a:pt x="999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D75DDA33-4A07-8A48-9409-D3851E58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26" y="5373903"/>
            <a:ext cx="2248659" cy="6730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6D5B90-50B3-2449-BE53-65AB21B0A314}"/>
              </a:ext>
            </a:extLst>
          </p:cNvPr>
          <p:cNvSpPr/>
          <p:nvPr/>
        </p:nvSpPr>
        <p:spPr>
          <a:xfrm>
            <a:off x="0" y="0"/>
            <a:ext cx="1812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3976F242-8034-9D43-B853-EEFA0EBAD1C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609906" y="3161224"/>
            <a:ext cx="2862583" cy="381157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Presenter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E7920D-E436-7D44-9777-8D8F46B5AFBB}"/>
              </a:ext>
            </a:extLst>
          </p:cNvPr>
          <p:cNvCxnSpPr/>
          <p:nvPr/>
        </p:nvCxnSpPr>
        <p:spPr>
          <a:xfrm>
            <a:off x="630226" y="2987040"/>
            <a:ext cx="407385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11B3B-5CC6-6C48-9606-C5A3DA89C2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41713"/>
            <a:ext cx="2862263" cy="33496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err="1"/>
              <a:t>xxxx</a:t>
            </a:r>
            <a:r>
              <a:rPr lang="en-US" dirty="0"/>
              <a:t> xx, 20xx</a:t>
            </a:r>
          </a:p>
        </p:txBody>
      </p:sp>
    </p:spTree>
    <p:extLst>
      <p:ext uri="{BB962C8B-B14F-4D97-AF65-F5344CB8AC3E}">
        <p14:creationId xmlns:p14="http://schemas.microsoft.com/office/powerpoint/2010/main" val="1518400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4011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72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Click to edit Master title style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17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35AEF-D2B9-4846-89C4-5632F8E677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2C336-0287-9149-84C5-329079EC806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CF620-E1B9-5B4E-A890-25D51B679B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25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61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1B8C83-733B-E142-8F6C-DCCF04C82854}"/>
              </a:ext>
            </a:extLst>
          </p:cNvPr>
          <p:cNvSpPr/>
          <p:nvPr/>
        </p:nvSpPr>
        <p:spPr>
          <a:xfrm>
            <a:off x="181232" y="2051222"/>
            <a:ext cx="12010768" cy="480677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BCB8E96-802A-894B-B30B-B0FF7B63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0" y="6296147"/>
            <a:ext cx="1286029" cy="3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1B8C83-733B-E142-8F6C-DCCF04C82854}"/>
              </a:ext>
            </a:extLst>
          </p:cNvPr>
          <p:cNvSpPr/>
          <p:nvPr/>
        </p:nvSpPr>
        <p:spPr>
          <a:xfrm>
            <a:off x="181232" y="0"/>
            <a:ext cx="12010768" cy="685800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A945E778-0839-5A49-943E-7FEA253C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0" y="6299117"/>
            <a:ext cx="1288099" cy="3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46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237831"/>
            <a:ext cx="10993549" cy="147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1729321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2315404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2315404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37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01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217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99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en-US">
                <a:solidFill>
                  <a:schemeClr val="tx2"/>
                </a:solidFill>
              </a:rPr>
              <a:t>Click to edit Master title style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197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4557086"/>
            <a:ext cx="11290860" cy="1258827"/>
          </a:xfrm>
          <a:prstGeom prst="rect">
            <a:avLst/>
          </a:prstGeom>
          <a:solidFill>
            <a:srgbClr val="444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1809062"/>
            <a:ext cx="11029615" cy="21474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3956529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F56F2-D093-2046-948F-D5046C0C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FE9EA-4614-0A44-AF3D-C98ED7C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47041-9196-AC4A-8FDB-42BCB01A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01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43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1"/>
            <a:ext cx="3682723" cy="5323350"/>
          </a:xfrm>
          <a:prstGeom prst="rect">
            <a:avLst/>
          </a:prstGeom>
          <a:solidFill>
            <a:srgbClr val="444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274036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1610" y="6452590"/>
            <a:ext cx="41867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62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438013"/>
            <a:ext cx="11029616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012991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94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D75DDA33-4A07-8A48-9409-D3851E58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0" y="6296147"/>
            <a:ext cx="1286029" cy="3849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20667F-7730-4442-A022-EA4DC85B4991}"/>
              </a:ext>
            </a:extLst>
          </p:cNvPr>
          <p:cNvCxnSpPr>
            <a:cxnSpLocks/>
          </p:cNvCxnSpPr>
          <p:nvPr/>
        </p:nvCxnSpPr>
        <p:spPr>
          <a:xfrm>
            <a:off x="609906" y="2269744"/>
            <a:ext cx="3568661" cy="1016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11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719073"/>
            <a:ext cx="10363200" cy="1470025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2633472"/>
            <a:ext cx="8534400" cy="1752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Subhead</a:t>
            </a:r>
          </a:p>
        </p:txBody>
      </p:sp>
    </p:spTree>
    <p:extLst>
      <p:ext uri="{BB962C8B-B14F-4D97-AF65-F5344CB8AC3E}">
        <p14:creationId xmlns:p14="http://schemas.microsoft.com/office/powerpoint/2010/main" val="3132999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226-B13B-0F43-956E-4BDE034B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DD3D2-2815-6F45-B022-E8AF9AA9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F85-8649-BA44-9032-B1FC44399C8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03564-CC98-7444-85BB-28C45A04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0E865-A805-8742-BEE8-8132D646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A952-A993-B44E-91B8-5DFECF63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89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1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434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29169" y="1676405"/>
            <a:ext cx="8005233" cy="1470025"/>
          </a:xfrm>
        </p:spPr>
        <p:txBody>
          <a:bodyPr lIns="0" rIns="0" anchor="b">
            <a:noAutofit/>
          </a:bodyPr>
          <a:lstStyle>
            <a:lvl1pPr algn="l">
              <a:defRPr sz="28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29168" y="3715772"/>
            <a:ext cx="8034469" cy="154203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3417252"/>
            <a:ext cx="12192000" cy="45720"/>
          </a:xfrm>
          <a:prstGeom prst="rect">
            <a:avLst/>
          </a:prstGeom>
          <a:solidFill>
            <a:srgbClr val="0000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chemeClr val="bg1"/>
              </a:solidFill>
              <a:ea typeface="MS PGothic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3340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245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170" y="1470026"/>
            <a:ext cx="5465233" cy="4656138"/>
          </a:xfrm>
        </p:spPr>
        <p:txBody>
          <a:bodyPr>
            <a:no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470026"/>
            <a:ext cx="5465233" cy="4656138"/>
          </a:xfrm>
        </p:spPr>
        <p:txBody>
          <a:bodyPr>
            <a:no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543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9" y="188917"/>
            <a:ext cx="11133667" cy="100806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400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086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C4AA-9BAE-8B4D-8D1B-A2936010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44FD-6040-4E45-97AE-25C4E96E8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023DE-C393-0740-92A4-4B6F774F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AFD1-5259-2340-8C6C-11339648057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6A412-957A-5040-AF77-2D5DC961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C473-2D9F-AD48-A2E0-1737D4DB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D54D-E4E0-A142-AB60-2C6CF8EB4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3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7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2" y="6500814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95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37206"/>
            <a:ext cx="11460480" cy="4572000"/>
          </a:xfrm>
          <a:prstGeom prst="rect">
            <a:avLst/>
          </a:prstGeom>
        </p:spPr>
        <p:txBody>
          <a:bodyPr/>
          <a:lstStyle>
            <a:lvl2pPr>
              <a:defRPr sz="1800"/>
            </a:lvl2pPr>
            <a:lvl3pPr marL="685800" indent="-228600">
              <a:buFont typeface="Wingdings" pitchFamily="2" charset="2"/>
              <a:buChar char="§"/>
              <a:defRPr sz="1700"/>
            </a:lvl3pPr>
            <a:lvl4pPr marL="914400" indent="-228600">
              <a:buFont typeface="Courier New" panose="02070309020205020404" pitchFamily="49" charset="0"/>
              <a:buChar char="o"/>
              <a:defRPr sz="1600"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8F07-BB35-4277-8214-4ED7E770A3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728E4-004B-CD4D-842C-B0C31A25C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59" y="6137806"/>
            <a:ext cx="11461115" cy="4572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Footnotes/references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5D7CF2-E313-4282-97FC-17557D982C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 lIns="72000" tIns="61200" rIns="97200"/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</p:spTree>
    <p:extLst>
      <p:ext uri="{BB962C8B-B14F-4D97-AF65-F5344CB8AC3E}">
        <p14:creationId xmlns:p14="http://schemas.microsoft.com/office/powerpoint/2010/main" val="1145348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212651"/>
            <a:ext cx="10792178" cy="10357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80880"/>
            <a:ext cx="6302773" cy="567047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120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363" y="2090691"/>
            <a:ext cx="11349232" cy="2094260"/>
          </a:xfrm>
        </p:spPr>
        <p:txBody>
          <a:bodyPr anchor="t" anchorCtr="0">
            <a:normAutofit/>
          </a:bodyPr>
          <a:lstStyle>
            <a:lvl1pPr algn="l"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363" y="4470309"/>
            <a:ext cx="5273588" cy="18408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03300" y="1403347"/>
            <a:ext cx="6798733" cy="605367"/>
          </a:xfrm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952599"/>
      </p:ext>
    </p:extLst>
  </p:cSld>
  <p:clrMapOvr>
    <a:masterClrMapping/>
  </p:clrMapOvr>
  <p:hf sldNum="0"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081D65DC-5E42-4244-8C6D-0DA3C78241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62496-BC59-4C2F-A8C0-FEE7AF967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493933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831666671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9" y="3773723"/>
            <a:ext cx="11389743" cy="1802183"/>
          </a:xfrm>
        </p:spPr>
        <p:txBody>
          <a:bodyPr anchor="t">
            <a:normAutofit/>
          </a:bodyPr>
          <a:lstStyle>
            <a:lvl1pPr algn="l">
              <a:defRPr sz="4000" b="1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34335"/>
      </p:ext>
    </p:extLst>
  </p:cSld>
  <p:clrMapOvr>
    <a:masterClrMapping/>
  </p:clrMapOvr>
  <p:hf sldNum="0"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081D65DC-5E42-4244-8C6D-0DA3C78241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631FA7C-517E-4597-AFB9-99FE529D4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493933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02920998"/>
      </p:ext>
    </p:extLst>
  </p:cSld>
  <p:clrMapOvr>
    <a:masterClrMapping/>
  </p:clrMapOvr>
  <p:hf sldNum="0"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20F57-6FFD-4BD4-A1AD-7BDBBF2A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9F720-D4EE-4996-B9E3-D01ABE564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65DC-5E42-4244-8C6D-0DA3C78241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6EFD3C1-6202-4684-A196-7AF54391BA2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39900" y="2097617"/>
            <a:ext cx="8398933" cy="3757083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203386680"/>
      </p:ext>
    </p:extLst>
  </p:cSld>
  <p:clrMapOvr>
    <a:masterClrMapping/>
  </p:clrMapOvr>
  <p:hf sldNum="0"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081D65DC-5E42-4244-8C6D-0DA3C78241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46259FF-AEE4-4177-B9AB-10AA87E134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493933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29650266"/>
      </p:ext>
    </p:extLst>
  </p:cSld>
  <p:clrMapOvr>
    <a:masterClrMapping/>
  </p:clrMapOvr>
  <p:hf sldNum="0"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595959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081D65DC-5E42-4244-8C6D-0DA3C78241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11EB64B-BA43-48A6-9BC6-86CD0C2A3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475628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86549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29169" y="1676405"/>
            <a:ext cx="8005233" cy="1470025"/>
          </a:xfrm>
        </p:spPr>
        <p:txBody>
          <a:bodyPr lIns="0" rIns="0" anchor="b">
            <a:noAutofit/>
          </a:bodyPr>
          <a:lstStyle>
            <a:lvl1pPr algn="l">
              <a:defRPr sz="28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29168" y="3715772"/>
            <a:ext cx="8034469" cy="154203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3417252"/>
            <a:ext cx="12192000" cy="45720"/>
          </a:xfrm>
          <a:prstGeom prst="rect">
            <a:avLst/>
          </a:prstGeom>
          <a:solidFill>
            <a:srgbClr val="0000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chemeClr val="bg1"/>
              </a:solidFill>
              <a:ea typeface="MS PGothic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11969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399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63" y="368524"/>
            <a:ext cx="11572599" cy="741168"/>
          </a:xfrm>
        </p:spPr>
        <p:txBody>
          <a:bodyPr anchor="t"/>
          <a:lstStyle>
            <a:lvl1pPr algn="l">
              <a:defRPr sz="2822" b="0">
                <a:solidFill>
                  <a:srgbClr val="062F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463" y="1162900"/>
            <a:ext cx="11572599" cy="4958615"/>
          </a:xfrm>
        </p:spPr>
        <p:txBody>
          <a:bodyPr/>
          <a:lstStyle>
            <a:lvl1pPr marL="509635" indent="-322023">
              <a:lnSpc>
                <a:spcPct val="100000"/>
              </a:lnSpc>
              <a:buFont typeface="Arial" panose="020B0604020202020204" pitchFamily="34" charset="0"/>
              <a:buChar char="•"/>
              <a:defRPr sz="2117"/>
            </a:lvl1pPr>
            <a:lvl2pPr marL="1129037" indent="-322582">
              <a:lnSpc>
                <a:spcPct val="100000"/>
              </a:lnSpc>
              <a:buFont typeface="Arial" panose="020B0604020202020204" pitchFamily="34" charset="0"/>
              <a:buChar char="•"/>
              <a:defRPr sz="1852"/>
            </a:lvl2pPr>
            <a:lvl3pPr marL="1935492" indent="-322582">
              <a:lnSpc>
                <a:spcPct val="100000"/>
              </a:lnSpc>
              <a:buFont typeface="Arial" panose="020B0604020202020204" pitchFamily="34" charset="0"/>
              <a:buChar char="•"/>
              <a:defRPr sz="1764"/>
            </a:lvl3pPr>
            <a:lvl4pPr marL="2741947" indent="-322582">
              <a:lnSpc>
                <a:spcPct val="100000"/>
              </a:lnSpc>
              <a:buFont typeface="Arial" panose="020B0604020202020204" pitchFamily="34" charset="0"/>
              <a:buChar char="•"/>
              <a:defRPr sz="1235"/>
            </a:lvl4pPr>
            <a:lvl5pPr marL="3548402" indent="-322582">
              <a:lnSpc>
                <a:spcPct val="100000"/>
              </a:lnSpc>
              <a:buFont typeface="Arial" panose="020B0604020202020204" pitchFamily="34" charset="0"/>
              <a:buChar char="•"/>
              <a:defRPr sz="123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78B34834-CD92-4981-BE5B-4F5031B514D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xfrm>
            <a:off x="331889" y="6247530"/>
            <a:ext cx="8499172" cy="464854"/>
          </a:xfrm>
        </p:spPr>
        <p:txBody>
          <a:bodyPr anchor="b"/>
          <a:lstStyle>
            <a:lvl1pPr>
              <a:defRPr sz="1058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 sz="1058" dirty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FE1A8567-9D53-4CFB-9364-DB7C0583CAE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xfrm>
            <a:off x="11519117" y="6255930"/>
            <a:ext cx="397626" cy="464854"/>
          </a:xfrm>
        </p:spPr>
        <p:txBody>
          <a:bodyPr anchor="b"/>
          <a:lstStyle>
            <a:lvl1pPr algn="r">
              <a:defRPr sz="1235"/>
            </a:lvl1pPr>
          </a:lstStyle>
          <a:p>
            <a:pPr>
              <a:defRPr/>
            </a:pPr>
            <a:fld id="{0F884696-7069-46C2-A66C-917566DF4F9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16718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7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2" y="6500814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7934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552121"/>
            <a:ext cx="10742399" cy="553999"/>
          </a:xfrm>
        </p:spPr>
        <p:txBody>
          <a:bodyPr anchor="b">
            <a:noAutofit/>
          </a:bodyPr>
          <a:lstStyle>
            <a:lvl1pPr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19999" y="1080001"/>
            <a:ext cx="1074239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70315" y="6554245"/>
            <a:ext cx="953803" cy="24618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788FA-F864-4521-9DFD-AF03C9BFF3E5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AC82-7C58-462A-988C-DEAE5AD35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6" y="6216651"/>
            <a:ext cx="6604180" cy="336549"/>
          </a:xfrm>
        </p:spPr>
        <p:txBody>
          <a:bodyPr anchor="b"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Marron TU   Immunotherapy-Related Adverse Events  November 9,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39781"/>
            <a:ext cx="10972800" cy="4197252"/>
          </a:xfrm>
        </p:spPr>
        <p:txBody>
          <a:bodyPr anchor="t">
            <a:normAutofit/>
          </a:bodyPr>
          <a:lstStyle>
            <a:lvl1pPr marL="0" indent="0">
              <a:lnSpc>
                <a:spcPts val="5200"/>
              </a:lnSpc>
              <a:buNone/>
              <a:defRPr sz="5100" b="1">
                <a:solidFill>
                  <a:srgbClr val="666666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256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170" y="1470026"/>
            <a:ext cx="5465233" cy="4656138"/>
          </a:xfrm>
        </p:spPr>
        <p:txBody>
          <a:bodyPr>
            <a:no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470026"/>
            <a:ext cx="5465233" cy="4656138"/>
          </a:xfrm>
        </p:spPr>
        <p:txBody>
          <a:bodyPr>
            <a:no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8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9" y="188917"/>
            <a:ext cx="11133667" cy="100806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5235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86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212651"/>
            <a:ext cx="10792178" cy="10357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80880"/>
            <a:ext cx="6302773" cy="567047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024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29169" y="1676405"/>
            <a:ext cx="8005233" cy="1470025"/>
          </a:xfrm>
        </p:spPr>
        <p:txBody>
          <a:bodyPr lIns="0" rIns="0" anchor="b">
            <a:noAutofit/>
          </a:bodyPr>
          <a:lstStyle>
            <a:lvl1pPr algn="l">
              <a:defRPr sz="28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29168" y="3715772"/>
            <a:ext cx="8034469" cy="154203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3417252"/>
            <a:ext cx="12192000" cy="45720"/>
          </a:xfrm>
          <a:prstGeom prst="rect">
            <a:avLst/>
          </a:prstGeom>
          <a:solidFill>
            <a:srgbClr val="0000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chemeClr val="bg1"/>
              </a:solidFill>
              <a:ea typeface="MS PGothic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87274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892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170" y="1470026"/>
            <a:ext cx="5465233" cy="4656138"/>
          </a:xfrm>
        </p:spPr>
        <p:txBody>
          <a:bodyPr>
            <a:no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470026"/>
            <a:ext cx="5465233" cy="4656138"/>
          </a:xfrm>
        </p:spPr>
        <p:txBody>
          <a:bodyPr>
            <a:no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184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9" y="188917"/>
            <a:ext cx="11133667" cy="100806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5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63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7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2" y="6500814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958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D40620D-9072-4480-951D-B668D273DBC2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65560D-1C3C-4668-9074-74DD69715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068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552121"/>
            <a:ext cx="10742399" cy="553999"/>
          </a:xfrm>
        </p:spPr>
        <p:txBody>
          <a:bodyPr anchor="b">
            <a:noAutofit/>
          </a:bodyPr>
          <a:lstStyle>
            <a:lvl1pPr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19999" y="1080001"/>
            <a:ext cx="1074239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70315" y="6554245"/>
            <a:ext cx="953803" cy="24618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788FA-F864-4521-9DFD-AF03C9BFF3E5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AC82-7C58-462A-988C-DEAE5AD35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6" y="6216651"/>
            <a:ext cx="6604180" cy="336549"/>
          </a:xfrm>
        </p:spPr>
        <p:txBody>
          <a:bodyPr anchor="b"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56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212651"/>
            <a:ext cx="10792178" cy="10357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B6D79-1C47-B44F-8CCD-365B5D26CC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80880"/>
            <a:ext cx="6302773" cy="567047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630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224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033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315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6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6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46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649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192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9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5"/>
          </a:xfrm>
          <a:prstGeom prst="rect">
            <a:avLst/>
          </a:prstGeom>
        </p:spPr>
        <p:txBody>
          <a:bodyPr lIns="68579" tIns="34289" rIns="68579" bIns="3428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6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50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67"/>
            </a:lvl1pPr>
            <a:lvl2pPr marL="0" indent="160725" algn="ctr">
              <a:spcBef>
                <a:spcPts val="0"/>
              </a:spcBef>
              <a:buSzTx/>
              <a:buNone/>
              <a:defRPr sz="2267"/>
            </a:lvl2pPr>
            <a:lvl3pPr marL="0" indent="321449" algn="ctr">
              <a:spcBef>
                <a:spcPts val="0"/>
              </a:spcBef>
              <a:buSzTx/>
              <a:buNone/>
              <a:defRPr sz="2267"/>
            </a:lvl3pPr>
            <a:lvl4pPr marL="0" indent="482175" algn="ctr">
              <a:spcBef>
                <a:spcPts val="0"/>
              </a:spcBef>
              <a:buSzTx/>
              <a:buNone/>
              <a:defRPr sz="2267"/>
            </a:lvl4pPr>
            <a:lvl5pPr marL="0" indent="642899" algn="ctr">
              <a:spcBef>
                <a:spcPts val="0"/>
              </a:spcBef>
              <a:buSzTx/>
              <a:buNone/>
              <a:defRPr sz="2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2" y="6500813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9894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76F0-4700-FB48-9F51-9B4CF2215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C8903-EF27-8C4D-AAF9-48619D079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F3883-B866-7748-87CE-44F2003F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FFF98-1484-BC4A-9DE5-92D26399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CF7C9-F578-1745-B10A-21FF56D4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15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A8DB-6F3C-2448-9468-86FFC6DA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B4E7-1E2B-6748-9BFC-A9B9E32C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65F96-6E03-624C-9FC2-7319111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D387F-7210-E746-9CAD-8D782AFB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08E7D-B207-5445-AEB9-F7033FAE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379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087E-46DF-7B4D-9C2B-CC062E91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52198-2BF4-B247-AACF-3C58AACE2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4BC1C-BB3A-6948-B504-3B7D0983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DB45-3785-6946-A2D0-BCFC1658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6AC23-F5C6-4B42-A351-8EE5D4C5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00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4272-5ABF-B14A-9CDB-95367AFD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053A-6DAD-7148-AFE3-BD29548E1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61E2C-23DA-804D-953F-C190F3E56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1D3A9-CB34-0446-87C3-7E5C933A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FC42A-FF72-BF4F-A170-6E3403F3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A2FC6-0238-BF4B-9F99-18614C0D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7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3854B-EA78-4161-AC93-1E014053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984DB-F627-4299-879D-C5557DE55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F65DD6-1D71-4CEA-8A72-89B19F53F3A8}"/>
              </a:ext>
            </a:extLst>
          </p:cNvPr>
          <p:cNvCxnSpPr/>
          <p:nvPr userDrawn="1"/>
        </p:nvCxnSpPr>
        <p:spPr bwMode="gray">
          <a:xfrm>
            <a:off x="0" y="211060"/>
            <a:ext cx="270933" cy="0"/>
          </a:xfrm>
          <a:prstGeom prst="line">
            <a:avLst/>
          </a:prstGeom>
          <a:noFill/>
          <a:ln w="44450" cap="flat" cmpd="sng" algn="ctr">
            <a:solidFill>
              <a:srgbClr val="EE3124"/>
            </a:solidFill>
            <a:prstDash val="soli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882970-2B8F-4B4A-BE02-764EB5F9B06F}"/>
              </a:ext>
            </a:extLst>
          </p:cNvPr>
          <p:cNvSpPr txBox="1"/>
          <p:nvPr userDrawn="1"/>
        </p:nvSpPr>
        <p:spPr bwMode="gray">
          <a:xfrm>
            <a:off x="414859" y="130269"/>
            <a:ext cx="1267891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050" dirty="0">
                <a:solidFill>
                  <a:srgbClr val="63666A"/>
                </a:solidFill>
                <a:latin typeface="Corbel" panose="020B0503020204020204" pitchFamily="34" charset="0"/>
                <a:cs typeface="Arial" pitchFamily="34" charset="0"/>
              </a:rPr>
              <a:t>Ashish M. Kamat, MD</a:t>
            </a:r>
          </a:p>
        </p:txBody>
      </p:sp>
    </p:spTree>
    <p:extLst>
      <p:ext uri="{BB962C8B-B14F-4D97-AF65-F5344CB8AC3E}">
        <p14:creationId xmlns:p14="http://schemas.microsoft.com/office/powerpoint/2010/main" val="28105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000" y="6423914"/>
            <a:ext cx="4196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853A8F3F-ED43-BD41-84BF-AEE5C33435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1190" y="6296147"/>
            <a:ext cx="1286029" cy="3849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90742BB-90EF-214A-8883-12FA1DE591BE}"/>
              </a:ext>
            </a:extLst>
          </p:cNvPr>
          <p:cNvSpPr/>
          <p:nvPr/>
        </p:nvSpPr>
        <p:spPr>
          <a:xfrm>
            <a:off x="0" y="0"/>
            <a:ext cx="1812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041CDDE-0E3D-7F4D-B155-4D5C5CCC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2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  <p:sldLayoutId id="2147484498" r:id="rId15"/>
    <p:sldLayoutId id="2147484499" r:id="rId16"/>
    <p:sldLayoutId id="2147484500" r:id="rId17"/>
    <p:sldLayoutId id="2147484501" r:id="rId18"/>
    <p:sldLayoutId id="2147484502" r:id="rId19"/>
    <p:sldLayoutId id="2147484503" r:id="rId20"/>
    <p:sldLayoutId id="2147484504" r:id="rId21"/>
    <p:sldLayoutId id="2147484505" r:id="rId22"/>
    <p:sldLayoutId id="2147484506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169" y="188917"/>
            <a:ext cx="11133667" cy="100806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169" y="1470026"/>
            <a:ext cx="11133667" cy="465613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13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</p:sldLayoutIdLst>
  <p:hf sldNum="0" hdr="0"/>
  <p:txStyles>
    <p:titleStyle>
      <a:lvl1pPr algn="l" defTabSz="914400" rtl="0" eaLnBrk="1" latinLnBrk="0" hangingPunct="1">
        <a:spcBef>
          <a:spcPts val="400"/>
        </a:spcBef>
        <a:spcAft>
          <a:spcPts val="400"/>
        </a:spcAft>
        <a:buNone/>
        <a:defRPr sz="28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ts val="6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628650" indent="-1778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tabLst>
          <a:tab pos="628650" algn="l"/>
        </a:tabLst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806450" indent="-1778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–"/>
        <a:defRPr sz="1200" kern="1200">
          <a:solidFill>
            <a:srgbClr val="000000"/>
          </a:solidFill>
          <a:latin typeface="+mn-lt"/>
          <a:ea typeface="+mn-ea"/>
          <a:cs typeface="+mn-cs"/>
        </a:defRPr>
      </a:lvl4pPr>
      <a:lvl5pPr marL="984250" indent="-1778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»"/>
        <a:defRPr sz="11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997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8142"/>
            <a:ext cx="10972800" cy="4638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1" y="6413383"/>
            <a:ext cx="5747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fld id="{081D65DC-5E42-4244-8C6D-0DA3C78241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7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</p:sldLayoutIdLst>
  <p:hf sldNum="0" hdr="0"/>
  <p:txStyles>
    <p:titleStyle>
      <a:lvl1pPr algn="ctr" defTabSz="609585" rtl="0" eaLnBrk="1" latinLnBrk="0" hangingPunct="1">
        <a:spcBef>
          <a:spcPct val="0"/>
        </a:spcBef>
        <a:buNone/>
        <a:defRPr sz="4000" b="1" i="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ts val="1600"/>
        </a:spcBef>
        <a:spcAft>
          <a:spcPts val="800"/>
        </a:spcAft>
        <a:buClr>
          <a:srgbClr val="346691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ts val="0"/>
        </a:spcBef>
        <a:spcAft>
          <a:spcPts val="800"/>
        </a:spcAft>
        <a:buClr>
          <a:srgbClr val="346691"/>
        </a:buClr>
        <a:buFont typeface="Arial"/>
        <a:buChar char="–"/>
        <a:defRPr sz="2667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ts val="0"/>
        </a:spcBef>
        <a:spcAft>
          <a:spcPts val="800"/>
        </a:spcAft>
        <a:buClr>
          <a:srgbClr val="346691"/>
        </a:buClr>
        <a:buFont typeface="Wingdings" panose="05000000000000000000" pitchFamily="2" charset="2"/>
        <a:buChar char="§"/>
        <a:defRPr sz="2667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ts val="0"/>
        </a:spcBef>
        <a:spcAft>
          <a:spcPts val="800"/>
        </a:spcAft>
        <a:buClr>
          <a:srgbClr val="346691"/>
        </a:buClr>
        <a:buFont typeface="Courier New" panose="02070309020205020404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ts val="0"/>
        </a:spcBef>
        <a:spcAft>
          <a:spcPts val="800"/>
        </a:spcAft>
        <a:buClr>
          <a:srgbClr val="346691"/>
        </a:buClr>
        <a:buFont typeface="Arial"/>
        <a:buChar char="»"/>
        <a:defRPr sz="2133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169" y="188917"/>
            <a:ext cx="11133667" cy="100806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169" y="1470026"/>
            <a:ext cx="11133667" cy="465613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33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</p:sldLayoutIdLst>
  <p:hf sldNum="0" hdr="0"/>
  <p:txStyles>
    <p:titleStyle>
      <a:lvl1pPr algn="l" defTabSz="914400" rtl="0" eaLnBrk="1" latinLnBrk="0" hangingPunct="1">
        <a:spcBef>
          <a:spcPts val="400"/>
        </a:spcBef>
        <a:spcAft>
          <a:spcPts val="400"/>
        </a:spcAft>
        <a:buNone/>
        <a:defRPr sz="28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ts val="6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628650" indent="-1778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tabLst>
          <a:tab pos="628650" algn="l"/>
        </a:tabLst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806450" indent="-1778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–"/>
        <a:defRPr sz="1200" kern="1200">
          <a:solidFill>
            <a:srgbClr val="000000"/>
          </a:solidFill>
          <a:latin typeface="+mn-lt"/>
          <a:ea typeface="+mn-ea"/>
          <a:cs typeface="+mn-cs"/>
        </a:defRPr>
      </a:lvl4pPr>
      <a:lvl5pPr marL="984250" indent="-1778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»"/>
        <a:defRPr sz="11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FE70-E4B5-4175-897C-0BD93B0FE2FC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7D9C5-BC98-4363-9CBE-13FCE0C0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7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B7945-4FFE-754D-8CF5-EA4239C0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FADE7-3D53-D24D-8D89-717ED4D6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1DADA-94B7-5248-8CD3-003E10836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232B0-996E-6343-9835-46DF5B77C866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2232E-0162-2F45-B7C4-D1424733D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75CA-33C2-3F45-B6F9-53E0F6480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4A544-DFE8-A244-B7E3-1F80971FA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5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  <p:sldLayoutId id="21474845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  <p:sldLayoutId id="2147484584" r:id="rId12"/>
    <p:sldLayoutId id="2147484585" r:id="rId13"/>
    <p:sldLayoutId id="2147484586" r:id="rId14"/>
    <p:sldLayoutId id="2147484587" r:id="rId15"/>
    <p:sldLayoutId id="2147484588" r:id="rId16"/>
    <p:sldLayoutId id="2147484589" r:id="rId17"/>
    <p:sldLayoutId id="214748459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hyperlink" Target="https://doi.org/10.1016/S1470-2045(21)00147-9" TargetMode="External"/><Relationship Id="rId1" Type="http://schemas.openxmlformats.org/officeDocument/2006/relationships/slideLayout" Target="../slideLayouts/slideLayout9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9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9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9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9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9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9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9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9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doi.org/10.1158/2159-8290.CD-18-0229" TargetMode="External"/><Relationship Id="rId1" Type="http://schemas.openxmlformats.org/officeDocument/2006/relationships/slideLayout" Target="../slideLayouts/slideLayout9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doi.org/10.1200/JCO.2020.38.6_suppl.TPS600" TargetMode="External"/><Relationship Id="rId1" Type="http://schemas.openxmlformats.org/officeDocument/2006/relationships/slideLayout" Target="../slideLayouts/slideLayout9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doi.org/10.1200/JCO.2020.38.6_suppl.TPS600" TargetMode="External"/><Relationship Id="rId1" Type="http://schemas.openxmlformats.org/officeDocument/2006/relationships/slideLayout" Target="../slideLayouts/slideLayout9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3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35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9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9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9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9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9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9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9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35.xml"/><Relationship Id="rId21" Type="http://schemas.openxmlformats.org/officeDocument/2006/relationships/tags" Target="../tags/tag30.xml"/><Relationship Id="rId42" Type="http://schemas.openxmlformats.org/officeDocument/2006/relationships/tags" Target="../tags/tag51.xml"/><Relationship Id="rId47" Type="http://schemas.openxmlformats.org/officeDocument/2006/relationships/tags" Target="../tags/tag56.xml"/><Relationship Id="rId63" Type="http://schemas.openxmlformats.org/officeDocument/2006/relationships/tags" Target="../tags/tag72.xml"/><Relationship Id="rId68" Type="http://schemas.openxmlformats.org/officeDocument/2006/relationships/tags" Target="../tags/tag77.xml"/><Relationship Id="rId16" Type="http://schemas.openxmlformats.org/officeDocument/2006/relationships/tags" Target="../tags/tag25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tags" Target="../tags/tag54.xml"/><Relationship Id="rId53" Type="http://schemas.openxmlformats.org/officeDocument/2006/relationships/tags" Target="../tags/tag62.xml"/><Relationship Id="rId58" Type="http://schemas.openxmlformats.org/officeDocument/2006/relationships/tags" Target="../tags/tag67.xml"/><Relationship Id="rId66" Type="http://schemas.openxmlformats.org/officeDocument/2006/relationships/tags" Target="../tags/tag75.xml"/><Relationship Id="rId74" Type="http://schemas.openxmlformats.org/officeDocument/2006/relationships/tags" Target="../tags/tag83.xml"/><Relationship Id="rId79" Type="http://schemas.openxmlformats.org/officeDocument/2006/relationships/notesSlide" Target="../notesSlides/notesSlide4.xml"/><Relationship Id="rId5" Type="http://schemas.openxmlformats.org/officeDocument/2006/relationships/tags" Target="../tags/tag14.xml"/><Relationship Id="rId61" Type="http://schemas.openxmlformats.org/officeDocument/2006/relationships/tags" Target="../tags/tag70.xml"/><Relationship Id="rId19" Type="http://schemas.openxmlformats.org/officeDocument/2006/relationships/tags" Target="../tags/tag2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tags" Target="../tags/tag52.xml"/><Relationship Id="rId48" Type="http://schemas.openxmlformats.org/officeDocument/2006/relationships/tags" Target="../tags/tag57.xml"/><Relationship Id="rId56" Type="http://schemas.openxmlformats.org/officeDocument/2006/relationships/tags" Target="../tags/tag65.xml"/><Relationship Id="rId64" Type="http://schemas.openxmlformats.org/officeDocument/2006/relationships/tags" Target="../tags/tag73.xml"/><Relationship Id="rId69" Type="http://schemas.openxmlformats.org/officeDocument/2006/relationships/tags" Target="../tags/tag78.xml"/><Relationship Id="rId77" Type="http://schemas.openxmlformats.org/officeDocument/2006/relationships/tags" Target="../tags/tag86.xml"/><Relationship Id="rId8" Type="http://schemas.openxmlformats.org/officeDocument/2006/relationships/tags" Target="../tags/tag17.xml"/><Relationship Id="rId51" Type="http://schemas.openxmlformats.org/officeDocument/2006/relationships/tags" Target="../tags/tag60.xml"/><Relationship Id="rId72" Type="http://schemas.openxmlformats.org/officeDocument/2006/relationships/tags" Target="../tags/tag81.xml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tags" Target="../tags/tag55.xml"/><Relationship Id="rId59" Type="http://schemas.openxmlformats.org/officeDocument/2006/relationships/tags" Target="../tags/tag68.xml"/><Relationship Id="rId67" Type="http://schemas.openxmlformats.org/officeDocument/2006/relationships/tags" Target="../tags/tag76.xml"/><Relationship Id="rId20" Type="http://schemas.openxmlformats.org/officeDocument/2006/relationships/tags" Target="../tags/tag29.xml"/><Relationship Id="rId41" Type="http://schemas.openxmlformats.org/officeDocument/2006/relationships/tags" Target="../tags/tag50.xml"/><Relationship Id="rId54" Type="http://schemas.openxmlformats.org/officeDocument/2006/relationships/tags" Target="../tags/tag63.xml"/><Relationship Id="rId62" Type="http://schemas.openxmlformats.org/officeDocument/2006/relationships/tags" Target="../tags/tag71.xml"/><Relationship Id="rId70" Type="http://schemas.openxmlformats.org/officeDocument/2006/relationships/tags" Target="../tags/tag79.xml"/><Relationship Id="rId75" Type="http://schemas.openxmlformats.org/officeDocument/2006/relationships/tags" Target="../tags/tag84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tags" Target="../tags/tag58.xml"/><Relationship Id="rId57" Type="http://schemas.openxmlformats.org/officeDocument/2006/relationships/tags" Target="../tags/tag66.xml"/><Relationship Id="rId10" Type="http://schemas.openxmlformats.org/officeDocument/2006/relationships/tags" Target="../tags/tag19.xml"/><Relationship Id="rId31" Type="http://schemas.openxmlformats.org/officeDocument/2006/relationships/tags" Target="../tags/tag40.xml"/><Relationship Id="rId44" Type="http://schemas.openxmlformats.org/officeDocument/2006/relationships/tags" Target="../tags/tag53.xml"/><Relationship Id="rId52" Type="http://schemas.openxmlformats.org/officeDocument/2006/relationships/tags" Target="../tags/tag61.xml"/><Relationship Id="rId60" Type="http://schemas.openxmlformats.org/officeDocument/2006/relationships/tags" Target="../tags/tag69.xml"/><Relationship Id="rId65" Type="http://schemas.openxmlformats.org/officeDocument/2006/relationships/tags" Target="../tags/tag74.xml"/><Relationship Id="rId73" Type="http://schemas.openxmlformats.org/officeDocument/2006/relationships/tags" Target="../tags/tag82.xml"/><Relationship Id="rId78" Type="http://schemas.openxmlformats.org/officeDocument/2006/relationships/slideLayout" Target="../slideLayouts/slideLayout23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9" Type="http://schemas.openxmlformats.org/officeDocument/2006/relationships/tags" Target="../tags/tag48.xml"/><Relationship Id="rId34" Type="http://schemas.openxmlformats.org/officeDocument/2006/relationships/tags" Target="../tags/tag43.xml"/><Relationship Id="rId50" Type="http://schemas.openxmlformats.org/officeDocument/2006/relationships/tags" Target="../tags/tag59.xml"/><Relationship Id="rId55" Type="http://schemas.openxmlformats.org/officeDocument/2006/relationships/tags" Target="../tags/tag64.xml"/><Relationship Id="rId76" Type="http://schemas.openxmlformats.org/officeDocument/2006/relationships/tags" Target="../tags/tag85.xml"/><Relationship Id="rId7" Type="http://schemas.openxmlformats.org/officeDocument/2006/relationships/tags" Target="../tags/tag16.xml"/><Relationship Id="rId71" Type="http://schemas.openxmlformats.org/officeDocument/2006/relationships/tags" Target="../tags/tag80.xml"/><Relationship Id="rId2" Type="http://schemas.openxmlformats.org/officeDocument/2006/relationships/tags" Target="../tags/tag11.xml"/><Relationship Id="rId29" Type="http://schemas.openxmlformats.org/officeDocument/2006/relationships/tags" Target="../tags/tag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6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11" Type="http://schemas.microsoft.com/office/2007/relationships/hdphoto" Target="../media/hdphoto11.wdp"/><Relationship Id="rId5" Type="http://schemas.microsoft.com/office/2007/relationships/hdphoto" Target="../media/hdphoto7.wdp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3.wdp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6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7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1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8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E340E827-C280-9B48-B129-D2E84327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9502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Matthew 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Galsky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Ashish 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Kamat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MBBS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Stephen B Williams, MD, MS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360" y="5819551"/>
            <a:ext cx="566928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Sumanta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Kumar Pal, MD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E19C6F-C502-CD4A-A2BB-D7430F1B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944353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DCA98D-871C-6C48-B2F7-28F46331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86" y="1864585"/>
            <a:ext cx="10358967" cy="81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2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Part 2 of a 2-Part CME Satellite Symposium Series in </a:t>
            </a:r>
            <a:b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Conjunction with the AUA 2022 Annual Meeting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B2BED2-D5C0-5145-A31E-F0F197F96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9841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9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Cases from the Community: Urologic Oncology Investigators Provide Perspectives on the Optimal Management of Urothelial Bladder Cancer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769B110-14B0-924A-ADF3-2E921A704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1353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9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Friday, May 13, 2022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6:00 PM – 8:00 PM CT (7:00 PM – 9:00 PM ET)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2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wearing headphones&#10;&#10;Description automatically generated">
            <a:extLst>
              <a:ext uri="{FF2B5EF4-FFF2-40B4-BE49-F238E27FC236}">
                <a16:creationId xmlns:a16="http://schemas.microsoft.com/office/drawing/2014/main" id="{5EE6ADB5-EBEA-2047-A857-01CE1FD45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8" t="11489" r="5187" b="6636"/>
          <a:stretch/>
        </p:blipFill>
        <p:spPr>
          <a:xfrm>
            <a:off x="410319" y="3831907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E4AC18-ACEA-454A-B7B7-F86DAB8A5179}"/>
              </a:ext>
            </a:extLst>
          </p:cNvPr>
          <p:cNvSpPr txBox="1"/>
          <p:nvPr/>
        </p:nvSpPr>
        <p:spPr>
          <a:xfrm>
            <a:off x="2910179" y="3831907"/>
            <a:ext cx="2117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David S Morris, MD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Urology Associates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Nashville, Tennessee</a:t>
            </a:r>
          </a:p>
        </p:txBody>
      </p:sp>
      <p:pic>
        <p:nvPicPr>
          <p:cNvPr id="16" name="Picture 1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420EA2B5-81C9-ED4C-8993-451981D7D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3" t="17384" r="11182" b="3591"/>
          <a:stretch/>
        </p:blipFill>
        <p:spPr>
          <a:xfrm>
            <a:off x="6174819" y="3831907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BC46A1-CE39-D84E-BE9E-E9BB1D2A56AB}"/>
              </a:ext>
            </a:extLst>
          </p:cNvPr>
          <p:cNvSpPr txBox="1"/>
          <p:nvPr/>
        </p:nvSpPr>
        <p:spPr>
          <a:xfrm>
            <a:off x="8643699" y="3837371"/>
            <a:ext cx="300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David A Taub, MD, MBA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Lynn Cancer Institute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Baptist Health South Florida Boca Raton, Florida</a:t>
            </a:r>
          </a:p>
        </p:txBody>
      </p:sp>
      <p:pic>
        <p:nvPicPr>
          <p:cNvPr id="18" name="Picture 17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C007CF5B-9EC6-A242-93F1-A2B80278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819" y="1218368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61DAA7-0121-034E-9A55-5267BD5057F4}"/>
              </a:ext>
            </a:extLst>
          </p:cNvPr>
          <p:cNvSpPr txBox="1"/>
          <p:nvPr/>
        </p:nvSpPr>
        <p:spPr>
          <a:xfrm>
            <a:off x="8643699" y="1218368"/>
            <a:ext cx="1922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Chris Prakash,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Paris, Texas</a:t>
            </a:r>
          </a:p>
        </p:txBody>
      </p:sp>
      <p:pic>
        <p:nvPicPr>
          <p:cNvPr id="8" name="Picture 7" descr="A child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109FCB18-FFBF-394C-8547-8C0DA521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19" y="1218368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D05A5-AAFF-1449-87F0-BB9EC7E23E04}"/>
              </a:ext>
            </a:extLst>
          </p:cNvPr>
          <p:cNvSpPr txBox="1"/>
          <p:nvPr/>
        </p:nvSpPr>
        <p:spPr>
          <a:xfrm>
            <a:off x="2879199" y="1218368"/>
            <a:ext cx="2346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Markowski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Health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Summit, New Jersey</a:t>
            </a:r>
          </a:p>
        </p:txBody>
      </p:sp>
    </p:spTree>
    <p:extLst>
      <p:ext uri="{BB962C8B-B14F-4D97-AF65-F5344CB8AC3E}">
        <p14:creationId xmlns:p14="http://schemas.microsoft.com/office/powerpoint/2010/main" val="95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C805-9496-564C-A0E8-C71560C97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Selection and Sequencing of Therapy for Relapsed/Refractory </a:t>
            </a:r>
            <a:r>
              <a:rPr lang="en-US" b="1" dirty="0" err="1"/>
              <a:t>mUBC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85C936-3AC6-0548-8614-354496A52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01452"/>
          </a:xfrm>
        </p:spPr>
        <p:txBody>
          <a:bodyPr>
            <a:normAutofit/>
          </a:bodyPr>
          <a:lstStyle/>
          <a:p>
            <a:r>
              <a:rPr lang="en-US" b="1" dirty="0" err="1"/>
              <a:t>Sumanta</a:t>
            </a:r>
            <a:r>
              <a:rPr lang="en-US" b="1" dirty="0"/>
              <a:t> Kumar Pal, MD</a:t>
            </a:r>
          </a:p>
          <a:p>
            <a:r>
              <a:rPr lang="en-US" dirty="0"/>
              <a:t>Professor, Department of Medical Oncology and Therapeutics Research</a:t>
            </a:r>
            <a:br>
              <a:rPr lang="en-US" dirty="0"/>
            </a:br>
            <a:r>
              <a:rPr lang="en-US" dirty="0"/>
              <a:t>City of Hope</a:t>
            </a:r>
            <a:br>
              <a:rPr lang="en-US" dirty="0"/>
            </a:br>
            <a:r>
              <a:rPr lang="en-US" dirty="0"/>
              <a:t>Duarte, California </a:t>
            </a:r>
          </a:p>
        </p:txBody>
      </p:sp>
    </p:spTree>
    <p:extLst>
      <p:ext uri="{BB962C8B-B14F-4D97-AF65-F5344CB8AC3E}">
        <p14:creationId xmlns:p14="http://schemas.microsoft.com/office/powerpoint/2010/main" val="9419670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6E2CF-CE0C-4D31-9B47-DE6595EF69D2}"/>
              </a:ext>
            </a:extLst>
          </p:cNvPr>
          <p:cNvSpPr/>
          <p:nvPr/>
        </p:nvSpPr>
        <p:spPr>
          <a:xfrm>
            <a:off x="230777" y="6199355"/>
            <a:ext cx="1173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Balar, Arjun V., Ashish M.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Girish S. Kulkarni, Edward M. Uchio, Joost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Boormans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Mathieu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Roumiguié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Laurence E. M. Krieger, et al. “Pembrolizumab Monotherapy for the Treatment of High-Risk Non-Muscle-Invasive Bladder Cancer Unresponsive to BCG (KEYNOTE-057): An Open-Label, Single-Arm,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Multicentre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Phase 2 Study.”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Lancet Oncology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22, no. 7 (July 1, 2021): 919–30.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https://doi.org/10.1016/S1470-2045(21)00147-9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50A41E-D3AB-41A7-AC66-BAA656EC8FFF}"/>
              </a:ext>
            </a:extLst>
          </p:cNvPr>
          <p:cNvCxnSpPr/>
          <p:nvPr/>
        </p:nvCxnSpPr>
        <p:spPr>
          <a:xfrm>
            <a:off x="0" y="6137888"/>
            <a:ext cx="877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7662F263-2FC7-4A07-92EE-B2A06D69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1853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E44F6B1-654E-4860-B7AA-5ED122BD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9771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F9A7C-E06A-4057-894F-89606ECA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1400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8B8CD55-B481-4F67-B1C1-D03D09A7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493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2CB2F-8AAD-4C33-B4C5-BD43F8D0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5487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049D28A-9288-4A19-8133-54458AF8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0167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CA5186-275F-4C4C-9F52-A684180C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8422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F712A5-B41D-4E29-B087-E8405C7A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6664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EBD32-C688-4B8E-ABC2-F056FB55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43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FC523-76F4-FB25-1C5F-F9F777F55F6B}"/>
              </a:ext>
            </a:extLst>
          </p:cNvPr>
          <p:cNvSpPr txBox="1"/>
          <p:nvPr/>
        </p:nvSpPr>
        <p:spPr>
          <a:xfrm>
            <a:off x="733044" y="2057400"/>
            <a:ext cx="10725912" cy="2743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MODULE 1: Available Data with and Ongoing Investigation of Novel Agents and Strategies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for Non-Muscle-Invasive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14485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DD9B6-780F-43F7-94C4-73E43828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67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EF2683-BF2F-4554-81CB-3860F33A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464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9938E-4F73-4C6C-B4B7-31454C10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23" y="68033"/>
            <a:ext cx="10596751" cy="67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30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35A601-BCF6-4132-9C16-83F187A2AEDD}"/>
              </a:ext>
            </a:extLst>
          </p:cNvPr>
          <p:cNvSpPr txBox="1"/>
          <p:nvPr/>
        </p:nvSpPr>
        <p:spPr>
          <a:xfrm>
            <a:off x="0" y="6550223"/>
            <a:ext cx="3388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Siefker-Radtke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2020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AD416-7EE9-43C7-A416-2A9C3D23E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092"/>
            <a:ext cx="12192000" cy="5697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712C33-4E11-0B4A-B9F7-6E542EE225A4}"/>
              </a:ext>
            </a:extLst>
          </p:cNvPr>
          <p:cNvSpPr txBox="1"/>
          <p:nvPr/>
        </p:nvSpPr>
        <p:spPr>
          <a:xfrm>
            <a:off x="79513" y="256926"/>
            <a:ext cx="1198783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Erdafitinib in locally advanced or metastatic urothelial carcinoma (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Long-term outcomes in BLC2001.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610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34DD6-0184-4551-BF28-A0A5061F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1" y="317279"/>
            <a:ext cx="7810498" cy="5880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862C3-CD2D-4474-AA11-586B2C478A72}"/>
              </a:ext>
            </a:extLst>
          </p:cNvPr>
          <p:cNvSpPr txBox="1"/>
          <p:nvPr/>
        </p:nvSpPr>
        <p:spPr>
          <a:xfrm>
            <a:off x="0" y="6550223"/>
            <a:ext cx="3388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Siefker-Radtke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2020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5015)</a:t>
            </a:r>
          </a:p>
        </p:txBody>
      </p:sp>
    </p:spTree>
    <p:extLst>
      <p:ext uri="{BB962C8B-B14F-4D97-AF65-F5344CB8AC3E}">
        <p14:creationId xmlns:p14="http://schemas.microsoft.com/office/powerpoint/2010/main" val="37481361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8EB51-1679-4E53-A9D1-CD4C7D41BE7F}"/>
              </a:ext>
            </a:extLst>
          </p:cNvPr>
          <p:cNvSpPr txBox="1"/>
          <p:nvPr/>
        </p:nvSpPr>
        <p:spPr>
          <a:xfrm>
            <a:off x="0" y="6550223"/>
            <a:ext cx="3388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Siefker-Radtke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2020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9CD15-D32C-4916-8185-79EBA278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0" y="173163"/>
            <a:ext cx="6410414" cy="2812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B552D3-C642-476F-809A-6A9959490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30" y="3179636"/>
            <a:ext cx="6371306" cy="2664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079C5-5576-412F-8105-317A8431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37" y="173163"/>
            <a:ext cx="5163525" cy="3305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7895F-BB2D-4B43-A658-DEFAD18AC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844" y="3650491"/>
            <a:ext cx="5380726" cy="3034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1B8A9-9455-44C4-979A-DA98211AF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729" y="4143626"/>
            <a:ext cx="3217593" cy="7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075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6E2CF-CE0C-4D31-9B47-DE6595EF69D2}"/>
              </a:ext>
            </a:extLst>
          </p:cNvPr>
          <p:cNvSpPr/>
          <p:nvPr/>
        </p:nvSpPr>
        <p:spPr>
          <a:xfrm>
            <a:off x="230777" y="6199355"/>
            <a:ext cx="11730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Pal, Sumanta K., Jonathan E. Rosenberg, Jean H. Hoffman-Censits,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Raanan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Berger, David I. Quinn, Matthew D. Galsky, Juergen Wolf, et al. “Efficacy of BGJ398, a Fibroblast Growth Factor Receptor 1-3 Inhibitor, in Patients with Previously Treated Advanced Urothelial Carcinoma with FGFR3 Alterations.”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 Discovery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8, no. 7 (July 2018): 812–21.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https://doi.org/10.1158/2159-8290.CD-18-0229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50A41E-D3AB-41A7-AC66-BAA656EC8FFF}"/>
              </a:ext>
            </a:extLst>
          </p:cNvPr>
          <p:cNvCxnSpPr/>
          <p:nvPr/>
        </p:nvCxnSpPr>
        <p:spPr>
          <a:xfrm>
            <a:off x="0" y="6137888"/>
            <a:ext cx="877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3352066-8A77-40B5-A4DB-EBBF639C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228"/>
            <a:ext cx="12192000" cy="59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08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6E2CF-CE0C-4D31-9B47-DE6595EF69D2}"/>
              </a:ext>
            </a:extLst>
          </p:cNvPr>
          <p:cNvSpPr/>
          <p:nvPr/>
        </p:nvSpPr>
        <p:spPr>
          <a:xfrm>
            <a:off x="230777" y="6199355"/>
            <a:ext cx="11730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Pal, Sumanta K., Siamak Daneshmand,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F. Matin, Yohann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Loriot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Srikala S. Sridhar, Petros Grivas, Shilpa Gupta, et al. “PROOF 302: A Randomized, Double-Blind, Placebo-Controlled, Phase III Trial of Infigratinib as Adjuvant Therapy in Patients with Invasive Urothelial Carcinoma Harboring FGFR3 Alterations.”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Clinical Oncology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38, no. 6_suppl (February 20, 2020): TPS600–TPS600.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https://doi.org/10.1200/JCO.2020.38.6_suppl.TPS600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50A41E-D3AB-41A7-AC66-BAA656EC8FFF}"/>
              </a:ext>
            </a:extLst>
          </p:cNvPr>
          <p:cNvCxnSpPr/>
          <p:nvPr/>
        </p:nvCxnSpPr>
        <p:spPr>
          <a:xfrm>
            <a:off x="0" y="6137888"/>
            <a:ext cx="877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4BE0C8A-1A84-4EA7-A461-7DEF4356B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" y="392794"/>
            <a:ext cx="11730446" cy="568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63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6E2CF-CE0C-4D31-9B47-DE6595EF69D2}"/>
              </a:ext>
            </a:extLst>
          </p:cNvPr>
          <p:cNvSpPr/>
          <p:nvPr/>
        </p:nvSpPr>
        <p:spPr>
          <a:xfrm>
            <a:off x="230777" y="6199355"/>
            <a:ext cx="11730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Pal, Sumanta K., Siamak Daneshmand,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F. Matin, Yohann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Loriot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Srikala S. Sridhar, Petros Grivas, Shilpa Gupta, et al. “PROOF 302: A Randomized, Double-Blind, Placebo-Controlled, Phase III Trial of Infigratinib as Adjuvant Therapy in Patients with Invasive Urothelial Carcinoma Harboring FGFR3 Alterations.”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Clinical Oncology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38, no. 6_suppl (February 20, 2020): TPS600–TPS600.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https://doi.org/10.1200/JCO.2020.38.6_suppl.TPS600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50A41E-D3AB-41A7-AC66-BAA656EC8FFF}"/>
              </a:ext>
            </a:extLst>
          </p:cNvPr>
          <p:cNvCxnSpPr/>
          <p:nvPr/>
        </p:nvCxnSpPr>
        <p:spPr>
          <a:xfrm>
            <a:off x="0" y="6137888"/>
            <a:ext cx="877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2431D20-07A3-4A70-9B03-48FB4E11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27" y="55521"/>
            <a:ext cx="10082156" cy="60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393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31518-F053-4417-93D5-FB146C09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12192000" cy="4942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771B3-D060-41DD-AA19-50D49BD7A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5594"/>
            <a:ext cx="12192000" cy="10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9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699077"/>
          <a:ext cx="10287000" cy="146843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65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patients in your practice with non-muscle-invasive bladder cancer (NMIBC) have been treated with an anti-PD-1/PD-L1 antibody such as pembrolizumab?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0</a:t>
            </a:r>
          </a:p>
          <a:p>
            <a:pPr marL="457200"/>
            <a:r>
              <a:rPr lang="en-US" dirty="0"/>
              <a:t>1</a:t>
            </a:r>
          </a:p>
          <a:p>
            <a:pPr marL="457200"/>
            <a:r>
              <a:rPr lang="en-US" dirty="0"/>
              <a:t>2-5</a:t>
            </a:r>
          </a:p>
          <a:p>
            <a:pPr marL="457200"/>
            <a:r>
              <a:rPr lang="en-US" dirty="0"/>
              <a:t>More than 5</a:t>
            </a:r>
          </a:p>
        </p:txBody>
      </p:sp>
    </p:spTree>
    <p:extLst>
      <p:ext uri="{BB962C8B-B14F-4D97-AF65-F5344CB8AC3E}">
        <p14:creationId xmlns:p14="http://schemas.microsoft.com/office/powerpoint/2010/main" val="11634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58BA2-E8D6-4200-85C3-AB042103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1725" cy="507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7199B-328D-4AFF-B2A6-7F1964E5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95" y="0"/>
            <a:ext cx="59855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F6376-927B-40C0-9DDF-69AACA11E895}"/>
              </a:ext>
            </a:extLst>
          </p:cNvPr>
          <p:cNvSpPr txBox="1"/>
          <p:nvPr/>
        </p:nvSpPr>
        <p:spPr>
          <a:xfrm>
            <a:off x="0" y="6550223"/>
            <a:ext cx="180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Tagawa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JCO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A1501-462F-4306-92A4-2C938DB8C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12" y="166687"/>
            <a:ext cx="62007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4F6376-927B-40C0-9DDF-69AACA11E895}"/>
              </a:ext>
            </a:extLst>
          </p:cNvPr>
          <p:cNvSpPr txBox="1"/>
          <p:nvPr/>
        </p:nvSpPr>
        <p:spPr>
          <a:xfrm>
            <a:off x="0" y="6550223"/>
            <a:ext cx="180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Tagawa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JCO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A1501-462F-4306-92A4-2C938DB8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46"/>
            <a:ext cx="5569965" cy="5860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338FF-8F92-4EDF-B1A9-838FEB378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85" y="148046"/>
            <a:ext cx="59891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80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DB47C-C6A8-4E47-AF9B-73899787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02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F6376-927B-40C0-9DDF-69AACA11E895}"/>
              </a:ext>
            </a:extLst>
          </p:cNvPr>
          <p:cNvSpPr txBox="1"/>
          <p:nvPr/>
        </p:nvSpPr>
        <p:spPr>
          <a:xfrm>
            <a:off x="10390609" y="6550223"/>
            <a:ext cx="180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Tagawa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JCO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650815-3AF7-4A5A-BF2A-25FDC2A2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59" y="3802651"/>
            <a:ext cx="6560544" cy="2519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16587-7CFA-4E6C-8351-1CB7C76C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319" y="1"/>
            <a:ext cx="521582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287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5B10A-62D9-4E1F-B88A-DCF200A2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286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DECCC4-5AD0-4F91-A10E-27323AE43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5948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588BAC-ED18-4CBD-9141-6E645C2DE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0511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5D7182-1D30-4F56-A3EC-8A48C0C0C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7613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C31229-25AC-4AB8-B9C8-7B6F9813F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571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69017-F339-40A1-B57A-A451C5886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75215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BB8EFF8-DD50-4A43-86F9-D12FC15D7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A71753-B174-8450-B570-E8B4CD250DAC}"/>
              </a:ext>
            </a:extLst>
          </p:cNvPr>
          <p:cNvSpPr txBox="1">
            <a:spLocks/>
          </p:cNvSpPr>
          <p:nvPr/>
        </p:nvSpPr>
        <p:spPr bwMode="auto">
          <a:xfrm>
            <a:off x="413393" y="6151426"/>
            <a:ext cx="2730582" cy="68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Paul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Markowski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Summit, New Jersey</a:t>
            </a:r>
          </a:p>
        </p:txBody>
      </p:sp>
      <p:pic>
        <p:nvPicPr>
          <p:cNvPr id="4" name="Picture 3" descr="A child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CC987DCE-2D13-2015-ABDB-BA19DE2E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92" y="4615473"/>
            <a:ext cx="2730583" cy="153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2C6DB0B1-F40C-1E4A-7AF3-82527504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16" y="2470714"/>
            <a:ext cx="2731009" cy="1536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228368-C5EC-904C-E2EF-295114641837}"/>
              </a:ext>
            </a:extLst>
          </p:cNvPr>
          <p:cNvSpPr txBox="1"/>
          <p:nvPr/>
        </p:nvSpPr>
        <p:spPr>
          <a:xfrm>
            <a:off x="472818" y="4007152"/>
            <a:ext cx="273058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David Taub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Boca Raton, Florida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49FCBC6-E033-9214-71D4-C313B8F2FDB2}"/>
              </a:ext>
            </a:extLst>
          </p:cNvPr>
          <p:cNvSpPr txBox="1">
            <a:spLocks/>
          </p:cNvSpPr>
          <p:nvPr/>
        </p:nvSpPr>
        <p:spPr bwMode="auto">
          <a:xfrm>
            <a:off x="459616" y="1778972"/>
            <a:ext cx="28093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1F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Laura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51F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Bukavina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51F60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1F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Philadelphia, Pennsylvania</a:t>
            </a:r>
          </a:p>
        </p:txBody>
      </p:sp>
      <p:pic>
        <p:nvPicPr>
          <p:cNvPr id="15" name="Picture 14" descr="A person taking a selfie&#10;&#10;Description automatically generated">
            <a:extLst>
              <a:ext uri="{FF2B5EF4-FFF2-40B4-BE49-F238E27FC236}">
                <a16:creationId xmlns:a16="http://schemas.microsoft.com/office/drawing/2014/main" id="{CF5EC8D0-EBEF-466A-DFA3-E4EB6E175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40" y="249243"/>
            <a:ext cx="2812288" cy="1581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77071B4-57F0-7F15-F944-DC63035F344A}"/>
              </a:ext>
            </a:extLst>
          </p:cNvPr>
          <p:cNvSpPr txBox="1">
            <a:spLocks/>
          </p:cNvSpPr>
          <p:nvPr/>
        </p:nvSpPr>
        <p:spPr bwMode="auto">
          <a:xfrm>
            <a:off x="3360947" y="249244"/>
            <a:ext cx="8496008" cy="15819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72-year-old man with persistent NMIBC after multiple therapies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46961A-9385-3373-5F9D-02AF70DDADFD}"/>
              </a:ext>
            </a:extLst>
          </p:cNvPr>
          <p:cNvSpPr txBox="1">
            <a:spLocks/>
          </p:cNvSpPr>
          <p:nvPr/>
        </p:nvSpPr>
        <p:spPr bwMode="auto">
          <a:xfrm>
            <a:off x="3360947" y="2470714"/>
            <a:ext cx="8496008" cy="153619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An 82-year-old woman with high-grade NMIBC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10EA76-656D-26B6-8B62-56A8295BB0A3}"/>
              </a:ext>
            </a:extLst>
          </p:cNvPr>
          <p:cNvSpPr txBox="1">
            <a:spLocks/>
          </p:cNvSpPr>
          <p:nvPr/>
        </p:nvSpPr>
        <p:spPr bwMode="auto">
          <a:xfrm>
            <a:off x="3360947" y="4615234"/>
            <a:ext cx="8496008" cy="153619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70-year-old woman with multiple recurrences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of NMIBC involving the ureter – PD-L1: 5%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7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8A9286-0797-49E5-90BA-C6D1E6D72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5821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860371-8C6D-403A-AD2D-FE77C98E0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11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699077"/>
          <a:ext cx="10287000" cy="347314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6597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089329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00577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74309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9743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age of the oldest patient in your practice who has undergone cystectomy?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Younger than 60</a:t>
            </a:r>
          </a:p>
          <a:p>
            <a:pPr marL="457200"/>
            <a:r>
              <a:rPr lang="en-US" dirty="0"/>
              <a:t>60-70</a:t>
            </a:r>
          </a:p>
          <a:p>
            <a:pPr marL="457200"/>
            <a:r>
              <a:rPr lang="en-US" dirty="0"/>
              <a:t>71-80</a:t>
            </a:r>
          </a:p>
          <a:p>
            <a:pPr marL="457200"/>
            <a:r>
              <a:rPr lang="en-US" dirty="0"/>
              <a:t>81-85</a:t>
            </a:r>
          </a:p>
          <a:p>
            <a:pPr marL="457200"/>
            <a:r>
              <a:rPr lang="en-US" dirty="0"/>
              <a:t>86-90</a:t>
            </a:r>
          </a:p>
          <a:p>
            <a:pPr marL="457200"/>
            <a:r>
              <a:rPr lang="en-US" dirty="0"/>
              <a:t>91-95</a:t>
            </a:r>
          </a:p>
          <a:p>
            <a:pPr marL="457200"/>
            <a:r>
              <a:rPr lang="en-US" dirty="0"/>
              <a:t>96-100</a:t>
            </a:r>
          </a:p>
          <a:p>
            <a:pPr marL="457200"/>
            <a:r>
              <a:rPr lang="en-US" dirty="0"/>
              <a:t>Older than 100 </a:t>
            </a:r>
          </a:p>
        </p:txBody>
      </p:sp>
    </p:spTree>
    <p:extLst>
      <p:ext uri="{BB962C8B-B14F-4D97-AF65-F5344CB8AC3E}">
        <p14:creationId xmlns:p14="http://schemas.microsoft.com/office/powerpoint/2010/main" val="27212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headphones&#10;&#10;Description automatically generated">
            <a:extLst>
              <a:ext uri="{FF2B5EF4-FFF2-40B4-BE49-F238E27FC236}">
                <a16:creationId xmlns:a16="http://schemas.microsoft.com/office/drawing/2014/main" id="{06849504-63B2-D17B-6509-A71DD09B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3" y="3766856"/>
            <a:ext cx="2731707" cy="1536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05DEF-C6A5-FF01-D137-D6D552676BFC}"/>
              </a:ext>
            </a:extLst>
          </p:cNvPr>
          <p:cNvSpPr txBox="1"/>
          <p:nvPr/>
        </p:nvSpPr>
        <p:spPr>
          <a:xfrm>
            <a:off x="410148" y="2670177"/>
            <a:ext cx="280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David Morris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Nashville, Tennessee</a:t>
            </a:r>
          </a:p>
        </p:txBody>
      </p:sp>
      <p:pic>
        <p:nvPicPr>
          <p:cNvPr id="13" name="Picture 12" descr="A person wearing headphones&#10;&#10;Description automatically generated">
            <a:extLst>
              <a:ext uri="{FF2B5EF4-FFF2-40B4-BE49-F238E27FC236}">
                <a16:creationId xmlns:a16="http://schemas.microsoft.com/office/drawing/2014/main" id="{499FC90B-2972-1005-2976-CE938DC9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3" y="1115635"/>
            <a:ext cx="2731707" cy="1536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83490A-08F3-02EA-EFEC-773DE4B0F18E}"/>
              </a:ext>
            </a:extLst>
          </p:cNvPr>
          <p:cNvSpPr txBox="1">
            <a:spLocks/>
          </p:cNvSpPr>
          <p:nvPr/>
        </p:nvSpPr>
        <p:spPr bwMode="auto">
          <a:xfrm>
            <a:off x="3360947" y="3766856"/>
            <a:ext cx="8496008" cy="153619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TAR-200: Gemcitabine-releasing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intravesicle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system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017F59-04C6-81A5-089F-82CC209596F7}"/>
              </a:ext>
            </a:extLst>
          </p:cNvPr>
          <p:cNvSpPr txBox="1">
            <a:spLocks/>
          </p:cNvSpPr>
          <p:nvPr/>
        </p:nvSpPr>
        <p:spPr bwMode="auto">
          <a:xfrm>
            <a:off x="3360947" y="1115635"/>
            <a:ext cx="8496008" cy="153619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An 88-year-old man with multiple recurrences of FGFR3-positive NMIBC who receives erdafitinib on a clinical trial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20090-B70A-B4A5-5D47-2AAA3F61E924}"/>
              </a:ext>
            </a:extLst>
          </p:cNvPr>
          <p:cNvSpPr txBox="1"/>
          <p:nvPr/>
        </p:nvSpPr>
        <p:spPr>
          <a:xfrm>
            <a:off x="406324" y="5374957"/>
            <a:ext cx="280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David Morris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Nashville,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29784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860800" y="3878345"/>
            <a:ext cx="7918643" cy="1035920"/>
          </a:xfrm>
        </p:spPr>
        <p:txBody>
          <a:bodyPr anchor="t">
            <a:normAutofit/>
          </a:bodyPr>
          <a:lstStyle/>
          <a:p>
            <a:r>
              <a:rPr lang="en-US" sz="3200" cap="small" dirty="0">
                <a:solidFill>
                  <a:schemeClr val="tx2"/>
                </a:solidFill>
              </a:rPr>
              <a:t>Novel Agents and Strategies for Non-</a:t>
            </a:r>
            <a:br>
              <a:rPr lang="en-US" sz="3200" cap="small" dirty="0">
                <a:solidFill>
                  <a:schemeClr val="tx2"/>
                </a:solidFill>
              </a:rPr>
            </a:br>
            <a:r>
              <a:rPr lang="en-US" sz="3200" cap="small" dirty="0">
                <a:solidFill>
                  <a:schemeClr val="tx2"/>
                </a:solidFill>
              </a:rPr>
              <a:t>Muscle-Invasive Bladder Cancer (NMIBC)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5C16A-D30E-664D-94CC-CB0AFC276FD2}"/>
              </a:ext>
            </a:extLst>
          </p:cNvPr>
          <p:cNvSpPr/>
          <p:nvPr/>
        </p:nvSpPr>
        <p:spPr>
          <a:xfrm>
            <a:off x="3786348" y="4865347"/>
            <a:ext cx="6104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Ashish M. Kamat, MD, MBBS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Professor of Urologic Oncology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Wayne B. Duddlesten Professor of Cancer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President, International Bladder Cancer Group (IBCG)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Co-President, International Bladder Cancer Network (IBCN)</a:t>
            </a:r>
            <a:endParaRPr kumimoji="0" lang="en-US" sz="16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 descr="Texas Medical Center - Wikipedia">
            <a:extLst>
              <a:ext uri="{FF2B5EF4-FFF2-40B4-BE49-F238E27FC236}">
                <a16:creationId xmlns:a16="http://schemas.microsoft.com/office/drawing/2014/main" id="{7B47DCA3-9FF4-4C8E-9549-5E3EF4D8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949"/>
            <a:ext cx="12192000" cy="26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F9721-69C2-4B84-8DA2-548BBC266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E8E19-70A7-4BD4-B372-BF76B8FF1AC1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538493A-0439-4FE5-89A9-C3BC4CFA4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04" y="5538665"/>
            <a:ext cx="2436542" cy="74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"/>
    </mc:Choice>
    <mc:Fallback xmlns="">
      <p:transition spd="slow" advTm="53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OTLSHAPE_M_8c966840dc7c4dd4bd117e99a617715f_Connector1"/>
          <p:cNvCxnSpPr/>
          <p:nvPr>
            <p:custDataLst>
              <p:tags r:id="rId2"/>
            </p:custDataLst>
          </p:nvPr>
        </p:nvCxnSpPr>
        <p:spPr>
          <a:xfrm>
            <a:off x="9029013" y="2392377"/>
            <a:ext cx="0" cy="1296000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OTLSHAPE_M_8c966840dc7c4dd4bd117e99a617715f_Connector1"/>
          <p:cNvCxnSpPr/>
          <p:nvPr>
            <p:custDataLst>
              <p:tags r:id="rId3"/>
            </p:custDataLst>
          </p:nvPr>
        </p:nvCxnSpPr>
        <p:spPr>
          <a:xfrm>
            <a:off x="8943341" y="1937708"/>
            <a:ext cx="0" cy="1746000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OTLSHAPE_M_8c966840dc7c4dd4bd117e99a617715f_Connector1"/>
          <p:cNvCxnSpPr/>
          <p:nvPr>
            <p:custDataLst>
              <p:tags r:id="rId4"/>
            </p:custDataLst>
          </p:nvPr>
        </p:nvCxnSpPr>
        <p:spPr>
          <a:xfrm>
            <a:off x="9012019" y="2142919"/>
            <a:ext cx="687" cy="1527439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OTLSHAPE_M_725df007e0e6464086257e98ffdae9c6_Connector1"/>
          <p:cNvCxnSpPr/>
          <p:nvPr>
            <p:custDataLst>
              <p:tags r:id="rId5"/>
            </p:custDataLst>
          </p:nvPr>
        </p:nvCxnSpPr>
        <p:spPr>
          <a:xfrm>
            <a:off x="9151711" y="2931579"/>
            <a:ext cx="0" cy="779660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TLSHAPE_TB_00000000000000000000000000000000_RightEndCaps"/>
          <p:cNvSpPr txBox="1"/>
          <p:nvPr>
            <p:custDataLst>
              <p:tags r:id="rId6"/>
            </p:custDataLst>
          </p:nvPr>
        </p:nvSpPr>
        <p:spPr>
          <a:xfrm>
            <a:off x="8476971" y="3693438"/>
            <a:ext cx="2889200" cy="246221"/>
          </a:xfrm>
          <a:prstGeom prst="rect">
            <a:avLst/>
          </a:prstGeom>
          <a:solidFill>
            <a:srgbClr val="B91D9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-3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 2016                 2017                 2020</a:t>
            </a:r>
          </a:p>
        </p:txBody>
      </p:sp>
      <p:sp>
        <p:nvSpPr>
          <p:cNvPr id="51" name="OTLSHAPE_TB_00000000000000000000000000000000_ScaleContainer"/>
          <p:cNvSpPr/>
          <p:nvPr>
            <p:custDataLst>
              <p:tags r:id="rId7"/>
            </p:custDataLst>
          </p:nvPr>
        </p:nvSpPr>
        <p:spPr>
          <a:xfrm>
            <a:off x="973303" y="3684247"/>
            <a:ext cx="7468948" cy="247839"/>
          </a:xfrm>
          <a:prstGeom prst="roundRect">
            <a:avLst/>
          </a:prstGeom>
          <a:gradFill flip="none" rotWithShape="1">
            <a:gsLst>
              <a:gs pos="0">
                <a:srgbClr val="748FB2"/>
              </a:gs>
              <a:gs pos="100000">
                <a:srgbClr val="54677F"/>
              </a:gs>
            </a:gsLst>
            <a:lin ang="5400000" scaled="1"/>
            <a:tileRect/>
          </a:gradFill>
          <a:ln w="26425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0" name="OTLSHAPE_M_55fd6593c4ba45e394db96e071f7fa5a_Connector1"/>
          <p:cNvCxnSpPr>
            <a:stCxn id="122" idx="3"/>
            <a:endCxn id="121" idx="0"/>
          </p:cNvCxnSpPr>
          <p:nvPr>
            <p:custDataLst>
              <p:tags r:id="rId8"/>
            </p:custDataLst>
          </p:nvPr>
        </p:nvCxnSpPr>
        <p:spPr>
          <a:xfrm flipH="1">
            <a:off x="5637971" y="4195135"/>
            <a:ext cx="359655" cy="408084"/>
          </a:xfrm>
          <a:prstGeom prst="line">
            <a:avLst/>
          </a:prstGeom>
          <a:ln w="9525" cap="flat" cmpd="sng" algn="ctr">
            <a:solidFill>
              <a:schemeClr val="accent2">
                <a:alpha val="49804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OTLSHAPE_M_041a39c6be574fac86910c886983153c_Connector1"/>
          <p:cNvCxnSpPr>
            <a:stCxn id="120" idx="3"/>
            <a:endCxn id="119" idx="0"/>
          </p:cNvCxnSpPr>
          <p:nvPr>
            <p:custDataLst>
              <p:tags r:id="rId9"/>
            </p:custDataLst>
          </p:nvPr>
        </p:nvCxnSpPr>
        <p:spPr>
          <a:xfrm flipH="1">
            <a:off x="4426520" y="4195136"/>
            <a:ext cx="1222469" cy="408165"/>
          </a:xfrm>
          <a:prstGeom prst="line">
            <a:avLst/>
          </a:prstGeom>
          <a:ln w="9525" cap="flat" cmpd="sng" algn="ctr">
            <a:solidFill>
              <a:schemeClr val="accent2">
                <a:alpha val="49804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OTLSHAPE_M_f4450e6f72554b369a0b1a2d07672d5f_Connector1"/>
          <p:cNvCxnSpPr/>
          <p:nvPr>
            <p:custDataLst>
              <p:tags r:id="rId10"/>
            </p:custDataLst>
          </p:nvPr>
        </p:nvCxnSpPr>
        <p:spPr>
          <a:xfrm>
            <a:off x="6892273" y="3167749"/>
            <a:ext cx="0" cy="516515"/>
          </a:xfrm>
          <a:prstGeom prst="line">
            <a:avLst/>
          </a:prstGeom>
          <a:ln w="9525" cap="flat" cmpd="sng" algn="ctr">
            <a:solidFill>
              <a:srgbClr val="96D642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OTLSHAPE_M_2348ede382c84d6791f61cf9511cc69e_Connector1"/>
          <p:cNvCxnSpPr/>
          <p:nvPr>
            <p:custDataLst>
              <p:tags r:id="rId11"/>
            </p:custDataLst>
          </p:nvPr>
        </p:nvCxnSpPr>
        <p:spPr>
          <a:xfrm>
            <a:off x="6063619" y="2509585"/>
            <a:ext cx="0" cy="1174739"/>
          </a:xfrm>
          <a:prstGeom prst="line">
            <a:avLst/>
          </a:prstGeom>
          <a:ln w="9525" cap="flat" cmpd="sng" algn="ctr">
            <a:solidFill>
              <a:srgbClr val="96D642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OTLSHAPE_M_d47aaed088814c52b01a6698c0af3054_Connector1"/>
          <p:cNvCxnSpPr/>
          <p:nvPr>
            <p:custDataLst>
              <p:tags r:id="rId12"/>
            </p:custDataLst>
          </p:nvPr>
        </p:nvCxnSpPr>
        <p:spPr>
          <a:xfrm>
            <a:off x="6005047" y="2051533"/>
            <a:ext cx="0" cy="1632731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OTLSHAPE_M_2aa4561d1bd945728b7814df33b65eb4_Connector1"/>
          <p:cNvCxnSpPr/>
          <p:nvPr>
            <p:custDataLst>
              <p:tags r:id="rId13"/>
            </p:custDataLst>
          </p:nvPr>
        </p:nvCxnSpPr>
        <p:spPr>
          <a:xfrm>
            <a:off x="4020615" y="3206076"/>
            <a:ext cx="0" cy="504000"/>
          </a:xfrm>
          <a:prstGeom prst="line">
            <a:avLst/>
          </a:prstGeom>
          <a:ln w="9525" cap="flat" cmpd="sng" algn="ctr">
            <a:solidFill>
              <a:srgbClr val="96D642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OTLSHAPE_M_46ae3ce56f834650a0f32675934c7134_Connector1"/>
          <p:cNvCxnSpPr/>
          <p:nvPr>
            <p:custDataLst>
              <p:tags r:id="rId14"/>
            </p:custDataLst>
          </p:nvPr>
        </p:nvCxnSpPr>
        <p:spPr>
          <a:xfrm>
            <a:off x="3990849" y="2827656"/>
            <a:ext cx="0" cy="856584"/>
          </a:xfrm>
          <a:prstGeom prst="line">
            <a:avLst/>
          </a:prstGeom>
          <a:ln w="9525" cap="flat" cmpd="sng" algn="ctr">
            <a:solidFill>
              <a:srgbClr val="96D642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OTLSHAPE_M_54c9eba7431a45ecb6319558b45d1577_Connector1"/>
          <p:cNvCxnSpPr/>
          <p:nvPr>
            <p:custDataLst>
              <p:tags r:id="rId15"/>
            </p:custDataLst>
          </p:nvPr>
        </p:nvCxnSpPr>
        <p:spPr>
          <a:xfrm>
            <a:off x="3758481" y="2397521"/>
            <a:ext cx="0" cy="1286775"/>
          </a:xfrm>
          <a:prstGeom prst="line">
            <a:avLst/>
          </a:prstGeom>
          <a:ln w="9525" cap="flat" cmpd="sng" algn="ctr">
            <a:solidFill>
              <a:srgbClr val="96D642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OTLSHAPE_M_ea18d669a7664cfb8f294687ce46ca8d_Connector1"/>
          <p:cNvCxnSpPr/>
          <p:nvPr>
            <p:custDataLst>
              <p:tags r:id="rId16"/>
            </p:custDataLst>
          </p:nvPr>
        </p:nvCxnSpPr>
        <p:spPr>
          <a:xfrm>
            <a:off x="2981416" y="2043949"/>
            <a:ext cx="0" cy="1640315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OTLSHAPE_M_51a908be88114f9e8be2a8e638fc2ca2_Connector1"/>
          <p:cNvCxnSpPr/>
          <p:nvPr>
            <p:custDataLst>
              <p:tags r:id="rId17"/>
            </p:custDataLst>
          </p:nvPr>
        </p:nvCxnSpPr>
        <p:spPr>
          <a:xfrm>
            <a:off x="2222675" y="1791501"/>
            <a:ext cx="0" cy="1892763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OTLSHAPE_M_df1f0a47fb5d4a5084a3a3820e73b650_Connector1"/>
          <p:cNvCxnSpPr/>
          <p:nvPr>
            <p:custDataLst>
              <p:tags r:id="rId18"/>
            </p:custDataLst>
          </p:nvPr>
        </p:nvCxnSpPr>
        <p:spPr>
          <a:xfrm>
            <a:off x="1316880" y="3227757"/>
            <a:ext cx="0" cy="456497"/>
          </a:xfrm>
          <a:prstGeom prst="line">
            <a:avLst/>
          </a:prstGeom>
          <a:ln w="9525" cap="flat" cmpd="sng" algn="ctr">
            <a:solidFill>
              <a:srgbClr val="96D642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itle 1"/>
          <p:cNvSpPr txBox="1">
            <a:spLocks/>
          </p:cNvSpPr>
          <p:nvPr/>
        </p:nvSpPr>
        <p:spPr>
          <a:xfrm>
            <a:off x="1" y="390299"/>
            <a:ext cx="12308416" cy="742951"/>
          </a:xfrm>
          <a:prstGeom prst="rect">
            <a:avLst/>
          </a:prstGeom>
        </p:spPr>
        <p:txBody>
          <a:bodyPr lIns="91395" tIns="45719" rIns="91395" bIns="45719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05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500" b="1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7" name="OTLSHAPE_TB_00000000000000000000000000000000_TimescaleInterval1"/>
          <p:cNvSpPr txBox="1"/>
          <p:nvPr>
            <p:custDataLst>
              <p:tags r:id="rId19"/>
            </p:custDataLst>
          </p:nvPr>
        </p:nvSpPr>
        <p:spPr>
          <a:xfrm>
            <a:off x="1058055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1989</a:t>
            </a:r>
          </a:p>
        </p:txBody>
      </p:sp>
      <p:sp>
        <p:nvSpPr>
          <p:cNvPr id="88" name="OTLSHAPE_TB_00000000000000000000000000000000_TimescaleInterval2"/>
          <p:cNvSpPr txBox="1"/>
          <p:nvPr>
            <p:custDataLst>
              <p:tags r:id="rId20"/>
            </p:custDataLst>
          </p:nvPr>
        </p:nvSpPr>
        <p:spPr>
          <a:xfrm>
            <a:off x="1908009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1993</a:t>
            </a:r>
          </a:p>
        </p:txBody>
      </p:sp>
      <p:sp>
        <p:nvSpPr>
          <p:cNvPr id="89" name="OTLSHAPE_TB_00000000000000000000000000000000_TimescaleInterval3"/>
          <p:cNvSpPr txBox="1"/>
          <p:nvPr>
            <p:custDataLst>
              <p:tags r:id="rId21"/>
            </p:custDataLst>
          </p:nvPr>
        </p:nvSpPr>
        <p:spPr>
          <a:xfrm>
            <a:off x="2928034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1997</a:t>
            </a:r>
          </a:p>
        </p:txBody>
      </p:sp>
      <p:sp>
        <p:nvSpPr>
          <p:cNvPr id="90" name="OTLSHAPE_TB_00000000000000000000000000000000_TimescaleInterval4"/>
          <p:cNvSpPr txBox="1"/>
          <p:nvPr>
            <p:custDataLst>
              <p:tags r:id="rId22"/>
            </p:custDataLst>
          </p:nvPr>
        </p:nvSpPr>
        <p:spPr>
          <a:xfrm>
            <a:off x="3937507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2001</a:t>
            </a:r>
          </a:p>
        </p:txBody>
      </p:sp>
      <p:sp>
        <p:nvSpPr>
          <p:cNvPr id="92" name="OTLSHAPE_TB_00000000000000000000000000000000_TimescaleInterval5"/>
          <p:cNvSpPr txBox="1"/>
          <p:nvPr>
            <p:custDataLst>
              <p:tags r:id="rId23"/>
            </p:custDataLst>
          </p:nvPr>
        </p:nvSpPr>
        <p:spPr>
          <a:xfrm>
            <a:off x="4808673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93" name="OTLSHAPE_TB_00000000000000000000000000000000_TimescaleInterval6"/>
          <p:cNvSpPr txBox="1"/>
          <p:nvPr>
            <p:custDataLst>
              <p:tags r:id="rId24"/>
            </p:custDataLst>
          </p:nvPr>
        </p:nvSpPr>
        <p:spPr>
          <a:xfrm>
            <a:off x="5828737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2009</a:t>
            </a:r>
          </a:p>
        </p:txBody>
      </p:sp>
      <p:sp>
        <p:nvSpPr>
          <p:cNvPr id="94" name="OTLSHAPE_TB_00000000000000000000000000000000_TimescaleInterval7"/>
          <p:cNvSpPr txBox="1"/>
          <p:nvPr>
            <p:custDataLst>
              <p:tags r:id="rId25"/>
            </p:custDataLst>
          </p:nvPr>
        </p:nvSpPr>
        <p:spPr>
          <a:xfrm>
            <a:off x="7231654" y="3722340"/>
            <a:ext cx="41891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2013</a:t>
            </a:r>
          </a:p>
        </p:txBody>
      </p:sp>
      <p:sp>
        <p:nvSpPr>
          <p:cNvPr id="95" name="OTLSHAPE_M_df1f0a47fb5d4a5084a3a3820e73b650_Title"/>
          <p:cNvSpPr txBox="1"/>
          <p:nvPr>
            <p:custDataLst>
              <p:tags r:id="rId26"/>
            </p:custDataLst>
          </p:nvPr>
        </p:nvSpPr>
        <p:spPr>
          <a:xfrm>
            <a:off x="1613213" y="3214683"/>
            <a:ext cx="1320800" cy="17526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MVAC (Ph II)</a:t>
            </a:r>
            <a:r>
              <a:rPr kumimoji="0" lang="de-DE" sz="1100" b="1" i="0" u="none" strike="noStrike" kern="1200" cap="none" spc="-12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6" name="OTLSHAPE_M_df1f0a47fb5d4a5084a3a3820e73b650_Shape"/>
          <p:cNvSpPr/>
          <p:nvPr>
            <p:custDataLst>
              <p:tags r:id="rId27"/>
            </p:custDataLst>
          </p:nvPr>
        </p:nvSpPr>
        <p:spPr>
          <a:xfrm rot="16200000">
            <a:off x="1378263" y="3200268"/>
            <a:ext cx="165100" cy="220133"/>
          </a:xfrm>
          <a:prstGeom prst="flowChartMerge">
            <a:avLst/>
          </a:prstGeom>
          <a:solidFill>
            <a:srgbClr val="96D64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OTLSHAPE_M_51a908be88114f9e8be2a8e638fc2ca2_Title"/>
          <p:cNvSpPr txBox="1"/>
          <p:nvPr>
            <p:custDataLst>
              <p:tags r:id="rId28"/>
            </p:custDataLst>
          </p:nvPr>
        </p:nvSpPr>
        <p:spPr>
          <a:xfrm>
            <a:off x="2519009" y="1760999"/>
            <a:ext cx="1676400" cy="17526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Paclitaxel (Ph II)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8" name="OTLSHAPE_M_51a908be88114f9e8be2a8e638fc2ca2_Shape"/>
          <p:cNvSpPr/>
          <p:nvPr>
            <p:custDataLst>
              <p:tags r:id="rId29"/>
            </p:custDataLst>
          </p:nvPr>
        </p:nvSpPr>
        <p:spPr>
          <a:xfrm rot="16200000">
            <a:off x="2284063" y="1763972"/>
            <a:ext cx="165100" cy="220133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9" name="OTLSHAPE_M_ea18d669a7664cfb8f294687ce46ca8d_Title"/>
          <p:cNvSpPr txBox="1"/>
          <p:nvPr>
            <p:custDataLst>
              <p:tags r:id="rId30"/>
            </p:custDataLst>
          </p:nvPr>
        </p:nvSpPr>
        <p:spPr>
          <a:xfrm>
            <a:off x="3277749" y="2021226"/>
            <a:ext cx="1710267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Docetaxel (Ph II)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0" name="OTLSHAPE_M_ea18d669a7664cfb8f294687ce46ca8d_Shape"/>
          <p:cNvSpPr/>
          <p:nvPr>
            <p:custDataLst>
              <p:tags r:id="rId31"/>
            </p:custDataLst>
          </p:nvPr>
        </p:nvSpPr>
        <p:spPr>
          <a:xfrm rot="16200000">
            <a:off x="3042803" y="2016452"/>
            <a:ext cx="165100" cy="220133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1" name="OTLSHAPE_M_54c9eba7431a45ecb6319558b45d1577_Title"/>
          <p:cNvSpPr txBox="1"/>
          <p:nvPr>
            <p:custDataLst>
              <p:tags r:id="rId32"/>
            </p:custDataLst>
          </p:nvPr>
        </p:nvSpPr>
        <p:spPr>
          <a:xfrm>
            <a:off x="4054815" y="2294769"/>
            <a:ext cx="1828800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Gemcitabine </a:t>
            </a:r>
          </a:p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 Cisplatin (Ph III)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2" name="OTLSHAPE_M_54c9eba7431a45ecb6319558b45d1577_Shape"/>
          <p:cNvSpPr/>
          <p:nvPr>
            <p:custDataLst>
              <p:tags r:id="rId33"/>
            </p:custDataLst>
          </p:nvPr>
        </p:nvSpPr>
        <p:spPr>
          <a:xfrm rot="16200000">
            <a:off x="3819867" y="2369992"/>
            <a:ext cx="165100" cy="220133"/>
          </a:xfrm>
          <a:prstGeom prst="flowChartMerge">
            <a:avLst/>
          </a:prstGeom>
          <a:solidFill>
            <a:srgbClr val="96D64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OTLSHAPE_M_46ae3ce56f834650a0f32675934c7134_Title"/>
          <p:cNvSpPr txBox="1"/>
          <p:nvPr>
            <p:custDataLst>
              <p:tags r:id="rId34"/>
            </p:custDataLst>
          </p:nvPr>
        </p:nvSpPr>
        <p:spPr>
          <a:xfrm>
            <a:off x="4287184" y="2804954"/>
            <a:ext cx="1744133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HD-MVAC (Ph III)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4" name="OTLSHAPE_M_46ae3ce56f834650a0f32675934c7134_Shape"/>
          <p:cNvSpPr/>
          <p:nvPr>
            <p:custDataLst>
              <p:tags r:id="rId35"/>
            </p:custDataLst>
          </p:nvPr>
        </p:nvSpPr>
        <p:spPr>
          <a:xfrm rot="16200000">
            <a:off x="4052235" y="2800180"/>
            <a:ext cx="165100" cy="220133"/>
          </a:xfrm>
          <a:prstGeom prst="flowChartMerge">
            <a:avLst/>
          </a:prstGeom>
          <a:solidFill>
            <a:srgbClr val="96D64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OTLSHAPE_M_2aa4561d1bd945728b7814df33b65eb4_Title"/>
          <p:cNvSpPr txBox="1"/>
          <p:nvPr>
            <p:custDataLst>
              <p:tags r:id="rId36"/>
            </p:custDataLst>
          </p:nvPr>
        </p:nvSpPr>
        <p:spPr>
          <a:xfrm>
            <a:off x="4316953" y="3104117"/>
            <a:ext cx="1862667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Gemcitabine </a:t>
            </a:r>
          </a:p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 Paclitaxel (Ph II)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6" name="OTLSHAPE_M_2aa4561d1bd945728b7814df33b65eb4_Shape"/>
          <p:cNvSpPr/>
          <p:nvPr>
            <p:custDataLst>
              <p:tags r:id="rId37"/>
            </p:custDataLst>
          </p:nvPr>
        </p:nvSpPr>
        <p:spPr>
          <a:xfrm rot="16200000">
            <a:off x="4082003" y="3179340"/>
            <a:ext cx="165100" cy="220133"/>
          </a:xfrm>
          <a:prstGeom prst="flowChartMerge">
            <a:avLst/>
          </a:prstGeom>
          <a:solidFill>
            <a:srgbClr val="96D64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7" name="OTLSHAPE_M_d47aaed088814c52b01a6698c0af3054_Title"/>
          <p:cNvSpPr txBox="1"/>
          <p:nvPr>
            <p:custDataLst>
              <p:tags r:id="rId38"/>
            </p:custDataLst>
          </p:nvPr>
        </p:nvSpPr>
        <p:spPr>
          <a:xfrm>
            <a:off x="6301381" y="2028810"/>
            <a:ext cx="177800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Vinflunine (Ph III)</a:t>
            </a:r>
            <a:r>
              <a:rPr kumimoji="0" lang="de-DE" sz="1100" b="1" i="0" u="none" strike="noStrike" kern="1200" cap="none" spc="-11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8" name="OTLSHAPE_M_d47aaed088814c52b01a6698c0af3054_Shape"/>
          <p:cNvSpPr/>
          <p:nvPr>
            <p:custDataLst>
              <p:tags r:id="rId39"/>
            </p:custDataLst>
          </p:nvPr>
        </p:nvSpPr>
        <p:spPr>
          <a:xfrm rot="16200000">
            <a:off x="6066435" y="2024036"/>
            <a:ext cx="165100" cy="220133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9" name="OTLSHAPE_M_2348ede382c84d6791f61cf9511cc69e_Title"/>
          <p:cNvSpPr txBox="1"/>
          <p:nvPr>
            <p:custDataLst>
              <p:tags r:id="rId40"/>
            </p:custDataLst>
          </p:nvPr>
        </p:nvSpPr>
        <p:spPr>
          <a:xfrm>
            <a:off x="6359953" y="2326956"/>
            <a:ext cx="1625600" cy="5078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Gemcitabine </a:t>
            </a:r>
          </a:p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 Carboplatin </a:t>
            </a:r>
          </a:p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/ MCaVi (Ph III)</a:t>
            </a:r>
            <a:r>
              <a:rPr kumimoji="0" lang="de-DE" sz="1100" b="1" i="0" u="none" strike="noStrike" kern="1200" cap="none" spc="-11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10" name="OTLSHAPE_M_2348ede382c84d6791f61cf9511cc69e_Shape"/>
          <p:cNvSpPr/>
          <p:nvPr>
            <p:custDataLst>
              <p:tags r:id="rId41"/>
            </p:custDataLst>
          </p:nvPr>
        </p:nvSpPr>
        <p:spPr>
          <a:xfrm rot="16200000">
            <a:off x="6125007" y="2482028"/>
            <a:ext cx="165100" cy="220133"/>
          </a:xfrm>
          <a:prstGeom prst="flowChartMerge">
            <a:avLst/>
          </a:prstGeom>
          <a:solidFill>
            <a:srgbClr val="96D64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1" name="OTLSHAPE_M_f4450e6f72554b369a0b1a2d07672d5f_Title"/>
          <p:cNvSpPr txBox="1"/>
          <p:nvPr>
            <p:custDataLst>
              <p:tags r:id="rId42"/>
            </p:custDataLst>
          </p:nvPr>
        </p:nvSpPr>
        <p:spPr>
          <a:xfrm>
            <a:off x="7268480" y="2963653"/>
            <a:ext cx="2032000" cy="5078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Gemcitabine </a:t>
            </a:r>
          </a:p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 Cisplatin </a:t>
            </a:r>
          </a:p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 Paclitaxel (Ph III)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2" name="OTLSHAPE_M_f4450e6f72554b369a0b1a2d07672d5f_Shape"/>
          <p:cNvSpPr/>
          <p:nvPr>
            <p:custDataLst>
              <p:tags r:id="rId43"/>
            </p:custDataLst>
          </p:nvPr>
        </p:nvSpPr>
        <p:spPr>
          <a:xfrm rot="16200000">
            <a:off x="6953659" y="3140252"/>
            <a:ext cx="165100" cy="220133"/>
          </a:xfrm>
          <a:prstGeom prst="flowChartMerge">
            <a:avLst/>
          </a:prstGeom>
          <a:solidFill>
            <a:srgbClr val="96D64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7" name="OTLSHAPE_M_326865c46a8044dca2c6750f3b6d9124_Title"/>
          <p:cNvSpPr txBox="1"/>
          <p:nvPr>
            <p:custDataLst>
              <p:tags r:id="rId44"/>
            </p:custDataLst>
          </p:nvPr>
        </p:nvSpPr>
        <p:spPr>
          <a:xfrm>
            <a:off x="1681879" y="4220232"/>
            <a:ext cx="1727200" cy="4819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Gemcitabine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authorisation in UK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(Oct 26, '95)</a:t>
            </a:r>
            <a:r>
              <a:rPr kumimoji="0" lang="en-US" sz="1100" b="1" i="0" u="none" strike="noStrike" kern="1200" cap="none" spc="-7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3</a:t>
            </a:r>
            <a:endParaRPr kumimoji="0" lang="de-DE" sz="1100" b="1" i="0" u="none" strike="noStrike" kern="1200" cap="none" spc="-7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18" name="OTLSHAPE_M_326865c46a8044dca2c6750f3b6d9124_Shape"/>
          <p:cNvSpPr/>
          <p:nvPr>
            <p:custDataLst>
              <p:tags r:id="rId45"/>
            </p:custDataLst>
          </p:nvPr>
        </p:nvSpPr>
        <p:spPr>
          <a:xfrm>
            <a:off x="2393079" y="3933056"/>
            <a:ext cx="304800" cy="254000"/>
          </a:xfrm>
          <a:prstGeom prst="triangle">
            <a:avLst/>
          </a:prstGeom>
          <a:solidFill>
            <a:schemeClr val="accent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9" name="OTLSHAPE_M_041a39c6be574fac86910c886983153c_Title"/>
          <p:cNvSpPr txBox="1"/>
          <p:nvPr>
            <p:custDataLst>
              <p:tags r:id="rId46"/>
            </p:custDataLst>
          </p:nvPr>
        </p:nvSpPr>
        <p:spPr>
          <a:xfrm>
            <a:off x="3529052" y="4603300"/>
            <a:ext cx="1794933" cy="4819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Gemcitabine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EMA harmonisation </a:t>
            </a:r>
            <a:b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(Sep 23, '08)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0" name="OTLSHAPE_M_041a39c6be574fac86910c886983153c_Shape"/>
          <p:cNvSpPr/>
          <p:nvPr>
            <p:custDataLst>
              <p:tags r:id="rId47"/>
            </p:custDataLst>
          </p:nvPr>
        </p:nvSpPr>
        <p:spPr>
          <a:xfrm>
            <a:off x="5496587" y="3941135"/>
            <a:ext cx="304800" cy="254000"/>
          </a:xfrm>
          <a:prstGeom prst="triangle">
            <a:avLst/>
          </a:prstGeom>
          <a:solidFill>
            <a:schemeClr val="accent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1" name="OTLSHAPE_M_55fd6593c4ba45e394db96e071f7fa5a_Title"/>
          <p:cNvSpPr txBox="1"/>
          <p:nvPr>
            <p:custDataLst>
              <p:tags r:id="rId48"/>
            </p:custDataLst>
          </p:nvPr>
        </p:nvSpPr>
        <p:spPr>
          <a:xfrm>
            <a:off x="4994424" y="4603300"/>
            <a:ext cx="1286933" cy="4819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Vinflunine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EMA approval </a:t>
            </a:r>
            <a:br>
              <a:rPr kumimoji="0" lang="it-IT" sz="1100" b="1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it-IT" sz="1100" b="1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(Sep 21, '09)</a:t>
            </a:r>
            <a:r>
              <a:rPr kumimoji="0" lang="it-IT" sz="1100" b="1" i="0" u="none" strike="noStrike" kern="1200" cap="none" spc="-19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10</a:t>
            </a:r>
            <a:endParaRPr kumimoji="0" lang="de-DE" sz="1100" b="1" i="0" u="none" strike="noStrike" kern="1200" cap="none" spc="-19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22" name="OTLSHAPE_M_55fd6593c4ba45e394db96e071f7fa5a_Shape"/>
          <p:cNvSpPr/>
          <p:nvPr>
            <p:custDataLst>
              <p:tags r:id="rId49"/>
            </p:custDataLst>
          </p:nvPr>
        </p:nvSpPr>
        <p:spPr>
          <a:xfrm>
            <a:off x="5845141" y="3941135"/>
            <a:ext cx="304800" cy="254000"/>
          </a:xfrm>
          <a:prstGeom prst="triangle">
            <a:avLst/>
          </a:prstGeom>
          <a:solidFill>
            <a:schemeClr val="accent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7" name="Rechteck 126"/>
          <p:cNvSpPr/>
          <p:nvPr/>
        </p:nvSpPr>
        <p:spPr>
          <a:xfrm>
            <a:off x="576365" y="6034605"/>
            <a:ext cx="11342579" cy="666591"/>
          </a:xfrm>
          <a:prstGeom prst="rect">
            <a:avLst/>
          </a:prstGeom>
          <a:noFill/>
        </p:spPr>
        <p:txBody>
          <a:bodyPr wrap="square" lIns="91395" tIns="45719" rIns="91395" bIns="45719" rtlCol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Sternberg CN,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Cancer.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1989;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Roth BJ,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Clin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1994;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3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Eli Lilly. SmPC Gemzar® 01-Jul-2014 (www.medicined.org.uk);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4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McCaffrey JA,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Clin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1997; </a:t>
            </a:r>
            <a:r>
              <a:rPr kumimoji="0" lang="de-DE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5</a:t>
            </a:r>
            <a:r>
              <a:rPr kumimoji="0" lang="de-DE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Von der Maase H,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Clin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2000;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6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Sternberg CN, et al. 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</a:t>
            </a:r>
            <a:r>
              <a:rPr kumimoji="0" lang="fr-FR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2001;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7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Meluch AA, et al. 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</a:t>
            </a:r>
            <a:r>
              <a:rPr kumimoji="0" lang="fr-FR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2001;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8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EMA.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EMEA/CHMP/512295/2008; 24.09.2018 (www.ema.europa.eu);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9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Bellmunt J, et al. 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</a:t>
            </a:r>
            <a:r>
              <a:rPr kumimoji="0" lang="fr-FR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2009;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10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EMA. EMEA/H/C/000983; 2012 (www.ema.europa.eu);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11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 </a:t>
            </a:r>
            <a:r>
              <a:rPr kumimoji="0" lang="fr-FR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Santis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M, et al. 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</a:t>
            </a:r>
            <a:r>
              <a:rPr kumimoji="0" lang="fr-FR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2009;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12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Bellmunt J, et al. 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</a:t>
            </a:r>
            <a:r>
              <a:rPr kumimoji="0" lang="fr-FR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2012;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13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Rosenberg JE, et al. </a:t>
            </a:r>
            <a:r>
              <a:rPr kumimoji="0" lang="fr-FR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Lancet. 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2016; </a:t>
            </a:r>
            <a:r>
              <a:rPr kumimoji="0" lang="fr-FR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14</a:t>
            </a:r>
            <a:r>
              <a:rPr kumimoji="0" lang="fr-FR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Massard C et al.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ASCO 2016: abstract #4502 and oral presentation;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15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AstraZeneca. Press Release 17.02.2016 (access: www.astrazeneca.com);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16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FDA. Press Release 18.05.2016 (access: www.fda.gov);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17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Apolo AB,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Clin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2016;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18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Galsky MD, et al. ESMO 2016: abstract #LBA31_PR;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 A,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Ann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2016.</a:t>
            </a:r>
            <a:endParaRPr kumimoji="0" lang="de-DE" sz="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29" name="Rounded Rectangle 2"/>
          <p:cNvSpPr/>
          <p:nvPr/>
        </p:nvSpPr>
        <p:spPr>
          <a:xfrm rot="16200000">
            <a:off x="96337" y="2511517"/>
            <a:ext cx="1878904" cy="304800"/>
          </a:xfrm>
          <a:prstGeom prst="roundRect">
            <a:avLst/>
          </a:prstGeom>
          <a:solidFill>
            <a:srgbClr val="0070C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marL="0" marR="0" lvl="0" indent="0" algn="ctr" defTabSz="450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Publication</a:t>
            </a:r>
          </a:p>
        </p:txBody>
      </p:sp>
      <p:sp>
        <p:nvSpPr>
          <p:cNvPr id="130" name="Rounded Rectangle 67"/>
          <p:cNvSpPr/>
          <p:nvPr/>
        </p:nvSpPr>
        <p:spPr>
          <a:xfrm rot="16200000">
            <a:off x="440921" y="4516813"/>
            <a:ext cx="1189736" cy="304799"/>
          </a:xfrm>
          <a:prstGeom prst="roundRect">
            <a:avLst/>
          </a:prstGeom>
          <a:solidFill>
            <a:schemeClr val="accent2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marL="0" marR="0" lvl="0" indent="0" algn="ctr" defTabSz="450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Agency Action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849" y="229154"/>
            <a:ext cx="11320129" cy="1130943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Evolution of Therapy for Urothelial Cancer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OTLSHAPE_M_0117e7014eb44600824d32c0db57b470_Connector2"/>
          <p:cNvCxnSpPr/>
          <p:nvPr>
            <p:custDataLst>
              <p:tags r:id="rId50"/>
            </p:custDataLst>
          </p:nvPr>
        </p:nvCxnSpPr>
        <p:spPr>
          <a:xfrm flipH="1">
            <a:off x="8582983" y="4077072"/>
            <a:ext cx="383668" cy="162637"/>
          </a:xfrm>
          <a:prstGeom prst="line">
            <a:avLst/>
          </a:prstGeom>
          <a:ln w="12700" cap="flat" cmpd="sng" algn="ctr">
            <a:solidFill>
              <a:schemeClr val="accent2">
                <a:alpha val="49804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TLSHAPE_M_8c966840dc7c4dd4bd117e99a617715f_Title"/>
          <p:cNvSpPr txBox="1"/>
          <p:nvPr>
            <p:custDataLst>
              <p:tags r:id="rId51"/>
            </p:custDataLst>
          </p:nvPr>
        </p:nvSpPr>
        <p:spPr>
          <a:xfrm>
            <a:off x="9377732" y="2627294"/>
            <a:ext cx="179716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Nivolumab (</a:t>
            </a: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Ph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II)</a:t>
            </a:r>
            <a:r>
              <a:rPr kumimoji="0" lang="de-DE" sz="11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56" name="OTLSHAPE_M_8c966840dc7c4dd4bd117e99a617715f_Shape"/>
          <p:cNvSpPr/>
          <p:nvPr>
            <p:custDataLst>
              <p:tags r:id="rId52"/>
            </p:custDataLst>
          </p:nvPr>
        </p:nvSpPr>
        <p:spPr>
          <a:xfrm rot="16200000">
            <a:off x="9165529" y="2620313"/>
            <a:ext cx="143024" cy="190699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OTLSHAPE_M_725df007e0e6464086257e98ffdae9c6_Title"/>
          <p:cNvSpPr txBox="1"/>
          <p:nvPr>
            <p:custDataLst>
              <p:tags r:id="rId53"/>
            </p:custDataLst>
          </p:nvPr>
        </p:nvSpPr>
        <p:spPr>
          <a:xfrm>
            <a:off x="9387782" y="2914508"/>
            <a:ext cx="152102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 (</a:t>
            </a:r>
            <a:r>
              <a:rPr kumimoji="0" lang="de-DE" sz="1100" b="1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Ph</a:t>
            </a:r>
            <a:r>
              <a:rPr kumimoji="0" lang="de-DE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I/II)</a:t>
            </a:r>
            <a:r>
              <a:rPr kumimoji="0" lang="de-DE" sz="1100" b="1" i="0" u="none" strike="noStrike" kern="1200" cap="none" spc="-7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58" name="OTLSHAPE_M_725df007e0e6464086257e98ffdae9c6_Shape"/>
          <p:cNvSpPr/>
          <p:nvPr>
            <p:custDataLst>
              <p:tags r:id="rId54"/>
            </p:custDataLst>
          </p:nvPr>
        </p:nvSpPr>
        <p:spPr>
          <a:xfrm rot="16200000">
            <a:off x="9194827" y="2902033"/>
            <a:ext cx="143024" cy="190699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OTLSHAPE_M_0117e7014eb44600824d32c0db57b470_Title"/>
          <p:cNvSpPr txBox="1"/>
          <p:nvPr>
            <p:custDataLst>
              <p:tags r:id="rId55"/>
            </p:custDataLst>
          </p:nvPr>
        </p:nvSpPr>
        <p:spPr>
          <a:xfrm>
            <a:off x="7282536" y="4310695"/>
            <a:ext cx="2405741" cy="67710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Durvalumab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FDA breakthrough </a:t>
            </a:r>
            <a:br>
              <a:rPr kumimoji="0" lang="en-US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designation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(Feb 17, '16)</a:t>
            </a:r>
            <a:r>
              <a:rPr kumimoji="0" lang="en-US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15</a:t>
            </a:r>
            <a:endParaRPr kumimoji="0" lang="de-DE" sz="1100" b="1" i="0" u="none" strike="noStrike" kern="1200" cap="none" spc="-8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0" name="OTLSHAPE_M_0117e7014eb44600824d32c0db57b470_Shape"/>
          <p:cNvSpPr/>
          <p:nvPr>
            <p:custDataLst>
              <p:tags r:id="rId56"/>
            </p:custDataLst>
          </p:nvPr>
        </p:nvSpPr>
        <p:spPr>
          <a:xfrm>
            <a:off x="8804984" y="3915304"/>
            <a:ext cx="264045" cy="220037"/>
          </a:xfrm>
          <a:prstGeom prst="triangle">
            <a:avLst/>
          </a:prstGeom>
          <a:solidFill>
            <a:schemeClr val="accent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OTLSHAPE_M_81ce095a791d4718b30ab954267da638_Title"/>
          <p:cNvSpPr txBox="1"/>
          <p:nvPr>
            <p:custDataLst>
              <p:tags r:id="rId57"/>
            </p:custDataLst>
          </p:nvPr>
        </p:nvSpPr>
        <p:spPr>
          <a:xfrm>
            <a:off x="9237044" y="4349223"/>
            <a:ext cx="1346845" cy="507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Atezolizumab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FDA approval </a:t>
            </a:r>
          </a:p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(May 18, '16)</a:t>
            </a:r>
            <a:r>
              <a:rPr kumimoji="0" lang="de-DE" sz="1100" b="1" i="0" u="none" strike="noStrike" kern="1200" cap="none" spc="-8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62" name="OTLSHAPE_M_81ce095a791d4718b30ab954267da638_Shape"/>
          <p:cNvSpPr/>
          <p:nvPr>
            <p:custDataLst>
              <p:tags r:id="rId58"/>
            </p:custDataLst>
          </p:nvPr>
        </p:nvSpPr>
        <p:spPr>
          <a:xfrm>
            <a:off x="8880680" y="3915304"/>
            <a:ext cx="264045" cy="220037"/>
          </a:xfrm>
          <a:prstGeom prst="triangle">
            <a:avLst/>
          </a:prstGeom>
          <a:solidFill>
            <a:schemeClr val="accent2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3" name="OTLSHAPE_M_0117e7014eb44600824d32c0db57b470_Connector2"/>
          <p:cNvCxnSpPr>
            <a:stCxn id="62" idx="3"/>
            <a:endCxn id="61" idx="0"/>
          </p:cNvCxnSpPr>
          <p:nvPr>
            <p:custDataLst>
              <p:tags r:id="rId59"/>
            </p:custDataLst>
          </p:nvPr>
        </p:nvCxnSpPr>
        <p:spPr>
          <a:xfrm>
            <a:off x="9012703" y="4135341"/>
            <a:ext cx="897764" cy="213882"/>
          </a:xfrm>
          <a:prstGeom prst="line">
            <a:avLst/>
          </a:prstGeom>
          <a:ln w="12700" cap="flat" cmpd="sng" algn="ctr">
            <a:solidFill>
              <a:schemeClr val="accent2">
                <a:alpha val="49804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TLSHAPE_M_8c966840dc7c4dd4bd117e99a617715f_Title"/>
          <p:cNvSpPr txBox="1"/>
          <p:nvPr>
            <p:custDataLst>
              <p:tags r:id="rId60"/>
            </p:custDataLst>
          </p:nvPr>
        </p:nvSpPr>
        <p:spPr>
          <a:xfrm>
            <a:off x="9195114" y="1912999"/>
            <a:ext cx="197390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Atezolizumab (</a:t>
            </a: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Ph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II)</a:t>
            </a:r>
            <a:r>
              <a:rPr kumimoji="0" lang="de-DE" sz="11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5" name="OTLSHAPE_M_725df007e0e6464086257e98ffdae9c6_Title"/>
          <p:cNvSpPr txBox="1"/>
          <p:nvPr>
            <p:custDataLst>
              <p:tags r:id="rId61"/>
            </p:custDataLst>
          </p:nvPr>
        </p:nvSpPr>
        <p:spPr>
          <a:xfrm>
            <a:off x="9241097" y="2142914"/>
            <a:ext cx="1927843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Durvalumab (Ph I/II)</a:t>
            </a:r>
            <a:r>
              <a:rPr kumimoji="0" lang="de-DE" sz="1100" b="1" i="0" u="none" strike="noStrike" kern="1200" cap="none" spc="-7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6" name="OTLSHAPE_M_725df007e0e6464086257e98ffdae9c6_Shape"/>
          <p:cNvSpPr/>
          <p:nvPr>
            <p:custDataLst>
              <p:tags r:id="rId62"/>
            </p:custDataLst>
          </p:nvPr>
        </p:nvSpPr>
        <p:spPr>
          <a:xfrm rot="16200000">
            <a:off x="9037559" y="2146693"/>
            <a:ext cx="143024" cy="190699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OTLSHAPE_M_725df007e0e6464086257e98ffdae9c6_Title"/>
          <p:cNvSpPr txBox="1"/>
          <p:nvPr>
            <p:custDataLst>
              <p:tags r:id="rId63"/>
            </p:custDataLst>
          </p:nvPr>
        </p:nvSpPr>
        <p:spPr>
          <a:xfrm>
            <a:off x="9278618" y="2369422"/>
            <a:ext cx="168390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Avelumab</a:t>
            </a:r>
            <a:r>
              <a:rPr kumimoji="0" lang="de-DE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(</a:t>
            </a:r>
            <a:r>
              <a:rPr kumimoji="0" lang="de-DE" sz="1100" b="1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Ph</a:t>
            </a:r>
            <a:r>
              <a:rPr kumimoji="0" lang="de-DE" sz="11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I)</a:t>
            </a:r>
            <a:r>
              <a:rPr kumimoji="0" lang="de-DE" sz="1100" b="1" i="0" u="none" strike="noStrike" kern="1200" cap="none" spc="-7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69" name="OTLSHAPE_M_725df007e0e6464086257e98ffdae9c6_Shape"/>
          <p:cNvSpPr/>
          <p:nvPr>
            <p:custDataLst>
              <p:tags r:id="rId64"/>
            </p:custDataLst>
          </p:nvPr>
        </p:nvSpPr>
        <p:spPr>
          <a:xfrm rot="16200000">
            <a:off x="9072969" y="2378341"/>
            <a:ext cx="143024" cy="190699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3" name="OTLSHAPE_M_725df007e0e6464086257e98ffdae9c6_Shape"/>
          <p:cNvSpPr/>
          <p:nvPr>
            <p:custDataLst>
              <p:tags r:id="rId65"/>
            </p:custDataLst>
          </p:nvPr>
        </p:nvSpPr>
        <p:spPr>
          <a:xfrm rot="16200000">
            <a:off x="8973171" y="1880977"/>
            <a:ext cx="143024" cy="190699"/>
          </a:xfrm>
          <a:prstGeom prst="flowChartMerge">
            <a:avLst/>
          </a:prstGeom>
          <a:solidFill>
            <a:srgbClr val="02B2EE"/>
          </a:solidFill>
          <a:ln w="264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26425" cap="flat" cmpd="sng" algn="ctr">
                <a:solidFill>
                  <a:srgbClr val="C00000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5" name="OTLSHAPE_M_725df007e0e6464086257e98ffdae9c6_Connector1"/>
          <p:cNvCxnSpPr/>
          <p:nvPr>
            <p:custDataLst>
              <p:tags r:id="rId66"/>
            </p:custDataLst>
          </p:nvPr>
        </p:nvCxnSpPr>
        <p:spPr>
          <a:xfrm>
            <a:off x="9109071" y="2624933"/>
            <a:ext cx="0" cy="1045419"/>
          </a:xfrm>
          <a:prstGeom prst="line">
            <a:avLst/>
          </a:prstGeom>
          <a:ln w="9525" cap="flat" cmpd="sng" algn="ctr">
            <a:solidFill>
              <a:srgbClr val="02B2EE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OTLSHAPE_M_51a908be88114f9e8be2a8e638fc2ca2_Connector1"/>
          <p:cNvCxnSpPr/>
          <p:nvPr>
            <p:custDataLst>
              <p:tags r:id="rId67"/>
            </p:custDataLst>
          </p:nvPr>
        </p:nvCxnSpPr>
        <p:spPr>
          <a:xfrm>
            <a:off x="1518428" y="1789901"/>
            <a:ext cx="0" cy="189276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TLSHAPE_M_51a908be88114f9e8be2a8e638fc2ca2_Shape"/>
          <p:cNvSpPr/>
          <p:nvPr>
            <p:custDataLst>
              <p:tags r:id="rId68"/>
            </p:custDataLst>
          </p:nvPr>
        </p:nvSpPr>
        <p:spPr>
          <a:xfrm rot="16200000">
            <a:off x="1579815" y="1762372"/>
            <a:ext cx="165100" cy="220133"/>
          </a:xfrm>
          <a:prstGeom prst="flowChartMerge">
            <a:avLst/>
          </a:prstGeom>
          <a:solidFill>
            <a:srgbClr val="FF0000"/>
          </a:solidFill>
          <a:ln w="26425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5" name="OTLSHAPE_M_51a908be88114f9e8be2a8e638fc2ca2_Connector1"/>
          <p:cNvCxnSpPr/>
          <p:nvPr>
            <p:custDataLst>
              <p:tags r:id="rId69"/>
            </p:custDataLst>
          </p:nvPr>
        </p:nvCxnSpPr>
        <p:spPr>
          <a:xfrm>
            <a:off x="3430893" y="1806485"/>
            <a:ext cx="0" cy="189276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TLSHAPE_M_51a908be88114f9e8be2a8e638fc2ca2_Shape"/>
          <p:cNvSpPr/>
          <p:nvPr>
            <p:custDataLst>
              <p:tags r:id="rId70"/>
            </p:custDataLst>
          </p:nvPr>
        </p:nvSpPr>
        <p:spPr>
          <a:xfrm rot="16200000">
            <a:off x="3492279" y="1784744"/>
            <a:ext cx="165100" cy="220133"/>
          </a:xfrm>
          <a:prstGeom prst="flowChartMerge">
            <a:avLst/>
          </a:prstGeom>
          <a:solidFill>
            <a:srgbClr val="FF0000"/>
          </a:solidFill>
          <a:ln w="26425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3" name="OTLSHAPE_TB_00000000000000000000000000000000_TimescaleInterval2"/>
          <p:cNvSpPr txBox="1"/>
          <p:nvPr>
            <p:custDataLst>
              <p:tags r:id="rId71"/>
            </p:custDataLst>
          </p:nvPr>
        </p:nvSpPr>
        <p:spPr>
          <a:xfrm>
            <a:off x="3276600" y="3727044"/>
            <a:ext cx="317744" cy="1746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1998</a:t>
            </a:r>
          </a:p>
        </p:txBody>
      </p:sp>
      <p:sp>
        <p:nvSpPr>
          <p:cNvPr id="124" name="OTLSHAPE_M_51a908be88114f9e8be2a8e638fc2ca2_Title"/>
          <p:cNvSpPr txBox="1"/>
          <p:nvPr>
            <p:custDataLst>
              <p:tags r:id="rId72"/>
            </p:custDataLst>
          </p:nvPr>
        </p:nvSpPr>
        <p:spPr>
          <a:xfrm>
            <a:off x="1814765" y="1524001"/>
            <a:ext cx="302699" cy="21019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8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BCG</a:t>
            </a:r>
          </a:p>
        </p:txBody>
      </p:sp>
      <p:sp>
        <p:nvSpPr>
          <p:cNvPr id="125" name="OTLSHAPE_M_51a908be88114f9e8be2a8e638fc2ca2_Title"/>
          <p:cNvSpPr txBox="1"/>
          <p:nvPr>
            <p:custDataLst>
              <p:tags r:id="rId73"/>
            </p:custDataLst>
          </p:nvPr>
        </p:nvSpPr>
        <p:spPr>
          <a:xfrm>
            <a:off x="3354908" y="1524006"/>
            <a:ext cx="699913" cy="2004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8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Valrubicin</a:t>
            </a:r>
          </a:p>
        </p:txBody>
      </p:sp>
      <p:cxnSp>
        <p:nvCxnSpPr>
          <p:cNvPr id="91" name="OTLSHAPE_M_51a908be88114f9e8be2a8e638fc2ca2_Connector1">
            <a:extLst>
              <a:ext uri="{FF2B5EF4-FFF2-40B4-BE49-F238E27FC236}">
                <a16:creationId xmlns:a16="http://schemas.microsoft.com/office/drawing/2014/main" id="{34DCE889-93CB-44BC-B0EE-7356C57455C3}"/>
              </a:ext>
            </a:extLst>
          </p:cNvPr>
          <p:cNvCxnSpPr/>
          <p:nvPr>
            <p:custDataLst>
              <p:tags r:id="rId74"/>
            </p:custDataLst>
          </p:nvPr>
        </p:nvCxnSpPr>
        <p:spPr>
          <a:xfrm>
            <a:off x="11289203" y="1788724"/>
            <a:ext cx="0" cy="189276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TLSHAPE_M_51a908be88114f9e8be2a8e638fc2ca2_Shape">
            <a:extLst>
              <a:ext uri="{FF2B5EF4-FFF2-40B4-BE49-F238E27FC236}">
                <a16:creationId xmlns:a16="http://schemas.microsoft.com/office/drawing/2014/main" id="{1323E468-0A46-4F1A-A0B7-38A1BE3D6857}"/>
              </a:ext>
            </a:extLst>
          </p:cNvPr>
          <p:cNvSpPr/>
          <p:nvPr>
            <p:custDataLst>
              <p:tags r:id="rId75"/>
            </p:custDataLst>
          </p:nvPr>
        </p:nvSpPr>
        <p:spPr>
          <a:xfrm rot="16200000">
            <a:off x="11350590" y="1761195"/>
            <a:ext cx="165100" cy="220133"/>
          </a:xfrm>
          <a:prstGeom prst="flowChartMerge">
            <a:avLst/>
          </a:prstGeom>
          <a:solidFill>
            <a:srgbClr val="FF0000"/>
          </a:solidFill>
          <a:ln w="26425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rtlCol="0" anchor="ctr"/>
          <a:lstStyle/>
          <a:p>
            <a:pPr marL="0" marR="0" lvl="0" indent="0" algn="ctr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8" name="OTLSHAPE_M_51a908be88114f9e8be2a8e638fc2ca2_Title">
            <a:extLst>
              <a:ext uri="{FF2B5EF4-FFF2-40B4-BE49-F238E27FC236}">
                <a16:creationId xmlns:a16="http://schemas.microsoft.com/office/drawing/2014/main" id="{1B0EB6F2-86A5-45FD-A36A-88CF94C49F68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10844210" y="1522825"/>
            <a:ext cx="1137857" cy="17589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8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</a:t>
            </a:r>
          </a:p>
        </p:txBody>
      </p:sp>
      <p:sp>
        <p:nvSpPr>
          <p:cNvPr id="132" name="OTLSHAPE_TB_00000000000000000000000000000000_TimescaleInterval2">
            <a:extLst>
              <a:ext uri="{FF2B5EF4-FFF2-40B4-BE49-F238E27FC236}">
                <a16:creationId xmlns:a16="http://schemas.microsoft.com/office/drawing/2014/main" id="{BEE61CE1-3D3E-42A5-B007-FDDE65C50949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1364135" y="3720739"/>
            <a:ext cx="317744" cy="1746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0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1990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25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6" grpId="0" animBg="1"/>
      <p:bldP spid="123" grpId="0"/>
      <p:bldP spid="124" grpId="0"/>
      <p:bldP spid="125" grpId="0"/>
      <p:bldP spid="126" grpId="0" animBg="1"/>
      <p:bldP spid="128" grpId="0"/>
      <p:bldP spid="1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Valrubicin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FDA  approved in 1998 for BCG-refractory CIS in those who are not candidates for cystectomy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CR </a:t>
            </a:r>
            <a:r>
              <a:rPr lang="en-US" dirty="0"/>
              <a:t>at 6 months in </a:t>
            </a:r>
            <a:r>
              <a:rPr lang="en-US" dirty="0">
                <a:solidFill>
                  <a:srgbClr val="FF0000"/>
                </a:solidFill>
              </a:rPr>
              <a:t>18% </a:t>
            </a:r>
            <a:r>
              <a:rPr lang="en-US" dirty="0"/>
              <a:t>of patients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2-year DFS </a:t>
            </a:r>
            <a:r>
              <a:rPr lang="en-US" b="1" dirty="0"/>
              <a:t>only</a:t>
            </a:r>
            <a:r>
              <a:rPr lang="en-US" b="1" dirty="0">
                <a:solidFill>
                  <a:srgbClr val="FF0000"/>
                </a:solidFill>
              </a:rPr>
              <a:t> 4%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86400" y="6248400"/>
            <a:ext cx="6197600" cy="457200"/>
          </a:xfrm>
        </p:spPr>
        <p:txBody>
          <a:bodyPr>
            <a:noAutofit/>
          </a:bodyPr>
          <a:lstStyle/>
          <a:p>
            <a:pPr algn="r"/>
            <a:r>
              <a:rPr lang="en-US" sz="1867" dirty="0"/>
              <a:t>Steinberg et al, J </a:t>
            </a:r>
            <a:r>
              <a:rPr lang="en-US" sz="1867" dirty="0" err="1"/>
              <a:t>Urol</a:t>
            </a:r>
            <a:r>
              <a:rPr lang="en-US" sz="1867" dirty="0"/>
              <a:t>, 1998; </a:t>
            </a:r>
            <a:r>
              <a:rPr lang="en-US" sz="1867" dirty="0" err="1"/>
              <a:t>Dinney</a:t>
            </a:r>
            <a:r>
              <a:rPr lang="en-US" sz="1867" dirty="0"/>
              <a:t> et al, </a:t>
            </a:r>
            <a:r>
              <a:rPr lang="en-US" sz="1867" dirty="0" err="1"/>
              <a:t>Urol</a:t>
            </a:r>
            <a:r>
              <a:rPr lang="en-US" sz="1867" dirty="0"/>
              <a:t> </a:t>
            </a:r>
            <a:r>
              <a:rPr lang="en-US" sz="1867" dirty="0" err="1"/>
              <a:t>Onc</a:t>
            </a:r>
            <a:r>
              <a:rPr lang="en-US" sz="1867" dirty="0"/>
              <a:t>, 2013.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913C7-7C48-4966-9DB2-76CFC9F0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898">
            <a:off x="9068602" y="3817848"/>
            <a:ext cx="1355126" cy="76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85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9D3FD9-F797-45B5-8E3D-3CED05A37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Lancet Oncology, May 25,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23F00-365B-4A2C-898B-45B6AFA4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42156"/>
            <a:ext cx="11203871" cy="334282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8DB1DF4-5AFE-40DB-983A-79340C74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31" y="4517812"/>
            <a:ext cx="11575143" cy="189785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2673C4"/>
                </a:solidFill>
              </a:rPr>
              <a:t>January 8, 2020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/>
              <a:t>Pembrolizumab is approved for the treatment of patients with BCG-unresponsive, high-risk, NMIBC  with carcinoma in situ (CIS) with or without papillary tumors who are ineligible for, or who have elected not to undergo, cystectomy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607D7-D83A-4AB3-8792-D8133704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898">
            <a:off x="9068602" y="3817848"/>
            <a:ext cx="1355126" cy="76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3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1202636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D127B2E-F352-BF43-B81E-B62ACF232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1194186"/>
            <a:ext cx="448455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Matthew D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Galsky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Icahn School of Medicine at Mount Sinai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Co-Leader, Bladder Cancer Center of Excellence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Director, Translational Research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Tisch Cancer Institute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1F0DB-6D80-A845-8428-244AB07D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11" y="1208002"/>
            <a:ext cx="1261872" cy="1261872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78E6CF54-6820-AE4F-B271-C8BB0DA3C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08" y="4195671"/>
            <a:ext cx="36605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lang="en-US" sz="1700" dirty="0" err="1">
                <a:solidFill>
                  <a:srgbClr val="000000"/>
                </a:solidFill>
                <a:latin typeface="Calibri" pitchFamily="-72" charset="0"/>
              </a:rPr>
              <a:t>Sumanta</a:t>
            </a:r>
            <a:r>
              <a:rPr lang="en-US" sz="1700" dirty="0">
                <a:solidFill>
                  <a:srgbClr val="000000"/>
                </a:solidFill>
                <a:latin typeface="Calibri" pitchFamily="-72" charset="0"/>
              </a:rPr>
              <a:t> Kumar Pal, MD</a:t>
            </a:r>
            <a:br>
              <a:rPr lang="en-US" sz="1700" dirty="0">
                <a:solidFill>
                  <a:srgbClr val="000000"/>
                </a:solidFill>
                <a:latin typeface="Calibri" pitchFamily="-72" charset="0"/>
              </a:rPr>
            </a:b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Professor, Department of Medical Oncology and Therapeutics Research</a:t>
            </a:r>
            <a:b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</a:b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City of Hope</a:t>
            </a:r>
            <a:b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</a:b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Duarte, California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96CE93-938B-4140-99C7-982269D90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734" y="4270563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549C66B3-EC65-D149-9093-3743B964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4266439"/>
            <a:ext cx="4341901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Ashish M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Kamat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MBBS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Urologic Oncology (Surgery)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Wayne B </a:t>
            </a: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Duddlesten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Professor of Cancer Research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Urology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Surgery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MD Anderson Cancer Center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633200-4130-B24A-B402-0E1304E61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11" y="4318555"/>
            <a:ext cx="1261872" cy="1261872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A344C865-F354-474C-8A7A-499DBB8B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91" y="1194186"/>
            <a:ext cx="474317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Stephen B Williams, MD, MS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Medical Director, High Value Care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UTMB Health System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Chief, Division of Urology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(Tenured), Urology and Radiology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Robert Earl Cone Professorship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of Urologic Oncology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of Urologic Research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Co-Director of the Surgical Outcomes Research Division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 Medical Branch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Galveston,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E369B4-F140-0B40-B94E-C5015A8A8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734" y="1208002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2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2F3A-14CB-4E51-822C-2BC6AA04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3733" dirty="0">
                <a:solidFill>
                  <a:schemeClr val="tx1"/>
                </a:solidFill>
              </a:rPr>
              <a:t>KEYNOTE-057:</a:t>
            </a:r>
            <a:br>
              <a:rPr lang="en-NZ" sz="3733" dirty="0">
                <a:solidFill>
                  <a:schemeClr val="tx1"/>
                </a:solidFill>
              </a:rPr>
            </a:br>
            <a:r>
              <a:rPr lang="en-NZ" sz="2800" dirty="0">
                <a:solidFill>
                  <a:schemeClr val="tx1"/>
                </a:solidFill>
              </a:rPr>
              <a:t>BCG Unresponsive CIS </a:t>
            </a:r>
            <a:r>
              <a:rPr lang="en-US" sz="2800" dirty="0">
                <a:solidFill>
                  <a:schemeClr val="tx1"/>
                </a:solidFill>
              </a:rPr>
              <a:t>Patients Achieving CR with Pembrolizumab</a:t>
            </a:r>
            <a:endParaRPr lang="en-US" sz="3733" baseline="300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99EEA-7C8F-4882-BF64-5A8310395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393928"/>
            <a:ext cx="12192000" cy="464073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CR, complete response. </a:t>
            </a:r>
            <a:r>
              <a:rPr lang="en-US" baseline="30000" dirty="0">
                <a:latin typeface="Corbel" panose="020B0503020204020204" pitchFamily="34" charset="0"/>
              </a:rPr>
              <a:t>a</a:t>
            </a:r>
            <a:r>
              <a:rPr lang="en-US" dirty="0">
                <a:latin typeface="Corbel" panose="020B0503020204020204" pitchFamily="34" charset="0"/>
              </a:rPr>
              <a:t>1 month = 30.4367 days. </a:t>
            </a:r>
            <a:r>
              <a:rPr lang="en-US" baseline="30000" dirty="0">
                <a:latin typeface="Corbel" panose="020B0503020204020204" pitchFamily="34" charset="0"/>
              </a:rPr>
              <a:t>b</a:t>
            </a:r>
            <a:r>
              <a:rPr lang="en-US" dirty="0">
                <a:latin typeface="Corbel" panose="020B0503020204020204" pitchFamily="34" charset="0"/>
              </a:rPr>
              <a:t>Month 0 = time point when initial CR was achieved.</a:t>
            </a:r>
          </a:p>
          <a:p>
            <a:r>
              <a:rPr lang="en-US" dirty="0"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6A06E-1963-4F39-BBE2-050B04C3111B}"/>
              </a:ext>
            </a:extLst>
          </p:cNvPr>
          <p:cNvSpPr txBox="1"/>
          <p:nvPr/>
        </p:nvSpPr>
        <p:spPr>
          <a:xfrm>
            <a:off x="10379221" y="6324605"/>
            <a:ext cx="1621828" cy="410419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pPr marL="0" marR="0" lvl="0" indent="0" algn="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Updated 2021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ACE5E4D5-518D-4D51-9BC4-E412F35A2F77}"/>
              </a:ext>
            </a:extLst>
          </p:cNvPr>
          <p:cNvGraphicFramePr>
            <a:graphicFrameLocks/>
          </p:cNvGraphicFramePr>
          <p:nvPr/>
        </p:nvGraphicFramePr>
        <p:xfrm>
          <a:off x="1414030" y="1468967"/>
          <a:ext cx="9220198" cy="426720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4096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2008">
                  <a:extLst>
                    <a:ext uri="{9D8B030D-6E8A-4147-A177-3AD203B41FA5}">
                      <a16:colId xmlns:a16="http://schemas.microsoft.com/office/drawing/2014/main" val="1552651662"/>
                    </a:ext>
                  </a:extLst>
                </a:gridCol>
                <a:gridCol w="2131519">
                  <a:extLst>
                    <a:ext uri="{9D8B030D-6E8A-4147-A177-3AD203B41FA5}">
                      <a16:colId xmlns:a16="http://schemas.microsoft.com/office/drawing/2014/main" val="179723237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N=96</a:t>
                      </a:r>
                      <a:endParaRPr lang="en-US" sz="2000" b="1" baseline="0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Best response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121920" marR="121920" marT="60960" marB="6096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95% CI</a:t>
                      </a:r>
                      <a:endParaRPr lang="en-US" sz="2000" b="1" baseline="30000" dirty="0">
                        <a:solidFill>
                          <a:schemeClr val="accent1"/>
                        </a:solidFill>
                        <a:latin typeface="Corbel" panose="020B0503020204020204" pitchFamily="34" charset="0"/>
                      </a:endParaRPr>
                    </a:p>
                  </a:txBody>
                  <a:tcPr marL="121920" marR="121920" marT="60960" marB="6096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38345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rbel" panose="020B0503020204020204" pitchFamily="34" charset="0"/>
                        </a:rPr>
                        <a:t>CR</a:t>
                      </a:r>
                      <a:endParaRPr lang="en-US" sz="20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rbel" panose="020B0503020204020204" pitchFamily="34" charset="0"/>
                        </a:rPr>
                        <a:t>39 (40.6)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30.7, 51.1                                      </a:t>
                      </a:r>
                      <a:endParaRPr lang="en-US" sz="2000" b="1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Corbel" panose="020B0503020204020204" pitchFamily="34" charset="0"/>
                        </a:rPr>
                        <a:t>Non-CR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rbel" panose="020B0503020204020204" pitchFamily="34" charset="0"/>
                        </a:rPr>
                        <a:t>58 (56.9)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46.7, 66.6                                      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863192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227013" indent="0"/>
                      <a:r>
                        <a:rPr lang="en-US" sz="2000" dirty="0">
                          <a:latin typeface="Corbel" panose="020B0503020204020204" pitchFamily="34" charset="0"/>
                        </a:rPr>
                        <a:t>Persistent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rbel" panose="020B0503020204020204" pitchFamily="34" charset="0"/>
                        </a:rPr>
                        <a:t>41 (40.2)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30.6, 50.4                                      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227013" indent="0"/>
                      <a:r>
                        <a:rPr lang="en-US" sz="2000" baseline="0" dirty="0">
                          <a:latin typeface="Corbel" panose="020B0503020204020204" pitchFamily="34" charset="0"/>
                        </a:rPr>
                        <a:t>Recurrent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rbel" panose="020B0503020204020204" pitchFamily="34" charset="0"/>
                        </a:rPr>
                        <a:t>7 (6.9)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2.8, 13.6                                       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/>
                </a:tc>
                <a:extLst>
                  <a:ext uri="{0D108BD9-81ED-4DB2-BD59-A6C34878D82A}">
                    <a16:rowId xmlns:a16="http://schemas.microsoft.com/office/drawing/2014/main" val="1224318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227013" indent="0"/>
                      <a:r>
                        <a:rPr lang="en-US" sz="2000" dirty="0">
                          <a:latin typeface="Corbel" panose="020B0503020204020204" pitchFamily="34" charset="0"/>
                        </a:rPr>
                        <a:t>NMIBC stage progression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rbel" panose="020B0503020204020204" pitchFamily="34" charset="0"/>
                        </a:rPr>
                        <a:t>9 (8.8)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4.1, 16.1                                       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228600"/>
                      <a:r>
                        <a:rPr lang="en-US" sz="2000" baseline="0" dirty="0">
                          <a:latin typeface="Corbel" panose="020B0503020204020204" pitchFamily="34" charset="0"/>
                        </a:rPr>
                        <a:t>Progression to T2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rbel" panose="020B0503020204020204" pitchFamily="34" charset="0"/>
                        </a:rPr>
                        <a:t>0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NA, NA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/>
                </a:tc>
                <a:extLst>
                  <a:ext uri="{0D108BD9-81ED-4DB2-BD59-A6C34878D82A}">
                    <a16:rowId xmlns:a16="http://schemas.microsoft.com/office/drawing/2014/main" val="205403204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228600"/>
                      <a:r>
                        <a:rPr lang="en-US" sz="2000" baseline="0" dirty="0">
                          <a:latin typeface="Corbel" panose="020B0503020204020204" pitchFamily="34" charset="0"/>
                        </a:rPr>
                        <a:t>Extravesical </a:t>
                      </a:r>
                      <a:r>
                        <a:rPr lang="en-US" sz="2000" baseline="0" dirty="0" err="1">
                          <a:latin typeface="Corbel" panose="020B0503020204020204" pitchFamily="34" charset="0"/>
                        </a:rPr>
                        <a:t>disease</a:t>
                      </a:r>
                      <a:r>
                        <a:rPr lang="en-US" sz="2000" baseline="30000" dirty="0" err="1">
                          <a:latin typeface="Corbel" panose="020B0503020204020204" pitchFamily="34" charset="0"/>
                        </a:rPr>
                        <a:t>a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rbel" panose="020B0503020204020204" pitchFamily="34" charset="0"/>
                        </a:rPr>
                        <a:t>1 (1.0)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0.0, 5.3                                        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/>
                </a:tc>
                <a:extLst>
                  <a:ext uri="{0D108BD9-81ED-4DB2-BD59-A6C34878D82A}">
                    <a16:rowId xmlns:a16="http://schemas.microsoft.com/office/drawing/2014/main" val="27432645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2000" dirty="0">
                          <a:latin typeface="Corbel" panose="020B0503020204020204" pitchFamily="34" charset="0"/>
                        </a:rPr>
                        <a:t>Non-evaluable (NE)</a:t>
                      </a:r>
                      <a:endParaRPr lang="en-US" sz="2000" b="0" baseline="300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2000" dirty="0">
                          <a:latin typeface="Corbel" panose="020B0503020204020204" pitchFamily="34" charset="0"/>
                        </a:rPr>
                        <a:t>2 (2.0)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en-US" sz="2000" dirty="0">
                          <a:effectLst/>
                          <a:latin typeface="Corbel" panose="020B0503020204020204" pitchFamily="34" charset="0"/>
                        </a:rPr>
                        <a:t>0.2, 6.9                                        </a:t>
                      </a:r>
                      <a:endParaRPr lang="en-US" sz="20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" marR="5927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97257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8372A2B-36A2-428B-B148-6A9BDDB3C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92"/>
          <a:stretch/>
        </p:blipFill>
        <p:spPr>
          <a:xfrm>
            <a:off x="1337828" y="2840568"/>
            <a:ext cx="7635691" cy="3306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0B0287-9704-4A75-9804-72F2266442C8}"/>
              </a:ext>
            </a:extLst>
          </p:cNvPr>
          <p:cNvSpPr/>
          <p:nvPr/>
        </p:nvSpPr>
        <p:spPr>
          <a:xfrm>
            <a:off x="8702129" y="2840569"/>
            <a:ext cx="1932099" cy="2895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3E1C61E-6A0F-4B82-9C65-AEBA384845A2}"/>
              </a:ext>
            </a:extLst>
          </p:cNvPr>
          <p:cNvGraphicFramePr>
            <a:graphicFrameLocks noGrp="1"/>
          </p:cNvGraphicFramePr>
          <p:nvPr/>
        </p:nvGraphicFramePr>
        <p:xfrm>
          <a:off x="5833629" y="4593168"/>
          <a:ext cx="4330066" cy="5791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723806136"/>
                    </a:ext>
                  </a:extLst>
                </a:gridCol>
                <a:gridCol w="713423">
                  <a:extLst>
                    <a:ext uri="{9D8B030D-6E8A-4147-A177-3AD203B41FA5}">
                      <a16:colId xmlns:a16="http://schemas.microsoft.com/office/drawing/2014/main" val="573279263"/>
                    </a:ext>
                  </a:extLst>
                </a:gridCol>
                <a:gridCol w="1483043">
                  <a:extLst>
                    <a:ext uri="{9D8B030D-6E8A-4147-A177-3AD203B41FA5}">
                      <a16:colId xmlns:a16="http://schemas.microsoft.com/office/drawing/2014/main" val="3021513068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Median CR duration, </a:t>
                      </a:r>
                      <a:br>
                        <a:rPr lang="en-US" sz="1600" dirty="0">
                          <a:latin typeface="Corbel" panose="020B0503020204020204" pitchFamily="34" charset="0"/>
                        </a:rPr>
                      </a:br>
                      <a:r>
                        <a:rPr lang="en-US" sz="1600" dirty="0" err="1">
                          <a:latin typeface="Corbel" panose="020B0503020204020204" pitchFamily="34" charset="0"/>
                        </a:rPr>
                        <a:t>mo</a:t>
                      </a:r>
                      <a:r>
                        <a:rPr lang="en-US" sz="1600" dirty="0">
                          <a:latin typeface="Corbel" panose="020B0503020204020204" pitchFamily="34" charset="0"/>
                        </a:rPr>
                        <a:t> (range)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rbel" panose="020B0503020204020204" pitchFamily="34" charset="0"/>
                        </a:rPr>
                        <a:t> 16.2 (0.0+ - 36.2+)</a:t>
                      </a:r>
                    </a:p>
                  </a:txBody>
                  <a:tcPr anchor="ctr">
                    <a:lnL>
                      <a:noFill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10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069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73224" y="1714500"/>
          <a:ext cx="5180709" cy="4480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7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Characteristic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N=96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Median age, years (range)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73 (44-92)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6800" marR="0" lvl="1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&lt;65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30 (31.3)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66741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6800" marR="0" lvl="1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≥65 to &lt;75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24 (25.0)</a:t>
                      </a: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22681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6800" marR="0" lvl="1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≥75 to &lt;85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33 (34.4)</a:t>
                      </a: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7753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6800" marR="0" lvl="1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≥85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9 (9.3)</a:t>
                      </a: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397111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rbel" panose="020B0503020204020204" pitchFamily="34" charset="0"/>
                        </a:rPr>
                        <a:t>Male, n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81 (84.4)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0" marR="0" lvl="0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rbel" panose="020B0503020204020204" pitchFamily="34" charset="0"/>
                        </a:rPr>
                        <a:t>Female, n (%)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15 (15.6)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641493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rbel" panose="020B0503020204020204" pitchFamily="34" charset="0"/>
                        </a:rPr>
                        <a:t>Race, n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White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64 (66.7)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Asian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26 (27.1)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2796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Missing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6 (6.3)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972753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rbel" panose="020B0503020204020204" pitchFamily="34" charset="0"/>
                        </a:rPr>
                        <a:t>ECOG PS, n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940237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6800" lvl="1"/>
                      <a:r>
                        <a:rPr lang="en-US" sz="1600" dirty="0">
                          <a:latin typeface="Corbel" panose="020B0503020204020204" pitchFamily="34" charset="0"/>
                        </a:rPr>
                        <a:t>0 </a:t>
                      </a:r>
                      <a:endParaRPr lang="en-US" sz="1600" strike="sngStrike" baseline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70 (72.9)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29255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6800" lvl="1"/>
                      <a:r>
                        <a:rPr lang="en-US" sz="1600" dirty="0">
                          <a:latin typeface="Corbel" panose="020B0503020204020204" pitchFamily="34" charset="0"/>
                        </a:rPr>
                        <a:t>1 </a:t>
                      </a:r>
                      <a:endParaRPr lang="en-US" sz="1600" strike="dblStrike" baseline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26 (27.1)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181245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5FB47A0-90CD-466A-985E-C8606D8E2FBE}"/>
              </a:ext>
            </a:extLst>
          </p:cNvPr>
          <p:cNvGraphicFramePr>
            <a:graphicFrameLocks/>
          </p:cNvGraphicFramePr>
          <p:nvPr/>
        </p:nvGraphicFramePr>
        <p:xfrm>
          <a:off x="5867141" y="1701801"/>
          <a:ext cx="5891352" cy="390330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31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7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Characteristic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N=97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rbel" panose="020B0503020204020204" pitchFamily="34" charset="0"/>
                        </a:rPr>
                        <a:t>Median prior BCG instillations, n (range)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tabLst>
                          <a:tab pos="419735" algn="dec"/>
                          <a:tab pos="470535" algn="l"/>
                        </a:tabLs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12.0 (7.0-45.0)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0" marR="0" lvl="0" indent="0" algn="l" defTabSz="342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Tumor pattern at study entry, n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183408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CIS with T1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12 (12.5)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133547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CIS with high-grade Ta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24 (25.0)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75847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CIS  alone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60 (62.5)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479651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0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PD-L1 status, n (%)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03532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CPS ≥10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35 (36.5)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38135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CPS &lt;10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56 (58.3)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511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latin typeface="Corbel" panose="020B0503020204020204" pitchFamily="34" charset="0"/>
                        </a:rPr>
                        <a:t>Not evaluable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rbel" panose="020B0503020204020204" pitchFamily="34" charset="0"/>
                        </a:rPr>
                        <a:t>5 (5.2)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72685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0" indent="0"/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Reason prior cystectomy not performed, n (%)</a:t>
                      </a:r>
                    </a:p>
                  </a:txBody>
                  <a:tcPr marL="45720" marR="45720"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357299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Declined</a:t>
                      </a:r>
                    </a:p>
                  </a:txBody>
                  <a:tcPr marL="45720" marR="45720"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91 (94.8)</a:t>
                      </a: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324444"/>
                  </a:ext>
                </a:extLst>
              </a:tr>
              <a:tr h="298704">
                <a:tc>
                  <a:txBody>
                    <a:bodyPr/>
                    <a:lstStyle/>
                    <a:p>
                      <a:pPr marL="227013" indent="0"/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Ineligible</a:t>
                      </a:r>
                    </a:p>
                  </a:txBody>
                  <a:tcPr marL="45720" marR="45720" marT="27432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rial" panose="020B0604020202020204" pitchFamily="34" charset="0"/>
                        </a:rPr>
                        <a:t>5 (5.2)</a:t>
                      </a:r>
                    </a:p>
                  </a:txBody>
                  <a:tcPr marL="45720" marR="45720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211701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3DF9A67F-D2AD-404D-976E-A96084DA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274639"/>
            <a:ext cx="11209176" cy="1143000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tx1"/>
                </a:solidFill>
                <a:effectLst/>
              </a:rPr>
              <a:t>Key Baseline Characteristics KN057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105E1C-59FB-4B51-8609-A71F2060D93E}"/>
              </a:ext>
            </a:extLst>
          </p:cNvPr>
          <p:cNvSpPr/>
          <p:nvPr/>
        </p:nvSpPr>
        <p:spPr>
          <a:xfrm>
            <a:off x="5880695" y="4694830"/>
            <a:ext cx="5893912" cy="902823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980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6F398A-02FF-E24F-8739-8DBCD6F3B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01" y="142267"/>
            <a:ext cx="11887200" cy="13208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Immune-mediated AEs </a:t>
            </a:r>
            <a:br>
              <a:rPr lang="en-US" sz="4800" dirty="0"/>
            </a:br>
            <a:r>
              <a:rPr lang="en-US" sz="3733" dirty="0"/>
              <a:t>Any Grade and Corresponding Grade 3 or 4</a:t>
            </a:r>
            <a:r>
              <a:rPr lang="en-US" sz="3733" baseline="30000" dirty="0"/>
              <a:t>a</a:t>
            </a:r>
            <a:r>
              <a:rPr lang="en-US" sz="3733" dirty="0"/>
              <a:t> Events    </a:t>
            </a:r>
            <a:endParaRPr lang="en-US" sz="4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25556B-134F-4A68-ADB6-DF6DC67D31EF}"/>
              </a:ext>
            </a:extLst>
          </p:cNvPr>
          <p:cNvGraphicFramePr>
            <a:graphicFrameLocks noGrp="1"/>
          </p:cNvGraphicFramePr>
          <p:nvPr/>
        </p:nvGraphicFramePr>
        <p:xfrm>
          <a:off x="6273802" y="1540921"/>
          <a:ext cx="5229737" cy="494415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5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30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500" dirty="0">
                          <a:latin typeface="Corbel" panose="020B0503020204020204" pitchFamily="34" charset="0"/>
                        </a:rPr>
                        <a:t>Incidence</a:t>
                      </a:r>
                      <a:r>
                        <a:rPr lang="en-US" sz="1500" baseline="0" dirty="0">
                          <a:latin typeface="Corbel" panose="020B0503020204020204" pitchFamily="34" charset="0"/>
                        </a:rPr>
                        <a:t> of grades 3 or 4 immune-mediated AEs, n (%)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3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500" dirty="0">
                          <a:latin typeface="Corbel" panose="020B0503020204020204" pitchFamily="34" charset="0"/>
                        </a:rPr>
                        <a:t>N=102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0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Any</a:t>
                      </a:r>
                      <a:endParaRPr lang="en-US" sz="1600" b="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3 (2.9)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Hypothyroidism</a:t>
                      </a:r>
                      <a:endParaRPr lang="en-US" sz="1600" b="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Hyperthyroidism</a:t>
                      </a:r>
                      <a:endParaRPr lang="en-US" sz="1600" b="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Pneumonitis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Hypophysitis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Colitis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0 (0.0)</a:t>
                      </a:r>
                      <a:endParaRPr lang="en-US" sz="1600" baseline="30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Adrenal insufficiency</a:t>
                      </a:r>
                      <a:endParaRPr lang="en-US" sz="1600" b="0" baseline="30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1 (1.0)</a:t>
                      </a:r>
                      <a:endParaRPr lang="en-US" sz="1600" b="0" baseline="30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Nephritis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Severe skin reaction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97499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Type 1 diabetes mellitus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Uveitis</a:t>
                      </a:r>
                      <a:endParaRPr lang="en-US" sz="1600" b="0" baseline="30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Hepatitis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0 (0.0)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5E5388-EB39-4D9B-A1FE-86C68E0C3A28}"/>
              </a:ext>
            </a:extLst>
          </p:cNvPr>
          <p:cNvGraphicFramePr>
            <a:graphicFrameLocks noGrp="1"/>
          </p:cNvGraphicFramePr>
          <p:nvPr/>
        </p:nvGraphicFramePr>
        <p:xfrm>
          <a:off x="718134" y="1540920"/>
          <a:ext cx="5229737" cy="494416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5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79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500" dirty="0">
                          <a:latin typeface="Corbel" panose="020B0503020204020204" pitchFamily="34" charset="0"/>
                        </a:rPr>
                        <a:t>Incidence</a:t>
                      </a:r>
                      <a:r>
                        <a:rPr lang="en-US" sz="1500" baseline="0" dirty="0">
                          <a:latin typeface="Corbel" panose="020B0503020204020204" pitchFamily="34" charset="0"/>
                        </a:rPr>
                        <a:t> of any-grade immune-mediated AEs, n (%)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3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500" dirty="0">
                          <a:latin typeface="Corbel" panose="020B0503020204020204" pitchFamily="34" charset="0"/>
                        </a:rPr>
                        <a:t>N=102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0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Any</a:t>
                      </a:r>
                      <a:endParaRPr lang="en-US" sz="1600" b="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21 (20.6)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Hypothyroidism</a:t>
                      </a:r>
                      <a:endParaRPr lang="en-US" sz="1600" b="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8 (7.8)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Hyperthyroidism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5 (4.9)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Pneumonitis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3 (2.9)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Hypophysitis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Colitis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Adrenal insufficiency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Nephritis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97499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Severe skin reaction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55192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Type 1 diabetes mellitus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Uveitis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 marL="182880">
                        <a:lnSpc>
                          <a:spcPct val="80000"/>
                        </a:lnSpc>
                      </a:pPr>
                      <a:r>
                        <a:rPr lang="en-US" sz="1600" b="0" baseline="0" dirty="0">
                          <a:latin typeface="Corbel" panose="020B0503020204020204" pitchFamily="34" charset="0"/>
                        </a:rPr>
                        <a:t>Hepatitis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66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rbel" panose="020B0503020204020204" pitchFamily="34" charset="0"/>
                        </a:rPr>
                        <a:t>1 (1.0)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8DC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C906FB-3392-47D6-932E-EC94CE16C1D6}"/>
              </a:ext>
            </a:extLst>
          </p:cNvPr>
          <p:cNvSpPr txBox="1"/>
          <p:nvPr/>
        </p:nvSpPr>
        <p:spPr>
          <a:xfrm>
            <a:off x="9914224" y="6447556"/>
            <a:ext cx="2079934" cy="369302"/>
          </a:xfrm>
          <a:prstGeom prst="rect">
            <a:avLst/>
          </a:prstGeom>
          <a:noFill/>
        </p:spPr>
        <p:txBody>
          <a:bodyPr wrap="none" lIns="121891" tIns="60945" rIns="121891" bIns="60945" rtlCol="0">
            <a:spAutoFit/>
          </a:bodyPr>
          <a:lstStyle/>
          <a:p>
            <a:pPr marL="0" marR="0" lvl="0" indent="0" algn="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From Balar et al,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742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C3E6-77C9-4457-835F-CD85857B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/>
              <a:t>SWOG-S1605: </a:t>
            </a:r>
            <a:r>
              <a:rPr lang="en-US"/>
              <a:t>Atezolizumab in BCG Unresponsive High Risk NMIBC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485D-0E46-4777-8DE0-9C7A29A668D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0" y="1981200"/>
            <a:ext cx="4724400" cy="40386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CR rate at 6 </a:t>
            </a:r>
            <a:r>
              <a:rPr lang="en-US" dirty="0" err="1"/>
              <a:t>mos</a:t>
            </a:r>
            <a:r>
              <a:rPr lang="en-US" dirty="0"/>
              <a:t>: 27% (20/74 patients with CIS)</a:t>
            </a:r>
          </a:p>
          <a:p>
            <a:pPr marL="320032" lvl="1" indent="0">
              <a:buNone/>
            </a:pPr>
            <a:endParaRPr lang="en-US" dirty="0"/>
          </a:p>
          <a:p>
            <a:pPr lvl="1"/>
            <a:r>
              <a:rPr lang="en-US" dirty="0"/>
              <a:t>KM estimate in patients with 6 month CR</a:t>
            </a:r>
          </a:p>
          <a:p>
            <a:pPr lvl="2"/>
            <a:r>
              <a:rPr lang="en-US" dirty="0"/>
              <a:t>12 months = 48.9% (95% CI 25.4%, 72.4%) </a:t>
            </a:r>
          </a:p>
          <a:p>
            <a:pPr lvl="2"/>
            <a:r>
              <a:rPr lang="en-US" dirty="0"/>
              <a:t>18 months = 17% (90% CI:  9%, 25%)</a:t>
            </a:r>
          </a:p>
          <a:p>
            <a:pPr lvl="2"/>
            <a:r>
              <a:rPr lang="en-US" dirty="0"/>
              <a:t>median duration of response was 15.4 months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A6E994-16B3-4E05-B4BB-11F2BCAF4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PI: Black, Singh: ASCO 2021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ECA025-25FE-498E-A90C-B8394572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24026"/>
            <a:ext cx="6753225" cy="392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75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F9048B-FC4F-8841-B86F-A7C8075562DF}"/>
              </a:ext>
            </a:extLst>
          </p:cNvPr>
          <p:cNvSpPr/>
          <p:nvPr/>
        </p:nvSpPr>
        <p:spPr>
          <a:xfrm>
            <a:off x="7860162" y="1584010"/>
            <a:ext cx="4331841" cy="480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371BB4-EB4B-AB47-9EE2-F9ACC2F2F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2" y="387647"/>
            <a:ext cx="11679088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What’s next: Immune Checkpoint Inhibitors for Earlier NMIBC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6CE65-E92E-F246-9515-2B092278806B}"/>
              </a:ext>
            </a:extLst>
          </p:cNvPr>
          <p:cNvSpPr/>
          <p:nvPr/>
        </p:nvSpPr>
        <p:spPr>
          <a:xfrm rot="5400000">
            <a:off x="3936000" y="4076832"/>
            <a:ext cx="4320000" cy="144016"/>
          </a:xfrm>
          <a:prstGeom prst="rect">
            <a:avLst/>
          </a:prstGeom>
          <a:solidFill>
            <a:srgbClr val="61A642"/>
          </a:solidFill>
          <a:ln>
            <a:solidFill>
              <a:srgbClr val="61A6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1A642"/>
              </a:solidFill>
              <a:effectLst/>
              <a:highlight>
                <a:srgbClr val="61A642"/>
              </a:highligh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078F4-6D96-9748-BBD1-6500BBD9C987}"/>
              </a:ext>
            </a:extLst>
          </p:cNvPr>
          <p:cNvSpPr/>
          <p:nvPr/>
        </p:nvSpPr>
        <p:spPr>
          <a:xfrm>
            <a:off x="1483955" y="1696454"/>
            <a:ext cx="2932213" cy="584775"/>
          </a:xfrm>
          <a:prstGeom prst="rect">
            <a:avLst/>
          </a:prstGeom>
          <a:ln w="38100">
            <a:solidFill>
              <a:srgbClr val="174F9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74F9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BCG “Exposed”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A15FD-0DEC-BD48-B0C5-7EBEAF37E7B4}"/>
              </a:ext>
            </a:extLst>
          </p:cNvPr>
          <p:cNvSpPr/>
          <p:nvPr/>
        </p:nvSpPr>
        <p:spPr>
          <a:xfrm>
            <a:off x="8197059" y="1690737"/>
            <a:ext cx="2066591" cy="584775"/>
          </a:xfrm>
          <a:prstGeom prst="rect">
            <a:avLst/>
          </a:prstGeom>
          <a:ln w="38100">
            <a:solidFill>
              <a:srgbClr val="174F9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74F9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BCG Naïve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7BED4-AFF9-4E4B-B9C5-99DD98D6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7" t="31100" r="9840" b="13251"/>
          <a:stretch/>
        </p:blipFill>
        <p:spPr>
          <a:xfrm>
            <a:off x="479376" y="2708920"/>
            <a:ext cx="5287725" cy="2016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774BA5-C94C-454E-8F59-AE037817A593}"/>
              </a:ext>
            </a:extLst>
          </p:cNvPr>
          <p:cNvSpPr/>
          <p:nvPr/>
        </p:nvSpPr>
        <p:spPr>
          <a:xfrm>
            <a:off x="1042050" y="4907358"/>
            <a:ext cx="1730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KEYNOTE-676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BAE526-FE4E-FB4F-94C5-C0D0362CE23C}"/>
              </a:ext>
            </a:extLst>
          </p:cNvPr>
          <p:cNvSpPr/>
          <p:nvPr/>
        </p:nvSpPr>
        <p:spPr>
          <a:xfrm>
            <a:off x="1042050" y="5375941"/>
            <a:ext cx="4151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Similar Trials: </a:t>
            </a:r>
          </a:p>
          <a:p>
            <a:pPr marL="342882" marR="0" lvl="0" indent="-342882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Arial" panose="020B0604020202020204" pitchFamily="34" charset="0"/>
              </a:rPr>
              <a:t>Checkmate 7G8 with nivolumab</a:t>
            </a:r>
          </a:p>
          <a:p>
            <a:pPr marL="342882" marR="0" lvl="0" indent="-342882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Arial" panose="020B0604020202020204" pitchFamily="34" charset="0"/>
              </a:rPr>
              <a:t>ADAPT-Bladder durvalumab + 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F511E3-3A3E-544D-9BC4-547F7023B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3" t="21651" r="12930" b="2751"/>
          <a:stretch/>
        </p:blipFill>
        <p:spPr>
          <a:xfrm>
            <a:off x="6888090" y="2492896"/>
            <a:ext cx="4684527" cy="24482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73174FC-08C8-9344-AD69-97ED6DB7B8A6}"/>
              </a:ext>
            </a:extLst>
          </p:cNvPr>
          <p:cNvSpPr/>
          <p:nvPr/>
        </p:nvSpPr>
        <p:spPr>
          <a:xfrm>
            <a:off x="7320726" y="4949151"/>
            <a:ext cx="1357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POTOMAC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2CF4CF-7E21-2049-AF73-17E10ED1675B}"/>
              </a:ext>
            </a:extLst>
          </p:cNvPr>
          <p:cNvSpPr/>
          <p:nvPr/>
        </p:nvSpPr>
        <p:spPr>
          <a:xfrm>
            <a:off x="6744072" y="4653136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35C4AC-E9BC-9D4B-AA3C-3455FEA97DA3}"/>
              </a:ext>
            </a:extLst>
          </p:cNvPr>
          <p:cNvSpPr/>
          <p:nvPr/>
        </p:nvSpPr>
        <p:spPr>
          <a:xfrm>
            <a:off x="7320726" y="5375942"/>
            <a:ext cx="37321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Similar Trials:</a:t>
            </a:r>
          </a:p>
          <a:p>
            <a:pPr marL="342882" marR="0" lvl="0" indent="-342882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ALBAN with atezolizumab</a:t>
            </a:r>
          </a:p>
          <a:p>
            <a:pPr marL="342882" marR="0" lvl="0" indent="-342882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CREST with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sasanlimab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 (</a:t>
            </a:r>
            <a:r>
              <a:rPr kumimoji="0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subq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0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DF3D97-7498-495C-BE74-ECDEFB816283}"/>
              </a:ext>
            </a:extLst>
          </p:cNvPr>
          <p:cNvSpPr txBox="1">
            <a:spLocks/>
          </p:cNvSpPr>
          <p:nvPr/>
        </p:nvSpPr>
        <p:spPr>
          <a:xfrm>
            <a:off x="7478444" y="6477723"/>
            <a:ext cx="4504725" cy="334239"/>
          </a:xfrm>
          <a:prstGeom prst="rect">
            <a:avLst/>
          </a:prstGeom>
        </p:spPr>
        <p:txBody>
          <a:bodyPr/>
          <a:lstStyle>
            <a:lvl1pPr marL="205740" indent="-205740" algn="l" rtl="0" eaLnBrk="1" latinLnBrk="0" hangingPunct="1">
              <a:spcBef>
                <a:spcPts val="435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11480" indent="-171450" algn="l" rtl="0" eaLnBrk="1" latinLnBrk="0" hangingPunct="1">
              <a:spcBef>
                <a:spcPts val="27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617220" indent="-171450" algn="l" rtl="0" eaLnBrk="1" latinLnBrk="0" hangingPunct="1">
              <a:spcBef>
                <a:spcPts val="27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822960" indent="-171450" algn="l" rtl="0" eaLnBrk="1" latinLnBrk="0" hangingPunct="1">
              <a:spcBef>
                <a:spcPts val="27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028700" indent="-171450" algn="l" rtl="0" eaLnBrk="1" latinLnBrk="0" hangingPunct="1">
              <a:spcBef>
                <a:spcPts val="278"/>
              </a:spcBef>
              <a:buClr>
                <a:schemeClr val="accent3"/>
              </a:buClr>
              <a:buFontTx/>
              <a:buChar char="o"/>
              <a:defRPr kumimoji="0"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1234440" indent="-171450" algn="l" rtl="0" eaLnBrk="1" latinLnBrk="0" hangingPunct="1">
              <a:spcBef>
                <a:spcPts val="278"/>
              </a:spcBef>
              <a:buClr>
                <a:schemeClr val="accent3"/>
              </a:buClr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71450" algn="l" rtl="0" eaLnBrk="1" latinLnBrk="0" hangingPunct="1">
              <a:spcBef>
                <a:spcPts val="278"/>
              </a:spcBef>
              <a:buClr>
                <a:schemeClr val="accent2"/>
              </a:buClr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" indent="-171450" algn="l" rtl="0" eaLnBrk="1" latinLnBrk="0" hangingPunct="1">
              <a:spcBef>
                <a:spcPts val="278"/>
              </a:spcBef>
              <a:buClr>
                <a:schemeClr val="accent1">
                  <a:tint val="60000"/>
                </a:schemeClr>
              </a:buClr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" indent="-171450" algn="l" rtl="0" eaLnBrk="1" latinLnBrk="0" hangingPunct="1">
              <a:spcBef>
                <a:spcPts val="278"/>
              </a:spcBef>
              <a:buClr>
                <a:schemeClr val="accent2">
                  <a:tint val="60000"/>
                </a:schemeClr>
              </a:buClr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435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SITC Webinar, 101, Aug 2021 (Slide P. Black)</a:t>
            </a:r>
          </a:p>
        </p:txBody>
      </p:sp>
    </p:spTree>
    <p:extLst>
      <p:ext uri="{BB962C8B-B14F-4D97-AF65-F5344CB8AC3E}">
        <p14:creationId xmlns:p14="http://schemas.microsoft.com/office/powerpoint/2010/main" val="26972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91"/>
    </mc:Choice>
    <mc:Fallback xmlns="">
      <p:transition spd="slow" advTm="3919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055C4F-A3B5-4013-980F-D23721910202}"/>
              </a:ext>
            </a:extLst>
          </p:cNvPr>
          <p:cNvSpPr/>
          <p:nvPr/>
        </p:nvSpPr>
        <p:spPr>
          <a:xfrm>
            <a:off x="8442082" y="2000250"/>
            <a:ext cx="2110155" cy="33718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Overall CR Rate: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88.9%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(16/18)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CR at 12 Months: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75%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(6/8)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Safety profile:  consistent with single agent experience for both agents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7F4FF-E379-4586-AD9F-E357202A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2" y="1884366"/>
            <a:ext cx="6245397" cy="4116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E1807D-FAF6-4922-9C4D-3B428B1A903A}"/>
              </a:ext>
            </a:extLst>
          </p:cNvPr>
          <p:cNvSpPr txBox="1"/>
          <p:nvPr/>
        </p:nvSpPr>
        <p:spPr>
          <a:xfrm>
            <a:off x="2126214" y="6000750"/>
            <a:ext cx="8426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Primary data readout:  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data all 35 patients August 2022, 12 month  May 2023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FA58AF-D75F-4B51-A772-64500E2B39AC}"/>
              </a:ext>
            </a:extLst>
          </p:cNvPr>
          <p:cNvSpPr txBox="1">
            <a:spLocks/>
          </p:cNvSpPr>
          <p:nvPr/>
        </p:nvSpPr>
        <p:spPr>
          <a:xfrm>
            <a:off x="7478444" y="6477723"/>
            <a:ext cx="4504725" cy="334239"/>
          </a:xfrm>
          <a:prstGeom prst="rect">
            <a:avLst/>
          </a:prstGeom>
        </p:spPr>
        <p:txBody>
          <a:bodyPr/>
          <a:lstStyle>
            <a:lvl1pPr marL="205740" indent="-205740" algn="l" rtl="0" eaLnBrk="1" latinLnBrk="0" hangingPunct="1">
              <a:spcBef>
                <a:spcPts val="435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11480" indent="-171450" algn="l" rtl="0" eaLnBrk="1" latinLnBrk="0" hangingPunct="1">
              <a:spcBef>
                <a:spcPts val="27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617220" indent="-171450" algn="l" rtl="0" eaLnBrk="1" latinLnBrk="0" hangingPunct="1">
              <a:spcBef>
                <a:spcPts val="27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822960" indent="-171450" algn="l" rtl="0" eaLnBrk="1" latinLnBrk="0" hangingPunct="1">
              <a:spcBef>
                <a:spcPts val="27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028700" indent="-171450" algn="l" rtl="0" eaLnBrk="1" latinLnBrk="0" hangingPunct="1">
              <a:spcBef>
                <a:spcPts val="278"/>
              </a:spcBef>
              <a:buClr>
                <a:schemeClr val="accent3"/>
              </a:buClr>
              <a:buFontTx/>
              <a:buChar char="o"/>
              <a:defRPr kumimoji="0"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1234440" indent="-171450" algn="l" rtl="0" eaLnBrk="1" latinLnBrk="0" hangingPunct="1">
              <a:spcBef>
                <a:spcPts val="278"/>
              </a:spcBef>
              <a:buClr>
                <a:schemeClr val="accent3"/>
              </a:buClr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71450" algn="l" rtl="0" eaLnBrk="1" latinLnBrk="0" hangingPunct="1">
              <a:spcBef>
                <a:spcPts val="278"/>
              </a:spcBef>
              <a:buClr>
                <a:schemeClr val="accent2"/>
              </a:buClr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" indent="-171450" algn="l" rtl="0" eaLnBrk="1" latinLnBrk="0" hangingPunct="1">
              <a:spcBef>
                <a:spcPts val="278"/>
              </a:spcBef>
              <a:buClr>
                <a:schemeClr val="accent1">
                  <a:tint val="60000"/>
                </a:schemeClr>
              </a:buClr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" indent="-171450" algn="l" rtl="0" eaLnBrk="1" latinLnBrk="0" hangingPunct="1">
              <a:spcBef>
                <a:spcPts val="278"/>
              </a:spcBef>
              <a:buClr>
                <a:schemeClr val="accent2">
                  <a:tint val="60000"/>
                </a:schemeClr>
              </a:buClr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435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AACR 2022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2CDD8D4F-8121-49FC-B52A-556ED2F8F3E2}"/>
              </a:ext>
            </a:extLst>
          </p:cNvPr>
          <p:cNvSpPr txBox="1">
            <a:spLocks/>
          </p:cNvSpPr>
          <p:nvPr/>
        </p:nvSpPr>
        <p:spPr>
          <a:xfrm>
            <a:off x="460917" y="478114"/>
            <a:ext cx="10749776" cy="616813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Arial" panose="020B0604020202020204" pitchFamily="34" charset="0"/>
              </a:rPr>
              <a:t>CORE1: CG0070 + Pembrolizumab Study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Arial" panose="020B0604020202020204" pitchFamily="34" charset="0"/>
              </a:rPr>
              <a:t>Preliminary Results of Combination Therapy in BCG-Unresponsive </a:t>
            </a:r>
          </a:p>
        </p:txBody>
      </p:sp>
      <p:sp>
        <p:nvSpPr>
          <p:cNvPr id="11" name="Body">
            <a:extLst>
              <a:ext uri="{FF2B5EF4-FFF2-40B4-BE49-F238E27FC236}">
                <a16:creationId xmlns:a16="http://schemas.microsoft.com/office/drawing/2014/main" id="{DFDDA93E-0F9C-4EF4-976D-05D4E641DD39}"/>
              </a:ext>
            </a:extLst>
          </p:cNvPr>
          <p:cNvSpPr txBox="1">
            <a:spLocks/>
          </p:cNvSpPr>
          <p:nvPr/>
        </p:nvSpPr>
        <p:spPr>
          <a:xfrm>
            <a:off x="460916" y="1098326"/>
            <a:ext cx="11017405" cy="6252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50000"/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5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Authors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: Roger Li, Gary D. Steinberg, Ed Uchio, Paras Shah, Donald Lamm, Trinity Bivalacqua, Vignesh T. Packiam, Ashish M. Kamat, Michael Chisamore, John McAdory, Paola Grandi, Jee-Hyun Kim, and James Burke.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Wingdings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Wingdings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Wingdings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9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Nadofaragene</a:t>
            </a:r>
            <a:r>
              <a:rPr lang="en-US" b="1" dirty="0"/>
              <a:t> </a:t>
            </a:r>
            <a:r>
              <a:rPr lang="en-US" b="1" dirty="0" err="1"/>
              <a:t>Firadenovec</a:t>
            </a:r>
            <a:r>
              <a:rPr lang="en-US" dirty="0"/>
              <a:t>: </a:t>
            </a:r>
            <a:r>
              <a:rPr lang="en-US" sz="2400" dirty="0"/>
              <a:t>Phase 3, Multi-Center, Open-Label Study 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97A7693-B87F-418D-A814-C302F4F86B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US" dirty="0" err="1"/>
              <a:t>Boorjian</a:t>
            </a:r>
            <a:r>
              <a:rPr lang="en-US" dirty="0"/>
              <a:t> SA, Lancet Oncology,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633528"/>
            <a:ext cx="1127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Median duration of HG-RFS was 12.35 months (95% CI: 6.67, NE)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patients with papillary disease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Progression to ≥ MIBC in 8 (5.3%) 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atien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81200-9579-4BAD-B443-0377329C6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50754"/>
            <a:ext cx="9296400" cy="39496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62A226-CBC1-4A90-B39E-76E3627B58DA}"/>
              </a:ext>
            </a:extLst>
          </p:cNvPr>
          <p:cNvSpPr/>
          <p:nvPr/>
        </p:nvSpPr>
        <p:spPr>
          <a:xfrm>
            <a:off x="1371600" y="2209800"/>
            <a:ext cx="9144000" cy="609600"/>
          </a:xfrm>
          <a:prstGeom prst="rect">
            <a:avLst/>
          </a:prstGeom>
          <a:noFill/>
          <a:ln w="25400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1E592D-A291-4845-AB6E-AB6F62150283}"/>
              </a:ext>
            </a:extLst>
          </p:cNvPr>
          <p:cNvSpPr/>
          <p:nvPr/>
        </p:nvSpPr>
        <p:spPr>
          <a:xfrm>
            <a:off x="1360563" y="5029200"/>
            <a:ext cx="9144000" cy="381000"/>
          </a:xfrm>
          <a:prstGeom prst="rect">
            <a:avLst/>
          </a:prstGeom>
          <a:noFill/>
          <a:ln w="25400" cap="rnd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46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US" dirty="0" err="1"/>
              <a:t>Boorjan</a:t>
            </a:r>
            <a:r>
              <a:rPr lang="en-US" dirty="0"/>
              <a:t> SA, Lancet Oncology, 2021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11319504" cy="419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A71DFC-EE8E-49BF-B8AF-7149CD075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971" y="1274419"/>
            <a:ext cx="6223000" cy="52007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ECB442-1D7B-4842-B2AB-130B7AC5095D}"/>
              </a:ext>
            </a:extLst>
          </p:cNvPr>
          <p:cNvSpPr txBox="1">
            <a:spLocks/>
          </p:cNvSpPr>
          <p:nvPr/>
        </p:nvSpPr>
        <p:spPr>
          <a:xfrm>
            <a:off x="965200" y="538975"/>
            <a:ext cx="10769600" cy="1031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j-ea"/>
                <a:cs typeface="+mj-cs"/>
              </a:rPr>
              <a:t>Nadofaragene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j-ea"/>
                <a:cs typeface="+mj-cs"/>
              </a:rPr>
              <a:t>Firadenovec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1680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8D92-8EAF-45A2-90C9-0F624316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bIns="91440"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QUILT 3.032: </a:t>
            </a:r>
            <a:r>
              <a:rPr kumimoji="0" lang="en-US" sz="3400" kern="1200" dirty="0">
                <a:latin typeface="Corbel" pitchFamily="34" charset="0"/>
                <a:ea typeface="+mj-ea"/>
                <a:cs typeface="+mj-cs"/>
              </a:rPr>
              <a:t>N-803 </a:t>
            </a:r>
            <a:r>
              <a:rPr kumimoji="0" lang="en-US" sz="2700" kern="1200" dirty="0">
                <a:latin typeface="Corbel" pitchFamily="34" charset="0"/>
                <a:ea typeface="+mj-ea"/>
                <a:cs typeface="+mj-cs"/>
              </a:rPr>
              <a:t>(IL-15 </a:t>
            </a:r>
            <a:r>
              <a:rPr kumimoji="0" lang="en-US" sz="2700" kern="1200" dirty="0" err="1">
                <a:latin typeface="Corbel" pitchFamily="34" charset="0"/>
                <a:ea typeface="+mj-ea"/>
                <a:cs typeface="+mj-cs"/>
              </a:rPr>
              <a:t>Superagonist</a:t>
            </a:r>
            <a:r>
              <a:rPr kumimoji="0" lang="en-US" sz="2700" kern="1200" dirty="0">
                <a:latin typeface="Corbel" pitchFamily="34" charset="0"/>
                <a:ea typeface="+mj-ea"/>
                <a:cs typeface="+mj-cs"/>
              </a:rPr>
              <a:t> Fusion Protein) </a:t>
            </a:r>
            <a:r>
              <a:rPr kumimoji="0" lang="en-US" sz="3400" kern="1200" dirty="0">
                <a:latin typeface="Corbel" pitchFamily="34" charset="0"/>
                <a:ea typeface="+mj-ea"/>
                <a:cs typeface="+mj-cs"/>
              </a:rPr>
              <a:t>+ BCG</a:t>
            </a:r>
            <a:br>
              <a:rPr kumimoji="0" lang="en-US" sz="3400" kern="1200" dirty="0">
                <a:latin typeface="Corbel" pitchFamily="34" charset="0"/>
                <a:ea typeface="+mj-ea"/>
                <a:cs typeface="+mj-cs"/>
              </a:rPr>
            </a:br>
            <a:r>
              <a:rPr lang="en-US" sz="3400" dirty="0"/>
              <a:t>N=81, 58 patients (72%0 with biopsy confirmed CR at 3 or 6 </a:t>
            </a:r>
            <a:r>
              <a:rPr lang="en-US" sz="3400" dirty="0" err="1"/>
              <a:t>mos</a:t>
            </a:r>
            <a:endParaRPr lang="en-US" sz="3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8FEFB2-1D10-4AAA-B962-FE55EF35B0DF}"/>
              </a:ext>
            </a:extLst>
          </p:cNvPr>
          <p:cNvSpPr txBox="1">
            <a:spLocks/>
          </p:cNvSpPr>
          <p:nvPr/>
        </p:nvSpPr>
        <p:spPr bwMode="auto">
          <a:xfrm>
            <a:off x="1219200" y="6248400"/>
            <a:ext cx="105664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85000"/>
              <a:buFont typeface="StarSymbo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Chamie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, AUA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CDC14-32F7-4D6F-8DD5-A0EDA7804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9" y="1439189"/>
            <a:ext cx="110204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0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156" y="1933672"/>
            <a:ext cx="4159427" cy="416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515" y="906010"/>
            <a:ext cx="2946401" cy="91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ynergo devi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3" t="5960" r="25807" b="1533"/>
          <a:stretch/>
        </p:blipFill>
        <p:spPr bwMode="auto">
          <a:xfrm>
            <a:off x="10083943" y="1048214"/>
            <a:ext cx="1577564" cy="56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85" y="1417177"/>
            <a:ext cx="2780740" cy="402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6" y="2485540"/>
            <a:ext cx="1979841" cy="362472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" y="1417177"/>
            <a:ext cx="2295294" cy="81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5C64A-6E9A-96AC-B83E-49FD82768FD9}"/>
              </a:ext>
            </a:extLst>
          </p:cNvPr>
          <p:cNvSpPr txBox="1"/>
          <p:nvPr/>
        </p:nvSpPr>
        <p:spPr>
          <a:xfrm>
            <a:off x="3769220" y="906010"/>
            <a:ext cx="39109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59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45E63-8E38-BEA7-3FAB-10944A3AA715}"/>
              </a:ext>
            </a:extLst>
          </p:cNvPr>
          <p:cNvSpPr txBox="1"/>
          <p:nvPr/>
        </p:nvSpPr>
        <p:spPr>
          <a:xfrm>
            <a:off x="4557394" y="2009317"/>
            <a:ext cx="2861299" cy="1047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Prior to TAR-200, no solution existed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Transformative new treatment algorithm based on continuous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 delivery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43EB7-2CFF-2758-EE07-78C21D321854}"/>
              </a:ext>
            </a:extLst>
          </p:cNvPr>
          <p:cNvSpPr txBox="1"/>
          <p:nvPr/>
        </p:nvSpPr>
        <p:spPr>
          <a:xfrm>
            <a:off x="137794" y="1323517"/>
            <a:ext cx="2861299" cy="1047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8E8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A3BE5-39D5-1210-6A76-1CC50890CC62}"/>
              </a:ext>
            </a:extLst>
          </p:cNvPr>
          <p:cNvSpPr txBox="1"/>
          <p:nvPr/>
        </p:nvSpPr>
        <p:spPr>
          <a:xfrm>
            <a:off x="10312526" y="1223480"/>
            <a:ext cx="1012991" cy="283827"/>
          </a:xfrm>
          <a:prstGeom prst="rect">
            <a:avLst/>
          </a:prstGeom>
          <a:solidFill>
            <a:srgbClr val="16595A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8E8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398005"/>
            <a:ext cx="10588976" cy="864096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Astellas and </a:t>
            </a:r>
            <a:r>
              <a:rPr lang="en-US" sz="2500" b="0" dirty="0" err="1"/>
              <a:t>Seagen</a:t>
            </a:r>
            <a:r>
              <a:rPr lang="en-US" sz="2500" b="0" dirty="0"/>
              <a:t> Inc, AstraZeneca Pharmaceuticals LP, Gilead Sciences Inc, and Janssen Biotech Inc, administered by Janssen Scientific Affairs LLC.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05E43F-D40D-E843-A7D6-79B0B837C425}"/>
              </a:ext>
            </a:extLst>
          </p:cNvPr>
          <p:cNvSpPr txBox="1">
            <a:spLocks/>
          </p:cNvSpPr>
          <p:nvPr/>
        </p:nvSpPr>
        <p:spPr bwMode="auto">
          <a:xfrm>
            <a:off x="912286" y="3439886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Research To Practice CME Planning Committee Members, </a:t>
            </a:r>
            <a:br>
              <a:rPr lang="en-US" kern="0" dirty="0"/>
            </a:br>
            <a:r>
              <a:rPr lang="en-US" kern="0" dirty="0"/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2A1738-0970-B345-8920-105F6E5CE9B7}"/>
              </a:ext>
            </a:extLst>
          </p:cNvPr>
          <p:cNvSpPr txBox="1">
            <a:spLocks/>
          </p:cNvSpPr>
          <p:nvPr/>
        </p:nvSpPr>
        <p:spPr bwMode="auto">
          <a:xfrm>
            <a:off x="912286" y="4839915"/>
            <a:ext cx="1051230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D865EE8-938E-7042-B072-31B9B7C7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58" y="451495"/>
            <a:ext cx="9570871" cy="9913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Libre Franklin SemiBold"/>
              </a:rPr>
              <a:t>Phase 2b – TAR-200  + </a:t>
            </a:r>
            <a:r>
              <a:rPr lang="en-US" sz="2800" dirty="0" err="1">
                <a:latin typeface="Libre Franklin SemiBold"/>
              </a:rPr>
              <a:t>Cetrelimab</a:t>
            </a:r>
            <a:r>
              <a:rPr lang="en-US" sz="2800" dirty="0">
                <a:latin typeface="Libre Franklin SemiBold"/>
              </a:rPr>
              <a:t>  </a:t>
            </a:r>
            <a:r>
              <a:rPr lang="en-US" sz="2800" dirty="0">
                <a:solidFill>
                  <a:srgbClr val="FFA86D"/>
                </a:solidFill>
                <a:latin typeface="Libre Franklin SemiBold"/>
              </a:rPr>
              <a:t>│</a:t>
            </a:r>
            <a:br>
              <a:rPr lang="en-US" sz="2800" dirty="0">
                <a:solidFill>
                  <a:srgbClr val="FFA86D"/>
                </a:solidFill>
                <a:latin typeface="Libre Franklin SemiBold"/>
              </a:rPr>
            </a:br>
            <a:r>
              <a:rPr lang="en-US" sz="2800" dirty="0">
                <a:latin typeface="Libre Franklin SemiBold"/>
              </a:rPr>
              <a:t> NMIBC BCG Un-responsive [BLC2001]</a:t>
            </a:r>
          </a:p>
        </p:txBody>
      </p:sp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987C35-4D88-40EC-9266-488E7DCEF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9" t="26754" r="15422" b="23111"/>
          <a:stretch/>
        </p:blipFill>
        <p:spPr>
          <a:xfrm>
            <a:off x="10196623" y="614659"/>
            <a:ext cx="1611244" cy="9936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B285C9-E7D6-4495-8390-CA6505399689}"/>
              </a:ext>
            </a:extLst>
          </p:cNvPr>
          <p:cNvGrpSpPr/>
          <p:nvPr/>
        </p:nvGrpSpPr>
        <p:grpSpPr>
          <a:xfrm>
            <a:off x="9119142" y="1778683"/>
            <a:ext cx="2880295" cy="4470923"/>
            <a:chOff x="9119142" y="1692710"/>
            <a:chExt cx="2880295" cy="447092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FF912C-793F-4C10-96CE-A0BE9B8D6302}"/>
                </a:ext>
              </a:extLst>
            </p:cNvPr>
            <p:cNvSpPr txBox="1"/>
            <p:nvPr/>
          </p:nvSpPr>
          <p:spPr>
            <a:xfrm>
              <a:off x="9341281" y="1747039"/>
              <a:ext cx="2516267" cy="4416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Endpoint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Complete Response [CR] Rate in CIS patients at any time point</a:t>
              </a:r>
            </a:p>
            <a:p>
              <a:pPr marL="684213" marR="0" lvl="1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Assessment via Cystoscopy, Urine Cytology, and Bladder Biopsy 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Secondary Endpoints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Durability of CR at 12 months from Achievement of CR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Overall Survival [OS] measured as time from cohort assignment to death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9F764E4-C018-4F97-B445-D9BEA49BF04E}"/>
                </a:ext>
              </a:extLst>
            </p:cNvPr>
            <p:cNvSpPr/>
            <p:nvPr/>
          </p:nvSpPr>
          <p:spPr>
            <a:xfrm>
              <a:off x="9119142" y="1692710"/>
              <a:ext cx="2880295" cy="4357130"/>
            </a:xfrm>
            <a:prstGeom prst="roundRect">
              <a:avLst>
                <a:gd name="adj" fmla="val 12604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A8E89C-C1F6-4CCC-9F08-252FCD6B5432}"/>
              </a:ext>
            </a:extLst>
          </p:cNvPr>
          <p:cNvSpPr/>
          <p:nvPr/>
        </p:nvSpPr>
        <p:spPr>
          <a:xfrm>
            <a:off x="340059" y="4468968"/>
            <a:ext cx="2411379" cy="1545311"/>
          </a:xfrm>
          <a:prstGeom prst="roundRect">
            <a:avLst>
              <a:gd name="adj" fmla="val 11736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F58D9F-3719-4304-BAF5-207DE38A557E}"/>
              </a:ext>
            </a:extLst>
          </p:cNvPr>
          <p:cNvSpPr/>
          <p:nvPr/>
        </p:nvSpPr>
        <p:spPr>
          <a:xfrm>
            <a:off x="5047187" y="3396030"/>
            <a:ext cx="4012467" cy="1366592"/>
          </a:xfrm>
          <a:prstGeom prst="roundRect">
            <a:avLst/>
          </a:prstGeom>
          <a:solidFill>
            <a:srgbClr val="09357A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TAR-200 Alone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[225 mg Gemcitabine]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 years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764AA35-7C08-43D1-8E81-3B89C69595FC}"/>
              </a:ext>
            </a:extLst>
          </p:cNvPr>
          <p:cNvSpPr/>
          <p:nvPr/>
        </p:nvSpPr>
        <p:spPr>
          <a:xfrm>
            <a:off x="5088343" y="2015384"/>
            <a:ext cx="3888910" cy="1293830"/>
          </a:xfrm>
          <a:prstGeom prst="roundRect">
            <a:avLst/>
          </a:prstGeom>
          <a:solidFill>
            <a:srgbClr val="FFC69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TAR-200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[225 mg Gemcitabine]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Q3W [24 wks.], Quarterly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years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 CETRELIMAB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18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Months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930331-7EDD-473A-A953-53B9DAAE506E}"/>
              </a:ext>
            </a:extLst>
          </p:cNvPr>
          <p:cNvGrpSpPr/>
          <p:nvPr/>
        </p:nvGrpSpPr>
        <p:grpSpPr>
          <a:xfrm>
            <a:off x="2954527" y="2034221"/>
            <a:ext cx="543031" cy="3980057"/>
            <a:chOff x="4566656" y="1755177"/>
            <a:chExt cx="543031" cy="398005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6C78D2-B7B6-47EF-BCA3-68F70FD39BB5}"/>
                </a:ext>
              </a:extLst>
            </p:cNvPr>
            <p:cNvSpPr/>
            <p:nvPr/>
          </p:nvSpPr>
          <p:spPr>
            <a:xfrm rot="16200000">
              <a:off x="2848143" y="3473690"/>
              <a:ext cx="3980057" cy="54303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DB7561-D52B-49E3-96DC-580676669B5F}"/>
                </a:ext>
              </a:extLst>
            </p:cNvPr>
            <p:cNvSpPr txBox="1"/>
            <p:nvPr/>
          </p:nvSpPr>
          <p:spPr>
            <a:xfrm rot="16200000">
              <a:off x="3274101" y="3531634"/>
              <a:ext cx="3145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small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Randomization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[2:1:1; N~200]</a:t>
              </a:r>
            </a:p>
          </p:txBody>
        </p:sp>
      </p:grp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C1421751-C4B6-4F31-B967-21EE829F2366}"/>
              </a:ext>
            </a:extLst>
          </p:cNvPr>
          <p:cNvSpPr/>
          <p:nvPr/>
        </p:nvSpPr>
        <p:spPr>
          <a:xfrm rot="10800000">
            <a:off x="3793336" y="3279413"/>
            <a:ext cx="1113877" cy="1395317"/>
          </a:xfrm>
          <a:prstGeom prst="flowChartDelay">
            <a:avLst/>
          </a:prstGeom>
          <a:solidFill>
            <a:srgbClr val="09357A">
              <a:lumMod val="20000"/>
              <a:lumOff val="8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A993B-70CD-416F-90CB-281071E6C2D7}"/>
              </a:ext>
            </a:extLst>
          </p:cNvPr>
          <p:cNvSpPr txBox="1"/>
          <p:nvPr/>
        </p:nvSpPr>
        <p:spPr>
          <a:xfrm>
            <a:off x="3819872" y="3613337"/>
            <a:ext cx="11128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small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COHORT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small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[N~50]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Delay 41">
            <a:extLst>
              <a:ext uri="{FF2B5EF4-FFF2-40B4-BE49-F238E27FC236}">
                <a16:creationId xmlns:a16="http://schemas.microsoft.com/office/drawing/2014/main" id="{6697C1B8-FFC6-4D4D-BFA5-13E347C2C29C}"/>
              </a:ext>
            </a:extLst>
          </p:cNvPr>
          <p:cNvSpPr/>
          <p:nvPr/>
        </p:nvSpPr>
        <p:spPr>
          <a:xfrm rot="10800000">
            <a:off x="3798510" y="2112681"/>
            <a:ext cx="1113877" cy="1277108"/>
          </a:xfrm>
          <a:prstGeom prst="flowChartDelay">
            <a:avLst/>
          </a:prstGeom>
          <a:solidFill>
            <a:srgbClr val="FFC69F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B4C57F-6E52-44EC-972F-5EE865F58BDE}"/>
              </a:ext>
            </a:extLst>
          </p:cNvPr>
          <p:cNvSpPr txBox="1"/>
          <p:nvPr/>
        </p:nvSpPr>
        <p:spPr>
          <a:xfrm>
            <a:off x="3867815" y="2370920"/>
            <a:ext cx="1157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small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COHORT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[N~100]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6470EC-E793-4920-B858-73211AD60727}"/>
              </a:ext>
            </a:extLst>
          </p:cNvPr>
          <p:cNvGrpSpPr/>
          <p:nvPr/>
        </p:nvGrpSpPr>
        <p:grpSpPr>
          <a:xfrm>
            <a:off x="3928523" y="4807104"/>
            <a:ext cx="4990533" cy="1230731"/>
            <a:chOff x="4881437" y="4450715"/>
            <a:chExt cx="4862638" cy="123073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CA50DA5-5FA9-4369-A3F8-A715DF0E3725}"/>
                </a:ext>
              </a:extLst>
            </p:cNvPr>
            <p:cNvSpPr/>
            <p:nvPr/>
          </p:nvSpPr>
          <p:spPr>
            <a:xfrm>
              <a:off x="5855165" y="4467438"/>
              <a:ext cx="3888910" cy="1204746"/>
            </a:xfrm>
            <a:prstGeom prst="roundRect">
              <a:avLst/>
            </a:prstGeom>
            <a:solidFill>
              <a:srgbClr val="BFE18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CETRELIMAB Alone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 </a:t>
              </a:r>
            </a:p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for 18 Months</a:t>
              </a:r>
            </a:p>
          </p:txBody>
        </p:sp>
        <p:sp>
          <p:nvSpPr>
            <p:cNvPr id="46" name="Flowchart: Delay 45">
              <a:extLst>
                <a:ext uri="{FF2B5EF4-FFF2-40B4-BE49-F238E27FC236}">
                  <a16:creationId xmlns:a16="http://schemas.microsoft.com/office/drawing/2014/main" id="{726847B1-C8D1-4FC6-AC70-4B7881454486}"/>
                </a:ext>
              </a:extLst>
            </p:cNvPr>
            <p:cNvSpPr/>
            <p:nvPr/>
          </p:nvSpPr>
          <p:spPr>
            <a:xfrm rot="10800000">
              <a:off x="4883285" y="4450715"/>
              <a:ext cx="1113878" cy="1230731"/>
            </a:xfrm>
            <a:prstGeom prst="flowChartDelay">
              <a:avLst/>
            </a:prstGeom>
            <a:solidFill>
              <a:srgbClr val="BFE18D">
                <a:lumMod val="60000"/>
                <a:lumOff val="40000"/>
              </a:srgbClr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E2E8B6-0438-4B66-96FD-2CE56823A10A}"/>
                </a:ext>
              </a:extLst>
            </p:cNvPr>
            <p:cNvSpPr txBox="1"/>
            <p:nvPr/>
          </p:nvSpPr>
          <p:spPr>
            <a:xfrm>
              <a:off x="4881437" y="4723566"/>
              <a:ext cx="98120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COHORT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small" spc="0" normalizeH="0" baseline="0" noProof="0" dirty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[N~50]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564F4F-20E2-4A81-AED9-D2BADDB48918}"/>
              </a:ext>
            </a:extLst>
          </p:cNvPr>
          <p:cNvGrpSpPr/>
          <p:nvPr/>
        </p:nvGrpSpPr>
        <p:grpSpPr>
          <a:xfrm>
            <a:off x="3506807" y="2710912"/>
            <a:ext cx="442661" cy="2788977"/>
            <a:chOff x="4459673" y="2335473"/>
            <a:chExt cx="442661" cy="278897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D13354-C57A-437B-9170-E9297EF8F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8358" y="2335473"/>
              <a:ext cx="2312" cy="2788977"/>
            </a:xfrm>
            <a:prstGeom prst="line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D2296B1-6411-474A-AF30-C7F7311F9901}"/>
                </a:ext>
              </a:extLst>
            </p:cNvPr>
            <p:cNvCxnSpPr/>
            <p:nvPr/>
          </p:nvCxnSpPr>
          <p:spPr>
            <a:xfrm>
              <a:off x="4660037" y="2337811"/>
              <a:ext cx="2327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067913-686F-44D4-8DB7-DF5AF6ACD0D9}"/>
                </a:ext>
              </a:extLst>
            </p:cNvPr>
            <p:cNvCxnSpPr/>
            <p:nvPr/>
          </p:nvCxnSpPr>
          <p:spPr>
            <a:xfrm>
              <a:off x="4669562" y="5118003"/>
              <a:ext cx="2327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8EE9946-78C7-46C8-928A-4746534F104F}"/>
                </a:ext>
              </a:extLst>
            </p:cNvPr>
            <p:cNvCxnSpPr/>
            <p:nvPr/>
          </p:nvCxnSpPr>
          <p:spPr>
            <a:xfrm>
              <a:off x="4660037" y="3727353"/>
              <a:ext cx="2327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8562274-FEC6-48AF-85E4-668055F2DEC1}"/>
                </a:ext>
              </a:extLst>
            </p:cNvPr>
            <p:cNvCxnSpPr/>
            <p:nvPr/>
          </p:nvCxnSpPr>
          <p:spPr>
            <a:xfrm>
              <a:off x="4459673" y="3727353"/>
              <a:ext cx="237534" cy="0"/>
            </a:xfrm>
            <a:prstGeom prst="line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</a:ln>
            <a:effectLst/>
          </p:spPr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5FC06AD-FF64-419F-A768-13E463CCF33D}"/>
              </a:ext>
            </a:extLst>
          </p:cNvPr>
          <p:cNvSpPr txBox="1"/>
          <p:nvPr/>
        </p:nvSpPr>
        <p:spPr>
          <a:xfrm>
            <a:off x="503828" y="4564514"/>
            <a:ext cx="20352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small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Stratification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Presence or absence of concomitant papillary disease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36247-C495-4FF4-A79C-83302B5846E7}"/>
              </a:ext>
            </a:extLst>
          </p:cNvPr>
          <p:cNvGrpSpPr/>
          <p:nvPr/>
        </p:nvGrpSpPr>
        <p:grpSpPr>
          <a:xfrm>
            <a:off x="340058" y="2043135"/>
            <a:ext cx="2464911" cy="2303044"/>
            <a:chOff x="382486" y="2797575"/>
            <a:chExt cx="2713136" cy="230304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006882C-4264-4DE1-B9AA-A12632A744B1}"/>
                </a:ext>
              </a:extLst>
            </p:cNvPr>
            <p:cNvSpPr txBox="1"/>
            <p:nvPr/>
          </p:nvSpPr>
          <p:spPr>
            <a:xfrm>
              <a:off x="492082" y="3022201"/>
              <a:ext cx="2552858" cy="16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 Eligibility Criteria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BCG Unresponsive Carcinoma In Situ [CIS]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Patients Ineligible for or Refusing Radical Cystectomy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93227B54-100B-4420-B720-D9E5EE8795F2}"/>
                </a:ext>
              </a:extLst>
            </p:cNvPr>
            <p:cNvSpPr/>
            <p:nvPr/>
          </p:nvSpPr>
          <p:spPr>
            <a:xfrm>
              <a:off x="382486" y="2797575"/>
              <a:ext cx="2713136" cy="2303044"/>
            </a:xfrm>
            <a:prstGeom prst="roundRect">
              <a:avLst>
                <a:gd name="adj" fmla="val 13420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81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9F1A4F-2F79-4CC3-B4DD-8216294B394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Enfortumab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: Proposed MOA and Target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855B21-DD57-4136-9908-BD2EEE93C91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7630" y="1447800"/>
            <a:ext cx="3776546" cy="3443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Nectin</a:t>
            </a:r>
            <a:r>
              <a:rPr lang="en-US" dirty="0"/>
              <a:t> – 4</a:t>
            </a:r>
          </a:p>
          <a:p>
            <a:r>
              <a:rPr lang="en-US" sz="1900" dirty="0"/>
              <a:t>Transmembrane adhesion molecule expressed on skin, urothelium, salivary gland ducts, breast, stomach, esophagus</a:t>
            </a:r>
          </a:p>
          <a:p>
            <a:r>
              <a:rPr lang="en-US" sz="1900" dirty="0"/>
              <a:t>Expressed in 83% of UC TMA samples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892B95-722D-4665-9CDA-11231AA88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1735" b="2763"/>
          <a:stretch/>
        </p:blipFill>
        <p:spPr>
          <a:xfrm>
            <a:off x="4187673" y="1513564"/>
            <a:ext cx="7550939" cy="44634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EE2C8-1E24-D940-AF3A-017CD52DD508}"/>
              </a:ext>
            </a:extLst>
          </p:cNvPr>
          <p:cNvSpPr/>
          <p:nvPr/>
        </p:nvSpPr>
        <p:spPr>
          <a:xfrm>
            <a:off x="10319657" y="5688282"/>
            <a:ext cx="1262743" cy="205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C2DBCA-3DF5-4F2E-9F25-54B04036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70" y="411914"/>
            <a:ext cx="9991725" cy="21431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Steinberg, Kamat, O’Donnell et al, J </a:t>
            </a:r>
            <a:r>
              <a:rPr lang="en-US" dirty="0" err="1"/>
              <a:t>Urol</a:t>
            </a:r>
            <a:r>
              <a:rPr lang="en-US" dirty="0"/>
              <a:t>, May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61AFE-386B-4966-8E05-9E0E25EFB073}"/>
              </a:ext>
            </a:extLst>
          </p:cNvPr>
          <p:cNvSpPr/>
          <p:nvPr/>
        </p:nvSpPr>
        <p:spPr>
          <a:xfrm>
            <a:off x="341970" y="1342426"/>
            <a:ext cx="108712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E0CE4-FECB-4D06-A09F-E1C20533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995" y="1477456"/>
            <a:ext cx="6858000" cy="46386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A34F76-66C1-460C-A01B-344624F7FD8F}"/>
              </a:ext>
            </a:extLst>
          </p:cNvPr>
          <p:cNvSpPr/>
          <p:nvPr/>
        </p:nvSpPr>
        <p:spPr>
          <a:xfrm>
            <a:off x="5871341" y="3934243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Any CIS: 50% HG-RFS at 2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D79258-CEAF-4EF6-BD5B-7C3A0FDF75D1}"/>
              </a:ext>
            </a:extLst>
          </p:cNvPr>
          <p:cNvSpPr/>
          <p:nvPr/>
        </p:nvSpPr>
        <p:spPr>
          <a:xfrm>
            <a:off x="5828863" y="2514601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Papillary alone: 58% HG-RFS at 2 years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3911F4-32E1-4D83-B491-8C23B1C98FE7}"/>
              </a:ext>
            </a:extLst>
          </p:cNvPr>
          <p:cNvCxnSpPr/>
          <p:nvPr/>
        </p:nvCxnSpPr>
        <p:spPr>
          <a:xfrm>
            <a:off x="5791200" y="2209800"/>
            <a:ext cx="0" cy="30480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0">
            <a:extLst>
              <a:ext uri="{FF2B5EF4-FFF2-40B4-BE49-F238E27FC236}">
                <a16:creationId xmlns:a16="http://schemas.microsoft.com/office/drawing/2014/main" id="{E6ECAF54-43BB-436F-8726-42AF6DBF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788" y="2274288"/>
            <a:ext cx="1828800" cy="2540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133" dirty="0"/>
              <a:t>High grade bladder recurrence-free survival for </a:t>
            </a:r>
            <a:r>
              <a:rPr lang="en-US" sz="2133" b="1" dirty="0">
                <a:solidFill>
                  <a:srgbClr val="FF0000"/>
                </a:solidFill>
              </a:rPr>
              <a:t>BCG unresponsive cases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33D14D-4F45-432C-9A20-EBCE4D4FE77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1970" y="1956392"/>
            <a:ext cx="2687444" cy="3708428"/>
          </a:xfrm>
        </p:spPr>
        <p:txBody>
          <a:bodyPr>
            <a:normAutofit/>
          </a:bodyPr>
          <a:lstStyle/>
          <a:p>
            <a:r>
              <a:rPr lang="en-US" sz="2000" dirty="0"/>
              <a:t>276 patients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HG RFS: 65% and 52%, at 1 and 2 </a:t>
            </a:r>
            <a:r>
              <a:rPr lang="en-US" sz="2000" b="1" dirty="0" err="1">
                <a:solidFill>
                  <a:srgbClr val="FF0000"/>
                </a:solidFill>
              </a:rPr>
              <a:t>yr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1800" dirty="0"/>
              <a:t>RFS: 60% and 46%, at 1 and 2 </a:t>
            </a:r>
            <a:r>
              <a:rPr lang="en-US" sz="1800" dirty="0" err="1"/>
              <a:t>yr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Cystectomy: 15.6% </a:t>
            </a:r>
          </a:p>
          <a:p>
            <a:r>
              <a:rPr lang="en-US" sz="1800" dirty="0"/>
              <a:t>4.0% progression to muscle invasion</a:t>
            </a:r>
          </a:p>
        </p:txBody>
      </p:sp>
    </p:spTree>
    <p:extLst>
      <p:ext uri="{BB962C8B-B14F-4D97-AF65-F5344CB8AC3E}">
        <p14:creationId xmlns:p14="http://schemas.microsoft.com/office/powerpoint/2010/main" val="618269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837141" y="6342629"/>
            <a:ext cx="5105400" cy="469681"/>
          </a:xfrm>
        </p:spPr>
        <p:txBody>
          <a:bodyPr anchor="ctr"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US" sz="1333" dirty="0"/>
              <a:t>Amin MB, et al. </a:t>
            </a:r>
            <a:r>
              <a:rPr lang="nl-NL" sz="1333" i="1" dirty="0"/>
              <a:t>Eur Urol</a:t>
            </a:r>
            <a:r>
              <a:rPr lang="nl-NL" sz="1333" dirty="0"/>
              <a:t>. 2013;</a:t>
            </a:r>
            <a:r>
              <a:rPr lang="en-US" sz="1333" b="1" dirty="0"/>
              <a:t> </a:t>
            </a:r>
            <a:r>
              <a:rPr lang="en-US" sz="1333" dirty="0"/>
              <a:t>Milowsky MI, et al. </a:t>
            </a:r>
            <a:r>
              <a:rPr lang="it-IT" sz="1333" i="1" dirty="0"/>
              <a:t>J Clin Oncol</a:t>
            </a:r>
            <a:r>
              <a:rPr lang="it-IT" sz="1333" dirty="0"/>
              <a:t>. 2016</a:t>
            </a:r>
            <a:r>
              <a:rPr lang="it-IT" sz="1333" b="1" dirty="0"/>
              <a:t> </a:t>
            </a:r>
            <a:r>
              <a:rPr lang="en-US" sz="1333" dirty="0">
                <a:cs typeface="Arial"/>
              </a:rPr>
              <a:t> </a:t>
            </a:r>
            <a:endParaRPr lang="en-US" sz="1333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513" y="147017"/>
            <a:ext cx="10654412" cy="1341131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267" dirty="0"/>
              <a:t>Optimal Management of Bladder Cancer Requires a Multidisciplinary Approach</a:t>
            </a:r>
            <a:endParaRPr lang="en-US" sz="4267" baseline="30000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59101" y="2465351"/>
            <a:ext cx="3746480" cy="2809860"/>
          </a:xfrm>
          <a:prstGeom prst="ellipse">
            <a:avLst/>
          </a:prstGeom>
          <a:gradFill flip="none" rotWithShape="1">
            <a:gsLst>
              <a:gs pos="0">
                <a:srgbClr val="784DAD"/>
              </a:gs>
              <a:gs pos="100000">
                <a:srgbClr val="7030A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19" rIns="91403" bIns="45719" rtlCol="0" anchor="ctr"/>
          <a:lstStyle/>
          <a:p>
            <a:pPr marL="0" marR="0" lvl="0" indent="0" algn="ctr" defTabSz="10872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6" name="Picture 2" descr="\\FILESERVER\Work\AST148_Bladder_Cancer\Production\_Assets\Presentation_Icons\Icon_Consultations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5620" y="3122778"/>
            <a:ext cx="1853445" cy="1375777"/>
          </a:xfrm>
          <a:prstGeom prst="ellipse">
            <a:avLst/>
          </a:prstGeom>
          <a:noFill/>
          <a:ln w="31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itle 1"/>
          <p:cNvSpPr txBox="1">
            <a:spLocks/>
          </p:cNvSpPr>
          <p:nvPr/>
        </p:nvSpPr>
        <p:spPr>
          <a:xfrm>
            <a:off x="2704833" y="4655601"/>
            <a:ext cx="2655019" cy="32621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vert="horz" lIns="91379" tIns="45707" rIns="91379" bIns="45707" rtlCol="0" anchor="t" anchorCtr="0">
            <a:spAutoFit/>
          </a:bodyPr>
          <a:lstStyle>
            <a:lvl1pPr algn="l" defTabSz="108821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Multidisciplinary Team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pic>
        <p:nvPicPr>
          <p:cNvPr id="58" name="Picture 3" descr="\\FILESERVER\Work\AST148_Bladder_Cancer\Production\_Assets\Presentation_Icons\Icon_Medical_Oncologist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5066" y="4451267"/>
            <a:ext cx="1112431" cy="862503"/>
          </a:xfrm>
          <a:prstGeom prst="ellipse">
            <a:avLst/>
          </a:prstGeom>
          <a:noFill/>
          <a:ln w="31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itle 1"/>
          <p:cNvSpPr txBox="1">
            <a:spLocks/>
          </p:cNvSpPr>
          <p:nvPr/>
        </p:nvSpPr>
        <p:spPr>
          <a:xfrm>
            <a:off x="5165418" y="5356989"/>
            <a:ext cx="1671724" cy="560127"/>
          </a:xfrm>
          <a:prstGeom prst="rect">
            <a:avLst/>
          </a:prstGeom>
        </p:spPr>
        <p:txBody>
          <a:bodyPr vert="horz" lIns="91379" tIns="45707" rIns="91379" bIns="45707" rtlCol="0" anchor="t" anchorCtr="0">
            <a:spAutoFit/>
          </a:bodyPr>
          <a:lstStyle>
            <a:lvl1pPr algn="l" defTabSz="108821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Medical Oncologist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204823" y="2482719"/>
            <a:ext cx="1677815" cy="1487984"/>
            <a:chOff x="5036878" y="2299774"/>
            <a:chExt cx="1258689" cy="1488368"/>
          </a:xfrm>
        </p:grpSpPr>
        <p:grpSp>
          <p:nvGrpSpPr>
            <p:cNvPr id="61" name="Group 60"/>
            <p:cNvGrpSpPr/>
            <p:nvPr/>
          </p:nvGrpSpPr>
          <p:grpSpPr>
            <a:xfrm>
              <a:off x="5229574" y="2299774"/>
              <a:ext cx="873296" cy="873296"/>
              <a:chOff x="-1088027" y="1152525"/>
              <a:chExt cx="873296" cy="87329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-1088027" y="1152525"/>
                <a:ext cx="873296" cy="873296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33"/>
                  </a:gs>
                  <a:gs pos="100000">
                    <a:srgbClr val="FF6600"/>
                  </a:gs>
                  <a:gs pos="50000">
                    <a:srgbClr val="FF6600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Rounded Rectangle 69"/>
              <p:cNvSpPr/>
              <p:nvPr/>
            </p:nvSpPr>
            <p:spPr>
              <a:xfrm>
                <a:off x="-868234" y="1311908"/>
                <a:ext cx="108100" cy="142647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Rounded Rectangle 70"/>
              <p:cNvSpPr/>
              <p:nvPr/>
            </p:nvSpPr>
            <p:spPr>
              <a:xfrm>
                <a:off x="-851517" y="1337540"/>
                <a:ext cx="74667" cy="37891"/>
              </a:xfrm>
              <a:prstGeom prst="roundRect">
                <a:avLst/>
              </a:prstGeom>
              <a:solidFill>
                <a:srgbClr val="FF66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Rounded Rectangle 71"/>
              <p:cNvSpPr/>
              <p:nvPr/>
            </p:nvSpPr>
            <p:spPr>
              <a:xfrm>
                <a:off x="-829229" y="1265102"/>
                <a:ext cx="30090" cy="59065"/>
              </a:xfrm>
              <a:prstGeom prst="roundRect">
                <a:avLst>
                  <a:gd name="adj" fmla="val 50000"/>
                </a:avLst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72"/>
              <p:cNvSpPr/>
              <p:nvPr/>
            </p:nvSpPr>
            <p:spPr>
              <a:xfrm>
                <a:off x="-901350" y="1212724"/>
                <a:ext cx="30368" cy="753076"/>
              </a:xfrm>
              <a:custGeom>
                <a:avLst/>
                <a:gdLst>
                  <a:gd name="connsiteX0" fmla="*/ 0 w 63500"/>
                  <a:gd name="connsiteY0" fmla="*/ 0 h 1735455"/>
                  <a:gd name="connsiteX1" fmla="*/ 63500 w 63500"/>
                  <a:gd name="connsiteY1" fmla="*/ 0 h 1735455"/>
                  <a:gd name="connsiteX2" fmla="*/ 63500 w 63500"/>
                  <a:gd name="connsiteY2" fmla="*/ 1735455 h 1735455"/>
                  <a:gd name="connsiteX3" fmla="*/ 0 w 63500"/>
                  <a:gd name="connsiteY3" fmla="*/ 1735455 h 1735455"/>
                  <a:gd name="connsiteX4" fmla="*/ 0 w 63500"/>
                  <a:gd name="connsiteY4" fmla="*/ 0 h 1735455"/>
                  <a:gd name="connsiteX0" fmla="*/ 0 w 63500"/>
                  <a:gd name="connsiteY0" fmla="*/ 0 h 1735455"/>
                  <a:gd name="connsiteX1" fmla="*/ 63500 w 63500"/>
                  <a:gd name="connsiteY1" fmla="*/ 0 h 1735455"/>
                  <a:gd name="connsiteX2" fmla="*/ 63500 w 63500"/>
                  <a:gd name="connsiteY2" fmla="*/ 1735455 h 1735455"/>
                  <a:gd name="connsiteX3" fmla="*/ 1905 w 63500"/>
                  <a:gd name="connsiteY3" fmla="*/ 1689735 h 1735455"/>
                  <a:gd name="connsiteX4" fmla="*/ 0 w 63500"/>
                  <a:gd name="connsiteY4" fmla="*/ 0 h 1735455"/>
                  <a:gd name="connsiteX0" fmla="*/ 0 w 63500"/>
                  <a:gd name="connsiteY0" fmla="*/ 0 h 1731645"/>
                  <a:gd name="connsiteX1" fmla="*/ 63500 w 63500"/>
                  <a:gd name="connsiteY1" fmla="*/ 0 h 1731645"/>
                  <a:gd name="connsiteX2" fmla="*/ 63500 w 63500"/>
                  <a:gd name="connsiteY2" fmla="*/ 1731645 h 1731645"/>
                  <a:gd name="connsiteX3" fmla="*/ 1905 w 63500"/>
                  <a:gd name="connsiteY3" fmla="*/ 1689735 h 1731645"/>
                  <a:gd name="connsiteX4" fmla="*/ 0 w 63500"/>
                  <a:gd name="connsiteY4" fmla="*/ 0 h 1731645"/>
                  <a:gd name="connsiteX0" fmla="*/ 0 w 63500"/>
                  <a:gd name="connsiteY0" fmla="*/ 0 h 1731645"/>
                  <a:gd name="connsiteX1" fmla="*/ 63500 w 63500"/>
                  <a:gd name="connsiteY1" fmla="*/ 0 h 1731645"/>
                  <a:gd name="connsiteX2" fmla="*/ 63500 w 63500"/>
                  <a:gd name="connsiteY2" fmla="*/ 1731645 h 1731645"/>
                  <a:gd name="connsiteX3" fmla="*/ 1905 w 63500"/>
                  <a:gd name="connsiteY3" fmla="*/ 1689735 h 1731645"/>
                  <a:gd name="connsiteX4" fmla="*/ 0 w 63500"/>
                  <a:gd name="connsiteY4" fmla="*/ 0 h 1731645"/>
                  <a:gd name="connsiteX0" fmla="*/ 0 w 65405"/>
                  <a:gd name="connsiteY0" fmla="*/ 62865 h 1731645"/>
                  <a:gd name="connsiteX1" fmla="*/ 65405 w 65405"/>
                  <a:gd name="connsiteY1" fmla="*/ 0 h 1731645"/>
                  <a:gd name="connsiteX2" fmla="*/ 65405 w 65405"/>
                  <a:gd name="connsiteY2" fmla="*/ 1731645 h 1731645"/>
                  <a:gd name="connsiteX3" fmla="*/ 3810 w 65405"/>
                  <a:gd name="connsiteY3" fmla="*/ 1689735 h 1731645"/>
                  <a:gd name="connsiteX4" fmla="*/ 0 w 65405"/>
                  <a:gd name="connsiteY4" fmla="*/ 62865 h 1731645"/>
                  <a:gd name="connsiteX0" fmla="*/ 0 w 69215"/>
                  <a:gd name="connsiteY0" fmla="*/ 47625 h 1716405"/>
                  <a:gd name="connsiteX1" fmla="*/ 69215 w 69215"/>
                  <a:gd name="connsiteY1" fmla="*/ 0 h 1716405"/>
                  <a:gd name="connsiteX2" fmla="*/ 65405 w 69215"/>
                  <a:gd name="connsiteY2" fmla="*/ 1716405 h 1716405"/>
                  <a:gd name="connsiteX3" fmla="*/ 3810 w 69215"/>
                  <a:gd name="connsiteY3" fmla="*/ 1674495 h 1716405"/>
                  <a:gd name="connsiteX4" fmla="*/ 0 w 69215"/>
                  <a:gd name="connsiteY4" fmla="*/ 47625 h 1716405"/>
                  <a:gd name="connsiteX0" fmla="*/ 0 w 69215"/>
                  <a:gd name="connsiteY0" fmla="*/ 47625 h 1716405"/>
                  <a:gd name="connsiteX1" fmla="*/ 69215 w 69215"/>
                  <a:gd name="connsiteY1" fmla="*/ 0 h 1716405"/>
                  <a:gd name="connsiteX2" fmla="*/ 65405 w 69215"/>
                  <a:gd name="connsiteY2" fmla="*/ 1716405 h 1716405"/>
                  <a:gd name="connsiteX3" fmla="*/ 3810 w 69215"/>
                  <a:gd name="connsiteY3" fmla="*/ 1674495 h 1716405"/>
                  <a:gd name="connsiteX4" fmla="*/ 0 w 69215"/>
                  <a:gd name="connsiteY4" fmla="*/ 47625 h 171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15" h="1716405">
                    <a:moveTo>
                      <a:pt x="0" y="47625"/>
                    </a:moveTo>
                    <a:cubicBezTo>
                      <a:pt x="34502" y="22225"/>
                      <a:pt x="46143" y="15875"/>
                      <a:pt x="69215" y="0"/>
                    </a:cubicBezTo>
                    <a:lnTo>
                      <a:pt x="65405" y="1716405"/>
                    </a:lnTo>
                    <a:cubicBezTo>
                      <a:pt x="31538" y="1696720"/>
                      <a:pt x="24342" y="1688465"/>
                      <a:pt x="3810" y="1674495"/>
                    </a:cubicBezTo>
                    <a:lnTo>
                      <a:pt x="0" y="47625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Trapezoid 67"/>
              <p:cNvSpPr/>
              <p:nvPr/>
            </p:nvSpPr>
            <p:spPr>
              <a:xfrm>
                <a:off x="-834801" y="1452326"/>
                <a:ext cx="41234" cy="20059"/>
              </a:xfrm>
              <a:prstGeom prst="trapezoid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75"/>
              <p:cNvSpPr/>
              <p:nvPr/>
            </p:nvSpPr>
            <p:spPr>
              <a:xfrm>
                <a:off x="-938300" y="1243928"/>
                <a:ext cx="178495" cy="44763"/>
              </a:xfrm>
              <a:custGeom>
                <a:avLst/>
                <a:gdLst>
                  <a:gd name="connsiteX0" fmla="*/ 0 w 411480"/>
                  <a:gd name="connsiteY0" fmla="*/ 91440 h 107103"/>
                  <a:gd name="connsiteX1" fmla="*/ 314960 w 411480"/>
                  <a:gd name="connsiteY1" fmla="*/ 93980 h 107103"/>
                  <a:gd name="connsiteX2" fmla="*/ 360680 w 411480"/>
                  <a:gd name="connsiteY2" fmla="*/ 91440 h 107103"/>
                  <a:gd name="connsiteX3" fmla="*/ 408940 w 411480"/>
                  <a:gd name="connsiteY3" fmla="*/ 0 h 107103"/>
                  <a:gd name="connsiteX4" fmla="*/ 408940 w 411480"/>
                  <a:gd name="connsiteY4" fmla="*/ 0 h 107103"/>
                  <a:gd name="connsiteX5" fmla="*/ 411480 w 411480"/>
                  <a:gd name="connsiteY5" fmla="*/ 2540 h 107103"/>
                  <a:gd name="connsiteX0" fmla="*/ 0 w 416983"/>
                  <a:gd name="connsiteY0" fmla="*/ 91440 h 93980"/>
                  <a:gd name="connsiteX1" fmla="*/ 314960 w 416983"/>
                  <a:gd name="connsiteY1" fmla="*/ 93980 h 93980"/>
                  <a:gd name="connsiteX2" fmla="*/ 401320 w 416983"/>
                  <a:gd name="connsiteY2" fmla="*/ 63500 h 93980"/>
                  <a:gd name="connsiteX3" fmla="*/ 408940 w 416983"/>
                  <a:gd name="connsiteY3" fmla="*/ 0 h 93980"/>
                  <a:gd name="connsiteX4" fmla="*/ 408940 w 416983"/>
                  <a:gd name="connsiteY4" fmla="*/ 0 h 93980"/>
                  <a:gd name="connsiteX5" fmla="*/ 411480 w 416983"/>
                  <a:gd name="connsiteY5" fmla="*/ 2540 h 93980"/>
                  <a:gd name="connsiteX0" fmla="*/ 0 w 416983"/>
                  <a:gd name="connsiteY0" fmla="*/ 91440 h 102023"/>
                  <a:gd name="connsiteX1" fmla="*/ 314960 w 416983"/>
                  <a:gd name="connsiteY1" fmla="*/ 93980 h 102023"/>
                  <a:gd name="connsiteX2" fmla="*/ 401320 w 416983"/>
                  <a:gd name="connsiteY2" fmla="*/ 63500 h 102023"/>
                  <a:gd name="connsiteX3" fmla="*/ 408940 w 416983"/>
                  <a:gd name="connsiteY3" fmla="*/ 0 h 102023"/>
                  <a:gd name="connsiteX4" fmla="*/ 408940 w 416983"/>
                  <a:gd name="connsiteY4" fmla="*/ 0 h 102023"/>
                  <a:gd name="connsiteX5" fmla="*/ 411480 w 416983"/>
                  <a:gd name="connsiteY5" fmla="*/ 2540 h 102023"/>
                  <a:gd name="connsiteX0" fmla="*/ 0 w 416983"/>
                  <a:gd name="connsiteY0" fmla="*/ 91440 h 102023"/>
                  <a:gd name="connsiteX1" fmla="*/ 314960 w 416983"/>
                  <a:gd name="connsiteY1" fmla="*/ 93980 h 102023"/>
                  <a:gd name="connsiteX2" fmla="*/ 401320 w 416983"/>
                  <a:gd name="connsiteY2" fmla="*/ 63500 h 102023"/>
                  <a:gd name="connsiteX3" fmla="*/ 408940 w 416983"/>
                  <a:gd name="connsiteY3" fmla="*/ 0 h 102023"/>
                  <a:gd name="connsiteX4" fmla="*/ 408940 w 416983"/>
                  <a:gd name="connsiteY4" fmla="*/ 0 h 102023"/>
                  <a:gd name="connsiteX0" fmla="*/ 0 w 416983"/>
                  <a:gd name="connsiteY0" fmla="*/ 91440 h 102023"/>
                  <a:gd name="connsiteX1" fmla="*/ 314960 w 416983"/>
                  <a:gd name="connsiteY1" fmla="*/ 93980 h 102023"/>
                  <a:gd name="connsiteX2" fmla="*/ 401320 w 416983"/>
                  <a:gd name="connsiteY2" fmla="*/ 63500 h 102023"/>
                  <a:gd name="connsiteX3" fmla="*/ 408940 w 416983"/>
                  <a:gd name="connsiteY3" fmla="*/ 0 h 102023"/>
                  <a:gd name="connsiteX4" fmla="*/ 411480 w 416983"/>
                  <a:gd name="connsiteY4" fmla="*/ 7620 h 102023"/>
                  <a:gd name="connsiteX0" fmla="*/ 0 w 416983"/>
                  <a:gd name="connsiteY0" fmla="*/ 91440 h 102023"/>
                  <a:gd name="connsiteX1" fmla="*/ 314960 w 416983"/>
                  <a:gd name="connsiteY1" fmla="*/ 93980 h 102023"/>
                  <a:gd name="connsiteX2" fmla="*/ 401320 w 416983"/>
                  <a:gd name="connsiteY2" fmla="*/ 63500 h 102023"/>
                  <a:gd name="connsiteX3" fmla="*/ 408940 w 416983"/>
                  <a:gd name="connsiteY3" fmla="*/ 0 h 102023"/>
                  <a:gd name="connsiteX0" fmla="*/ 0 w 396028"/>
                  <a:gd name="connsiteY0" fmla="*/ 91440 h 102023"/>
                  <a:gd name="connsiteX1" fmla="*/ 294005 w 396028"/>
                  <a:gd name="connsiteY1" fmla="*/ 93980 h 102023"/>
                  <a:gd name="connsiteX2" fmla="*/ 380365 w 396028"/>
                  <a:gd name="connsiteY2" fmla="*/ 63500 h 102023"/>
                  <a:gd name="connsiteX3" fmla="*/ 387985 w 396028"/>
                  <a:gd name="connsiteY3" fmla="*/ 0 h 102023"/>
                  <a:gd name="connsiteX0" fmla="*/ 10796 w 406824"/>
                  <a:gd name="connsiteY0" fmla="*/ 91440 h 102023"/>
                  <a:gd name="connsiteX1" fmla="*/ 0 w 406824"/>
                  <a:gd name="connsiteY1" fmla="*/ 92710 h 102023"/>
                  <a:gd name="connsiteX2" fmla="*/ 304801 w 406824"/>
                  <a:gd name="connsiteY2" fmla="*/ 93980 h 102023"/>
                  <a:gd name="connsiteX3" fmla="*/ 391161 w 406824"/>
                  <a:gd name="connsiteY3" fmla="*/ 63500 h 102023"/>
                  <a:gd name="connsiteX4" fmla="*/ 398781 w 406824"/>
                  <a:gd name="connsiteY4" fmla="*/ 0 h 102023"/>
                  <a:gd name="connsiteX0" fmla="*/ 0 w 396028"/>
                  <a:gd name="connsiteY0" fmla="*/ 91440 h 102023"/>
                  <a:gd name="connsiteX1" fmla="*/ 294005 w 396028"/>
                  <a:gd name="connsiteY1" fmla="*/ 93980 h 102023"/>
                  <a:gd name="connsiteX2" fmla="*/ 380365 w 396028"/>
                  <a:gd name="connsiteY2" fmla="*/ 63500 h 102023"/>
                  <a:gd name="connsiteX3" fmla="*/ 387985 w 396028"/>
                  <a:gd name="connsiteY3" fmla="*/ 0 h 102023"/>
                  <a:gd name="connsiteX0" fmla="*/ 10796 w 406824"/>
                  <a:gd name="connsiteY0" fmla="*/ 91440 h 102023"/>
                  <a:gd name="connsiteX1" fmla="*/ 0 w 406824"/>
                  <a:gd name="connsiteY1" fmla="*/ 92710 h 102023"/>
                  <a:gd name="connsiteX2" fmla="*/ 304801 w 406824"/>
                  <a:gd name="connsiteY2" fmla="*/ 93980 h 102023"/>
                  <a:gd name="connsiteX3" fmla="*/ 391161 w 406824"/>
                  <a:gd name="connsiteY3" fmla="*/ 63500 h 102023"/>
                  <a:gd name="connsiteX4" fmla="*/ 398781 w 406824"/>
                  <a:gd name="connsiteY4" fmla="*/ 0 h 102023"/>
                  <a:gd name="connsiteX0" fmla="*/ 0 w 406824"/>
                  <a:gd name="connsiteY0" fmla="*/ 92710 h 102023"/>
                  <a:gd name="connsiteX1" fmla="*/ 304801 w 406824"/>
                  <a:gd name="connsiteY1" fmla="*/ 93980 h 102023"/>
                  <a:gd name="connsiteX2" fmla="*/ 391161 w 406824"/>
                  <a:gd name="connsiteY2" fmla="*/ 63500 h 102023"/>
                  <a:gd name="connsiteX3" fmla="*/ 398781 w 406824"/>
                  <a:gd name="connsiteY3" fmla="*/ 0 h 10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24" h="102023">
                    <a:moveTo>
                      <a:pt x="0" y="92710"/>
                    </a:moveTo>
                    <a:lnTo>
                      <a:pt x="304801" y="93980"/>
                    </a:lnTo>
                    <a:cubicBezTo>
                      <a:pt x="320041" y="93133"/>
                      <a:pt x="372958" y="102023"/>
                      <a:pt x="391161" y="63500"/>
                    </a:cubicBezTo>
                    <a:cubicBezTo>
                      <a:pt x="406824" y="47837"/>
                      <a:pt x="397511" y="10583"/>
                      <a:pt x="398781" y="0"/>
                    </a:cubicBez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-518265" y="1444525"/>
                <a:ext cx="157135" cy="157135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78"/>
              <p:cNvSpPr/>
              <p:nvPr/>
            </p:nvSpPr>
            <p:spPr>
              <a:xfrm>
                <a:off x="-489290" y="1616333"/>
                <a:ext cx="169393" cy="132989"/>
              </a:xfrm>
              <a:custGeom>
                <a:avLst/>
                <a:gdLst>
                  <a:gd name="connsiteX0" fmla="*/ 361950 w 361950"/>
                  <a:gd name="connsiteY0" fmla="*/ 336973 h 336973"/>
                  <a:gd name="connsiteX1" fmla="*/ 39370 w 361950"/>
                  <a:gd name="connsiteY1" fmla="*/ 331893 h 336973"/>
                  <a:gd name="connsiteX2" fmla="*/ 39370 w 361950"/>
                  <a:gd name="connsiteY2" fmla="*/ 331893 h 336973"/>
                  <a:gd name="connsiteX3" fmla="*/ 3810 w 361950"/>
                  <a:gd name="connsiteY3" fmla="*/ 184573 h 336973"/>
                  <a:gd name="connsiteX4" fmla="*/ 62230 w 361950"/>
                  <a:gd name="connsiteY4" fmla="*/ 57573 h 336973"/>
                  <a:gd name="connsiteX5" fmla="*/ 191770 w 361950"/>
                  <a:gd name="connsiteY5" fmla="*/ 47413 h 336973"/>
                  <a:gd name="connsiteX6" fmla="*/ 361950 w 361950"/>
                  <a:gd name="connsiteY6" fmla="*/ 336973 h 336973"/>
                  <a:gd name="connsiteX0" fmla="*/ 361950 w 361950"/>
                  <a:gd name="connsiteY0" fmla="*/ 336973 h 336973"/>
                  <a:gd name="connsiteX1" fmla="*/ 39370 w 361950"/>
                  <a:gd name="connsiteY1" fmla="*/ 331893 h 336973"/>
                  <a:gd name="connsiteX2" fmla="*/ 39370 w 361950"/>
                  <a:gd name="connsiteY2" fmla="*/ 331893 h 336973"/>
                  <a:gd name="connsiteX3" fmla="*/ 3810 w 361950"/>
                  <a:gd name="connsiteY3" fmla="*/ 184573 h 336973"/>
                  <a:gd name="connsiteX4" fmla="*/ 62230 w 361950"/>
                  <a:gd name="connsiteY4" fmla="*/ 57573 h 336973"/>
                  <a:gd name="connsiteX5" fmla="*/ 191770 w 361950"/>
                  <a:gd name="connsiteY5" fmla="*/ 47413 h 336973"/>
                  <a:gd name="connsiteX6" fmla="*/ 361950 w 361950"/>
                  <a:gd name="connsiteY6" fmla="*/ 336973 h 336973"/>
                  <a:gd name="connsiteX0" fmla="*/ 361950 w 361950"/>
                  <a:gd name="connsiteY0" fmla="*/ 301413 h 301413"/>
                  <a:gd name="connsiteX1" fmla="*/ 39370 w 361950"/>
                  <a:gd name="connsiteY1" fmla="*/ 296333 h 301413"/>
                  <a:gd name="connsiteX2" fmla="*/ 39370 w 361950"/>
                  <a:gd name="connsiteY2" fmla="*/ 296333 h 301413"/>
                  <a:gd name="connsiteX3" fmla="*/ 3810 w 361950"/>
                  <a:gd name="connsiteY3" fmla="*/ 149013 h 301413"/>
                  <a:gd name="connsiteX4" fmla="*/ 62230 w 361950"/>
                  <a:gd name="connsiteY4" fmla="*/ 22013 h 301413"/>
                  <a:gd name="connsiteX5" fmla="*/ 229870 w 361950"/>
                  <a:gd name="connsiteY5" fmla="*/ 47413 h 301413"/>
                  <a:gd name="connsiteX6" fmla="*/ 361950 w 361950"/>
                  <a:gd name="connsiteY6" fmla="*/ 301413 h 301413"/>
                  <a:gd name="connsiteX0" fmla="*/ 384810 w 384810"/>
                  <a:gd name="connsiteY0" fmla="*/ 300567 h 300567"/>
                  <a:gd name="connsiteX1" fmla="*/ 39370 w 384810"/>
                  <a:gd name="connsiteY1" fmla="*/ 295487 h 300567"/>
                  <a:gd name="connsiteX2" fmla="*/ 39370 w 384810"/>
                  <a:gd name="connsiteY2" fmla="*/ 295487 h 300567"/>
                  <a:gd name="connsiteX3" fmla="*/ 3810 w 384810"/>
                  <a:gd name="connsiteY3" fmla="*/ 148167 h 300567"/>
                  <a:gd name="connsiteX4" fmla="*/ 62230 w 384810"/>
                  <a:gd name="connsiteY4" fmla="*/ 21167 h 300567"/>
                  <a:gd name="connsiteX5" fmla="*/ 229870 w 384810"/>
                  <a:gd name="connsiteY5" fmla="*/ 46567 h 300567"/>
                  <a:gd name="connsiteX6" fmla="*/ 384810 w 384810"/>
                  <a:gd name="connsiteY6" fmla="*/ 300567 h 300567"/>
                  <a:gd name="connsiteX0" fmla="*/ 384810 w 384810"/>
                  <a:gd name="connsiteY0" fmla="*/ 300567 h 313267"/>
                  <a:gd name="connsiteX1" fmla="*/ 39370 w 384810"/>
                  <a:gd name="connsiteY1" fmla="*/ 295487 h 313267"/>
                  <a:gd name="connsiteX2" fmla="*/ 39370 w 384810"/>
                  <a:gd name="connsiteY2" fmla="*/ 313267 h 313267"/>
                  <a:gd name="connsiteX3" fmla="*/ 3810 w 384810"/>
                  <a:gd name="connsiteY3" fmla="*/ 148167 h 313267"/>
                  <a:gd name="connsiteX4" fmla="*/ 62230 w 384810"/>
                  <a:gd name="connsiteY4" fmla="*/ 21167 h 313267"/>
                  <a:gd name="connsiteX5" fmla="*/ 229870 w 384810"/>
                  <a:gd name="connsiteY5" fmla="*/ 46567 h 313267"/>
                  <a:gd name="connsiteX6" fmla="*/ 384810 w 384810"/>
                  <a:gd name="connsiteY6" fmla="*/ 300567 h 313267"/>
                  <a:gd name="connsiteX0" fmla="*/ 381000 w 381000"/>
                  <a:gd name="connsiteY0" fmla="*/ 300567 h 300567"/>
                  <a:gd name="connsiteX1" fmla="*/ 35560 w 381000"/>
                  <a:gd name="connsiteY1" fmla="*/ 295487 h 300567"/>
                  <a:gd name="connsiteX2" fmla="*/ 0 w 381000"/>
                  <a:gd name="connsiteY2" fmla="*/ 148167 h 300567"/>
                  <a:gd name="connsiteX3" fmla="*/ 58420 w 381000"/>
                  <a:gd name="connsiteY3" fmla="*/ 21167 h 300567"/>
                  <a:gd name="connsiteX4" fmla="*/ 226060 w 381000"/>
                  <a:gd name="connsiteY4" fmla="*/ 46567 h 300567"/>
                  <a:gd name="connsiteX5" fmla="*/ 381000 w 381000"/>
                  <a:gd name="connsiteY5" fmla="*/ 300567 h 300567"/>
                  <a:gd name="connsiteX0" fmla="*/ 381000 w 381000"/>
                  <a:gd name="connsiteY0" fmla="*/ 300567 h 303107"/>
                  <a:gd name="connsiteX1" fmla="*/ 38100 w 381000"/>
                  <a:gd name="connsiteY1" fmla="*/ 303107 h 303107"/>
                  <a:gd name="connsiteX2" fmla="*/ 0 w 381000"/>
                  <a:gd name="connsiteY2" fmla="*/ 148167 h 303107"/>
                  <a:gd name="connsiteX3" fmla="*/ 58420 w 381000"/>
                  <a:gd name="connsiteY3" fmla="*/ 21167 h 303107"/>
                  <a:gd name="connsiteX4" fmla="*/ 226060 w 381000"/>
                  <a:gd name="connsiteY4" fmla="*/ 46567 h 303107"/>
                  <a:gd name="connsiteX5" fmla="*/ 381000 w 381000"/>
                  <a:gd name="connsiteY5" fmla="*/ 300567 h 303107"/>
                  <a:gd name="connsiteX0" fmla="*/ 386080 w 386080"/>
                  <a:gd name="connsiteY0" fmla="*/ 300567 h 303107"/>
                  <a:gd name="connsiteX1" fmla="*/ 43180 w 386080"/>
                  <a:gd name="connsiteY1" fmla="*/ 303107 h 303107"/>
                  <a:gd name="connsiteX2" fmla="*/ 5080 w 386080"/>
                  <a:gd name="connsiteY2" fmla="*/ 148167 h 303107"/>
                  <a:gd name="connsiteX3" fmla="*/ 63500 w 386080"/>
                  <a:gd name="connsiteY3" fmla="*/ 21167 h 303107"/>
                  <a:gd name="connsiteX4" fmla="*/ 231140 w 386080"/>
                  <a:gd name="connsiteY4" fmla="*/ 46567 h 303107"/>
                  <a:gd name="connsiteX5" fmla="*/ 386080 w 386080"/>
                  <a:gd name="connsiteY5" fmla="*/ 300567 h 303107"/>
                  <a:gd name="connsiteX0" fmla="*/ 386080 w 386080"/>
                  <a:gd name="connsiteY0" fmla="*/ 300567 h 303107"/>
                  <a:gd name="connsiteX1" fmla="*/ 43180 w 386080"/>
                  <a:gd name="connsiteY1" fmla="*/ 303107 h 303107"/>
                  <a:gd name="connsiteX2" fmla="*/ 5080 w 386080"/>
                  <a:gd name="connsiteY2" fmla="*/ 148167 h 303107"/>
                  <a:gd name="connsiteX3" fmla="*/ 73660 w 386080"/>
                  <a:gd name="connsiteY3" fmla="*/ 21167 h 303107"/>
                  <a:gd name="connsiteX4" fmla="*/ 231140 w 386080"/>
                  <a:gd name="connsiteY4" fmla="*/ 46567 h 303107"/>
                  <a:gd name="connsiteX5" fmla="*/ 386080 w 386080"/>
                  <a:gd name="connsiteY5" fmla="*/ 300567 h 303107"/>
                  <a:gd name="connsiteX0" fmla="*/ 386080 w 386080"/>
                  <a:gd name="connsiteY0" fmla="*/ 300567 h 303107"/>
                  <a:gd name="connsiteX1" fmla="*/ 43180 w 386080"/>
                  <a:gd name="connsiteY1" fmla="*/ 303107 h 303107"/>
                  <a:gd name="connsiteX2" fmla="*/ 5080 w 386080"/>
                  <a:gd name="connsiteY2" fmla="*/ 148167 h 303107"/>
                  <a:gd name="connsiteX3" fmla="*/ 73660 w 386080"/>
                  <a:gd name="connsiteY3" fmla="*/ 21167 h 303107"/>
                  <a:gd name="connsiteX4" fmla="*/ 231140 w 386080"/>
                  <a:gd name="connsiteY4" fmla="*/ 46567 h 303107"/>
                  <a:gd name="connsiteX5" fmla="*/ 386080 w 386080"/>
                  <a:gd name="connsiteY5" fmla="*/ 300567 h 3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80" h="303107">
                    <a:moveTo>
                      <a:pt x="386080" y="300567"/>
                    </a:moveTo>
                    <a:lnTo>
                      <a:pt x="43180" y="303107"/>
                    </a:lnTo>
                    <a:cubicBezTo>
                      <a:pt x="0" y="195580"/>
                      <a:pt x="1270" y="196850"/>
                      <a:pt x="5080" y="148167"/>
                    </a:cubicBezTo>
                    <a:cubicBezTo>
                      <a:pt x="8890" y="99484"/>
                      <a:pt x="35983" y="38100"/>
                      <a:pt x="73660" y="21167"/>
                    </a:cubicBezTo>
                    <a:cubicBezTo>
                      <a:pt x="111337" y="4234"/>
                      <a:pt x="179070" y="0"/>
                      <a:pt x="231140" y="46567"/>
                    </a:cubicBezTo>
                    <a:cubicBezTo>
                      <a:pt x="283210" y="93134"/>
                      <a:pt x="330411" y="182033"/>
                      <a:pt x="386080" y="300567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 83"/>
              <p:cNvSpPr/>
              <p:nvPr/>
            </p:nvSpPr>
            <p:spPr>
              <a:xfrm>
                <a:off x="-627479" y="1754614"/>
                <a:ext cx="375650" cy="268248"/>
              </a:xfrm>
              <a:custGeom>
                <a:avLst/>
                <a:gdLst>
                  <a:gd name="connsiteX0" fmla="*/ 0 w 1087120"/>
                  <a:gd name="connsiteY0" fmla="*/ 108799 h 652780"/>
                  <a:gd name="connsiteX1" fmla="*/ 31867 w 1087120"/>
                  <a:gd name="connsiteY1" fmla="*/ 31867 h 652780"/>
                  <a:gd name="connsiteX2" fmla="*/ 108800 w 1087120"/>
                  <a:gd name="connsiteY2" fmla="*/ 1 h 652780"/>
                  <a:gd name="connsiteX3" fmla="*/ 978321 w 1087120"/>
                  <a:gd name="connsiteY3" fmla="*/ 0 h 652780"/>
                  <a:gd name="connsiteX4" fmla="*/ 1055253 w 1087120"/>
                  <a:gd name="connsiteY4" fmla="*/ 31867 h 652780"/>
                  <a:gd name="connsiteX5" fmla="*/ 1087119 w 1087120"/>
                  <a:gd name="connsiteY5" fmla="*/ 108800 h 652780"/>
                  <a:gd name="connsiteX6" fmla="*/ 1087120 w 1087120"/>
                  <a:gd name="connsiteY6" fmla="*/ 543981 h 652780"/>
                  <a:gd name="connsiteX7" fmla="*/ 1055253 w 1087120"/>
                  <a:gd name="connsiteY7" fmla="*/ 620914 h 652780"/>
                  <a:gd name="connsiteX8" fmla="*/ 978320 w 1087120"/>
                  <a:gd name="connsiteY8" fmla="*/ 652780 h 652780"/>
                  <a:gd name="connsiteX9" fmla="*/ 108799 w 1087120"/>
                  <a:gd name="connsiteY9" fmla="*/ 652780 h 652780"/>
                  <a:gd name="connsiteX10" fmla="*/ 31866 w 1087120"/>
                  <a:gd name="connsiteY10" fmla="*/ 620913 h 652780"/>
                  <a:gd name="connsiteX11" fmla="*/ 0 w 1087120"/>
                  <a:gd name="connsiteY11" fmla="*/ 543980 h 652780"/>
                  <a:gd name="connsiteX12" fmla="*/ 0 w 1087120"/>
                  <a:gd name="connsiteY12" fmla="*/ 108799 h 652780"/>
                  <a:gd name="connsiteX0" fmla="*/ 0 w 1087120"/>
                  <a:gd name="connsiteY0" fmla="*/ 108799 h 652780"/>
                  <a:gd name="connsiteX1" fmla="*/ 31867 w 1087120"/>
                  <a:gd name="connsiteY1" fmla="*/ 31867 h 652780"/>
                  <a:gd name="connsiteX2" fmla="*/ 108800 w 1087120"/>
                  <a:gd name="connsiteY2" fmla="*/ 1 h 652780"/>
                  <a:gd name="connsiteX3" fmla="*/ 978321 w 1087120"/>
                  <a:gd name="connsiteY3" fmla="*/ 0 h 652780"/>
                  <a:gd name="connsiteX4" fmla="*/ 1055253 w 1087120"/>
                  <a:gd name="connsiteY4" fmla="*/ 31867 h 652780"/>
                  <a:gd name="connsiteX5" fmla="*/ 1087119 w 1087120"/>
                  <a:gd name="connsiteY5" fmla="*/ 108800 h 652780"/>
                  <a:gd name="connsiteX6" fmla="*/ 1087120 w 1087120"/>
                  <a:gd name="connsiteY6" fmla="*/ 543981 h 652780"/>
                  <a:gd name="connsiteX7" fmla="*/ 1055253 w 1087120"/>
                  <a:gd name="connsiteY7" fmla="*/ 620914 h 652780"/>
                  <a:gd name="connsiteX8" fmla="*/ 978320 w 1087120"/>
                  <a:gd name="connsiteY8" fmla="*/ 652780 h 652780"/>
                  <a:gd name="connsiteX9" fmla="*/ 108799 w 1087120"/>
                  <a:gd name="connsiteY9" fmla="*/ 652780 h 652780"/>
                  <a:gd name="connsiteX10" fmla="*/ 24246 w 1087120"/>
                  <a:gd name="connsiteY10" fmla="*/ 609483 h 652780"/>
                  <a:gd name="connsiteX11" fmla="*/ 0 w 1087120"/>
                  <a:gd name="connsiteY11" fmla="*/ 543980 h 652780"/>
                  <a:gd name="connsiteX12" fmla="*/ 0 w 1087120"/>
                  <a:gd name="connsiteY12" fmla="*/ 108799 h 652780"/>
                  <a:gd name="connsiteX0" fmla="*/ 0 w 1087120"/>
                  <a:gd name="connsiteY0" fmla="*/ 108799 h 652780"/>
                  <a:gd name="connsiteX1" fmla="*/ 31867 w 1087120"/>
                  <a:gd name="connsiteY1" fmla="*/ 31867 h 652780"/>
                  <a:gd name="connsiteX2" fmla="*/ 108800 w 1087120"/>
                  <a:gd name="connsiteY2" fmla="*/ 1 h 652780"/>
                  <a:gd name="connsiteX3" fmla="*/ 978321 w 1087120"/>
                  <a:gd name="connsiteY3" fmla="*/ 0 h 652780"/>
                  <a:gd name="connsiteX4" fmla="*/ 1055253 w 1087120"/>
                  <a:gd name="connsiteY4" fmla="*/ 31867 h 652780"/>
                  <a:gd name="connsiteX5" fmla="*/ 1087119 w 1087120"/>
                  <a:gd name="connsiteY5" fmla="*/ 108800 h 652780"/>
                  <a:gd name="connsiteX6" fmla="*/ 1087120 w 1087120"/>
                  <a:gd name="connsiteY6" fmla="*/ 543981 h 652780"/>
                  <a:gd name="connsiteX7" fmla="*/ 1055253 w 1087120"/>
                  <a:gd name="connsiteY7" fmla="*/ 620914 h 652780"/>
                  <a:gd name="connsiteX8" fmla="*/ 978320 w 1087120"/>
                  <a:gd name="connsiteY8" fmla="*/ 652780 h 652780"/>
                  <a:gd name="connsiteX9" fmla="*/ 24246 w 1087120"/>
                  <a:gd name="connsiteY9" fmla="*/ 609483 h 652780"/>
                  <a:gd name="connsiteX10" fmla="*/ 0 w 1087120"/>
                  <a:gd name="connsiteY10" fmla="*/ 543980 h 652780"/>
                  <a:gd name="connsiteX11" fmla="*/ 0 w 1087120"/>
                  <a:gd name="connsiteY11" fmla="*/ 108799 h 652780"/>
                  <a:gd name="connsiteX0" fmla="*/ 0 w 1232399"/>
                  <a:gd name="connsiteY0" fmla="*/ 108799 h 631831"/>
                  <a:gd name="connsiteX1" fmla="*/ 31867 w 1232399"/>
                  <a:gd name="connsiteY1" fmla="*/ 31867 h 631831"/>
                  <a:gd name="connsiteX2" fmla="*/ 108800 w 1232399"/>
                  <a:gd name="connsiteY2" fmla="*/ 1 h 631831"/>
                  <a:gd name="connsiteX3" fmla="*/ 978321 w 1232399"/>
                  <a:gd name="connsiteY3" fmla="*/ 0 h 631831"/>
                  <a:gd name="connsiteX4" fmla="*/ 1055253 w 1232399"/>
                  <a:gd name="connsiteY4" fmla="*/ 31867 h 631831"/>
                  <a:gd name="connsiteX5" fmla="*/ 1087119 w 1232399"/>
                  <a:gd name="connsiteY5" fmla="*/ 108800 h 631831"/>
                  <a:gd name="connsiteX6" fmla="*/ 1087120 w 1232399"/>
                  <a:gd name="connsiteY6" fmla="*/ 543981 h 631831"/>
                  <a:gd name="connsiteX7" fmla="*/ 1055253 w 1232399"/>
                  <a:gd name="connsiteY7" fmla="*/ 620914 h 631831"/>
                  <a:gd name="connsiteX8" fmla="*/ 24246 w 1232399"/>
                  <a:gd name="connsiteY8" fmla="*/ 609483 h 631831"/>
                  <a:gd name="connsiteX9" fmla="*/ 0 w 1232399"/>
                  <a:gd name="connsiteY9" fmla="*/ 543980 h 631831"/>
                  <a:gd name="connsiteX10" fmla="*/ 0 w 1232399"/>
                  <a:gd name="connsiteY10" fmla="*/ 108799 h 631831"/>
                  <a:gd name="connsiteX0" fmla="*/ 0 w 1087120"/>
                  <a:gd name="connsiteY0" fmla="*/ 108799 h 627428"/>
                  <a:gd name="connsiteX1" fmla="*/ 31867 w 1087120"/>
                  <a:gd name="connsiteY1" fmla="*/ 31867 h 627428"/>
                  <a:gd name="connsiteX2" fmla="*/ 108800 w 1087120"/>
                  <a:gd name="connsiteY2" fmla="*/ 1 h 627428"/>
                  <a:gd name="connsiteX3" fmla="*/ 978321 w 1087120"/>
                  <a:gd name="connsiteY3" fmla="*/ 0 h 627428"/>
                  <a:gd name="connsiteX4" fmla="*/ 1055253 w 1087120"/>
                  <a:gd name="connsiteY4" fmla="*/ 31867 h 627428"/>
                  <a:gd name="connsiteX5" fmla="*/ 1087119 w 1087120"/>
                  <a:gd name="connsiteY5" fmla="*/ 108800 h 627428"/>
                  <a:gd name="connsiteX6" fmla="*/ 1087120 w 1087120"/>
                  <a:gd name="connsiteY6" fmla="*/ 543981 h 627428"/>
                  <a:gd name="connsiteX7" fmla="*/ 24246 w 1087120"/>
                  <a:gd name="connsiteY7" fmla="*/ 609483 h 627428"/>
                  <a:gd name="connsiteX8" fmla="*/ 0 w 1087120"/>
                  <a:gd name="connsiteY8" fmla="*/ 543980 h 627428"/>
                  <a:gd name="connsiteX9" fmla="*/ 0 w 1087120"/>
                  <a:gd name="connsiteY9" fmla="*/ 108799 h 627428"/>
                  <a:gd name="connsiteX0" fmla="*/ 0 w 1087119"/>
                  <a:gd name="connsiteY0" fmla="*/ 108799 h 609483"/>
                  <a:gd name="connsiteX1" fmla="*/ 31867 w 1087119"/>
                  <a:gd name="connsiteY1" fmla="*/ 31867 h 609483"/>
                  <a:gd name="connsiteX2" fmla="*/ 108800 w 1087119"/>
                  <a:gd name="connsiteY2" fmla="*/ 1 h 609483"/>
                  <a:gd name="connsiteX3" fmla="*/ 978321 w 1087119"/>
                  <a:gd name="connsiteY3" fmla="*/ 0 h 609483"/>
                  <a:gd name="connsiteX4" fmla="*/ 1055253 w 1087119"/>
                  <a:gd name="connsiteY4" fmla="*/ 31867 h 609483"/>
                  <a:gd name="connsiteX5" fmla="*/ 1087119 w 1087119"/>
                  <a:gd name="connsiteY5" fmla="*/ 108800 h 609483"/>
                  <a:gd name="connsiteX6" fmla="*/ 24246 w 1087119"/>
                  <a:gd name="connsiteY6" fmla="*/ 609483 h 609483"/>
                  <a:gd name="connsiteX7" fmla="*/ 0 w 1087119"/>
                  <a:gd name="connsiteY7" fmla="*/ 543980 h 609483"/>
                  <a:gd name="connsiteX8" fmla="*/ 0 w 1087119"/>
                  <a:gd name="connsiteY8" fmla="*/ 108799 h 609483"/>
                  <a:gd name="connsiteX0" fmla="*/ 0 w 1090849"/>
                  <a:gd name="connsiteY0" fmla="*/ 110704 h 611388"/>
                  <a:gd name="connsiteX1" fmla="*/ 31867 w 1090849"/>
                  <a:gd name="connsiteY1" fmla="*/ 33772 h 611388"/>
                  <a:gd name="connsiteX2" fmla="*/ 108800 w 1090849"/>
                  <a:gd name="connsiteY2" fmla="*/ 1906 h 611388"/>
                  <a:gd name="connsiteX3" fmla="*/ 873546 w 1090849"/>
                  <a:gd name="connsiteY3" fmla="*/ 0 h 611388"/>
                  <a:gd name="connsiteX4" fmla="*/ 1055253 w 1090849"/>
                  <a:gd name="connsiteY4" fmla="*/ 33772 h 611388"/>
                  <a:gd name="connsiteX5" fmla="*/ 1087119 w 1090849"/>
                  <a:gd name="connsiteY5" fmla="*/ 110705 h 611388"/>
                  <a:gd name="connsiteX6" fmla="*/ 24246 w 1090849"/>
                  <a:gd name="connsiteY6" fmla="*/ 611388 h 611388"/>
                  <a:gd name="connsiteX7" fmla="*/ 0 w 1090849"/>
                  <a:gd name="connsiteY7" fmla="*/ 545885 h 611388"/>
                  <a:gd name="connsiteX8" fmla="*/ 0 w 1090849"/>
                  <a:gd name="connsiteY8" fmla="*/ 110704 h 611388"/>
                  <a:gd name="connsiteX0" fmla="*/ 0 w 1228669"/>
                  <a:gd name="connsiteY0" fmla="*/ 110704 h 611388"/>
                  <a:gd name="connsiteX1" fmla="*/ 31867 w 1228669"/>
                  <a:gd name="connsiteY1" fmla="*/ 33772 h 611388"/>
                  <a:gd name="connsiteX2" fmla="*/ 108800 w 1228669"/>
                  <a:gd name="connsiteY2" fmla="*/ 1906 h 611388"/>
                  <a:gd name="connsiteX3" fmla="*/ 873546 w 1228669"/>
                  <a:gd name="connsiteY3" fmla="*/ 0 h 611388"/>
                  <a:gd name="connsiteX4" fmla="*/ 1087119 w 1228669"/>
                  <a:gd name="connsiteY4" fmla="*/ 110705 h 611388"/>
                  <a:gd name="connsiteX5" fmla="*/ 24246 w 1228669"/>
                  <a:gd name="connsiteY5" fmla="*/ 611388 h 611388"/>
                  <a:gd name="connsiteX6" fmla="*/ 0 w 1228669"/>
                  <a:gd name="connsiteY6" fmla="*/ 545885 h 611388"/>
                  <a:gd name="connsiteX7" fmla="*/ 0 w 1228669"/>
                  <a:gd name="connsiteY7" fmla="*/ 110704 h 611388"/>
                  <a:gd name="connsiteX0" fmla="*/ 0 w 873546"/>
                  <a:gd name="connsiteY0" fmla="*/ 110704 h 611388"/>
                  <a:gd name="connsiteX1" fmla="*/ 31867 w 873546"/>
                  <a:gd name="connsiteY1" fmla="*/ 33772 h 611388"/>
                  <a:gd name="connsiteX2" fmla="*/ 108800 w 873546"/>
                  <a:gd name="connsiteY2" fmla="*/ 1906 h 611388"/>
                  <a:gd name="connsiteX3" fmla="*/ 873546 w 873546"/>
                  <a:gd name="connsiteY3" fmla="*/ 0 h 611388"/>
                  <a:gd name="connsiteX4" fmla="*/ 24246 w 873546"/>
                  <a:gd name="connsiteY4" fmla="*/ 611388 h 611388"/>
                  <a:gd name="connsiteX5" fmla="*/ 0 w 873546"/>
                  <a:gd name="connsiteY5" fmla="*/ 545885 h 611388"/>
                  <a:gd name="connsiteX6" fmla="*/ 0 w 873546"/>
                  <a:gd name="connsiteY6" fmla="*/ 110704 h 611388"/>
                  <a:gd name="connsiteX0" fmla="*/ 0 w 873546"/>
                  <a:gd name="connsiteY0" fmla="*/ 110704 h 611388"/>
                  <a:gd name="connsiteX1" fmla="*/ 31867 w 873546"/>
                  <a:gd name="connsiteY1" fmla="*/ 33772 h 611388"/>
                  <a:gd name="connsiteX2" fmla="*/ 108800 w 873546"/>
                  <a:gd name="connsiteY2" fmla="*/ 1906 h 611388"/>
                  <a:gd name="connsiteX3" fmla="*/ 873546 w 873546"/>
                  <a:gd name="connsiteY3" fmla="*/ 0 h 611388"/>
                  <a:gd name="connsiteX4" fmla="*/ 24246 w 873546"/>
                  <a:gd name="connsiteY4" fmla="*/ 611388 h 611388"/>
                  <a:gd name="connsiteX5" fmla="*/ 0 w 873546"/>
                  <a:gd name="connsiteY5" fmla="*/ 545885 h 611388"/>
                  <a:gd name="connsiteX6" fmla="*/ 0 w 873546"/>
                  <a:gd name="connsiteY6" fmla="*/ 110704 h 611388"/>
                  <a:gd name="connsiteX0" fmla="*/ 0 w 856179"/>
                  <a:gd name="connsiteY0" fmla="*/ 110704 h 611388"/>
                  <a:gd name="connsiteX1" fmla="*/ 31867 w 856179"/>
                  <a:gd name="connsiteY1" fmla="*/ 33772 h 611388"/>
                  <a:gd name="connsiteX2" fmla="*/ 108800 w 856179"/>
                  <a:gd name="connsiteY2" fmla="*/ 1906 h 611388"/>
                  <a:gd name="connsiteX3" fmla="*/ 856179 w 856179"/>
                  <a:gd name="connsiteY3" fmla="*/ 0 h 611388"/>
                  <a:gd name="connsiteX4" fmla="*/ 24246 w 856179"/>
                  <a:gd name="connsiteY4" fmla="*/ 611388 h 611388"/>
                  <a:gd name="connsiteX5" fmla="*/ 0 w 856179"/>
                  <a:gd name="connsiteY5" fmla="*/ 545885 h 611388"/>
                  <a:gd name="connsiteX6" fmla="*/ 0 w 856179"/>
                  <a:gd name="connsiteY6" fmla="*/ 110704 h 6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6179" h="611388">
                    <a:moveTo>
                      <a:pt x="0" y="110704"/>
                    </a:moveTo>
                    <a:cubicBezTo>
                      <a:pt x="0" y="81849"/>
                      <a:pt x="11463" y="54175"/>
                      <a:pt x="31867" y="33772"/>
                    </a:cubicBezTo>
                    <a:cubicBezTo>
                      <a:pt x="52271" y="13368"/>
                      <a:pt x="79944" y="1906"/>
                      <a:pt x="108800" y="1906"/>
                    </a:cubicBezTo>
                    <a:lnTo>
                      <a:pt x="856179" y="0"/>
                    </a:lnTo>
                    <a:cubicBezTo>
                      <a:pt x="842087" y="101580"/>
                      <a:pt x="558457" y="583272"/>
                      <a:pt x="24246" y="611388"/>
                    </a:cubicBezTo>
                    <a:cubicBezTo>
                      <a:pt x="3842" y="590984"/>
                      <a:pt x="0" y="574741"/>
                      <a:pt x="0" y="545885"/>
                    </a:cubicBezTo>
                    <a:lnTo>
                      <a:pt x="0" y="110704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Rounded Rectangle 84"/>
              <p:cNvSpPr/>
              <p:nvPr/>
            </p:nvSpPr>
            <p:spPr>
              <a:xfrm rot="20922980">
                <a:off x="-672740" y="1465740"/>
                <a:ext cx="166442" cy="428021"/>
              </a:xfrm>
              <a:prstGeom prst="roundRect">
                <a:avLst>
                  <a:gd name="adj" fmla="val 31792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 85"/>
              <p:cNvSpPr/>
              <p:nvPr/>
            </p:nvSpPr>
            <p:spPr>
              <a:xfrm>
                <a:off x="-826961" y="1416916"/>
                <a:ext cx="495921" cy="547306"/>
              </a:xfrm>
              <a:custGeom>
                <a:avLst/>
                <a:gdLst>
                  <a:gd name="connsiteX0" fmla="*/ 6350 w 1136650"/>
                  <a:gd name="connsiteY0" fmla="*/ 0 h 1123527"/>
                  <a:gd name="connsiteX1" fmla="*/ 8890 w 1136650"/>
                  <a:gd name="connsiteY1" fmla="*/ 665480 h 1123527"/>
                  <a:gd name="connsiteX2" fmla="*/ 59690 w 1136650"/>
                  <a:gd name="connsiteY2" fmla="*/ 982980 h 1123527"/>
                  <a:gd name="connsiteX3" fmla="*/ 255270 w 1136650"/>
                  <a:gd name="connsiteY3" fmla="*/ 1115060 h 1123527"/>
                  <a:gd name="connsiteX4" fmla="*/ 565150 w 1136650"/>
                  <a:gd name="connsiteY4" fmla="*/ 932180 h 1123527"/>
                  <a:gd name="connsiteX5" fmla="*/ 943610 w 1136650"/>
                  <a:gd name="connsiteY5" fmla="*/ 711200 h 1123527"/>
                  <a:gd name="connsiteX6" fmla="*/ 1136650 w 1136650"/>
                  <a:gd name="connsiteY6" fmla="*/ 680720 h 1123527"/>
                  <a:gd name="connsiteX0" fmla="*/ 2660 w 1132960"/>
                  <a:gd name="connsiteY0" fmla="*/ 120993 h 1244520"/>
                  <a:gd name="connsiteX1" fmla="*/ 24807 w 1132960"/>
                  <a:gd name="connsiteY1" fmla="*/ 110914 h 1244520"/>
                  <a:gd name="connsiteX2" fmla="*/ 5200 w 1132960"/>
                  <a:gd name="connsiteY2" fmla="*/ 786473 h 1244520"/>
                  <a:gd name="connsiteX3" fmla="*/ 56000 w 1132960"/>
                  <a:gd name="connsiteY3" fmla="*/ 1103973 h 1244520"/>
                  <a:gd name="connsiteX4" fmla="*/ 251580 w 1132960"/>
                  <a:gd name="connsiteY4" fmla="*/ 1236053 h 1244520"/>
                  <a:gd name="connsiteX5" fmla="*/ 561460 w 1132960"/>
                  <a:gd name="connsiteY5" fmla="*/ 1053173 h 1244520"/>
                  <a:gd name="connsiteX6" fmla="*/ 939920 w 1132960"/>
                  <a:gd name="connsiteY6" fmla="*/ 832193 h 1244520"/>
                  <a:gd name="connsiteX7" fmla="*/ 1132960 w 1132960"/>
                  <a:gd name="connsiteY7" fmla="*/ 801713 h 1244520"/>
                  <a:gd name="connsiteX0" fmla="*/ 0 w 1130300"/>
                  <a:gd name="connsiteY0" fmla="*/ 123888 h 1247415"/>
                  <a:gd name="connsiteX1" fmla="*/ 22147 w 1130300"/>
                  <a:gd name="connsiteY1" fmla="*/ 113809 h 1247415"/>
                  <a:gd name="connsiteX2" fmla="*/ 15564 w 1130300"/>
                  <a:gd name="connsiteY2" fmla="*/ 806736 h 1247415"/>
                  <a:gd name="connsiteX3" fmla="*/ 53340 w 1130300"/>
                  <a:gd name="connsiteY3" fmla="*/ 1106868 h 1247415"/>
                  <a:gd name="connsiteX4" fmla="*/ 248920 w 1130300"/>
                  <a:gd name="connsiteY4" fmla="*/ 1238948 h 1247415"/>
                  <a:gd name="connsiteX5" fmla="*/ 558800 w 1130300"/>
                  <a:gd name="connsiteY5" fmla="*/ 1056068 h 1247415"/>
                  <a:gd name="connsiteX6" fmla="*/ 937260 w 1130300"/>
                  <a:gd name="connsiteY6" fmla="*/ 835088 h 1247415"/>
                  <a:gd name="connsiteX7" fmla="*/ 1130300 w 1130300"/>
                  <a:gd name="connsiteY7" fmla="*/ 804608 h 124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0300" h="1247415">
                    <a:moveTo>
                      <a:pt x="0" y="123888"/>
                    </a:moveTo>
                    <a:cubicBezTo>
                      <a:pt x="796" y="124379"/>
                      <a:pt x="19553" y="1"/>
                      <a:pt x="22147" y="113809"/>
                    </a:cubicBezTo>
                    <a:cubicBezTo>
                      <a:pt x="24741" y="227617"/>
                      <a:pt x="10365" y="641226"/>
                      <a:pt x="15564" y="806736"/>
                    </a:cubicBezTo>
                    <a:cubicBezTo>
                      <a:pt x="20763" y="972246"/>
                      <a:pt x="14447" y="1034833"/>
                      <a:pt x="53340" y="1106868"/>
                    </a:cubicBezTo>
                    <a:cubicBezTo>
                      <a:pt x="92233" y="1178903"/>
                      <a:pt x="164677" y="1247415"/>
                      <a:pt x="248920" y="1238948"/>
                    </a:cubicBezTo>
                    <a:cubicBezTo>
                      <a:pt x="333163" y="1230481"/>
                      <a:pt x="558800" y="1056068"/>
                      <a:pt x="558800" y="1056068"/>
                    </a:cubicBezTo>
                    <a:cubicBezTo>
                      <a:pt x="673523" y="988758"/>
                      <a:pt x="842010" y="876998"/>
                      <a:pt x="937260" y="835088"/>
                    </a:cubicBezTo>
                    <a:cubicBezTo>
                      <a:pt x="1032510" y="793178"/>
                      <a:pt x="1081405" y="798893"/>
                      <a:pt x="1130300" y="804608"/>
                    </a:cubicBez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-986325" y="1602774"/>
                <a:ext cx="197254" cy="19391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-960693" y="1628406"/>
                <a:ext cx="148219" cy="59065"/>
              </a:xfrm>
              <a:prstGeom prst="rect">
                <a:avLst/>
              </a:prstGeom>
              <a:solidFill>
                <a:srgbClr val="FF66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-957350" y="1707531"/>
                <a:ext cx="64637" cy="33433"/>
                <a:chOff x="3383280" y="1828800"/>
                <a:chExt cx="147320" cy="76200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3383280" y="1828800"/>
                  <a:ext cx="147320" cy="0"/>
                </a:xfrm>
                <a:prstGeom prst="line">
                  <a:avLst/>
                </a:prstGeom>
                <a:ln w="952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3383280" y="1866900"/>
                  <a:ext cx="147320" cy="0"/>
                </a:xfrm>
                <a:prstGeom prst="line">
                  <a:avLst/>
                </a:prstGeom>
                <a:ln w="952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3383280" y="1905000"/>
                  <a:ext cx="147320" cy="0"/>
                </a:xfrm>
                <a:prstGeom prst="line">
                  <a:avLst/>
                </a:prstGeom>
                <a:ln w="952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Freeform 93"/>
              <p:cNvSpPr/>
              <p:nvPr/>
            </p:nvSpPr>
            <p:spPr>
              <a:xfrm>
                <a:off x="-627200" y="1764924"/>
                <a:ext cx="296160" cy="146547"/>
              </a:xfrm>
              <a:custGeom>
                <a:avLst/>
                <a:gdLst>
                  <a:gd name="connsiteX0" fmla="*/ 6350 w 1136650"/>
                  <a:gd name="connsiteY0" fmla="*/ 0 h 1123527"/>
                  <a:gd name="connsiteX1" fmla="*/ 8890 w 1136650"/>
                  <a:gd name="connsiteY1" fmla="*/ 665480 h 1123527"/>
                  <a:gd name="connsiteX2" fmla="*/ 59690 w 1136650"/>
                  <a:gd name="connsiteY2" fmla="*/ 982980 h 1123527"/>
                  <a:gd name="connsiteX3" fmla="*/ 255270 w 1136650"/>
                  <a:gd name="connsiteY3" fmla="*/ 1115060 h 1123527"/>
                  <a:gd name="connsiteX4" fmla="*/ 565150 w 1136650"/>
                  <a:gd name="connsiteY4" fmla="*/ 932180 h 1123527"/>
                  <a:gd name="connsiteX5" fmla="*/ 943610 w 1136650"/>
                  <a:gd name="connsiteY5" fmla="*/ 711200 h 1123527"/>
                  <a:gd name="connsiteX6" fmla="*/ 1136650 w 1136650"/>
                  <a:gd name="connsiteY6" fmla="*/ 680720 h 1123527"/>
                  <a:gd name="connsiteX0" fmla="*/ 0 w 1127760"/>
                  <a:gd name="connsiteY0" fmla="*/ 0 h 458047"/>
                  <a:gd name="connsiteX1" fmla="*/ 50800 w 1127760"/>
                  <a:gd name="connsiteY1" fmla="*/ 317500 h 458047"/>
                  <a:gd name="connsiteX2" fmla="*/ 246380 w 1127760"/>
                  <a:gd name="connsiteY2" fmla="*/ 449580 h 458047"/>
                  <a:gd name="connsiteX3" fmla="*/ 556260 w 1127760"/>
                  <a:gd name="connsiteY3" fmla="*/ 266700 h 458047"/>
                  <a:gd name="connsiteX4" fmla="*/ 934720 w 1127760"/>
                  <a:gd name="connsiteY4" fmla="*/ 45720 h 458047"/>
                  <a:gd name="connsiteX5" fmla="*/ 1127760 w 1127760"/>
                  <a:gd name="connsiteY5" fmla="*/ 15240 h 458047"/>
                  <a:gd name="connsiteX0" fmla="*/ 0 w 1076960"/>
                  <a:gd name="connsiteY0" fmla="*/ 313690 h 454237"/>
                  <a:gd name="connsiteX1" fmla="*/ 195580 w 1076960"/>
                  <a:gd name="connsiteY1" fmla="*/ 445770 h 454237"/>
                  <a:gd name="connsiteX2" fmla="*/ 505460 w 1076960"/>
                  <a:gd name="connsiteY2" fmla="*/ 262890 h 454237"/>
                  <a:gd name="connsiteX3" fmla="*/ 883920 w 1076960"/>
                  <a:gd name="connsiteY3" fmla="*/ 41910 h 454237"/>
                  <a:gd name="connsiteX4" fmla="*/ 1076960 w 1076960"/>
                  <a:gd name="connsiteY4" fmla="*/ 11430 h 454237"/>
                  <a:gd name="connsiteX0" fmla="*/ 0 w 881380"/>
                  <a:gd name="connsiteY0" fmla="*/ 445770 h 445770"/>
                  <a:gd name="connsiteX1" fmla="*/ 309880 w 881380"/>
                  <a:gd name="connsiteY1" fmla="*/ 262890 h 445770"/>
                  <a:gd name="connsiteX2" fmla="*/ 688340 w 881380"/>
                  <a:gd name="connsiteY2" fmla="*/ 41910 h 445770"/>
                  <a:gd name="connsiteX3" fmla="*/ 881380 w 881380"/>
                  <a:gd name="connsiteY3" fmla="*/ 11430 h 445770"/>
                  <a:gd name="connsiteX0" fmla="*/ 0 w 881380"/>
                  <a:gd name="connsiteY0" fmla="*/ 445770 h 445770"/>
                  <a:gd name="connsiteX1" fmla="*/ 206375 w 881380"/>
                  <a:gd name="connsiteY1" fmla="*/ 334010 h 445770"/>
                  <a:gd name="connsiteX2" fmla="*/ 309880 w 881380"/>
                  <a:gd name="connsiteY2" fmla="*/ 262890 h 445770"/>
                  <a:gd name="connsiteX3" fmla="*/ 688340 w 881380"/>
                  <a:gd name="connsiteY3" fmla="*/ 41910 h 445770"/>
                  <a:gd name="connsiteX4" fmla="*/ 881380 w 881380"/>
                  <a:gd name="connsiteY4" fmla="*/ 11430 h 445770"/>
                  <a:gd name="connsiteX0" fmla="*/ 0 w 675005"/>
                  <a:gd name="connsiteY0" fmla="*/ 334010 h 334010"/>
                  <a:gd name="connsiteX1" fmla="*/ 103505 w 675005"/>
                  <a:gd name="connsiteY1" fmla="*/ 262890 h 334010"/>
                  <a:gd name="connsiteX2" fmla="*/ 481965 w 675005"/>
                  <a:gd name="connsiteY2" fmla="*/ 41910 h 334010"/>
                  <a:gd name="connsiteX3" fmla="*/ 675005 w 675005"/>
                  <a:gd name="connsiteY3" fmla="*/ 11430 h 334010"/>
                  <a:gd name="connsiteX0" fmla="*/ 0 w 675005"/>
                  <a:gd name="connsiteY0" fmla="*/ 334010 h 334010"/>
                  <a:gd name="connsiteX1" fmla="*/ 481965 w 675005"/>
                  <a:gd name="connsiteY1" fmla="*/ 41910 h 334010"/>
                  <a:gd name="connsiteX2" fmla="*/ 675005 w 675005"/>
                  <a:gd name="connsiteY2" fmla="*/ 11430 h 33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5005" h="334010">
                    <a:moveTo>
                      <a:pt x="0" y="334010"/>
                    </a:moveTo>
                    <a:cubicBezTo>
                      <a:pt x="100409" y="273156"/>
                      <a:pt x="369464" y="95673"/>
                      <a:pt x="481965" y="41910"/>
                    </a:cubicBezTo>
                    <a:cubicBezTo>
                      <a:pt x="577215" y="0"/>
                      <a:pt x="626110" y="5715"/>
                      <a:pt x="675005" y="11430"/>
                    </a:cubicBezTo>
                  </a:path>
                </a:pathLst>
              </a:cu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/>
              <p:nvPr/>
            </p:nvSpPr>
            <p:spPr>
              <a:xfrm>
                <a:off x="-460733" y="1643637"/>
                <a:ext cx="222236" cy="149891"/>
              </a:xfrm>
              <a:custGeom>
                <a:avLst/>
                <a:gdLst>
                  <a:gd name="connsiteX0" fmla="*/ 37253 w 653203"/>
                  <a:gd name="connsiteY0" fmla="*/ 5927 h 340360"/>
                  <a:gd name="connsiteX1" fmla="*/ 1693 w 653203"/>
                  <a:gd name="connsiteY1" fmla="*/ 59267 h 340360"/>
                  <a:gd name="connsiteX2" fmla="*/ 47413 w 653203"/>
                  <a:gd name="connsiteY2" fmla="*/ 160867 h 340360"/>
                  <a:gd name="connsiteX3" fmla="*/ 212513 w 653203"/>
                  <a:gd name="connsiteY3" fmla="*/ 280247 h 340360"/>
                  <a:gd name="connsiteX4" fmla="*/ 420793 w 653203"/>
                  <a:gd name="connsiteY4" fmla="*/ 336127 h 340360"/>
                  <a:gd name="connsiteX5" fmla="*/ 616373 w 653203"/>
                  <a:gd name="connsiteY5" fmla="*/ 305647 h 340360"/>
                  <a:gd name="connsiteX6" fmla="*/ 641773 w 653203"/>
                  <a:gd name="connsiteY6" fmla="*/ 206587 h 340360"/>
                  <a:gd name="connsiteX7" fmla="*/ 573193 w 653203"/>
                  <a:gd name="connsiteY7" fmla="*/ 171027 h 340360"/>
                  <a:gd name="connsiteX8" fmla="*/ 369993 w 653203"/>
                  <a:gd name="connsiteY8" fmla="*/ 191347 h 340360"/>
                  <a:gd name="connsiteX9" fmla="*/ 197273 w 653203"/>
                  <a:gd name="connsiteY9" fmla="*/ 117687 h 340360"/>
                  <a:gd name="connsiteX10" fmla="*/ 121073 w 653203"/>
                  <a:gd name="connsiteY10" fmla="*/ 23707 h 340360"/>
                  <a:gd name="connsiteX11" fmla="*/ 37253 w 653203"/>
                  <a:gd name="connsiteY11" fmla="*/ 5927 h 340360"/>
                  <a:gd name="connsiteX0" fmla="*/ 37253 w 648970"/>
                  <a:gd name="connsiteY0" fmla="*/ 5927 h 330200"/>
                  <a:gd name="connsiteX1" fmla="*/ 1693 w 648970"/>
                  <a:gd name="connsiteY1" fmla="*/ 59267 h 330200"/>
                  <a:gd name="connsiteX2" fmla="*/ 47413 w 648970"/>
                  <a:gd name="connsiteY2" fmla="*/ 160867 h 330200"/>
                  <a:gd name="connsiteX3" fmla="*/ 212513 w 648970"/>
                  <a:gd name="connsiteY3" fmla="*/ 280247 h 330200"/>
                  <a:gd name="connsiteX4" fmla="*/ 451273 w 648970"/>
                  <a:gd name="connsiteY4" fmla="*/ 325967 h 330200"/>
                  <a:gd name="connsiteX5" fmla="*/ 616373 w 648970"/>
                  <a:gd name="connsiteY5" fmla="*/ 305647 h 330200"/>
                  <a:gd name="connsiteX6" fmla="*/ 641773 w 648970"/>
                  <a:gd name="connsiteY6" fmla="*/ 206587 h 330200"/>
                  <a:gd name="connsiteX7" fmla="*/ 573193 w 648970"/>
                  <a:gd name="connsiteY7" fmla="*/ 171027 h 330200"/>
                  <a:gd name="connsiteX8" fmla="*/ 369993 w 648970"/>
                  <a:gd name="connsiteY8" fmla="*/ 191347 h 330200"/>
                  <a:gd name="connsiteX9" fmla="*/ 197273 w 648970"/>
                  <a:gd name="connsiteY9" fmla="*/ 117687 h 330200"/>
                  <a:gd name="connsiteX10" fmla="*/ 121073 w 648970"/>
                  <a:gd name="connsiteY10" fmla="*/ 23707 h 330200"/>
                  <a:gd name="connsiteX11" fmla="*/ 37253 w 648970"/>
                  <a:gd name="connsiteY11" fmla="*/ 5927 h 330200"/>
                  <a:gd name="connsiteX0" fmla="*/ 37253 w 655743"/>
                  <a:gd name="connsiteY0" fmla="*/ 5927 h 325967"/>
                  <a:gd name="connsiteX1" fmla="*/ 1693 w 655743"/>
                  <a:gd name="connsiteY1" fmla="*/ 59267 h 325967"/>
                  <a:gd name="connsiteX2" fmla="*/ 47413 w 655743"/>
                  <a:gd name="connsiteY2" fmla="*/ 160867 h 325967"/>
                  <a:gd name="connsiteX3" fmla="*/ 212513 w 655743"/>
                  <a:gd name="connsiteY3" fmla="*/ 280247 h 325967"/>
                  <a:gd name="connsiteX4" fmla="*/ 451273 w 655743"/>
                  <a:gd name="connsiteY4" fmla="*/ 325967 h 325967"/>
                  <a:gd name="connsiteX5" fmla="*/ 623993 w 655743"/>
                  <a:gd name="connsiteY5" fmla="*/ 280247 h 325967"/>
                  <a:gd name="connsiteX6" fmla="*/ 641773 w 655743"/>
                  <a:gd name="connsiteY6" fmla="*/ 206587 h 325967"/>
                  <a:gd name="connsiteX7" fmla="*/ 573193 w 655743"/>
                  <a:gd name="connsiteY7" fmla="*/ 171027 h 325967"/>
                  <a:gd name="connsiteX8" fmla="*/ 369993 w 655743"/>
                  <a:gd name="connsiteY8" fmla="*/ 191347 h 325967"/>
                  <a:gd name="connsiteX9" fmla="*/ 197273 w 655743"/>
                  <a:gd name="connsiteY9" fmla="*/ 117687 h 325967"/>
                  <a:gd name="connsiteX10" fmla="*/ 121073 w 655743"/>
                  <a:gd name="connsiteY10" fmla="*/ 23707 h 325967"/>
                  <a:gd name="connsiteX11" fmla="*/ 37253 w 655743"/>
                  <a:gd name="connsiteY11" fmla="*/ 5927 h 325967"/>
                  <a:gd name="connsiteX0" fmla="*/ 37253 w 659447"/>
                  <a:gd name="connsiteY0" fmla="*/ 5927 h 325967"/>
                  <a:gd name="connsiteX1" fmla="*/ 1693 w 659447"/>
                  <a:gd name="connsiteY1" fmla="*/ 59267 h 325967"/>
                  <a:gd name="connsiteX2" fmla="*/ 47413 w 659447"/>
                  <a:gd name="connsiteY2" fmla="*/ 160867 h 325967"/>
                  <a:gd name="connsiteX3" fmla="*/ 212513 w 659447"/>
                  <a:gd name="connsiteY3" fmla="*/ 280247 h 325967"/>
                  <a:gd name="connsiteX4" fmla="*/ 451273 w 659447"/>
                  <a:gd name="connsiteY4" fmla="*/ 325967 h 325967"/>
                  <a:gd name="connsiteX5" fmla="*/ 623993 w 659447"/>
                  <a:gd name="connsiteY5" fmla="*/ 280247 h 325967"/>
                  <a:gd name="connsiteX6" fmla="*/ 641773 w 659447"/>
                  <a:gd name="connsiteY6" fmla="*/ 206587 h 325967"/>
                  <a:gd name="connsiteX7" fmla="*/ 517948 w 659447"/>
                  <a:gd name="connsiteY7" fmla="*/ 176742 h 325967"/>
                  <a:gd name="connsiteX8" fmla="*/ 369993 w 659447"/>
                  <a:gd name="connsiteY8" fmla="*/ 191347 h 325967"/>
                  <a:gd name="connsiteX9" fmla="*/ 197273 w 659447"/>
                  <a:gd name="connsiteY9" fmla="*/ 117687 h 325967"/>
                  <a:gd name="connsiteX10" fmla="*/ 121073 w 659447"/>
                  <a:gd name="connsiteY10" fmla="*/ 23707 h 325967"/>
                  <a:gd name="connsiteX11" fmla="*/ 37253 w 659447"/>
                  <a:gd name="connsiteY11" fmla="*/ 5927 h 325967"/>
                  <a:gd name="connsiteX0" fmla="*/ 37253 w 635105"/>
                  <a:gd name="connsiteY0" fmla="*/ 5927 h 325967"/>
                  <a:gd name="connsiteX1" fmla="*/ 1693 w 635105"/>
                  <a:gd name="connsiteY1" fmla="*/ 59267 h 325967"/>
                  <a:gd name="connsiteX2" fmla="*/ 47413 w 635105"/>
                  <a:gd name="connsiteY2" fmla="*/ 160867 h 325967"/>
                  <a:gd name="connsiteX3" fmla="*/ 212513 w 635105"/>
                  <a:gd name="connsiteY3" fmla="*/ 280247 h 325967"/>
                  <a:gd name="connsiteX4" fmla="*/ 451273 w 635105"/>
                  <a:gd name="connsiteY4" fmla="*/ 325967 h 325967"/>
                  <a:gd name="connsiteX5" fmla="*/ 623993 w 635105"/>
                  <a:gd name="connsiteY5" fmla="*/ 280247 h 325967"/>
                  <a:gd name="connsiteX6" fmla="*/ 517948 w 635105"/>
                  <a:gd name="connsiteY6" fmla="*/ 176742 h 325967"/>
                  <a:gd name="connsiteX7" fmla="*/ 369993 w 635105"/>
                  <a:gd name="connsiteY7" fmla="*/ 191347 h 325967"/>
                  <a:gd name="connsiteX8" fmla="*/ 197273 w 635105"/>
                  <a:gd name="connsiteY8" fmla="*/ 117687 h 325967"/>
                  <a:gd name="connsiteX9" fmla="*/ 121073 w 635105"/>
                  <a:gd name="connsiteY9" fmla="*/ 23707 h 325967"/>
                  <a:gd name="connsiteX10" fmla="*/ 37253 w 635105"/>
                  <a:gd name="connsiteY10" fmla="*/ 5927 h 325967"/>
                  <a:gd name="connsiteX0" fmla="*/ 37253 w 531495"/>
                  <a:gd name="connsiteY0" fmla="*/ 5927 h 343218"/>
                  <a:gd name="connsiteX1" fmla="*/ 1693 w 531495"/>
                  <a:gd name="connsiteY1" fmla="*/ 59267 h 343218"/>
                  <a:gd name="connsiteX2" fmla="*/ 47413 w 531495"/>
                  <a:gd name="connsiteY2" fmla="*/ 160867 h 343218"/>
                  <a:gd name="connsiteX3" fmla="*/ 212513 w 531495"/>
                  <a:gd name="connsiteY3" fmla="*/ 280247 h 343218"/>
                  <a:gd name="connsiteX4" fmla="*/ 451273 w 531495"/>
                  <a:gd name="connsiteY4" fmla="*/ 325967 h 343218"/>
                  <a:gd name="connsiteX5" fmla="*/ 517948 w 531495"/>
                  <a:gd name="connsiteY5" fmla="*/ 176742 h 343218"/>
                  <a:gd name="connsiteX6" fmla="*/ 369993 w 531495"/>
                  <a:gd name="connsiteY6" fmla="*/ 191347 h 343218"/>
                  <a:gd name="connsiteX7" fmla="*/ 197273 w 531495"/>
                  <a:gd name="connsiteY7" fmla="*/ 117687 h 343218"/>
                  <a:gd name="connsiteX8" fmla="*/ 121073 w 531495"/>
                  <a:gd name="connsiteY8" fmla="*/ 23707 h 343218"/>
                  <a:gd name="connsiteX9" fmla="*/ 37253 w 531495"/>
                  <a:gd name="connsiteY9" fmla="*/ 5927 h 343218"/>
                  <a:gd name="connsiteX0" fmla="*/ 37253 w 520065"/>
                  <a:gd name="connsiteY0" fmla="*/ 5927 h 343535"/>
                  <a:gd name="connsiteX1" fmla="*/ 1693 w 520065"/>
                  <a:gd name="connsiteY1" fmla="*/ 59267 h 343535"/>
                  <a:gd name="connsiteX2" fmla="*/ 47413 w 520065"/>
                  <a:gd name="connsiteY2" fmla="*/ 160867 h 343535"/>
                  <a:gd name="connsiteX3" fmla="*/ 212513 w 520065"/>
                  <a:gd name="connsiteY3" fmla="*/ 280247 h 343535"/>
                  <a:gd name="connsiteX4" fmla="*/ 451273 w 520065"/>
                  <a:gd name="connsiteY4" fmla="*/ 325967 h 343535"/>
                  <a:gd name="connsiteX5" fmla="*/ 506518 w 520065"/>
                  <a:gd name="connsiteY5" fmla="*/ 174837 h 343535"/>
                  <a:gd name="connsiteX6" fmla="*/ 369993 w 520065"/>
                  <a:gd name="connsiteY6" fmla="*/ 191347 h 343535"/>
                  <a:gd name="connsiteX7" fmla="*/ 197273 w 520065"/>
                  <a:gd name="connsiteY7" fmla="*/ 117687 h 343535"/>
                  <a:gd name="connsiteX8" fmla="*/ 121073 w 520065"/>
                  <a:gd name="connsiteY8" fmla="*/ 23707 h 343535"/>
                  <a:gd name="connsiteX9" fmla="*/ 37253 w 520065"/>
                  <a:gd name="connsiteY9" fmla="*/ 5927 h 343535"/>
                  <a:gd name="connsiteX0" fmla="*/ 37253 w 519112"/>
                  <a:gd name="connsiteY0" fmla="*/ 5927 h 341630"/>
                  <a:gd name="connsiteX1" fmla="*/ 1693 w 519112"/>
                  <a:gd name="connsiteY1" fmla="*/ 59267 h 341630"/>
                  <a:gd name="connsiteX2" fmla="*/ 47413 w 519112"/>
                  <a:gd name="connsiteY2" fmla="*/ 160867 h 341630"/>
                  <a:gd name="connsiteX3" fmla="*/ 212513 w 519112"/>
                  <a:gd name="connsiteY3" fmla="*/ 280247 h 341630"/>
                  <a:gd name="connsiteX4" fmla="*/ 445558 w 519112"/>
                  <a:gd name="connsiteY4" fmla="*/ 324062 h 341630"/>
                  <a:gd name="connsiteX5" fmla="*/ 506518 w 519112"/>
                  <a:gd name="connsiteY5" fmla="*/ 174837 h 341630"/>
                  <a:gd name="connsiteX6" fmla="*/ 369993 w 519112"/>
                  <a:gd name="connsiteY6" fmla="*/ 191347 h 341630"/>
                  <a:gd name="connsiteX7" fmla="*/ 197273 w 519112"/>
                  <a:gd name="connsiteY7" fmla="*/ 117687 h 341630"/>
                  <a:gd name="connsiteX8" fmla="*/ 121073 w 519112"/>
                  <a:gd name="connsiteY8" fmla="*/ 23707 h 341630"/>
                  <a:gd name="connsiteX9" fmla="*/ 37253 w 519112"/>
                  <a:gd name="connsiteY9" fmla="*/ 5927 h 341630"/>
                  <a:gd name="connsiteX0" fmla="*/ 37253 w 519112"/>
                  <a:gd name="connsiteY0" fmla="*/ 5927 h 341630"/>
                  <a:gd name="connsiteX1" fmla="*/ 1693 w 519112"/>
                  <a:gd name="connsiteY1" fmla="*/ 59267 h 341630"/>
                  <a:gd name="connsiteX2" fmla="*/ 47413 w 519112"/>
                  <a:gd name="connsiteY2" fmla="*/ 160867 h 341630"/>
                  <a:gd name="connsiteX3" fmla="*/ 212513 w 519112"/>
                  <a:gd name="connsiteY3" fmla="*/ 280247 h 341630"/>
                  <a:gd name="connsiteX4" fmla="*/ 445558 w 519112"/>
                  <a:gd name="connsiteY4" fmla="*/ 324062 h 341630"/>
                  <a:gd name="connsiteX5" fmla="*/ 506518 w 519112"/>
                  <a:gd name="connsiteY5" fmla="*/ 174837 h 341630"/>
                  <a:gd name="connsiteX6" fmla="*/ 369993 w 519112"/>
                  <a:gd name="connsiteY6" fmla="*/ 191347 h 341630"/>
                  <a:gd name="connsiteX7" fmla="*/ 197273 w 519112"/>
                  <a:gd name="connsiteY7" fmla="*/ 117687 h 341630"/>
                  <a:gd name="connsiteX8" fmla="*/ 121073 w 519112"/>
                  <a:gd name="connsiteY8" fmla="*/ 23707 h 341630"/>
                  <a:gd name="connsiteX9" fmla="*/ 37253 w 519112"/>
                  <a:gd name="connsiteY9" fmla="*/ 5927 h 341630"/>
                  <a:gd name="connsiteX0" fmla="*/ 37253 w 519112"/>
                  <a:gd name="connsiteY0" fmla="*/ 5927 h 341630"/>
                  <a:gd name="connsiteX1" fmla="*/ 1693 w 519112"/>
                  <a:gd name="connsiteY1" fmla="*/ 59267 h 341630"/>
                  <a:gd name="connsiteX2" fmla="*/ 47413 w 519112"/>
                  <a:gd name="connsiteY2" fmla="*/ 160867 h 341630"/>
                  <a:gd name="connsiteX3" fmla="*/ 212513 w 519112"/>
                  <a:gd name="connsiteY3" fmla="*/ 280247 h 341630"/>
                  <a:gd name="connsiteX4" fmla="*/ 445558 w 519112"/>
                  <a:gd name="connsiteY4" fmla="*/ 324062 h 341630"/>
                  <a:gd name="connsiteX5" fmla="*/ 506518 w 519112"/>
                  <a:gd name="connsiteY5" fmla="*/ 169122 h 341630"/>
                  <a:gd name="connsiteX6" fmla="*/ 369993 w 519112"/>
                  <a:gd name="connsiteY6" fmla="*/ 191347 h 341630"/>
                  <a:gd name="connsiteX7" fmla="*/ 197273 w 519112"/>
                  <a:gd name="connsiteY7" fmla="*/ 117687 h 341630"/>
                  <a:gd name="connsiteX8" fmla="*/ 121073 w 519112"/>
                  <a:gd name="connsiteY8" fmla="*/ 23707 h 341630"/>
                  <a:gd name="connsiteX9" fmla="*/ 37253 w 519112"/>
                  <a:gd name="connsiteY9" fmla="*/ 5927 h 341630"/>
                  <a:gd name="connsiteX0" fmla="*/ 37253 w 520382"/>
                  <a:gd name="connsiteY0" fmla="*/ 5927 h 341630"/>
                  <a:gd name="connsiteX1" fmla="*/ 1693 w 520382"/>
                  <a:gd name="connsiteY1" fmla="*/ 59267 h 341630"/>
                  <a:gd name="connsiteX2" fmla="*/ 47413 w 520382"/>
                  <a:gd name="connsiteY2" fmla="*/ 160867 h 341630"/>
                  <a:gd name="connsiteX3" fmla="*/ 212513 w 520382"/>
                  <a:gd name="connsiteY3" fmla="*/ 280247 h 341630"/>
                  <a:gd name="connsiteX4" fmla="*/ 453178 w 520382"/>
                  <a:gd name="connsiteY4" fmla="*/ 324062 h 341630"/>
                  <a:gd name="connsiteX5" fmla="*/ 506518 w 520382"/>
                  <a:gd name="connsiteY5" fmla="*/ 169122 h 341630"/>
                  <a:gd name="connsiteX6" fmla="*/ 369993 w 520382"/>
                  <a:gd name="connsiteY6" fmla="*/ 191347 h 341630"/>
                  <a:gd name="connsiteX7" fmla="*/ 197273 w 520382"/>
                  <a:gd name="connsiteY7" fmla="*/ 117687 h 341630"/>
                  <a:gd name="connsiteX8" fmla="*/ 121073 w 520382"/>
                  <a:gd name="connsiteY8" fmla="*/ 23707 h 341630"/>
                  <a:gd name="connsiteX9" fmla="*/ 37253 w 520382"/>
                  <a:gd name="connsiteY9" fmla="*/ 5927 h 341630"/>
                  <a:gd name="connsiteX0" fmla="*/ 37253 w 520382"/>
                  <a:gd name="connsiteY0" fmla="*/ 5927 h 341630"/>
                  <a:gd name="connsiteX1" fmla="*/ 1693 w 520382"/>
                  <a:gd name="connsiteY1" fmla="*/ 59267 h 341630"/>
                  <a:gd name="connsiteX2" fmla="*/ 47413 w 520382"/>
                  <a:gd name="connsiteY2" fmla="*/ 160867 h 341630"/>
                  <a:gd name="connsiteX3" fmla="*/ 212513 w 520382"/>
                  <a:gd name="connsiteY3" fmla="*/ 280247 h 341630"/>
                  <a:gd name="connsiteX4" fmla="*/ 453178 w 520382"/>
                  <a:gd name="connsiteY4" fmla="*/ 324062 h 341630"/>
                  <a:gd name="connsiteX5" fmla="*/ 506518 w 520382"/>
                  <a:gd name="connsiteY5" fmla="*/ 169122 h 341630"/>
                  <a:gd name="connsiteX6" fmla="*/ 369993 w 520382"/>
                  <a:gd name="connsiteY6" fmla="*/ 191347 h 341630"/>
                  <a:gd name="connsiteX7" fmla="*/ 197273 w 520382"/>
                  <a:gd name="connsiteY7" fmla="*/ 117687 h 341630"/>
                  <a:gd name="connsiteX8" fmla="*/ 121073 w 520382"/>
                  <a:gd name="connsiteY8" fmla="*/ 23707 h 341630"/>
                  <a:gd name="connsiteX9" fmla="*/ 37253 w 520382"/>
                  <a:gd name="connsiteY9" fmla="*/ 5927 h 341630"/>
                  <a:gd name="connsiteX0" fmla="*/ 37253 w 506518"/>
                  <a:gd name="connsiteY0" fmla="*/ 5927 h 341630"/>
                  <a:gd name="connsiteX1" fmla="*/ 1693 w 506518"/>
                  <a:gd name="connsiteY1" fmla="*/ 59267 h 341630"/>
                  <a:gd name="connsiteX2" fmla="*/ 47413 w 506518"/>
                  <a:gd name="connsiteY2" fmla="*/ 160867 h 341630"/>
                  <a:gd name="connsiteX3" fmla="*/ 212513 w 506518"/>
                  <a:gd name="connsiteY3" fmla="*/ 280247 h 341630"/>
                  <a:gd name="connsiteX4" fmla="*/ 453178 w 506518"/>
                  <a:gd name="connsiteY4" fmla="*/ 324062 h 341630"/>
                  <a:gd name="connsiteX5" fmla="*/ 506518 w 506518"/>
                  <a:gd name="connsiteY5" fmla="*/ 169122 h 341630"/>
                  <a:gd name="connsiteX6" fmla="*/ 369993 w 506518"/>
                  <a:gd name="connsiteY6" fmla="*/ 191347 h 341630"/>
                  <a:gd name="connsiteX7" fmla="*/ 197273 w 506518"/>
                  <a:gd name="connsiteY7" fmla="*/ 117687 h 341630"/>
                  <a:gd name="connsiteX8" fmla="*/ 121073 w 506518"/>
                  <a:gd name="connsiteY8" fmla="*/ 23707 h 341630"/>
                  <a:gd name="connsiteX9" fmla="*/ 37253 w 506518"/>
                  <a:gd name="connsiteY9" fmla="*/ 5927 h 341630"/>
                  <a:gd name="connsiteX0" fmla="*/ 37253 w 506518"/>
                  <a:gd name="connsiteY0" fmla="*/ 5927 h 341630"/>
                  <a:gd name="connsiteX1" fmla="*/ 1693 w 506518"/>
                  <a:gd name="connsiteY1" fmla="*/ 59267 h 341630"/>
                  <a:gd name="connsiteX2" fmla="*/ 47413 w 506518"/>
                  <a:gd name="connsiteY2" fmla="*/ 160867 h 341630"/>
                  <a:gd name="connsiteX3" fmla="*/ 212513 w 506518"/>
                  <a:gd name="connsiteY3" fmla="*/ 280247 h 341630"/>
                  <a:gd name="connsiteX4" fmla="*/ 453178 w 506518"/>
                  <a:gd name="connsiteY4" fmla="*/ 324062 h 341630"/>
                  <a:gd name="connsiteX5" fmla="*/ 506518 w 506518"/>
                  <a:gd name="connsiteY5" fmla="*/ 169122 h 341630"/>
                  <a:gd name="connsiteX6" fmla="*/ 369993 w 506518"/>
                  <a:gd name="connsiteY6" fmla="*/ 191347 h 341630"/>
                  <a:gd name="connsiteX7" fmla="*/ 197273 w 506518"/>
                  <a:gd name="connsiteY7" fmla="*/ 117687 h 341630"/>
                  <a:gd name="connsiteX8" fmla="*/ 121073 w 506518"/>
                  <a:gd name="connsiteY8" fmla="*/ 23707 h 341630"/>
                  <a:gd name="connsiteX9" fmla="*/ 37253 w 506518"/>
                  <a:gd name="connsiteY9" fmla="*/ 5927 h 341630"/>
                  <a:gd name="connsiteX0" fmla="*/ 37253 w 506518"/>
                  <a:gd name="connsiteY0" fmla="*/ 5927 h 341630"/>
                  <a:gd name="connsiteX1" fmla="*/ 1693 w 506518"/>
                  <a:gd name="connsiteY1" fmla="*/ 59267 h 341630"/>
                  <a:gd name="connsiteX2" fmla="*/ 47413 w 506518"/>
                  <a:gd name="connsiteY2" fmla="*/ 160867 h 341630"/>
                  <a:gd name="connsiteX3" fmla="*/ 212513 w 506518"/>
                  <a:gd name="connsiteY3" fmla="*/ 280247 h 341630"/>
                  <a:gd name="connsiteX4" fmla="*/ 453178 w 506518"/>
                  <a:gd name="connsiteY4" fmla="*/ 324062 h 341630"/>
                  <a:gd name="connsiteX5" fmla="*/ 506518 w 506518"/>
                  <a:gd name="connsiteY5" fmla="*/ 169122 h 341630"/>
                  <a:gd name="connsiteX6" fmla="*/ 369993 w 506518"/>
                  <a:gd name="connsiteY6" fmla="*/ 191347 h 341630"/>
                  <a:gd name="connsiteX7" fmla="*/ 197273 w 506518"/>
                  <a:gd name="connsiteY7" fmla="*/ 117687 h 341630"/>
                  <a:gd name="connsiteX8" fmla="*/ 121073 w 506518"/>
                  <a:gd name="connsiteY8" fmla="*/ 23707 h 341630"/>
                  <a:gd name="connsiteX9" fmla="*/ 37253 w 506518"/>
                  <a:gd name="connsiteY9" fmla="*/ 5927 h 341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18" h="341630">
                    <a:moveTo>
                      <a:pt x="37253" y="5927"/>
                    </a:moveTo>
                    <a:cubicBezTo>
                      <a:pt x="17356" y="11854"/>
                      <a:pt x="0" y="33444"/>
                      <a:pt x="1693" y="59267"/>
                    </a:cubicBezTo>
                    <a:cubicBezTo>
                      <a:pt x="3386" y="85090"/>
                      <a:pt x="12276" y="124037"/>
                      <a:pt x="47413" y="160867"/>
                    </a:cubicBezTo>
                    <a:cubicBezTo>
                      <a:pt x="82550" y="197697"/>
                      <a:pt x="144885" y="253048"/>
                      <a:pt x="212513" y="280247"/>
                    </a:cubicBezTo>
                    <a:cubicBezTo>
                      <a:pt x="280141" y="307446"/>
                      <a:pt x="404177" y="341630"/>
                      <a:pt x="453178" y="324062"/>
                    </a:cubicBezTo>
                    <a:cubicBezTo>
                      <a:pt x="486939" y="264584"/>
                      <a:pt x="497522" y="202671"/>
                      <a:pt x="506518" y="169122"/>
                    </a:cubicBezTo>
                    <a:cubicBezTo>
                      <a:pt x="492654" y="147003"/>
                      <a:pt x="421534" y="199919"/>
                      <a:pt x="369993" y="191347"/>
                    </a:cubicBezTo>
                    <a:cubicBezTo>
                      <a:pt x="318452" y="182775"/>
                      <a:pt x="238760" y="145627"/>
                      <a:pt x="197273" y="117687"/>
                    </a:cubicBezTo>
                    <a:cubicBezTo>
                      <a:pt x="155786" y="89747"/>
                      <a:pt x="146896" y="42757"/>
                      <a:pt x="121073" y="23707"/>
                    </a:cubicBezTo>
                    <a:cubicBezTo>
                      <a:pt x="95250" y="4657"/>
                      <a:pt x="57150" y="0"/>
                      <a:pt x="37253" y="5927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-1088027" y="1152525"/>
                <a:ext cx="873296" cy="873296"/>
              </a:xfrm>
              <a:prstGeom prst="ellipse">
                <a:avLst/>
              </a:prstGeom>
              <a:noFill/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2" name="Title 1"/>
            <p:cNvSpPr txBox="1">
              <a:spLocks/>
            </p:cNvSpPr>
            <p:nvPr/>
          </p:nvSpPr>
          <p:spPr>
            <a:xfrm>
              <a:off x="5036878" y="3197091"/>
              <a:ext cx="1258689" cy="591051"/>
            </a:xfrm>
            <a:prstGeom prst="rect">
              <a:avLst/>
            </a:prstGeom>
          </p:spPr>
          <p:txBody>
            <a:bodyPr vert="horz" lIns="121888" tIns="60944" rIns="121888" bIns="60944" rtlCol="0" anchor="t" anchorCtr="0">
              <a:spAutoFit/>
            </a:bodyPr>
            <a:lstStyle>
              <a:lvl1pPr algn="l" defTabSz="1088212" rtl="0" eaLnBrk="1" latinLnBrk="0" hangingPunct="1">
                <a:lnSpc>
                  <a:spcPct val="95000"/>
                </a:lnSpc>
                <a:spcBef>
                  <a:spcPts val="0"/>
                </a:spcBef>
                <a:buNone/>
                <a:defRPr sz="28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50877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j-ea"/>
                  <a:cs typeface="+mj-cs"/>
                </a:rPr>
                <a:t>Oncology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j-ea"/>
                  <a:cs typeface="+mj-cs"/>
                </a:rPr>
                <a:t>Nurse</a:t>
              </a:r>
              <a:endPara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endParaRPr>
            </a:p>
          </p:txBody>
        </p:sp>
      </p:grpSp>
      <p:pic>
        <p:nvPicPr>
          <p:cNvPr id="84" name="Picture 5" descr="\\FILESERVER\Work\AST148_Bladder_Cancer\Production\_Assets\Presentation_Icons\Icon_Radiation_Oncologist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6531" y="4417911"/>
            <a:ext cx="1120631" cy="862503"/>
          </a:xfrm>
          <a:prstGeom prst="ellipse">
            <a:avLst/>
          </a:prstGeom>
          <a:noFill/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itle 1"/>
          <p:cNvSpPr txBox="1">
            <a:spLocks/>
          </p:cNvSpPr>
          <p:nvPr/>
        </p:nvSpPr>
        <p:spPr>
          <a:xfrm>
            <a:off x="1034186" y="5346785"/>
            <a:ext cx="1845321" cy="560127"/>
          </a:xfrm>
          <a:prstGeom prst="rect">
            <a:avLst/>
          </a:prstGeom>
        </p:spPr>
        <p:txBody>
          <a:bodyPr vert="horz" wrap="square" lIns="91379" tIns="45707" rIns="91379" bIns="45707" rtlCol="0" anchor="t" anchorCtr="0">
            <a:spAutoFit/>
          </a:bodyPr>
          <a:lstStyle>
            <a:lvl1pPr algn="l" defTabSz="108821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Radiation Oncologist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151873" y="3348783"/>
            <a:ext cx="1440761" cy="326219"/>
          </a:xfrm>
          <a:prstGeom prst="rect">
            <a:avLst/>
          </a:prstGeom>
        </p:spPr>
        <p:txBody>
          <a:bodyPr vert="horz" lIns="91416" tIns="45708" rIns="91416" bIns="45708" rtlCol="0" anchor="t" anchorCtr="0">
            <a:spAutoFit/>
          </a:bodyPr>
          <a:lstStyle>
            <a:lvl1pPr algn="l" defTabSz="108821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Urologist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054722" y="1630001"/>
            <a:ext cx="1955327" cy="1202943"/>
            <a:chOff x="1759062" y="1152487"/>
            <a:chExt cx="1466876" cy="1203251"/>
          </a:xfrm>
        </p:grpSpPr>
        <p:grpSp>
          <p:nvGrpSpPr>
            <p:cNvPr id="90" name="Group 89"/>
            <p:cNvGrpSpPr/>
            <p:nvPr/>
          </p:nvGrpSpPr>
          <p:grpSpPr>
            <a:xfrm>
              <a:off x="2059454" y="1152487"/>
              <a:ext cx="866092" cy="866092"/>
              <a:chOff x="2041751" y="1152487"/>
              <a:chExt cx="866092" cy="866092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2041751" y="1152487"/>
                <a:ext cx="866092" cy="86609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  <a:lumOff val="25000"/>
                    </a:schemeClr>
                  </a:gs>
                  <a:gs pos="50000">
                    <a:schemeClr val="accent2">
                      <a:lumMod val="90000"/>
                      <a:lumOff val="10000"/>
                    </a:schemeClr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05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2175783" y="1361687"/>
                <a:ext cx="647879" cy="535305"/>
                <a:chOff x="2175783" y="1343025"/>
                <a:chExt cx="647879" cy="535305"/>
              </a:xfrm>
            </p:grpSpPr>
            <p:sp>
              <p:nvSpPr>
                <p:cNvPr id="94" name="Round Same Side Corner Rectangle 57"/>
                <p:cNvSpPr/>
                <p:nvPr/>
              </p:nvSpPr>
              <p:spPr>
                <a:xfrm>
                  <a:off x="2440577" y="1828441"/>
                  <a:ext cx="259080" cy="498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05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2175783" y="1343025"/>
                  <a:ext cx="647879" cy="533082"/>
                  <a:chOff x="1000126" y="1306830"/>
                  <a:chExt cx="647879" cy="533082"/>
                </a:xfrm>
              </p:grpSpPr>
              <p:sp>
                <p:nvSpPr>
                  <p:cNvPr id="96" name="Freeform 60"/>
                  <p:cNvSpPr/>
                  <p:nvPr/>
                </p:nvSpPr>
                <p:spPr>
                  <a:xfrm>
                    <a:off x="1325880" y="1564005"/>
                    <a:ext cx="293370" cy="275907"/>
                  </a:xfrm>
                  <a:custGeom>
                    <a:avLst/>
                    <a:gdLst>
                      <a:gd name="connsiteX0" fmla="*/ 293370 w 293370"/>
                      <a:gd name="connsiteY0" fmla="*/ 1905 h 249555"/>
                      <a:gd name="connsiteX1" fmla="*/ 62865 w 293370"/>
                      <a:gd name="connsiteY1" fmla="*/ 0 h 249555"/>
                      <a:gd name="connsiteX2" fmla="*/ 0 w 293370"/>
                      <a:gd name="connsiteY2" fmla="*/ 83820 h 249555"/>
                      <a:gd name="connsiteX3" fmla="*/ 112395 w 293370"/>
                      <a:gd name="connsiteY3" fmla="*/ 249555 h 249555"/>
                      <a:gd name="connsiteX4" fmla="*/ 180975 w 293370"/>
                      <a:gd name="connsiteY4" fmla="*/ 247650 h 249555"/>
                      <a:gd name="connsiteX5" fmla="*/ 293370 w 293370"/>
                      <a:gd name="connsiteY5" fmla="*/ 1905 h 249555"/>
                      <a:gd name="connsiteX0" fmla="*/ 293370 w 313055"/>
                      <a:gd name="connsiteY0" fmla="*/ 1905 h 249555"/>
                      <a:gd name="connsiteX1" fmla="*/ 62865 w 313055"/>
                      <a:gd name="connsiteY1" fmla="*/ 0 h 249555"/>
                      <a:gd name="connsiteX2" fmla="*/ 0 w 313055"/>
                      <a:gd name="connsiteY2" fmla="*/ 83820 h 249555"/>
                      <a:gd name="connsiteX3" fmla="*/ 112395 w 313055"/>
                      <a:gd name="connsiteY3" fmla="*/ 249555 h 249555"/>
                      <a:gd name="connsiteX4" fmla="*/ 180975 w 313055"/>
                      <a:gd name="connsiteY4" fmla="*/ 247650 h 249555"/>
                      <a:gd name="connsiteX5" fmla="*/ 293370 w 313055"/>
                      <a:gd name="connsiteY5" fmla="*/ 1905 h 249555"/>
                      <a:gd name="connsiteX0" fmla="*/ 293370 w 293370"/>
                      <a:gd name="connsiteY0" fmla="*/ 1905 h 249555"/>
                      <a:gd name="connsiteX1" fmla="*/ 62865 w 293370"/>
                      <a:gd name="connsiteY1" fmla="*/ 0 h 249555"/>
                      <a:gd name="connsiteX2" fmla="*/ 0 w 293370"/>
                      <a:gd name="connsiteY2" fmla="*/ 83820 h 249555"/>
                      <a:gd name="connsiteX3" fmla="*/ 112395 w 293370"/>
                      <a:gd name="connsiteY3" fmla="*/ 249555 h 249555"/>
                      <a:gd name="connsiteX4" fmla="*/ 180975 w 293370"/>
                      <a:gd name="connsiteY4" fmla="*/ 247650 h 249555"/>
                      <a:gd name="connsiteX5" fmla="*/ 293370 w 293370"/>
                      <a:gd name="connsiteY5" fmla="*/ 1905 h 249555"/>
                      <a:gd name="connsiteX0" fmla="*/ 293370 w 293370"/>
                      <a:gd name="connsiteY0" fmla="*/ 1905 h 249555"/>
                      <a:gd name="connsiteX1" fmla="*/ 62865 w 293370"/>
                      <a:gd name="connsiteY1" fmla="*/ 0 h 249555"/>
                      <a:gd name="connsiteX2" fmla="*/ 0 w 293370"/>
                      <a:gd name="connsiteY2" fmla="*/ 83820 h 249555"/>
                      <a:gd name="connsiteX3" fmla="*/ 112395 w 293370"/>
                      <a:gd name="connsiteY3" fmla="*/ 249555 h 249555"/>
                      <a:gd name="connsiteX4" fmla="*/ 293370 w 293370"/>
                      <a:gd name="connsiteY4" fmla="*/ 1905 h 249555"/>
                      <a:gd name="connsiteX0" fmla="*/ 293370 w 301625"/>
                      <a:gd name="connsiteY0" fmla="*/ 1905 h 249555"/>
                      <a:gd name="connsiteX1" fmla="*/ 62865 w 301625"/>
                      <a:gd name="connsiteY1" fmla="*/ 0 h 249555"/>
                      <a:gd name="connsiteX2" fmla="*/ 0 w 301625"/>
                      <a:gd name="connsiteY2" fmla="*/ 83820 h 249555"/>
                      <a:gd name="connsiteX3" fmla="*/ 112395 w 301625"/>
                      <a:gd name="connsiteY3" fmla="*/ 249555 h 249555"/>
                      <a:gd name="connsiteX4" fmla="*/ 293370 w 301625"/>
                      <a:gd name="connsiteY4" fmla="*/ 1905 h 249555"/>
                      <a:gd name="connsiteX0" fmla="*/ 293370 w 293370"/>
                      <a:gd name="connsiteY0" fmla="*/ 1905 h 275907"/>
                      <a:gd name="connsiteX1" fmla="*/ 62865 w 293370"/>
                      <a:gd name="connsiteY1" fmla="*/ 0 h 275907"/>
                      <a:gd name="connsiteX2" fmla="*/ 0 w 293370"/>
                      <a:gd name="connsiteY2" fmla="*/ 83820 h 275907"/>
                      <a:gd name="connsiteX3" fmla="*/ 112395 w 293370"/>
                      <a:gd name="connsiteY3" fmla="*/ 249555 h 275907"/>
                      <a:gd name="connsiteX4" fmla="*/ 293370 w 293370"/>
                      <a:gd name="connsiteY4" fmla="*/ 1905 h 275907"/>
                      <a:gd name="connsiteX0" fmla="*/ 293370 w 293370"/>
                      <a:gd name="connsiteY0" fmla="*/ 1905 h 275907"/>
                      <a:gd name="connsiteX1" fmla="*/ 62865 w 293370"/>
                      <a:gd name="connsiteY1" fmla="*/ 0 h 275907"/>
                      <a:gd name="connsiteX2" fmla="*/ 0 w 293370"/>
                      <a:gd name="connsiteY2" fmla="*/ 83820 h 275907"/>
                      <a:gd name="connsiteX3" fmla="*/ 112395 w 293370"/>
                      <a:gd name="connsiteY3" fmla="*/ 249555 h 275907"/>
                      <a:gd name="connsiteX4" fmla="*/ 293370 w 293370"/>
                      <a:gd name="connsiteY4" fmla="*/ 1905 h 275907"/>
                      <a:gd name="connsiteX0" fmla="*/ 293370 w 293370"/>
                      <a:gd name="connsiteY0" fmla="*/ 1905 h 275907"/>
                      <a:gd name="connsiteX1" fmla="*/ 62865 w 293370"/>
                      <a:gd name="connsiteY1" fmla="*/ 0 h 275907"/>
                      <a:gd name="connsiteX2" fmla="*/ 0 w 293370"/>
                      <a:gd name="connsiteY2" fmla="*/ 83820 h 275907"/>
                      <a:gd name="connsiteX3" fmla="*/ 106680 w 293370"/>
                      <a:gd name="connsiteY3" fmla="*/ 234315 h 275907"/>
                      <a:gd name="connsiteX4" fmla="*/ 293370 w 293370"/>
                      <a:gd name="connsiteY4" fmla="*/ 1905 h 275907"/>
                      <a:gd name="connsiteX0" fmla="*/ 293370 w 293370"/>
                      <a:gd name="connsiteY0" fmla="*/ 1905 h 275907"/>
                      <a:gd name="connsiteX1" fmla="*/ 62865 w 293370"/>
                      <a:gd name="connsiteY1" fmla="*/ 0 h 275907"/>
                      <a:gd name="connsiteX2" fmla="*/ 0 w 293370"/>
                      <a:gd name="connsiteY2" fmla="*/ 83820 h 275907"/>
                      <a:gd name="connsiteX3" fmla="*/ 110490 w 293370"/>
                      <a:gd name="connsiteY3" fmla="*/ 241935 h 275907"/>
                      <a:gd name="connsiteX4" fmla="*/ 293370 w 293370"/>
                      <a:gd name="connsiteY4" fmla="*/ 1905 h 275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3370" h="275907">
                        <a:moveTo>
                          <a:pt x="293370" y="1905"/>
                        </a:moveTo>
                        <a:lnTo>
                          <a:pt x="62865" y="0"/>
                        </a:lnTo>
                        <a:lnTo>
                          <a:pt x="0" y="83820"/>
                        </a:lnTo>
                        <a:lnTo>
                          <a:pt x="110490" y="241935"/>
                        </a:lnTo>
                        <a:cubicBezTo>
                          <a:pt x="151765" y="237808"/>
                          <a:pt x="259715" y="275907"/>
                          <a:pt x="293370" y="190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05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61"/>
                  <p:cNvSpPr/>
                  <p:nvPr/>
                </p:nvSpPr>
                <p:spPr>
                  <a:xfrm rot="5400000">
                    <a:off x="1500279" y="1398960"/>
                    <a:ext cx="47622" cy="247830"/>
                  </a:xfrm>
                  <a:custGeom>
                    <a:avLst/>
                    <a:gdLst>
                      <a:gd name="connsiteX0" fmla="*/ 22860 w 45719"/>
                      <a:gd name="connsiteY0" fmla="*/ 0 h 247830"/>
                      <a:gd name="connsiteX1" fmla="*/ 22860 w 45719"/>
                      <a:gd name="connsiteY1" fmla="*/ 0 h 247830"/>
                      <a:gd name="connsiteX2" fmla="*/ 39024 w 45719"/>
                      <a:gd name="connsiteY2" fmla="*/ 6696 h 247830"/>
                      <a:gd name="connsiteX3" fmla="*/ 45720 w 45719"/>
                      <a:gd name="connsiteY3" fmla="*/ 22860 h 247830"/>
                      <a:gd name="connsiteX4" fmla="*/ 45719 w 45719"/>
                      <a:gd name="connsiteY4" fmla="*/ 247830 h 247830"/>
                      <a:gd name="connsiteX5" fmla="*/ 45719 w 45719"/>
                      <a:gd name="connsiteY5" fmla="*/ 247830 h 247830"/>
                      <a:gd name="connsiteX6" fmla="*/ 45719 w 45719"/>
                      <a:gd name="connsiteY6" fmla="*/ 247830 h 247830"/>
                      <a:gd name="connsiteX7" fmla="*/ 0 w 45719"/>
                      <a:gd name="connsiteY7" fmla="*/ 247830 h 247830"/>
                      <a:gd name="connsiteX8" fmla="*/ 0 w 45719"/>
                      <a:gd name="connsiteY8" fmla="*/ 247830 h 247830"/>
                      <a:gd name="connsiteX9" fmla="*/ 0 w 45719"/>
                      <a:gd name="connsiteY9" fmla="*/ 247830 h 247830"/>
                      <a:gd name="connsiteX10" fmla="*/ 0 w 45719"/>
                      <a:gd name="connsiteY10" fmla="*/ 22860 h 247830"/>
                      <a:gd name="connsiteX11" fmla="*/ 6696 w 45719"/>
                      <a:gd name="connsiteY11" fmla="*/ 6696 h 247830"/>
                      <a:gd name="connsiteX12" fmla="*/ 22860 w 45719"/>
                      <a:gd name="connsiteY12" fmla="*/ 0 h 247830"/>
                      <a:gd name="connsiteX0" fmla="*/ 24762 w 47622"/>
                      <a:gd name="connsiteY0" fmla="*/ 0 h 247830"/>
                      <a:gd name="connsiteX1" fmla="*/ 24762 w 47622"/>
                      <a:gd name="connsiteY1" fmla="*/ 0 h 247830"/>
                      <a:gd name="connsiteX2" fmla="*/ 40926 w 47622"/>
                      <a:gd name="connsiteY2" fmla="*/ 6696 h 247830"/>
                      <a:gd name="connsiteX3" fmla="*/ 47622 w 47622"/>
                      <a:gd name="connsiteY3" fmla="*/ 22860 h 247830"/>
                      <a:gd name="connsiteX4" fmla="*/ 47621 w 47622"/>
                      <a:gd name="connsiteY4" fmla="*/ 247830 h 247830"/>
                      <a:gd name="connsiteX5" fmla="*/ 47621 w 47622"/>
                      <a:gd name="connsiteY5" fmla="*/ 247830 h 247830"/>
                      <a:gd name="connsiteX6" fmla="*/ 47621 w 47622"/>
                      <a:gd name="connsiteY6" fmla="*/ 247830 h 247830"/>
                      <a:gd name="connsiteX7" fmla="*/ 1902 w 47622"/>
                      <a:gd name="connsiteY7" fmla="*/ 247830 h 247830"/>
                      <a:gd name="connsiteX8" fmla="*/ 1902 w 47622"/>
                      <a:gd name="connsiteY8" fmla="*/ 247830 h 247830"/>
                      <a:gd name="connsiteX9" fmla="*/ 0 w 47622"/>
                      <a:gd name="connsiteY9" fmla="*/ 226875 h 247830"/>
                      <a:gd name="connsiteX10" fmla="*/ 1902 w 47622"/>
                      <a:gd name="connsiteY10" fmla="*/ 22860 h 247830"/>
                      <a:gd name="connsiteX11" fmla="*/ 8598 w 47622"/>
                      <a:gd name="connsiteY11" fmla="*/ 6696 h 247830"/>
                      <a:gd name="connsiteX12" fmla="*/ 24762 w 47622"/>
                      <a:gd name="connsiteY12" fmla="*/ 0 h 247830"/>
                      <a:gd name="connsiteX0" fmla="*/ 24762 w 47622"/>
                      <a:gd name="connsiteY0" fmla="*/ 0 h 247830"/>
                      <a:gd name="connsiteX1" fmla="*/ 24762 w 47622"/>
                      <a:gd name="connsiteY1" fmla="*/ 0 h 247830"/>
                      <a:gd name="connsiteX2" fmla="*/ 40926 w 47622"/>
                      <a:gd name="connsiteY2" fmla="*/ 6696 h 247830"/>
                      <a:gd name="connsiteX3" fmla="*/ 47622 w 47622"/>
                      <a:gd name="connsiteY3" fmla="*/ 22860 h 247830"/>
                      <a:gd name="connsiteX4" fmla="*/ 47621 w 47622"/>
                      <a:gd name="connsiteY4" fmla="*/ 247830 h 247830"/>
                      <a:gd name="connsiteX5" fmla="*/ 47621 w 47622"/>
                      <a:gd name="connsiteY5" fmla="*/ 247830 h 247830"/>
                      <a:gd name="connsiteX6" fmla="*/ 47621 w 47622"/>
                      <a:gd name="connsiteY6" fmla="*/ 247830 h 247830"/>
                      <a:gd name="connsiteX7" fmla="*/ 1902 w 47622"/>
                      <a:gd name="connsiteY7" fmla="*/ 247830 h 247830"/>
                      <a:gd name="connsiteX8" fmla="*/ 0 w 47622"/>
                      <a:gd name="connsiteY8" fmla="*/ 226875 h 247830"/>
                      <a:gd name="connsiteX9" fmla="*/ 1902 w 47622"/>
                      <a:gd name="connsiteY9" fmla="*/ 22860 h 247830"/>
                      <a:gd name="connsiteX10" fmla="*/ 8598 w 47622"/>
                      <a:gd name="connsiteY10" fmla="*/ 6696 h 247830"/>
                      <a:gd name="connsiteX11" fmla="*/ 24762 w 47622"/>
                      <a:gd name="connsiteY11" fmla="*/ 0 h 247830"/>
                      <a:gd name="connsiteX0" fmla="*/ 24762 w 47622"/>
                      <a:gd name="connsiteY0" fmla="*/ 0 h 247830"/>
                      <a:gd name="connsiteX1" fmla="*/ 24762 w 47622"/>
                      <a:gd name="connsiteY1" fmla="*/ 0 h 247830"/>
                      <a:gd name="connsiteX2" fmla="*/ 40926 w 47622"/>
                      <a:gd name="connsiteY2" fmla="*/ 6696 h 247830"/>
                      <a:gd name="connsiteX3" fmla="*/ 47622 w 47622"/>
                      <a:gd name="connsiteY3" fmla="*/ 22860 h 247830"/>
                      <a:gd name="connsiteX4" fmla="*/ 47621 w 47622"/>
                      <a:gd name="connsiteY4" fmla="*/ 247830 h 247830"/>
                      <a:gd name="connsiteX5" fmla="*/ 47621 w 47622"/>
                      <a:gd name="connsiteY5" fmla="*/ 247830 h 247830"/>
                      <a:gd name="connsiteX6" fmla="*/ 47621 w 47622"/>
                      <a:gd name="connsiteY6" fmla="*/ 247830 h 247830"/>
                      <a:gd name="connsiteX7" fmla="*/ 0 w 47622"/>
                      <a:gd name="connsiteY7" fmla="*/ 226875 h 247830"/>
                      <a:gd name="connsiteX8" fmla="*/ 1902 w 47622"/>
                      <a:gd name="connsiteY8" fmla="*/ 22860 h 247830"/>
                      <a:gd name="connsiteX9" fmla="*/ 8598 w 47622"/>
                      <a:gd name="connsiteY9" fmla="*/ 6696 h 247830"/>
                      <a:gd name="connsiteX10" fmla="*/ 24762 w 47622"/>
                      <a:gd name="connsiteY10" fmla="*/ 0 h 247830"/>
                      <a:gd name="connsiteX0" fmla="*/ 24762 w 47622"/>
                      <a:gd name="connsiteY0" fmla="*/ 0 h 247830"/>
                      <a:gd name="connsiteX1" fmla="*/ 24762 w 47622"/>
                      <a:gd name="connsiteY1" fmla="*/ 0 h 247830"/>
                      <a:gd name="connsiteX2" fmla="*/ 40926 w 47622"/>
                      <a:gd name="connsiteY2" fmla="*/ 6696 h 247830"/>
                      <a:gd name="connsiteX3" fmla="*/ 47622 w 47622"/>
                      <a:gd name="connsiteY3" fmla="*/ 22860 h 247830"/>
                      <a:gd name="connsiteX4" fmla="*/ 47621 w 47622"/>
                      <a:gd name="connsiteY4" fmla="*/ 247830 h 247830"/>
                      <a:gd name="connsiteX5" fmla="*/ 47621 w 47622"/>
                      <a:gd name="connsiteY5" fmla="*/ 247830 h 247830"/>
                      <a:gd name="connsiteX6" fmla="*/ 47621 w 47622"/>
                      <a:gd name="connsiteY6" fmla="*/ 247830 h 247830"/>
                      <a:gd name="connsiteX7" fmla="*/ 0 w 47622"/>
                      <a:gd name="connsiteY7" fmla="*/ 221160 h 247830"/>
                      <a:gd name="connsiteX8" fmla="*/ 1902 w 47622"/>
                      <a:gd name="connsiteY8" fmla="*/ 22860 h 247830"/>
                      <a:gd name="connsiteX9" fmla="*/ 8598 w 47622"/>
                      <a:gd name="connsiteY9" fmla="*/ 6696 h 247830"/>
                      <a:gd name="connsiteX10" fmla="*/ 24762 w 47622"/>
                      <a:gd name="connsiteY10" fmla="*/ 0 h 24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2" h="247830">
                        <a:moveTo>
                          <a:pt x="24762" y="0"/>
                        </a:moveTo>
                        <a:lnTo>
                          <a:pt x="24762" y="0"/>
                        </a:lnTo>
                        <a:cubicBezTo>
                          <a:pt x="30825" y="0"/>
                          <a:pt x="36639" y="2408"/>
                          <a:pt x="40926" y="6696"/>
                        </a:cubicBezTo>
                        <a:cubicBezTo>
                          <a:pt x="45213" y="10983"/>
                          <a:pt x="47622" y="16798"/>
                          <a:pt x="47622" y="22860"/>
                        </a:cubicBezTo>
                        <a:cubicBezTo>
                          <a:pt x="47622" y="97850"/>
                          <a:pt x="47621" y="172840"/>
                          <a:pt x="47621" y="247830"/>
                        </a:cubicBezTo>
                        <a:lnTo>
                          <a:pt x="47621" y="247830"/>
                        </a:lnTo>
                        <a:lnTo>
                          <a:pt x="47621" y="247830"/>
                        </a:lnTo>
                        <a:lnTo>
                          <a:pt x="0" y="221160"/>
                        </a:lnTo>
                        <a:lnTo>
                          <a:pt x="1902" y="22860"/>
                        </a:lnTo>
                        <a:cubicBezTo>
                          <a:pt x="1902" y="16797"/>
                          <a:pt x="4310" y="10983"/>
                          <a:pt x="8598" y="6696"/>
                        </a:cubicBezTo>
                        <a:cubicBezTo>
                          <a:pt x="12885" y="2409"/>
                          <a:pt x="18700" y="0"/>
                          <a:pt x="2476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05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62"/>
                  <p:cNvSpPr/>
                  <p:nvPr/>
                </p:nvSpPr>
                <p:spPr>
                  <a:xfrm>
                    <a:off x="1495425" y="1356360"/>
                    <a:ext cx="137160" cy="123825"/>
                  </a:xfrm>
                  <a:custGeom>
                    <a:avLst/>
                    <a:gdLst>
                      <a:gd name="connsiteX0" fmla="*/ 74295 w 137160"/>
                      <a:gd name="connsiteY0" fmla="*/ 123825 h 123825"/>
                      <a:gd name="connsiteX1" fmla="*/ 0 w 137160"/>
                      <a:gd name="connsiteY1" fmla="*/ 123825 h 123825"/>
                      <a:gd name="connsiteX2" fmla="*/ 106680 w 137160"/>
                      <a:gd name="connsiteY2" fmla="*/ 0 h 123825"/>
                      <a:gd name="connsiteX3" fmla="*/ 137160 w 137160"/>
                      <a:gd name="connsiteY3" fmla="*/ 22860 h 123825"/>
                      <a:gd name="connsiteX4" fmla="*/ 74295 w 137160"/>
                      <a:gd name="connsiteY4" fmla="*/ 12382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160" h="123825">
                        <a:moveTo>
                          <a:pt x="74295" y="123825"/>
                        </a:moveTo>
                        <a:lnTo>
                          <a:pt x="0" y="123825"/>
                        </a:lnTo>
                        <a:lnTo>
                          <a:pt x="106680" y="0"/>
                        </a:lnTo>
                        <a:lnTo>
                          <a:pt x="137160" y="22860"/>
                        </a:lnTo>
                        <a:lnTo>
                          <a:pt x="74295" y="1238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05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63"/>
                  <p:cNvSpPr/>
                  <p:nvPr/>
                </p:nvSpPr>
                <p:spPr>
                  <a:xfrm>
                    <a:off x="1000126" y="1306830"/>
                    <a:ext cx="403860" cy="499746"/>
                  </a:xfrm>
                  <a:custGeom>
                    <a:avLst/>
                    <a:gdLst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6210 w 401955"/>
                      <a:gd name="connsiteY17" fmla="*/ 12382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6210 w 401955"/>
                      <a:gd name="connsiteY17" fmla="*/ 12382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95250 w 401955"/>
                      <a:gd name="connsiteY17" fmla="*/ 106680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95250 w 401955"/>
                      <a:gd name="connsiteY17" fmla="*/ 106680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95250 w 401955"/>
                      <a:gd name="connsiteY17" fmla="*/ 106680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4305 w 401955"/>
                      <a:gd name="connsiteY17" fmla="*/ 12001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4305 w 401955"/>
                      <a:gd name="connsiteY17" fmla="*/ 12001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4305 w 401955"/>
                      <a:gd name="connsiteY17" fmla="*/ 12001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110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4305 w 401955"/>
                      <a:gd name="connsiteY17" fmla="*/ 12001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504825"/>
                      <a:gd name="connsiteX1" fmla="*/ 1905 w 401955"/>
                      <a:gd name="connsiteY1" fmla="*/ 291465 h 504825"/>
                      <a:gd name="connsiteX2" fmla="*/ 0 w 401955"/>
                      <a:gd name="connsiteY2" fmla="*/ 0 h 504825"/>
                      <a:gd name="connsiteX3" fmla="*/ 175260 w 401955"/>
                      <a:gd name="connsiteY3" fmla="*/ 0 h 504825"/>
                      <a:gd name="connsiteX4" fmla="*/ 165735 w 401955"/>
                      <a:gd name="connsiteY4" fmla="*/ 167640 h 504825"/>
                      <a:gd name="connsiteX5" fmla="*/ 260985 w 401955"/>
                      <a:gd name="connsiteY5" fmla="*/ 293370 h 504825"/>
                      <a:gd name="connsiteX6" fmla="*/ 325755 w 401955"/>
                      <a:gd name="connsiteY6" fmla="*/ 194310 h 504825"/>
                      <a:gd name="connsiteX7" fmla="*/ 398145 w 401955"/>
                      <a:gd name="connsiteY7" fmla="*/ 196215 h 504825"/>
                      <a:gd name="connsiteX8" fmla="*/ 300990 w 401955"/>
                      <a:gd name="connsiteY8" fmla="*/ 342900 h 504825"/>
                      <a:gd name="connsiteX9" fmla="*/ 401955 w 401955"/>
                      <a:gd name="connsiteY9" fmla="*/ 497205 h 504825"/>
                      <a:gd name="connsiteX10" fmla="*/ 327660 w 401955"/>
                      <a:gd name="connsiteY10" fmla="*/ 499110 h 504825"/>
                      <a:gd name="connsiteX11" fmla="*/ 266700 w 401955"/>
                      <a:gd name="connsiteY11" fmla="*/ 400050 h 504825"/>
                      <a:gd name="connsiteX12" fmla="*/ 200025 w 401955"/>
                      <a:gd name="connsiteY12" fmla="*/ 502920 h 504825"/>
                      <a:gd name="connsiteX13" fmla="*/ 121920 w 401955"/>
                      <a:gd name="connsiteY13" fmla="*/ 504825 h 504825"/>
                      <a:gd name="connsiteX14" fmla="*/ 226695 w 401955"/>
                      <a:gd name="connsiteY14" fmla="*/ 342900 h 504825"/>
                      <a:gd name="connsiteX15" fmla="*/ 102870 w 401955"/>
                      <a:gd name="connsiteY15" fmla="*/ 171450 h 504825"/>
                      <a:gd name="connsiteX16" fmla="*/ 104775 w 401955"/>
                      <a:gd name="connsiteY16" fmla="*/ 121920 h 504825"/>
                      <a:gd name="connsiteX17" fmla="*/ 154305 w 401955"/>
                      <a:gd name="connsiteY17" fmla="*/ 120015 h 504825"/>
                      <a:gd name="connsiteX18" fmla="*/ 158115 w 401955"/>
                      <a:gd name="connsiteY18" fmla="*/ 47625 h 504825"/>
                      <a:gd name="connsiteX19" fmla="*/ 55245 w 401955"/>
                      <a:gd name="connsiteY19" fmla="*/ 49530 h 504825"/>
                      <a:gd name="connsiteX20" fmla="*/ 55245 w 401955"/>
                      <a:gd name="connsiteY20" fmla="*/ 291465 h 504825"/>
                      <a:gd name="connsiteX0" fmla="*/ 55245 w 401955"/>
                      <a:gd name="connsiteY0" fmla="*/ 291465 h 502920"/>
                      <a:gd name="connsiteX1" fmla="*/ 1905 w 401955"/>
                      <a:gd name="connsiteY1" fmla="*/ 291465 h 502920"/>
                      <a:gd name="connsiteX2" fmla="*/ 0 w 401955"/>
                      <a:gd name="connsiteY2" fmla="*/ 0 h 502920"/>
                      <a:gd name="connsiteX3" fmla="*/ 175260 w 401955"/>
                      <a:gd name="connsiteY3" fmla="*/ 0 h 502920"/>
                      <a:gd name="connsiteX4" fmla="*/ 165735 w 401955"/>
                      <a:gd name="connsiteY4" fmla="*/ 167640 h 502920"/>
                      <a:gd name="connsiteX5" fmla="*/ 260985 w 401955"/>
                      <a:gd name="connsiteY5" fmla="*/ 293370 h 502920"/>
                      <a:gd name="connsiteX6" fmla="*/ 325755 w 401955"/>
                      <a:gd name="connsiteY6" fmla="*/ 194310 h 502920"/>
                      <a:gd name="connsiteX7" fmla="*/ 398145 w 401955"/>
                      <a:gd name="connsiteY7" fmla="*/ 196215 h 502920"/>
                      <a:gd name="connsiteX8" fmla="*/ 300990 w 401955"/>
                      <a:gd name="connsiteY8" fmla="*/ 342900 h 502920"/>
                      <a:gd name="connsiteX9" fmla="*/ 401955 w 401955"/>
                      <a:gd name="connsiteY9" fmla="*/ 497205 h 502920"/>
                      <a:gd name="connsiteX10" fmla="*/ 327660 w 401955"/>
                      <a:gd name="connsiteY10" fmla="*/ 499110 h 502920"/>
                      <a:gd name="connsiteX11" fmla="*/ 266700 w 401955"/>
                      <a:gd name="connsiteY11" fmla="*/ 400050 h 502920"/>
                      <a:gd name="connsiteX12" fmla="*/ 200025 w 401955"/>
                      <a:gd name="connsiteY12" fmla="*/ 502920 h 502920"/>
                      <a:gd name="connsiteX13" fmla="*/ 125730 w 401955"/>
                      <a:gd name="connsiteY13" fmla="*/ 499745 h 502920"/>
                      <a:gd name="connsiteX14" fmla="*/ 226695 w 401955"/>
                      <a:gd name="connsiteY14" fmla="*/ 342900 h 502920"/>
                      <a:gd name="connsiteX15" fmla="*/ 102870 w 401955"/>
                      <a:gd name="connsiteY15" fmla="*/ 171450 h 502920"/>
                      <a:gd name="connsiteX16" fmla="*/ 104775 w 401955"/>
                      <a:gd name="connsiteY16" fmla="*/ 121920 h 502920"/>
                      <a:gd name="connsiteX17" fmla="*/ 154305 w 401955"/>
                      <a:gd name="connsiteY17" fmla="*/ 120015 h 502920"/>
                      <a:gd name="connsiteX18" fmla="*/ 158115 w 401955"/>
                      <a:gd name="connsiteY18" fmla="*/ 47625 h 502920"/>
                      <a:gd name="connsiteX19" fmla="*/ 55245 w 401955"/>
                      <a:gd name="connsiteY19" fmla="*/ 49530 h 502920"/>
                      <a:gd name="connsiteX20" fmla="*/ 55245 w 401955"/>
                      <a:gd name="connsiteY20" fmla="*/ 291465 h 502920"/>
                      <a:gd name="connsiteX0" fmla="*/ 55245 w 401955"/>
                      <a:gd name="connsiteY0" fmla="*/ 291465 h 499745"/>
                      <a:gd name="connsiteX1" fmla="*/ 1905 w 401955"/>
                      <a:gd name="connsiteY1" fmla="*/ 291465 h 499745"/>
                      <a:gd name="connsiteX2" fmla="*/ 0 w 401955"/>
                      <a:gd name="connsiteY2" fmla="*/ 0 h 499745"/>
                      <a:gd name="connsiteX3" fmla="*/ 175260 w 401955"/>
                      <a:gd name="connsiteY3" fmla="*/ 0 h 499745"/>
                      <a:gd name="connsiteX4" fmla="*/ 165735 w 401955"/>
                      <a:gd name="connsiteY4" fmla="*/ 167640 h 499745"/>
                      <a:gd name="connsiteX5" fmla="*/ 260985 w 401955"/>
                      <a:gd name="connsiteY5" fmla="*/ 293370 h 499745"/>
                      <a:gd name="connsiteX6" fmla="*/ 325755 w 401955"/>
                      <a:gd name="connsiteY6" fmla="*/ 194310 h 499745"/>
                      <a:gd name="connsiteX7" fmla="*/ 398145 w 401955"/>
                      <a:gd name="connsiteY7" fmla="*/ 196215 h 499745"/>
                      <a:gd name="connsiteX8" fmla="*/ 300990 w 401955"/>
                      <a:gd name="connsiteY8" fmla="*/ 342900 h 499745"/>
                      <a:gd name="connsiteX9" fmla="*/ 401955 w 401955"/>
                      <a:gd name="connsiteY9" fmla="*/ 497205 h 499745"/>
                      <a:gd name="connsiteX10" fmla="*/ 327660 w 401955"/>
                      <a:gd name="connsiteY10" fmla="*/ 499110 h 499745"/>
                      <a:gd name="connsiteX11" fmla="*/ 266700 w 401955"/>
                      <a:gd name="connsiteY11" fmla="*/ 400050 h 499745"/>
                      <a:gd name="connsiteX12" fmla="*/ 200025 w 401955"/>
                      <a:gd name="connsiteY12" fmla="*/ 499745 h 499745"/>
                      <a:gd name="connsiteX13" fmla="*/ 125730 w 401955"/>
                      <a:gd name="connsiteY13" fmla="*/ 499745 h 499745"/>
                      <a:gd name="connsiteX14" fmla="*/ 226695 w 401955"/>
                      <a:gd name="connsiteY14" fmla="*/ 342900 h 499745"/>
                      <a:gd name="connsiteX15" fmla="*/ 102870 w 401955"/>
                      <a:gd name="connsiteY15" fmla="*/ 171450 h 499745"/>
                      <a:gd name="connsiteX16" fmla="*/ 104775 w 401955"/>
                      <a:gd name="connsiteY16" fmla="*/ 121920 h 499745"/>
                      <a:gd name="connsiteX17" fmla="*/ 154305 w 401955"/>
                      <a:gd name="connsiteY17" fmla="*/ 120015 h 499745"/>
                      <a:gd name="connsiteX18" fmla="*/ 158115 w 401955"/>
                      <a:gd name="connsiteY18" fmla="*/ 47625 h 499745"/>
                      <a:gd name="connsiteX19" fmla="*/ 55245 w 401955"/>
                      <a:gd name="connsiteY19" fmla="*/ 49530 h 499745"/>
                      <a:gd name="connsiteX20" fmla="*/ 55245 w 401955"/>
                      <a:gd name="connsiteY20" fmla="*/ 291465 h 499745"/>
                      <a:gd name="connsiteX0" fmla="*/ 55245 w 401955"/>
                      <a:gd name="connsiteY0" fmla="*/ 291465 h 499746"/>
                      <a:gd name="connsiteX1" fmla="*/ 1905 w 401955"/>
                      <a:gd name="connsiteY1" fmla="*/ 291465 h 499746"/>
                      <a:gd name="connsiteX2" fmla="*/ 0 w 401955"/>
                      <a:gd name="connsiteY2" fmla="*/ 0 h 499746"/>
                      <a:gd name="connsiteX3" fmla="*/ 175260 w 401955"/>
                      <a:gd name="connsiteY3" fmla="*/ 0 h 499746"/>
                      <a:gd name="connsiteX4" fmla="*/ 165735 w 401955"/>
                      <a:gd name="connsiteY4" fmla="*/ 167640 h 499746"/>
                      <a:gd name="connsiteX5" fmla="*/ 260985 w 401955"/>
                      <a:gd name="connsiteY5" fmla="*/ 293370 h 499746"/>
                      <a:gd name="connsiteX6" fmla="*/ 325755 w 401955"/>
                      <a:gd name="connsiteY6" fmla="*/ 194310 h 499746"/>
                      <a:gd name="connsiteX7" fmla="*/ 398145 w 401955"/>
                      <a:gd name="connsiteY7" fmla="*/ 196215 h 499746"/>
                      <a:gd name="connsiteX8" fmla="*/ 300990 w 401955"/>
                      <a:gd name="connsiteY8" fmla="*/ 342900 h 499746"/>
                      <a:gd name="connsiteX9" fmla="*/ 401955 w 401955"/>
                      <a:gd name="connsiteY9" fmla="*/ 497205 h 499746"/>
                      <a:gd name="connsiteX10" fmla="*/ 327660 w 401955"/>
                      <a:gd name="connsiteY10" fmla="*/ 499110 h 499746"/>
                      <a:gd name="connsiteX11" fmla="*/ 266700 w 401955"/>
                      <a:gd name="connsiteY11" fmla="*/ 400050 h 499746"/>
                      <a:gd name="connsiteX12" fmla="*/ 200025 w 401955"/>
                      <a:gd name="connsiteY12" fmla="*/ 499745 h 499746"/>
                      <a:gd name="connsiteX13" fmla="*/ 125730 w 401955"/>
                      <a:gd name="connsiteY13" fmla="*/ 499746 h 499746"/>
                      <a:gd name="connsiteX14" fmla="*/ 226695 w 401955"/>
                      <a:gd name="connsiteY14" fmla="*/ 342900 h 499746"/>
                      <a:gd name="connsiteX15" fmla="*/ 102870 w 401955"/>
                      <a:gd name="connsiteY15" fmla="*/ 171450 h 499746"/>
                      <a:gd name="connsiteX16" fmla="*/ 104775 w 401955"/>
                      <a:gd name="connsiteY16" fmla="*/ 121920 h 499746"/>
                      <a:gd name="connsiteX17" fmla="*/ 154305 w 401955"/>
                      <a:gd name="connsiteY17" fmla="*/ 120015 h 499746"/>
                      <a:gd name="connsiteX18" fmla="*/ 158115 w 401955"/>
                      <a:gd name="connsiteY18" fmla="*/ 47625 h 499746"/>
                      <a:gd name="connsiteX19" fmla="*/ 55245 w 401955"/>
                      <a:gd name="connsiteY19" fmla="*/ 49530 h 499746"/>
                      <a:gd name="connsiteX20" fmla="*/ 55245 w 401955"/>
                      <a:gd name="connsiteY20" fmla="*/ 291465 h 499746"/>
                      <a:gd name="connsiteX0" fmla="*/ 55245 w 398145"/>
                      <a:gd name="connsiteY0" fmla="*/ 291465 h 499746"/>
                      <a:gd name="connsiteX1" fmla="*/ 1905 w 398145"/>
                      <a:gd name="connsiteY1" fmla="*/ 291465 h 499746"/>
                      <a:gd name="connsiteX2" fmla="*/ 0 w 398145"/>
                      <a:gd name="connsiteY2" fmla="*/ 0 h 499746"/>
                      <a:gd name="connsiteX3" fmla="*/ 175260 w 398145"/>
                      <a:gd name="connsiteY3" fmla="*/ 0 h 499746"/>
                      <a:gd name="connsiteX4" fmla="*/ 165735 w 398145"/>
                      <a:gd name="connsiteY4" fmla="*/ 167640 h 499746"/>
                      <a:gd name="connsiteX5" fmla="*/ 260985 w 398145"/>
                      <a:gd name="connsiteY5" fmla="*/ 293370 h 499746"/>
                      <a:gd name="connsiteX6" fmla="*/ 325755 w 398145"/>
                      <a:gd name="connsiteY6" fmla="*/ 194310 h 499746"/>
                      <a:gd name="connsiteX7" fmla="*/ 398145 w 398145"/>
                      <a:gd name="connsiteY7" fmla="*/ 196215 h 499746"/>
                      <a:gd name="connsiteX8" fmla="*/ 300990 w 398145"/>
                      <a:gd name="connsiteY8" fmla="*/ 342900 h 499746"/>
                      <a:gd name="connsiteX9" fmla="*/ 396240 w 398145"/>
                      <a:gd name="connsiteY9" fmla="*/ 499745 h 499746"/>
                      <a:gd name="connsiteX10" fmla="*/ 327660 w 398145"/>
                      <a:gd name="connsiteY10" fmla="*/ 499110 h 499746"/>
                      <a:gd name="connsiteX11" fmla="*/ 266700 w 398145"/>
                      <a:gd name="connsiteY11" fmla="*/ 400050 h 499746"/>
                      <a:gd name="connsiteX12" fmla="*/ 200025 w 398145"/>
                      <a:gd name="connsiteY12" fmla="*/ 499745 h 499746"/>
                      <a:gd name="connsiteX13" fmla="*/ 125730 w 398145"/>
                      <a:gd name="connsiteY13" fmla="*/ 499746 h 499746"/>
                      <a:gd name="connsiteX14" fmla="*/ 226695 w 398145"/>
                      <a:gd name="connsiteY14" fmla="*/ 342900 h 499746"/>
                      <a:gd name="connsiteX15" fmla="*/ 102870 w 398145"/>
                      <a:gd name="connsiteY15" fmla="*/ 171450 h 499746"/>
                      <a:gd name="connsiteX16" fmla="*/ 104775 w 398145"/>
                      <a:gd name="connsiteY16" fmla="*/ 121920 h 499746"/>
                      <a:gd name="connsiteX17" fmla="*/ 154305 w 398145"/>
                      <a:gd name="connsiteY17" fmla="*/ 120015 h 499746"/>
                      <a:gd name="connsiteX18" fmla="*/ 158115 w 398145"/>
                      <a:gd name="connsiteY18" fmla="*/ 47625 h 499746"/>
                      <a:gd name="connsiteX19" fmla="*/ 55245 w 398145"/>
                      <a:gd name="connsiteY19" fmla="*/ 49530 h 499746"/>
                      <a:gd name="connsiteX20" fmla="*/ 55245 w 398145"/>
                      <a:gd name="connsiteY20" fmla="*/ 291465 h 499746"/>
                      <a:gd name="connsiteX0" fmla="*/ 55245 w 403860"/>
                      <a:gd name="connsiteY0" fmla="*/ 291465 h 499746"/>
                      <a:gd name="connsiteX1" fmla="*/ 1905 w 403860"/>
                      <a:gd name="connsiteY1" fmla="*/ 291465 h 499746"/>
                      <a:gd name="connsiteX2" fmla="*/ 0 w 403860"/>
                      <a:gd name="connsiteY2" fmla="*/ 0 h 499746"/>
                      <a:gd name="connsiteX3" fmla="*/ 175260 w 403860"/>
                      <a:gd name="connsiteY3" fmla="*/ 0 h 499746"/>
                      <a:gd name="connsiteX4" fmla="*/ 165735 w 403860"/>
                      <a:gd name="connsiteY4" fmla="*/ 167640 h 499746"/>
                      <a:gd name="connsiteX5" fmla="*/ 260985 w 403860"/>
                      <a:gd name="connsiteY5" fmla="*/ 293370 h 499746"/>
                      <a:gd name="connsiteX6" fmla="*/ 325755 w 403860"/>
                      <a:gd name="connsiteY6" fmla="*/ 194310 h 499746"/>
                      <a:gd name="connsiteX7" fmla="*/ 398145 w 403860"/>
                      <a:gd name="connsiteY7" fmla="*/ 196215 h 499746"/>
                      <a:gd name="connsiteX8" fmla="*/ 300990 w 403860"/>
                      <a:gd name="connsiteY8" fmla="*/ 342900 h 499746"/>
                      <a:gd name="connsiteX9" fmla="*/ 403860 w 403860"/>
                      <a:gd name="connsiteY9" fmla="*/ 499745 h 499746"/>
                      <a:gd name="connsiteX10" fmla="*/ 327660 w 403860"/>
                      <a:gd name="connsiteY10" fmla="*/ 499110 h 499746"/>
                      <a:gd name="connsiteX11" fmla="*/ 266700 w 403860"/>
                      <a:gd name="connsiteY11" fmla="*/ 400050 h 499746"/>
                      <a:gd name="connsiteX12" fmla="*/ 200025 w 403860"/>
                      <a:gd name="connsiteY12" fmla="*/ 499745 h 499746"/>
                      <a:gd name="connsiteX13" fmla="*/ 125730 w 403860"/>
                      <a:gd name="connsiteY13" fmla="*/ 499746 h 499746"/>
                      <a:gd name="connsiteX14" fmla="*/ 226695 w 403860"/>
                      <a:gd name="connsiteY14" fmla="*/ 342900 h 499746"/>
                      <a:gd name="connsiteX15" fmla="*/ 102870 w 403860"/>
                      <a:gd name="connsiteY15" fmla="*/ 171450 h 499746"/>
                      <a:gd name="connsiteX16" fmla="*/ 104775 w 403860"/>
                      <a:gd name="connsiteY16" fmla="*/ 121920 h 499746"/>
                      <a:gd name="connsiteX17" fmla="*/ 154305 w 403860"/>
                      <a:gd name="connsiteY17" fmla="*/ 120015 h 499746"/>
                      <a:gd name="connsiteX18" fmla="*/ 158115 w 403860"/>
                      <a:gd name="connsiteY18" fmla="*/ 47625 h 499746"/>
                      <a:gd name="connsiteX19" fmla="*/ 55245 w 403860"/>
                      <a:gd name="connsiteY19" fmla="*/ 49530 h 499746"/>
                      <a:gd name="connsiteX20" fmla="*/ 55245 w 403860"/>
                      <a:gd name="connsiteY20" fmla="*/ 291465 h 499746"/>
                      <a:gd name="connsiteX0" fmla="*/ 55245 w 403860"/>
                      <a:gd name="connsiteY0" fmla="*/ 291465 h 523240"/>
                      <a:gd name="connsiteX1" fmla="*/ 1905 w 403860"/>
                      <a:gd name="connsiteY1" fmla="*/ 291465 h 523240"/>
                      <a:gd name="connsiteX2" fmla="*/ 0 w 403860"/>
                      <a:gd name="connsiteY2" fmla="*/ 0 h 523240"/>
                      <a:gd name="connsiteX3" fmla="*/ 175260 w 403860"/>
                      <a:gd name="connsiteY3" fmla="*/ 0 h 523240"/>
                      <a:gd name="connsiteX4" fmla="*/ 165735 w 403860"/>
                      <a:gd name="connsiteY4" fmla="*/ 167640 h 523240"/>
                      <a:gd name="connsiteX5" fmla="*/ 260985 w 403860"/>
                      <a:gd name="connsiteY5" fmla="*/ 293370 h 523240"/>
                      <a:gd name="connsiteX6" fmla="*/ 325755 w 403860"/>
                      <a:gd name="connsiteY6" fmla="*/ 194310 h 523240"/>
                      <a:gd name="connsiteX7" fmla="*/ 398145 w 403860"/>
                      <a:gd name="connsiteY7" fmla="*/ 196215 h 523240"/>
                      <a:gd name="connsiteX8" fmla="*/ 300990 w 403860"/>
                      <a:gd name="connsiteY8" fmla="*/ 342900 h 523240"/>
                      <a:gd name="connsiteX9" fmla="*/ 403860 w 403860"/>
                      <a:gd name="connsiteY9" fmla="*/ 499745 h 523240"/>
                      <a:gd name="connsiteX10" fmla="*/ 339090 w 403860"/>
                      <a:gd name="connsiteY10" fmla="*/ 523240 h 523240"/>
                      <a:gd name="connsiteX11" fmla="*/ 266700 w 403860"/>
                      <a:gd name="connsiteY11" fmla="*/ 400050 h 523240"/>
                      <a:gd name="connsiteX12" fmla="*/ 200025 w 403860"/>
                      <a:gd name="connsiteY12" fmla="*/ 499745 h 523240"/>
                      <a:gd name="connsiteX13" fmla="*/ 125730 w 403860"/>
                      <a:gd name="connsiteY13" fmla="*/ 499746 h 523240"/>
                      <a:gd name="connsiteX14" fmla="*/ 226695 w 403860"/>
                      <a:gd name="connsiteY14" fmla="*/ 342900 h 523240"/>
                      <a:gd name="connsiteX15" fmla="*/ 102870 w 403860"/>
                      <a:gd name="connsiteY15" fmla="*/ 171450 h 523240"/>
                      <a:gd name="connsiteX16" fmla="*/ 104775 w 403860"/>
                      <a:gd name="connsiteY16" fmla="*/ 121920 h 523240"/>
                      <a:gd name="connsiteX17" fmla="*/ 154305 w 403860"/>
                      <a:gd name="connsiteY17" fmla="*/ 120015 h 523240"/>
                      <a:gd name="connsiteX18" fmla="*/ 158115 w 403860"/>
                      <a:gd name="connsiteY18" fmla="*/ 47625 h 523240"/>
                      <a:gd name="connsiteX19" fmla="*/ 55245 w 403860"/>
                      <a:gd name="connsiteY19" fmla="*/ 49530 h 523240"/>
                      <a:gd name="connsiteX20" fmla="*/ 55245 w 403860"/>
                      <a:gd name="connsiteY20" fmla="*/ 291465 h 523240"/>
                      <a:gd name="connsiteX0" fmla="*/ 55245 w 403860"/>
                      <a:gd name="connsiteY0" fmla="*/ 291465 h 499746"/>
                      <a:gd name="connsiteX1" fmla="*/ 1905 w 403860"/>
                      <a:gd name="connsiteY1" fmla="*/ 291465 h 499746"/>
                      <a:gd name="connsiteX2" fmla="*/ 0 w 403860"/>
                      <a:gd name="connsiteY2" fmla="*/ 0 h 499746"/>
                      <a:gd name="connsiteX3" fmla="*/ 175260 w 403860"/>
                      <a:gd name="connsiteY3" fmla="*/ 0 h 499746"/>
                      <a:gd name="connsiteX4" fmla="*/ 165735 w 403860"/>
                      <a:gd name="connsiteY4" fmla="*/ 167640 h 499746"/>
                      <a:gd name="connsiteX5" fmla="*/ 260985 w 403860"/>
                      <a:gd name="connsiteY5" fmla="*/ 293370 h 499746"/>
                      <a:gd name="connsiteX6" fmla="*/ 325755 w 403860"/>
                      <a:gd name="connsiteY6" fmla="*/ 194310 h 499746"/>
                      <a:gd name="connsiteX7" fmla="*/ 398145 w 403860"/>
                      <a:gd name="connsiteY7" fmla="*/ 196215 h 499746"/>
                      <a:gd name="connsiteX8" fmla="*/ 300990 w 403860"/>
                      <a:gd name="connsiteY8" fmla="*/ 342900 h 499746"/>
                      <a:gd name="connsiteX9" fmla="*/ 403860 w 403860"/>
                      <a:gd name="connsiteY9" fmla="*/ 499745 h 499746"/>
                      <a:gd name="connsiteX10" fmla="*/ 333375 w 403860"/>
                      <a:gd name="connsiteY10" fmla="*/ 499745 h 499746"/>
                      <a:gd name="connsiteX11" fmla="*/ 266700 w 403860"/>
                      <a:gd name="connsiteY11" fmla="*/ 400050 h 499746"/>
                      <a:gd name="connsiteX12" fmla="*/ 200025 w 403860"/>
                      <a:gd name="connsiteY12" fmla="*/ 499745 h 499746"/>
                      <a:gd name="connsiteX13" fmla="*/ 125730 w 403860"/>
                      <a:gd name="connsiteY13" fmla="*/ 499746 h 499746"/>
                      <a:gd name="connsiteX14" fmla="*/ 226695 w 403860"/>
                      <a:gd name="connsiteY14" fmla="*/ 342900 h 499746"/>
                      <a:gd name="connsiteX15" fmla="*/ 102870 w 403860"/>
                      <a:gd name="connsiteY15" fmla="*/ 171450 h 499746"/>
                      <a:gd name="connsiteX16" fmla="*/ 104775 w 403860"/>
                      <a:gd name="connsiteY16" fmla="*/ 121920 h 499746"/>
                      <a:gd name="connsiteX17" fmla="*/ 154305 w 403860"/>
                      <a:gd name="connsiteY17" fmla="*/ 120015 h 499746"/>
                      <a:gd name="connsiteX18" fmla="*/ 158115 w 403860"/>
                      <a:gd name="connsiteY18" fmla="*/ 47625 h 499746"/>
                      <a:gd name="connsiteX19" fmla="*/ 55245 w 403860"/>
                      <a:gd name="connsiteY19" fmla="*/ 49530 h 499746"/>
                      <a:gd name="connsiteX20" fmla="*/ 55245 w 403860"/>
                      <a:gd name="connsiteY20" fmla="*/ 291465 h 499746"/>
                      <a:gd name="connsiteX0" fmla="*/ 55245 w 403860"/>
                      <a:gd name="connsiteY0" fmla="*/ 291465 h 499746"/>
                      <a:gd name="connsiteX1" fmla="*/ 1905 w 403860"/>
                      <a:gd name="connsiteY1" fmla="*/ 291465 h 499746"/>
                      <a:gd name="connsiteX2" fmla="*/ 0 w 403860"/>
                      <a:gd name="connsiteY2" fmla="*/ 0 h 499746"/>
                      <a:gd name="connsiteX3" fmla="*/ 175260 w 403860"/>
                      <a:gd name="connsiteY3" fmla="*/ 0 h 499746"/>
                      <a:gd name="connsiteX4" fmla="*/ 165735 w 403860"/>
                      <a:gd name="connsiteY4" fmla="*/ 167640 h 499746"/>
                      <a:gd name="connsiteX5" fmla="*/ 260985 w 403860"/>
                      <a:gd name="connsiteY5" fmla="*/ 293370 h 499746"/>
                      <a:gd name="connsiteX6" fmla="*/ 325755 w 403860"/>
                      <a:gd name="connsiteY6" fmla="*/ 194310 h 499746"/>
                      <a:gd name="connsiteX7" fmla="*/ 401955 w 403860"/>
                      <a:gd name="connsiteY7" fmla="*/ 193358 h 499746"/>
                      <a:gd name="connsiteX8" fmla="*/ 300990 w 403860"/>
                      <a:gd name="connsiteY8" fmla="*/ 342900 h 499746"/>
                      <a:gd name="connsiteX9" fmla="*/ 403860 w 403860"/>
                      <a:gd name="connsiteY9" fmla="*/ 499745 h 499746"/>
                      <a:gd name="connsiteX10" fmla="*/ 333375 w 403860"/>
                      <a:gd name="connsiteY10" fmla="*/ 499745 h 499746"/>
                      <a:gd name="connsiteX11" fmla="*/ 266700 w 403860"/>
                      <a:gd name="connsiteY11" fmla="*/ 400050 h 499746"/>
                      <a:gd name="connsiteX12" fmla="*/ 200025 w 403860"/>
                      <a:gd name="connsiteY12" fmla="*/ 499745 h 499746"/>
                      <a:gd name="connsiteX13" fmla="*/ 125730 w 403860"/>
                      <a:gd name="connsiteY13" fmla="*/ 499746 h 499746"/>
                      <a:gd name="connsiteX14" fmla="*/ 226695 w 403860"/>
                      <a:gd name="connsiteY14" fmla="*/ 342900 h 499746"/>
                      <a:gd name="connsiteX15" fmla="*/ 102870 w 403860"/>
                      <a:gd name="connsiteY15" fmla="*/ 171450 h 499746"/>
                      <a:gd name="connsiteX16" fmla="*/ 104775 w 403860"/>
                      <a:gd name="connsiteY16" fmla="*/ 121920 h 499746"/>
                      <a:gd name="connsiteX17" fmla="*/ 154305 w 403860"/>
                      <a:gd name="connsiteY17" fmla="*/ 120015 h 499746"/>
                      <a:gd name="connsiteX18" fmla="*/ 158115 w 403860"/>
                      <a:gd name="connsiteY18" fmla="*/ 47625 h 499746"/>
                      <a:gd name="connsiteX19" fmla="*/ 55245 w 403860"/>
                      <a:gd name="connsiteY19" fmla="*/ 49530 h 499746"/>
                      <a:gd name="connsiteX20" fmla="*/ 55245 w 403860"/>
                      <a:gd name="connsiteY20" fmla="*/ 291465 h 499746"/>
                      <a:gd name="connsiteX0" fmla="*/ 55245 w 403860"/>
                      <a:gd name="connsiteY0" fmla="*/ 291465 h 499746"/>
                      <a:gd name="connsiteX1" fmla="*/ 1905 w 403860"/>
                      <a:gd name="connsiteY1" fmla="*/ 291465 h 499746"/>
                      <a:gd name="connsiteX2" fmla="*/ 0 w 403860"/>
                      <a:gd name="connsiteY2" fmla="*/ 0 h 499746"/>
                      <a:gd name="connsiteX3" fmla="*/ 175260 w 403860"/>
                      <a:gd name="connsiteY3" fmla="*/ 0 h 499746"/>
                      <a:gd name="connsiteX4" fmla="*/ 165735 w 403860"/>
                      <a:gd name="connsiteY4" fmla="*/ 167640 h 499746"/>
                      <a:gd name="connsiteX5" fmla="*/ 260985 w 403860"/>
                      <a:gd name="connsiteY5" fmla="*/ 293370 h 499746"/>
                      <a:gd name="connsiteX6" fmla="*/ 325755 w 403860"/>
                      <a:gd name="connsiteY6" fmla="*/ 193358 h 499746"/>
                      <a:gd name="connsiteX7" fmla="*/ 401955 w 403860"/>
                      <a:gd name="connsiteY7" fmla="*/ 193358 h 499746"/>
                      <a:gd name="connsiteX8" fmla="*/ 300990 w 403860"/>
                      <a:gd name="connsiteY8" fmla="*/ 342900 h 499746"/>
                      <a:gd name="connsiteX9" fmla="*/ 403860 w 403860"/>
                      <a:gd name="connsiteY9" fmla="*/ 499745 h 499746"/>
                      <a:gd name="connsiteX10" fmla="*/ 333375 w 403860"/>
                      <a:gd name="connsiteY10" fmla="*/ 499745 h 499746"/>
                      <a:gd name="connsiteX11" fmla="*/ 266700 w 403860"/>
                      <a:gd name="connsiteY11" fmla="*/ 400050 h 499746"/>
                      <a:gd name="connsiteX12" fmla="*/ 200025 w 403860"/>
                      <a:gd name="connsiteY12" fmla="*/ 499745 h 499746"/>
                      <a:gd name="connsiteX13" fmla="*/ 125730 w 403860"/>
                      <a:gd name="connsiteY13" fmla="*/ 499746 h 499746"/>
                      <a:gd name="connsiteX14" fmla="*/ 226695 w 403860"/>
                      <a:gd name="connsiteY14" fmla="*/ 342900 h 499746"/>
                      <a:gd name="connsiteX15" fmla="*/ 102870 w 403860"/>
                      <a:gd name="connsiteY15" fmla="*/ 171450 h 499746"/>
                      <a:gd name="connsiteX16" fmla="*/ 104775 w 403860"/>
                      <a:gd name="connsiteY16" fmla="*/ 121920 h 499746"/>
                      <a:gd name="connsiteX17" fmla="*/ 154305 w 403860"/>
                      <a:gd name="connsiteY17" fmla="*/ 120015 h 499746"/>
                      <a:gd name="connsiteX18" fmla="*/ 158115 w 403860"/>
                      <a:gd name="connsiteY18" fmla="*/ 47625 h 499746"/>
                      <a:gd name="connsiteX19" fmla="*/ 55245 w 403860"/>
                      <a:gd name="connsiteY19" fmla="*/ 49530 h 499746"/>
                      <a:gd name="connsiteX20" fmla="*/ 55245 w 403860"/>
                      <a:gd name="connsiteY20" fmla="*/ 291465 h 499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3860" h="499746">
                        <a:moveTo>
                          <a:pt x="55245" y="291465"/>
                        </a:moveTo>
                        <a:lnTo>
                          <a:pt x="1905" y="291465"/>
                        </a:lnTo>
                        <a:lnTo>
                          <a:pt x="0" y="0"/>
                        </a:lnTo>
                        <a:lnTo>
                          <a:pt x="175260" y="0"/>
                        </a:lnTo>
                        <a:cubicBezTo>
                          <a:pt x="223838" y="12700"/>
                          <a:pt x="294323" y="103505"/>
                          <a:pt x="165735" y="167640"/>
                        </a:cubicBezTo>
                        <a:lnTo>
                          <a:pt x="260985" y="293370"/>
                        </a:lnTo>
                        <a:lnTo>
                          <a:pt x="325755" y="193358"/>
                        </a:lnTo>
                        <a:lnTo>
                          <a:pt x="401955" y="193358"/>
                        </a:lnTo>
                        <a:lnTo>
                          <a:pt x="300990" y="342900"/>
                        </a:lnTo>
                        <a:lnTo>
                          <a:pt x="403860" y="499745"/>
                        </a:lnTo>
                        <a:lnTo>
                          <a:pt x="333375" y="499745"/>
                        </a:lnTo>
                        <a:lnTo>
                          <a:pt x="266700" y="400050"/>
                        </a:lnTo>
                        <a:lnTo>
                          <a:pt x="200025" y="499745"/>
                        </a:lnTo>
                        <a:lnTo>
                          <a:pt x="125730" y="499746"/>
                        </a:lnTo>
                        <a:lnTo>
                          <a:pt x="226695" y="342900"/>
                        </a:lnTo>
                        <a:lnTo>
                          <a:pt x="102870" y="171450"/>
                        </a:lnTo>
                        <a:lnTo>
                          <a:pt x="104775" y="121920"/>
                        </a:lnTo>
                        <a:lnTo>
                          <a:pt x="154305" y="120015"/>
                        </a:lnTo>
                        <a:cubicBezTo>
                          <a:pt x="186055" y="103823"/>
                          <a:pt x="184150" y="66993"/>
                          <a:pt x="158115" y="47625"/>
                        </a:cubicBezTo>
                        <a:lnTo>
                          <a:pt x="55245" y="49530"/>
                        </a:lnTo>
                        <a:lnTo>
                          <a:pt x="55245" y="29146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05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91" name="Title 1"/>
            <p:cNvSpPr txBox="1">
              <a:spLocks/>
            </p:cNvSpPr>
            <p:nvPr/>
          </p:nvSpPr>
          <p:spPr>
            <a:xfrm>
              <a:off x="1759062" y="1998658"/>
              <a:ext cx="1466876" cy="357080"/>
            </a:xfrm>
            <a:prstGeom prst="rect">
              <a:avLst/>
            </a:prstGeom>
          </p:spPr>
          <p:txBody>
            <a:bodyPr vert="horz" wrap="square" lIns="121888" tIns="60944" rIns="121888" bIns="60944" rtlCol="0" anchor="t" anchorCtr="0">
              <a:spAutoFit/>
            </a:bodyPr>
            <a:lstStyle>
              <a:lvl1pPr algn="l" defTabSz="1088212" rtl="0" eaLnBrk="1" latinLnBrk="0" hangingPunct="1">
                <a:lnSpc>
                  <a:spcPct val="95000"/>
                </a:lnSpc>
                <a:spcBef>
                  <a:spcPts val="0"/>
                </a:spcBef>
                <a:buNone/>
                <a:defRPr sz="28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50877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j-ea"/>
                  <a:cs typeface="+mj-cs"/>
                </a:rPr>
                <a:t>Pharmacist</a:t>
              </a:r>
              <a:endPara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100" name="Content Placeholder 22"/>
          <p:cNvSpPr txBox="1">
            <a:spLocks/>
          </p:cNvSpPr>
          <p:nvPr/>
        </p:nvSpPr>
        <p:spPr>
          <a:xfrm>
            <a:off x="7562419" y="1536941"/>
            <a:ext cx="4207044" cy="5040529"/>
          </a:xfrm>
          <a:prstGeom prst="rect">
            <a:avLst/>
          </a:prstGeom>
        </p:spPr>
        <p:txBody>
          <a:bodyPr lIns="91403" tIns="45719" rIns="91403" bIns="45719"/>
          <a:lstStyle>
            <a:lvl1pPr marL="233363" indent="-233363" algn="l" defTabSz="1088212" rtl="0" eaLnBrk="1" latinLnBrk="0" hangingPunct="1">
              <a:lnSpc>
                <a:spcPct val="95000"/>
              </a:lnSpc>
              <a:spcBef>
                <a:spcPts val="9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169863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9863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234950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584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689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796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902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0877" rtl="0" eaLnBrk="1" fontAlgn="base" latinLnBrk="0" hangingPunct="1">
              <a:lnSpc>
                <a:spcPct val="95000"/>
              </a:lnSpc>
              <a:spcBef>
                <a:spcPts val="900"/>
              </a:spcBef>
              <a:spcAft>
                <a:spcPts val="600"/>
              </a:spcAft>
              <a:buClr>
                <a:srgbClr val="BBE0E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“Providing the best management for patients with bladder neoplasia relies on close cooperation and teamwork among urologists, oncologists, radiologists, and pathologists”</a:t>
            </a:r>
            <a:endParaRPr kumimoji="0" lang="en-US" sz="2133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26776" marR="0" lvl="1" indent="0" algn="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BBE0E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—2nd International Consultation on Bladder Cancer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1450877" rtl="0" eaLnBrk="1" fontAlgn="base" latinLnBrk="0" hangingPunct="1">
              <a:lnSpc>
                <a:spcPct val="95000"/>
              </a:lnSpc>
              <a:spcBef>
                <a:spcPts val="900"/>
              </a:spcBef>
              <a:spcAft>
                <a:spcPts val="600"/>
              </a:spcAft>
              <a:buClr>
                <a:srgbClr val="BBE0E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“Multidisciplinary input via tumor board discussions and/or directed consultations is critical to the optimal management of patients with bladder cancer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”</a:t>
            </a:r>
            <a:endParaRPr kumimoji="0" lang="en-US" sz="2133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26776" marR="0" lvl="1" indent="0" algn="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BBE0E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—ASCO Clinical Practice Guideline Endorsement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0" name="Picture 6" descr="\\FILESERVER\Work\AST148_Bladder_Cancer\Production\_Assets\Presentation_Icons\Icon_Urologist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249" y="2451697"/>
            <a:ext cx="1148003" cy="84645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50000"/>
              </a:schemeClr>
            </a:solidFill>
          </a:ln>
        </p:spPr>
      </p:pic>
      <p:pic>
        <p:nvPicPr>
          <p:cNvPr id="51" name="Picture 6" descr="\\FILESERVER\Work\AST148_Bladder_Cancer\Production\_Assets\Presentation_Icons\Icon_Urologist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5702" y="3116648"/>
            <a:ext cx="1861185" cy="1372296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50000"/>
              </a:schemeClr>
            </a:solidFill>
          </a:ln>
        </p:spPr>
      </p:pic>
      <p:sp>
        <p:nvSpPr>
          <p:cNvPr id="52" name="Title 1"/>
          <p:cNvSpPr txBox="1">
            <a:spLocks/>
          </p:cNvSpPr>
          <p:nvPr/>
        </p:nvSpPr>
        <p:spPr>
          <a:xfrm>
            <a:off x="3301350" y="4041936"/>
            <a:ext cx="1440761" cy="326219"/>
          </a:xfrm>
          <a:prstGeom prst="rect">
            <a:avLst/>
          </a:prstGeom>
        </p:spPr>
        <p:txBody>
          <a:bodyPr vert="horz" lIns="91416" tIns="45708" rIns="91416" bIns="45708" rtlCol="0" anchor="t" anchorCtr="0">
            <a:spAutoFit/>
          </a:bodyPr>
          <a:lstStyle>
            <a:lvl1pPr algn="l" defTabSz="108821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450877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Urologist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72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FC523-76F4-FB25-1C5F-F9F777F55F6B}"/>
              </a:ext>
            </a:extLst>
          </p:cNvPr>
          <p:cNvSpPr txBox="1"/>
          <p:nvPr/>
        </p:nvSpPr>
        <p:spPr>
          <a:xfrm>
            <a:off x="733044" y="2057400"/>
            <a:ext cx="10725912" cy="2743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MODULE 2: Novel Therapeutic Approaches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for Muscle-Invasive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20447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699077"/>
          <a:ext cx="10287000" cy="146843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65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past month, approximately how many patients did you see whose primary diagnosis was NMIBC?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0</a:t>
            </a:r>
          </a:p>
          <a:p>
            <a:pPr marL="457200"/>
            <a:r>
              <a:rPr lang="en-US" dirty="0"/>
              <a:t>1</a:t>
            </a:r>
          </a:p>
          <a:p>
            <a:pPr marL="457200"/>
            <a:r>
              <a:rPr lang="en-US" dirty="0"/>
              <a:t>2-5</a:t>
            </a:r>
          </a:p>
          <a:p>
            <a:pPr marL="457200"/>
            <a:r>
              <a:rPr lang="en-US" dirty="0"/>
              <a:t>More than 5</a:t>
            </a:r>
          </a:p>
        </p:txBody>
      </p:sp>
    </p:spTree>
    <p:extLst>
      <p:ext uri="{BB962C8B-B14F-4D97-AF65-F5344CB8AC3E}">
        <p14:creationId xmlns:p14="http://schemas.microsoft.com/office/powerpoint/2010/main" val="25852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headphones&#10;&#10;Description automatically generated">
            <a:extLst>
              <a:ext uri="{FF2B5EF4-FFF2-40B4-BE49-F238E27FC236}">
                <a16:creationId xmlns:a16="http://schemas.microsoft.com/office/drawing/2014/main" id="{76BADF77-0AE0-F0DB-B451-2FCB76D4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3" y="1090162"/>
            <a:ext cx="2812287" cy="1581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3A7287-2B8A-EF1A-411F-721FD4A40064}"/>
              </a:ext>
            </a:extLst>
          </p:cNvPr>
          <p:cNvSpPr txBox="1">
            <a:spLocks/>
          </p:cNvSpPr>
          <p:nvPr/>
        </p:nvSpPr>
        <p:spPr bwMode="auto">
          <a:xfrm>
            <a:off x="334933" y="2711265"/>
            <a:ext cx="2802513" cy="60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Jason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Hafron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West Bloomfield, Michigan</a:t>
            </a:r>
          </a:p>
        </p:txBody>
      </p:sp>
      <p:pic>
        <p:nvPicPr>
          <p:cNvPr id="6" name="Picture 5" descr="A person wearing headphones&#10;&#10;Description automatically generated">
            <a:extLst>
              <a:ext uri="{FF2B5EF4-FFF2-40B4-BE49-F238E27FC236}">
                <a16:creationId xmlns:a16="http://schemas.microsoft.com/office/drawing/2014/main" id="{FA931340-DA7C-AFA1-F561-A4C9BE10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3" y="3766371"/>
            <a:ext cx="2802513" cy="1576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D3885A-A2FB-4E83-A5A9-0FA92F1AA88F}"/>
              </a:ext>
            </a:extLst>
          </p:cNvPr>
          <p:cNvSpPr txBox="1">
            <a:spLocks/>
          </p:cNvSpPr>
          <p:nvPr/>
        </p:nvSpPr>
        <p:spPr bwMode="auto">
          <a:xfrm>
            <a:off x="3360947" y="1090162"/>
            <a:ext cx="8686800" cy="15819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Administration and tolerability of TAR-200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512C-88D7-6831-3ACC-62DE270457E4}"/>
              </a:ext>
            </a:extLst>
          </p:cNvPr>
          <p:cNvSpPr txBox="1">
            <a:spLocks/>
          </p:cNvSpPr>
          <p:nvPr/>
        </p:nvSpPr>
        <p:spPr bwMode="auto">
          <a:xfrm>
            <a:off x="3360947" y="3760873"/>
            <a:ext cx="8686800" cy="15819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76-year-old man with T2 muscle-invasive bladder cancer (MIBC) who discontinues neoadjuvant gemcitabine/cisplatin after acute renal failure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68ED61-6F6D-A573-3934-E520DD789509}"/>
              </a:ext>
            </a:extLst>
          </p:cNvPr>
          <p:cNvSpPr txBox="1">
            <a:spLocks/>
          </p:cNvSpPr>
          <p:nvPr/>
        </p:nvSpPr>
        <p:spPr bwMode="auto">
          <a:xfrm>
            <a:off x="335360" y="5417853"/>
            <a:ext cx="2802513" cy="60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Jason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Hafron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West Bloomfield, Michigan</a:t>
            </a:r>
          </a:p>
        </p:txBody>
      </p:sp>
    </p:spTree>
    <p:extLst>
      <p:ext uri="{BB962C8B-B14F-4D97-AF65-F5344CB8AC3E}">
        <p14:creationId xmlns:p14="http://schemas.microsoft.com/office/powerpoint/2010/main" val="35127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3244360"/>
          <a:ext cx="10287000" cy="46608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would you generally include a checkpoint inhibitor in the initial management of a 66-year-old man with muscle-invasive bladder cancer (MIBC) who is not a candidate for bladder resection due to cardiovascular issues?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2750147"/>
            <a:ext cx="10071797" cy="4423269"/>
          </a:xfrm>
        </p:spPr>
        <p:txBody>
          <a:bodyPr/>
          <a:lstStyle/>
          <a:p>
            <a:pPr marL="457200"/>
            <a:r>
              <a:rPr lang="en-US" dirty="0"/>
              <a:t>Yes</a:t>
            </a:r>
          </a:p>
          <a:p>
            <a:pPr marL="457200"/>
            <a:r>
              <a:rPr lang="en-US" dirty="0"/>
              <a:t>No </a:t>
            </a:r>
          </a:p>
        </p:txBody>
      </p:sp>
    </p:spTree>
    <p:extLst>
      <p:ext uri="{BB962C8B-B14F-4D97-AF65-F5344CB8AC3E}">
        <p14:creationId xmlns:p14="http://schemas.microsoft.com/office/powerpoint/2010/main" val="2731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wearing headphones&#10;&#10;Description automatically generated">
            <a:extLst>
              <a:ext uri="{FF2B5EF4-FFF2-40B4-BE49-F238E27FC236}">
                <a16:creationId xmlns:a16="http://schemas.microsoft.com/office/drawing/2014/main" id="{AF0EA38A-C6C3-6F07-1805-B7B1CAC3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6" y="3699012"/>
            <a:ext cx="2731707" cy="1536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F557D6-D8E8-F521-ED74-54D363DB15AA}"/>
              </a:ext>
            </a:extLst>
          </p:cNvPr>
          <p:cNvSpPr txBox="1"/>
          <p:nvPr/>
        </p:nvSpPr>
        <p:spPr>
          <a:xfrm>
            <a:off x="324096" y="5228493"/>
            <a:ext cx="280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David Morris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Nashville, Tennessee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3DC801D-48B7-8590-9FB5-8342A92FDBBF}"/>
              </a:ext>
            </a:extLst>
          </p:cNvPr>
          <p:cNvSpPr txBox="1">
            <a:spLocks/>
          </p:cNvSpPr>
          <p:nvPr/>
        </p:nvSpPr>
        <p:spPr bwMode="auto">
          <a:xfrm>
            <a:off x="3317403" y="3699404"/>
            <a:ext cx="8496008" cy="153619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62-year-old man with high-grade, cT3 FGFR3-positive MIBC</a:t>
            </a:r>
          </a:p>
        </p:txBody>
      </p:sp>
      <p:pic>
        <p:nvPicPr>
          <p:cNvPr id="14" name="Picture 13" descr="A child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7A8DE20E-0A97-1791-670D-B9B4828E9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6" y="1212970"/>
            <a:ext cx="2731706" cy="1536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027FAE-C8E8-B73F-AC08-567B54D41E0D}"/>
              </a:ext>
            </a:extLst>
          </p:cNvPr>
          <p:cNvSpPr txBox="1"/>
          <p:nvPr/>
        </p:nvSpPr>
        <p:spPr>
          <a:xfrm>
            <a:off x="324096" y="2782669"/>
            <a:ext cx="273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Paul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Markowski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Summit, New Jersey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6CEF02E-786B-A8C9-2931-E739E9CF0095}"/>
              </a:ext>
            </a:extLst>
          </p:cNvPr>
          <p:cNvSpPr txBox="1">
            <a:spLocks/>
          </p:cNvSpPr>
          <p:nvPr/>
        </p:nvSpPr>
        <p:spPr bwMode="auto">
          <a:xfrm>
            <a:off x="3317402" y="1213363"/>
            <a:ext cx="8496008" cy="153619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66-year-old man with MIBC, PD-L1 &gt;1% and an extensive history of cardiac disease</a:t>
            </a:r>
          </a:p>
        </p:txBody>
      </p:sp>
    </p:spTree>
    <p:extLst>
      <p:ext uri="{BB962C8B-B14F-4D97-AF65-F5344CB8AC3E}">
        <p14:creationId xmlns:p14="http://schemas.microsoft.com/office/powerpoint/2010/main" val="29303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CC63A0D-4A6F-6335-1722-CB457B6E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5" y="-71783"/>
            <a:ext cx="7670598" cy="2464826"/>
          </a:xfrm>
        </p:spPr>
        <p:txBody>
          <a:bodyPr>
            <a:normAutofit/>
          </a:bodyPr>
          <a:lstStyle/>
          <a:p>
            <a:r>
              <a:rPr lang="en-US" sz="3200" b="0" kern="1200" cap="all" dirty="0">
                <a:latin typeface="+mj-lt"/>
                <a:ea typeface="+mj-ea"/>
                <a:cs typeface="+mj-cs"/>
              </a:rPr>
              <a:t>Novel Therapeutic Approaches for Muscle-Invasive Bladder Cancer (MIBC)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5AEB9-12DC-44C3-BA25-A256E36B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619"/>
          <a:stretch/>
        </p:blipFill>
        <p:spPr>
          <a:xfrm>
            <a:off x="6710916" y="-12357"/>
            <a:ext cx="6044757" cy="688271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99"/>
              <a:gd name="connsiteY0" fmla="*/ 10015 h 10015"/>
              <a:gd name="connsiteX1" fmla="*/ 2000 w 8099"/>
              <a:gd name="connsiteY1" fmla="*/ 15 h 10015"/>
              <a:gd name="connsiteX2" fmla="*/ 8099 w 8099"/>
              <a:gd name="connsiteY2" fmla="*/ 0 h 10015"/>
              <a:gd name="connsiteX3" fmla="*/ 8000 w 8099"/>
              <a:gd name="connsiteY3" fmla="*/ 10015 h 10015"/>
              <a:gd name="connsiteX4" fmla="*/ 0 w 8099"/>
              <a:gd name="connsiteY4" fmla="*/ 10015 h 10015"/>
              <a:gd name="connsiteX0" fmla="*/ 0 w 9879"/>
              <a:gd name="connsiteY0" fmla="*/ 9985 h 9985"/>
              <a:gd name="connsiteX1" fmla="*/ 2469 w 9879"/>
              <a:gd name="connsiteY1" fmla="*/ 0 h 9985"/>
              <a:gd name="connsiteX2" fmla="*/ 9298 w 9879"/>
              <a:gd name="connsiteY2" fmla="*/ 429 h 9985"/>
              <a:gd name="connsiteX3" fmla="*/ 9878 w 9879"/>
              <a:gd name="connsiteY3" fmla="*/ 9985 h 9985"/>
              <a:gd name="connsiteX4" fmla="*/ 0 w 9879"/>
              <a:gd name="connsiteY4" fmla="*/ 9985 h 9985"/>
              <a:gd name="connsiteX0" fmla="*/ 0 w 10027"/>
              <a:gd name="connsiteY0" fmla="*/ 10000 h 10000"/>
              <a:gd name="connsiteX1" fmla="*/ 2499 w 10027"/>
              <a:gd name="connsiteY1" fmla="*/ 0 h 10000"/>
              <a:gd name="connsiteX2" fmla="*/ 10027 w 10027"/>
              <a:gd name="connsiteY2" fmla="*/ 10 h 10000"/>
              <a:gd name="connsiteX3" fmla="*/ 9999 w 10027"/>
              <a:gd name="connsiteY3" fmla="*/ 10000 h 10000"/>
              <a:gd name="connsiteX4" fmla="*/ 0 w 1002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7" h="10000">
                <a:moveTo>
                  <a:pt x="0" y="10000"/>
                </a:moveTo>
                <a:lnTo>
                  <a:pt x="2499" y="0"/>
                </a:lnTo>
                <a:lnTo>
                  <a:pt x="10027" y="10"/>
                </a:lnTo>
                <a:cubicBezTo>
                  <a:pt x="9985" y="3348"/>
                  <a:pt x="10040" y="6662"/>
                  <a:pt x="9999" y="10000"/>
                </a:cubicBezTo>
                <a:lnTo>
                  <a:pt x="0" y="10000"/>
                </a:lnTo>
                <a:close/>
              </a:path>
            </a:pathLst>
          </a:custGeom>
          <a:noFill/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58CCAE08-1E0B-76C8-7CE4-7D0193F5539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09906" y="2729857"/>
            <a:ext cx="6991621" cy="1969576"/>
          </a:xfrm>
        </p:spPr>
        <p:txBody>
          <a:bodyPr>
            <a:normAutofit fontScale="25000" lnSpcReduction="20000"/>
          </a:bodyPr>
          <a:lstStyle/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1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Stephen B. Williams, MD, MBA, MS, FACS</a:t>
            </a:r>
          </a:p>
          <a:p>
            <a:pPr marL="0" indent="0" defTabSz="45720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Medical Director for High Value Care, UTMB Health System</a:t>
            </a:r>
          </a:p>
          <a:p>
            <a:pPr marL="0" indent="0" defTabSz="45720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Professor (Tenured) </a:t>
            </a: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Chief, Division of Urology</a:t>
            </a: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Robert Earl Cone Professorship in Urology</a:t>
            </a: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Director of Urologic Oncology</a:t>
            </a: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Director of Urologic Research</a:t>
            </a: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Co-Director, Surgical Outcomes Research Program</a:t>
            </a: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None/>
            </a:pPr>
            <a:r>
              <a:rPr lang="en-US" altLang="en-US" sz="6400" dirty="0"/>
              <a:t>The University of Texas Medical Branch in Galveston, TX</a:t>
            </a:r>
            <a:endParaRPr lang="en-US" altLang="en-US" sz="6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340768"/>
          </a:xfrm>
        </p:spPr>
        <p:txBody>
          <a:bodyPr/>
          <a:lstStyle/>
          <a:p>
            <a:r>
              <a:rPr lang="en-US" sz="3200" dirty="0"/>
              <a:t>Dr </a:t>
            </a:r>
            <a:r>
              <a:rPr lang="en-US" sz="3200" dirty="0" err="1"/>
              <a:t>Galsky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63076737"/>
              </p:ext>
            </p:extLst>
          </p:nvPr>
        </p:nvGraphicFramePr>
        <p:xfrm>
          <a:off x="1487488" y="2016224"/>
          <a:ext cx="9595067" cy="273630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25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444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Advisory Committee</a:t>
                      </a:r>
                      <a:endParaRPr lang="en-US" sz="16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Aileron Therapeutics Inc, Alligator Bioscience, Astellas, AstraZeneca Pharmaceuticals LP,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Basilea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Pharmaceutica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Ltd,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BioMotiv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Bristol-Myers Squibb Company,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Dendreon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Pharmaceuticals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Dracen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Pharmaceuticals, Dragonfly Therapeutics, EMD Serono Inc, Genentech, a member of the Roche Group, Gilead Sciences Inc, GlaxoSmithKline, Incyte Corporation, Infinity Pharmaceuticals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Inovio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Pharmaceuticals Inc, Janssen Biotech Inc, Lilly, Merck, Novartis,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Numab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Pfizer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UroGen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Pharma</a:t>
                      </a:r>
                      <a:endParaRPr lang="en-US" sz="16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6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AstraZeneca Pharmaceuticals LP, Bristol-Myers Squibb Company, Genentech, a member of the Roche Group, Merck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34028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976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DAA46E3-790C-43FA-9218-D19B5BF053EE}"/>
              </a:ext>
            </a:extLst>
          </p:cNvPr>
          <p:cNvSpPr/>
          <p:nvPr/>
        </p:nvSpPr>
        <p:spPr>
          <a:xfrm>
            <a:off x="175846" y="0"/>
            <a:ext cx="12016154" cy="60491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F39E1B27-5FB9-4E26-9D29-49D3DB02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941CAD-3D3D-4A62-B45B-8950CEAA20D4}"/>
              </a:ext>
            </a:extLst>
          </p:cNvPr>
          <p:cNvGrpSpPr/>
          <p:nvPr/>
        </p:nvGrpSpPr>
        <p:grpSpPr>
          <a:xfrm>
            <a:off x="1375456" y="1618361"/>
            <a:ext cx="9067168" cy="4082249"/>
            <a:chOff x="1375456" y="1618361"/>
            <a:chExt cx="9067168" cy="4082249"/>
          </a:xfrm>
        </p:grpSpPr>
        <p:sp>
          <p:nvSpPr>
            <p:cNvPr id="4" name="Rectangle 3"/>
            <p:cNvSpPr/>
            <p:nvPr/>
          </p:nvSpPr>
          <p:spPr>
            <a:xfrm>
              <a:off x="1664668" y="2744443"/>
              <a:ext cx="943822" cy="335211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2138799" y="2043571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710636" y="2741331"/>
              <a:ext cx="8563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NMIBC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62590" y="2741331"/>
              <a:ext cx="7665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MIBC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22336" y="1623640"/>
              <a:ext cx="13377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Ta, Tis, T1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29173" y="1618361"/>
              <a:ext cx="18333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organ-confined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75456" y="4377171"/>
              <a:ext cx="20675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TURBT(s)</a:t>
              </a:r>
            </a:p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intravesical Tx (BCG,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chemoTx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)</a:t>
              </a:r>
            </a:p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RC/PLND</a:t>
              </a:r>
            </a:p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pembrolizumab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89465" y="4377171"/>
              <a:ext cx="21462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Neoadjuvant cisplatin-based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chemoTx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in fit pts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08312" y="2748504"/>
              <a:ext cx="23683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Metastatic/recurrent</a:t>
              </a:r>
            </a:p>
          </p:txBody>
        </p:sp>
        <p:sp>
          <p:nvSpPr>
            <p:cNvPr id="1024" name="Rectangle 1023"/>
            <p:cNvSpPr/>
            <p:nvPr/>
          </p:nvSpPr>
          <p:spPr>
            <a:xfrm>
              <a:off x="5162563" y="2734493"/>
              <a:ext cx="2018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Cystectomy/PLND</a:t>
              </a:r>
            </a:p>
          </p:txBody>
        </p:sp>
        <p:sp>
          <p:nvSpPr>
            <p:cNvPr id="1025" name="Rectangle 1024"/>
            <p:cNvSpPr/>
            <p:nvPr/>
          </p:nvSpPr>
          <p:spPr>
            <a:xfrm>
              <a:off x="6289749" y="4378186"/>
              <a:ext cx="13007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Adjuvant Therapy</a:t>
              </a:r>
            </a:p>
          </p:txBody>
        </p:sp>
        <p:sp>
          <p:nvSpPr>
            <p:cNvPr id="1030" name="Rectangle 1029"/>
            <p:cNvSpPr/>
            <p:nvPr/>
          </p:nvSpPr>
          <p:spPr>
            <a:xfrm>
              <a:off x="7737951" y="2116121"/>
              <a:ext cx="1893467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Locally advanced</a:t>
              </a:r>
            </a:p>
          </p:txBody>
        </p:sp>
        <p:sp>
          <p:nvSpPr>
            <p:cNvPr id="1034" name="Rectangle 1033"/>
            <p:cNvSpPr/>
            <p:nvPr/>
          </p:nvSpPr>
          <p:spPr>
            <a:xfrm>
              <a:off x="7686099" y="4377171"/>
              <a:ext cx="14817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line therapy</a:t>
              </a: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cisplatin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-eligible or ineligible)</a:t>
              </a:r>
            </a:p>
          </p:txBody>
        </p:sp>
        <p:sp>
          <p:nvSpPr>
            <p:cNvPr id="1035" name="Rectangle 1034"/>
            <p:cNvSpPr/>
            <p:nvPr/>
          </p:nvSpPr>
          <p:spPr>
            <a:xfrm>
              <a:off x="9141884" y="4368373"/>
              <a:ext cx="13007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nd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line therapy &amp; beyond</a:t>
              </a:r>
            </a:p>
          </p:txBody>
        </p:sp>
        <p:sp>
          <p:nvSpPr>
            <p:cNvPr id="1036" name="Rectangle 1035"/>
            <p:cNvSpPr/>
            <p:nvPr/>
          </p:nvSpPr>
          <p:spPr>
            <a:xfrm>
              <a:off x="4414474" y="3568034"/>
              <a:ext cx="23527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Bladder preservation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2E78A4-F0E7-4949-9B20-ADE75541EA40}"/>
                </a:ext>
              </a:extLst>
            </p:cNvPr>
            <p:cNvSpPr/>
            <p:nvPr/>
          </p:nvSpPr>
          <p:spPr>
            <a:xfrm>
              <a:off x="7753351" y="2098177"/>
              <a:ext cx="1893467" cy="37444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9B8CE88-03DB-43C7-9A8D-53BF3CA6D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8491" y="3279433"/>
              <a:ext cx="0" cy="9280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C1EAF7D-85C3-48CF-A31B-E441655CD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1849" y="3279433"/>
              <a:ext cx="0" cy="9280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743FBD-99CC-4481-B4CB-78A8859D5DD8}"/>
                </a:ext>
              </a:extLst>
            </p:cNvPr>
            <p:cNvSpPr/>
            <p:nvPr/>
          </p:nvSpPr>
          <p:spPr>
            <a:xfrm>
              <a:off x="3724867" y="2744443"/>
              <a:ext cx="943822" cy="335211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E908B81-B1CE-45D4-871B-A3A63961DAAF}"/>
                </a:ext>
              </a:extLst>
            </p:cNvPr>
            <p:cNvSpPr/>
            <p:nvPr/>
          </p:nvSpPr>
          <p:spPr>
            <a:xfrm>
              <a:off x="7567730" y="2744674"/>
              <a:ext cx="2245995" cy="335211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FAD362A-411A-4F8D-B4FA-2A7332597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7985" y="3273277"/>
              <a:ext cx="0" cy="9280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5B0A925-47B8-47A8-8476-7B30538EA3BF}"/>
                </a:ext>
              </a:extLst>
            </p:cNvPr>
            <p:cNvCxnSpPr>
              <a:cxnSpLocks/>
            </p:cNvCxnSpPr>
            <p:nvPr/>
          </p:nvCxnSpPr>
          <p:spPr>
            <a:xfrm>
              <a:off x="4217200" y="2045197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015BEE5-A933-4038-AC07-88FC2614D1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799" y="3330235"/>
              <a:ext cx="0" cy="871111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CF55BD4-1951-4824-8FA4-8F42D3568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7200" y="3342156"/>
              <a:ext cx="0" cy="85919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C961135-D772-434B-A6D6-C9FCCF740752}"/>
                </a:ext>
              </a:extLst>
            </p:cNvPr>
            <p:cNvCxnSpPr>
              <a:cxnSpLocks/>
            </p:cNvCxnSpPr>
            <p:nvPr/>
          </p:nvCxnSpPr>
          <p:spPr>
            <a:xfrm>
              <a:off x="2879148" y="2903011"/>
              <a:ext cx="580774" cy="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511968-F791-4A99-A172-4F7D86EDB1FC}"/>
                </a:ext>
              </a:extLst>
            </p:cNvPr>
            <p:cNvSpPr/>
            <p:nvPr/>
          </p:nvSpPr>
          <p:spPr>
            <a:xfrm>
              <a:off x="3689799" y="4368373"/>
              <a:ext cx="2067532" cy="92806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Title 2">
            <a:extLst>
              <a:ext uri="{FF2B5EF4-FFF2-40B4-BE49-F238E27FC236}">
                <a16:creationId xmlns:a16="http://schemas.microsoft.com/office/drawing/2014/main" id="{42369832-C030-4847-B523-39BBE49E619A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11029616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Disease / Treatment Settings</a:t>
            </a:r>
          </a:p>
        </p:txBody>
      </p:sp>
    </p:spTree>
    <p:extLst>
      <p:ext uri="{BB962C8B-B14F-4D97-AF65-F5344CB8AC3E}">
        <p14:creationId xmlns:p14="http://schemas.microsoft.com/office/powerpoint/2010/main" val="2538467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B42ACC-1146-44FE-A115-9A57338FB6CD}"/>
              </a:ext>
            </a:extLst>
          </p:cNvPr>
          <p:cNvSpPr/>
          <p:nvPr/>
        </p:nvSpPr>
        <p:spPr>
          <a:xfrm>
            <a:off x="175846" y="1362808"/>
            <a:ext cx="12016154" cy="40092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BC59C5-F261-4B07-B7C4-1C08AC68A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87" y="1560945"/>
            <a:ext cx="5743856" cy="34206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22ABE-B0A3-448A-B70F-C562095B0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18" y="1560945"/>
            <a:ext cx="5586627" cy="350058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1009133-125C-4E41-BEB7-49E5CBD9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9960" y="6403132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Williams SB et al. Urology. 2017 Dec;110:76-83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FB45611-A3E3-442C-B0B0-49939CA79E77}"/>
              </a:ext>
            </a:extLst>
          </p:cNvPr>
          <p:cNvSpPr txBox="1">
            <a:spLocks/>
          </p:cNvSpPr>
          <p:nvPr/>
        </p:nvSpPr>
        <p:spPr>
          <a:xfrm>
            <a:off x="7280394" y="6038007"/>
            <a:ext cx="3515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https://www.utmb.edu/surgery/divisions-and-sections/urology/radical-cystectomy-survival-calculator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B4EDC7E-9077-4BC9-9045-C73E274198F4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11029616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NAC: Need to move the needle…</a:t>
            </a:r>
            <a:endParaRPr kumimoji="0" lang="en-US" altLang="en-US" sz="28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036CA2-C423-455D-BCF6-786C96EA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637" y="5576426"/>
            <a:ext cx="1075608" cy="10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63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Advantages of neoadjuvant systemic 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2" y="277435"/>
            <a:ext cx="10285545" cy="57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52C8BA-B4F1-43E7-B416-9D0ACF3C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IO-chemotherapy neoadjuvant combinations for MIBC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85" y="397101"/>
            <a:ext cx="10323660" cy="566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C24D46-F876-4612-A1A1-342D353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Neoadjuvant IO single agent and combinations for MIBC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83" y="142605"/>
            <a:ext cx="10525243" cy="592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DF23DA-9CC0-4ABD-BF2E-01A81C1C7CDE}"/>
              </a:ext>
            </a:extLst>
          </p:cNvPr>
          <p:cNvSpPr/>
          <p:nvPr/>
        </p:nvSpPr>
        <p:spPr bwMode="auto">
          <a:xfrm>
            <a:off x="3396852" y="1544426"/>
            <a:ext cx="1202857" cy="362331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3A3B1C-E83B-4972-B4F3-0B194946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48BC1E6-FF99-294B-A62C-42FC9E47BB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399" y="1523909"/>
          <a:ext cx="10972797" cy="44262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97527">
                  <a:extLst>
                    <a:ext uri="{9D8B030D-6E8A-4147-A177-3AD203B41FA5}">
                      <a16:colId xmlns:a16="http://schemas.microsoft.com/office/drawing/2014/main" val="28110218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3238170125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3668345392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514205815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3990369512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361809056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3029186712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717701789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2649912991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503958067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2680339998"/>
                    </a:ext>
                  </a:extLst>
                </a:gridCol>
              </a:tblGrid>
              <a:tr h="57712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PURE-01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ABACUS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NABUCCO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DUTRENEO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MDACC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PrE0807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MSKCC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433176"/>
                  </a:ext>
                </a:extLst>
              </a:tr>
              <a:tr h="742012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Ipi3-Nivo1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Ipi1-Nivo3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</a:p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Treme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</a:p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Treme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Ipi3-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5981202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1386108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376191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cN1-3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576070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pT0N0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960373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p≤T1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91285"/>
                  </a:ext>
                </a:extLst>
              </a:tr>
              <a:tr h="57712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1-yr RFS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55897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EEDF06D-C5BF-C847-AC0E-6496BB5773BB}"/>
              </a:ext>
            </a:extLst>
          </p:cNvPr>
          <p:cNvSpPr/>
          <p:nvPr/>
        </p:nvSpPr>
        <p:spPr>
          <a:xfrm>
            <a:off x="533400" y="526724"/>
            <a:ext cx="10972797" cy="82296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Helvetica Light"/>
              </a:rPr>
              <a:t>Phase 2 studies exploring neoadjuvant IO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BBC-7028-4006-9890-BF429D97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1399" y="6423914"/>
            <a:ext cx="709835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Bandini et al, Ann Oncol, 2020; Powles, Nat Med, 2019; van Dijk, Nat Med, 2019; Van Dorp, Ann Oncol, 2021; Grande, ASCO, 2020; Gao, Nat Med, 2020;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ASCO, 2021; Guercio, ASCO GU 2022 (Slide use permission: Matt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Galsky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4541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Phase III neoadjuvant IO trials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7" y="197708"/>
            <a:ext cx="10495811" cy="59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2F691E-6634-454F-8CF9-280AFFFA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BE6F7C7A-2962-F94F-8CDA-14EEBD181A9F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447800"/>
          <a:ext cx="10972797" cy="457819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016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170">
                  <a:extLst>
                    <a:ext uri="{9D8B030D-6E8A-4147-A177-3AD203B41FA5}">
                      <a16:colId xmlns:a16="http://schemas.microsoft.com/office/drawing/2014/main" val="1460076451"/>
                    </a:ext>
                  </a:extLst>
                </a:gridCol>
                <a:gridCol w="1520170">
                  <a:extLst>
                    <a:ext uri="{9D8B030D-6E8A-4147-A177-3AD203B41FA5}">
                      <a16:colId xmlns:a16="http://schemas.microsoft.com/office/drawing/2014/main" val="3474367718"/>
                    </a:ext>
                  </a:extLst>
                </a:gridCol>
                <a:gridCol w="1916438">
                  <a:extLst>
                    <a:ext uri="{9D8B030D-6E8A-4147-A177-3AD203B41FA5}">
                      <a16:colId xmlns:a16="http://schemas.microsoft.com/office/drawing/2014/main" val="298805732"/>
                    </a:ext>
                  </a:extLst>
                </a:gridCol>
              </a:tblGrid>
              <a:tr h="55605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5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Cisplatin Ineligible</a:t>
                      </a: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336488938"/>
                  </a:ext>
                </a:extLst>
              </a:tr>
              <a:tr h="645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*</a:t>
                      </a:r>
                      <a:endParaRPr lang="it-IT" sz="15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Enfortumab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vedotin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*</a:t>
                      </a:r>
                      <a:endParaRPr lang="it-IT" sz="15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500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Cyst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T2-4aN0M0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KEYNOTE-905/EV-303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NCT03924895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15860"/>
                  </a:ext>
                </a:extLst>
              </a:tr>
              <a:tr h="556056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*</a:t>
                      </a:r>
                      <a:endParaRPr lang="it-IT" sz="15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+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NKTR-214 </a:t>
                      </a: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it-IT" sz="1500" b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*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it-IT" sz="1500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Cyst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T2-4aN0M0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NCT04209114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407142"/>
                  </a:ext>
                </a:extLst>
              </a:tr>
              <a:tr h="556056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Cisplatin Eligible</a:t>
                      </a:r>
                      <a:endParaRPr lang="it-IT" sz="15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6056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Gem/Cis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+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pembrolizumab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Cyst*</a:t>
                      </a:r>
                      <a:endParaRPr lang="it-IT" sz="15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it-IT" sz="1500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Gem</a:t>
                      </a:r>
                      <a:r>
                        <a:rPr lang="it-IT" sz="1500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/Cis </a:t>
                      </a:r>
                      <a:r>
                        <a:rPr lang="it-IT" sz="1500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it-IT" sz="1500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T2-4aN0M0</a:t>
                      </a:r>
                      <a:endParaRPr lang="it-IT" sz="15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KEYNOTE-866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it-IT" sz="1500" b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NCT03924856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263100"/>
                  </a:ext>
                </a:extLst>
              </a:tr>
              <a:tr h="556056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Gem/Cis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+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durvalumab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Cyst*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Gem/Cis </a:t>
                      </a:r>
                      <a:r>
                        <a:rPr kumimoji="0" lang="it-IT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 Cyst</a:t>
                      </a:r>
                      <a:endParaRPr kumimoji="0" lang="it-IT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T2-4aN0M0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is-IS" sz="1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NIAGARA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is-IS" sz="1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NCT03732677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556056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Gem/Cis + nivolumab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Cyst*</a:t>
                      </a:r>
                      <a:endParaRPr lang="en-US" sz="15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Gem/Cis + nivolumab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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BMS-986205 </a:t>
                      </a: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Cyst*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Gem</a:t>
                      </a:r>
                      <a:r>
                        <a:rPr kumimoji="0" lang="it-IT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/Cis </a:t>
                      </a:r>
                      <a:r>
                        <a:rPr kumimoji="0" lang="it-IT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it-IT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endParaRPr kumimoji="0" lang="it-IT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T2-4aN0M0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ENERGIZE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NCT03661320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56056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Enfortumab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vedotin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it-IT" sz="15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r>
                        <a:rPr lang="it-IT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*</a:t>
                      </a:r>
                      <a:endParaRPr lang="it-IT" sz="15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Gem</a:t>
                      </a:r>
                      <a:r>
                        <a:rPr kumimoji="0" lang="it-IT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/Cis </a:t>
                      </a:r>
                      <a:r>
                        <a:rPr kumimoji="0" lang="it-IT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it-IT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Wingdings" pitchFamily="2" charset="2"/>
                        </a:rPr>
                        <a:t>Cyst</a:t>
                      </a:r>
                      <a:endParaRPr kumimoji="0" lang="it-IT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T2-4aN0M0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KEYNOTE-B15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5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NCT03661320</a:t>
                      </a:r>
                      <a:endParaRPr lang="it-IT" sz="15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06462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60239D1-8326-4E33-A6BC-A129CEBEF112}"/>
              </a:ext>
            </a:extLst>
          </p:cNvPr>
          <p:cNvSpPr/>
          <p:nvPr/>
        </p:nvSpPr>
        <p:spPr>
          <a:xfrm>
            <a:off x="533400" y="686692"/>
            <a:ext cx="10972797" cy="50302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Helvetica Light"/>
              </a:rPr>
              <a:t>3 trials integrating IO into neoadjuvant regimens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F94227-F7E6-4F0E-89B6-46112CA0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Matt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Galsky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6CFF187-F0BC-4C2D-9045-4504D7A368DD}"/>
              </a:ext>
            </a:extLst>
          </p:cNvPr>
          <p:cNvSpPr txBox="1">
            <a:spLocks/>
          </p:cNvSpPr>
          <p:nvPr/>
        </p:nvSpPr>
        <p:spPr>
          <a:xfrm>
            <a:off x="7541684" y="6018943"/>
            <a:ext cx="3964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*regimen continued in the adjuvant setting</a:t>
            </a:r>
          </a:p>
        </p:txBody>
      </p:sp>
    </p:spTree>
    <p:extLst>
      <p:ext uri="{BB962C8B-B14F-4D97-AF65-F5344CB8AC3E}">
        <p14:creationId xmlns:p14="http://schemas.microsoft.com/office/powerpoint/2010/main" val="3267485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Key unanswered questions for perioperative immunotherapy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4" y="222423"/>
            <a:ext cx="10341767" cy="581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263EBB-6B33-4126-9186-2E953E3F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2D137-1F81-8C40-B272-0E965E1A79AC}"/>
              </a:ext>
            </a:extLst>
          </p:cNvPr>
          <p:cNvSpPr txBox="1"/>
          <p:nvPr/>
        </p:nvSpPr>
        <p:spPr>
          <a:xfrm>
            <a:off x="1387974" y="3658637"/>
            <a:ext cx="9828332" cy="384721"/>
          </a:xfrm>
          <a:prstGeom prst="rect">
            <a:avLst/>
          </a:prstGeom>
          <a:solidFill>
            <a:srgbClr val="00255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we select patients who will likely benefit from neoadjuvant IO based on a biomarker?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04CBA4D2-EBE9-494D-9211-E5188597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3351" y="6423914"/>
            <a:ext cx="4196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Slide use permission: Petros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Grivas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0C6FF3-9CFC-46BD-ABF2-C77325799071}"/>
              </a:ext>
            </a:extLst>
          </p:cNvPr>
          <p:cNvSpPr/>
          <p:nvPr/>
        </p:nvSpPr>
        <p:spPr>
          <a:xfrm>
            <a:off x="175846" y="0"/>
            <a:ext cx="12016154" cy="60491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3CF934-5F5B-42AE-8D79-1E3B46594365}"/>
              </a:ext>
            </a:extLst>
          </p:cNvPr>
          <p:cNvGrpSpPr/>
          <p:nvPr/>
        </p:nvGrpSpPr>
        <p:grpSpPr>
          <a:xfrm>
            <a:off x="1375456" y="1618361"/>
            <a:ext cx="9067168" cy="4082249"/>
            <a:chOff x="1375456" y="1618361"/>
            <a:chExt cx="9067168" cy="408224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B62E8C7-F6B8-4881-AF5F-2CA1E97EDCD8}"/>
                </a:ext>
              </a:extLst>
            </p:cNvPr>
            <p:cNvSpPr/>
            <p:nvPr/>
          </p:nvSpPr>
          <p:spPr>
            <a:xfrm>
              <a:off x="1664668" y="2744443"/>
              <a:ext cx="943822" cy="335211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0263DA6-6DAF-4814-BE0B-E840A1DB66D0}"/>
                </a:ext>
              </a:extLst>
            </p:cNvPr>
            <p:cNvCxnSpPr>
              <a:cxnSpLocks/>
            </p:cNvCxnSpPr>
            <p:nvPr/>
          </p:nvCxnSpPr>
          <p:spPr>
            <a:xfrm>
              <a:off x="2138799" y="2043571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CF6D858-7EE3-4C8E-B95A-9C5F76B84636}"/>
                </a:ext>
              </a:extLst>
            </p:cNvPr>
            <p:cNvSpPr/>
            <p:nvPr/>
          </p:nvSpPr>
          <p:spPr>
            <a:xfrm>
              <a:off x="1710636" y="2741331"/>
              <a:ext cx="8563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NMIBC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4DB9031-1E39-4C98-A1CD-B57EEEEE1B63}"/>
                </a:ext>
              </a:extLst>
            </p:cNvPr>
            <p:cNvSpPr/>
            <p:nvPr/>
          </p:nvSpPr>
          <p:spPr>
            <a:xfrm>
              <a:off x="3862590" y="2741331"/>
              <a:ext cx="7665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MIBC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FC606F8-8CCB-49DA-8BBB-F90CD53B86B5}"/>
                </a:ext>
              </a:extLst>
            </p:cNvPr>
            <p:cNvSpPr/>
            <p:nvPr/>
          </p:nvSpPr>
          <p:spPr>
            <a:xfrm>
              <a:off x="1622336" y="1623640"/>
              <a:ext cx="13377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Ta, Tis, T1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FE20A64-8552-4FBE-938B-9305A202BA4A}"/>
                </a:ext>
              </a:extLst>
            </p:cNvPr>
            <p:cNvSpPr/>
            <p:nvPr/>
          </p:nvSpPr>
          <p:spPr>
            <a:xfrm>
              <a:off x="3329173" y="1618361"/>
              <a:ext cx="18333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organ-confined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01ED356-13EB-4FE4-BE59-1F11A3898F1A}"/>
                </a:ext>
              </a:extLst>
            </p:cNvPr>
            <p:cNvSpPr/>
            <p:nvPr/>
          </p:nvSpPr>
          <p:spPr>
            <a:xfrm>
              <a:off x="1375456" y="4377171"/>
              <a:ext cx="20675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TURBT(s)</a:t>
              </a:r>
            </a:p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intravesical Tx (BCG,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chemoTx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)</a:t>
              </a:r>
            </a:p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RC/PLND</a:t>
              </a:r>
            </a:p>
            <a:p>
              <a:pPr marL="119063" marR="0" lvl="0" indent="-119063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7982">
                    <a:lumMod val="40000"/>
                    <a:lumOff val="60000"/>
                  </a:srgbClr>
                </a:buClr>
                <a:buSzPct val="9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pembrolizumab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844E38F-19EE-4722-AE5E-F1AF095AF9AF}"/>
                </a:ext>
              </a:extLst>
            </p:cNvPr>
            <p:cNvSpPr/>
            <p:nvPr/>
          </p:nvSpPr>
          <p:spPr>
            <a:xfrm>
              <a:off x="3789465" y="4377171"/>
              <a:ext cx="21462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Neoadjuvant cisplatin-based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chemoTx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in fit pts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83A6DB1-165C-4ED7-8C2A-750CD771213D}"/>
                </a:ext>
              </a:extLst>
            </p:cNvPr>
            <p:cNvSpPr/>
            <p:nvPr/>
          </p:nvSpPr>
          <p:spPr>
            <a:xfrm>
              <a:off x="7408312" y="2748504"/>
              <a:ext cx="23683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Metastatic/recurrent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1E5F85E-FCA2-4977-88CC-8890814AB669}"/>
                </a:ext>
              </a:extLst>
            </p:cNvPr>
            <p:cNvSpPr/>
            <p:nvPr/>
          </p:nvSpPr>
          <p:spPr>
            <a:xfrm>
              <a:off x="5162563" y="2734493"/>
              <a:ext cx="2018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Cystectomy/PLND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A6DBF38-5130-4B7E-9AEF-E6EC66B992E2}"/>
                </a:ext>
              </a:extLst>
            </p:cNvPr>
            <p:cNvSpPr/>
            <p:nvPr/>
          </p:nvSpPr>
          <p:spPr>
            <a:xfrm>
              <a:off x="6289749" y="4378186"/>
              <a:ext cx="13007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Adjuvant Therapy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A78EEBB-5275-404D-859C-C5A64CD5C1A2}"/>
                </a:ext>
              </a:extLst>
            </p:cNvPr>
            <p:cNvSpPr/>
            <p:nvPr/>
          </p:nvSpPr>
          <p:spPr>
            <a:xfrm>
              <a:off x="7737951" y="2116121"/>
              <a:ext cx="1893467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Locally advanced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D4B02F0-B363-4D08-8FC5-4D26D883847C}"/>
                </a:ext>
              </a:extLst>
            </p:cNvPr>
            <p:cNvSpPr/>
            <p:nvPr/>
          </p:nvSpPr>
          <p:spPr>
            <a:xfrm>
              <a:off x="7686099" y="4377171"/>
              <a:ext cx="14817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line therapy</a:t>
              </a: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cisplatin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-eligible or ineligible)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DA43841-204D-4A21-A112-1CA5857AD1A8}"/>
                </a:ext>
              </a:extLst>
            </p:cNvPr>
            <p:cNvSpPr/>
            <p:nvPr/>
          </p:nvSpPr>
          <p:spPr>
            <a:xfrm>
              <a:off x="9141884" y="4368373"/>
              <a:ext cx="13007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nd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line therapy &amp; beyond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B021255-B748-4C69-9658-70ECF1DB8B4B}"/>
                </a:ext>
              </a:extLst>
            </p:cNvPr>
            <p:cNvSpPr/>
            <p:nvPr/>
          </p:nvSpPr>
          <p:spPr>
            <a:xfrm>
              <a:off x="4414474" y="3568034"/>
              <a:ext cx="23527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Bladder preservation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0149D9F-443D-4C3E-9FC6-4F2CC6CF100A}"/>
                </a:ext>
              </a:extLst>
            </p:cNvPr>
            <p:cNvSpPr/>
            <p:nvPr/>
          </p:nvSpPr>
          <p:spPr>
            <a:xfrm>
              <a:off x="7753351" y="2098177"/>
              <a:ext cx="1893467" cy="37444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E8C706F-026F-46DE-BD68-5E9E5C786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8491" y="3279433"/>
              <a:ext cx="0" cy="9280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AFEC230-FAB0-459D-A28C-C7E794A85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1849" y="3279433"/>
              <a:ext cx="0" cy="9280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86E2E58-E569-498C-A9D9-57FE71CAB551}"/>
                </a:ext>
              </a:extLst>
            </p:cNvPr>
            <p:cNvSpPr/>
            <p:nvPr/>
          </p:nvSpPr>
          <p:spPr>
            <a:xfrm>
              <a:off x="3724867" y="2744443"/>
              <a:ext cx="943822" cy="335211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B9C570F-F61C-45D5-8A88-085129349B1B}"/>
                </a:ext>
              </a:extLst>
            </p:cNvPr>
            <p:cNvSpPr/>
            <p:nvPr/>
          </p:nvSpPr>
          <p:spPr>
            <a:xfrm>
              <a:off x="7567730" y="2744674"/>
              <a:ext cx="2245995" cy="335211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F6F8122-01B1-48DA-8D3E-31DFC268F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7985" y="3273277"/>
              <a:ext cx="0" cy="9280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AD55ADE-5E96-4DF3-B8BB-A335DF65E2A5}"/>
                </a:ext>
              </a:extLst>
            </p:cNvPr>
            <p:cNvCxnSpPr>
              <a:cxnSpLocks/>
            </p:cNvCxnSpPr>
            <p:nvPr/>
          </p:nvCxnSpPr>
          <p:spPr>
            <a:xfrm>
              <a:off x="4217200" y="2045197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863F9064-F016-44C3-9549-DC71E4ACDB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799" y="3330235"/>
              <a:ext cx="0" cy="871111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F7E3695-42F0-49DB-BA3C-E57AA2B693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7200" y="3342156"/>
              <a:ext cx="0" cy="85919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E107EC8-3C22-4E8A-9D7D-724AF9C244FA}"/>
                </a:ext>
              </a:extLst>
            </p:cNvPr>
            <p:cNvCxnSpPr>
              <a:cxnSpLocks/>
            </p:cNvCxnSpPr>
            <p:nvPr/>
          </p:nvCxnSpPr>
          <p:spPr>
            <a:xfrm>
              <a:off x="2879148" y="2903011"/>
              <a:ext cx="580774" cy="0"/>
            </a:xfrm>
            <a:prstGeom prst="straightConnector1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0F40DE0-D30D-4E39-9593-B685E6A137D1}"/>
                </a:ext>
              </a:extLst>
            </p:cNvPr>
            <p:cNvSpPr/>
            <p:nvPr/>
          </p:nvSpPr>
          <p:spPr>
            <a:xfrm>
              <a:off x="6192129" y="4368373"/>
              <a:ext cx="1300741" cy="73116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1" name="Title 2">
            <a:extLst>
              <a:ext uri="{FF2B5EF4-FFF2-40B4-BE49-F238E27FC236}">
                <a16:creationId xmlns:a16="http://schemas.microsoft.com/office/drawing/2014/main" id="{36A8D20F-FA9B-4DAC-B153-8DF1B786E59B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11029616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Disease / Treatment Settings</a:t>
            </a:r>
          </a:p>
        </p:txBody>
      </p:sp>
    </p:spTree>
    <p:extLst>
      <p:ext uri="{BB962C8B-B14F-4D97-AF65-F5344CB8AC3E}">
        <p14:creationId xmlns:p14="http://schemas.microsoft.com/office/powerpoint/2010/main" val="101809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543060"/>
          </a:xfrm>
        </p:spPr>
        <p:txBody>
          <a:bodyPr/>
          <a:lstStyle/>
          <a:p>
            <a:r>
              <a:rPr lang="en-US" sz="3200" dirty="0"/>
              <a:t>Dr </a:t>
            </a:r>
            <a:r>
              <a:rPr lang="en-US" sz="3200" dirty="0" err="1"/>
              <a:t>Kamat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596134" y="2708920"/>
          <a:ext cx="8999729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999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No relevant conflicts of interest to disclose</a:t>
                      </a:r>
                      <a:endParaRPr lang="en-US" sz="20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999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ACB18848-B513-47BA-8E54-840CFAB1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7" y="493147"/>
            <a:ext cx="10257726" cy="52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1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8FD5FA-7878-477E-9FEC-EB7E4DED19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959104"/>
            <a:ext cx="11292840" cy="3557016"/>
          </a:xfrm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55691-EA32-44AC-878D-458884E5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959103"/>
            <a:ext cx="5566294" cy="4418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D626F-E96D-450A-900A-5F561F2B1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874" y="959104"/>
            <a:ext cx="6077804" cy="44180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5A7BA5-CD98-4D34-8F51-D6107F86A7F7}"/>
              </a:ext>
            </a:extLst>
          </p:cNvPr>
          <p:cNvSpPr txBox="1">
            <a:spLocks/>
          </p:cNvSpPr>
          <p:nvPr/>
        </p:nvSpPr>
        <p:spPr>
          <a:xfrm>
            <a:off x="7753351" y="6423914"/>
            <a:ext cx="41964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by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Hussain at TBD</a:t>
            </a:r>
          </a:p>
        </p:txBody>
      </p:sp>
    </p:spTree>
    <p:extLst>
      <p:ext uri="{BB962C8B-B14F-4D97-AF65-F5344CB8AC3E}">
        <p14:creationId xmlns:p14="http://schemas.microsoft.com/office/powerpoint/2010/main" val="419179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18AE2655-1C76-41CD-844B-FE7455EF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959105"/>
            <a:ext cx="5566293" cy="4418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5A7BA5-CD98-4D34-8F51-D6107F86A7F7}"/>
              </a:ext>
            </a:extLst>
          </p:cNvPr>
          <p:cNvSpPr txBox="1">
            <a:spLocks/>
          </p:cNvSpPr>
          <p:nvPr/>
        </p:nvSpPr>
        <p:spPr>
          <a:xfrm>
            <a:off x="7753351" y="6423914"/>
            <a:ext cx="41964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by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Hussain at TBD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86A91D-DF9E-45E0-9975-FB82A80F7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3392" y="959104"/>
            <a:ext cx="6014485" cy="441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5A7BA5-CD98-4D34-8F51-D6107F86A7F7}"/>
              </a:ext>
            </a:extLst>
          </p:cNvPr>
          <p:cNvSpPr txBox="1">
            <a:spLocks/>
          </p:cNvSpPr>
          <p:nvPr/>
        </p:nvSpPr>
        <p:spPr>
          <a:xfrm>
            <a:off x="9873469" y="6221073"/>
            <a:ext cx="2076284" cy="50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Powles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ESMO IO, 2020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Powles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Nature, 2021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98742A-74B8-4F53-8529-E0FBCFE482BD}"/>
              </a:ext>
            </a:extLst>
          </p:cNvPr>
          <p:cNvGrpSpPr/>
          <p:nvPr/>
        </p:nvGrpSpPr>
        <p:grpSpPr>
          <a:xfrm>
            <a:off x="489835" y="1297041"/>
            <a:ext cx="11453684" cy="4752762"/>
            <a:chOff x="463061" y="1584803"/>
            <a:chExt cx="11453683" cy="4031801"/>
          </a:xfrm>
        </p:grpSpPr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F6F15143-7BEB-4340-A239-75AA30DB1693}"/>
                </a:ext>
              </a:extLst>
            </p:cNvPr>
            <p:cNvSpPr txBox="1"/>
            <p:nvPr/>
          </p:nvSpPr>
          <p:spPr>
            <a:xfrm>
              <a:off x="6667934" y="1584803"/>
              <a:ext cx="3178760" cy="33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40" b="1" i="0" u="none" strike="noStrike" kern="1200" cap="none" spc="0" normalizeH="0" baseline="0" noProof="0" dirty="0">
                  <a:ln>
                    <a:noFill/>
                  </a:ln>
                  <a:solidFill>
                    <a:srgbClr val="062F6E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Observation arm</a:t>
              </a:r>
            </a:p>
          </p:txBody>
        </p:sp>
        <p:sp>
          <p:nvSpPr>
            <p:cNvPr id="8" name="Rectangle 66">
              <a:extLst>
                <a:ext uri="{FF2B5EF4-FFF2-40B4-BE49-F238E27FC236}">
                  <a16:creationId xmlns:a16="http://schemas.microsoft.com/office/drawing/2014/main" id="{0CD77BCD-11A5-4ABC-9AAB-43EEAAA1D3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390953" y="3597509"/>
              <a:ext cx="1539337" cy="29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3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4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Overall survival</a:t>
              </a:r>
              <a:endParaRPr kumimoji="0" lang="en-US" alt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/>
              </a:endParaRPr>
            </a:p>
          </p:txBody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3941A857-6812-40F7-B2E5-FF8683DCFCD4}"/>
                </a:ext>
              </a:extLst>
            </p:cNvPr>
            <p:cNvGrpSpPr/>
            <p:nvPr/>
          </p:nvGrpSpPr>
          <p:grpSpPr>
            <a:xfrm>
              <a:off x="463061" y="1584803"/>
              <a:ext cx="5381949" cy="4031801"/>
              <a:chOff x="463061" y="1584803"/>
              <a:chExt cx="5381949" cy="4031801"/>
            </a:xfrm>
          </p:grpSpPr>
          <p:pic>
            <p:nvPicPr>
              <p:cNvPr id="16" name="Picture 10">
                <a:extLst>
                  <a:ext uri="{FF2B5EF4-FFF2-40B4-BE49-F238E27FC236}">
                    <a16:creationId xmlns:a16="http://schemas.microsoft.com/office/drawing/2014/main" id="{78840F69-07AD-453A-8125-100C7166F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08" r="51001" b="6262"/>
              <a:stretch/>
            </p:blipFill>
            <p:spPr>
              <a:xfrm>
                <a:off x="922277" y="2057605"/>
                <a:ext cx="3701173" cy="3250369"/>
              </a:xfrm>
              <a:prstGeom prst="rect">
                <a:avLst/>
              </a:prstGeom>
            </p:spPr>
          </p:pic>
          <p:sp>
            <p:nvSpPr>
              <p:cNvPr id="17" name="Google Shape;589;p102">
                <a:extLst>
                  <a:ext uri="{FF2B5EF4-FFF2-40B4-BE49-F238E27FC236}">
                    <a16:creationId xmlns:a16="http://schemas.microsoft.com/office/drawing/2014/main" id="{E3C79C03-93EE-4883-A1FB-F0C6C03B2768}"/>
                  </a:ext>
                </a:extLst>
              </p:cNvPr>
              <p:cNvSpPr/>
              <p:nvPr/>
            </p:nvSpPr>
            <p:spPr>
              <a:xfrm>
                <a:off x="3413059" y="2093683"/>
                <a:ext cx="2070065" cy="747301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1" tIns="45697" rIns="91421" bIns="45697" anchor="t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4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C9B8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4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4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ctDNA(–) (n=183)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4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4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4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ctDNA(+) (n=98)</a:t>
                </a:r>
              </a:p>
            </p:txBody>
          </p:sp>
          <p:sp>
            <p:nvSpPr>
              <p:cNvPr id="18" name="TextBox 15">
                <a:extLst>
                  <a:ext uri="{FF2B5EF4-FFF2-40B4-BE49-F238E27FC236}">
                    <a16:creationId xmlns:a16="http://schemas.microsoft.com/office/drawing/2014/main" id="{FA59D34F-95FB-4881-8B1B-8BD80FC7D966}"/>
                  </a:ext>
                </a:extLst>
              </p:cNvPr>
              <p:cNvSpPr txBox="1"/>
              <p:nvPr/>
            </p:nvSpPr>
            <p:spPr>
              <a:xfrm>
                <a:off x="2307782" y="3526269"/>
                <a:ext cx="3537228" cy="446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DFS HR, 6.30 (95% CI: 4.45, 8.92)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11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P</a:t>
                </a:r>
                <a:r>
                  <a:rPr kumimoji="0" lang="en-US" sz="14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&lt;0.0001</a:t>
                </a:r>
              </a:p>
            </p:txBody>
          </p:sp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A17A807C-2A4D-48D6-9E4D-9BB28652C04A}"/>
                  </a:ext>
                </a:extLst>
              </p:cNvPr>
              <p:cNvSpPr txBox="1"/>
              <p:nvPr/>
            </p:nvSpPr>
            <p:spPr>
              <a:xfrm>
                <a:off x="1137599" y="1584803"/>
                <a:ext cx="3178760" cy="33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4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2F6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Observation arm</a:t>
                </a:r>
              </a:p>
            </p:txBody>
          </p:sp>
          <p:sp>
            <p:nvSpPr>
              <p:cNvPr id="20" name="Rectangle 58">
                <a:extLst>
                  <a:ext uri="{FF2B5EF4-FFF2-40B4-BE49-F238E27FC236}">
                    <a16:creationId xmlns:a16="http://schemas.microsoft.com/office/drawing/2014/main" id="{35478BCF-0C13-4CD3-971A-BE64BDA7E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417636" y="3476667"/>
                <a:ext cx="2059938" cy="298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3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94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Disease-free survival</a:t>
                </a:r>
                <a:endParaRPr kumimoji="0" lang="en-US" altLang="en-US" sz="19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FD375D13-8DC4-4D00-AE5D-238C41350878}"/>
                  </a:ext>
                </a:extLst>
              </p:cNvPr>
              <p:cNvSpPr txBox="1"/>
              <p:nvPr/>
            </p:nvSpPr>
            <p:spPr>
              <a:xfrm>
                <a:off x="2224293" y="5307975"/>
                <a:ext cx="1267816" cy="3086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6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Months</a:t>
                </a:r>
              </a:p>
            </p:txBody>
          </p:sp>
        </p:grp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3880E23A-EDB0-4A2D-8458-C47D7FEC12F9}"/>
                </a:ext>
              </a:extLst>
            </p:cNvPr>
            <p:cNvSpPr txBox="1"/>
            <p:nvPr/>
          </p:nvSpPr>
          <p:spPr>
            <a:xfrm>
              <a:off x="7884222" y="5307974"/>
              <a:ext cx="1267816" cy="308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4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Months</a:t>
              </a:r>
            </a:p>
          </p:txBody>
        </p:sp>
        <p:pic>
          <p:nvPicPr>
            <p:cNvPr id="13" name="Picture 26">
              <a:extLst>
                <a:ext uri="{FF2B5EF4-FFF2-40B4-BE49-F238E27FC236}">
                  <a16:creationId xmlns:a16="http://schemas.microsoft.com/office/drawing/2014/main" id="{F59EE319-54BA-4AC2-B9A3-D1C6153F9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848" b="6262"/>
            <a:stretch/>
          </p:blipFill>
          <p:spPr>
            <a:xfrm>
              <a:off x="6350237" y="2057605"/>
              <a:ext cx="3861823" cy="3250369"/>
            </a:xfrm>
            <a:prstGeom prst="rect">
              <a:avLst/>
            </a:prstGeom>
          </p:spPr>
        </p:pic>
        <p:sp>
          <p:nvSpPr>
            <p:cNvPr id="14" name="Google Shape;589;p102">
              <a:extLst>
                <a:ext uri="{FF2B5EF4-FFF2-40B4-BE49-F238E27FC236}">
                  <a16:creationId xmlns:a16="http://schemas.microsoft.com/office/drawing/2014/main" id="{B88BADAF-A876-42D9-8C2B-A2F6445C1C41}"/>
                </a:ext>
              </a:extLst>
            </p:cNvPr>
            <p:cNvSpPr/>
            <p:nvPr/>
          </p:nvSpPr>
          <p:spPr>
            <a:xfrm>
              <a:off x="9706834" y="2093683"/>
              <a:ext cx="1968557" cy="747301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1" tIns="45697" rIns="91421" bIns="45697" anchor="t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40" b="1" i="0" u="none" strike="noStrike" kern="1200" cap="none" spc="0" normalizeH="0" baseline="0" noProof="0" dirty="0">
                  <a:ln>
                    <a:noFill/>
                  </a:ln>
                  <a:solidFill>
                    <a:srgbClr val="FBC9B8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—</a:t>
              </a:r>
              <a:r>
                <a:rPr kumimoji="0" lang="en-US" sz="14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 </a:t>
              </a:r>
              <a:r>
                <a:rPr kumimoji="0" lang="en-US" sz="141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ctDNA</a:t>
              </a:r>
              <a:r>
                <a:rPr kumimoji="0" lang="en-US" sz="14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(–) (n=183)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4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—</a:t>
              </a:r>
              <a:r>
                <a:rPr kumimoji="0" lang="en-US" sz="14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 </a:t>
              </a:r>
              <a:r>
                <a:rPr kumimoji="0" lang="en-US" sz="141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ctDNA</a:t>
              </a:r>
              <a:r>
                <a:rPr kumimoji="0" lang="en-US" sz="14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(+) (n=98)</a:t>
              </a: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A2F164A6-B8A7-494E-895B-4F107C0BFB34}"/>
                </a:ext>
              </a:extLst>
            </p:cNvPr>
            <p:cNvSpPr txBox="1"/>
            <p:nvPr/>
          </p:nvSpPr>
          <p:spPr>
            <a:xfrm>
              <a:off x="8800698" y="3227682"/>
              <a:ext cx="3116046" cy="446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OS HR, 8.00 (95% CI: 4.92, 12.99)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11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P</a:t>
              </a:r>
              <a:r>
                <a:rPr kumimoji="0" lang="en-US" sz="14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rPr>
                <a:t>&lt;0.0001</a:t>
              </a:r>
            </a:p>
          </p:txBody>
        </p:sp>
      </p:grpSp>
      <p:sp>
        <p:nvSpPr>
          <p:cNvPr id="22" name="Title 2">
            <a:extLst>
              <a:ext uri="{FF2B5EF4-FFF2-40B4-BE49-F238E27FC236}">
                <a16:creationId xmlns:a16="http://schemas.microsoft.com/office/drawing/2014/main" id="{52C90984-8995-4443-AE54-C3030627D9B6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11029616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ctDNA</a:t>
            </a:r>
            <a:r>
              <a:rPr kumimoji="0" lang="es-E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(+) </a:t>
            </a:r>
            <a:r>
              <a:rPr kumimoji="0" lang="es-ES" sz="2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portends</a:t>
            </a:r>
            <a:r>
              <a:rPr kumimoji="0" lang="es-E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2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poor</a:t>
            </a:r>
            <a:r>
              <a:rPr kumimoji="0" lang="es-E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 prognosis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09B68B-AA1B-4B3F-94EE-E3C7C2FB2B04}"/>
              </a:ext>
            </a:extLst>
          </p:cNvPr>
          <p:cNvSpPr txBox="1"/>
          <p:nvPr/>
        </p:nvSpPr>
        <p:spPr>
          <a:xfrm>
            <a:off x="2537597" y="6287996"/>
            <a:ext cx="6635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IMvigor010 confirmed the prognostic value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status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3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5A7BA5-CD98-4D34-8F51-D6107F86A7F7}"/>
              </a:ext>
            </a:extLst>
          </p:cNvPr>
          <p:cNvSpPr txBox="1">
            <a:spLocks/>
          </p:cNvSpPr>
          <p:nvPr/>
        </p:nvSpPr>
        <p:spPr>
          <a:xfrm>
            <a:off x="9873469" y="6221073"/>
            <a:ext cx="2076284" cy="50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Powles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ESMO IO, 2020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Powles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Nature, 2021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2C90984-8995-4443-AE54-C3030627D9B6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8191500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ctDNA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(+) associated with improved DFS and OS with atezolizumab vs observation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81D31490-6326-4C4B-AEBC-EDCA294B83A1}"/>
              </a:ext>
            </a:extLst>
          </p:cNvPr>
          <p:cNvGrpSpPr/>
          <p:nvPr/>
        </p:nvGrpSpPr>
        <p:grpSpPr>
          <a:xfrm>
            <a:off x="1494692" y="1283769"/>
            <a:ext cx="10295792" cy="4952070"/>
            <a:chOff x="140266" y="1571830"/>
            <a:chExt cx="11746560" cy="4642232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01EDD86F-1527-4357-8CC4-FD405BB327C6}"/>
                </a:ext>
              </a:extLst>
            </p:cNvPr>
            <p:cNvGrpSpPr/>
            <p:nvPr/>
          </p:nvGrpSpPr>
          <p:grpSpPr>
            <a:xfrm>
              <a:off x="140266" y="1571830"/>
              <a:ext cx="6045131" cy="4642232"/>
              <a:chOff x="140266" y="1571830"/>
              <a:chExt cx="6045131" cy="4642232"/>
            </a:xfrm>
          </p:grpSpPr>
          <p:pic>
            <p:nvPicPr>
              <p:cNvPr id="32" name="Picture 36">
                <a:extLst>
                  <a:ext uri="{FF2B5EF4-FFF2-40B4-BE49-F238E27FC236}">
                    <a16:creationId xmlns:a16="http://schemas.microsoft.com/office/drawing/2014/main" id="{DC1C509C-88A2-49F2-B759-A1732AD3A5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82" r="51388" b="8517"/>
              <a:stretch/>
            </p:blipFill>
            <p:spPr>
              <a:xfrm>
                <a:off x="495549" y="2548273"/>
                <a:ext cx="3802328" cy="3369407"/>
              </a:xfrm>
              <a:prstGeom prst="rect">
                <a:avLst/>
              </a:prstGeom>
            </p:spPr>
          </p:pic>
          <p:sp>
            <p:nvSpPr>
              <p:cNvPr id="33" name="TextBox 24">
                <a:extLst>
                  <a:ext uri="{FF2B5EF4-FFF2-40B4-BE49-F238E27FC236}">
                    <a16:creationId xmlns:a16="http://schemas.microsoft.com/office/drawing/2014/main" id="{71395287-7ED2-4208-971F-D457CDA63E0D}"/>
                  </a:ext>
                </a:extLst>
              </p:cNvPr>
              <p:cNvSpPr txBox="1"/>
              <p:nvPr/>
            </p:nvSpPr>
            <p:spPr>
              <a:xfrm>
                <a:off x="2245437" y="2913961"/>
                <a:ext cx="3134607" cy="1904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</a:t>
                </a: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(−): 63%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HR, 1.14 (95% CI: 0.81, 1.62)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P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=0.45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</a:t>
                </a: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(+): 37%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HR, 0.58 (95% CI: 0.43, 0.79) 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P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=0.0005</a:t>
                </a:r>
              </a:p>
            </p:txBody>
          </p:sp>
          <p:sp>
            <p:nvSpPr>
              <p:cNvPr id="34" name="Google Shape;594;p102">
                <a:extLst>
                  <a:ext uri="{FF2B5EF4-FFF2-40B4-BE49-F238E27FC236}">
                    <a16:creationId xmlns:a16="http://schemas.microsoft.com/office/drawing/2014/main" id="{B0EE7906-885A-4B83-B8C8-FC80101253E5}"/>
                  </a:ext>
                </a:extLst>
              </p:cNvPr>
              <p:cNvSpPr/>
              <p:nvPr/>
            </p:nvSpPr>
            <p:spPr>
              <a:xfrm>
                <a:off x="3034091" y="1571830"/>
                <a:ext cx="3151306" cy="1002326"/>
              </a:xfrm>
              <a:prstGeom prst="roundRect">
                <a:avLst>
                  <a:gd name="adj" fmla="val 9152"/>
                </a:avLst>
              </a:pr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6576" tIns="914400" rIns="32259" bIns="32259" anchor="b" anchorCtr="0">
                <a:noAutofit/>
              </a:bodyPr>
              <a:lstStyle/>
              <a:p>
                <a:pPr marL="0" marR="0" lvl="0" indent="0" algn="l" defTabSz="806435" rtl="0" eaLnBrk="0" fontAlgn="base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06435" algn="l"/>
                    <a:tab pos="1514866" algn="l"/>
                  </a:tabLst>
                  <a:defRPr/>
                </a:pPr>
                <a:r>
                  <a:rPr kumimoji="0" lang="en-US" sz="14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</a:t>
                </a:r>
                <a:r>
                  <a:rPr kumimoji="0" lang="en-US" sz="1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(+)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	  </a:t>
                </a:r>
                <a:r>
                  <a:rPr kumimoji="0" lang="en-US" sz="14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</a:t>
                </a:r>
                <a:r>
                  <a:rPr kumimoji="0" lang="en-US" sz="1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(-)</a:t>
                </a:r>
                <a:endPara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charset="-128"/>
                  <a:cs typeface="Arial"/>
                  <a:sym typeface="Arial"/>
                </a:endParaRPr>
              </a:p>
              <a:p>
                <a:pPr marL="0" marR="0" lvl="0" indent="0" algn="l" defTabSz="806435" rtl="0" eaLnBrk="0" fontAlgn="base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06435" algn="l"/>
                    <a:tab pos="1514866" algn="l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2F6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  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7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 	  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2B0DF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▬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7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	  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Atezolizumab</a:t>
                </a:r>
              </a:p>
              <a:p>
                <a:pPr marL="0" marR="0" lvl="0" indent="0" algn="l" defTabSz="806435" rtl="0" eaLnBrk="0" fontAlgn="base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06435" algn="l"/>
                    <a:tab pos="1514866" algn="l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A31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  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7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 	  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A959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7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	 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Observation</a:t>
                </a:r>
              </a:p>
            </p:txBody>
          </p:sp>
          <p:sp>
            <p:nvSpPr>
              <p:cNvPr id="35" name="Google Shape;589;p102">
                <a:extLst>
                  <a:ext uri="{FF2B5EF4-FFF2-40B4-BE49-F238E27FC236}">
                    <a16:creationId xmlns:a16="http://schemas.microsoft.com/office/drawing/2014/main" id="{1B6B9DCE-2E97-47FA-9964-4FD266A74404}"/>
                  </a:ext>
                </a:extLst>
              </p:cNvPr>
              <p:cNvSpPr/>
              <p:nvPr/>
            </p:nvSpPr>
            <p:spPr>
              <a:xfrm>
                <a:off x="4156871" y="4901912"/>
                <a:ext cx="1223173" cy="1059958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1" tIns="45697" rIns="91421" bIns="45697" anchor="t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2F6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ABD75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n=116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A31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E9BC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n=98</a:t>
                </a:r>
              </a:p>
              <a:p>
                <a:pPr marL="0" marR="0" lvl="0" indent="0" algn="l" defTabSz="806435" rtl="0" eaLnBrk="0" fontAlgn="base" latinLnBrk="0" hangingPunct="0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2B0DF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82E9A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n=184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A959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35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n=183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6" name="Rectangle 58">
                <a:extLst>
                  <a:ext uri="{FF2B5EF4-FFF2-40B4-BE49-F238E27FC236}">
                    <a16:creationId xmlns:a16="http://schemas.microsoft.com/office/drawing/2014/main" id="{5C1C06F6-9827-4879-833E-5130F14F1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614706" y="4146980"/>
                <a:ext cx="1774969" cy="265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3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Disease-free survival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828B28AF-4938-4F79-BBB4-A51687183EE8}"/>
                  </a:ext>
                </a:extLst>
              </p:cNvPr>
              <p:cNvSpPr txBox="1"/>
              <p:nvPr/>
            </p:nvSpPr>
            <p:spPr>
              <a:xfrm>
                <a:off x="1884736" y="5914643"/>
                <a:ext cx="1267816" cy="2994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Months</a:t>
                </a:r>
              </a:p>
            </p:txBody>
          </p:sp>
        </p:grp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D0820C65-155B-4135-9525-D98076BE29A1}"/>
                </a:ext>
              </a:extLst>
            </p:cNvPr>
            <p:cNvGrpSpPr/>
            <p:nvPr/>
          </p:nvGrpSpPr>
          <p:grpSpPr>
            <a:xfrm>
              <a:off x="5924342" y="2534832"/>
              <a:ext cx="5962484" cy="3679230"/>
              <a:chOff x="3358669" y="1436966"/>
              <a:chExt cx="3380293" cy="2085855"/>
            </a:xfrm>
          </p:grpSpPr>
          <p:pic>
            <p:nvPicPr>
              <p:cNvPr id="27" name="Picture 8">
                <a:extLst>
                  <a:ext uri="{FF2B5EF4-FFF2-40B4-BE49-F238E27FC236}">
                    <a16:creationId xmlns:a16="http://schemas.microsoft.com/office/drawing/2014/main" id="{C83705DC-C055-43BD-B5FC-C07C8DDBD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6773" b="7686"/>
              <a:stretch/>
            </p:blipFill>
            <p:spPr>
              <a:xfrm>
                <a:off x="3506668" y="1436966"/>
                <a:ext cx="2116338" cy="1927581"/>
              </a:xfrm>
              <a:prstGeom prst="rect">
                <a:avLst/>
              </a:prstGeom>
            </p:spPr>
          </p:pic>
          <p:sp>
            <p:nvSpPr>
              <p:cNvPr id="28" name="TextBox 25">
                <a:extLst>
                  <a:ext uri="{FF2B5EF4-FFF2-40B4-BE49-F238E27FC236}">
                    <a16:creationId xmlns:a16="http://schemas.microsoft.com/office/drawing/2014/main" id="{1A7925B2-F6DA-4DE2-B3FE-DCC7D8E5E126}"/>
                  </a:ext>
                </a:extLst>
              </p:cNvPr>
              <p:cNvSpPr txBox="1"/>
              <p:nvPr/>
            </p:nvSpPr>
            <p:spPr>
              <a:xfrm>
                <a:off x="5108326" y="1553612"/>
                <a:ext cx="1630636" cy="873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ctDNA(−): 63%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HR, 1.31 (95% CI: 0.77, 2.23)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P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=0.32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ctDNA</a:t>
                </a: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(+): 37%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HR, 0.59 (95% CI: 0.41, 0.86)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P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=0.0059</a:t>
                </a:r>
              </a:p>
            </p:txBody>
          </p:sp>
          <p:sp>
            <p:nvSpPr>
              <p:cNvPr id="29" name="Google Shape;589;p102">
                <a:extLst>
                  <a:ext uri="{FF2B5EF4-FFF2-40B4-BE49-F238E27FC236}">
                    <a16:creationId xmlns:a16="http://schemas.microsoft.com/office/drawing/2014/main" id="{45E1A6C7-D2DF-43DF-B34B-0EAC32B62D0F}"/>
                  </a:ext>
                </a:extLst>
              </p:cNvPr>
              <p:cNvSpPr/>
              <p:nvPr/>
            </p:nvSpPr>
            <p:spPr>
              <a:xfrm>
                <a:off x="5594591" y="2800315"/>
                <a:ext cx="573721" cy="600919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1" tIns="45697" rIns="91421" bIns="45697" anchor="t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2F6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ABD75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n=116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A31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E9BC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n=98</a:t>
                </a:r>
              </a:p>
              <a:p>
                <a:pPr marL="0" marR="0" lvl="0" indent="0" algn="l" defTabSz="806435" rtl="0" eaLnBrk="0" fontAlgn="base" latinLnBrk="0" hangingPunct="0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2B0DF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82E9A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Arial Unicode MS" charset="-128"/>
                    <a:cs typeface="Arial"/>
                    <a:sym typeface="Arial"/>
                  </a:rPr>
                  <a:t>n=184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A9596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—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35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 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n=183</a:t>
                </a:r>
              </a:p>
            </p:txBody>
          </p:sp>
          <p:sp>
            <p:nvSpPr>
              <p:cNvPr id="30" name="Rectangle 66">
                <a:extLst>
                  <a:ext uri="{FF2B5EF4-FFF2-40B4-BE49-F238E27FC236}">
                    <a16:creationId xmlns:a16="http://schemas.microsoft.com/office/drawing/2014/main" id="{420B106B-A32C-43EA-8486-45386594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057645" y="2350334"/>
                <a:ext cx="752297" cy="150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3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Overall survival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8C3630A0-1C28-444F-9D55-D2518A4128A4}"/>
                  </a:ext>
                </a:extLst>
              </p:cNvPr>
              <p:cNvSpPr txBox="1"/>
              <p:nvPr/>
            </p:nvSpPr>
            <p:spPr>
              <a:xfrm>
                <a:off x="4389567" y="3353072"/>
                <a:ext cx="718759" cy="169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ＭＳ Ｐゴシック" charset="0"/>
                    <a:cs typeface="Arial"/>
                    <a:sym typeface="Arial"/>
                  </a:rPr>
                  <a:t>Months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2268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063A92-7345-448F-814B-DEE1E4FAFAD5}"/>
              </a:ext>
            </a:extLst>
          </p:cNvPr>
          <p:cNvSpPr txBox="1">
            <a:spLocks/>
          </p:cNvSpPr>
          <p:nvPr/>
        </p:nvSpPr>
        <p:spPr>
          <a:xfrm>
            <a:off x="7753351" y="6423914"/>
            <a:ext cx="41964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Bajorin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DF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2021;384:2102-114.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8B3F3C-125F-4200-802B-A63E8920BE66}"/>
              </a:ext>
            </a:extLst>
          </p:cNvPr>
          <p:cNvSpPr/>
          <p:nvPr/>
        </p:nvSpPr>
        <p:spPr>
          <a:xfrm>
            <a:off x="11354540" y="5841507"/>
            <a:ext cx="372862" cy="266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FAC82D-10EC-7843-A20B-F0823668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71" y="461976"/>
            <a:ext cx="108077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51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A0410-C783-4008-AEC0-2056FF0CECCB}"/>
              </a:ext>
            </a:extLst>
          </p:cNvPr>
          <p:cNvSpPr/>
          <p:nvPr/>
        </p:nvSpPr>
        <p:spPr>
          <a:xfrm>
            <a:off x="175846" y="239392"/>
            <a:ext cx="12016154" cy="61458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063A92-7345-448F-814B-DEE1E4FAFAD5}"/>
              </a:ext>
            </a:extLst>
          </p:cNvPr>
          <p:cNvSpPr txBox="1">
            <a:spLocks/>
          </p:cNvSpPr>
          <p:nvPr/>
        </p:nvSpPr>
        <p:spPr>
          <a:xfrm>
            <a:off x="7753351" y="6423914"/>
            <a:ext cx="41964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Bajorin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DF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2021;384:2102-114.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250F0AC-2CFF-CC49-8D53-187C423B8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96" t="838" r="1522" b="55670"/>
          <a:stretch/>
        </p:blipFill>
        <p:spPr>
          <a:xfrm>
            <a:off x="175846" y="664399"/>
            <a:ext cx="2862458" cy="2062715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456D0CE-E7CE-DA4A-8618-D23E4073F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96" t="45818" r="1524" b="11351"/>
          <a:stretch/>
        </p:blipFill>
        <p:spPr>
          <a:xfrm>
            <a:off x="3066076" y="671542"/>
            <a:ext cx="2966751" cy="2056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02BA4-ED91-0B45-96AA-85DFE8308E32}"/>
              </a:ext>
            </a:extLst>
          </p:cNvPr>
          <p:cNvSpPr txBox="1"/>
          <p:nvPr/>
        </p:nvSpPr>
        <p:spPr>
          <a:xfrm>
            <a:off x="104670" y="349478"/>
            <a:ext cx="5884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DISEASE-FREE SURVIVAL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9DD1FF-DF0F-8842-B58F-6A3DBD2B04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29" r="1936" b="56937"/>
          <a:stretch/>
        </p:blipFill>
        <p:spPr>
          <a:xfrm>
            <a:off x="6107043" y="671542"/>
            <a:ext cx="3044115" cy="2055572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C750ACA-2061-5748-9A58-4DCF7F61AB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6" t="44684" r="1457" b="10450"/>
          <a:stretch/>
        </p:blipFill>
        <p:spPr>
          <a:xfrm>
            <a:off x="9160949" y="671541"/>
            <a:ext cx="3044115" cy="20555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D51312-16CD-C44D-BC58-80832735908E}"/>
              </a:ext>
            </a:extLst>
          </p:cNvPr>
          <p:cNvSpPr txBox="1"/>
          <p:nvPr/>
        </p:nvSpPr>
        <p:spPr>
          <a:xfrm>
            <a:off x="6070300" y="380256"/>
            <a:ext cx="619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SURVIVAL FREE FROM RECURRENCE OUTSIDE THE UROTHELIAL TRACT</a:t>
            </a: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62655267-5867-3C4C-B43B-7E0FBA8F35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649" b="47387"/>
          <a:stretch/>
        </p:blipFill>
        <p:spPr>
          <a:xfrm>
            <a:off x="1741551" y="3725412"/>
            <a:ext cx="4318861" cy="2323651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23024131-25F1-6D4E-A749-552B04B621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6036"/>
          <a:stretch/>
        </p:blipFill>
        <p:spPr>
          <a:xfrm>
            <a:off x="6096000" y="3725411"/>
            <a:ext cx="4318861" cy="23236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2FFF66-51B8-8C4F-8386-C8523EB4F52F}"/>
              </a:ext>
            </a:extLst>
          </p:cNvPr>
          <p:cNvSpPr txBox="1"/>
          <p:nvPr/>
        </p:nvSpPr>
        <p:spPr>
          <a:xfrm>
            <a:off x="2318919" y="3739701"/>
            <a:ext cx="1455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ITT POPULATION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D2DA4-7D82-A94D-8F99-B51A30D1241A}"/>
              </a:ext>
            </a:extLst>
          </p:cNvPr>
          <p:cNvSpPr txBox="1"/>
          <p:nvPr/>
        </p:nvSpPr>
        <p:spPr>
          <a:xfrm>
            <a:off x="6510936" y="3762820"/>
            <a:ext cx="1455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PD-L1 ≥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85A73E-AB48-6645-9CC1-1F292168880B}"/>
              </a:ext>
            </a:extLst>
          </p:cNvPr>
          <p:cNvSpPr txBox="1"/>
          <p:nvPr/>
        </p:nvSpPr>
        <p:spPr>
          <a:xfrm>
            <a:off x="4257732" y="3403347"/>
            <a:ext cx="3676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DISTANT METASTASIS-FREE SURVIVAL</a:t>
            </a:r>
          </a:p>
        </p:txBody>
      </p:sp>
    </p:spTree>
    <p:extLst>
      <p:ext uri="{BB962C8B-B14F-4D97-AF65-F5344CB8AC3E}">
        <p14:creationId xmlns:p14="http://schemas.microsoft.com/office/powerpoint/2010/main" val="33060529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4A373-F1BB-45A8-B086-2B6E56F313EF}"/>
              </a:ext>
            </a:extLst>
          </p:cNvPr>
          <p:cNvSpPr txBox="1">
            <a:spLocks/>
          </p:cNvSpPr>
          <p:nvPr/>
        </p:nvSpPr>
        <p:spPr>
          <a:xfrm>
            <a:off x="7995598" y="6501404"/>
            <a:ext cx="41964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Bajorin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DF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2021;384:2102-114.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187815-6E23-A449-9D8B-DF655DDFE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133" y="994274"/>
            <a:ext cx="5874128" cy="4418062"/>
          </a:xfrm>
          <a:prstGeom prst="rect">
            <a:avLst/>
          </a:prstGeom>
        </p:spPr>
      </p:pic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9FC1820-4942-384D-A824-BDF85A1EC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86"/>
          <a:stretch/>
        </p:blipFill>
        <p:spPr>
          <a:xfrm>
            <a:off x="6613459" y="30995"/>
            <a:ext cx="5353391" cy="63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03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2FE5C-0ED9-48F9-A9D0-5A2F203E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363"/>
          <a:stretch/>
        </p:blipFill>
        <p:spPr>
          <a:xfrm>
            <a:off x="1212162" y="1297041"/>
            <a:ext cx="9767675" cy="4906050"/>
          </a:xfr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588F00E-019B-4EE4-BDF9-3882C9447B94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11029616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Paradigm Shift: Delivery systems enter the room…</a:t>
            </a:r>
            <a:endParaRPr kumimoji="0" lang="en-US" altLang="en-US" sz="28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5704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6394D1-0AA8-4ECD-AFCD-21A87B9D1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057"/>
          <a:stretch/>
        </p:blipFill>
        <p:spPr>
          <a:xfrm>
            <a:off x="379491" y="1301248"/>
            <a:ext cx="5506498" cy="281355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70B0A-86CA-4972-9D39-F32ACBF17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87"/>
          <a:stretch/>
        </p:blipFill>
        <p:spPr>
          <a:xfrm>
            <a:off x="6306014" y="1295169"/>
            <a:ext cx="5623974" cy="2819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92EB7-7D8A-482D-B34C-873058623CAB}"/>
              </a:ext>
            </a:extLst>
          </p:cNvPr>
          <p:cNvSpPr txBox="1"/>
          <p:nvPr/>
        </p:nvSpPr>
        <p:spPr>
          <a:xfrm>
            <a:off x="6059054" y="4996811"/>
            <a:ext cx="599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75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TAR-200 was safe, well tolerated, 50%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75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75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75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pPR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75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9A529B-256C-4B7B-8B41-40F594CD2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70" y="4311335"/>
            <a:ext cx="3299254" cy="2426909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F3530218-2246-4461-9B6F-EF144949D0F7}"/>
              </a:ext>
            </a:extLst>
          </p:cNvPr>
          <p:cNvSpPr txBox="1">
            <a:spLocks/>
          </p:cNvSpPr>
          <p:nvPr/>
        </p:nvSpPr>
        <p:spPr>
          <a:xfrm>
            <a:off x="609600" y="309489"/>
            <a:ext cx="11029616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Paradigm Shift: Delivery systems enter the room…</a:t>
            </a:r>
            <a:endParaRPr kumimoji="0" lang="en-US" altLang="en-US" sz="28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E0379-7A5C-0244-A6E7-2ADDEB2F5C8B}"/>
              </a:ext>
            </a:extLst>
          </p:cNvPr>
          <p:cNvSpPr txBox="1"/>
          <p:nvPr/>
        </p:nvSpPr>
        <p:spPr>
          <a:xfrm>
            <a:off x="7100888" y="6521028"/>
            <a:ext cx="5091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Daneshmand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 et al.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95756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543060"/>
          </a:xfrm>
        </p:spPr>
        <p:txBody>
          <a:bodyPr/>
          <a:lstStyle/>
          <a:p>
            <a:r>
              <a:rPr lang="en-US" sz="3200" dirty="0"/>
              <a:t>Dr Pal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88293706"/>
              </p:ext>
            </p:extLst>
          </p:nvPr>
        </p:nvGraphicFramePr>
        <p:xfrm>
          <a:off x="1596134" y="2708920"/>
          <a:ext cx="8999729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999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No relevant conflicts of interest to disclose</a:t>
                      </a:r>
                      <a:endParaRPr lang="en-US" sz="20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662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8AC0A-9199-42C0-B2E6-815422087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066"/>
          <a:stretch/>
        </p:blipFill>
        <p:spPr>
          <a:xfrm>
            <a:off x="374993" y="333632"/>
            <a:ext cx="11677678" cy="5782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EB4339-752D-474B-AA3B-D9D5058E9E96}"/>
              </a:ext>
            </a:extLst>
          </p:cNvPr>
          <p:cNvSpPr/>
          <p:nvPr/>
        </p:nvSpPr>
        <p:spPr>
          <a:xfrm>
            <a:off x="9534617" y="5592932"/>
            <a:ext cx="710214" cy="24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341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C2C0C80-11D8-4A45-ACDB-9B5C8D613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116" y="203184"/>
            <a:ext cx="10954445" cy="5909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CC7A20-EAAD-8242-A784-A47FBCD117CA}"/>
              </a:ext>
            </a:extLst>
          </p:cNvPr>
          <p:cNvSpPr txBox="1"/>
          <p:nvPr/>
        </p:nvSpPr>
        <p:spPr>
          <a:xfrm>
            <a:off x="9638113" y="5617477"/>
            <a:ext cx="1869945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243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TAR-200 with respect</a:t>
            </a:r>
          </a:p>
        </p:txBody>
      </p:sp>
    </p:spTree>
    <p:extLst>
      <p:ext uri="{BB962C8B-B14F-4D97-AF65-F5344CB8AC3E}">
        <p14:creationId xmlns:p14="http://schemas.microsoft.com/office/powerpoint/2010/main" val="23006137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499457-3B58-431E-85A3-5634533C5CBC}"/>
              </a:ext>
            </a:extLst>
          </p:cNvPr>
          <p:cNvSpPr txBox="1"/>
          <p:nvPr/>
        </p:nvSpPr>
        <p:spPr>
          <a:xfrm>
            <a:off x="581191" y="4214421"/>
            <a:ext cx="10993549" cy="147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Enfortumab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vedotin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(EV) is an antibody-drug conjugate directed to Nectin-4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Cohort H of the EV-103 phase 1b/2 trial (NCT03288545):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cis-ineligible cT2-T4aN0M0 MIBC RC + PLND eligible.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- 3 cycles of neoadjuvant EV (1.25 mg/kg) on Days 1 and 8 of every 3-week cycle prior to RC+PLND.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1D28FD-F631-404D-8BB7-DFA517200D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35172" y="448847"/>
            <a:ext cx="4928447" cy="3191169"/>
          </a:xfrm>
          <a:noFill/>
          <a:ln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8E37F-E5EB-46E4-A013-63C3BDD7B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059" y="878835"/>
            <a:ext cx="6458906" cy="2761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516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499457-3B58-431E-85A3-5634533C5CBC}"/>
              </a:ext>
            </a:extLst>
          </p:cNvPr>
          <p:cNvSpPr txBox="1"/>
          <p:nvPr/>
        </p:nvSpPr>
        <p:spPr>
          <a:xfrm>
            <a:off x="581191" y="4214421"/>
            <a:ext cx="10993549" cy="147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 pts were treated-&gt;21 underwent RC+PLND, and 1 had a partial cystectomy.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-36.4%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-&gt; 50%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pPR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-&gt; well tolerated-&gt; no delay to surgery.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ongoing Phase II and III programs evaluating EV in MIBC.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1D28FD-F631-404D-8BB7-DFA517200D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35172" y="448847"/>
            <a:ext cx="4928447" cy="3191169"/>
          </a:xfrm>
          <a:noFill/>
          <a:ln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8E37F-E5EB-46E4-A013-63C3BDD7B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059" y="878835"/>
            <a:ext cx="6458906" cy="2761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2051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07" y="2979363"/>
            <a:ext cx="3460932" cy="118872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Tomorrowland No More: Novel Therapeutic Approaches for MIBC</a:t>
            </a:r>
          </a:p>
        </p:txBody>
      </p:sp>
      <p:pic>
        <p:nvPicPr>
          <p:cNvPr id="1027" name="Picture 3" descr="53171081-5be2-4b5a-8a79-d5d48b9d61e1@namprd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0"/>
          <a:stretch/>
        </p:blipFill>
        <p:spPr bwMode="auto">
          <a:xfrm>
            <a:off x="5820508" y="0"/>
            <a:ext cx="637149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5194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FC523-76F4-FB25-1C5F-F9F777F55F6B}"/>
              </a:ext>
            </a:extLst>
          </p:cNvPr>
          <p:cNvSpPr txBox="1"/>
          <p:nvPr/>
        </p:nvSpPr>
        <p:spPr>
          <a:xfrm>
            <a:off x="733044" y="2057400"/>
            <a:ext cx="10725912" cy="2743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MODULE 3: Current and Future Front-Line Management of Metastatic Urothelial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Bladder Carcinoma</a:t>
            </a:r>
          </a:p>
        </p:txBody>
      </p:sp>
    </p:spTree>
    <p:extLst>
      <p:ext uri="{BB962C8B-B14F-4D97-AF65-F5344CB8AC3E}">
        <p14:creationId xmlns:p14="http://schemas.microsoft.com/office/powerpoint/2010/main" val="31949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3059117"/>
          <a:ext cx="10287000" cy="96726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 patient with responding/stable disease after first-line chemotherapy for metastatic urothelial bladder cancer (</a:t>
            </a:r>
            <a:r>
              <a:rPr lang="en-US" dirty="0" err="1"/>
              <a:t>mUBC</a:t>
            </a:r>
            <a:r>
              <a:rPr lang="en-US" dirty="0"/>
              <a:t>), would you generally recommend maintenance therapy with a checkpoint inhibitor?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2564904"/>
            <a:ext cx="10071797" cy="4423269"/>
          </a:xfrm>
        </p:spPr>
        <p:txBody>
          <a:bodyPr/>
          <a:lstStyle/>
          <a:p>
            <a:pPr marL="457200"/>
            <a:r>
              <a:rPr lang="en-US" dirty="0"/>
              <a:t>Yes</a:t>
            </a:r>
          </a:p>
          <a:p>
            <a:pPr marL="457200"/>
            <a:r>
              <a:rPr lang="en-US" dirty="0"/>
              <a:t>Yes, if PD-L1-positive</a:t>
            </a:r>
          </a:p>
          <a:p>
            <a:pPr marL="457200"/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70125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9DFF22-3901-2D79-AAAC-5BF6A9CB3EE2}"/>
              </a:ext>
            </a:extLst>
          </p:cNvPr>
          <p:cNvSpPr txBox="1">
            <a:spLocks/>
          </p:cNvSpPr>
          <p:nvPr/>
        </p:nvSpPr>
        <p:spPr bwMode="auto">
          <a:xfrm>
            <a:off x="291437" y="2638708"/>
            <a:ext cx="2731706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David Taub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Boca Raton, Florida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96FBA-2999-51F8-F799-95ED89806695}"/>
              </a:ext>
            </a:extLst>
          </p:cNvPr>
          <p:cNvSpPr/>
          <p:nvPr/>
        </p:nvSpPr>
        <p:spPr bwMode="auto">
          <a:xfrm>
            <a:off x="3369420" y="1102124"/>
            <a:ext cx="8291071" cy="1536584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6CFCF9-B1F6-8337-126B-C0A0C9DFDF36}"/>
              </a:ext>
            </a:extLst>
          </p:cNvPr>
          <p:cNvSpPr txBox="1">
            <a:spLocks/>
          </p:cNvSpPr>
          <p:nvPr/>
        </p:nvSpPr>
        <p:spPr>
          <a:xfrm>
            <a:off x="3509043" y="1214438"/>
            <a:ext cx="8151448" cy="1424270"/>
          </a:xfrm>
          <a:prstGeom prst="rect">
            <a:avLst/>
          </a:prstGeom>
        </p:spPr>
        <p:txBody>
          <a:bodyPr lIns="91440" tIns="91440" rIns="91440" bIns="182880"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75-year-old man with metastatic urothelial bladder cancer (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mUBC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) who required bilateral percutaneous nephrostomies</a:t>
            </a:r>
          </a:p>
        </p:txBody>
      </p:sp>
      <p:pic>
        <p:nvPicPr>
          <p:cNvPr id="8" name="Picture 7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0F754B59-59B7-EBC2-7C63-161DF56A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8" y="1102124"/>
            <a:ext cx="2731705" cy="1536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wearing headphones&#10;&#10;Description automatically generated">
            <a:extLst>
              <a:ext uri="{FF2B5EF4-FFF2-40B4-BE49-F238E27FC236}">
                <a16:creationId xmlns:a16="http://schemas.microsoft.com/office/drawing/2014/main" id="{A8DBE71C-7867-9D8F-29CB-858D49393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8" y="3652372"/>
            <a:ext cx="2812287" cy="1581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05D9B7F-22D9-BD69-1AE3-747318EB05B8}"/>
              </a:ext>
            </a:extLst>
          </p:cNvPr>
          <p:cNvSpPr txBox="1">
            <a:spLocks/>
          </p:cNvSpPr>
          <p:nvPr/>
        </p:nvSpPr>
        <p:spPr bwMode="auto">
          <a:xfrm>
            <a:off x="291437" y="5349485"/>
            <a:ext cx="2802513" cy="63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Jason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Hafron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West Bloomfield, Michigan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AF37AA-3E3F-5F3F-347E-8C5DFC170F20}"/>
              </a:ext>
            </a:extLst>
          </p:cNvPr>
          <p:cNvSpPr txBox="1">
            <a:spLocks/>
          </p:cNvSpPr>
          <p:nvPr/>
        </p:nvSpPr>
        <p:spPr bwMode="auto">
          <a:xfrm>
            <a:off x="3369419" y="3652372"/>
            <a:ext cx="8401043" cy="15819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69-year-old man with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mUBC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and peritoneal carcinomatosis</a:t>
            </a:r>
          </a:p>
        </p:txBody>
      </p:sp>
    </p:spTree>
    <p:extLst>
      <p:ext uri="{BB962C8B-B14F-4D97-AF65-F5344CB8AC3E}">
        <p14:creationId xmlns:p14="http://schemas.microsoft.com/office/powerpoint/2010/main" val="25351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699077"/>
          <a:ext cx="10287000" cy="19696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6597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08932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antitumor mechanism of most antibody-drug conjugates is…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Immune-based</a:t>
            </a:r>
          </a:p>
          <a:p>
            <a:pPr marL="457200"/>
            <a:r>
              <a:rPr lang="en-US" dirty="0"/>
              <a:t>Antiapoptotic</a:t>
            </a:r>
          </a:p>
          <a:p>
            <a:pPr marL="457200"/>
            <a:r>
              <a:rPr lang="en-US" dirty="0"/>
              <a:t>Cytotoxic</a:t>
            </a:r>
          </a:p>
          <a:p>
            <a:pPr marL="457200"/>
            <a:r>
              <a:rPr lang="en-US" dirty="0"/>
              <a:t>Kinase inhibition</a:t>
            </a:r>
          </a:p>
          <a:p>
            <a:pPr marL="457200"/>
            <a:r>
              <a:rPr lang="en-US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12152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61A490-DBA9-A209-E7E6-6C9492D4DE02}"/>
              </a:ext>
            </a:extLst>
          </p:cNvPr>
          <p:cNvSpPr txBox="1">
            <a:spLocks/>
          </p:cNvSpPr>
          <p:nvPr/>
        </p:nvSpPr>
        <p:spPr bwMode="auto">
          <a:xfrm>
            <a:off x="381973" y="2765253"/>
            <a:ext cx="2809356" cy="54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1F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Laura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51F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Bukavina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51F60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1F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Philadelphia, Pennsylvania</a:t>
            </a:r>
          </a:p>
        </p:txBody>
      </p:sp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:a16="http://schemas.microsoft.com/office/drawing/2014/main" id="{85BA94D1-D456-DBD9-491A-1B97D641F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73" y="1127168"/>
            <a:ext cx="2809356" cy="158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1DFA537-FBE2-9A75-D06C-44D07DD400D3}"/>
              </a:ext>
            </a:extLst>
          </p:cNvPr>
          <p:cNvSpPr txBox="1">
            <a:spLocks/>
          </p:cNvSpPr>
          <p:nvPr/>
        </p:nvSpPr>
        <p:spPr bwMode="auto">
          <a:xfrm>
            <a:off x="3371833" y="1127168"/>
            <a:ext cx="8496008" cy="15819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73-year-old man with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mUBC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and recurrence in the bladder while receiving pembrolizumab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C9D56B-0671-6BA7-1753-69CE0B0A8DFB}"/>
              </a:ext>
            </a:extLst>
          </p:cNvPr>
          <p:cNvSpPr txBox="1">
            <a:spLocks/>
          </p:cNvSpPr>
          <p:nvPr/>
        </p:nvSpPr>
        <p:spPr bwMode="auto">
          <a:xfrm>
            <a:off x="381974" y="5604536"/>
            <a:ext cx="2809355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Sulfi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Ibrahim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Richmond, Indiana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6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person, necktie, purple, clothing&#10;&#10;Description automatically generated">
            <a:extLst>
              <a:ext uri="{FF2B5EF4-FFF2-40B4-BE49-F238E27FC236}">
                <a16:creationId xmlns:a16="http://schemas.microsoft.com/office/drawing/2014/main" id="{C6B7544A-997A-0D83-C5F9-F87F99E4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0" y="4024273"/>
            <a:ext cx="2809356" cy="158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0F2BA0A-0216-9A2E-9B57-B2D862E0F189}"/>
              </a:ext>
            </a:extLst>
          </p:cNvPr>
          <p:cNvSpPr txBox="1">
            <a:spLocks/>
          </p:cNvSpPr>
          <p:nvPr/>
        </p:nvSpPr>
        <p:spPr bwMode="auto">
          <a:xfrm>
            <a:off x="3371833" y="4024273"/>
            <a:ext cx="8496008" cy="15819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Sequencing immunotherapy and </a:t>
            </a:r>
            <a:r>
              <a:rPr kumimoji="0" lang="en-US" sz="29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enfortumab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  <a:r>
              <a:rPr kumimoji="0" lang="en-US" sz="29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vedotin</a:t>
            </a:r>
            <a:endParaRPr kumimoji="0" lang="en-US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5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543060"/>
          </a:xfrm>
        </p:spPr>
        <p:txBody>
          <a:bodyPr/>
          <a:lstStyle/>
          <a:p>
            <a:r>
              <a:rPr lang="en-US" sz="3200" dirty="0"/>
              <a:t>Dr Williams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596134" y="2708920"/>
          <a:ext cx="8999729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999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No relevant conflicts of interest to disclose</a:t>
                      </a:r>
                      <a:endParaRPr lang="en-US" sz="20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088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9"/>
          <p:cNvSpPr txBox="1">
            <a:spLocks/>
          </p:cNvSpPr>
          <p:nvPr/>
        </p:nvSpPr>
        <p:spPr>
          <a:xfrm>
            <a:off x="533400" y="-76200"/>
            <a:ext cx="10464800" cy="330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32308" rtl="0" eaLnBrk="1" latinLnBrk="0" hangingPunct="1">
              <a:spcBef>
                <a:spcPts val="400"/>
              </a:spcBef>
              <a:spcAft>
                <a:spcPts val="400"/>
              </a:spcAft>
              <a:buNone/>
              <a:defRPr sz="5920" b="1" kern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3230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Current and Future Front-Line Management of Metastatic Urothelial Bladder Carcinoma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mUBC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3449461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20"/>
          <p:cNvSpPr txBox="1">
            <a:spLocks/>
          </p:cNvSpPr>
          <p:nvPr/>
        </p:nvSpPr>
        <p:spPr>
          <a:xfrm>
            <a:off x="2667000" y="3632201"/>
            <a:ext cx="9271000" cy="1808361"/>
          </a:xfrm>
          <a:prstGeom prst="rect">
            <a:avLst/>
          </a:prstGeom>
        </p:spPr>
        <p:txBody>
          <a:bodyPr vert="horz" lIns="0" tIns="0" rIns="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tabLst>
                <a:tab pos="628650" algn="l"/>
              </a:tabLs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None/>
              <a:tabLst/>
              <a:defRPr sz="3600"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Matthew 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None/>
              <a:tabLst/>
              <a:defRPr sz="36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 of 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None/>
              <a:tabLst/>
              <a:defRPr sz="36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Icahn School of Medicine at Mount Sinai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None/>
              <a:tabLst/>
              <a:defRPr sz="36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Associate Director, Translational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None/>
              <a:tabLst/>
              <a:defRPr sz="36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Co-Leader, Cancer Clinical Investigation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None/>
              <a:tabLst/>
              <a:defRPr sz="36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Tisch Cancer Institute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0F06BF-581C-A349-A3E6-EA963ED961A6}"/>
              </a:ext>
            </a:extLst>
          </p:cNvPr>
          <p:cNvGrpSpPr>
            <a:grpSpLocks noChangeAspect="1"/>
          </p:cNvGrpSpPr>
          <p:nvPr/>
        </p:nvGrpSpPr>
        <p:grpSpPr>
          <a:xfrm>
            <a:off x="8686800" y="5659261"/>
            <a:ext cx="2487735" cy="914400"/>
            <a:chOff x="2740223" y="4590808"/>
            <a:chExt cx="3419525" cy="12568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14FBAB-ACC6-534B-976B-3AEB49745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0223" y="4590808"/>
              <a:ext cx="1256892" cy="12568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A8704D-9D52-AE45-8819-45B831F8E3C2}"/>
                </a:ext>
              </a:extLst>
            </p:cNvPr>
            <p:cNvSpPr txBox="1"/>
            <p:nvPr/>
          </p:nvSpPr>
          <p:spPr>
            <a:xfrm>
              <a:off x="3814235" y="4879909"/>
              <a:ext cx="23455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@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MattGalsky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814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6B8FC137-E9BE-ED45-9B1F-DFCE780633A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066800" y="1905000"/>
          <a:ext cx="10058400" cy="43433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31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0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1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7264">
                <a:tc>
                  <a:txBody>
                    <a:bodyPr/>
                    <a:lstStyle/>
                    <a:p>
                      <a:r>
                        <a:rPr lang="en-US" sz="2000" dirty="0"/>
                        <a:t>Agent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 Inhibits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Schedule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Post </a:t>
                      </a:r>
                    </a:p>
                    <a:p>
                      <a:pPr algn="ctr"/>
                      <a:r>
                        <a:rPr lang="en-US" sz="2000" dirty="0"/>
                        <a:t>Platinum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Front-line </a:t>
                      </a:r>
                    </a:p>
                    <a:p>
                      <a:pPr algn="ctr"/>
                      <a:r>
                        <a:rPr lang="en-US" sz="2000" dirty="0"/>
                        <a:t>Cis-Ineligible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227">
                <a:tc>
                  <a:txBody>
                    <a:bodyPr/>
                    <a:lstStyle/>
                    <a:p>
                      <a:r>
                        <a:rPr lang="en-US" sz="2000" dirty="0"/>
                        <a:t>Atezolizumab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PD-L1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Q3W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Accelerated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Accelerated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227">
                <a:tc>
                  <a:txBody>
                    <a:bodyPr/>
                    <a:lstStyle/>
                    <a:p>
                      <a:r>
                        <a:rPr lang="en-US" sz="2000" dirty="0"/>
                        <a:t>Nivolumab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PD-1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Q2W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Accelerated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227">
                <a:tc>
                  <a:txBody>
                    <a:bodyPr/>
                    <a:lstStyle/>
                    <a:p>
                      <a:r>
                        <a:rPr lang="en-US" sz="2000" dirty="0"/>
                        <a:t>Durvalumab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PD-L1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Q2W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Accelerated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227">
                <a:tc>
                  <a:txBody>
                    <a:bodyPr/>
                    <a:lstStyle/>
                    <a:p>
                      <a:r>
                        <a:rPr lang="en-US" sz="2000" dirty="0"/>
                        <a:t>Avelumab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PD-L1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Q2W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Accelerated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227">
                <a:tc>
                  <a:txBody>
                    <a:bodyPr/>
                    <a:lstStyle/>
                    <a:p>
                      <a:r>
                        <a:rPr lang="en-US" sz="2000" dirty="0"/>
                        <a:t>Pembrolizumab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PD-1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Q3W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Level</a:t>
                      </a:r>
                      <a:r>
                        <a:rPr lang="en-US" sz="2000" baseline="0" dirty="0"/>
                        <a:t> 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Accelerated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742" marR="116742" marT="45722" marB="4572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A847D2F-BEBA-4DC6-A6F6-E5F03719C3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609600"/>
            <a:ext cx="10058400" cy="1143000"/>
          </a:xfrm>
          <a:solidFill>
            <a:srgbClr val="0070C0"/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Immune Checkpoint Inhibitors for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Locally Advanced and Metastatic UC</a:t>
            </a:r>
          </a:p>
        </p:txBody>
      </p:sp>
    </p:spTree>
    <p:extLst>
      <p:ext uri="{BB962C8B-B14F-4D97-AF65-F5344CB8AC3E}">
        <p14:creationId xmlns:p14="http://schemas.microsoft.com/office/powerpoint/2010/main" val="19967258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2184" y="-171450"/>
            <a:ext cx="13650783" cy="7029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5547" y="898538"/>
            <a:ext cx="9204325" cy="533479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Approximately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patients are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“cisplatin-ineligible”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7467600" y="6237837"/>
            <a:ext cx="3021194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Lancet Oncology, 2011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715F0-93B2-CC45-9DDE-E2CDD4F539AB}"/>
              </a:ext>
            </a:extLst>
          </p:cNvPr>
          <p:cNvSpPr/>
          <p:nvPr/>
        </p:nvSpPr>
        <p:spPr>
          <a:xfrm>
            <a:off x="5029200" y="1947208"/>
            <a:ext cx="6314191" cy="193899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ECOG PS = 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Creatinine clearance &lt; 60 mL/min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Grade ≥ 2 hearing loss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Grade ≥ 2 neuropathy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 York Heart Association Class III CHF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849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3215E5-1E54-E941-A312-2E3D0E4EE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400" y="6324600"/>
            <a:ext cx="7239000" cy="30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dirty="0"/>
              <a:t>1.</a:t>
            </a:r>
            <a:r>
              <a:rPr lang="fr-FR" sz="1200" dirty="0"/>
              <a:t> Balar AV, et al. </a:t>
            </a:r>
            <a:r>
              <a:rPr lang="fr-FR" sz="1200" i="1" dirty="0"/>
              <a:t>Lancet. </a:t>
            </a:r>
            <a:r>
              <a:rPr lang="fr-FR" sz="1200" dirty="0"/>
              <a:t>2017;389(10064):67-76.</a:t>
            </a:r>
            <a:r>
              <a:rPr lang="en-US" sz="1200" dirty="0"/>
              <a:t> 2. Vuky J, et al. </a:t>
            </a:r>
            <a:r>
              <a:rPr lang="en-US" sz="1200" i="1" dirty="0"/>
              <a:t>J Clin Oncol. </a:t>
            </a:r>
            <a:r>
              <a:rPr lang="en-US" sz="1200" dirty="0"/>
              <a:t>2020;38(23):2658-2666.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17DDF2-3461-4D59-AE6F-0025F705CA16}"/>
              </a:ext>
            </a:extLst>
          </p:cNvPr>
          <p:cNvGraphicFramePr>
            <a:graphicFrameLocks noGrp="1"/>
          </p:cNvGraphicFramePr>
          <p:nvPr/>
        </p:nvGraphicFramePr>
        <p:xfrm>
          <a:off x="3348441" y="2278382"/>
          <a:ext cx="3966761" cy="343661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966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IMvigor210</a:t>
                      </a:r>
                      <a:r>
                        <a:rPr lang="en-US" sz="1400" b="0" u="none" baseline="300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  <a:endParaRPr lang="en-US" sz="1400" b="0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Atezolizumab </a:t>
                      </a:r>
                      <a:b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Phase 2 – Cohort 1</a:t>
                      </a:r>
                    </a:p>
                  </a:txBody>
                  <a:tcPr marL="73876" marR="73876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Atezolizumab</a:t>
                      </a:r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1200 mg IV q3w</a:t>
                      </a:r>
                      <a:endParaRPr lang="en-US" sz="14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725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Inoperable la/mUC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prior treatment for mUC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ECOG PS ≤2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Cisplatin ineligible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Tx/>
                        <a:buNone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2E4150-FFF6-488A-B778-F9D1B9AD9DF0}"/>
              </a:ext>
            </a:extLst>
          </p:cNvPr>
          <p:cNvGraphicFramePr>
            <a:graphicFrameLocks noGrp="1"/>
          </p:cNvGraphicFramePr>
          <p:nvPr/>
        </p:nvGraphicFramePr>
        <p:xfrm>
          <a:off x="7463241" y="2278382"/>
          <a:ext cx="3966759" cy="343661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966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KEYNOTE-052</a:t>
                      </a:r>
                      <a:r>
                        <a:rPr lang="en-US" sz="1400" b="0" u="none" baseline="300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2</a:t>
                      </a:r>
                      <a:endParaRPr lang="en-US" sz="1400" b="0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Pembrolizumab </a:t>
                      </a:r>
                      <a:b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en-US" sz="1400" b="0" u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Phase 2</a:t>
                      </a:r>
                    </a:p>
                  </a:txBody>
                  <a:tcPr marL="73876" marR="73876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370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Pembrolizumab</a:t>
                      </a:r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200 mg IV q3w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725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Inoperable la/mUC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prior chemotherapy for mUC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ECOG PS ≤2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Cisplatin ineligible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SzPct val="85000"/>
                        <a:buFont typeface="Wingdings" pitchFamily="2" charset="2"/>
                        <a:buNone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B632905-6A24-4E4A-93BF-7BC909A7DF88}"/>
              </a:ext>
            </a:extLst>
          </p:cNvPr>
          <p:cNvGraphicFramePr>
            <a:graphicFrameLocks noGrp="1"/>
          </p:cNvGraphicFramePr>
          <p:nvPr/>
        </p:nvGraphicFramePr>
        <p:xfrm>
          <a:off x="756059" y="2278382"/>
          <a:ext cx="2444343" cy="342894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4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5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 Study</a:t>
                      </a:r>
                      <a:r>
                        <a:rPr lang="en-US" sz="1400" b="0" u="none" baseline="30000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</a:t>
                      </a:r>
                      <a:endParaRPr lang="en-US" sz="1400" b="0" u="none" dirty="0">
                        <a:solidFill>
                          <a:schemeClr val="accent2"/>
                        </a:solidFill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876" marR="73876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Patients, no.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Study arm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70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Tx/>
                        <a:buFont typeface="Arial" panose="020B0604020202020204" pitchFamily="34" charset="0"/>
                        <a:buNone/>
                        <a:defRPr/>
                      </a:pPr>
                      <a:endParaRPr lang="en-US" sz="1400" b="0" kern="1200" baseline="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b="0" kern="1200" baseline="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Key inclusion criteria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ClrTx/>
                        <a:buFont typeface="Arial" panose="020B0604020202020204" pitchFamily="34" charset="0"/>
                        <a:buNone/>
                        <a:defRPr/>
                      </a:pPr>
                      <a:endParaRPr lang="en-US" sz="1400" b="0" kern="1200" baseline="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58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ORR (%)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523320F1-741E-3D0A-D4E8-7AC9BB757A75}"/>
              </a:ext>
            </a:extLst>
          </p:cNvPr>
          <p:cNvSpPr txBox="1">
            <a:spLocks/>
          </p:cNvSpPr>
          <p:nvPr/>
        </p:nvSpPr>
        <p:spPr>
          <a:xfrm>
            <a:off x="800100" y="685800"/>
            <a:ext cx="10591800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 fontScale="92500"/>
          </a:bodyPr>
          <a:lstStyle>
            <a:lvl1pPr algn="l" defTabSz="914400" rtl="0" eaLnBrk="1" latinLnBrk="0" hangingPunct="1">
              <a:spcBef>
                <a:spcPts val="400"/>
              </a:spcBef>
              <a:spcAft>
                <a:spcPts val="400"/>
              </a:spcAft>
              <a:buNone/>
              <a:defRPr sz="28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Immune Checkpoint Inhibitors for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line treatment of Cisplatin-ineligible patients with Metastatic UC</a:t>
            </a:r>
          </a:p>
        </p:txBody>
      </p:sp>
    </p:spTree>
    <p:extLst>
      <p:ext uri="{BB962C8B-B14F-4D97-AF65-F5344CB8AC3E}">
        <p14:creationId xmlns:p14="http://schemas.microsoft.com/office/powerpoint/2010/main" val="1567549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FCF3AAA-8934-F243-AC4E-3C3984297A0C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" y="2133600"/>
            <a:ext cx="4695678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DANUBE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7C8FD-E5C8-994B-ADAD-9E2073BC5A1C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2907744"/>
            <a:ext cx="4695678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KEYNOTE 361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C3634-FDD3-4146-A4C8-1D7B4E4E9E4B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3640932"/>
            <a:ext cx="4695678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IMvigor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 130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409460-D548-A247-BDE1-1BE37B936713}"/>
              </a:ext>
            </a:extLst>
          </p:cNvPr>
          <p:cNvSpPr>
            <a:spLocks noChangeAspect="1"/>
          </p:cNvSpPr>
          <p:nvPr/>
        </p:nvSpPr>
        <p:spPr bwMode="auto">
          <a:xfrm>
            <a:off x="233363" y="4392393"/>
            <a:ext cx="4695678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Javelin-100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5A212-788A-6E49-A7F6-059F8F3E1F97}"/>
              </a:ext>
            </a:extLst>
          </p:cNvPr>
          <p:cNvSpPr txBox="1"/>
          <p:nvPr/>
        </p:nvSpPr>
        <p:spPr bwMode="auto">
          <a:xfrm>
            <a:off x="5181600" y="2386012"/>
            <a:ext cx="6725734" cy="377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chemo +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IO alone upfront?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biomarker selection for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“switch maintenance”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IO doublet therapy?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8B670E-C3E5-F84B-9582-01A8DC522358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5117544"/>
            <a:ext cx="4695678" cy="9144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Checkmate 901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21E46D-FF83-8B4D-B40F-7F6D14F5173E}"/>
              </a:ext>
            </a:extLst>
          </p:cNvPr>
          <p:cNvSpPr/>
          <p:nvPr/>
        </p:nvSpPr>
        <p:spPr>
          <a:xfrm>
            <a:off x="526973" y="381000"/>
            <a:ext cx="11131627" cy="1180131"/>
          </a:xfrm>
          <a:prstGeom prst="rect">
            <a:avLst/>
          </a:prstGeom>
          <a:solidFill>
            <a:srgbClr val="0066C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A series of randomized clinical trials has recently refined first-line treatment for metastatic urothelial CA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8354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FCF3AAA-8934-F243-AC4E-3C3984297A0C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" y="2133600"/>
            <a:ext cx="4695678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DANUBE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7C8FD-E5C8-994B-ADAD-9E2073BC5A1C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2907744"/>
            <a:ext cx="4695678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KEYNOTE 361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C3634-FDD3-4146-A4C8-1D7B4E4E9E4B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3640932"/>
            <a:ext cx="4695678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IMvigor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 130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409460-D548-A247-BDE1-1BE37B936713}"/>
              </a:ext>
            </a:extLst>
          </p:cNvPr>
          <p:cNvSpPr>
            <a:spLocks noChangeAspect="1"/>
          </p:cNvSpPr>
          <p:nvPr/>
        </p:nvSpPr>
        <p:spPr bwMode="auto">
          <a:xfrm>
            <a:off x="233363" y="4392393"/>
            <a:ext cx="4695678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Javelin-100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5A212-788A-6E49-A7F6-059F8F3E1F97}"/>
              </a:ext>
            </a:extLst>
          </p:cNvPr>
          <p:cNvSpPr txBox="1"/>
          <p:nvPr/>
        </p:nvSpPr>
        <p:spPr bwMode="auto">
          <a:xfrm>
            <a:off x="5181600" y="2386012"/>
            <a:ext cx="6725734" cy="377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chemo +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IO alone upfront?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biomarker selection for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“switch maintenance”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IO doublet therapy?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8B670E-C3E5-F84B-9582-01A8DC522358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5117544"/>
            <a:ext cx="4695678" cy="9144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Checkmate 901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21E46D-FF83-8B4D-B40F-7F6D14F5173E}"/>
              </a:ext>
            </a:extLst>
          </p:cNvPr>
          <p:cNvSpPr/>
          <p:nvPr/>
        </p:nvSpPr>
        <p:spPr>
          <a:xfrm>
            <a:off x="526973" y="381000"/>
            <a:ext cx="11131627" cy="1180131"/>
          </a:xfrm>
          <a:prstGeom prst="rect">
            <a:avLst/>
          </a:prstGeom>
          <a:solidFill>
            <a:srgbClr val="0066C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A series of randomized clinical trials has recently refined first-line treatment for metastatic urothelial CA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035760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12878-46A3-3E43-8148-DFB3C804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7" y="2338422"/>
            <a:ext cx="6437243" cy="1090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863AB-A144-5944-A7CB-EE6E3D122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70" y="4291584"/>
            <a:ext cx="5486400" cy="19568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B31055-5E0A-8449-81FD-63AAF2DBE037}"/>
              </a:ext>
            </a:extLst>
          </p:cNvPr>
          <p:cNvSpPr/>
          <p:nvPr/>
        </p:nvSpPr>
        <p:spPr>
          <a:xfrm>
            <a:off x="526973" y="381000"/>
            <a:ext cx="11131627" cy="1180131"/>
          </a:xfrm>
          <a:prstGeom prst="rect">
            <a:avLst/>
          </a:prstGeom>
          <a:solidFill>
            <a:srgbClr val="0066C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“Switch Maintenance” PD-1/PD-L1 blockade improves outcomes in metastatic UC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95C3E-E6CB-F04B-B00C-DA79C634318E}"/>
              </a:ext>
            </a:extLst>
          </p:cNvPr>
          <p:cNvSpPr txBox="1"/>
          <p:nvPr/>
        </p:nvSpPr>
        <p:spPr bwMode="auto">
          <a:xfrm>
            <a:off x="805070" y="1868506"/>
            <a:ext cx="3110962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HCRN 14-182 Randomized Phase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01575-A455-0445-9E05-16DE165C8709}"/>
              </a:ext>
            </a:extLst>
          </p:cNvPr>
          <p:cNvSpPr txBox="1"/>
          <p:nvPr/>
        </p:nvSpPr>
        <p:spPr bwMode="auto">
          <a:xfrm>
            <a:off x="728870" y="3753950"/>
            <a:ext cx="3665601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Javelin Bladder-100 Randomized Phase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26BB7D-5008-C64A-B59E-0ACC3512E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2667000"/>
            <a:ext cx="4276669" cy="2651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DB67BF-F115-E94F-9C99-301F902B3EBC}"/>
              </a:ext>
            </a:extLst>
          </p:cNvPr>
          <p:cNvSpPr txBox="1"/>
          <p:nvPr/>
        </p:nvSpPr>
        <p:spPr bwMode="auto">
          <a:xfrm>
            <a:off x="7922123" y="5422392"/>
            <a:ext cx="3279277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Javelin Bladder-100 Overall Survival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2D7B2-A6A4-9F4C-A5AD-1115CD8A37B6}"/>
              </a:ext>
            </a:extLst>
          </p:cNvPr>
          <p:cNvSpPr txBox="1"/>
          <p:nvPr/>
        </p:nvSpPr>
        <p:spPr bwMode="auto">
          <a:xfrm>
            <a:off x="9641523" y="5976907"/>
            <a:ext cx="2036950" cy="57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JCO,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Powles, NEJM, 2020</a:t>
            </a:r>
          </a:p>
        </p:txBody>
      </p:sp>
    </p:spTree>
    <p:extLst>
      <p:ext uri="{BB962C8B-B14F-4D97-AF65-F5344CB8AC3E}">
        <p14:creationId xmlns:p14="http://schemas.microsoft.com/office/powerpoint/2010/main" val="382589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D48CB65-7346-D641-98E5-B9624D618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t="17198" r="-252" b="10264"/>
          <a:stretch/>
        </p:blipFill>
        <p:spPr bwMode="auto">
          <a:xfrm>
            <a:off x="717449" y="1828800"/>
            <a:ext cx="10757102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555D6-6764-DB46-92A7-CBED1F6504E2}"/>
              </a:ext>
            </a:extLst>
          </p:cNvPr>
          <p:cNvSpPr/>
          <p:nvPr/>
        </p:nvSpPr>
        <p:spPr>
          <a:xfrm>
            <a:off x="526973" y="381000"/>
            <a:ext cx="11131627" cy="1180131"/>
          </a:xfrm>
          <a:prstGeom prst="rect">
            <a:avLst/>
          </a:prstGeom>
          <a:solidFill>
            <a:srgbClr val="0066C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Long term follow-up of Javelin Bladder 100 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(≥ 2 year follow up)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9C38B-5C63-EA47-BAA5-7A5ECD9E64E4}"/>
              </a:ext>
            </a:extLst>
          </p:cNvPr>
          <p:cNvSpPr/>
          <p:nvPr/>
        </p:nvSpPr>
        <p:spPr>
          <a:xfrm>
            <a:off x="9220200" y="6324600"/>
            <a:ext cx="2712076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Powles et al, ASCO GU 2022 </a:t>
            </a:r>
            <a:r>
              <a:rPr kumimoji="0" lang="en-IN" sz="1000" b="0" i="1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 A487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902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EC64E4-4F50-5B40-BE9D-2C567FC8A4ED}"/>
              </a:ext>
            </a:extLst>
          </p:cNvPr>
          <p:cNvGrpSpPr/>
          <p:nvPr/>
        </p:nvGrpSpPr>
        <p:grpSpPr>
          <a:xfrm>
            <a:off x="152400" y="1873254"/>
            <a:ext cx="5638800" cy="2826296"/>
            <a:chOff x="749868" y="2299176"/>
            <a:chExt cx="4778068" cy="2094724"/>
          </a:xfrm>
          <a:effectLst/>
        </p:grpSpPr>
        <p:cxnSp>
          <p:nvCxnSpPr>
            <p:cNvPr id="13" name="Straight Arrow Connector 12"/>
            <p:cNvCxnSpPr>
              <a:stCxn id="18" idx="3"/>
            </p:cNvCxnSpPr>
            <p:nvPr/>
          </p:nvCxnSpPr>
          <p:spPr>
            <a:xfrm flipV="1">
              <a:off x="2432401" y="3383150"/>
              <a:ext cx="1340278" cy="5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749868" y="2866231"/>
              <a:ext cx="1682533" cy="10440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" tIns="6858" rIns="6858" bIns="6858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Metastatic UC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Cisplatin eligible or ineligible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772681" y="2299176"/>
              <a:ext cx="1755254" cy="66393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PD-1/PD-L1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772682" y="3826972"/>
              <a:ext cx="1755254" cy="56692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0" indent="0" algn="ctr" defTabSz="61228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Arial" charset="0"/>
                  <a:cs typeface="Arial" charset="0"/>
                </a:rPr>
                <a:t>Chemo</a:t>
              </a:r>
            </a:p>
          </p:txBody>
        </p:sp>
        <p:cxnSp>
          <p:nvCxnSpPr>
            <p:cNvPr id="18" name="Elbow Connector 17"/>
            <p:cNvCxnSpPr>
              <a:endCxn id="21" idx="1"/>
            </p:cNvCxnSpPr>
            <p:nvPr/>
          </p:nvCxnSpPr>
          <p:spPr>
            <a:xfrm rot="5400000" flipH="1" flipV="1">
              <a:off x="3004600" y="2687326"/>
              <a:ext cx="824262" cy="711899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endCxn id="23" idx="1"/>
            </p:cNvCxnSpPr>
            <p:nvPr/>
          </p:nvCxnSpPr>
          <p:spPr>
            <a:xfrm rot="10800000" flipH="1" flipV="1">
              <a:off x="2649088" y="3399132"/>
              <a:ext cx="1123594" cy="711304"/>
            </a:xfrm>
            <a:prstGeom prst="bentConnector3">
              <a:avLst>
                <a:gd name="adj1" fmla="val 36816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>
              <a:spLocks/>
            </p:cNvSpPr>
            <p:nvPr/>
          </p:nvSpPr>
          <p:spPr>
            <a:xfrm>
              <a:off x="2649088" y="3098362"/>
              <a:ext cx="828814" cy="60153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 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72679" y="3022854"/>
              <a:ext cx="1755255" cy="7205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2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</a:tabLst>
                <a:defRPr/>
              </a:pPr>
              <a:r>
                <a:rPr kumimoji="0" lang="pt-B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Chemo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+ PD-1/PD-L1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617035" y="4974815"/>
            <a:ext cx="3478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IMvigor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361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901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substudy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NILE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E7E6E0-E311-1A41-9DDC-3D771D5E61F1}"/>
              </a:ext>
            </a:extLst>
          </p:cNvPr>
          <p:cNvGrpSpPr/>
          <p:nvPr/>
        </p:nvGrpSpPr>
        <p:grpSpPr>
          <a:xfrm>
            <a:off x="6248400" y="1873254"/>
            <a:ext cx="5638800" cy="2826296"/>
            <a:chOff x="749868" y="2299176"/>
            <a:chExt cx="4778068" cy="2094724"/>
          </a:xfrm>
          <a:effectLst/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75EEED6-EA6D-E04E-B659-B78A2F43242A}"/>
                </a:ext>
              </a:extLst>
            </p:cNvPr>
            <p:cNvCxnSpPr>
              <a:stCxn id="50" idx="3"/>
            </p:cNvCxnSpPr>
            <p:nvPr/>
          </p:nvCxnSpPr>
          <p:spPr>
            <a:xfrm flipV="1">
              <a:off x="2432401" y="3383150"/>
              <a:ext cx="1340278" cy="5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9B66BC05-919F-C047-8942-22613DADFD17}"/>
                </a:ext>
              </a:extLst>
            </p:cNvPr>
            <p:cNvSpPr/>
            <p:nvPr/>
          </p:nvSpPr>
          <p:spPr>
            <a:xfrm>
              <a:off x="749868" y="2866231"/>
              <a:ext cx="1682533" cy="10440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" tIns="6858" rIns="6858" bIns="6858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Metastatic UC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Cisplatin eligible or ineligible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98BD078-AF66-654D-83D8-EB985110E550}"/>
                </a:ext>
              </a:extLst>
            </p:cNvPr>
            <p:cNvSpPr/>
            <p:nvPr/>
          </p:nvSpPr>
          <p:spPr>
            <a:xfrm>
              <a:off x="3772681" y="2299176"/>
              <a:ext cx="1755254" cy="66393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PD-1/PD-L1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07A9EFAC-9CB3-EC43-A2FD-ACA927478BA2}"/>
                </a:ext>
              </a:extLst>
            </p:cNvPr>
            <p:cNvSpPr/>
            <p:nvPr/>
          </p:nvSpPr>
          <p:spPr>
            <a:xfrm>
              <a:off x="3772682" y="3826972"/>
              <a:ext cx="1755254" cy="56692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0" indent="0" algn="ctr" defTabSz="61228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Arial" charset="0"/>
                  <a:cs typeface="Arial" charset="0"/>
                </a:rPr>
                <a:t>Chemo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EDF3D57C-70F9-F84E-8F67-2257FECC079E}"/>
                </a:ext>
              </a:extLst>
            </p:cNvPr>
            <p:cNvCxnSpPr>
              <a:endCxn id="52" idx="1"/>
            </p:cNvCxnSpPr>
            <p:nvPr/>
          </p:nvCxnSpPr>
          <p:spPr>
            <a:xfrm rot="5400000" flipH="1" flipV="1">
              <a:off x="3004600" y="2687326"/>
              <a:ext cx="824262" cy="711899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049AD3CD-7721-9942-8D3F-BEDFE22F41A2}"/>
                </a:ext>
              </a:extLst>
            </p:cNvPr>
            <p:cNvCxnSpPr>
              <a:endCxn id="53" idx="1"/>
            </p:cNvCxnSpPr>
            <p:nvPr/>
          </p:nvCxnSpPr>
          <p:spPr>
            <a:xfrm rot="10800000" flipH="1" flipV="1">
              <a:off x="2649088" y="3399132"/>
              <a:ext cx="1123594" cy="711304"/>
            </a:xfrm>
            <a:prstGeom prst="bentConnector3">
              <a:avLst>
                <a:gd name="adj1" fmla="val 36816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2C74D27-39A5-2D49-9188-B13A4352CD4E}"/>
                </a:ext>
              </a:extLst>
            </p:cNvPr>
            <p:cNvSpPr>
              <a:spLocks/>
            </p:cNvSpPr>
            <p:nvPr/>
          </p:nvSpPr>
          <p:spPr>
            <a:xfrm>
              <a:off x="2649088" y="3098362"/>
              <a:ext cx="828814" cy="60153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 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BD3294C-7B6A-0142-8DE9-230BC8DF9A42}"/>
                </a:ext>
              </a:extLst>
            </p:cNvPr>
            <p:cNvSpPr/>
            <p:nvPr/>
          </p:nvSpPr>
          <p:spPr>
            <a:xfrm>
              <a:off x="3772679" y="3022854"/>
              <a:ext cx="1755255" cy="7205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228" tIns="30614" rIns="61228" bIns="30614" rtlCol="0" anchor="ctr"/>
            <a:lstStyle/>
            <a:p>
              <a:pPr marL="0" marR="0" lvl="2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</a:tabLst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PD-1/PD-L1 + CTLA4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6FE11DC-7FE6-2B49-9A6F-B2A209C9C2B9}"/>
              </a:ext>
            </a:extLst>
          </p:cNvPr>
          <p:cNvSpPr/>
          <p:nvPr/>
        </p:nvSpPr>
        <p:spPr>
          <a:xfrm>
            <a:off x="495300" y="762000"/>
            <a:ext cx="11201400" cy="50302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What is optimal first-line treatment for metastatic UC?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8B247-E060-E140-9F55-869378F4873A}"/>
              </a:ext>
            </a:extLst>
          </p:cNvPr>
          <p:cNvSpPr txBox="1"/>
          <p:nvPr/>
        </p:nvSpPr>
        <p:spPr>
          <a:xfrm>
            <a:off x="7946607" y="5134664"/>
            <a:ext cx="3864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DANUBE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901 (main study)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NILE (sort of…) </a:t>
            </a:r>
          </a:p>
        </p:txBody>
      </p:sp>
    </p:spTree>
    <p:extLst>
      <p:ext uri="{BB962C8B-B14F-4D97-AF65-F5344CB8AC3E}">
        <p14:creationId xmlns:p14="http://schemas.microsoft.com/office/powerpoint/2010/main" val="2944870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C7FA3-F10D-564C-9C1B-E13BF9F3F6E3}"/>
              </a:ext>
            </a:extLst>
          </p:cNvPr>
          <p:cNvSpPr/>
          <p:nvPr/>
        </p:nvSpPr>
        <p:spPr>
          <a:xfrm>
            <a:off x="495300" y="546557"/>
            <a:ext cx="11201400" cy="933910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Platinum-based chemo + anti-PD-1/PD-L1 leads to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non-significant improvements in OS in ITT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3E6A-A72F-DA49-8426-5203965A4F20}"/>
              </a:ext>
            </a:extLst>
          </p:cNvPr>
          <p:cNvSpPr txBox="1"/>
          <p:nvPr/>
        </p:nvSpPr>
        <p:spPr bwMode="auto">
          <a:xfrm>
            <a:off x="2438400" y="5257800"/>
            <a:ext cx="1838177" cy="51473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IMvigor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27E32-4CBB-6846-BFEB-570F87254D9B}"/>
              </a:ext>
            </a:extLst>
          </p:cNvPr>
          <p:cNvSpPr txBox="1"/>
          <p:nvPr/>
        </p:nvSpPr>
        <p:spPr bwMode="auto">
          <a:xfrm>
            <a:off x="7924800" y="5257800"/>
            <a:ext cx="1960006" cy="51473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Keynote 361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B3FFC-C905-6447-9FBA-706CA1CE3488}"/>
              </a:ext>
            </a:extLst>
          </p:cNvPr>
          <p:cNvSpPr txBox="1"/>
          <p:nvPr/>
        </p:nvSpPr>
        <p:spPr bwMode="auto">
          <a:xfrm>
            <a:off x="9573418" y="6023296"/>
            <a:ext cx="2214884" cy="57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Lancet,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Alva et al, ESMO,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9E5BD-160D-984C-8744-9C30B34B9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321" y="2118735"/>
            <a:ext cx="5454981" cy="2620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572B3-39F5-BB46-B8BE-BB98ECC79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9"/>
          <a:stretch/>
        </p:blipFill>
        <p:spPr>
          <a:xfrm>
            <a:off x="373218" y="1980997"/>
            <a:ext cx="6058390" cy="28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9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Available Data with and Ongoing Investigation of Novel Agents and Strategies for Non-Muscle-Invasive Bladder Cancer (NMIBC) — Dr </a:t>
            </a:r>
            <a:r>
              <a:rPr lang="en-US" sz="2500" dirty="0" err="1">
                <a:solidFill>
                  <a:schemeClr val="tx1"/>
                </a:solidFill>
              </a:rPr>
              <a:t>Kamat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Novel Therapeutic Approaches for Muscle-Invasive Bladder Cancer (MIBC) — Dr Williams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Current and Future Front-Line Management of Metastatic Urothelial Bladder Carcinoma (</a:t>
            </a:r>
            <a:r>
              <a:rPr lang="en-US" sz="2500" dirty="0" err="1">
                <a:solidFill>
                  <a:schemeClr val="tx1"/>
                </a:solidFill>
              </a:rPr>
              <a:t>mUBC</a:t>
            </a:r>
            <a:r>
              <a:rPr lang="en-US" sz="2500" dirty="0">
                <a:solidFill>
                  <a:schemeClr val="tx1"/>
                </a:solidFill>
              </a:rPr>
              <a:t>) — Dr </a:t>
            </a:r>
            <a:r>
              <a:rPr lang="en-US" sz="2500" dirty="0" err="1">
                <a:solidFill>
                  <a:schemeClr val="tx1"/>
                </a:solidFill>
              </a:rPr>
              <a:t>Galsky</a:t>
            </a: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Selection and Sequencing of Therapy for Relapsed/Refractory </a:t>
            </a:r>
            <a:r>
              <a:rPr lang="en-US" sz="2500" dirty="0" err="1">
                <a:solidFill>
                  <a:schemeClr val="tx1"/>
                </a:solidFill>
              </a:rPr>
              <a:t>mUBC</a:t>
            </a:r>
            <a:r>
              <a:rPr lang="en-US" sz="2500" dirty="0">
                <a:solidFill>
                  <a:schemeClr val="tx1"/>
                </a:solidFill>
              </a:rPr>
              <a:t> — Dr Pal</a:t>
            </a:r>
          </a:p>
        </p:txBody>
      </p:sp>
    </p:spTree>
    <p:extLst>
      <p:ext uri="{BB962C8B-B14F-4D97-AF65-F5344CB8AC3E}">
        <p14:creationId xmlns:p14="http://schemas.microsoft.com/office/powerpoint/2010/main" val="18219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C7FA3-F10D-564C-9C1B-E13BF9F3F6E3}"/>
              </a:ext>
            </a:extLst>
          </p:cNvPr>
          <p:cNvSpPr/>
          <p:nvPr/>
        </p:nvSpPr>
        <p:spPr>
          <a:xfrm>
            <a:off x="495300" y="609600"/>
            <a:ext cx="11201400" cy="50302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Platinum-based chemo vs anti-PD-1/PD-L1 in ITT populations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3E6A-A72F-DA49-8426-5203965A4F20}"/>
              </a:ext>
            </a:extLst>
          </p:cNvPr>
          <p:cNvSpPr txBox="1"/>
          <p:nvPr/>
        </p:nvSpPr>
        <p:spPr bwMode="auto">
          <a:xfrm>
            <a:off x="1776478" y="1447800"/>
            <a:ext cx="1019043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DANUBE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42B19-4044-2841-8EEC-F7D2D31738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0" y="1447800"/>
            <a:ext cx="5169619" cy="2377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B8D075-2CDE-6B48-A0B3-474DCD0E6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726" y="1447800"/>
            <a:ext cx="4594963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C1F24-ECE2-D845-9E5E-45BC7E6D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332" y="4114800"/>
            <a:ext cx="5059296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327E32-4CBB-6846-BFEB-570F87254D9B}"/>
              </a:ext>
            </a:extLst>
          </p:cNvPr>
          <p:cNvSpPr txBox="1"/>
          <p:nvPr/>
        </p:nvSpPr>
        <p:spPr bwMode="auto">
          <a:xfrm>
            <a:off x="10134600" y="2244892"/>
            <a:ext cx="1352468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Keynote 361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F9868-BAEE-594D-BFDF-C642FCACC479}"/>
              </a:ext>
            </a:extLst>
          </p:cNvPr>
          <p:cNvSpPr txBox="1"/>
          <p:nvPr/>
        </p:nvSpPr>
        <p:spPr bwMode="auto">
          <a:xfrm>
            <a:off x="7450555" y="5061986"/>
            <a:ext cx="1435824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IMVIGOR 130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07024-B7B2-2B49-AAC5-C5C4EADB49E2}"/>
              </a:ext>
            </a:extLst>
          </p:cNvPr>
          <p:cNvSpPr txBox="1"/>
          <p:nvPr/>
        </p:nvSpPr>
        <p:spPr bwMode="auto">
          <a:xfrm>
            <a:off x="9220200" y="5562600"/>
            <a:ext cx="2375184" cy="79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Lancet,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Alva et al, ESMO,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Powles, Lancet Oncol, 2020</a:t>
            </a:r>
          </a:p>
        </p:txBody>
      </p:sp>
    </p:spTree>
    <p:extLst>
      <p:ext uri="{BB962C8B-B14F-4D97-AF65-F5344CB8AC3E}">
        <p14:creationId xmlns:p14="http://schemas.microsoft.com/office/powerpoint/2010/main" val="20796819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599" y="-381000"/>
            <a:ext cx="13884916" cy="7239000"/>
          </a:xfrm>
          <a:prstGeom prst="rect">
            <a:avLst/>
          </a:prstGeom>
        </p:spPr>
      </p:pic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1351675" y="2041615"/>
          <a:ext cx="9332772" cy="3169920"/>
        </p:xfrm>
        <a:graphic>
          <a:graphicData uri="http://schemas.openxmlformats.org/drawingml/2006/table">
            <a:tbl>
              <a:tblPr firstRow="1">
                <a:tableStyleId>{5A111915-BE36-4E01-A7E5-04B1672EAD32}</a:tableStyleId>
              </a:tblPr>
              <a:tblGrid>
                <a:gridCol w="311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0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0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Biomarker</a:t>
                      </a:r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Scoring</a:t>
                      </a:r>
                    </a:p>
                  </a:txBody>
                  <a:tcPr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l"/>
                      <a:r>
                        <a:rPr lang="en-US" sz="28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22C3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</a:t>
                      </a:r>
                      <a:r>
                        <a:rPr lang="en-US" sz="28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IC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l"/>
                      <a:r>
                        <a:rPr lang="en-US" sz="28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SP142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l"/>
                      <a:r>
                        <a:rPr lang="en-US" sz="28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l"/>
                      <a:r>
                        <a:rPr lang="en-US" sz="28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SP263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 + IC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l"/>
                      <a:r>
                        <a:rPr lang="en-US" sz="28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Avelumab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73-10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Light"/>
                          <a:ea typeface="Helvetica Light"/>
                          <a:cs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 + IC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51675" y="5421868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TC, tumor cell; IC, immune cell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821667"/>
            <a:ext cx="7173740" cy="62613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PD-L1 testing</a:t>
            </a:r>
            <a:r>
              <a:rPr kumimoji="0" lang="is-I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…clear as mud?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Helvetica 75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77402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C7FA3-F10D-564C-9C1B-E13BF9F3F6E3}"/>
              </a:ext>
            </a:extLst>
          </p:cNvPr>
          <p:cNvSpPr/>
          <p:nvPr/>
        </p:nvSpPr>
        <p:spPr>
          <a:xfrm>
            <a:off x="455949" y="609600"/>
            <a:ext cx="11278851" cy="50302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Platinum-based chemo vs anti-PD-1/PD-L1 in PD-L1+ populations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3E6A-A72F-DA49-8426-5203965A4F20}"/>
              </a:ext>
            </a:extLst>
          </p:cNvPr>
          <p:cNvSpPr txBox="1"/>
          <p:nvPr/>
        </p:nvSpPr>
        <p:spPr bwMode="auto">
          <a:xfrm>
            <a:off x="1776478" y="1447800"/>
            <a:ext cx="1019043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F9868-BAEE-594D-BFDF-C642FCACC479}"/>
              </a:ext>
            </a:extLst>
          </p:cNvPr>
          <p:cNvSpPr txBox="1"/>
          <p:nvPr/>
        </p:nvSpPr>
        <p:spPr bwMode="auto">
          <a:xfrm>
            <a:off x="7450555" y="5061986"/>
            <a:ext cx="1435824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IMVIGOR 130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07024-B7B2-2B49-AAC5-C5C4EADB49E2}"/>
              </a:ext>
            </a:extLst>
          </p:cNvPr>
          <p:cNvSpPr txBox="1"/>
          <p:nvPr/>
        </p:nvSpPr>
        <p:spPr bwMode="auto">
          <a:xfrm>
            <a:off x="9220200" y="5562600"/>
            <a:ext cx="2375184" cy="79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Lancet,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Alva et al, ESMO,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Powles, Lancet Oncol,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28AB2-A0E7-B44F-B25C-568FC4DF3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97" y="4068977"/>
            <a:ext cx="4703650" cy="256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D80A0-ACDF-E14A-A069-4B792E4F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9" y="1219200"/>
            <a:ext cx="5435120" cy="265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043DB-3133-B541-AF92-C39AAA598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9870" y="1249680"/>
            <a:ext cx="5162530" cy="2560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327E32-4CBB-6846-BFEB-570F87254D9B}"/>
              </a:ext>
            </a:extLst>
          </p:cNvPr>
          <p:cNvSpPr txBox="1"/>
          <p:nvPr/>
        </p:nvSpPr>
        <p:spPr bwMode="auto">
          <a:xfrm>
            <a:off x="10134600" y="2057400"/>
            <a:ext cx="1352468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Keynote 361</a:t>
            </a:r>
          </a:p>
        </p:txBody>
      </p:sp>
    </p:spTree>
    <p:extLst>
      <p:ext uri="{BB962C8B-B14F-4D97-AF65-F5344CB8AC3E}">
        <p14:creationId xmlns:p14="http://schemas.microsoft.com/office/powerpoint/2010/main" val="4110683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C7FA3-F10D-564C-9C1B-E13BF9F3F6E3}"/>
              </a:ext>
            </a:extLst>
          </p:cNvPr>
          <p:cNvSpPr/>
          <p:nvPr/>
        </p:nvSpPr>
        <p:spPr>
          <a:xfrm>
            <a:off x="455949" y="609600"/>
            <a:ext cx="11278851" cy="50302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Platinum-based chemo vs anti-PD-1/PD-L1 in PD-L1+ populations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3E6A-A72F-DA49-8426-5203965A4F20}"/>
              </a:ext>
            </a:extLst>
          </p:cNvPr>
          <p:cNvSpPr txBox="1"/>
          <p:nvPr/>
        </p:nvSpPr>
        <p:spPr bwMode="auto">
          <a:xfrm>
            <a:off x="1776478" y="1447800"/>
            <a:ext cx="1019043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F9868-BAEE-594D-BFDF-C642FCACC479}"/>
              </a:ext>
            </a:extLst>
          </p:cNvPr>
          <p:cNvSpPr txBox="1"/>
          <p:nvPr/>
        </p:nvSpPr>
        <p:spPr bwMode="auto">
          <a:xfrm>
            <a:off x="7450555" y="5061986"/>
            <a:ext cx="1435824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IMVIGOR 130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07024-B7B2-2B49-AAC5-C5C4EADB49E2}"/>
              </a:ext>
            </a:extLst>
          </p:cNvPr>
          <p:cNvSpPr txBox="1"/>
          <p:nvPr/>
        </p:nvSpPr>
        <p:spPr bwMode="auto">
          <a:xfrm>
            <a:off x="9220200" y="5562600"/>
            <a:ext cx="2375184" cy="79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Lancet,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Alva et al, ESMO,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Powles, Lancet Oncol,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28AB2-A0E7-B44F-B25C-568FC4DF3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97" y="4068977"/>
            <a:ext cx="4703650" cy="256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D80A0-ACDF-E14A-A069-4B792E4F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9" y="1219200"/>
            <a:ext cx="5435120" cy="265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043DB-3133-B541-AF92-C39AAA598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9870" y="1249680"/>
            <a:ext cx="5162530" cy="2560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327E32-4CBB-6846-BFEB-570F87254D9B}"/>
              </a:ext>
            </a:extLst>
          </p:cNvPr>
          <p:cNvSpPr txBox="1"/>
          <p:nvPr/>
        </p:nvSpPr>
        <p:spPr bwMode="auto">
          <a:xfrm>
            <a:off x="10134600" y="2057400"/>
            <a:ext cx="1352468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Keynote 361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AC849-20C7-0A4B-84CC-7A95B682661D}"/>
              </a:ext>
            </a:extLst>
          </p:cNvPr>
          <p:cNvSpPr txBox="1"/>
          <p:nvPr/>
        </p:nvSpPr>
        <p:spPr bwMode="auto">
          <a:xfrm>
            <a:off x="1709104" y="3424751"/>
            <a:ext cx="3396296" cy="514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PD-L1+ (SP263) = 60%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ED30D-0C3C-5344-B098-B6FD83734606}"/>
              </a:ext>
            </a:extLst>
          </p:cNvPr>
          <p:cNvSpPr txBox="1"/>
          <p:nvPr/>
        </p:nvSpPr>
        <p:spPr bwMode="auto">
          <a:xfrm>
            <a:off x="7230655" y="3392818"/>
            <a:ext cx="3208745" cy="514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PD-L1+ (22C3) = 51%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0F70A-8A9F-7E47-8B30-A0E1FF2B7622}"/>
              </a:ext>
            </a:extLst>
          </p:cNvPr>
          <p:cNvSpPr txBox="1"/>
          <p:nvPr/>
        </p:nvSpPr>
        <p:spPr bwMode="auto">
          <a:xfrm>
            <a:off x="3729546" y="6199902"/>
            <a:ext cx="3396296" cy="514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PD-L1+ (SP142) = 24%</a:t>
            </a:r>
          </a:p>
        </p:txBody>
      </p:sp>
    </p:spTree>
    <p:extLst>
      <p:ext uri="{BB962C8B-B14F-4D97-AF65-F5344CB8AC3E}">
        <p14:creationId xmlns:p14="http://schemas.microsoft.com/office/powerpoint/2010/main" val="23754023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52DAB3-0466-854D-BF94-D91A54D8B597}"/>
              </a:ext>
            </a:extLst>
          </p:cNvPr>
          <p:cNvSpPr/>
          <p:nvPr/>
        </p:nvSpPr>
        <p:spPr>
          <a:xfrm>
            <a:off x="300786" y="4630757"/>
            <a:ext cx="690211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B246B-23F0-404F-B65A-8B1E5DAF0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" b="20784"/>
          <a:stretch/>
        </p:blipFill>
        <p:spPr>
          <a:xfrm>
            <a:off x="6578845" y="1441851"/>
            <a:ext cx="5251333" cy="2538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499CC-A528-C84E-8B26-3005592E4A95}"/>
              </a:ext>
            </a:extLst>
          </p:cNvPr>
          <p:cNvSpPr txBox="1"/>
          <p:nvPr/>
        </p:nvSpPr>
        <p:spPr>
          <a:xfrm>
            <a:off x="7249550" y="1309368"/>
            <a:ext cx="440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PD-L1 IC2/3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02B0D-B8AB-E643-8F0A-78C8916D97DD}"/>
              </a:ext>
            </a:extLst>
          </p:cNvPr>
          <p:cNvSpPr txBox="1"/>
          <p:nvPr/>
        </p:nvSpPr>
        <p:spPr>
          <a:xfrm>
            <a:off x="7249551" y="3918171"/>
            <a:ext cx="4403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F4B037A-7669-6E47-BDB0-98CA32B4CD87}"/>
              </a:ext>
            </a:extLst>
          </p:cNvPr>
          <p:cNvSpPr txBox="1"/>
          <p:nvPr/>
        </p:nvSpPr>
        <p:spPr>
          <a:xfrm>
            <a:off x="6493526" y="1522828"/>
            <a:ext cx="248658" cy="22301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ts val="2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0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9DFB0EC-1FA8-B94B-AC70-9A68AFA8980F}"/>
              </a:ext>
            </a:extLst>
          </p:cNvPr>
          <p:cNvGraphicFramePr>
            <a:graphicFrameLocks noGrp="1"/>
          </p:cNvGraphicFramePr>
          <p:nvPr/>
        </p:nvGraphicFramePr>
        <p:xfrm>
          <a:off x="434615" y="4831162"/>
          <a:ext cx="5334000" cy="1177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38069572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1841258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381585"/>
                    </a:ext>
                  </a:extLst>
                </a:gridCol>
              </a:tblGrid>
              <a:tr h="471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26275" marR="262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Atezolizumab (Arm B)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(n=140)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26275" marR="262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4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Placebo + plt/gem (Arm C)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(n=140)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26275" marR="262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7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56661"/>
                  </a:ext>
                </a:extLst>
              </a:tr>
              <a:tr h="235513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OS events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446852"/>
                  </a:ext>
                </a:extLst>
              </a:tr>
              <a:tr h="235513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OS HR (95% CI)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1.11 (0.82, 1.51)</a:t>
                      </a:r>
                      <a:endParaRPr lang="en-US" sz="120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192960"/>
                  </a:ext>
                </a:extLst>
              </a:tr>
              <a:tr h="235513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ORR (95% CI), %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1200" b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16 (10, 23)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42 (34, 51)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579557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71612BF-B635-364F-BC83-8C292D4D0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49"/>
          <a:stretch/>
        </p:blipFill>
        <p:spPr>
          <a:xfrm>
            <a:off x="283464" y="1441323"/>
            <a:ext cx="5651482" cy="2545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1589AD-CBA9-4A4C-9CD6-AF140D27AFB4}"/>
              </a:ext>
            </a:extLst>
          </p:cNvPr>
          <p:cNvSpPr txBox="1"/>
          <p:nvPr/>
        </p:nvSpPr>
        <p:spPr>
          <a:xfrm>
            <a:off x="1327053" y="1309368"/>
            <a:ext cx="444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PD-L1 IC0/1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FB6789-2F6D-C440-B731-96F831AEFD77}"/>
              </a:ext>
            </a:extLst>
          </p:cNvPr>
          <p:cNvSpPr txBox="1"/>
          <p:nvPr/>
        </p:nvSpPr>
        <p:spPr>
          <a:xfrm>
            <a:off x="1327053" y="3918171"/>
            <a:ext cx="4441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4CA7CED6-63BF-5946-8E51-98E3ADAAF62E}"/>
              </a:ext>
            </a:extLst>
          </p:cNvPr>
          <p:cNvSpPr txBox="1"/>
          <p:nvPr/>
        </p:nvSpPr>
        <p:spPr>
          <a:xfrm>
            <a:off x="618771" y="1522828"/>
            <a:ext cx="248658" cy="22301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ts val="2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0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568946D-C002-D84E-9D23-C9751EB10928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4831162"/>
          <a:ext cx="5334000" cy="1177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38069572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1841258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381585"/>
                    </a:ext>
                  </a:extLst>
                </a:gridCol>
              </a:tblGrid>
              <a:tr h="471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26275" marR="262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Atezolizumab (Arm B)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(n=50)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26275" marR="262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4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Placebo + plt/gem (Arm C)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(n=43)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26275" marR="262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7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56661"/>
                  </a:ext>
                </a:extLst>
              </a:tr>
              <a:tr h="235513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OS events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446852"/>
                  </a:ext>
                </a:extLst>
              </a:tr>
              <a:tr h="235513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OS HR (95% CI)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0.53 (0.30, 0.94)</a:t>
                      </a:r>
                      <a:endParaRPr lang="en-US" sz="120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192960"/>
                  </a:ext>
                </a:extLst>
              </a:tr>
              <a:tr h="235513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ORR (95% CI), %</a:t>
                      </a:r>
                      <a:endParaRPr lang="en-US" sz="1200" b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38 (25, 53)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33 (19, 49)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57955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08EF761-70AA-184E-86D6-B39DFAB356FA}"/>
              </a:ext>
            </a:extLst>
          </p:cNvPr>
          <p:cNvSpPr txBox="1"/>
          <p:nvPr/>
        </p:nvSpPr>
        <p:spPr>
          <a:xfrm>
            <a:off x="7701499" y="327030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10.0 mo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(7.4, 19.1)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4EF9C4-4650-2349-AF68-830F93884CF7}"/>
              </a:ext>
            </a:extLst>
          </p:cNvPr>
          <p:cNvSpPr txBox="1"/>
          <p:nvPr/>
        </p:nvSpPr>
        <p:spPr>
          <a:xfrm>
            <a:off x="8850905" y="327030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18.6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(13.1, NE)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53AC7A-243C-624E-9C16-5F046854FC41}"/>
              </a:ext>
            </a:extLst>
          </p:cNvPr>
          <p:cNvSpPr txBox="1"/>
          <p:nvPr/>
        </p:nvSpPr>
        <p:spPr>
          <a:xfrm>
            <a:off x="1906141" y="3274864"/>
            <a:ext cx="88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11.2 mo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(9.9, 15.0)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5F50D-04FD-A040-939B-C429A0571B08}"/>
              </a:ext>
            </a:extLst>
          </p:cNvPr>
          <p:cNvSpPr txBox="1"/>
          <p:nvPr/>
        </p:nvSpPr>
        <p:spPr>
          <a:xfrm>
            <a:off x="2787246" y="327925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11.2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mo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(6.9, 15.0)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7B924A63-C8F8-4E49-8A4E-85E55A926836}"/>
              </a:ext>
            </a:extLst>
          </p:cNvPr>
          <p:cNvSpPr txBox="1"/>
          <p:nvPr/>
        </p:nvSpPr>
        <p:spPr>
          <a:xfrm>
            <a:off x="1224915" y="4315969"/>
            <a:ext cx="300016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116EF5AD-CDE6-7C47-8885-EC340AEDDDF3}"/>
              </a:ext>
            </a:extLst>
          </p:cNvPr>
          <p:cNvSpPr txBox="1"/>
          <p:nvPr/>
        </p:nvSpPr>
        <p:spPr>
          <a:xfrm>
            <a:off x="1579708" y="4315969"/>
            <a:ext cx="36000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90870133-E657-8F40-BC20-6D6E0AFAB22E}"/>
              </a:ext>
            </a:extLst>
          </p:cNvPr>
          <p:cNvSpPr txBox="1"/>
          <p:nvPr/>
        </p:nvSpPr>
        <p:spPr>
          <a:xfrm>
            <a:off x="1983415" y="4315969"/>
            <a:ext cx="353400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94B6A766-14A5-864C-813A-BCC363C04809}"/>
              </a:ext>
            </a:extLst>
          </p:cNvPr>
          <p:cNvSpPr txBox="1"/>
          <p:nvPr/>
        </p:nvSpPr>
        <p:spPr>
          <a:xfrm>
            <a:off x="2404622" y="4315969"/>
            <a:ext cx="315285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3E6E96AC-A29E-D641-BFC5-E0416C7F0E9E}"/>
              </a:ext>
            </a:extLst>
          </p:cNvPr>
          <p:cNvSpPr txBox="1"/>
          <p:nvPr/>
        </p:nvSpPr>
        <p:spPr>
          <a:xfrm>
            <a:off x="2827353" y="4315968"/>
            <a:ext cx="322313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E001B319-4B3B-414F-9295-1DFEFC16BF8E}"/>
              </a:ext>
            </a:extLst>
          </p:cNvPr>
          <p:cNvSpPr txBox="1"/>
          <p:nvPr/>
        </p:nvSpPr>
        <p:spPr>
          <a:xfrm>
            <a:off x="3241079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9D0640C3-A8D8-AA47-8B32-514FE5C6466A}"/>
              </a:ext>
            </a:extLst>
          </p:cNvPr>
          <p:cNvSpPr txBox="1"/>
          <p:nvPr/>
        </p:nvSpPr>
        <p:spPr>
          <a:xfrm>
            <a:off x="3658345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866E90DD-569F-E94D-895B-8E57887AB41B}"/>
              </a:ext>
            </a:extLst>
          </p:cNvPr>
          <p:cNvSpPr txBox="1"/>
          <p:nvPr/>
        </p:nvSpPr>
        <p:spPr>
          <a:xfrm>
            <a:off x="4026576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793EC1FA-FEE6-9E4D-ADE4-8379E3618D3F}"/>
              </a:ext>
            </a:extLst>
          </p:cNvPr>
          <p:cNvSpPr txBox="1"/>
          <p:nvPr/>
        </p:nvSpPr>
        <p:spPr>
          <a:xfrm>
            <a:off x="4448665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7462C0E9-733F-E54F-9D0D-A882A6E742DA}"/>
              </a:ext>
            </a:extLst>
          </p:cNvPr>
          <p:cNvSpPr txBox="1"/>
          <p:nvPr/>
        </p:nvSpPr>
        <p:spPr>
          <a:xfrm>
            <a:off x="4790576" y="4315968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5F44F808-5DCD-254A-A207-255EF7AB590E}"/>
              </a:ext>
            </a:extLst>
          </p:cNvPr>
          <p:cNvSpPr txBox="1"/>
          <p:nvPr/>
        </p:nvSpPr>
        <p:spPr>
          <a:xfrm>
            <a:off x="5178419" y="4315968"/>
            <a:ext cx="340615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665BECF8-B058-C147-9B44-6D040A1D24D3}"/>
              </a:ext>
            </a:extLst>
          </p:cNvPr>
          <p:cNvSpPr txBox="1"/>
          <p:nvPr/>
        </p:nvSpPr>
        <p:spPr>
          <a:xfrm>
            <a:off x="5608962" y="4315968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F3146548-AD36-8345-92E7-78AA8A14419C}"/>
              </a:ext>
            </a:extLst>
          </p:cNvPr>
          <p:cNvSpPr txBox="1"/>
          <p:nvPr/>
        </p:nvSpPr>
        <p:spPr>
          <a:xfrm>
            <a:off x="1224915" y="4533823"/>
            <a:ext cx="307360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49017B77-533B-E141-9DD7-0596EC962F30}"/>
              </a:ext>
            </a:extLst>
          </p:cNvPr>
          <p:cNvSpPr txBox="1"/>
          <p:nvPr/>
        </p:nvSpPr>
        <p:spPr>
          <a:xfrm>
            <a:off x="1579708" y="4533823"/>
            <a:ext cx="334160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C42E314F-7D14-DD42-9A92-7B9FFC3F6C34}"/>
              </a:ext>
            </a:extLst>
          </p:cNvPr>
          <p:cNvSpPr txBox="1"/>
          <p:nvPr/>
        </p:nvSpPr>
        <p:spPr>
          <a:xfrm>
            <a:off x="1951516" y="4533823"/>
            <a:ext cx="40756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105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71444E99-BDDA-8E4F-9439-1CC54C37F12F}"/>
              </a:ext>
            </a:extLst>
          </p:cNvPr>
          <p:cNvSpPr txBox="1"/>
          <p:nvPr/>
        </p:nvSpPr>
        <p:spPr>
          <a:xfrm>
            <a:off x="2383746" y="4533823"/>
            <a:ext cx="369448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2260B6F7-24F0-1B49-ACFB-404E48572D27}"/>
              </a:ext>
            </a:extLst>
          </p:cNvPr>
          <p:cNvSpPr txBox="1"/>
          <p:nvPr/>
        </p:nvSpPr>
        <p:spPr>
          <a:xfrm>
            <a:off x="2813669" y="4533822"/>
            <a:ext cx="355180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55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7">
            <a:extLst>
              <a:ext uri="{FF2B5EF4-FFF2-40B4-BE49-F238E27FC236}">
                <a16:creationId xmlns:a16="http://schemas.microsoft.com/office/drawing/2014/main" id="{891F757D-0EA9-2445-85D1-FD0B31AC5ABE}"/>
              </a:ext>
            </a:extLst>
          </p:cNvPr>
          <p:cNvSpPr txBox="1"/>
          <p:nvPr/>
        </p:nvSpPr>
        <p:spPr>
          <a:xfrm>
            <a:off x="3241079" y="4533822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38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A8AA4899-A347-6C4D-82E2-3D174D093B30}"/>
              </a:ext>
            </a:extLst>
          </p:cNvPr>
          <p:cNvSpPr txBox="1"/>
          <p:nvPr/>
        </p:nvSpPr>
        <p:spPr>
          <a:xfrm>
            <a:off x="3658345" y="4533822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7">
            <a:extLst>
              <a:ext uri="{FF2B5EF4-FFF2-40B4-BE49-F238E27FC236}">
                <a16:creationId xmlns:a16="http://schemas.microsoft.com/office/drawing/2014/main" id="{342860CD-6951-FA45-92BF-0F949A84CAB3}"/>
              </a:ext>
            </a:extLst>
          </p:cNvPr>
          <p:cNvSpPr txBox="1"/>
          <p:nvPr/>
        </p:nvSpPr>
        <p:spPr>
          <a:xfrm>
            <a:off x="4026576" y="4533822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F8ACFD8D-D1C1-F64D-9AA4-78B2FB3ED3B1}"/>
              </a:ext>
            </a:extLst>
          </p:cNvPr>
          <p:cNvSpPr txBox="1"/>
          <p:nvPr/>
        </p:nvSpPr>
        <p:spPr>
          <a:xfrm>
            <a:off x="4448665" y="4533822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E8287455-4D27-274A-9327-71E87095DC7F}"/>
              </a:ext>
            </a:extLst>
          </p:cNvPr>
          <p:cNvSpPr txBox="1"/>
          <p:nvPr/>
        </p:nvSpPr>
        <p:spPr>
          <a:xfrm>
            <a:off x="4790576" y="4533822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7">
            <a:extLst>
              <a:ext uri="{FF2B5EF4-FFF2-40B4-BE49-F238E27FC236}">
                <a16:creationId xmlns:a16="http://schemas.microsoft.com/office/drawing/2014/main" id="{928C144D-BB40-F348-8BEC-B839477C6AF4}"/>
              </a:ext>
            </a:extLst>
          </p:cNvPr>
          <p:cNvSpPr txBox="1"/>
          <p:nvPr/>
        </p:nvSpPr>
        <p:spPr>
          <a:xfrm>
            <a:off x="5178419" y="4533822"/>
            <a:ext cx="340615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7">
            <a:extLst>
              <a:ext uri="{FF2B5EF4-FFF2-40B4-BE49-F238E27FC236}">
                <a16:creationId xmlns:a16="http://schemas.microsoft.com/office/drawing/2014/main" id="{2EE5644F-1E98-6B41-ABE1-9169722CF7BB}"/>
              </a:ext>
            </a:extLst>
          </p:cNvPr>
          <p:cNvSpPr txBox="1"/>
          <p:nvPr/>
        </p:nvSpPr>
        <p:spPr>
          <a:xfrm>
            <a:off x="5608962" y="4533822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5">
            <a:extLst>
              <a:ext uri="{FF2B5EF4-FFF2-40B4-BE49-F238E27FC236}">
                <a16:creationId xmlns:a16="http://schemas.microsoft.com/office/drawing/2014/main" id="{E295F38E-A550-5C48-8388-D98FBAF535F5}"/>
              </a:ext>
            </a:extLst>
          </p:cNvPr>
          <p:cNvSpPr txBox="1"/>
          <p:nvPr/>
        </p:nvSpPr>
        <p:spPr>
          <a:xfrm>
            <a:off x="219803" y="4116168"/>
            <a:ext cx="926708" cy="168510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 at</a:t>
            </a:r>
            <a:r>
              <a:rPr kumimoji="0" sz="1000" b="1" i="0" u="none" strike="noStrike" kern="1200" cap="none" spc="-9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isk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4097E226-6E72-AE44-B4A6-14B542E3B70B}"/>
              </a:ext>
            </a:extLst>
          </p:cNvPr>
          <p:cNvSpPr txBox="1"/>
          <p:nvPr/>
        </p:nvSpPr>
        <p:spPr>
          <a:xfrm>
            <a:off x="7153432" y="4315969"/>
            <a:ext cx="216057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D8794C69-9589-2D46-BFA9-71A7EF25CE67}"/>
              </a:ext>
            </a:extLst>
          </p:cNvPr>
          <p:cNvSpPr txBox="1"/>
          <p:nvPr/>
        </p:nvSpPr>
        <p:spPr>
          <a:xfrm>
            <a:off x="7548568" y="4315969"/>
            <a:ext cx="240500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6">
            <a:extLst>
              <a:ext uri="{FF2B5EF4-FFF2-40B4-BE49-F238E27FC236}">
                <a16:creationId xmlns:a16="http://schemas.microsoft.com/office/drawing/2014/main" id="{E8DD9F58-D3F0-134F-9D95-FDE68688613E}"/>
              </a:ext>
            </a:extLst>
          </p:cNvPr>
          <p:cNvSpPr txBox="1"/>
          <p:nvPr/>
        </p:nvSpPr>
        <p:spPr>
          <a:xfrm>
            <a:off x="7986232" y="4315969"/>
            <a:ext cx="2069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7">
            <a:extLst>
              <a:ext uri="{FF2B5EF4-FFF2-40B4-BE49-F238E27FC236}">
                <a16:creationId xmlns:a16="http://schemas.microsoft.com/office/drawing/2014/main" id="{8FF9839F-705C-714C-9B3C-937F5BE5ADB7}"/>
              </a:ext>
            </a:extLst>
          </p:cNvPr>
          <p:cNvSpPr txBox="1"/>
          <p:nvPr/>
        </p:nvSpPr>
        <p:spPr>
          <a:xfrm>
            <a:off x="8396023" y="4315969"/>
            <a:ext cx="259648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37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7">
            <a:extLst>
              <a:ext uri="{FF2B5EF4-FFF2-40B4-BE49-F238E27FC236}">
                <a16:creationId xmlns:a16="http://schemas.microsoft.com/office/drawing/2014/main" id="{3AEC5C6A-47D8-3E43-8E6C-875CB4A45EC7}"/>
              </a:ext>
            </a:extLst>
          </p:cNvPr>
          <p:cNvSpPr txBox="1"/>
          <p:nvPr/>
        </p:nvSpPr>
        <p:spPr>
          <a:xfrm>
            <a:off x="8751803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7">
            <a:extLst>
              <a:ext uri="{FF2B5EF4-FFF2-40B4-BE49-F238E27FC236}">
                <a16:creationId xmlns:a16="http://schemas.microsoft.com/office/drawing/2014/main" id="{131B37D7-0679-3C4D-A4FD-1C2C09EB750B}"/>
              </a:ext>
            </a:extLst>
          </p:cNvPr>
          <p:cNvSpPr txBox="1"/>
          <p:nvPr/>
        </p:nvSpPr>
        <p:spPr>
          <a:xfrm>
            <a:off x="9155856" y="4315968"/>
            <a:ext cx="224451" cy="168509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7">
            <a:extLst>
              <a:ext uri="{FF2B5EF4-FFF2-40B4-BE49-F238E27FC236}">
                <a16:creationId xmlns:a16="http://schemas.microsoft.com/office/drawing/2014/main" id="{241D14A3-5EF6-7946-9423-00E90C4BD912}"/>
              </a:ext>
            </a:extLst>
          </p:cNvPr>
          <p:cNvSpPr txBox="1"/>
          <p:nvPr/>
        </p:nvSpPr>
        <p:spPr>
          <a:xfrm>
            <a:off x="9558215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7">
            <a:extLst>
              <a:ext uri="{FF2B5EF4-FFF2-40B4-BE49-F238E27FC236}">
                <a16:creationId xmlns:a16="http://schemas.microsoft.com/office/drawing/2014/main" id="{6DB267C4-87E0-0841-8A37-81D29EE01503}"/>
              </a:ext>
            </a:extLst>
          </p:cNvPr>
          <p:cNvSpPr txBox="1"/>
          <p:nvPr/>
        </p:nvSpPr>
        <p:spPr>
          <a:xfrm>
            <a:off x="9941353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7">
            <a:extLst>
              <a:ext uri="{FF2B5EF4-FFF2-40B4-BE49-F238E27FC236}">
                <a16:creationId xmlns:a16="http://schemas.microsoft.com/office/drawing/2014/main" id="{53AC58C2-4ADE-C74A-95AF-6B7131BB7D4D}"/>
              </a:ext>
            </a:extLst>
          </p:cNvPr>
          <p:cNvSpPr txBox="1"/>
          <p:nvPr/>
        </p:nvSpPr>
        <p:spPr>
          <a:xfrm>
            <a:off x="10334866" y="4315968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7">
            <a:extLst>
              <a:ext uri="{FF2B5EF4-FFF2-40B4-BE49-F238E27FC236}">
                <a16:creationId xmlns:a16="http://schemas.microsoft.com/office/drawing/2014/main" id="{7EC47208-9A0C-2E49-9A89-DD7EDE940870}"/>
              </a:ext>
            </a:extLst>
          </p:cNvPr>
          <p:cNvSpPr txBox="1"/>
          <p:nvPr/>
        </p:nvSpPr>
        <p:spPr>
          <a:xfrm>
            <a:off x="10703200" y="4315968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1F44CDD0-5A5D-A04D-B3C4-193A3EED992C}"/>
              </a:ext>
            </a:extLst>
          </p:cNvPr>
          <p:cNvSpPr txBox="1"/>
          <p:nvPr/>
        </p:nvSpPr>
        <p:spPr>
          <a:xfrm>
            <a:off x="11088890" y="4315968"/>
            <a:ext cx="340615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3C9FB7F7-93FF-9848-AB0C-B56496F1431A}"/>
              </a:ext>
            </a:extLst>
          </p:cNvPr>
          <p:cNvSpPr txBox="1"/>
          <p:nvPr/>
        </p:nvSpPr>
        <p:spPr>
          <a:xfrm>
            <a:off x="11534340" y="4315968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3">
            <a:extLst>
              <a:ext uri="{FF2B5EF4-FFF2-40B4-BE49-F238E27FC236}">
                <a16:creationId xmlns:a16="http://schemas.microsoft.com/office/drawing/2014/main" id="{BC744B60-CCA0-3F40-A426-5953324961AD}"/>
              </a:ext>
            </a:extLst>
          </p:cNvPr>
          <p:cNvSpPr txBox="1"/>
          <p:nvPr/>
        </p:nvSpPr>
        <p:spPr>
          <a:xfrm>
            <a:off x="7153432" y="4535425"/>
            <a:ext cx="216057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38303E61-9B6D-7E47-9462-D285944E9B5E}"/>
              </a:ext>
            </a:extLst>
          </p:cNvPr>
          <p:cNvSpPr txBox="1"/>
          <p:nvPr/>
        </p:nvSpPr>
        <p:spPr>
          <a:xfrm>
            <a:off x="7548568" y="4535425"/>
            <a:ext cx="240500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0F76607F-6C91-4E46-BDF9-2D582990AF09}"/>
              </a:ext>
            </a:extLst>
          </p:cNvPr>
          <p:cNvSpPr txBox="1"/>
          <p:nvPr/>
        </p:nvSpPr>
        <p:spPr>
          <a:xfrm>
            <a:off x="7986232" y="4535425"/>
            <a:ext cx="2069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7">
            <a:extLst>
              <a:ext uri="{FF2B5EF4-FFF2-40B4-BE49-F238E27FC236}">
                <a16:creationId xmlns:a16="http://schemas.microsoft.com/office/drawing/2014/main" id="{C81B8A74-8B22-7E4F-B291-7D9887411BEF}"/>
              </a:ext>
            </a:extLst>
          </p:cNvPr>
          <p:cNvSpPr txBox="1"/>
          <p:nvPr/>
        </p:nvSpPr>
        <p:spPr>
          <a:xfrm>
            <a:off x="8396023" y="4535425"/>
            <a:ext cx="259648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7">
            <a:extLst>
              <a:ext uri="{FF2B5EF4-FFF2-40B4-BE49-F238E27FC236}">
                <a16:creationId xmlns:a16="http://schemas.microsoft.com/office/drawing/2014/main" id="{0252240E-1D3C-CB4D-99E7-CB4710FA20BC}"/>
              </a:ext>
            </a:extLst>
          </p:cNvPr>
          <p:cNvSpPr txBox="1"/>
          <p:nvPr/>
        </p:nvSpPr>
        <p:spPr>
          <a:xfrm>
            <a:off x="8751803" y="4535424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7">
            <a:extLst>
              <a:ext uri="{FF2B5EF4-FFF2-40B4-BE49-F238E27FC236}">
                <a16:creationId xmlns:a16="http://schemas.microsoft.com/office/drawing/2014/main" id="{D5DBE06A-0B79-9440-8869-B6CC5146473E}"/>
              </a:ext>
            </a:extLst>
          </p:cNvPr>
          <p:cNvSpPr txBox="1"/>
          <p:nvPr/>
        </p:nvSpPr>
        <p:spPr>
          <a:xfrm>
            <a:off x="9155856" y="4535424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7">
            <a:extLst>
              <a:ext uri="{FF2B5EF4-FFF2-40B4-BE49-F238E27FC236}">
                <a16:creationId xmlns:a16="http://schemas.microsoft.com/office/drawing/2014/main" id="{3ECAB756-75C3-184A-BD39-6BAE3C5B386C}"/>
              </a:ext>
            </a:extLst>
          </p:cNvPr>
          <p:cNvSpPr txBox="1"/>
          <p:nvPr/>
        </p:nvSpPr>
        <p:spPr>
          <a:xfrm>
            <a:off x="9558215" y="4535424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object 7">
            <a:extLst>
              <a:ext uri="{FF2B5EF4-FFF2-40B4-BE49-F238E27FC236}">
                <a16:creationId xmlns:a16="http://schemas.microsoft.com/office/drawing/2014/main" id="{D214FA10-312F-674E-90FC-49E1FCCA28B1}"/>
              </a:ext>
            </a:extLst>
          </p:cNvPr>
          <p:cNvSpPr txBox="1"/>
          <p:nvPr/>
        </p:nvSpPr>
        <p:spPr>
          <a:xfrm>
            <a:off x="9941353" y="4535424"/>
            <a:ext cx="224451" cy="168509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object 7">
            <a:extLst>
              <a:ext uri="{FF2B5EF4-FFF2-40B4-BE49-F238E27FC236}">
                <a16:creationId xmlns:a16="http://schemas.microsoft.com/office/drawing/2014/main" id="{BE025881-6340-544E-BC64-5E38BAB97A77}"/>
              </a:ext>
            </a:extLst>
          </p:cNvPr>
          <p:cNvSpPr txBox="1"/>
          <p:nvPr/>
        </p:nvSpPr>
        <p:spPr>
          <a:xfrm>
            <a:off x="10334866" y="4535424"/>
            <a:ext cx="224451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object 7">
            <a:extLst>
              <a:ext uri="{FF2B5EF4-FFF2-40B4-BE49-F238E27FC236}">
                <a16:creationId xmlns:a16="http://schemas.microsoft.com/office/drawing/2014/main" id="{068DA4CE-D944-6A43-B678-FA5FDE0DA86F}"/>
              </a:ext>
            </a:extLst>
          </p:cNvPr>
          <p:cNvSpPr txBox="1"/>
          <p:nvPr/>
        </p:nvSpPr>
        <p:spPr>
          <a:xfrm>
            <a:off x="10703200" y="4535424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object 7">
            <a:extLst>
              <a:ext uri="{FF2B5EF4-FFF2-40B4-BE49-F238E27FC236}">
                <a16:creationId xmlns:a16="http://schemas.microsoft.com/office/drawing/2014/main" id="{017444B1-6439-FD46-8F3E-5E2BE57C618A}"/>
              </a:ext>
            </a:extLst>
          </p:cNvPr>
          <p:cNvSpPr txBox="1"/>
          <p:nvPr/>
        </p:nvSpPr>
        <p:spPr>
          <a:xfrm>
            <a:off x="11088890" y="4535424"/>
            <a:ext cx="340615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B9D6481D-3287-EE4E-9564-E9238DE234E9}"/>
              </a:ext>
            </a:extLst>
          </p:cNvPr>
          <p:cNvSpPr txBox="1"/>
          <p:nvPr/>
        </p:nvSpPr>
        <p:spPr>
          <a:xfrm>
            <a:off x="11534340" y="4535424"/>
            <a:ext cx="292692" cy="168511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90A2C6-F54C-1546-BEFF-981945533602}"/>
              </a:ext>
            </a:extLst>
          </p:cNvPr>
          <p:cNvSpPr txBox="1"/>
          <p:nvPr/>
        </p:nvSpPr>
        <p:spPr>
          <a:xfrm>
            <a:off x="288852" y="4276208"/>
            <a:ext cx="950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Atezolizumab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8939BC-15C0-1041-A0B2-167A5584577F}"/>
              </a:ext>
            </a:extLst>
          </p:cNvPr>
          <p:cNvSpPr txBox="1"/>
          <p:nvPr/>
        </p:nvSpPr>
        <p:spPr>
          <a:xfrm>
            <a:off x="117660" y="4493226"/>
            <a:ext cx="1387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Placebo+plt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/gem</a:t>
            </a:r>
          </a:p>
        </p:txBody>
      </p:sp>
      <p:sp>
        <p:nvSpPr>
          <p:cNvPr id="73" name="object 5">
            <a:extLst>
              <a:ext uri="{FF2B5EF4-FFF2-40B4-BE49-F238E27FC236}">
                <a16:creationId xmlns:a16="http://schemas.microsoft.com/office/drawing/2014/main" id="{20272E51-116F-564A-808A-4EE47CC3B3A1}"/>
              </a:ext>
            </a:extLst>
          </p:cNvPr>
          <p:cNvSpPr txBox="1"/>
          <p:nvPr/>
        </p:nvSpPr>
        <p:spPr>
          <a:xfrm>
            <a:off x="6123916" y="4116168"/>
            <a:ext cx="926708" cy="168510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80" marR="0" lvl="0" indent="0" algn="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 at</a:t>
            </a:r>
            <a:r>
              <a:rPr kumimoji="0" sz="1000" b="1" i="0" u="none" strike="noStrike" kern="1200" cap="none" spc="-9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isk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114C8D-722C-9C41-BB59-ED7B8B7CEEFB}"/>
              </a:ext>
            </a:extLst>
          </p:cNvPr>
          <p:cNvSpPr txBox="1"/>
          <p:nvPr/>
        </p:nvSpPr>
        <p:spPr>
          <a:xfrm>
            <a:off x="6192965" y="4276208"/>
            <a:ext cx="950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Atezolizumab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8E6A8E6-6250-484C-9DED-D3FCF2F58D38}"/>
              </a:ext>
            </a:extLst>
          </p:cNvPr>
          <p:cNvSpPr txBox="1"/>
          <p:nvPr/>
        </p:nvSpPr>
        <p:spPr>
          <a:xfrm>
            <a:off x="6021773" y="4493226"/>
            <a:ext cx="1387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Placebo+plt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71732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/gem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C036608-ECF7-FE42-9B76-22990EA91E2A}"/>
              </a:ext>
            </a:extLst>
          </p:cNvPr>
          <p:cNvSpPr/>
          <p:nvPr/>
        </p:nvSpPr>
        <p:spPr>
          <a:xfrm>
            <a:off x="455949" y="640378"/>
            <a:ext cx="11278851" cy="441468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What about the current label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, cisplatin ineligible + PD-L1 ”high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Wingdings" pitchFamily="2" charset="2"/>
              </a:rPr>
              <a:t>”)?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Helvetica 75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695740-FB90-774E-B357-72F939FACCCB}"/>
              </a:ext>
            </a:extLst>
          </p:cNvPr>
          <p:cNvSpPr txBox="1"/>
          <p:nvPr/>
        </p:nvSpPr>
        <p:spPr bwMode="auto">
          <a:xfrm>
            <a:off x="9573418" y="6131017"/>
            <a:ext cx="2258164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Galsky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ASCO GU 21</a:t>
            </a:r>
          </a:p>
        </p:txBody>
      </p:sp>
    </p:spTree>
    <p:extLst>
      <p:ext uri="{BB962C8B-B14F-4D97-AF65-F5344CB8AC3E}">
        <p14:creationId xmlns:p14="http://schemas.microsoft.com/office/powerpoint/2010/main" val="8093028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FCF3AAA-8934-F243-AC4E-3C3984297A0C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" y="2133600"/>
            <a:ext cx="4695678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DANUBE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7C8FD-E5C8-994B-ADAD-9E2073BC5A1C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2907744"/>
            <a:ext cx="4695678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KEYNOTE 361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C3634-FDD3-4146-A4C8-1D7B4E4E9E4B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3640932"/>
            <a:ext cx="4695678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IMvigor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 130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409460-D548-A247-BDE1-1BE37B936713}"/>
              </a:ext>
            </a:extLst>
          </p:cNvPr>
          <p:cNvSpPr>
            <a:spLocks noChangeAspect="1"/>
          </p:cNvSpPr>
          <p:nvPr/>
        </p:nvSpPr>
        <p:spPr bwMode="auto">
          <a:xfrm>
            <a:off x="233363" y="4392393"/>
            <a:ext cx="4695678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Javelin-100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5A212-788A-6E49-A7F6-059F8F3E1F97}"/>
              </a:ext>
            </a:extLst>
          </p:cNvPr>
          <p:cNvSpPr txBox="1"/>
          <p:nvPr/>
        </p:nvSpPr>
        <p:spPr bwMode="auto">
          <a:xfrm>
            <a:off x="5181600" y="2386012"/>
            <a:ext cx="6725734" cy="377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chemo +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IO alone upfront?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biomarker selection for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“switch maintenance” 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there a role for IO doublet therapy?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8B670E-C3E5-F84B-9582-01A8DC522358}"/>
              </a:ext>
            </a:extLst>
          </p:cNvPr>
          <p:cNvSpPr>
            <a:spLocks noChangeAspect="1"/>
          </p:cNvSpPr>
          <p:nvPr/>
        </p:nvSpPr>
        <p:spPr bwMode="auto">
          <a:xfrm>
            <a:off x="238126" y="5117544"/>
            <a:ext cx="4695678" cy="9144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Checkmate 901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21E46D-FF83-8B4D-B40F-7F6D14F5173E}"/>
              </a:ext>
            </a:extLst>
          </p:cNvPr>
          <p:cNvSpPr/>
          <p:nvPr/>
        </p:nvSpPr>
        <p:spPr>
          <a:xfrm>
            <a:off x="526973" y="381000"/>
            <a:ext cx="11131627" cy="1180131"/>
          </a:xfrm>
          <a:prstGeom prst="rect">
            <a:avLst/>
          </a:prstGeom>
          <a:solidFill>
            <a:srgbClr val="0066C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A series of randomized clinical trials has recently refined first-line treatment for metastatic urothelial CA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65911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209D932-F8B9-426D-8FFB-CA03C3B8EFA9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917855" y="3083242"/>
            <a:ext cx="295897" cy="457137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7239CA56-90E1-44C7-88F4-4D38D5483E4A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>
            <a:off x="917856" y="2794676"/>
            <a:ext cx="295908" cy="1197865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B4A2A96-7242-421A-8809-90E11E5BC5CA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917860" y="2769149"/>
            <a:ext cx="295905" cy="2491096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A5B118B-B1E6-4214-AAA2-D7790214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22" y="392025"/>
            <a:ext cx="10792178" cy="1035788"/>
          </a:xfrm>
          <a:solidFill>
            <a:schemeClr val="tx2"/>
          </a:solidFill>
        </p:spPr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CheckMate 032: Phase 1/2 Trial of Nivolumab + Ipilimumab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E50C90-30E1-4FDB-832E-2DC5B9AF4360}"/>
              </a:ext>
            </a:extLst>
          </p:cNvPr>
          <p:cNvSpPr/>
          <p:nvPr/>
        </p:nvSpPr>
        <p:spPr>
          <a:xfrm>
            <a:off x="1213751" y="3368818"/>
            <a:ext cx="2015493" cy="3431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99AD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NIVO3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9AD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(n=78)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1DD2A-3081-41D9-9452-50020C676410}"/>
              </a:ext>
            </a:extLst>
          </p:cNvPr>
          <p:cNvSpPr/>
          <p:nvPr/>
        </p:nvSpPr>
        <p:spPr>
          <a:xfrm>
            <a:off x="1213764" y="4272090"/>
            <a:ext cx="2015492" cy="1976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NIVO1 + IPI3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(n=92)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702EA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Nivolumab 1 mg/kg + ipilimumab 3 mg/kg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every 3 weeks x4 doses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followed by nivolumab maintenance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2EA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60A227-8077-4BD6-BA74-202B7C77F88E}"/>
              </a:ext>
            </a:extLst>
          </p:cNvPr>
          <p:cNvSpPr/>
          <p:nvPr/>
        </p:nvSpPr>
        <p:spPr>
          <a:xfrm>
            <a:off x="682422" y="1710505"/>
            <a:ext cx="2546834" cy="15492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Pretreated patients with la/mUC (or refused chemotherapy)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2EA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Progressive disease after ≥1 prior platinum-based chemotherapy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A1292E-31F4-4081-9A47-CF77FE44F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0" y="2813555"/>
            <a:ext cx="4216073" cy="2701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08C3A6-2BF6-410A-9AAD-13C674C1D1B0}"/>
              </a:ext>
            </a:extLst>
          </p:cNvPr>
          <p:cNvSpPr txBox="1"/>
          <p:nvPr/>
        </p:nvSpPr>
        <p:spPr>
          <a:xfrm>
            <a:off x="7394297" y="2057400"/>
            <a:ext cx="42123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Tumor Change From Baseline in Target Lesion per Investigator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5FAF1-A8E9-414C-BEB5-B536B0A334BB}"/>
              </a:ext>
            </a:extLst>
          </p:cNvPr>
          <p:cNvSpPr/>
          <p:nvPr/>
        </p:nvSpPr>
        <p:spPr>
          <a:xfrm>
            <a:off x="1213764" y="3820980"/>
            <a:ext cx="2015492" cy="3431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99AD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NIVO3 + IPI1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9AD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(n=104)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76A9427-3208-43F3-B93A-F83D13D5F9B1}"/>
              </a:ext>
            </a:extLst>
          </p:cNvPr>
          <p:cNvGraphicFramePr>
            <a:graphicFrameLocks noGrp="1"/>
          </p:cNvGraphicFramePr>
          <p:nvPr/>
        </p:nvGraphicFramePr>
        <p:xfrm>
          <a:off x="3655051" y="2553698"/>
          <a:ext cx="325072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673">
                  <a:extLst>
                    <a:ext uri="{9D8B030D-6E8A-4147-A177-3AD203B41FA5}">
                      <a16:colId xmlns:a16="http://schemas.microsoft.com/office/drawing/2014/main" val="2194631869"/>
                    </a:ext>
                  </a:extLst>
                </a:gridCol>
                <a:gridCol w="1396047">
                  <a:extLst>
                    <a:ext uri="{9D8B030D-6E8A-4147-A177-3AD203B41FA5}">
                      <a16:colId xmlns:a16="http://schemas.microsoft.com/office/drawing/2014/main" val="980895023"/>
                    </a:ext>
                  </a:extLst>
                </a:gridCol>
              </a:tblGrid>
              <a:tr h="171309">
                <a:tc>
                  <a:txBody>
                    <a:bodyPr/>
                    <a:lstStyle/>
                    <a:p>
                      <a:pPr algn="l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NIVO1 + IPI3</a:t>
                      </a:r>
                      <a:r>
                        <a:rPr lang="en-US" sz="1600" b="1" baseline="30000" dirty="0"/>
                        <a:t> </a:t>
                      </a:r>
                      <a:r>
                        <a:rPr lang="en-US" sz="1600" b="0" dirty="0"/>
                        <a:t>(n=92)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041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ORR</a:t>
                      </a:r>
                    </a:p>
                    <a:p>
                      <a:pPr algn="l"/>
                      <a:r>
                        <a:rPr lang="en-US" sz="1600" b="0" dirty="0"/>
                        <a:t>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35 (</a:t>
                      </a:r>
                      <a:r>
                        <a:rPr lang="en-US" sz="1600" b="1" dirty="0"/>
                        <a:t>38.0%</a:t>
                      </a:r>
                      <a:r>
                        <a:rPr lang="en-US" sz="1600" b="0" dirty="0"/>
                        <a:t>)</a:t>
                      </a:r>
                    </a:p>
                    <a:p>
                      <a:pPr algn="ctr"/>
                      <a:r>
                        <a:rPr lang="en-US" sz="1600" b="0" dirty="0"/>
                        <a:t>(28.1, 48.8)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573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Complete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(6.5%)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104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Partial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 (31.5%)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69581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378EEC0-B360-9E80-9B09-6A2BE37D81C2}"/>
              </a:ext>
            </a:extLst>
          </p:cNvPr>
          <p:cNvSpPr txBox="1"/>
          <p:nvPr/>
        </p:nvSpPr>
        <p:spPr bwMode="auto">
          <a:xfrm>
            <a:off x="9298189" y="5922745"/>
            <a:ext cx="2176411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Sharma et al, JCO, 2019</a:t>
            </a:r>
          </a:p>
        </p:txBody>
      </p:sp>
    </p:spTree>
    <p:extLst>
      <p:ext uri="{BB962C8B-B14F-4D97-AF65-F5344CB8AC3E}">
        <p14:creationId xmlns:p14="http://schemas.microsoft.com/office/powerpoint/2010/main" val="2470035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C7FA3-F10D-564C-9C1B-E13BF9F3F6E3}"/>
              </a:ext>
            </a:extLst>
          </p:cNvPr>
          <p:cNvSpPr/>
          <p:nvPr/>
        </p:nvSpPr>
        <p:spPr>
          <a:xfrm>
            <a:off x="316533" y="281786"/>
            <a:ext cx="11278851" cy="50302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Can anti-CTLA4 + PD-L1 ↑ ORR enough to compete with chemo?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3E6A-A72F-DA49-8426-5203965A4F20}"/>
              </a:ext>
            </a:extLst>
          </p:cNvPr>
          <p:cNvSpPr txBox="1"/>
          <p:nvPr/>
        </p:nvSpPr>
        <p:spPr bwMode="auto">
          <a:xfrm>
            <a:off x="2702080" y="4157563"/>
            <a:ext cx="1522386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DANUBE (ITT)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07024-B7B2-2B49-AAC5-C5C4EADB49E2}"/>
              </a:ext>
            </a:extLst>
          </p:cNvPr>
          <p:cNvSpPr txBox="1"/>
          <p:nvPr/>
        </p:nvSpPr>
        <p:spPr bwMode="auto">
          <a:xfrm>
            <a:off x="9220200" y="6192350"/>
            <a:ext cx="2375184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Powles, Lancet Oncol,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52470-282E-C84B-B756-2F174C6F9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108960"/>
            <a:ext cx="5817183" cy="2651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32A64-E9CC-4541-903E-738DE21F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4" y="1447800"/>
            <a:ext cx="5470066" cy="2560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4E9B2C-C000-7540-8C59-E6899AFD6E09}"/>
              </a:ext>
            </a:extLst>
          </p:cNvPr>
          <p:cNvSpPr txBox="1"/>
          <p:nvPr/>
        </p:nvSpPr>
        <p:spPr bwMode="auto">
          <a:xfrm>
            <a:off x="8090998" y="2484120"/>
            <a:ext cx="1926343" cy="3916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DANUBE (PD-L1+)</a:t>
            </a:r>
          </a:p>
        </p:txBody>
      </p:sp>
    </p:spTree>
    <p:extLst>
      <p:ext uri="{BB962C8B-B14F-4D97-AF65-F5344CB8AC3E}">
        <p14:creationId xmlns:p14="http://schemas.microsoft.com/office/powerpoint/2010/main" val="18461622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0FD355-C2A7-6A27-6AF9-B135E405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9067800" cy="40936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D62605-FC97-68E1-8CF8-1BB9CED2C111}"/>
              </a:ext>
            </a:extLst>
          </p:cNvPr>
          <p:cNvSpPr/>
          <p:nvPr/>
        </p:nvSpPr>
        <p:spPr>
          <a:xfrm>
            <a:off x="2368066" y="859371"/>
            <a:ext cx="7227267" cy="503023"/>
          </a:xfrm>
          <a:prstGeom prst="rect">
            <a:avLst/>
          </a:prstGeom>
          <a:solidFill>
            <a:schemeClr val="tx2"/>
          </a:solidFill>
          <a:ln w="12700" cap="flat">
            <a:solidFill>
              <a:schemeClr val="tx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75" charset="0"/>
                <a:cs typeface="Arial" panose="020B0604020202020204" pitchFamily="34" charset="0"/>
                <a:sym typeface="Helvetica Light"/>
              </a:rPr>
              <a:t>Checkmate 901 Trial</a:t>
            </a:r>
          </a:p>
        </p:txBody>
      </p:sp>
    </p:spTree>
    <p:extLst>
      <p:ext uri="{BB962C8B-B14F-4D97-AF65-F5344CB8AC3E}">
        <p14:creationId xmlns:p14="http://schemas.microsoft.com/office/powerpoint/2010/main" val="80026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98D4EF-7AF8-ED49-9B74-5D3B86277B2F}"/>
              </a:ext>
            </a:extLst>
          </p:cNvPr>
          <p:cNvSpPr/>
          <p:nvPr/>
        </p:nvSpPr>
        <p:spPr bwMode="auto">
          <a:xfrm>
            <a:off x="4038600" y="3198608"/>
            <a:ext cx="4572000" cy="1323439"/>
          </a:xfrm>
          <a:prstGeom prst="rect">
            <a:avLst/>
          </a:prstGeom>
          <a:solidFill>
            <a:schemeClr val="accent2"/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Combination regimens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09AB5-CDD5-A447-8B0E-53FE84A28ECD}"/>
              </a:ext>
            </a:extLst>
          </p:cNvPr>
          <p:cNvSpPr/>
          <p:nvPr/>
        </p:nvSpPr>
        <p:spPr bwMode="auto">
          <a:xfrm>
            <a:off x="4038600" y="4720816"/>
            <a:ext cx="4572000" cy="1325880"/>
          </a:xfrm>
          <a:prstGeom prst="rect">
            <a:avLst/>
          </a:prstGeom>
          <a:solidFill>
            <a:schemeClr val="accent2"/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Biomarkers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53B6D-E9CB-7F4F-99EE-B127C01D0521}"/>
              </a:ext>
            </a:extLst>
          </p:cNvPr>
          <p:cNvSpPr/>
          <p:nvPr/>
        </p:nvSpPr>
        <p:spPr bwMode="auto">
          <a:xfrm>
            <a:off x="1219200" y="703421"/>
            <a:ext cx="10210800" cy="584775"/>
          </a:xfrm>
          <a:prstGeom prst="rect">
            <a:avLst/>
          </a:prstGeom>
          <a:solidFill>
            <a:schemeClr val="accent5"/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How can we further improve PD-1/PD-L1 blockade?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AACDE-4E2C-6646-BA89-C8708DD45994}"/>
              </a:ext>
            </a:extLst>
          </p:cNvPr>
          <p:cNvSpPr/>
          <p:nvPr/>
        </p:nvSpPr>
        <p:spPr bwMode="auto">
          <a:xfrm>
            <a:off x="4038600" y="1676400"/>
            <a:ext cx="4572000" cy="1323439"/>
          </a:xfrm>
          <a:prstGeom prst="rect">
            <a:avLst/>
          </a:prstGeom>
          <a:solidFill>
            <a:schemeClr val="accent2"/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Move treatment earlier</a:t>
            </a:r>
          </a:p>
        </p:txBody>
      </p:sp>
    </p:spTree>
    <p:extLst>
      <p:ext uri="{BB962C8B-B14F-4D97-AF65-F5344CB8AC3E}">
        <p14:creationId xmlns:p14="http://schemas.microsoft.com/office/powerpoint/2010/main" val="1040192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wearing headphones&#10;&#10;Description automatically generated">
            <a:extLst>
              <a:ext uri="{FF2B5EF4-FFF2-40B4-BE49-F238E27FC236}">
                <a16:creationId xmlns:a16="http://schemas.microsoft.com/office/drawing/2014/main" id="{CED71E95-E767-CACC-42C7-A36992A4E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0" y="4553640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0B37A4-13EB-F10D-0D80-4317F587892C}"/>
              </a:ext>
            </a:extLst>
          </p:cNvPr>
          <p:cNvSpPr txBox="1"/>
          <p:nvPr/>
        </p:nvSpPr>
        <p:spPr>
          <a:xfrm>
            <a:off x="2717100" y="4553640"/>
            <a:ext cx="300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Hafron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Oakland University William Beaumont School of Medicine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 Bloomfield, Michigan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E0AECCE-38BE-4645-9C3D-3F68B13D7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015" y="2501701"/>
            <a:ext cx="2949830" cy="82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Zanetta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 S Lamar,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Florida Cancer Specialists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Naples, Florida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B4EC3F-084D-7147-8968-A2458FB22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80620" y="2501701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person, necktie, purple, clothing&#10;&#10;Description automatically generated">
            <a:extLst>
              <a:ext uri="{FF2B5EF4-FFF2-40B4-BE49-F238E27FC236}">
                <a16:creationId xmlns:a16="http://schemas.microsoft.com/office/drawing/2014/main" id="{EF3EA887-0727-5A45-A87F-5AC9FBDC5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20" y="575179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92AF4A-FE61-084B-A43E-A4BE5800A3C9}"/>
              </a:ext>
            </a:extLst>
          </p:cNvPr>
          <p:cNvSpPr txBox="1"/>
          <p:nvPr/>
        </p:nvSpPr>
        <p:spPr>
          <a:xfrm>
            <a:off x="8649500" y="575179"/>
            <a:ext cx="1939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Sulfi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Ibrahim, MD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Reid Health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Richmond, Indiana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BD53B1B5-9646-4D4F-BC5C-F64A4D35E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015" y="4553640"/>
            <a:ext cx="2603881" cy="115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Henna Malik, MD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Texas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F61396-2521-7E4F-8644-FF05CF812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5156" b="3288"/>
          <a:stretch/>
        </p:blipFill>
        <p:spPr>
          <a:xfrm>
            <a:off x="6180620" y="4553640"/>
            <a:ext cx="2468880" cy="1388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91EFB0-135C-5542-8A42-CF0AF869067C}"/>
              </a:ext>
            </a:extLst>
          </p:cNvPr>
          <p:cNvSpPr txBox="1"/>
          <p:nvPr/>
        </p:nvSpPr>
        <p:spPr>
          <a:xfrm>
            <a:off x="2717100" y="2501701"/>
            <a:ext cx="3309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Ranju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Gupta, MD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LVPG Hematology Oncology Associates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Lehigh Valley Health Network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Bethlehem, Pennsylvania</a:t>
            </a:r>
          </a:p>
        </p:txBody>
      </p:sp>
      <p:pic>
        <p:nvPicPr>
          <p:cNvPr id="27" name="Picture 2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33F1F5A-9791-7742-B9B9-1EF20CC22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20" y="2501701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C85CC260-FE14-BA41-9254-2DB828B78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20" y="576136"/>
            <a:ext cx="2468880" cy="138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B19E10-8CB5-184E-BAAE-4403AADB1E17}"/>
              </a:ext>
            </a:extLst>
          </p:cNvPr>
          <p:cNvSpPr txBox="1"/>
          <p:nvPr/>
        </p:nvSpPr>
        <p:spPr>
          <a:xfrm>
            <a:off x="2717100" y="575365"/>
            <a:ext cx="330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Bukavina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MD,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Fox Chase Cancer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Philadelphia, Pennsylvania</a:t>
            </a:r>
          </a:p>
        </p:txBody>
      </p:sp>
    </p:spTree>
    <p:extLst>
      <p:ext uri="{BB962C8B-B14F-4D97-AF65-F5344CB8AC3E}">
        <p14:creationId xmlns:p14="http://schemas.microsoft.com/office/powerpoint/2010/main" val="39821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828DA03-869F-F542-9929-D35676B6DAB9}"/>
              </a:ext>
            </a:extLst>
          </p:cNvPr>
          <p:cNvGrpSpPr/>
          <p:nvPr/>
        </p:nvGrpSpPr>
        <p:grpSpPr>
          <a:xfrm>
            <a:off x="1373595" y="2496155"/>
            <a:ext cx="2165177" cy="3117098"/>
            <a:chOff x="2601951" y="2123213"/>
            <a:chExt cx="2165177" cy="3117098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EDCB5C-1F4F-004D-A472-EA217ACF3450}"/>
                </a:ext>
              </a:extLst>
            </p:cNvPr>
            <p:cNvSpPr/>
            <p:nvPr/>
          </p:nvSpPr>
          <p:spPr bwMode="auto">
            <a:xfrm rot="5400000">
              <a:off x="3243713" y="3868711"/>
              <a:ext cx="2468880" cy="274320"/>
            </a:xfrm>
            <a:prstGeom prst="rect">
              <a:avLst/>
            </a:prstGeom>
            <a:grpFill/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57ECD4-F0C6-504F-B0A0-12C215ECDA8E}"/>
                </a:ext>
              </a:extLst>
            </p:cNvPr>
            <p:cNvSpPr/>
            <p:nvPr/>
          </p:nvSpPr>
          <p:spPr bwMode="auto">
            <a:xfrm rot="2650985">
              <a:off x="2972384" y="2123213"/>
              <a:ext cx="1794744" cy="292807"/>
            </a:xfrm>
            <a:prstGeom prst="rect">
              <a:avLst/>
            </a:prstGeom>
            <a:grpFill/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9D2668-2F2F-A541-BA9F-FF570FEE3006}"/>
                </a:ext>
              </a:extLst>
            </p:cNvPr>
            <p:cNvSpPr/>
            <p:nvPr/>
          </p:nvSpPr>
          <p:spPr bwMode="auto">
            <a:xfrm rot="2650985">
              <a:off x="2601951" y="2472627"/>
              <a:ext cx="1554480" cy="292807"/>
            </a:xfrm>
            <a:prstGeom prst="rect">
              <a:avLst/>
            </a:prstGeom>
            <a:grpFill/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8BBEA8-7EE3-5E40-8AFA-D844FCE328A7}"/>
                </a:ext>
              </a:extLst>
            </p:cNvPr>
            <p:cNvSpPr/>
            <p:nvPr/>
          </p:nvSpPr>
          <p:spPr bwMode="auto">
            <a:xfrm>
              <a:off x="2971799" y="3810000"/>
              <a:ext cx="1066800" cy="1143000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E1B2BC-810D-A941-A2C4-B0BE6B8261AC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4038599" y="4381500"/>
              <a:ext cx="302394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161916-5257-AA45-A5D7-B08D2C8B20C2}"/>
              </a:ext>
            </a:extLst>
          </p:cNvPr>
          <p:cNvGrpSpPr/>
          <p:nvPr/>
        </p:nvGrpSpPr>
        <p:grpSpPr>
          <a:xfrm flipH="1">
            <a:off x="3691172" y="2496155"/>
            <a:ext cx="2102023" cy="3117098"/>
            <a:chOff x="2601951" y="2123213"/>
            <a:chExt cx="2165177" cy="311709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210459-C303-AF40-B13A-85CA7DBC1C5B}"/>
                </a:ext>
              </a:extLst>
            </p:cNvPr>
            <p:cNvSpPr/>
            <p:nvPr/>
          </p:nvSpPr>
          <p:spPr bwMode="auto">
            <a:xfrm rot="5400000">
              <a:off x="3243713" y="3868711"/>
              <a:ext cx="2468880" cy="274320"/>
            </a:xfrm>
            <a:prstGeom prst="rect">
              <a:avLst/>
            </a:prstGeom>
            <a:solidFill>
              <a:schemeClr val="accent5"/>
            </a:solidFill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192796-9AB6-9B4D-831B-B48A77459056}"/>
                </a:ext>
              </a:extLst>
            </p:cNvPr>
            <p:cNvSpPr/>
            <p:nvPr/>
          </p:nvSpPr>
          <p:spPr bwMode="auto">
            <a:xfrm rot="2650985">
              <a:off x="2972384" y="2123213"/>
              <a:ext cx="1794744" cy="292807"/>
            </a:xfrm>
            <a:prstGeom prst="rect">
              <a:avLst/>
            </a:prstGeom>
            <a:solidFill>
              <a:schemeClr val="accent5"/>
            </a:solidFill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C26FD8-A265-4D4D-9FC9-765D7FA37D70}"/>
                </a:ext>
              </a:extLst>
            </p:cNvPr>
            <p:cNvSpPr/>
            <p:nvPr/>
          </p:nvSpPr>
          <p:spPr bwMode="auto">
            <a:xfrm rot="2650985">
              <a:off x="2601951" y="2472627"/>
              <a:ext cx="1554480" cy="292807"/>
            </a:xfrm>
            <a:prstGeom prst="rect">
              <a:avLst/>
            </a:prstGeom>
            <a:solidFill>
              <a:schemeClr val="accent5"/>
            </a:solidFill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0ADF1C-AF1F-294B-B8A5-6812C29D2BAE}"/>
                </a:ext>
              </a:extLst>
            </p:cNvPr>
            <p:cNvSpPr/>
            <p:nvPr/>
          </p:nvSpPr>
          <p:spPr bwMode="auto">
            <a:xfrm>
              <a:off x="2971799" y="3810000"/>
              <a:ext cx="1066800" cy="1143000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95D9ECC-74E4-5243-AA1F-6E124C3FB567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>
              <a:off x="4038599" y="4381500"/>
              <a:ext cx="302394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EB3E01A-0EC1-AD4E-8721-7C71554401CF}"/>
              </a:ext>
            </a:extLst>
          </p:cNvPr>
          <p:cNvSpPr txBox="1"/>
          <p:nvPr/>
        </p:nvSpPr>
        <p:spPr bwMode="auto">
          <a:xfrm>
            <a:off x="269461" y="286255"/>
            <a:ext cx="11653078" cy="1130291"/>
          </a:xfrm>
          <a:prstGeom prst="rect">
            <a:avLst/>
          </a:prstGeom>
          <a:solidFill>
            <a:srgbClr val="004D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Antibody-drug conjugates are changing UC treatment landscape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63B8F-C96C-F942-A462-EFCF14895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0310" y="2345284"/>
            <a:ext cx="3785932" cy="31986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5400" dirty="0"/>
              <a:t>Antigen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5400" dirty="0"/>
              <a:t>Payload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5400" dirty="0"/>
              <a:t>Linker</a:t>
            </a:r>
          </a:p>
        </p:txBody>
      </p:sp>
    </p:spTree>
    <p:extLst>
      <p:ext uri="{BB962C8B-B14F-4D97-AF65-F5344CB8AC3E}">
        <p14:creationId xmlns:p14="http://schemas.microsoft.com/office/powerpoint/2010/main" val="3140012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E624D2-F285-9640-88C9-483D824071AE}"/>
              </a:ext>
            </a:extLst>
          </p:cNvPr>
          <p:cNvGrpSpPr/>
          <p:nvPr/>
        </p:nvGrpSpPr>
        <p:grpSpPr>
          <a:xfrm>
            <a:off x="620620" y="528637"/>
            <a:ext cx="10950759" cy="5800725"/>
            <a:chOff x="4778223" y="954107"/>
            <a:chExt cx="4023360" cy="22514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9E749A-2647-3F4C-8D8A-1519EDA569AB}"/>
                </a:ext>
              </a:extLst>
            </p:cNvPr>
            <p:cNvGrpSpPr/>
            <p:nvPr/>
          </p:nvGrpSpPr>
          <p:grpSpPr>
            <a:xfrm>
              <a:off x="4778223" y="954107"/>
              <a:ext cx="4023360" cy="2251489"/>
              <a:chOff x="-2259572" y="1056600"/>
              <a:chExt cx="4023360" cy="2251489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BE97BC7-20F1-7744-ADDD-C1C8C1444A86}"/>
                  </a:ext>
                </a:extLst>
              </p:cNvPr>
              <p:cNvSpPr/>
              <p:nvPr/>
            </p:nvSpPr>
            <p:spPr>
              <a:xfrm>
                <a:off x="-2221532" y="1113529"/>
                <a:ext cx="3931920" cy="21945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tIns="73152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C84CD2F-7459-214F-91D9-7D23A3CDD6FC}"/>
                  </a:ext>
                </a:extLst>
              </p:cNvPr>
              <p:cNvSpPr/>
              <p:nvPr/>
            </p:nvSpPr>
            <p:spPr>
              <a:xfrm>
                <a:off x="-2259572" y="1056600"/>
                <a:ext cx="4023360" cy="526876"/>
              </a:xfrm>
              <a:prstGeom prst="roundRect">
                <a:avLst/>
              </a:prstGeom>
              <a:solidFill>
                <a:schemeClr val="accent4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6040" tIns="66040" rIns="66040" bIns="66040" numCol="1" spcCol="1270" anchor="ctr" anchorCtr="0">
                <a:noAutofit/>
              </a:bodyPr>
              <a:lstStyle/>
              <a:p>
                <a:pPr marL="0" marR="0" lvl="0" indent="0" algn="ctr" defTabSz="770447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Enfortumab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Vedotin</a:t>
                </a:r>
                <a:endParaRPr kumimoji="0" lang="en-US" sz="48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6BB148B-872B-4246-8325-885F8E560A88}"/>
                </a:ext>
              </a:extLst>
            </p:cNvPr>
            <p:cNvGrpSpPr/>
            <p:nvPr/>
          </p:nvGrpSpPr>
          <p:grpSpPr>
            <a:xfrm>
              <a:off x="5006893" y="1108735"/>
              <a:ext cx="3576382" cy="1938211"/>
              <a:chOff x="-136163" y="1081136"/>
              <a:chExt cx="3576382" cy="193821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104DE4-3887-AD4C-BDB1-1A1C9BFFBAE4}"/>
                  </a:ext>
                </a:extLst>
              </p:cNvPr>
              <p:cNvSpPr/>
              <p:nvPr/>
            </p:nvSpPr>
            <p:spPr>
              <a:xfrm>
                <a:off x="-58698" y="1081136"/>
                <a:ext cx="3385056" cy="212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00B22A-E06D-2C47-80B2-87719D2862BA}"/>
                  </a:ext>
                </a:extLst>
              </p:cNvPr>
              <p:cNvSpPr txBox="1"/>
              <p:nvPr/>
            </p:nvSpPr>
            <p:spPr>
              <a:xfrm>
                <a:off x="-136163" y="1634352"/>
                <a:ext cx="3576382" cy="13849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Target: 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Nectin-4, a type 1 transmembrane cell adhesion molecule overexpressed in epithelial cancers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Linker: 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Protease cleavable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Payload: 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MMAE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00233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2487E7-65FD-A943-B1B7-FB6DFF009920}"/>
              </a:ext>
            </a:extLst>
          </p:cNvPr>
          <p:cNvGraphicFramePr>
            <a:graphicFrameLocks noGrp="1"/>
          </p:cNvGraphicFramePr>
          <p:nvPr/>
        </p:nvGraphicFramePr>
        <p:xfrm>
          <a:off x="461050" y="3748180"/>
          <a:ext cx="4268148" cy="140976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07966">
                  <a:extLst>
                    <a:ext uri="{9D8B030D-6E8A-4147-A177-3AD203B41FA5}">
                      <a16:colId xmlns:a16="http://schemas.microsoft.com/office/drawing/2014/main" val="2224174899"/>
                    </a:ext>
                  </a:extLst>
                </a:gridCol>
                <a:gridCol w="1860182">
                  <a:extLst>
                    <a:ext uri="{9D8B030D-6E8A-4147-A177-3AD203B41FA5}">
                      <a16:colId xmlns:a16="http://schemas.microsoft.com/office/drawing/2014/main" val="469078973"/>
                    </a:ext>
                  </a:extLst>
                </a:gridCol>
              </a:tblGrid>
              <a:tr h="52225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Confirmed ORR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95% CI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73.3% (33/45)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(58.1, 85.4)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14952093"/>
                  </a:ext>
                </a:extLst>
              </a:tr>
              <a:tr h="52225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Complete response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42012172"/>
                  </a:ext>
                </a:extLst>
              </a:tr>
              <a:tr h="33125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Partial response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57.8%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63229042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72CC26-8F27-764F-BEA6-34D9CAC436A7}"/>
              </a:ext>
            </a:extLst>
          </p:cNvPr>
          <p:cNvSpPr txBox="1">
            <a:spLocks/>
          </p:cNvSpPr>
          <p:nvPr/>
        </p:nvSpPr>
        <p:spPr>
          <a:xfrm>
            <a:off x="832312" y="5309714"/>
            <a:ext cx="3525624" cy="564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DOR =25.6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2003D-4EFB-214A-BA20-8096549FADA8}"/>
              </a:ext>
            </a:extLst>
          </p:cNvPr>
          <p:cNvSpPr txBox="1"/>
          <p:nvPr/>
        </p:nvSpPr>
        <p:spPr>
          <a:xfrm>
            <a:off x="9588832" y="5635823"/>
            <a:ext cx="2135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Friedlander, ASCO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147A6-6EE7-E842-94E2-45566E64DD5F}"/>
              </a:ext>
            </a:extLst>
          </p:cNvPr>
          <p:cNvSpPr/>
          <p:nvPr/>
        </p:nvSpPr>
        <p:spPr>
          <a:xfrm>
            <a:off x="533398" y="615221"/>
            <a:ext cx="10972797" cy="11887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Helvetica Light"/>
              </a:rPr>
              <a:t>EV + Pembrolizumab in cisplatin-ineligible patients with metastatic urothelial cancer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B18D1-FE6D-5C4A-244B-8DD906E6A3A6}"/>
              </a:ext>
            </a:extLst>
          </p:cNvPr>
          <p:cNvSpPr/>
          <p:nvPr/>
        </p:nvSpPr>
        <p:spPr>
          <a:xfrm>
            <a:off x="972169" y="2324170"/>
            <a:ext cx="3385767" cy="1220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 1.25 mg/kg days 1 and 8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a 3-week cycle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Pembrolizumab 200 mg on day 1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a 3-week cycle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26A4520-B547-A549-BEA1-90EBCD159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06852"/>
            <a:ext cx="6712242" cy="31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41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EB3E01A-0EC1-AD4E-8721-7C71554401CF}"/>
              </a:ext>
            </a:extLst>
          </p:cNvPr>
          <p:cNvSpPr txBox="1"/>
          <p:nvPr/>
        </p:nvSpPr>
        <p:spPr bwMode="auto">
          <a:xfrm>
            <a:off x="1219200" y="685800"/>
            <a:ext cx="9560339" cy="637849"/>
          </a:xfrm>
          <a:prstGeom prst="rect">
            <a:avLst/>
          </a:prstGeom>
          <a:solidFill>
            <a:srgbClr val="004D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FGFR3 mutations in urothelial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63B8F-C96C-F942-A462-EFCF14895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9655"/>
            <a:ext cx="10744200" cy="3198689"/>
          </a:xfrm>
        </p:spPr>
        <p:txBody>
          <a:bodyPr/>
          <a:lstStyle/>
          <a:p>
            <a:r>
              <a:rPr lang="en-US" sz="4400" dirty="0"/>
              <a:t>Hotspot mutations in 15-25% invasive</a:t>
            </a:r>
          </a:p>
          <a:p>
            <a:r>
              <a:rPr lang="en-US" sz="4400" dirty="0"/>
              <a:t>Enriched in upper tract disease</a:t>
            </a:r>
          </a:p>
          <a:p>
            <a:r>
              <a:rPr lang="en-US" sz="4400" dirty="0"/>
              <a:t>Not definitively associated with ICB  resistance</a:t>
            </a:r>
          </a:p>
          <a:p>
            <a:r>
              <a:rPr lang="en-US" sz="4400" dirty="0"/>
              <a:t>Small molecule TKIs with ORR ~40% </a:t>
            </a:r>
          </a:p>
          <a:p>
            <a:pPr marL="342900" indent="-342900">
              <a:buFont typeface="+mj-lt"/>
              <a:buAutoNum type="arabicPeriod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611481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DCC58387-403C-344B-B4B5-3286185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73" y="2212390"/>
            <a:ext cx="6122051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B7FAC-5A0C-0C4B-B789-7414AEED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39" r="17842" b="26946"/>
          <a:stretch/>
        </p:blipFill>
        <p:spPr>
          <a:xfrm>
            <a:off x="128218" y="2390507"/>
            <a:ext cx="5569574" cy="2468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7C2CB5-E25F-6846-8E76-A8DB6E3E23B5}"/>
              </a:ext>
            </a:extLst>
          </p:cNvPr>
          <p:cNvSpPr/>
          <p:nvPr/>
        </p:nvSpPr>
        <p:spPr>
          <a:xfrm>
            <a:off x="1471242" y="1766461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Erdafitinib plus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cetrelimab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0E2E9-B79E-4B49-926B-0E220AC134C1}"/>
              </a:ext>
            </a:extLst>
          </p:cNvPr>
          <p:cNvSpPr/>
          <p:nvPr/>
        </p:nvSpPr>
        <p:spPr>
          <a:xfrm>
            <a:off x="6419057" y="1766461"/>
            <a:ext cx="521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Rogaratinib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combination with atezolizumab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6B1AB-157A-E84B-A2B6-49B0797AB51D}"/>
              </a:ext>
            </a:extLst>
          </p:cNvPr>
          <p:cNvSpPr txBox="1"/>
          <p:nvPr/>
        </p:nvSpPr>
        <p:spPr>
          <a:xfrm>
            <a:off x="10242025" y="274187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58%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22663-717F-3745-9CD7-B70A81BF5C00}"/>
              </a:ext>
            </a:extLst>
          </p:cNvPr>
          <p:cNvSpPr txBox="1"/>
          <p:nvPr/>
        </p:nvSpPr>
        <p:spPr>
          <a:xfrm>
            <a:off x="4311127" y="274187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55%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9005E-4AE5-7E43-8E73-D0936B956A38}"/>
              </a:ext>
            </a:extLst>
          </p:cNvPr>
          <p:cNvSpPr/>
          <p:nvPr/>
        </p:nvSpPr>
        <p:spPr bwMode="auto">
          <a:xfrm>
            <a:off x="710265" y="4918371"/>
            <a:ext cx="4987527" cy="584775"/>
          </a:xfrm>
          <a:prstGeom prst="rect">
            <a:avLst/>
          </a:prstGeom>
          <a:solidFill>
            <a:srgbClr val="FFC000"/>
          </a:solid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Phase 2 NORSE trial at ESMO 2021 (n=19)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ヒラギノ角ゴ Pro W3"/>
              </a:rPr>
              <a:t>ORR 68%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9C470-E2B5-CD47-A709-CB426D4782CF}"/>
              </a:ext>
            </a:extLst>
          </p:cNvPr>
          <p:cNvSpPr txBox="1"/>
          <p:nvPr/>
        </p:nvSpPr>
        <p:spPr>
          <a:xfrm>
            <a:off x="495300" y="631087"/>
            <a:ext cx="112014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FGFR3 inhibition plus PD-1/PD-L1 blockade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49386-ECD4-6747-B2B7-E2E4098E303B}"/>
              </a:ext>
            </a:extLst>
          </p:cNvPr>
          <p:cNvSpPr txBox="1"/>
          <p:nvPr/>
        </p:nvSpPr>
        <p:spPr>
          <a:xfrm>
            <a:off x="5697792" y="6299230"/>
            <a:ext cx="6319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Siefker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-Radke, ESMO, 2020; Rosenberg, ASCO, 2021; Powles, ESMO, 2021</a:t>
            </a:r>
          </a:p>
        </p:txBody>
      </p:sp>
    </p:spTree>
    <p:extLst>
      <p:ext uri="{BB962C8B-B14F-4D97-AF65-F5344CB8AC3E}">
        <p14:creationId xmlns:p14="http://schemas.microsoft.com/office/powerpoint/2010/main" val="19212991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FC523-76F4-FB25-1C5F-F9F777F55F6B}"/>
              </a:ext>
            </a:extLst>
          </p:cNvPr>
          <p:cNvSpPr txBox="1"/>
          <p:nvPr/>
        </p:nvSpPr>
        <p:spPr>
          <a:xfrm>
            <a:off x="733044" y="2057400"/>
            <a:ext cx="10725912" cy="2743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MODULE 4: Selection and </a:t>
            </a:r>
            <a:r>
              <a:rPr lang="en-US">
                <a:solidFill>
                  <a:srgbClr val="0432FF"/>
                </a:solidFill>
              </a:rPr>
              <a:t>Sequencing </a:t>
            </a:r>
            <a:br>
              <a:rPr lang="en-US">
                <a:solidFill>
                  <a:srgbClr val="0432FF"/>
                </a:solidFill>
              </a:rPr>
            </a:br>
            <a:r>
              <a:rPr lang="en-US">
                <a:solidFill>
                  <a:srgbClr val="0432FF"/>
                </a:solidFill>
              </a:rPr>
              <a:t>of </a:t>
            </a:r>
            <a:r>
              <a:rPr lang="en-US" dirty="0">
                <a:solidFill>
                  <a:srgbClr val="0432FF"/>
                </a:solidFill>
              </a:rPr>
              <a:t>Therapy for Relapsed/</a:t>
            </a:r>
            <a:r>
              <a:rPr lang="en-US">
                <a:solidFill>
                  <a:srgbClr val="0432FF"/>
                </a:solidFill>
              </a:rPr>
              <a:t>Refractory </a:t>
            </a:r>
            <a:br>
              <a:rPr lang="en-US">
                <a:solidFill>
                  <a:srgbClr val="0432FF"/>
                </a:solidFill>
              </a:rPr>
            </a:br>
            <a:r>
              <a:rPr lang="en-US">
                <a:solidFill>
                  <a:srgbClr val="0432FF"/>
                </a:solidFill>
              </a:rPr>
              <a:t>Urothelial </a:t>
            </a:r>
            <a:r>
              <a:rPr lang="en-US" dirty="0">
                <a:solidFill>
                  <a:srgbClr val="0432FF"/>
                </a:solidFill>
              </a:rPr>
              <a:t>Bladder Carcinoma</a:t>
            </a:r>
          </a:p>
        </p:txBody>
      </p:sp>
    </p:spTree>
    <p:extLst>
      <p:ext uri="{BB962C8B-B14F-4D97-AF65-F5344CB8AC3E}">
        <p14:creationId xmlns:p14="http://schemas.microsoft.com/office/powerpoint/2010/main" val="20269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699077"/>
          <a:ext cx="10287000" cy="297196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6597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089329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00577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7430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first-line treatment of metastatic disease frequently involves the use of chemotherapy in combination with a checkpoint inhibitor in which of the following tumor types?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Non-small cell lung cancer</a:t>
            </a:r>
          </a:p>
          <a:p>
            <a:pPr marL="457200"/>
            <a:r>
              <a:rPr lang="en-US" dirty="0"/>
              <a:t>Head and neck cancer</a:t>
            </a:r>
          </a:p>
          <a:p>
            <a:pPr marL="457200"/>
            <a:r>
              <a:rPr lang="en-US" dirty="0"/>
              <a:t>Esophageal cancer</a:t>
            </a:r>
          </a:p>
          <a:p>
            <a:pPr marL="457200"/>
            <a:r>
              <a:rPr lang="en-US" dirty="0"/>
              <a:t>Cervical cancer</a:t>
            </a:r>
          </a:p>
          <a:p>
            <a:pPr marL="457200"/>
            <a:r>
              <a:rPr lang="en-US" dirty="0"/>
              <a:t>Triple-negative breast cancer</a:t>
            </a:r>
          </a:p>
          <a:p>
            <a:pPr marL="457200"/>
            <a:r>
              <a:rPr lang="en-US" dirty="0"/>
              <a:t>All of the above</a:t>
            </a:r>
          </a:p>
          <a:p>
            <a:pPr marL="457200"/>
            <a:r>
              <a:rPr lang="en-US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36041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E05C3-7BE0-48CF-41E7-B68D9D342406}"/>
              </a:ext>
            </a:extLst>
          </p:cNvPr>
          <p:cNvSpPr txBox="1">
            <a:spLocks/>
          </p:cNvSpPr>
          <p:nvPr/>
        </p:nvSpPr>
        <p:spPr bwMode="auto">
          <a:xfrm>
            <a:off x="350824" y="2840479"/>
            <a:ext cx="2790498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Zanetta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Lamar 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Naples, Florida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77A1DB-64B7-7A38-ACEB-DC0BA1AC9B59}"/>
              </a:ext>
            </a:extLst>
          </p:cNvPr>
          <p:cNvSpPr txBox="1">
            <a:spLocks/>
          </p:cNvSpPr>
          <p:nvPr/>
        </p:nvSpPr>
        <p:spPr bwMode="auto">
          <a:xfrm>
            <a:off x="3409909" y="1223284"/>
            <a:ext cx="8365953" cy="1569655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68-year-old man with </a:t>
            </a:r>
            <a:r>
              <a:rPr kumimoji="0" lang="en-US" sz="29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mUBC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whose disease progressed after 4 years of nivolumab/ipilimumab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5F52FA-68B5-1F4B-CDBF-4691069C5F2C}"/>
              </a:ext>
            </a:extLst>
          </p:cNvPr>
          <p:cNvSpPr txBox="1">
            <a:spLocks/>
          </p:cNvSpPr>
          <p:nvPr/>
        </p:nvSpPr>
        <p:spPr bwMode="auto">
          <a:xfrm>
            <a:off x="350824" y="5425832"/>
            <a:ext cx="2829326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Sulfi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Ibrahim </a:t>
            </a:r>
          </a:p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Richmond, Indiana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6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person, necktie, purple, clothing&#10;&#10;Description automatically generated">
            <a:extLst>
              <a:ext uri="{FF2B5EF4-FFF2-40B4-BE49-F238E27FC236}">
                <a16:creationId xmlns:a16="http://schemas.microsoft.com/office/drawing/2014/main" id="{43BCB44E-9A95-9ADD-3E7D-0E00FE4F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2" y="3844956"/>
            <a:ext cx="2790498" cy="1569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F131CE-BE2E-C1D5-B5BC-A30B3909C420}"/>
              </a:ext>
            </a:extLst>
          </p:cNvPr>
          <p:cNvSpPr txBox="1">
            <a:spLocks/>
          </p:cNvSpPr>
          <p:nvPr/>
        </p:nvSpPr>
        <p:spPr bwMode="auto">
          <a:xfrm>
            <a:off x="3409909" y="3863269"/>
            <a:ext cx="8523514" cy="1572768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70-year-old woman with </a:t>
            </a:r>
            <a:r>
              <a:rPr kumimoji="0" lang="en-US" sz="29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mUBC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and PD-L1 30% with </a:t>
            </a:r>
            <a:r>
              <a:rPr kumimoji="0" lang="en-US" sz="29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enfortumab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  <a:r>
              <a:rPr kumimoji="0" lang="en-US" sz="29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vedotin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-associated dermatologic toxicity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6B6A0D-7230-8B0A-4001-A6FFCBAEB1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824" y="1223285"/>
            <a:ext cx="2790498" cy="1569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59E824-5E15-E0B7-C6BD-199E1A78B3E6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3131125"/>
          <a:ext cx="10287000" cy="146843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28700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66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1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65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you generally recommend as second-line therapy for a patient with </a:t>
            </a:r>
            <a:r>
              <a:rPr lang="en-US" dirty="0" err="1"/>
              <a:t>mUBC</a:t>
            </a:r>
            <a:r>
              <a:rPr lang="en-US" dirty="0"/>
              <a:t> with an FGFR somatic mutation whose disease progresses while he is receiving avelumab maintenance after first-line chemotherapy?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2636912"/>
            <a:ext cx="10071797" cy="4423269"/>
          </a:xfrm>
        </p:spPr>
        <p:txBody>
          <a:bodyPr/>
          <a:lstStyle/>
          <a:p>
            <a:pPr marL="457200"/>
            <a:r>
              <a:rPr lang="en-US" dirty="0" err="1"/>
              <a:t>Enfortumab</a:t>
            </a:r>
            <a:r>
              <a:rPr lang="en-US" dirty="0"/>
              <a:t> </a:t>
            </a:r>
            <a:r>
              <a:rPr lang="en-US" dirty="0" err="1"/>
              <a:t>vedotin</a:t>
            </a:r>
            <a:endParaRPr lang="en-US" dirty="0"/>
          </a:p>
          <a:p>
            <a:pPr marL="457200"/>
            <a:r>
              <a:rPr lang="en-US" dirty="0"/>
              <a:t>Erdafitinib</a:t>
            </a:r>
          </a:p>
          <a:p>
            <a:pPr marL="457200"/>
            <a:r>
              <a:rPr lang="en-US" dirty="0"/>
              <a:t>Sacituzumab </a:t>
            </a:r>
            <a:r>
              <a:rPr lang="en-US" dirty="0" err="1"/>
              <a:t>govitecan</a:t>
            </a:r>
            <a:endParaRPr lang="en-US" dirty="0"/>
          </a:p>
          <a:p>
            <a:pPr marL="457200"/>
            <a:r>
              <a:rPr lang="en-US" dirty="0"/>
              <a:t>Other </a:t>
            </a:r>
          </a:p>
        </p:txBody>
      </p:sp>
    </p:spTree>
    <p:extLst>
      <p:ext uri="{BB962C8B-B14F-4D97-AF65-F5344CB8AC3E}">
        <p14:creationId xmlns:p14="http://schemas.microsoft.com/office/powerpoint/2010/main" val="21900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54E094-61BA-4B62-F83C-F6254FDB7FA9}"/>
              </a:ext>
            </a:extLst>
          </p:cNvPr>
          <p:cNvSpPr txBox="1">
            <a:spLocks/>
          </p:cNvSpPr>
          <p:nvPr/>
        </p:nvSpPr>
        <p:spPr bwMode="auto">
          <a:xfrm>
            <a:off x="338487" y="1730384"/>
            <a:ext cx="2361815" cy="61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Chris Prakash </a:t>
            </a:r>
          </a:p>
          <a:p>
            <a:pPr marL="0" marR="0" lvl="0" indent="0" algn="ctr" defTabSz="455613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Paris, Texas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BDFE5-26B5-607F-5CEA-1717CF4D1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5156" b="3288"/>
          <a:stretch/>
        </p:blipFill>
        <p:spPr>
          <a:xfrm>
            <a:off x="338487" y="2585671"/>
            <a:ext cx="2412517" cy="1357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D11557B-42EE-F85C-51B8-F897981C21BC}"/>
              </a:ext>
            </a:extLst>
          </p:cNvPr>
          <p:cNvSpPr txBox="1">
            <a:spLocks/>
          </p:cNvSpPr>
          <p:nvPr/>
        </p:nvSpPr>
        <p:spPr bwMode="auto">
          <a:xfrm>
            <a:off x="316465" y="4034200"/>
            <a:ext cx="2412516" cy="49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Henna Malik 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7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14" name="Picture 1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53D06AF5-DB73-ECAE-0290-26F8D9C1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39" y="334230"/>
            <a:ext cx="2405889" cy="135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60EEA6F-339C-8EE0-256E-AC3D56E59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91" y="4830284"/>
            <a:ext cx="2361813" cy="1328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6D6F5A-21A2-F355-F86C-897227D97A4C}"/>
              </a:ext>
            </a:extLst>
          </p:cNvPr>
          <p:cNvSpPr txBox="1"/>
          <p:nvPr/>
        </p:nvSpPr>
        <p:spPr>
          <a:xfrm>
            <a:off x="151992" y="6166299"/>
            <a:ext cx="2836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Ranju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Gupta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Bethlehem, Pennsylvania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6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B6E6F63-F677-5BE3-0A2B-8569620096DB}"/>
              </a:ext>
            </a:extLst>
          </p:cNvPr>
          <p:cNvSpPr txBox="1">
            <a:spLocks/>
          </p:cNvSpPr>
          <p:nvPr/>
        </p:nvSpPr>
        <p:spPr bwMode="auto">
          <a:xfrm>
            <a:off x="2925115" y="334230"/>
            <a:ext cx="8496008" cy="13533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58-year-old man with mUBC and an FGFR mutation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2D1010-8952-8E26-92F7-FCFAEF5351C4}"/>
              </a:ext>
            </a:extLst>
          </p:cNvPr>
          <p:cNvSpPr txBox="1">
            <a:spLocks/>
          </p:cNvSpPr>
          <p:nvPr/>
        </p:nvSpPr>
        <p:spPr bwMode="auto">
          <a:xfrm>
            <a:off x="2925115" y="2589400"/>
            <a:ext cx="8496008" cy="13533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An 84-year-old woman with NMIBC and an </a:t>
            </a:r>
          </a:p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FGFR2 mutation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E9C36E-0ED4-28DE-F004-953B0D12B999}"/>
              </a:ext>
            </a:extLst>
          </p:cNvPr>
          <p:cNvSpPr txBox="1">
            <a:spLocks/>
          </p:cNvSpPr>
          <p:nvPr/>
        </p:nvSpPr>
        <p:spPr bwMode="auto">
          <a:xfrm>
            <a:off x="2925115" y="4805492"/>
            <a:ext cx="8496008" cy="1353312"/>
          </a:xfrm>
          <a:prstGeom prst="rect">
            <a:avLst/>
          </a:prstGeom>
          <a:solidFill>
            <a:srgbClr val="1599B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 67-year-old man with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mUBC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who receives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sacituzumab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govitecan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COUNTDOWNSOUND" val="C:\ArsLoveSongs\When_A_Man_Loves_A_Woman_Remix-341734.mp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ma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TMB 2022 Theme">
  <a:themeElements>
    <a:clrScheme name="Custom 1">
      <a:dk1>
        <a:srgbClr val="000000"/>
      </a:dk1>
      <a:lt1>
        <a:srgbClr val="FFFFFF"/>
      </a:lt1>
      <a:dk2>
        <a:srgbClr val="444444"/>
      </a:dk2>
      <a:lt2>
        <a:srgbClr val="EBEBEB"/>
      </a:lt2>
      <a:accent1>
        <a:srgbClr val="DA1F11"/>
      </a:accent1>
      <a:accent2>
        <a:srgbClr val="00575F"/>
      </a:accent2>
      <a:accent3>
        <a:srgbClr val="457982"/>
      </a:accent3>
      <a:accent4>
        <a:srgbClr val="C3E1DE"/>
      </a:accent4>
      <a:accent5>
        <a:srgbClr val="EBA149"/>
      </a:accent5>
      <a:accent6>
        <a:srgbClr val="BF5700"/>
      </a:accent6>
      <a:hlink>
        <a:srgbClr val="00575F"/>
      </a:hlink>
      <a:folHlink>
        <a:srgbClr val="4579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MB 2022 Theme" id="{7C328004-CAD3-4E0E-8B4F-8E8AAD9CF37B}" vid="{E8869289-3E44-49E1-B4F2-73F3B19E40F4}"/>
    </a:ext>
  </a:extLst>
</a:theme>
</file>

<file path=ppt/theme/theme4.xml><?xml version="1.0" encoding="utf-8"?>
<a:theme xmlns:a="http://schemas.openxmlformats.org/drawingml/2006/main" name="Atezo External No Logo White">
  <a:themeElements>
    <a:clrScheme name="Custom 32">
      <a:dk1>
        <a:srgbClr val="000000"/>
      </a:dk1>
      <a:lt1>
        <a:sysClr val="window" lastClr="FFFFFF"/>
      </a:lt1>
      <a:dk2>
        <a:srgbClr val="0066CC"/>
      </a:dk2>
      <a:lt2>
        <a:srgbClr val="FFFFFF"/>
      </a:lt2>
      <a:accent1>
        <a:srgbClr val="FF3300"/>
      </a:accent1>
      <a:accent2>
        <a:srgbClr val="99AD48"/>
      </a:accent2>
      <a:accent3>
        <a:srgbClr val="FFC000"/>
      </a:accent3>
      <a:accent4>
        <a:srgbClr val="96295F"/>
      </a:accent4>
      <a:accent5>
        <a:srgbClr val="702EA0"/>
      </a:accent5>
      <a:accent6>
        <a:srgbClr val="595959"/>
      </a:accent6>
      <a:hlink>
        <a:srgbClr val="0066CC"/>
      </a:hlink>
      <a:folHlink>
        <a:srgbClr val="FF33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tx1"/>
          </a:solidFill>
          <a:round/>
          <a:headEnd type="none" w="sm" len="sm"/>
          <a:tailEnd type="none" w="sm" len="sm"/>
        </a:ln>
        <a:effectLst/>
      </a:spPr>
      <a:bodyPr wrap="square" rtlCol="0" anchor="ctr">
        <a:spAutoFit/>
      </a:bodyPr>
      <a:lstStyle>
        <a:defPPr algn="ctr">
          <a:spcBef>
            <a:spcPct val="0"/>
          </a:spcBef>
          <a:spcAft>
            <a:spcPct val="0"/>
          </a:spcAft>
          <a:defRPr sz="1800" b="1" dirty="0" err="1" smtClean="0">
            <a:ea typeface="MS PGothic" pitchFamily="34" charset="-128"/>
            <a:cs typeface="ヒラギノ角ゴ Pro W3"/>
          </a:defRPr>
        </a:defPPr>
      </a:lst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none" lIns="72000" tIns="72000" rIns="72000" bIns="72000" rtlCol="0" anchor="ctr">
        <a:spAutoFit/>
      </a:bodyPr>
      <a:lstStyle>
        <a:defPPr>
          <a:defRPr sz="1400" b="1" kern="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Plexus-slide-template_mrr revised">
  <a:themeElements>
    <a:clrScheme name="Custom 90">
      <a:dk1>
        <a:sysClr val="windowText" lastClr="000000"/>
      </a:dk1>
      <a:lt1>
        <a:srgbClr val="FFFFFF"/>
      </a:lt1>
      <a:dk2>
        <a:srgbClr val="FFCC00"/>
      </a:dk2>
      <a:lt2>
        <a:srgbClr val="595959"/>
      </a:lt2>
      <a:accent1>
        <a:srgbClr val="346691"/>
      </a:accent1>
      <a:accent2>
        <a:srgbClr val="000099"/>
      </a:accent2>
      <a:accent3>
        <a:srgbClr val="0070C0"/>
      </a:accent3>
      <a:accent4>
        <a:srgbClr val="008000"/>
      </a:accent4>
      <a:accent5>
        <a:srgbClr val="FF8021"/>
      </a:accent5>
      <a:accent6>
        <a:srgbClr val="C00000"/>
      </a:accent6>
      <a:hlink>
        <a:srgbClr val="0070C0"/>
      </a:hlink>
      <a:folHlink>
        <a:srgbClr val="00B0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Atezo External No Logo White">
  <a:themeElements>
    <a:clrScheme name="Custom 32">
      <a:dk1>
        <a:srgbClr val="000000"/>
      </a:dk1>
      <a:lt1>
        <a:sysClr val="window" lastClr="FFFFFF"/>
      </a:lt1>
      <a:dk2>
        <a:srgbClr val="0066CC"/>
      </a:dk2>
      <a:lt2>
        <a:srgbClr val="FFFFFF"/>
      </a:lt2>
      <a:accent1>
        <a:srgbClr val="FF3300"/>
      </a:accent1>
      <a:accent2>
        <a:srgbClr val="99AD48"/>
      </a:accent2>
      <a:accent3>
        <a:srgbClr val="FFC000"/>
      </a:accent3>
      <a:accent4>
        <a:srgbClr val="96295F"/>
      </a:accent4>
      <a:accent5>
        <a:srgbClr val="702EA0"/>
      </a:accent5>
      <a:accent6>
        <a:srgbClr val="595959"/>
      </a:accent6>
      <a:hlink>
        <a:srgbClr val="0066CC"/>
      </a:hlink>
      <a:folHlink>
        <a:srgbClr val="FF33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tx1"/>
          </a:solidFill>
          <a:round/>
          <a:headEnd type="none" w="sm" len="sm"/>
          <a:tailEnd type="none" w="sm" len="sm"/>
        </a:ln>
        <a:effectLst/>
      </a:spPr>
      <a:bodyPr wrap="square" rtlCol="0" anchor="ctr">
        <a:spAutoFit/>
      </a:bodyPr>
      <a:lstStyle>
        <a:defPPr algn="ctr">
          <a:spcBef>
            <a:spcPct val="0"/>
          </a:spcBef>
          <a:spcAft>
            <a:spcPct val="0"/>
          </a:spcAft>
          <a:defRPr sz="1800" b="1" dirty="0" err="1" smtClean="0">
            <a:ea typeface="MS PGothic" pitchFamily="34" charset="-128"/>
            <a:cs typeface="ヒラギノ角ゴ Pro W3"/>
          </a:defRPr>
        </a:defPPr>
      </a:lst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none" lIns="72000" tIns="72000" rIns="72000" bIns="72000" rtlCol="0" anchor="ctr">
        <a:spAutoFit/>
      </a:bodyPr>
      <a:lstStyle>
        <a:defPPr>
          <a:defRPr sz="1400" b="1" kern="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3D06ABE0-3DB9-42D6-B3DD-973B143C9AAE}"/>
</file>

<file path=customXml/itemProps2.xml><?xml version="1.0" encoding="utf-8"?>
<ds:datastoreItem xmlns:ds="http://schemas.openxmlformats.org/officeDocument/2006/customXml" ds:itemID="{7A9E2EDD-9BD6-4412-917A-669AFB9D9DEB}"/>
</file>

<file path=customXml/itemProps3.xml><?xml version="1.0" encoding="utf-8"?>
<ds:datastoreItem xmlns:ds="http://schemas.openxmlformats.org/officeDocument/2006/customXml" ds:itemID="{627B2C95-A7C7-4F3E-B298-F04F5FC9EDB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83445</TotalTime>
  <Words>6164</Words>
  <Application>Microsoft Macintosh PowerPoint</Application>
  <PresentationFormat>Widescreen</PresentationFormat>
  <Paragraphs>1136</Paragraphs>
  <Slides>131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131</vt:i4>
      </vt:variant>
    </vt:vector>
  </HeadingPairs>
  <TitlesOfParts>
    <vt:vector size="156" baseType="lpstr">
      <vt:lpstr>Arial</vt:lpstr>
      <vt:lpstr>Arial</vt:lpstr>
      <vt:lpstr>Arial Narrow</vt:lpstr>
      <vt:lpstr>Calibri</vt:lpstr>
      <vt:lpstr>Calibri Light</vt:lpstr>
      <vt:lpstr>Corbel</vt:lpstr>
      <vt:lpstr>Courier New</vt:lpstr>
      <vt:lpstr>Georgia</vt:lpstr>
      <vt:lpstr>Libre Franklin SemiBold</vt:lpstr>
      <vt:lpstr>Perpetua</vt:lpstr>
      <vt:lpstr>StarSymbol</vt:lpstr>
      <vt:lpstr>Symbol</vt:lpstr>
      <vt:lpstr>Times New Roman</vt:lpstr>
      <vt:lpstr>Trebuchet MS</vt:lpstr>
      <vt:lpstr>Wingdings</vt:lpstr>
      <vt:lpstr>Wingdings 2</vt:lpstr>
      <vt:lpstr>1_Default Design</vt:lpstr>
      <vt:lpstr>Kamat Theme</vt:lpstr>
      <vt:lpstr>UTMB 2022 Theme</vt:lpstr>
      <vt:lpstr>Atezo External No Logo White</vt:lpstr>
      <vt:lpstr>Plexus-slide-template_mrr revised</vt:lpstr>
      <vt:lpstr>1_Atezo External No Logo White</vt:lpstr>
      <vt:lpstr>6_Office Theme</vt:lpstr>
      <vt:lpstr>Office Theme</vt:lpstr>
      <vt:lpstr>6_Default Design</vt:lpstr>
      <vt:lpstr>PowerPoint Presentation</vt:lpstr>
      <vt:lpstr>Faculty</vt:lpstr>
      <vt:lpstr>Commercial Support</vt:lpstr>
      <vt:lpstr>Dr Galsky — Disclosures</vt:lpstr>
      <vt:lpstr>Dr Kamat — Disclosures</vt:lpstr>
      <vt:lpstr>Dr Pal — Disclosures</vt:lpstr>
      <vt:lpstr>Dr Williams — Disclosures</vt:lpstr>
      <vt:lpstr>Agenda</vt:lpstr>
      <vt:lpstr>PowerPoint Presentation</vt:lpstr>
      <vt:lpstr>PowerPoint Presentation</vt:lpstr>
      <vt:lpstr>PowerPoint Presentation</vt:lpstr>
      <vt:lpstr>How many patients in your practice with non-muscle-invasive bladder cancer (NMIBC) have been treated with an anti-PD-1/PD-L1 antibody such as pembrolizumab? </vt:lpstr>
      <vt:lpstr>PowerPoint Presentation</vt:lpstr>
      <vt:lpstr>What is the age of the oldest patient in your practice who has undergone cystectomy?</vt:lpstr>
      <vt:lpstr>PowerPoint Presentation</vt:lpstr>
      <vt:lpstr>Novel Agents and Strategies for Non- Muscle-Invasive Bladder Cancer (NMIBC) </vt:lpstr>
      <vt:lpstr>Evolution of Therapy for Urothelial Cancer</vt:lpstr>
      <vt:lpstr>Valrubicin</vt:lpstr>
      <vt:lpstr>PowerPoint Presentation</vt:lpstr>
      <vt:lpstr>KEYNOTE-057: BCG Unresponsive CIS Patients Achieving CR with Pembrolizumab</vt:lpstr>
      <vt:lpstr>Key Baseline Characteristics KN057</vt:lpstr>
      <vt:lpstr>Immune-mediated AEs  Any Grade and Corresponding Grade 3 or 4a Events    </vt:lpstr>
      <vt:lpstr>SWOG-S1605: Atezolizumab in BCG Unresponsive High Risk NMIBC</vt:lpstr>
      <vt:lpstr>What’s next: Immune Checkpoint Inhibitors for Earlier NMIBC</vt:lpstr>
      <vt:lpstr>PowerPoint Presentation</vt:lpstr>
      <vt:lpstr>Nadofaragene Firadenovec: Phase 3, Multi-Center, Open-Label Study </vt:lpstr>
      <vt:lpstr>PowerPoint Presentation</vt:lpstr>
      <vt:lpstr>QUILT 3.032: N-803 (IL-15 Superagonist Fusion Protein) + BCG N=81, 58 patients (72%0 with biopsy confirmed CR at 3 or 6 mos</vt:lpstr>
      <vt:lpstr>PowerPoint Presentation</vt:lpstr>
      <vt:lpstr>Phase 2b – TAR-200  + Cetrelimab  │  NMIBC BCG Un-responsive [BLC2001]</vt:lpstr>
      <vt:lpstr>Enfortumab Vedotin: Proposed MOA and Target</vt:lpstr>
      <vt:lpstr>High grade bladder recurrence-free survival for BCG unresponsive cases</vt:lpstr>
      <vt:lpstr>Optimal Management of Bladder Cancer Requires a Multidisciplinary Approach</vt:lpstr>
      <vt:lpstr>PowerPoint Presentation</vt:lpstr>
      <vt:lpstr>In the past month, approximately how many patients did you see whose primary diagnosis was NMIBC? </vt:lpstr>
      <vt:lpstr>PowerPoint Presentation</vt:lpstr>
      <vt:lpstr>Regulatory and reimbursement issues aside, would you generally include a checkpoint inhibitor in the initial management of a 66-year-old man with muscle-invasive bladder cancer (MIBC) who is not a candidate for bladder resection due to cardiovascular issues?</vt:lpstr>
      <vt:lpstr>PowerPoint Presentation</vt:lpstr>
      <vt:lpstr>Novel Therapeutic Approaches for Muscle-Invasive Bladder Cancer (MIBC) </vt:lpstr>
      <vt:lpstr>PowerPoint Presentation</vt:lpstr>
      <vt:lpstr>PowerPoint Presentation</vt:lpstr>
      <vt:lpstr>Advantages of neoadjuvant systemic therapy</vt:lpstr>
      <vt:lpstr>IO-chemotherapy neoadjuvant combinations for MIBC </vt:lpstr>
      <vt:lpstr>Neoadjuvant IO single agent and combinations for MIBC</vt:lpstr>
      <vt:lpstr>PowerPoint Presentation</vt:lpstr>
      <vt:lpstr>Phase III neoadjuvant IO trials </vt:lpstr>
      <vt:lpstr>PowerPoint Presentation</vt:lpstr>
      <vt:lpstr>Key unanswered questions for perioperative immunotherapy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Tomorrowland No More: Novel Therapeutic Approaches for MIBC</vt:lpstr>
      <vt:lpstr>PowerPoint Presentation</vt:lpstr>
      <vt:lpstr>For a patient with responding/stable disease after first-line chemotherapy for metastatic urothelial bladder cancer (mUBC), would you generally recommend maintenance therapy with a checkpoint inhibitor?</vt:lpstr>
      <vt:lpstr>PowerPoint Presentation</vt:lpstr>
      <vt:lpstr>The key antitumor mechanism of most antibody-drug conjugates is… </vt:lpstr>
      <vt:lpstr>PowerPoint Presentation</vt:lpstr>
      <vt:lpstr>PowerPoint Presentation</vt:lpstr>
      <vt:lpstr>Immune Checkpoint Inhibitors for  Locally Advanced and Metastatic UC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CheckMate 032: Phase 1/2 Trial of Nivolumab + Ipilimumab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first-line treatment of metastatic disease frequently involves the use of chemotherapy in combination with a checkpoint inhibitor in which of the following tumor types? </vt:lpstr>
      <vt:lpstr>PowerPoint Presentation</vt:lpstr>
      <vt:lpstr>What would you generally recommend as second-line therapy for a patient with mUBC with an FGFR somatic mutation whose disease progresses while he is receiving avelumab maintenance after first-line chemotherapy?</vt:lpstr>
      <vt:lpstr>PowerPoint Presentation</vt:lpstr>
      <vt:lpstr>Selection and Sequencing of Therapy for Relapsed/Refractory mUBC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7870</cp:revision>
  <cp:lastPrinted>2020-10-06T19:03:59Z</cp:lastPrinted>
  <dcterms:created xsi:type="dcterms:W3CDTF">2013-03-19T19:50:02Z</dcterms:created>
  <dcterms:modified xsi:type="dcterms:W3CDTF">2022-05-16T12:18:24Z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