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2.xml" ContentType="application/vnd.openxmlformats-officedocument.presentationml.slide+xml"/>
  <Override PartName="/ppt/presentation.xml" ContentType="application/vnd.openxmlformats-officedocument.presentationml.presentation.main+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90.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theme/theme2.xml" ContentType="application/vnd.openxmlformats-officedocument.theme+xml"/>
  <Override PartName="/ppt/theme/theme8.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9.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6.xml" ContentType="application/vnd.openxmlformats-officedocument.theme+xml"/>
  <Override PartName="/ppt/charts/chart3.xml" ContentType="application/vnd.openxmlformats-officedocument.drawingml.chart+xml"/>
  <Override PartName="/ppt/charts/chart2.xml" ContentType="application/vnd.openxmlformats-officedocument.drawingml.chart+xml"/>
  <Override PartName="/ppt/charts/chart1.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9.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5.xml" ContentType="application/vnd.openxmlformats-officedocument.presentationml.tags+xml"/>
  <Override PartName="/ppt/tags/tag8.xml" ContentType="application/vnd.openxmlformats-officedocument.presentationml.tag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7.xml" ContentType="application/vnd.openxmlformats-officedocument.presentationml.tags+xml"/>
  <Override PartName="/ppt/tags/tag4.xml" ContentType="application/vnd.openxmlformats-officedocument.presentationml.tags+xml"/>
  <Override PartName="/ppt/tags/tag6.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724" r:id="rId1"/>
    <p:sldMasterId id="2147484750" r:id="rId2"/>
    <p:sldMasterId id="2147484833" r:id="rId3"/>
    <p:sldMasterId id="2147484933" r:id="rId4"/>
    <p:sldMasterId id="2147485051" r:id="rId5"/>
    <p:sldMasterId id="2147485063" r:id="rId6"/>
    <p:sldMasterId id="2147485086" r:id="rId7"/>
  </p:sldMasterIdLst>
  <p:notesMasterIdLst>
    <p:notesMasterId r:id="rId126"/>
  </p:notesMasterIdLst>
  <p:handoutMasterIdLst>
    <p:handoutMasterId r:id="rId127"/>
  </p:handoutMasterIdLst>
  <p:sldIdLst>
    <p:sldId id="2147471032" r:id="rId8"/>
    <p:sldId id="2147470926" r:id="rId9"/>
    <p:sldId id="13407" r:id="rId10"/>
    <p:sldId id="2147471066" r:id="rId11"/>
    <p:sldId id="2147470854" r:id="rId12"/>
    <p:sldId id="2147470927" r:id="rId13"/>
    <p:sldId id="2147470928" r:id="rId14"/>
    <p:sldId id="2147471053" r:id="rId15"/>
    <p:sldId id="2146846868" r:id="rId16"/>
    <p:sldId id="2147470723" r:id="rId17"/>
    <p:sldId id="2147470724" r:id="rId18"/>
    <p:sldId id="2147470725" r:id="rId19"/>
    <p:sldId id="2147470726" r:id="rId20"/>
    <p:sldId id="2147471037" r:id="rId21"/>
    <p:sldId id="2147471038" r:id="rId22"/>
    <p:sldId id="2135714844" r:id="rId23"/>
    <p:sldId id="2135714840" r:id="rId24"/>
    <p:sldId id="2147470473" r:id="rId25"/>
    <p:sldId id="2147470474" r:id="rId26"/>
    <p:sldId id="2147471001" r:id="rId27"/>
    <p:sldId id="2147470995" r:id="rId28"/>
    <p:sldId id="2147470997" r:id="rId29"/>
    <p:sldId id="2147470998" r:id="rId30"/>
    <p:sldId id="2147471054" r:id="rId31"/>
    <p:sldId id="2147471039" r:id="rId32"/>
    <p:sldId id="2147471040" r:id="rId33"/>
    <p:sldId id="2147471041" r:id="rId34"/>
    <p:sldId id="2147471042" r:id="rId35"/>
    <p:sldId id="2147471043" r:id="rId36"/>
    <p:sldId id="2147470727" r:id="rId37"/>
    <p:sldId id="2147470728" r:id="rId38"/>
    <p:sldId id="2147470729" r:id="rId39"/>
    <p:sldId id="2147470730" r:id="rId40"/>
    <p:sldId id="2147471016" r:id="rId41"/>
    <p:sldId id="2147470541" r:id="rId42"/>
    <p:sldId id="259" r:id="rId43"/>
    <p:sldId id="2147470435" r:id="rId44"/>
    <p:sldId id="2147470421" r:id="rId45"/>
    <p:sldId id="2146846821" r:id="rId46"/>
    <p:sldId id="2147471006" r:id="rId47"/>
    <p:sldId id="2141410966" r:id="rId48"/>
    <p:sldId id="2147470987" r:id="rId49"/>
    <p:sldId id="2147470988" r:id="rId50"/>
    <p:sldId id="2147470989" r:id="rId51"/>
    <p:sldId id="2147471007" r:id="rId52"/>
    <p:sldId id="2621" r:id="rId53"/>
    <p:sldId id="2145706720" r:id="rId54"/>
    <p:sldId id="2147471055" r:id="rId55"/>
    <p:sldId id="2147471044" r:id="rId56"/>
    <p:sldId id="2147471045" r:id="rId57"/>
    <p:sldId id="2147471046" r:id="rId58"/>
    <p:sldId id="2147470731" r:id="rId59"/>
    <p:sldId id="2147470733" r:id="rId60"/>
    <p:sldId id="2147470732" r:id="rId61"/>
    <p:sldId id="2147470734" r:id="rId62"/>
    <p:sldId id="2147470736" r:id="rId63"/>
    <p:sldId id="2147470735" r:id="rId64"/>
    <p:sldId id="2147471047" r:id="rId65"/>
    <p:sldId id="2147471048" r:id="rId66"/>
    <p:sldId id="2147471049" r:id="rId67"/>
    <p:sldId id="2147471050" r:id="rId68"/>
    <p:sldId id="2147471051" r:id="rId69"/>
    <p:sldId id="2147470678" r:id="rId70"/>
    <p:sldId id="2147471018" r:id="rId71"/>
    <p:sldId id="2147470543" r:id="rId72"/>
    <p:sldId id="2147471019" r:id="rId73"/>
    <p:sldId id="2147471021" r:id="rId74"/>
    <p:sldId id="2147471022" r:id="rId75"/>
    <p:sldId id="2147471023" r:id="rId76"/>
    <p:sldId id="2147471024" r:id="rId77"/>
    <p:sldId id="2147470692" r:id="rId78"/>
    <p:sldId id="2147471026" r:id="rId79"/>
    <p:sldId id="2147470711" r:id="rId80"/>
    <p:sldId id="2147471025" r:id="rId81"/>
    <p:sldId id="2147471029" r:id="rId82"/>
    <p:sldId id="261" r:id="rId83"/>
    <p:sldId id="2147471017" r:id="rId84"/>
    <p:sldId id="2147470716" r:id="rId85"/>
    <p:sldId id="2147470999" r:id="rId86"/>
    <p:sldId id="2147471000" r:id="rId87"/>
    <p:sldId id="2135714843" r:id="rId88"/>
    <p:sldId id="334" r:id="rId89"/>
    <p:sldId id="2407" r:id="rId90"/>
    <p:sldId id="2147470420" r:id="rId91"/>
    <p:sldId id="2147470677" r:id="rId92"/>
    <p:sldId id="2147470638" r:id="rId93"/>
    <p:sldId id="2147470667" r:id="rId94"/>
    <p:sldId id="2147470982" r:id="rId95"/>
    <p:sldId id="2147470983" r:id="rId96"/>
    <p:sldId id="2147471002" r:id="rId97"/>
    <p:sldId id="2147471003" r:id="rId98"/>
    <p:sldId id="2147471004" r:id="rId99"/>
    <p:sldId id="2147470990" r:id="rId100"/>
    <p:sldId id="2147471008" r:id="rId101"/>
    <p:sldId id="473" r:id="rId102"/>
    <p:sldId id="2147471012" r:id="rId103"/>
    <p:sldId id="2147471014" r:id="rId104"/>
    <p:sldId id="2147471009" r:id="rId105"/>
    <p:sldId id="2147471010" r:id="rId106"/>
    <p:sldId id="2147471013" r:id="rId107"/>
    <p:sldId id="2147471011" r:id="rId108"/>
    <p:sldId id="2147471005" r:id="rId109"/>
    <p:sldId id="2146846767" r:id="rId110"/>
    <p:sldId id="2146846768" r:id="rId111"/>
    <p:sldId id="296" r:id="rId112"/>
    <p:sldId id="2135714851" r:id="rId113"/>
    <p:sldId id="2147471030" r:id="rId114"/>
    <p:sldId id="2135715020" r:id="rId115"/>
    <p:sldId id="2135714852" r:id="rId116"/>
    <p:sldId id="2147471031" r:id="rId117"/>
    <p:sldId id="2135714853" r:id="rId118"/>
    <p:sldId id="2147470429" r:id="rId119"/>
    <p:sldId id="13635" r:id="rId120"/>
    <p:sldId id="460" r:id="rId121"/>
    <p:sldId id="2135714863" r:id="rId122"/>
    <p:sldId id="2147471020" r:id="rId123"/>
    <p:sldId id="2147471027" r:id="rId124"/>
    <p:sldId id="2147471028" r:id="rId125"/>
  </p:sldIdLst>
  <p:sldSz cx="12192000" cy="6858000"/>
  <p:notesSz cx="7772400" cy="10058400"/>
  <p:custDataLst>
    <p:tags r:id="rId12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EEF"/>
    <a:srgbClr val="ECF4FC"/>
    <a:srgbClr val="002B51"/>
    <a:srgbClr val="0432FF"/>
    <a:srgbClr val="3333CC"/>
    <a:srgbClr val="B20637"/>
    <a:srgbClr val="1987BF"/>
    <a:srgbClr val="D91737"/>
    <a:srgbClr val="FF40FF"/>
    <a:srgbClr val="052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6" autoAdjust="0"/>
    <p:restoredTop sz="93488" autoAdjust="0"/>
  </p:normalViewPr>
  <p:slideViewPr>
    <p:cSldViewPr>
      <p:cViewPr varScale="1">
        <p:scale>
          <a:sx n="103" d="100"/>
          <a:sy n="103" d="100"/>
        </p:scale>
        <p:origin x="808" y="18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tags" Target="tags/tag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customXml" Target="../customXml/item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commentAuthors" Target="commentAuthor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presProps" Target="presProps.xml"/><Relationship Id="rId135" Type="http://schemas.openxmlformats.org/officeDocument/2006/relationships/customXml" Target="../customXml/item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theme" Target="theme/theme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96860760851556"/>
          <c:y val="9.350087699707231E-2"/>
          <c:w val="0.84201343923962602"/>
          <c:h val="0.67546249097071487"/>
        </c:manualLayout>
      </c:layout>
      <c:barChart>
        <c:barDir val="col"/>
        <c:grouping val="clustered"/>
        <c:varyColors val="0"/>
        <c:ser>
          <c:idx val="0"/>
          <c:order val="0"/>
          <c:tx>
            <c:strRef>
              <c:f>Sheet1!$B$1</c:f>
              <c:strCache>
                <c:ptCount val="1"/>
                <c:pt idx="0">
                  <c:v>Column1</c:v>
                </c:pt>
              </c:strCache>
            </c:strRef>
          </c:tx>
          <c:invertIfNegative val="0"/>
          <c:cat>
            <c:numRef>
              <c:f>Sheet1!$A$2:$A$20</c:f>
              <c:numCache>
                <c:formatCode>General</c:formatCode>
                <c:ptCount val="19"/>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pt idx="16">
                  <c:v>64</c:v>
                </c:pt>
                <c:pt idx="17">
                  <c:v>68</c:v>
                </c:pt>
                <c:pt idx="18">
                  <c:v>72</c:v>
                </c:pt>
              </c:numCache>
            </c:numRef>
          </c:cat>
          <c:val>
            <c:numRef>
              <c:f>Sheet1!$B$2:$B$20</c:f>
              <c:numCache>
                <c:formatCode>General</c:formatCode>
                <c:ptCount val="19"/>
              </c:numCache>
            </c:numRef>
          </c:val>
          <c:extLst>
            <c:ext xmlns:c16="http://schemas.microsoft.com/office/drawing/2014/chart" uri="{C3380CC4-5D6E-409C-BE32-E72D297353CC}">
              <c16:uniqueId val="{00000000-3EC5-7542-BE56-4A565AD02DC0}"/>
            </c:ext>
          </c:extLst>
        </c:ser>
        <c:ser>
          <c:idx val="1"/>
          <c:order val="1"/>
          <c:tx>
            <c:strRef>
              <c:f>Sheet1!$C$1</c:f>
              <c:strCache>
                <c:ptCount val="1"/>
                <c:pt idx="0">
                  <c:v>Column2</c:v>
                </c:pt>
              </c:strCache>
            </c:strRef>
          </c:tx>
          <c:invertIfNegative val="0"/>
          <c:cat>
            <c:numRef>
              <c:f>Sheet1!$A$2:$A$20</c:f>
              <c:numCache>
                <c:formatCode>General</c:formatCode>
                <c:ptCount val="19"/>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pt idx="16">
                  <c:v>64</c:v>
                </c:pt>
                <c:pt idx="17">
                  <c:v>68</c:v>
                </c:pt>
                <c:pt idx="18">
                  <c:v>72</c:v>
                </c:pt>
              </c:numCache>
            </c:numRef>
          </c:cat>
          <c:val>
            <c:numRef>
              <c:f>Sheet1!$C$2:$C$20</c:f>
              <c:numCache>
                <c:formatCode>General</c:formatCode>
                <c:ptCount val="19"/>
              </c:numCache>
            </c:numRef>
          </c:val>
          <c:extLst>
            <c:ext xmlns:c16="http://schemas.microsoft.com/office/drawing/2014/chart" uri="{C3380CC4-5D6E-409C-BE32-E72D297353CC}">
              <c16:uniqueId val="{00000001-3EC5-7542-BE56-4A565AD02DC0}"/>
            </c:ext>
          </c:extLst>
        </c:ser>
        <c:ser>
          <c:idx val="2"/>
          <c:order val="2"/>
          <c:tx>
            <c:strRef>
              <c:f>Sheet1!$D$1</c:f>
              <c:strCache>
                <c:ptCount val="1"/>
                <c:pt idx="0">
                  <c:v>Column3</c:v>
                </c:pt>
              </c:strCache>
            </c:strRef>
          </c:tx>
          <c:invertIfNegative val="0"/>
          <c:cat>
            <c:numRef>
              <c:f>Sheet1!$A$2:$A$20</c:f>
              <c:numCache>
                <c:formatCode>General</c:formatCode>
                <c:ptCount val="19"/>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pt idx="16">
                  <c:v>64</c:v>
                </c:pt>
                <c:pt idx="17">
                  <c:v>68</c:v>
                </c:pt>
                <c:pt idx="18">
                  <c:v>72</c:v>
                </c:pt>
              </c:numCache>
            </c:numRef>
          </c:cat>
          <c:val>
            <c:numRef>
              <c:f>Sheet1!$D$2:$D$20</c:f>
              <c:numCache>
                <c:formatCode>General</c:formatCode>
                <c:ptCount val="19"/>
              </c:numCache>
            </c:numRef>
          </c:val>
          <c:extLst>
            <c:ext xmlns:c16="http://schemas.microsoft.com/office/drawing/2014/chart" uri="{C3380CC4-5D6E-409C-BE32-E72D297353CC}">
              <c16:uniqueId val="{00000002-3EC5-7542-BE56-4A565AD02DC0}"/>
            </c:ext>
          </c:extLst>
        </c:ser>
        <c:dLbls>
          <c:showLegendKey val="0"/>
          <c:showVal val="0"/>
          <c:showCatName val="0"/>
          <c:showSerName val="0"/>
          <c:showPercent val="0"/>
          <c:showBubbleSize val="0"/>
        </c:dLbls>
        <c:gapWidth val="150"/>
        <c:axId val="550400768"/>
        <c:axId val="550402688"/>
      </c:barChart>
      <c:catAx>
        <c:axId val="550400768"/>
        <c:scaling>
          <c:orientation val="minMax"/>
        </c:scaling>
        <c:delete val="0"/>
        <c:axPos val="b"/>
        <c:title>
          <c:tx>
            <c:rich>
              <a:bodyPr/>
              <a:lstStyle/>
              <a:p>
                <a:pPr>
                  <a:defRPr sz="700"/>
                </a:pPr>
                <a:r>
                  <a:rPr lang="en-US" sz="700" dirty="0"/>
                  <a:t>Time, mo</a:t>
                </a:r>
              </a:p>
            </c:rich>
          </c:tx>
          <c:layout>
            <c:manualLayout>
              <c:xMode val="edge"/>
              <c:yMode val="edge"/>
              <c:x val="0.4594117108965407"/>
              <c:y val="0.82673116979354833"/>
            </c:manualLayout>
          </c:layout>
          <c:overlay val="0"/>
        </c:title>
        <c:numFmt formatCode="General" sourceLinked="1"/>
        <c:majorTickMark val="out"/>
        <c:minorTickMark val="none"/>
        <c:tickLblPos val="nextTo"/>
        <c:spPr>
          <a:ln w="12700">
            <a:solidFill>
              <a:schemeClr val="tx1"/>
            </a:solidFill>
          </a:ln>
        </c:spPr>
        <c:crossAx val="550402688"/>
        <c:crosses val="autoZero"/>
        <c:auto val="1"/>
        <c:lblAlgn val="ctr"/>
        <c:lblOffset val="100"/>
        <c:noMultiLvlLbl val="0"/>
      </c:catAx>
      <c:valAx>
        <c:axId val="550402688"/>
        <c:scaling>
          <c:orientation val="minMax"/>
          <c:max val="100"/>
          <c:min val="0"/>
        </c:scaling>
        <c:delete val="0"/>
        <c:axPos val="l"/>
        <c:title>
          <c:tx>
            <c:rich>
              <a:bodyPr rot="-5400000" vert="horz"/>
              <a:lstStyle/>
              <a:p>
                <a:pPr>
                  <a:defRPr sz="700"/>
                </a:pPr>
                <a:r>
                  <a:rPr lang="en-US" sz="700" dirty="0"/>
                  <a:t>Overall</a:t>
                </a:r>
                <a:r>
                  <a:rPr lang="en-US" sz="700" baseline="0" dirty="0"/>
                  <a:t> Survival</a:t>
                </a:r>
                <a:r>
                  <a:rPr lang="en-US" sz="700" dirty="0"/>
                  <a:t>, %</a:t>
                </a:r>
              </a:p>
            </c:rich>
          </c:tx>
          <c:layout>
            <c:manualLayout>
              <c:xMode val="edge"/>
              <c:yMode val="edge"/>
              <c:x val="3.8962295372216557E-2"/>
              <c:y val="0.15242928656264809"/>
            </c:manualLayout>
          </c:layout>
          <c:overlay val="0"/>
        </c:title>
        <c:numFmt formatCode="General" sourceLinked="1"/>
        <c:majorTickMark val="out"/>
        <c:minorTickMark val="none"/>
        <c:tickLblPos val="nextTo"/>
        <c:spPr>
          <a:ln w="12700">
            <a:solidFill>
              <a:schemeClr val="tx1"/>
            </a:solidFill>
          </a:ln>
        </c:spPr>
        <c:crossAx val="550400768"/>
        <c:crosses val="autoZero"/>
        <c:crossBetween val="midCat"/>
        <c:majorUnit val="10"/>
        <c:minorUnit val="0.2"/>
      </c:valAx>
    </c:plotArea>
    <c:plotVisOnly val="1"/>
    <c:dispBlanksAs val="gap"/>
    <c:showDLblsOverMax val="0"/>
  </c:chart>
  <c:txPr>
    <a:bodyPr/>
    <a:lstStyle/>
    <a:p>
      <a:pPr>
        <a:defRPr sz="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427902630455766"/>
          <c:y val="4.6029877739933001E-2"/>
          <c:w val="0.63087813173552698"/>
          <c:h val="0.77040431574137314"/>
        </c:manualLayout>
      </c:layout>
      <c:barChart>
        <c:barDir val="col"/>
        <c:grouping val="clustered"/>
        <c:varyColors val="0"/>
        <c:ser>
          <c:idx val="0"/>
          <c:order val="0"/>
          <c:tx>
            <c:strRef>
              <c:f>Sheet1!$B$1</c:f>
              <c:strCache>
                <c:ptCount val="1"/>
                <c:pt idx="0">
                  <c:v>Column1</c:v>
                </c:pt>
              </c:strCache>
            </c:strRef>
          </c:tx>
          <c:invertIfNegative val="0"/>
          <c:cat>
            <c:numRef>
              <c:f>Sheet1!$A$2:$A$21</c:f>
              <c:numCache>
                <c:formatCode>General</c:formatCode>
                <c:ptCount val="20"/>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pt idx="16">
                  <c:v>64</c:v>
                </c:pt>
                <c:pt idx="17">
                  <c:v>68</c:v>
                </c:pt>
                <c:pt idx="18">
                  <c:v>72</c:v>
                </c:pt>
                <c:pt idx="19">
                  <c:v>76</c:v>
                </c:pt>
              </c:numCache>
            </c:numRef>
          </c:cat>
          <c:val>
            <c:numRef>
              <c:f>Sheet1!$B$2:$B$21</c:f>
              <c:numCache>
                <c:formatCode>General</c:formatCode>
                <c:ptCount val="20"/>
              </c:numCache>
            </c:numRef>
          </c:val>
          <c:extLst>
            <c:ext xmlns:c16="http://schemas.microsoft.com/office/drawing/2014/chart" uri="{C3380CC4-5D6E-409C-BE32-E72D297353CC}">
              <c16:uniqueId val="{00000000-5F62-4B4F-B1C2-1E4F6BA06D74}"/>
            </c:ext>
          </c:extLst>
        </c:ser>
        <c:ser>
          <c:idx val="1"/>
          <c:order val="1"/>
          <c:tx>
            <c:strRef>
              <c:f>Sheet1!$C$1</c:f>
              <c:strCache>
                <c:ptCount val="1"/>
                <c:pt idx="0">
                  <c:v>Column2</c:v>
                </c:pt>
              </c:strCache>
            </c:strRef>
          </c:tx>
          <c:invertIfNegative val="0"/>
          <c:cat>
            <c:numRef>
              <c:f>Sheet1!$A$2:$A$21</c:f>
              <c:numCache>
                <c:formatCode>General</c:formatCode>
                <c:ptCount val="20"/>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pt idx="16">
                  <c:v>64</c:v>
                </c:pt>
                <c:pt idx="17">
                  <c:v>68</c:v>
                </c:pt>
                <c:pt idx="18">
                  <c:v>72</c:v>
                </c:pt>
                <c:pt idx="19">
                  <c:v>76</c:v>
                </c:pt>
              </c:numCache>
            </c:numRef>
          </c:cat>
          <c:val>
            <c:numRef>
              <c:f>Sheet1!$C$2:$C$21</c:f>
              <c:numCache>
                <c:formatCode>General</c:formatCode>
                <c:ptCount val="20"/>
              </c:numCache>
            </c:numRef>
          </c:val>
          <c:extLst>
            <c:ext xmlns:c16="http://schemas.microsoft.com/office/drawing/2014/chart" uri="{C3380CC4-5D6E-409C-BE32-E72D297353CC}">
              <c16:uniqueId val="{00000001-5F62-4B4F-B1C2-1E4F6BA06D74}"/>
            </c:ext>
          </c:extLst>
        </c:ser>
        <c:ser>
          <c:idx val="2"/>
          <c:order val="2"/>
          <c:tx>
            <c:strRef>
              <c:f>Sheet1!$D$1</c:f>
              <c:strCache>
                <c:ptCount val="1"/>
                <c:pt idx="0">
                  <c:v>Column3</c:v>
                </c:pt>
              </c:strCache>
            </c:strRef>
          </c:tx>
          <c:invertIfNegative val="0"/>
          <c:cat>
            <c:numRef>
              <c:f>Sheet1!$A$2:$A$21</c:f>
              <c:numCache>
                <c:formatCode>General</c:formatCode>
                <c:ptCount val="20"/>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pt idx="16">
                  <c:v>64</c:v>
                </c:pt>
                <c:pt idx="17">
                  <c:v>68</c:v>
                </c:pt>
                <c:pt idx="18">
                  <c:v>72</c:v>
                </c:pt>
                <c:pt idx="19">
                  <c:v>76</c:v>
                </c:pt>
              </c:numCache>
            </c:numRef>
          </c:cat>
          <c:val>
            <c:numRef>
              <c:f>Sheet1!$D$2:$D$21</c:f>
              <c:numCache>
                <c:formatCode>General</c:formatCode>
                <c:ptCount val="20"/>
              </c:numCache>
            </c:numRef>
          </c:val>
          <c:extLst>
            <c:ext xmlns:c16="http://schemas.microsoft.com/office/drawing/2014/chart" uri="{C3380CC4-5D6E-409C-BE32-E72D297353CC}">
              <c16:uniqueId val="{00000002-5F62-4B4F-B1C2-1E4F6BA06D74}"/>
            </c:ext>
          </c:extLst>
        </c:ser>
        <c:dLbls>
          <c:showLegendKey val="0"/>
          <c:showVal val="0"/>
          <c:showCatName val="0"/>
          <c:showSerName val="0"/>
          <c:showPercent val="0"/>
          <c:showBubbleSize val="0"/>
        </c:dLbls>
        <c:gapWidth val="150"/>
        <c:axId val="556572672"/>
        <c:axId val="556574592"/>
      </c:barChart>
      <c:catAx>
        <c:axId val="556572672"/>
        <c:scaling>
          <c:orientation val="minMax"/>
        </c:scaling>
        <c:delete val="0"/>
        <c:axPos val="b"/>
        <c:title>
          <c:tx>
            <c:rich>
              <a:bodyPr/>
              <a:lstStyle/>
              <a:p>
                <a:pPr>
                  <a:defRPr sz="700"/>
                </a:pPr>
                <a:r>
                  <a:rPr lang="en-US" sz="700" dirty="0"/>
                  <a:t>Randomization, mo</a:t>
                </a:r>
              </a:p>
            </c:rich>
          </c:tx>
          <c:layout>
            <c:manualLayout>
              <c:xMode val="edge"/>
              <c:yMode val="edge"/>
              <c:x val="0.39875829803600749"/>
              <c:y val="0.88606981027520981"/>
            </c:manualLayout>
          </c:layout>
          <c:overlay val="0"/>
        </c:title>
        <c:numFmt formatCode="General" sourceLinked="1"/>
        <c:majorTickMark val="out"/>
        <c:minorTickMark val="none"/>
        <c:tickLblPos val="nextTo"/>
        <c:spPr>
          <a:ln w="12700">
            <a:solidFill>
              <a:schemeClr val="tx1"/>
            </a:solidFill>
          </a:ln>
        </c:spPr>
        <c:txPr>
          <a:bodyPr/>
          <a:lstStyle/>
          <a:p>
            <a:pPr>
              <a:defRPr sz="500"/>
            </a:pPr>
            <a:endParaRPr lang="en-US"/>
          </a:p>
        </c:txPr>
        <c:crossAx val="556574592"/>
        <c:crosses val="autoZero"/>
        <c:auto val="1"/>
        <c:lblAlgn val="ctr"/>
        <c:lblOffset val="100"/>
        <c:noMultiLvlLbl val="0"/>
      </c:catAx>
      <c:valAx>
        <c:axId val="556574592"/>
        <c:scaling>
          <c:orientation val="minMax"/>
          <c:max val="100"/>
          <c:min val="0"/>
        </c:scaling>
        <c:delete val="0"/>
        <c:axPos val="l"/>
        <c:title>
          <c:tx>
            <c:rich>
              <a:bodyPr rot="-5400000" vert="horz"/>
              <a:lstStyle/>
              <a:p>
                <a:pPr>
                  <a:defRPr sz="700"/>
                </a:pPr>
                <a:r>
                  <a:rPr lang="en-US" sz="700" dirty="0"/>
                  <a:t>Patients who were alive, %</a:t>
                </a:r>
              </a:p>
            </c:rich>
          </c:tx>
          <c:layout>
            <c:manualLayout>
              <c:xMode val="edge"/>
              <c:yMode val="edge"/>
              <c:x val="9.1657684113471971E-2"/>
              <c:y val="6.9354706452514958E-2"/>
            </c:manualLayout>
          </c:layout>
          <c:overlay val="0"/>
        </c:title>
        <c:numFmt formatCode="General" sourceLinked="1"/>
        <c:majorTickMark val="out"/>
        <c:minorTickMark val="none"/>
        <c:tickLblPos val="nextTo"/>
        <c:spPr>
          <a:ln w="12700">
            <a:solidFill>
              <a:schemeClr val="tx1"/>
            </a:solidFill>
          </a:ln>
        </c:spPr>
        <c:txPr>
          <a:bodyPr/>
          <a:lstStyle/>
          <a:p>
            <a:pPr>
              <a:defRPr sz="500"/>
            </a:pPr>
            <a:endParaRPr lang="en-US"/>
          </a:p>
        </c:txPr>
        <c:crossAx val="556572672"/>
        <c:crosses val="autoZero"/>
        <c:crossBetween val="midCat"/>
        <c:majorUnit val="20"/>
        <c:minorUnit val="0.2"/>
      </c:valAx>
    </c:plotArea>
    <c:plotVisOnly val="1"/>
    <c:dispBlanksAs val="gap"/>
    <c:showDLblsOverMax val="0"/>
  </c:chart>
  <c:txPr>
    <a:bodyPr/>
    <a:lstStyle/>
    <a:p>
      <a:pPr>
        <a:defRPr sz="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161067131399321"/>
          <c:y val="9.350087699707231E-2"/>
          <c:w val="0.68789867011771388"/>
          <c:h val="0.74392984062792511"/>
        </c:manualLayout>
      </c:layout>
      <c:barChart>
        <c:barDir val="col"/>
        <c:grouping val="clustered"/>
        <c:varyColors val="0"/>
        <c:ser>
          <c:idx val="0"/>
          <c:order val="0"/>
          <c:tx>
            <c:strRef>
              <c:f>Sheet1!$B$1</c:f>
              <c:strCache>
                <c:ptCount val="1"/>
                <c:pt idx="0">
                  <c:v>Column1</c:v>
                </c:pt>
              </c:strCache>
            </c:strRef>
          </c:tx>
          <c:invertIfNegative val="0"/>
          <c:cat>
            <c:numRef>
              <c:f>Sheet1!$A$2:$A$17</c:f>
              <c:numCache>
                <c:formatCode>General</c:formatCode>
                <c:ptCount val="16"/>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numCache>
            </c:numRef>
          </c:cat>
          <c:val>
            <c:numRef>
              <c:f>Sheet1!$B$2:$B$17</c:f>
              <c:numCache>
                <c:formatCode>General</c:formatCode>
                <c:ptCount val="16"/>
              </c:numCache>
            </c:numRef>
          </c:val>
          <c:extLst>
            <c:ext xmlns:c16="http://schemas.microsoft.com/office/drawing/2014/chart" uri="{C3380CC4-5D6E-409C-BE32-E72D297353CC}">
              <c16:uniqueId val="{00000000-5D0A-BB4F-B167-F6261BBFB9A1}"/>
            </c:ext>
          </c:extLst>
        </c:ser>
        <c:ser>
          <c:idx val="1"/>
          <c:order val="1"/>
          <c:tx>
            <c:strRef>
              <c:f>Sheet1!$C$1</c:f>
              <c:strCache>
                <c:ptCount val="1"/>
                <c:pt idx="0">
                  <c:v>Column2</c:v>
                </c:pt>
              </c:strCache>
            </c:strRef>
          </c:tx>
          <c:invertIfNegative val="0"/>
          <c:cat>
            <c:numRef>
              <c:f>Sheet1!$A$2:$A$17</c:f>
              <c:numCache>
                <c:formatCode>General</c:formatCode>
                <c:ptCount val="16"/>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numCache>
            </c:numRef>
          </c:cat>
          <c:val>
            <c:numRef>
              <c:f>Sheet1!$C$2:$C$17</c:f>
              <c:numCache>
                <c:formatCode>General</c:formatCode>
                <c:ptCount val="16"/>
              </c:numCache>
            </c:numRef>
          </c:val>
          <c:extLst>
            <c:ext xmlns:c16="http://schemas.microsoft.com/office/drawing/2014/chart" uri="{C3380CC4-5D6E-409C-BE32-E72D297353CC}">
              <c16:uniqueId val="{00000001-5D0A-BB4F-B167-F6261BBFB9A1}"/>
            </c:ext>
          </c:extLst>
        </c:ser>
        <c:ser>
          <c:idx val="2"/>
          <c:order val="2"/>
          <c:tx>
            <c:strRef>
              <c:f>Sheet1!$D$1</c:f>
              <c:strCache>
                <c:ptCount val="1"/>
                <c:pt idx="0">
                  <c:v>Column3</c:v>
                </c:pt>
              </c:strCache>
            </c:strRef>
          </c:tx>
          <c:invertIfNegative val="0"/>
          <c:cat>
            <c:numRef>
              <c:f>Sheet1!$A$2:$A$17</c:f>
              <c:numCache>
                <c:formatCode>General</c:formatCode>
                <c:ptCount val="16"/>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numCache>
            </c:numRef>
          </c:cat>
          <c:val>
            <c:numRef>
              <c:f>Sheet1!$D$2:$D$17</c:f>
              <c:numCache>
                <c:formatCode>General</c:formatCode>
                <c:ptCount val="16"/>
              </c:numCache>
            </c:numRef>
          </c:val>
          <c:extLst>
            <c:ext xmlns:c16="http://schemas.microsoft.com/office/drawing/2014/chart" uri="{C3380CC4-5D6E-409C-BE32-E72D297353CC}">
              <c16:uniqueId val="{00000002-5D0A-BB4F-B167-F6261BBFB9A1}"/>
            </c:ext>
          </c:extLst>
        </c:ser>
        <c:dLbls>
          <c:showLegendKey val="0"/>
          <c:showVal val="0"/>
          <c:showCatName val="0"/>
          <c:showSerName val="0"/>
          <c:showPercent val="0"/>
          <c:showBubbleSize val="0"/>
        </c:dLbls>
        <c:gapWidth val="150"/>
        <c:axId val="559027328"/>
        <c:axId val="559039616"/>
      </c:barChart>
      <c:catAx>
        <c:axId val="559027328"/>
        <c:scaling>
          <c:orientation val="minMax"/>
        </c:scaling>
        <c:delete val="0"/>
        <c:axPos val="b"/>
        <c:title>
          <c:tx>
            <c:rich>
              <a:bodyPr/>
              <a:lstStyle/>
              <a:p>
                <a:pPr>
                  <a:defRPr sz="700"/>
                </a:pPr>
                <a:r>
                  <a:rPr lang="en-US" sz="700" dirty="0"/>
                  <a:t>Time, mo</a:t>
                </a:r>
              </a:p>
            </c:rich>
          </c:tx>
          <c:layout>
            <c:manualLayout>
              <c:xMode val="edge"/>
              <c:yMode val="edge"/>
              <c:x val="0.46438308814692936"/>
              <c:y val="0.89711083666439162"/>
            </c:manualLayout>
          </c:layout>
          <c:overlay val="0"/>
        </c:title>
        <c:numFmt formatCode="General" sourceLinked="1"/>
        <c:majorTickMark val="out"/>
        <c:minorTickMark val="none"/>
        <c:tickLblPos val="nextTo"/>
        <c:spPr>
          <a:ln w="12700">
            <a:solidFill>
              <a:schemeClr val="tx1"/>
            </a:solidFill>
          </a:ln>
        </c:spPr>
        <c:crossAx val="559039616"/>
        <c:crosses val="autoZero"/>
        <c:auto val="1"/>
        <c:lblAlgn val="ctr"/>
        <c:lblOffset val="100"/>
        <c:noMultiLvlLbl val="0"/>
      </c:catAx>
      <c:valAx>
        <c:axId val="559039616"/>
        <c:scaling>
          <c:orientation val="minMax"/>
          <c:max val="100"/>
          <c:min val="0"/>
        </c:scaling>
        <c:delete val="0"/>
        <c:axPos val="l"/>
        <c:title>
          <c:tx>
            <c:rich>
              <a:bodyPr rot="-5400000" vert="horz"/>
              <a:lstStyle/>
              <a:p>
                <a:pPr>
                  <a:defRPr sz="700"/>
                </a:pPr>
                <a:r>
                  <a:rPr lang="en-US" sz="700" dirty="0"/>
                  <a:t>Overall</a:t>
                </a:r>
                <a:r>
                  <a:rPr lang="en-US" sz="700" baseline="0" dirty="0"/>
                  <a:t> Survival</a:t>
                </a:r>
                <a:r>
                  <a:rPr lang="en-US" sz="700" dirty="0"/>
                  <a:t>, %</a:t>
                </a:r>
              </a:p>
            </c:rich>
          </c:tx>
          <c:layout>
            <c:manualLayout>
              <c:xMode val="edge"/>
              <c:yMode val="edge"/>
              <c:x val="0.11229124316376776"/>
              <c:y val="0.19373867980541085"/>
            </c:manualLayout>
          </c:layout>
          <c:overlay val="0"/>
        </c:title>
        <c:numFmt formatCode="General" sourceLinked="1"/>
        <c:majorTickMark val="out"/>
        <c:minorTickMark val="none"/>
        <c:tickLblPos val="nextTo"/>
        <c:spPr>
          <a:ln w="12700">
            <a:solidFill>
              <a:schemeClr val="tx1"/>
            </a:solidFill>
          </a:ln>
        </c:spPr>
        <c:crossAx val="559027328"/>
        <c:crosses val="autoZero"/>
        <c:crossBetween val="midCat"/>
        <c:majorUnit val="10"/>
        <c:minorUnit val="0.2"/>
      </c:valAx>
    </c:plotArea>
    <c:plotVisOnly val="1"/>
    <c:dispBlanksAs val="gap"/>
    <c:showDLblsOverMax val="0"/>
  </c:chart>
  <c:txPr>
    <a:bodyPr/>
    <a:lstStyle/>
    <a:p>
      <a:pPr>
        <a:defRPr sz="4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6/6/22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35164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6396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4726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2532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4583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644661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0681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6651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228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018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endParaRPr lang="en-US" altLang="en-US" dirty="0">
              <a:latin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974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0A94E1A-D75D-46BC-8AB8-0AC7BB65749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ADBC39B3-129E-4227-A0F9-08DE83DC56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108" name="Slide Number Placeholder 3">
            <a:extLst>
              <a:ext uri="{FF2B5EF4-FFF2-40B4-BE49-F238E27FC236}">
                <a16:creationId xmlns:a16="http://schemas.microsoft.com/office/drawing/2014/main" id="{2ED762CC-1EC6-4ED7-963E-28A8A68C11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8F355F-A97A-4C84-986B-0E73F5B74E0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mn-cs"/>
            </a:endParaRPr>
          </a:p>
        </p:txBody>
      </p:sp>
    </p:spTree>
    <p:extLst>
      <p:ext uri="{BB962C8B-B14F-4D97-AF65-F5344CB8AC3E}">
        <p14:creationId xmlns:p14="http://schemas.microsoft.com/office/powerpoint/2010/main" val="4239957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459658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072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1907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60760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46327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65942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78555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33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928815714"/>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78" y="1"/>
            <a:ext cx="10515600" cy="1196752"/>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9015709" y="6271708"/>
            <a:ext cx="2743200" cy="537773"/>
          </a:xfrm>
        </p:spPr>
        <p:txBody>
          <a:bodyPr anchor="b">
            <a:normAutofit/>
          </a:bodyPr>
          <a:lstStyle>
            <a:lvl1pPr marL="0" indent="0" algn="r">
              <a:buNone/>
              <a:defRPr sz="1000"/>
            </a:lvl1pPr>
            <a:lvl5pPr marL="1828800" indent="0">
              <a:buNone/>
              <a:defRPr/>
            </a:lvl5pPr>
          </a:lstStyle>
          <a:p>
            <a:pPr lvl="0"/>
            <a:r>
              <a:rPr lang="en-US" dirty="0"/>
              <a:t>Edit Master text styles</a:t>
            </a:r>
          </a:p>
        </p:txBody>
      </p:sp>
      <p:sp>
        <p:nvSpPr>
          <p:cNvPr id="10" name="Text Placeholder 7"/>
          <p:cNvSpPr>
            <a:spLocks noGrp="1"/>
          </p:cNvSpPr>
          <p:nvPr>
            <p:ph type="body" sz="quarter" idx="15"/>
          </p:nvPr>
        </p:nvSpPr>
        <p:spPr>
          <a:xfrm>
            <a:off x="467733" y="6271708"/>
            <a:ext cx="2743200" cy="537773"/>
          </a:xfrm>
        </p:spPr>
        <p:txBody>
          <a:bodyPr anchor="b">
            <a:normAutofit/>
          </a:bodyPr>
          <a:lstStyle>
            <a:lvl1pPr marL="0" indent="0" algn="l">
              <a:buNone/>
              <a:defRPr sz="1000"/>
            </a:lvl1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15219993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56">
          <p15:clr>
            <a:srgbClr val="FBAE40"/>
          </p15:clr>
        </p15:guide>
        <p15:guide id="4" orient="horz" pos="960">
          <p15:clr>
            <a:srgbClr val="FBAE40"/>
          </p15:clr>
        </p15:guide>
        <p15:guide id="5" pos="264">
          <p15:clr>
            <a:srgbClr val="FBAE40"/>
          </p15:clr>
        </p15:guide>
        <p15:guide id="6" pos="691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mmentary Continue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10742618" cy="5481943"/>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386226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905845"/>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1987826"/>
            <a:ext cx="10742618" cy="4727299"/>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246404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671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4403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28258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22823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29590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58735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75935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6/6/22</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3047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3911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6431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32129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924547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78912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1489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052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30426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352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93883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862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3800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0259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86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79706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03353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988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312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078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998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54816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115102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651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8710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336280837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mmentary Continue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10742618" cy="5481943"/>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384060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905845"/>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1987826"/>
            <a:ext cx="10742618" cy="4727299"/>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456892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2" cy="2029966"/>
          </a:xfrm>
          <a:noFill/>
        </p:spPr>
        <p:txBody>
          <a:bodyPr anchor="b">
            <a:noAutofit/>
          </a:bodyPr>
          <a:lstStyle>
            <a:lvl1pPr algn="l">
              <a:defRPr sz="3299" cap="all" spc="50"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2" cy="1216142"/>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6" y="3776313"/>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2" y="0"/>
            <a:ext cx="4639658"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15235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Shilpa Gupta, MD</a:t>
            </a:r>
            <a:endParaRPr lang="en-US" dirty="0"/>
          </a:p>
        </p:txBody>
      </p:sp>
    </p:spTree>
    <p:extLst>
      <p:ext uri="{BB962C8B-B14F-4D97-AF65-F5344CB8AC3E}">
        <p14:creationId xmlns:p14="http://schemas.microsoft.com/office/powerpoint/2010/main" val="2083860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rmAutofit/>
          </a:bodyPr>
          <a:lstStyle>
            <a:lvl1pPr>
              <a:defRPr sz="4399" cap="all" spc="50" baseline="0">
                <a:solidFill>
                  <a:schemeClr val="tx1"/>
                </a:solidFill>
              </a:defRPr>
            </a:lvl1pPr>
          </a:lstStyle>
          <a:p>
            <a:r>
              <a:rPr lang="en-US" dirty="0"/>
              <a:t>Section Break Title</a:t>
            </a:r>
          </a:p>
        </p:txBody>
      </p:sp>
    </p:spTree>
    <p:extLst>
      <p:ext uri="{BB962C8B-B14F-4D97-AF65-F5344CB8AC3E}">
        <p14:creationId xmlns:p14="http://schemas.microsoft.com/office/powerpoint/2010/main" val="3612376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Shilpa Gupta, MD</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4"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973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497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4" y="215900"/>
            <a:ext cx="11265199" cy="1208278"/>
          </a:xfrm>
          <a:noFill/>
        </p:spPr>
        <p:txBody>
          <a:bodyPr/>
          <a:lstStyle/>
          <a:p>
            <a:endParaRPr lang="en-US" dirty="0"/>
          </a:p>
        </p:txBody>
      </p:sp>
      <p:sp>
        <p:nvSpPr>
          <p:cNvPr id="3" name="Content Placeholder 2"/>
          <p:cNvSpPr>
            <a:spLocks noGrp="1"/>
          </p:cNvSpPr>
          <p:nvPr>
            <p:ph sz="half" idx="1"/>
          </p:nvPr>
        </p:nvSpPr>
        <p:spPr>
          <a:xfrm>
            <a:off x="305553"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0"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a:t>Shilpa Gupta, MD</a:t>
            </a:r>
            <a:endParaRPr lang="en-US" dirty="0"/>
          </a:p>
        </p:txBody>
      </p:sp>
    </p:spTree>
    <p:extLst>
      <p:ext uri="{BB962C8B-B14F-4D97-AF65-F5344CB8AC3E}">
        <p14:creationId xmlns:p14="http://schemas.microsoft.com/office/powerpoint/2010/main" val="376192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r>
              <a:rPr lang="en-US"/>
              <a:t>Shilpa Gupta, MD</a:t>
            </a:r>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Tree>
    <p:extLst>
      <p:ext uri="{BB962C8B-B14F-4D97-AF65-F5344CB8AC3E}">
        <p14:creationId xmlns:p14="http://schemas.microsoft.com/office/powerpoint/2010/main" val="4137851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497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663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r>
              <a:rPr lang="en-US"/>
              <a:t>Shilpa Gupta, MD</a:t>
            </a:r>
            <a:endParaRPr lang="en-US" dirty="0"/>
          </a:p>
        </p:txBody>
      </p:sp>
    </p:spTree>
    <p:extLst>
      <p:ext uri="{BB962C8B-B14F-4D97-AF65-F5344CB8AC3E}">
        <p14:creationId xmlns:p14="http://schemas.microsoft.com/office/powerpoint/2010/main" val="3254637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8"/>
            <a:ext cx="12192000" cy="1470025"/>
          </a:xfrm>
        </p:spPr>
        <p:txBody>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Footer Placeholder 1">
            <a:extLst>
              <a:ext uri="{FF2B5EF4-FFF2-40B4-BE49-F238E27FC236}">
                <a16:creationId xmlns:a16="http://schemas.microsoft.com/office/drawing/2014/main" id="{5CF5FFC3-CC23-2C45-B7FB-6D6F9D09C4A4}"/>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764881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B099D066-3F8F-4F49-A58B-64C85E2081EA}"/>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668995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14400" y="1124744"/>
            <a:ext cx="5080000" cy="4824536"/>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24744"/>
            <a:ext cx="5080000" cy="4824536"/>
          </a:xfrm>
        </p:spPr>
        <p:txBody>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a:extLst>
              <a:ext uri="{FF2B5EF4-FFF2-40B4-BE49-F238E27FC236}">
                <a16:creationId xmlns:a16="http://schemas.microsoft.com/office/drawing/2014/main" id="{EA125B00-27B5-0B46-99E2-11983F6E0776}"/>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942853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a:extLst>
              <a:ext uri="{FF2B5EF4-FFF2-40B4-BE49-F238E27FC236}">
                <a16:creationId xmlns:a16="http://schemas.microsoft.com/office/drawing/2014/main" id="{5C23A4F9-9156-AB41-83D0-9D89EDD2326C}"/>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10207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Blank_no logo (use sparing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542E65EA-3C0C-2747-80AC-0395F2DD48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14969"/>
          <a:stretch>
            <a:fillRect/>
          </a:stretch>
        </p:blipFill>
        <p:spPr bwMode="auto">
          <a:xfrm>
            <a:off x="0" y="3175"/>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1">
            <a:extLst>
              <a:ext uri="{FF2B5EF4-FFF2-40B4-BE49-F238E27FC236}">
                <a16:creationId xmlns:a16="http://schemas.microsoft.com/office/drawing/2014/main" id="{A340AB34-961D-2541-9DA8-A36FFCF10816}"/>
              </a:ext>
            </a:extLst>
          </p:cNvPr>
          <p:cNvSpPr>
            <a:spLocks noGrp="1"/>
          </p:cNvSpPr>
          <p:nvPr>
            <p:ph type="ftr" sz="quarter" idx="10"/>
          </p:nvPr>
        </p:nvSpPr>
        <p:spPr/>
        <p:txBody>
          <a:bodyPr/>
          <a:lstStyle>
            <a:lvl1pPr algn="ctr">
              <a:defRPr sz="1200">
                <a:solidFill>
                  <a:srgbClr val="002054"/>
                </a:solidFill>
              </a:defRPr>
            </a:lvl1pPr>
          </a:lstStyle>
          <a:p>
            <a:pPr>
              <a:defRPr/>
            </a:pPr>
            <a:endParaRPr lang="en-US"/>
          </a:p>
        </p:txBody>
      </p:sp>
    </p:spTree>
    <p:extLst>
      <p:ext uri="{BB962C8B-B14F-4D97-AF65-F5344CB8AC3E}">
        <p14:creationId xmlns:p14="http://schemas.microsoft.com/office/powerpoint/2010/main" val="1991988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4C05FA-A49D-D34A-95A6-C4D0EF998CFF}"/>
              </a:ext>
            </a:extLst>
          </p:cNvPr>
          <p:cNvSpPr>
            <a:spLocks noGrp="1"/>
          </p:cNvSpPr>
          <p:nvPr>
            <p:ph type="ftr" sz="quarter" idx="10"/>
          </p:nvPr>
        </p:nvSpPr>
        <p:spPr/>
        <p:txBody>
          <a:bodyPr/>
          <a:lstStyle>
            <a:lvl1pPr algn="ctr">
              <a:defRPr sz="1200">
                <a:solidFill>
                  <a:srgbClr val="800000"/>
                </a:solidFill>
              </a:defRPr>
            </a:lvl1pPr>
          </a:lstStyle>
          <a:p>
            <a:pPr>
              <a:defRPr/>
            </a:pPr>
            <a:endParaRPr lang="en-US"/>
          </a:p>
        </p:txBody>
      </p:sp>
    </p:spTree>
    <p:extLst>
      <p:ext uri="{BB962C8B-B14F-4D97-AF65-F5344CB8AC3E}">
        <p14:creationId xmlns:p14="http://schemas.microsoft.com/office/powerpoint/2010/main" val="3735030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40"/>
            <a:ext cx="7315200" cy="725959"/>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Footer Placeholder 1">
            <a:extLst>
              <a:ext uri="{FF2B5EF4-FFF2-40B4-BE49-F238E27FC236}">
                <a16:creationId xmlns:a16="http://schemas.microsoft.com/office/drawing/2014/main" id="{5816EC95-E17C-DF49-B634-6C447539ACE8}"/>
              </a:ext>
            </a:extLst>
          </p:cNvPr>
          <p:cNvSpPr>
            <a:spLocks noGrp="1"/>
          </p:cNvSpPr>
          <p:nvPr>
            <p:ph type="ftr" sz="quarter" idx="10"/>
          </p:nvPr>
        </p:nvSpPr>
        <p:spPr/>
        <p:txBody>
          <a:bodyPr/>
          <a:lstStyle>
            <a:lvl1pPr algn="ctr">
              <a:defRPr sz="1200">
                <a:solidFill>
                  <a:srgbClr val="800000"/>
                </a:solidFill>
              </a:defRPr>
            </a:lvl1pPr>
          </a:lstStyle>
          <a:p>
            <a:pPr>
              <a:defRPr/>
            </a:pPr>
            <a:endParaRPr lang="en-US"/>
          </a:p>
        </p:txBody>
      </p:sp>
    </p:spTree>
    <p:extLst>
      <p:ext uri="{BB962C8B-B14F-4D97-AF65-F5344CB8AC3E}">
        <p14:creationId xmlns:p14="http://schemas.microsoft.com/office/powerpoint/2010/main" val="151099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889602E6-740F-C54B-A350-FFB32E325F8E}"/>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065908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2"/>
          </p:nvPr>
        </p:nvSpPr>
        <p:spPr>
          <a:xfrm>
            <a:off x="412800" y="784800"/>
            <a:ext cx="11222400" cy="511200"/>
          </a:xfrm>
        </p:spPr>
        <p:txBody>
          <a:bodyPr/>
          <a:lstStyle>
            <a:lvl1pPr marL="0" indent="0">
              <a:buNone/>
              <a:defRPr sz="2100" b="1" baseline="0">
                <a:solidFill>
                  <a:schemeClr val="accent2"/>
                </a:solidFill>
                <a:latin typeface="Arial" pitchFamily="34" charset="0"/>
                <a:cs typeface="Arial" pitchFamily="34" charset="0"/>
              </a:defRPr>
            </a:lvl1pPr>
          </a:lstStyle>
          <a:p>
            <a:pPr lvl="0"/>
            <a:r>
              <a:rPr lang="en-US"/>
              <a:t>Click to edit Master text styles</a:t>
            </a:r>
          </a:p>
        </p:txBody>
      </p:sp>
      <p:sp>
        <p:nvSpPr>
          <p:cNvPr id="9" name="Text Placeholder 8"/>
          <p:cNvSpPr>
            <a:spLocks noGrp="1"/>
          </p:cNvSpPr>
          <p:nvPr>
            <p:ph type="body" sz="quarter" idx="13"/>
          </p:nvPr>
        </p:nvSpPr>
        <p:spPr>
          <a:xfrm>
            <a:off x="412800" y="1760400"/>
            <a:ext cx="8942400" cy="4424400"/>
          </a:xfrm>
        </p:spPr>
        <p:txBody>
          <a:bodyPr/>
          <a:lstStyle>
            <a:lvl1pPr marL="0" indent="0">
              <a:buNone/>
              <a:defRPr sz="1800" b="1">
                <a:solidFill>
                  <a:schemeClr val="tx1"/>
                </a:solidFill>
                <a:latin typeface="Arial" pitchFamily="34" charset="0"/>
                <a:cs typeface="Arial" pitchFamily="34" charset="0"/>
              </a:defRPr>
            </a:lvl1pPr>
          </a:lstStyle>
          <a:p>
            <a:pPr lvl="0"/>
            <a:r>
              <a:rPr lang="en-US"/>
              <a:t>Click to edit Master text styles</a:t>
            </a:r>
          </a:p>
        </p:txBody>
      </p:sp>
      <p:sp>
        <p:nvSpPr>
          <p:cNvPr id="5" name="Date Placeholder 10">
            <a:extLst>
              <a:ext uri="{FF2B5EF4-FFF2-40B4-BE49-F238E27FC236}">
                <a16:creationId xmlns:a16="http://schemas.microsoft.com/office/drawing/2014/main" id="{899193D7-407D-DC41-8BE0-604FB0BFF86A}"/>
              </a:ext>
            </a:extLst>
          </p:cNvPr>
          <p:cNvSpPr>
            <a:spLocks noGrp="1"/>
          </p:cNvSpPr>
          <p:nvPr>
            <p:ph type="dt" sz="half" idx="14"/>
          </p:nvPr>
        </p:nvSpPr>
        <p:spPr>
          <a:xfrm>
            <a:off x="817034" y="6354764"/>
            <a:ext cx="4415367" cy="244475"/>
          </a:xfrm>
        </p:spPr>
        <p:txBody>
          <a:bodyPr/>
          <a:lstStyle>
            <a:lvl1pPr fontAlgn="base">
              <a:spcBef>
                <a:spcPct val="0"/>
              </a:spcBef>
              <a:spcAft>
                <a:spcPct val="0"/>
              </a:spcAft>
              <a:defRPr sz="1800">
                <a:solidFill>
                  <a:prstClr val="black"/>
                </a:solidFill>
                <a:ea typeface="ヒラギノ角ゴ Pro W3" charset="-128"/>
              </a:defRPr>
            </a:lvl1pPr>
          </a:lstStyle>
          <a:p>
            <a:pPr>
              <a:defRPr/>
            </a:pPr>
            <a:endParaRPr lang="sv-SE"/>
          </a:p>
        </p:txBody>
      </p:sp>
      <p:sp>
        <p:nvSpPr>
          <p:cNvPr id="6" name="Slide Number Placeholder 11">
            <a:extLst>
              <a:ext uri="{FF2B5EF4-FFF2-40B4-BE49-F238E27FC236}">
                <a16:creationId xmlns:a16="http://schemas.microsoft.com/office/drawing/2014/main" id="{73E3BB0C-E45A-2A43-8CB0-EBC84B14901C}"/>
              </a:ext>
            </a:extLst>
          </p:cNvPr>
          <p:cNvSpPr>
            <a:spLocks noGrp="1"/>
          </p:cNvSpPr>
          <p:nvPr>
            <p:ph type="sldNum" sz="quarter" idx="15"/>
          </p:nvPr>
        </p:nvSpPr>
        <p:spPr>
          <a:xfrm>
            <a:off x="143934" y="6354764"/>
            <a:ext cx="622300" cy="358775"/>
          </a:xfrm>
        </p:spPr>
        <p:txBody>
          <a:bodyPr vert="horz" wrap="square" lIns="91440" tIns="45720" rIns="91440" bIns="45720" numCol="1" anchor="t" anchorCtr="0" compatLnSpc="1">
            <a:prstTxWarp prst="textNoShape">
              <a:avLst/>
            </a:prstTxWarp>
          </a:bodyPr>
          <a:lstStyle>
            <a:lvl1pPr>
              <a:defRPr sz="1800">
                <a:solidFill>
                  <a:srgbClr val="000000"/>
                </a:solidFill>
                <a:ea typeface="MS PGothic" panose="020B0600070205080204" pitchFamily="34" charset="-128"/>
              </a:defRPr>
            </a:lvl1pPr>
          </a:lstStyle>
          <a:p>
            <a:pPr>
              <a:defRPr/>
            </a:pPr>
            <a:fld id="{1851BC00-3100-304D-A656-F9E943A46638}" type="slidenum">
              <a:rPr lang="en-GB" altLang="en-US"/>
              <a:pPr>
                <a:defRPr/>
              </a:pPr>
              <a:t>‹#›</a:t>
            </a:fld>
            <a:endParaRPr lang="en-GB" altLang="en-US"/>
          </a:p>
        </p:txBody>
      </p:sp>
      <p:sp>
        <p:nvSpPr>
          <p:cNvPr id="8" name="Footer Placeholder 12">
            <a:extLst>
              <a:ext uri="{FF2B5EF4-FFF2-40B4-BE49-F238E27FC236}">
                <a16:creationId xmlns:a16="http://schemas.microsoft.com/office/drawing/2014/main" id="{221AA89F-AA25-A842-9D32-06CB877E650E}"/>
              </a:ext>
            </a:extLst>
          </p:cNvPr>
          <p:cNvSpPr>
            <a:spLocks noGrp="1"/>
          </p:cNvSpPr>
          <p:nvPr>
            <p:ph type="ftr" sz="quarter" idx="16"/>
          </p:nvPr>
        </p:nvSpPr>
        <p:spPr>
          <a:xfrm>
            <a:off x="5232400" y="6354764"/>
            <a:ext cx="5759451" cy="244475"/>
          </a:xfrm>
        </p:spPr>
        <p:txBody>
          <a:bodyPr/>
          <a:lstStyle>
            <a:lvl1pPr defTabSz="914400" eaLnBrk="0" fontAlgn="base" hangingPunct="0">
              <a:spcBef>
                <a:spcPct val="0"/>
              </a:spcBef>
              <a:spcAft>
                <a:spcPct val="0"/>
              </a:spcAft>
              <a:defRPr sz="1800">
                <a:solidFill>
                  <a:prstClr val="black"/>
                </a:solidFill>
                <a:latin typeface="Arial" panose="020B0604020202020204" pitchFamily="34" charset="0"/>
                <a:ea typeface="ヒラギノ角ゴ Pro W3" charset="-128"/>
              </a:defRPr>
            </a:lvl1pPr>
          </a:lstStyle>
          <a:p>
            <a:pPr>
              <a:defRPr/>
            </a:pPr>
            <a:endParaRPr lang="sv-SE"/>
          </a:p>
        </p:txBody>
      </p:sp>
    </p:spTree>
    <p:extLst>
      <p:ext uri="{BB962C8B-B14F-4D97-AF65-F5344CB8AC3E}">
        <p14:creationId xmlns:p14="http://schemas.microsoft.com/office/powerpoint/2010/main" val="454530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0223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956374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225203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102820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057449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68754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32480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286826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234299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695410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71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972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905845"/>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1987826"/>
            <a:ext cx="10742618" cy="4727299"/>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408478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mentary Continue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10742618" cy="5481943"/>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146659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2497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700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633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4248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226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37471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99281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783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02595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597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520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183545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599823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10916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08491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56446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6"/>
            <a:ext cx="10265664" cy="365125"/>
          </a:xfrm>
        </p:spPr>
        <p:txBody>
          <a:bodyPr lIns="45686" tIns="45686" bIns="45686"/>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906687250"/>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95682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438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50947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63553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6452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631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9373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402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8162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11548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175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2898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540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1.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5.jpeg"/><Relationship Id="rId5" Type="http://schemas.openxmlformats.org/officeDocument/2006/relationships/slideLayout" Target="../slideLayouts/slideLayout55.xml"/><Relationship Id="rId10"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7.jpg"/><Relationship Id="rId5" Type="http://schemas.openxmlformats.org/officeDocument/2006/relationships/slideLayout" Target="../slideLayouts/slideLayout64.xml"/><Relationship Id="rId10" Type="http://schemas.openxmlformats.org/officeDocument/2006/relationships/image" Target="../media/image6.emf"/><Relationship Id="rId4" Type="http://schemas.openxmlformats.org/officeDocument/2006/relationships/slideLayout" Target="../slideLayouts/slideLayout6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theme" Target="../theme/theme6.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image" Target="../media/image1.png"/><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7.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2F67A5B5-56CF-2E4D-879A-5209E9C2B90B}"/>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078555886"/>
      </p:ext>
    </p:extLst>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 id="2147484736" r:id="rId12"/>
    <p:sldLayoutId id="2147484737" r:id="rId13"/>
    <p:sldLayoutId id="2147484738" r:id="rId14"/>
    <p:sldLayoutId id="2147484739" r:id="rId15"/>
    <p:sldLayoutId id="2147484740" r:id="rId16"/>
    <p:sldLayoutId id="2147484741" r:id="rId17"/>
    <p:sldLayoutId id="2147484742" r:id="rId18"/>
    <p:sldLayoutId id="2147484743" r:id="rId19"/>
    <p:sldLayoutId id="2147484744" r:id="rId20"/>
    <p:sldLayoutId id="2147484745" r:id="rId21"/>
    <p:sldLayoutId id="2147484747" r:id="rId22"/>
    <p:sldLayoutId id="2147484748" r:id="rId23"/>
    <p:sldLayoutId id="214748474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08182810"/>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 id="2147484762" r:id="rId12"/>
    <p:sldLayoutId id="2147484763" r:id="rId13"/>
    <p:sldLayoutId id="2147484765" r:id="rId14"/>
    <p:sldLayoutId id="2147484766" r:id="rId15"/>
    <p:sldLayoutId id="2147484767" r:id="rId16"/>
    <p:sldLayoutId id="2147485061" r:id="rId17"/>
    <p:sldLayoutId id="2147485084" r:id="rId18"/>
    <p:sldLayoutId id="214748508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3" name="Text Placeholder 2"/>
          <p:cNvSpPr>
            <a:spLocks noGrp="1"/>
          </p:cNvSpPr>
          <p:nvPr>
            <p:ph type="body" idx="1"/>
          </p:nvPr>
        </p:nvSpPr>
        <p:spPr>
          <a:xfrm>
            <a:off x="305555" y="1603565"/>
            <a:ext cx="10124323" cy="3501836"/>
          </a:xfrm>
          <a:prstGeom prst="rect">
            <a:avLst/>
          </a:prstGeom>
          <a:noFill/>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30537" y="6380810"/>
            <a:ext cx="3245697" cy="365125"/>
          </a:xfrm>
          <a:prstGeom prst="rect">
            <a:avLst/>
          </a:prstGeom>
        </p:spPr>
        <p:txBody>
          <a:bodyPr vert="horz" lIns="0" tIns="0" rIns="0" bIns="0" rtlCol="0" anchor="ctr"/>
          <a:lstStyle>
            <a:lvl1pPr algn="l">
              <a:defRPr sz="1100" b="1" i="0" baseline="0">
                <a:solidFill>
                  <a:schemeClr val="tx1"/>
                </a:solidFill>
              </a:defRPr>
            </a:lvl1pPr>
          </a:lstStyle>
          <a:p>
            <a:r>
              <a:rPr lang="en-US"/>
              <a:t>Shilpa Gupta, MD</a:t>
            </a:r>
            <a:endParaRPr lang="en-US" dirty="0"/>
          </a:p>
        </p:txBody>
      </p:sp>
      <p:sp>
        <p:nvSpPr>
          <p:cNvPr id="6" name="Slide Number Placeholder 5"/>
          <p:cNvSpPr>
            <a:spLocks noGrp="1"/>
          </p:cNvSpPr>
          <p:nvPr>
            <p:ph type="sldNum" sz="quarter" idx="4"/>
          </p:nvPr>
        </p:nvSpPr>
        <p:spPr>
          <a:xfrm>
            <a:off x="9296419" y="122029"/>
            <a:ext cx="2743200" cy="365125"/>
          </a:xfrm>
          <a:prstGeom prst="rect">
            <a:avLst/>
          </a:prstGeom>
        </p:spPr>
        <p:txBody>
          <a:bodyPr vert="horz" lIns="0" tIns="0" rIns="0" bIns="0" rtlCol="0" anchor="t" anchorCtr="0"/>
          <a:lstStyle>
            <a:lvl1pPr algn="r">
              <a:defRPr sz="1000" b="1" i="0" baseline="0">
                <a:solidFill>
                  <a:schemeClr val="tx2"/>
                </a:solidFill>
              </a:defRPr>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9878" y="6515103"/>
            <a:ext cx="184731" cy="507703"/>
          </a:xfrm>
          <a:prstGeom prst="rect">
            <a:avLst/>
          </a:prstGeom>
          <a:noFill/>
        </p:spPr>
        <p:txBody>
          <a:bodyPr wrap="none" rtlCol="0">
            <a:spAutoFit/>
          </a:bodyPr>
          <a:lstStyle/>
          <a:p>
            <a:endParaRPr lang="en-US" sz="2699" dirty="0">
              <a:solidFill>
                <a:schemeClr val="bg1"/>
              </a:solidFill>
            </a:endParaRPr>
          </a:p>
        </p:txBody>
      </p:sp>
    </p:spTree>
    <p:extLst>
      <p:ext uri="{BB962C8B-B14F-4D97-AF65-F5344CB8AC3E}">
        <p14:creationId xmlns:p14="http://schemas.microsoft.com/office/powerpoint/2010/main" val="1504398568"/>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txStyles>
    <p:titleStyle>
      <a:lvl1pPr algn="l" defTabSz="914217" rtl="0" eaLnBrk="1" latinLnBrk="0" hangingPunct="1">
        <a:lnSpc>
          <a:spcPct val="90000"/>
        </a:lnSpc>
        <a:spcBef>
          <a:spcPct val="0"/>
        </a:spcBef>
        <a:buNone/>
        <a:defRPr sz="3599" b="1" i="0" kern="1200" baseline="0">
          <a:solidFill>
            <a:schemeClr val="tx1"/>
          </a:solidFill>
          <a:latin typeface="+mj-lt"/>
          <a:ea typeface="+mj-ea"/>
          <a:cs typeface="+mj-cs"/>
        </a:defRPr>
      </a:lvl1pPr>
    </p:titleStyle>
    <p:bodyStyle>
      <a:lvl1pPr marL="0" indent="0" algn="l" defTabSz="914217" rtl="0" eaLnBrk="1" latinLnBrk="0" hangingPunct="1">
        <a:lnSpc>
          <a:spcPct val="90000"/>
        </a:lnSpc>
        <a:spcBef>
          <a:spcPts val="1000"/>
        </a:spcBef>
        <a:spcAft>
          <a:spcPts val="300"/>
        </a:spcAft>
        <a:buFont typeface="Arial" panose="020B0604020202020204" pitchFamily="34" charset="0"/>
        <a:buNone/>
        <a:defRPr sz="2699" b="1" i="0" kern="1200">
          <a:solidFill>
            <a:schemeClr val="tx2"/>
          </a:solidFill>
          <a:latin typeface="Georgia" panose="02040502050405020303" pitchFamily="18" charset="0"/>
          <a:ea typeface="+mn-ea"/>
          <a:cs typeface="+mn-cs"/>
        </a:defRPr>
      </a:lvl1pPr>
      <a:lvl2pPr marL="0" indent="0" algn="l" defTabSz="914217"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68566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42771" indent="-228554"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99880" indent="-228554" algn="l" defTabSz="91421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F7E47FB1-0466-F84B-AF27-0212724A39F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155D1DCE-E846-104F-903F-A264DDFF45DB}"/>
              </a:ext>
            </a:extLst>
          </p:cNvPr>
          <p:cNvSpPr>
            <a:spLocks noGrp="1" noChangeArrowheads="1"/>
          </p:cNvSpPr>
          <p:nvPr>
            <p:ph type="title"/>
          </p:nvPr>
        </p:nvSpPr>
        <p:spPr bwMode="auto">
          <a:xfrm>
            <a:off x="0" y="1"/>
            <a:ext cx="12192000" cy="1012825"/>
          </a:xfrm>
          <a:prstGeom prst="rect">
            <a:avLst/>
          </a:prstGeom>
          <a:solidFill>
            <a:srgbClr val="184B70">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60" name="Rectangle 3">
            <a:extLst>
              <a:ext uri="{FF2B5EF4-FFF2-40B4-BE49-F238E27FC236}">
                <a16:creationId xmlns:a16="http://schemas.microsoft.com/office/drawing/2014/main" id="{6E4232AB-FD23-5F4F-BFD0-42EF3EBAF9CD}"/>
              </a:ext>
            </a:extLst>
          </p:cNvPr>
          <p:cNvSpPr>
            <a:spLocks noGrp="1" noChangeArrowheads="1"/>
          </p:cNvSpPr>
          <p:nvPr>
            <p:ph type="body" idx="1"/>
          </p:nvPr>
        </p:nvSpPr>
        <p:spPr bwMode="auto">
          <a:xfrm>
            <a:off x="914400" y="1146175"/>
            <a:ext cx="1036320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Footer Placeholder 1">
            <a:extLst>
              <a:ext uri="{FF2B5EF4-FFF2-40B4-BE49-F238E27FC236}">
                <a16:creationId xmlns:a16="http://schemas.microsoft.com/office/drawing/2014/main" id="{8F08B894-06C3-6C4F-AFB7-58AB1A91DFF8}"/>
              </a:ext>
            </a:extLst>
          </p:cNvPr>
          <p:cNvSpPr>
            <a:spLocks noGrp="1"/>
          </p:cNvSpPr>
          <p:nvPr>
            <p:ph type="ftr" sz="quarter" idx="3"/>
          </p:nvPr>
        </p:nvSpPr>
        <p:spPr>
          <a:xfrm>
            <a:off x="6769101" y="6165851"/>
            <a:ext cx="5204884" cy="555625"/>
          </a:xfrm>
          <a:prstGeom prst="rect">
            <a:avLst/>
          </a:prstGeom>
        </p:spPr>
        <p:txBody>
          <a:bodyPr vert="horz" lIns="91440" tIns="45720" rIns="91440" bIns="45720" rtlCol="0" anchor="ctr"/>
          <a:lstStyle>
            <a:lvl1pPr algn="ctr" defTabSz="914378" eaLnBrk="1" hangingPunct="1">
              <a:defRPr sz="1200">
                <a:solidFill>
                  <a:srgbClr val="002054"/>
                </a:solidFill>
                <a:latin typeface="Arial"/>
                <a:ea typeface="ＭＳ Ｐゴシック"/>
              </a:defRPr>
            </a:lvl1pPr>
          </a:lstStyle>
          <a:p>
            <a:pPr>
              <a:defRPr/>
            </a:pPr>
            <a:endParaRPr lang="en-US"/>
          </a:p>
        </p:txBody>
      </p:sp>
    </p:spTree>
    <p:extLst>
      <p:ext uri="{BB962C8B-B14F-4D97-AF65-F5344CB8AC3E}">
        <p14:creationId xmlns:p14="http://schemas.microsoft.com/office/powerpoint/2010/main" val="1601211139"/>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2400">
          <a:solidFill>
            <a:schemeClr val="bg1"/>
          </a:solidFill>
          <a:latin typeface="+mn-lt"/>
          <a:ea typeface="MS PGothic" panose="020B0600070205080204" pitchFamily="34" charset="-128"/>
          <a:cs typeface="+mj-cs"/>
        </a:defRPr>
      </a:lvl1pPr>
      <a:lvl2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2pPr>
      <a:lvl3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3pPr>
      <a:lvl4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4pPr>
      <a:lvl5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5pPr>
      <a:lvl6pPr marL="457189"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378"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566"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754"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1pPr>
      <a:lvl2pPr marL="741363" indent="-284163" algn="l" rtl="0" eaLnBrk="0" fontAlgn="base" hangingPunct="0">
        <a:spcBef>
          <a:spcPct val="20000"/>
        </a:spcBef>
        <a:spcAft>
          <a:spcPct val="0"/>
        </a:spcAft>
        <a:buChar char="–"/>
        <a:defRPr>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defRPr>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514537" indent="-228594" algn="l" rtl="0" eaLnBrk="1" fontAlgn="base" hangingPunct="1">
        <a:spcBef>
          <a:spcPct val="20000"/>
        </a:spcBef>
        <a:spcAft>
          <a:spcPct val="0"/>
        </a:spcAft>
        <a:buChar char="»"/>
        <a:defRPr sz="2000">
          <a:solidFill>
            <a:schemeClr val="tx1"/>
          </a:solidFill>
          <a:latin typeface="+mn-lt"/>
          <a:ea typeface="+mn-ea"/>
        </a:defRPr>
      </a:lvl6pPr>
      <a:lvl7pPr marL="2971726" indent="-228594" algn="l" rtl="0" eaLnBrk="1" fontAlgn="base" hangingPunct="1">
        <a:spcBef>
          <a:spcPct val="20000"/>
        </a:spcBef>
        <a:spcAft>
          <a:spcPct val="0"/>
        </a:spcAft>
        <a:buChar char="»"/>
        <a:defRPr sz="2000">
          <a:solidFill>
            <a:schemeClr val="tx1"/>
          </a:solidFill>
          <a:latin typeface="+mn-lt"/>
          <a:ea typeface="+mn-ea"/>
        </a:defRPr>
      </a:lvl7pPr>
      <a:lvl8pPr marL="3428915" indent="-228594" algn="l" rtl="0" eaLnBrk="1" fontAlgn="base" hangingPunct="1">
        <a:spcBef>
          <a:spcPct val="20000"/>
        </a:spcBef>
        <a:spcAft>
          <a:spcPct val="0"/>
        </a:spcAft>
        <a:buChar char="»"/>
        <a:defRPr sz="2000">
          <a:solidFill>
            <a:schemeClr val="tx1"/>
          </a:solidFill>
          <a:latin typeface="+mn-lt"/>
          <a:ea typeface="+mn-ea"/>
        </a:defRPr>
      </a:lvl8pPr>
      <a:lvl9pPr marL="3886103" indent="-228594"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10" y="6119510"/>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69"/>
            <a:ext cx="336952" cy="748025"/>
          </a:xfrm>
          <a:prstGeom prst="rect">
            <a:avLst/>
          </a:prstGeom>
          <a:noFill/>
        </p:spPr>
        <p:txBody>
          <a:bodyPr wrap="none" rtlCol="0">
            <a:spAutoFit/>
          </a:bodyPr>
          <a:lstStyle/>
          <a:p>
            <a:r>
              <a:rPr lang="en-US" sz="4261"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10"/>
          <a:stretch>
            <a:fillRect/>
          </a:stretch>
        </p:blipFill>
        <p:spPr>
          <a:xfrm>
            <a:off x="356355" y="5941982"/>
            <a:ext cx="1709323" cy="649249"/>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534562B-2B03-9147-82B7-0AEE8B619A26}"/>
              </a:ext>
            </a:extLst>
          </p:cNvPr>
          <p:cNvCxnSpPr/>
          <p:nvPr userDrawn="1"/>
        </p:nvCxnSpPr>
        <p:spPr>
          <a:xfrm>
            <a:off x="0" y="6850121"/>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062017-9353-F444-9B5C-7A41DA61AFB2}"/>
              </a:ext>
            </a:extLst>
          </p:cNvPr>
          <p:cNvPicPr>
            <a:picLocks noChangeAspect="1"/>
          </p:cNvPicPr>
          <p:nvPr userDrawn="1"/>
        </p:nvPicPr>
        <p:blipFill>
          <a:blip r:embed="rId11"/>
          <a:srcRect/>
          <a:stretch/>
        </p:blipFill>
        <p:spPr>
          <a:xfrm>
            <a:off x="10443669" y="5927387"/>
            <a:ext cx="1391977" cy="688405"/>
          </a:xfrm>
          <a:prstGeom prst="rect">
            <a:avLst/>
          </a:prstGeom>
        </p:spPr>
      </p:pic>
    </p:spTree>
    <p:extLst>
      <p:ext uri="{BB962C8B-B14F-4D97-AF65-F5344CB8AC3E}">
        <p14:creationId xmlns:p14="http://schemas.microsoft.com/office/powerpoint/2010/main" val="2943126604"/>
      </p:ext>
    </p:extLst>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56235577"/>
      </p:ext>
    </p:extLst>
  </p:cSld>
  <p:clrMap bg1="lt1" tx1="dk1" bg2="lt2" tx2="dk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 id="2147485076" r:id="rId13"/>
    <p:sldLayoutId id="2147485077" r:id="rId14"/>
    <p:sldLayoutId id="2147485078" r:id="rId15"/>
    <p:sldLayoutId id="2147485079" r:id="rId16"/>
    <p:sldLayoutId id="2147485080" r:id="rId17"/>
    <p:sldLayoutId id="2147485081" r:id="rId18"/>
    <p:sldLayoutId id="2147485082" r:id="rId19"/>
    <p:sldLayoutId id="2147485083"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4">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502751356"/>
      </p:ext>
    </p:extLst>
  </p:cSld>
  <p:clrMap bg1="lt1" tx1="dk1" bg2="lt2" tx2="dk2" accent1="accent1" accent2="accent2" accent3="accent3" accent4="accent4" accent5="accent5" accent6="accent6" hlink="hlink" folHlink="folHlink"/>
  <p:sldLayoutIdLst>
    <p:sldLayoutId id="2147485087" r:id="rId1"/>
    <p:sldLayoutId id="2147485088" r:id="rId2"/>
    <p:sldLayoutId id="2147485089" r:id="rId3"/>
    <p:sldLayoutId id="2147485090" r:id="rId4"/>
    <p:sldLayoutId id="2147485091" r:id="rId5"/>
    <p:sldLayoutId id="2147485092" r:id="rId6"/>
    <p:sldLayoutId id="2147485093" r:id="rId7"/>
    <p:sldLayoutId id="2147485094" r:id="rId8"/>
    <p:sldLayoutId id="2147485095" r:id="rId9"/>
    <p:sldLayoutId id="2147485096" r:id="rId10"/>
    <p:sldLayoutId id="2147485097" r:id="rId11"/>
    <p:sldLayoutId id="2147485098" r:id="rId12"/>
    <p:sldLayoutId id="2147485099" r:id="rId13"/>
    <p:sldLayoutId id="2147485100" r:id="rId14"/>
    <p:sldLayoutId id="2147485101" r:id="rId15"/>
    <p:sldLayoutId id="2147485102" r:id="rId16"/>
    <p:sldLayoutId id="2147485103" r:id="rId17"/>
    <p:sldLayoutId id="2147485104" r:id="rId18"/>
    <p:sldLayoutId id="2147485105" r:id="rId19"/>
    <p:sldLayoutId id="2147485106" r:id="rId20"/>
    <p:sldLayoutId id="2147485107" r:id="rId21"/>
    <p:sldLayoutId id="2147485108" r:id="rId2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5.xml"/></Relationships>
</file>

<file path=ppt/slides/_rels/slide10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5.xml"/></Relationships>
</file>

<file path=ppt/slides/_rels/slide10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3.xml"/></Relationships>
</file>

<file path=ppt/slides/_rels/slide10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11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4.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9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9.xml"/><Relationship Id="rId4" Type="http://schemas.openxmlformats.org/officeDocument/2006/relationships/image" Target="../media/image104.png"/></Relationships>
</file>

<file path=ppt/slides/_rels/slide11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94.xml"/><Relationship Id="rId4" Type="http://schemas.openxmlformats.org/officeDocument/2006/relationships/image" Target="../media/image107.jpeg"/></Relationships>
</file>

<file path=ppt/slides/_rels/slide11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0.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0.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0.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2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xml"/><Relationship Id="rId1" Type="http://schemas.openxmlformats.org/officeDocument/2006/relationships/tags" Target="../tags/tag12.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42.xml"/><Relationship Id="rId5" Type="http://schemas.openxmlformats.org/officeDocument/2006/relationships/image" Target="../media/image46.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42.xml"/><Relationship Id="rId4" Type="http://schemas.openxmlformats.org/officeDocument/2006/relationships/image" Target="../media/image49.emf"/></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1.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1.xml"/><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chart" Target="../charts/chart3.xml"/><Relationship Id="rId4" Type="http://schemas.openxmlformats.org/officeDocument/2006/relationships/chart" Target="../charts/char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7.xml"/><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1.xml"/><Relationship Id="rId4" Type="http://schemas.openxmlformats.org/officeDocument/2006/relationships/image" Target="../media/image8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197763"/>
            <a:ext cx="12192000" cy="648460"/>
          </a:xfrm>
        </p:spPr>
        <p:txBody>
          <a:bodyPr wrap="square" anchor="ctr">
            <a:noAutofit/>
          </a:bodyPr>
          <a:lstStyle/>
          <a:p>
            <a:pPr>
              <a:spcBef>
                <a:spcPts val="2400"/>
              </a:spcBef>
            </a:pPr>
            <a:r>
              <a:rPr lang="en-US" sz="3200" dirty="0">
                <a:solidFill>
                  <a:srgbClr val="002060"/>
                </a:solidFill>
                <a:latin typeface="Calibri" panose="020F0502020204030204" pitchFamily="34" charset="0"/>
                <a:cs typeface="Calibri" panose="020F0502020204030204" pitchFamily="34" charset="0"/>
              </a:rPr>
              <a:t>Saturday, June 4,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6:45 AM – 7:45 AM CT (7:45 AM – 8:45 AM ET)</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3943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3908443"/>
            <a:ext cx="12192000" cy="42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Andrew J Armstrong, MD,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ScM</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Alan H Bryce,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Alicia K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Morgans</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MPH</a:t>
            </a: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356992"/>
            <a:ext cx="2897217" cy="48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196752"/>
            <a:ext cx="12196571" cy="913070"/>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 Hybrid Symposium Held in Conjunction </a:t>
            </a:r>
            <a:b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with the 2022 ASCO Annual Meeting</a:t>
            </a:r>
          </a:p>
        </p:txBody>
      </p:sp>
      <p:sp>
        <p:nvSpPr>
          <p:cNvPr id="13" name="TextBox 12">
            <a:extLst>
              <a:ext uri="{FF2B5EF4-FFF2-40B4-BE49-F238E27FC236}">
                <a16:creationId xmlns:a16="http://schemas.microsoft.com/office/drawing/2014/main" id="{84DEC8CB-F5EA-964A-93E5-F76667552A08}"/>
              </a:ext>
            </a:extLst>
          </p:cNvPr>
          <p:cNvSpPr txBox="1"/>
          <p:nvPr/>
        </p:nvSpPr>
        <p:spPr>
          <a:xfrm>
            <a:off x="0" y="188640"/>
            <a:ext cx="12192000" cy="1138966"/>
          </a:xfrm>
          <a:prstGeom prst="rect">
            <a:avLst/>
          </a:prstGeom>
          <a:noFill/>
        </p:spPr>
        <p:txBody>
          <a:bodyPr wrap="square">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231FF"/>
                </a:solidFill>
                <a:effectLst/>
                <a:uLnTx/>
                <a:uFillTx/>
                <a:latin typeface="Calibri" panose="020F0502020204030204" pitchFamily="34" charset="0"/>
                <a:ea typeface="MS PGothic" charset="0"/>
                <a:cs typeface="Calibri" panose="020F0502020204030204" pitchFamily="34" charset="0"/>
              </a:rPr>
              <a:t>Breakfast with the Investigators:</a:t>
            </a:r>
          </a:p>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231FF"/>
                </a:solidFill>
                <a:effectLst/>
                <a:uLnTx/>
                <a:uFillTx/>
                <a:latin typeface="Calibri" panose="020F0502020204030204" pitchFamily="34" charset="0"/>
                <a:ea typeface="MS PGothic" charset="0"/>
                <a:cs typeface="Calibri" panose="020F0502020204030204" pitchFamily="34" charset="0"/>
              </a:rPr>
              <a:t>Prostate Cancer</a:t>
            </a:r>
          </a:p>
        </p:txBody>
      </p:sp>
    </p:spTree>
    <p:custDataLst>
      <p:tags r:id="rId1"/>
    </p:custDataLst>
    <p:extLst>
      <p:ext uri="{BB962C8B-B14F-4D97-AF65-F5344CB8AC3E}">
        <p14:creationId xmlns:p14="http://schemas.microsoft.com/office/powerpoint/2010/main" val="2137876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67-year-old AAM presented as a referral from his PCP for an elevated PSA of 6.7, and TRUS biopsy reveals GG4 adenocarcinoma, normal CT/bone scan c/w high risk localized prostate cancer</a:t>
            </a:r>
          </a:p>
          <a:p>
            <a:r>
              <a:rPr lang="en-US" dirty="0"/>
              <a:t>Despite IMRT and 2 years of ADT, PSA starts to rise 2 years later in the face of castrate levels of testosterone (20), and imaging is normal</a:t>
            </a:r>
          </a:p>
          <a:p>
            <a:r>
              <a:rPr lang="en-US" dirty="0"/>
              <a:t>Despite bicalutamide, PSA continues to rise and PSMA-PET CT shows only pelvic uptake in lymph nodes, which are not pathologically enlarged. PSA is now 10.2 and has doubled from 5 over 4 months</a:t>
            </a:r>
          </a:p>
          <a:p>
            <a:r>
              <a:rPr lang="en-US" dirty="0"/>
              <a:t>Apalutamide is started with ongoing ADT for his rapid PSA rise (PSADT 4 </a:t>
            </a:r>
            <a:r>
              <a:rPr lang="en-US" dirty="0" err="1"/>
              <a:t>mo</a:t>
            </a:r>
            <a:r>
              <a:rPr lang="en-US" dirty="0"/>
              <a:t>), </a:t>
            </a:r>
            <a:r>
              <a:rPr lang="en-US" dirty="0" err="1"/>
              <a:t>nmCRPC</a:t>
            </a:r>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1 — Andrew J Armstrong, MD, </a:t>
            </a:r>
            <a:r>
              <a:rPr lang="en-US" sz="3200" dirty="0" err="1"/>
              <a:t>ScM</a:t>
            </a:r>
            <a:endParaRPr lang="en-US" sz="3200" dirty="0"/>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4163485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268DE-EAA0-D9C2-5469-6BEC8410DCE3}"/>
              </a:ext>
            </a:extLst>
          </p:cNvPr>
          <p:cNvSpPr>
            <a:spLocks noGrp="1"/>
          </p:cNvSpPr>
          <p:nvPr>
            <p:ph type="title"/>
          </p:nvPr>
        </p:nvSpPr>
        <p:spPr/>
        <p:txBody>
          <a:bodyPr/>
          <a:lstStyle/>
          <a:p>
            <a:pPr algn="l"/>
            <a:r>
              <a:rPr lang="en-US" dirty="0"/>
              <a:t>PEACE-3: Cumulative Incidence of Fractures by Treatment Arm and Use of Bone Protecting Agents</a:t>
            </a:r>
          </a:p>
        </p:txBody>
      </p:sp>
      <p:pic>
        <p:nvPicPr>
          <p:cNvPr id="5" name="Picture 4" descr="Chart&#10;&#10;Description automatically generated">
            <a:extLst>
              <a:ext uri="{FF2B5EF4-FFF2-40B4-BE49-F238E27FC236}">
                <a16:creationId xmlns:a16="http://schemas.microsoft.com/office/drawing/2014/main" id="{8EB72448-0D0D-55EE-6653-37A28FAE5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1268760"/>
            <a:ext cx="7857556" cy="5117224"/>
          </a:xfrm>
          <a:prstGeom prst="rect">
            <a:avLst/>
          </a:prstGeom>
        </p:spPr>
      </p:pic>
      <p:sp>
        <p:nvSpPr>
          <p:cNvPr id="7" name="Rectangle 6">
            <a:extLst>
              <a:ext uri="{FF2B5EF4-FFF2-40B4-BE49-F238E27FC236}">
                <a16:creationId xmlns:a16="http://schemas.microsoft.com/office/drawing/2014/main" id="{0BFF2FFC-77F8-35D2-DAAE-423DE40A08F8}"/>
              </a:ext>
            </a:extLst>
          </p:cNvPr>
          <p:cNvSpPr/>
          <p:nvPr/>
        </p:nvSpPr>
        <p:spPr bwMode="auto">
          <a:xfrm>
            <a:off x="9624392" y="3140968"/>
            <a:ext cx="296716"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9" name="Picture 8" descr="Text&#10;&#10;Description automatically generated">
            <a:extLst>
              <a:ext uri="{FF2B5EF4-FFF2-40B4-BE49-F238E27FC236}">
                <a16:creationId xmlns:a16="http://schemas.microsoft.com/office/drawing/2014/main" id="{BACDA02A-7C81-B6CC-2D48-F4679EBE4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20" y="1521351"/>
            <a:ext cx="2641476" cy="1121160"/>
          </a:xfrm>
          <a:prstGeom prst="rect">
            <a:avLst/>
          </a:prstGeom>
        </p:spPr>
      </p:pic>
      <p:sp>
        <p:nvSpPr>
          <p:cNvPr id="8" name="TextBox 7">
            <a:extLst>
              <a:ext uri="{FF2B5EF4-FFF2-40B4-BE49-F238E27FC236}">
                <a16:creationId xmlns:a16="http://schemas.microsoft.com/office/drawing/2014/main" id="{8CF7F794-902C-7E4D-A855-D54A3885B02E}"/>
              </a:ext>
            </a:extLst>
          </p:cNvPr>
          <p:cNvSpPr txBox="1"/>
          <p:nvPr/>
        </p:nvSpPr>
        <p:spPr>
          <a:xfrm>
            <a:off x="119336" y="6525344"/>
            <a:ext cx="35331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Gillessen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ASCO 2021;Abstract 5002.</a:t>
            </a:r>
          </a:p>
        </p:txBody>
      </p:sp>
    </p:spTree>
    <p:extLst>
      <p:ext uri="{BB962C8B-B14F-4D97-AF65-F5344CB8AC3E}">
        <p14:creationId xmlns:p14="http://schemas.microsoft.com/office/powerpoint/2010/main" val="2809766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268DE-EAA0-D9C2-5469-6BEC8410DCE3}"/>
              </a:ext>
            </a:extLst>
          </p:cNvPr>
          <p:cNvSpPr>
            <a:spLocks noGrp="1"/>
          </p:cNvSpPr>
          <p:nvPr>
            <p:ph type="title"/>
          </p:nvPr>
        </p:nvSpPr>
        <p:spPr/>
        <p:txBody>
          <a:bodyPr/>
          <a:lstStyle/>
          <a:p>
            <a:pPr algn="l"/>
            <a:r>
              <a:rPr lang="en-US" dirty="0"/>
              <a:t>PEACE-3: Bone Fractures and Cumulative Incidence — Safety Population</a:t>
            </a:r>
          </a:p>
        </p:txBody>
      </p:sp>
      <p:pic>
        <p:nvPicPr>
          <p:cNvPr id="5" name="Picture 4" descr="Table&#10;&#10;Description automatically generated">
            <a:extLst>
              <a:ext uri="{FF2B5EF4-FFF2-40B4-BE49-F238E27FC236}">
                <a16:creationId xmlns:a16="http://schemas.microsoft.com/office/drawing/2014/main" id="{8CB852B9-85F1-E30C-0192-1133443F0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57" y="1628800"/>
            <a:ext cx="10963086" cy="4054941"/>
          </a:xfrm>
          <a:prstGeom prst="rect">
            <a:avLst/>
          </a:prstGeom>
        </p:spPr>
      </p:pic>
      <p:sp>
        <p:nvSpPr>
          <p:cNvPr id="6" name="TextBox 5">
            <a:extLst>
              <a:ext uri="{FF2B5EF4-FFF2-40B4-BE49-F238E27FC236}">
                <a16:creationId xmlns:a16="http://schemas.microsoft.com/office/drawing/2014/main" id="{1B039BC3-4C72-A841-919F-4BECE60864F7}"/>
              </a:ext>
            </a:extLst>
          </p:cNvPr>
          <p:cNvSpPr txBox="1"/>
          <p:nvPr/>
        </p:nvSpPr>
        <p:spPr>
          <a:xfrm>
            <a:off x="119336" y="6525344"/>
            <a:ext cx="35331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Gillessen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ASCO 2021;Abstract 5002.</a:t>
            </a:r>
          </a:p>
        </p:txBody>
      </p:sp>
    </p:spTree>
    <p:extLst>
      <p:ext uri="{BB962C8B-B14F-4D97-AF65-F5344CB8AC3E}">
        <p14:creationId xmlns:p14="http://schemas.microsoft.com/office/powerpoint/2010/main" val="2173477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C530F4A7-6141-3B5D-CA43-34FF0C848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40" y="188640"/>
            <a:ext cx="10572836" cy="5921340"/>
          </a:xfrm>
          <a:prstGeom prst="rect">
            <a:avLst/>
          </a:prstGeom>
        </p:spPr>
      </p:pic>
      <p:sp>
        <p:nvSpPr>
          <p:cNvPr id="5" name="TextBox 4">
            <a:extLst>
              <a:ext uri="{FF2B5EF4-FFF2-40B4-BE49-F238E27FC236}">
                <a16:creationId xmlns:a16="http://schemas.microsoft.com/office/drawing/2014/main" id="{DCB0682C-EF68-7DC6-DE10-A3A939883DC7}"/>
              </a:ext>
            </a:extLst>
          </p:cNvPr>
          <p:cNvSpPr txBox="1"/>
          <p:nvPr/>
        </p:nvSpPr>
        <p:spPr>
          <a:xfrm>
            <a:off x="2639616" y="5373216"/>
            <a:ext cx="1576072"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80E14"/>
                </a:solidFill>
                <a:effectLst/>
                <a:uLnTx/>
                <a:uFillTx/>
                <a:latin typeface="Arial" pitchFamily="-72" charset="0"/>
                <a:ea typeface="MS PGothic" charset="0"/>
              </a:rPr>
              <a:t>Abstract 577O</a:t>
            </a:r>
          </a:p>
        </p:txBody>
      </p:sp>
    </p:spTree>
    <p:extLst>
      <p:ext uri="{BB962C8B-B14F-4D97-AF65-F5344CB8AC3E}">
        <p14:creationId xmlns:p14="http://schemas.microsoft.com/office/powerpoint/2010/main" val="2820006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5FC-7FD7-944D-BA5D-B21C509837AB}"/>
              </a:ext>
            </a:extLst>
          </p:cNvPr>
          <p:cNvSpPr>
            <a:spLocks noGrp="1"/>
          </p:cNvSpPr>
          <p:nvPr>
            <p:ph type="title"/>
          </p:nvPr>
        </p:nvSpPr>
        <p:spPr>
          <a:xfrm>
            <a:off x="843347" y="21484"/>
            <a:ext cx="10509238" cy="1679323"/>
          </a:xfrm>
        </p:spPr>
        <p:txBody>
          <a:bodyPr>
            <a:noAutofit/>
          </a:bodyPr>
          <a:lstStyle/>
          <a:p>
            <a:pPr algn="l"/>
            <a:r>
              <a:rPr lang="en-US" sz="3200" dirty="0"/>
              <a:t>PRINCE: </a:t>
            </a:r>
            <a:r>
              <a:rPr lang="en-US" sz="3200" baseline="30000" dirty="0"/>
              <a:t>177</a:t>
            </a:r>
            <a:r>
              <a:rPr lang="en-US" sz="3200" dirty="0"/>
              <a:t>Lu-PSMA-617 Combined with Pembrolizumab for </a:t>
            </a:r>
            <a:r>
              <a:rPr lang="en-US" sz="3200" dirty="0" err="1"/>
              <a:t>mCRPC</a:t>
            </a:r>
            <a:r>
              <a:rPr lang="en-US" sz="3200" dirty="0"/>
              <a:t> </a:t>
            </a:r>
            <a:br>
              <a:rPr lang="en-US" sz="3200" dirty="0"/>
            </a:br>
            <a:r>
              <a:rPr lang="en-US" sz="2400" dirty="0"/>
              <a:t>PSA Response Rate (Primary Endpoint) </a:t>
            </a:r>
          </a:p>
        </p:txBody>
      </p:sp>
      <p:sp>
        <p:nvSpPr>
          <p:cNvPr id="5" name="Rectangle 4">
            <a:extLst>
              <a:ext uri="{FF2B5EF4-FFF2-40B4-BE49-F238E27FC236}">
                <a16:creationId xmlns:a16="http://schemas.microsoft.com/office/drawing/2014/main" id="{DC0A8E65-5AAA-224A-BFCF-DD5030A8CBD3}"/>
              </a:ext>
            </a:extLst>
          </p:cNvPr>
          <p:cNvSpPr/>
          <p:nvPr/>
        </p:nvSpPr>
        <p:spPr>
          <a:xfrm>
            <a:off x="48689" y="6513350"/>
            <a:ext cx="3531736"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Sandhu S et al. ESMO 2021;Abstract 577O. </a:t>
            </a:r>
          </a:p>
        </p:txBody>
      </p:sp>
      <p:pic>
        <p:nvPicPr>
          <p:cNvPr id="4" name="Picture 3" descr="Chart&#10;&#10;Description automatically generated">
            <a:extLst>
              <a:ext uri="{FF2B5EF4-FFF2-40B4-BE49-F238E27FC236}">
                <a16:creationId xmlns:a16="http://schemas.microsoft.com/office/drawing/2014/main" id="{929FF773-6E6D-C044-8238-85F3BAE33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947" y="1700808"/>
            <a:ext cx="10140788" cy="4610245"/>
          </a:xfrm>
          <a:prstGeom prst="rect">
            <a:avLst/>
          </a:prstGeom>
        </p:spPr>
      </p:pic>
    </p:spTree>
    <p:extLst>
      <p:ext uri="{BB962C8B-B14F-4D97-AF65-F5344CB8AC3E}">
        <p14:creationId xmlns:p14="http://schemas.microsoft.com/office/powerpoint/2010/main" val="65194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5FC-7FD7-944D-BA5D-B21C509837AB}"/>
              </a:ext>
            </a:extLst>
          </p:cNvPr>
          <p:cNvSpPr>
            <a:spLocks noGrp="1"/>
          </p:cNvSpPr>
          <p:nvPr>
            <p:ph type="title"/>
          </p:nvPr>
        </p:nvSpPr>
        <p:spPr>
          <a:xfrm>
            <a:off x="912286" y="45957"/>
            <a:ext cx="10358967" cy="915903"/>
          </a:xfrm>
        </p:spPr>
        <p:txBody>
          <a:bodyPr>
            <a:noAutofit/>
          </a:bodyPr>
          <a:lstStyle/>
          <a:p>
            <a:r>
              <a:rPr lang="en-US" sz="3200" dirty="0"/>
              <a:t>PRINCE: Treatment-Related Adverse Events  (TRAEs)</a:t>
            </a:r>
          </a:p>
        </p:txBody>
      </p:sp>
      <p:sp>
        <p:nvSpPr>
          <p:cNvPr id="3" name="Content Placeholder 2">
            <a:extLst>
              <a:ext uri="{FF2B5EF4-FFF2-40B4-BE49-F238E27FC236}">
                <a16:creationId xmlns:a16="http://schemas.microsoft.com/office/drawing/2014/main" id="{8BCD0824-D243-4A4D-A21E-7B47C1267854}"/>
              </a:ext>
            </a:extLst>
          </p:cNvPr>
          <p:cNvSpPr>
            <a:spLocks noGrp="1"/>
          </p:cNvSpPr>
          <p:nvPr>
            <p:ph idx="1"/>
          </p:nvPr>
        </p:nvSpPr>
        <p:spPr/>
        <p:txBody>
          <a:bodyPr/>
          <a:lstStyle/>
          <a:p>
            <a:endParaRPr lang="en-US"/>
          </a:p>
        </p:txBody>
      </p:sp>
      <p:sp>
        <p:nvSpPr>
          <p:cNvPr id="5" name="Rectangle 4">
            <a:extLst>
              <a:ext uri="{FF2B5EF4-FFF2-40B4-BE49-F238E27FC236}">
                <a16:creationId xmlns:a16="http://schemas.microsoft.com/office/drawing/2014/main" id="{DC0A8E65-5AAA-224A-BFCF-DD5030A8CBD3}"/>
              </a:ext>
            </a:extLst>
          </p:cNvPr>
          <p:cNvSpPr/>
          <p:nvPr/>
        </p:nvSpPr>
        <p:spPr>
          <a:xfrm>
            <a:off x="263352" y="6519446"/>
            <a:ext cx="3531736"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Sandhu S et al. ESMO 2021;Abstract 577O. </a:t>
            </a:r>
          </a:p>
        </p:txBody>
      </p:sp>
      <p:pic>
        <p:nvPicPr>
          <p:cNvPr id="4" name="Picture 3" descr="Graphical user interface, table&#10;&#10;Description automatically generated">
            <a:extLst>
              <a:ext uri="{FF2B5EF4-FFF2-40B4-BE49-F238E27FC236}">
                <a16:creationId xmlns:a16="http://schemas.microsoft.com/office/drawing/2014/main" id="{91002A3F-C018-084C-855C-73B6C49C9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18" y="710358"/>
            <a:ext cx="10700525" cy="5354895"/>
          </a:xfrm>
          <a:prstGeom prst="rect">
            <a:avLst/>
          </a:prstGeom>
        </p:spPr>
      </p:pic>
      <p:sp>
        <p:nvSpPr>
          <p:cNvPr id="7" name="TextBox 6">
            <a:extLst>
              <a:ext uri="{FF2B5EF4-FFF2-40B4-BE49-F238E27FC236}">
                <a16:creationId xmlns:a16="http://schemas.microsoft.com/office/drawing/2014/main" id="{DEBB7FA7-EEDB-884E-B5E6-38A9B9EB0DBF}"/>
              </a:ext>
            </a:extLst>
          </p:cNvPr>
          <p:cNvSpPr txBox="1"/>
          <p:nvPr/>
        </p:nvSpPr>
        <p:spPr>
          <a:xfrm>
            <a:off x="983432" y="2157984"/>
            <a:ext cx="1102787" cy="153888"/>
          </a:xfrm>
          <a:prstGeom prst="rect">
            <a:avLst/>
          </a:prstGeom>
          <a:solidFill>
            <a:srgbClr val="ECEEEF"/>
          </a:solidFill>
        </p:spPr>
        <p:txBody>
          <a:bodyPr wrap="square" lIns="0" tIns="0" rIns="0" bIns="0">
            <a:noAutofit/>
          </a:bodyPr>
          <a:lstStyle/>
          <a:p>
            <a:r>
              <a:rPr lang="en-US" sz="1100" b="0" dirty="0">
                <a:solidFill>
                  <a:srgbClr val="000000"/>
                </a:solidFill>
                <a:effectLst/>
                <a:latin typeface="Helvetica" pitchFamily="2" charset="0"/>
              </a:rPr>
              <a:t>Pruritus</a:t>
            </a:r>
          </a:p>
        </p:txBody>
      </p:sp>
      <p:pic>
        <p:nvPicPr>
          <p:cNvPr id="8" name="Picture 7" descr="Graphical user interface, table&#10;&#10;Description automatically generated">
            <a:extLst>
              <a:ext uri="{FF2B5EF4-FFF2-40B4-BE49-F238E27FC236}">
                <a16:creationId xmlns:a16="http://schemas.microsoft.com/office/drawing/2014/main" id="{48C68928-4C9A-0845-85CF-B90E0D0CDC35}"/>
              </a:ext>
            </a:extLst>
          </p:cNvPr>
          <p:cNvPicPr>
            <a:picLocks noChangeAspect="1"/>
          </p:cNvPicPr>
          <p:nvPr/>
        </p:nvPicPr>
        <p:blipFill rotWithShape="1">
          <a:blip r:embed="rId3">
            <a:extLst>
              <a:ext uri="{28A0092B-C50C-407E-A947-70E740481C1C}">
                <a14:useLocalDpi xmlns:a14="http://schemas.microsoft.com/office/drawing/2010/main" val="0"/>
              </a:ext>
            </a:extLst>
          </a:blip>
          <a:srcRect l="32301" t="91915" r="314" b="3990"/>
          <a:stretch/>
        </p:blipFill>
        <p:spPr>
          <a:xfrm>
            <a:off x="3926077" y="5632704"/>
            <a:ext cx="7210483" cy="219301"/>
          </a:xfrm>
          <a:prstGeom prst="rect">
            <a:avLst/>
          </a:prstGeom>
        </p:spPr>
      </p:pic>
    </p:spTree>
    <p:extLst>
      <p:ext uri="{BB962C8B-B14F-4D97-AF65-F5344CB8AC3E}">
        <p14:creationId xmlns:p14="http://schemas.microsoft.com/office/powerpoint/2010/main" val="1534996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3660-C2F6-B445-AA6E-646F1EC1CB98}"/>
              </a:ext>
            </a:extLst>
          </p:cNvPr>
          <p:cNvSpPr>
            <a:spLocks noGrp="1"/>
          </p:cNvSpPr>
          <p:nvPr>
            <p:ph type="title"/>
          </p:nvPr>
        </p:nvSpPr>
        <p:spPr>
          <a:xfrm>
            <a:off x="838200" y="362661"/>
            <a:ext cx="10515600" cy="965523"/>
          </a:xfrm>
        </p:spPr>
        <p:txBody>
          <a:bodyPr/>
          <a:lstStyle/>
          <a:p>
            <a:pPr algn="l"/>
            <a:r>
              <a:rPr lang="en-US" dirty="0"/>
              <a:t>Immune Checkpoint Inhibitors in </a:t>
            </a:r>
            <a:r>
              <a:rPr lang="en-US" dirty="0" err="1"/>
              <a:t>mCRPC</a:t>
            </a:r>
            <a:endParaRPr lang="en-US" dirty="0"/>
          </a:p>
        </p:txBody>
      </p:sp>
      <p:graphicFrame>
        <p:nvGraphicFramePr>
          <p:cNvPr id="4" name="Table 4">
            <a:extLst>
              <a:ext uri="{FF2B5EF4-FFF2-40B4-BE49-F238E27FC236}">
                <a16:creationId xmlns:a16="http://schemas.microsoft.com/office/drawing/2014/main" id="{3E808873-5D15-3C42-968A-0DBCF2F2597C}"/>
              </a:ext>
            </a:extLst>
          </p:cNvPr>
          <p:cNvGraphicFramePr>
            <a:graphicFrameLocks noGrp="1"/>
          </p:cNvGraphicFramePr>
          <p:nvPr>
            <p:ph idx="1"/>
            <p:extLst>
              <p:ext uri="{D42A27DB-BD31-4B8C-83A1-F6EECF244321}">
                <p14:modId xmlns:p14="http://schemas.microsoft.com/office/powerpoint/2010/main" val="1858792921"/>
              </p:ext>
            </p:extLst>
          </p:nvPr>
        </p:nvGraphicFramePr>
        <p:xfrm>
          <a:off x="838200" y="1412776"/>
          <a:ext cx="10515600" cy="3168762"/>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849375302"/>
                    </a:ext>
                  </a:extLst>
                </a:gridCol>
                <a:gridCol w="3505200">
                  <a:extLst>
                    <a:ext uri="{9D8B030D-6E8A-4147-A177-3AD203B41FA5}">
                      <a16:colId xmlns:a16="http://schemas.microsoft.com/office/drawing/2014/main" val="2202724164"/>
                    </a:ext>
                  </a:extLst>
                </a:gridCol>
                <a:gridCol w="3505200">
                  <a:extLst>
                    <a:ext uri="{9D8B030D-6E8A-4147-A177-3AD203B41FA5}">
                      <a16:colId xmlns:a16="http://schemas.microsoft.com/office/drawing/2014/main" val="2809527500"/>
                    </a:ext>
                  </a:extLst>
                </a:gridCol>
              </a:tblGrid>
              <a:tr h="409299">
                <a:tc>
                  <a:txBody>
                    <a:bodyPr/>
                    <a:lstStyle/>
                    <a:p>
                      <a:r>
                        <a:rPr lang="en-US" dirty="0"/>
                        <a:t>Therapy</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Disease state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Disease response</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576351754"/>
                  </a:ext>
                </a:extLst>
              </a:tr>
              <a:tr h="706461">
                <a:tc>
                  <a:txBody>
                    <a:bodyPr/>
                    <a:lstStyle/>
                    <a:p>
                      <a:r>
                        <a:rPr lang="en-US" dirty="0"/>
                        <a:t>Pembrolizumab </a:t>
                      </a:r>
                      <a:r>
                        <a:rPr lang="en-US" dirty="0" err="1"/>
                        <a:t>monotherapy</a:t>
                      </a:r>
                      <a:r>
                        <a:rPr lang="en-US" baseline="30000" dirty="0" err="1"/>
                        <a:t>a</a:t>
                      </a:r>
                      <a:endParaRPr lang="en-US" baseline="30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r>
                        <a:rPr lang="en-US" dirty="0" err="1"/>
                        <a:t>Postchemotherapy</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r>
                        <a:rPr lang="en-US" dirty="0"/>
                        <a:t>ORR 9%</a:t>
                      </a:r>
                    </a:p>
                    <a:p>
                      <a:r>
                        <a:rPr lang="en-US" dirty="0"/>
                        <a:t>PSA RR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3616672"/>
                  </a:ext>
                </a:extLst>
              </a:tr>
              <a:tr h="706461">
                <a:tc>
                  <a:txBody>
                    <a:bodyPr/>
                    <a:lstStyle/>
                    <a:p>
                      <a:r>
                        <a:rPr lang="en-US" dirty="0"/>
                        <a:t>Pembrolizumab + </a:t>
                      </a:r>
                      <a:r>
                        <a:rPr lang="en-US" dirty="0" err="1"/>
                        <a:t>enzalutamide</a:t>
                      </a:r>
                      <a:r>
                        <a:rPr lang="en-US" baseline="30000" dirty="0" err="1"/>
                        <a:t>b</a:t>
                      </a:r>
                      <a:endParaRPr lang="en-US" baseline="30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Prechemotherapy, progressing on enzalutamide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ORR 12%</a:t>
                      </a:r>
                    </a:p>
                    <a:p>
                      <a:r>
                        <a:rPr lang="en-US" dirty="0"/>
                        <a:t>PSA RR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20007"/>
                  </a:ext>
                </a:extLst>
              </a:tr>
              <a:tr h="706461">
                <a:tc>
                  <a:txBody>
                    <a:bodyPr/>
                    <a:lstStyle/>
                    <a:p>
                      <a:r>
                        <a:rPr lang="en-US" dirty="0"/>
                        <a:t>Atezolizumab + </a:t>
                      </a:r>
                      <a:r>
                        <a:rPr lang="en-US" dirty="0" err="1"/>
                        <a:t>enzalutamide</a:t>
                      </a:r>
                      <a:r>
                        <a:rPr lang="en-US" baseline="30000" dirty="0" err="1"/>
                        <a:t>c</a:t>
                      </a:r>
                      <a:endParaRPr lang="en-US" baseline="30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7E3EE"/>
                    </a:solidFill>
                  </a:tcPr>
                </a:tc>
                <a:tc>
                  <a:txBody>
                    <a:bodyPr/>
                    <a:lstStyle/>
                    <a:p>
                      <a:r>
                        <a:rPr lang="en-US" dirty="0"/>
                        <a:t>Pre- and </a:t>
                      </a:r>
                      <a:r>
                        <a:rPr lang="en-US" dirty="0" err="1"/>
                        <a:t>postchemotherapy</a:t>
                      </a:r>
                      <a:r>
                        <a:rPr lang="en-US" dirty="0"/>
                        <a:t>, s/p abiraterone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7E3EE"/>
                    </a:solidFill>
                  </a:tcPr>
                </a:tc>
                <a:tc>
                  <a:txBody>
                    <a:bodyPr/>
                    <a:lstStyle/>
                    <a:p>
                      <a:r>
                        <a:rPr lang="en-US" dirty="0"/>
                        <a:t>ORR 14%</a:t>
                      </a:r>
                    </a:p>
                    <a:p>
                      <a:r>
                        <a:rPr lang="en-US" dirty="0"/>
                        <a:t>PSA RR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rgbClr val="D7E3EE"/>
                    </a:solidFill>
                  </a:tcPr>
                </a:tc>
                <a:extLst>
                  <a:ext uri="{0D108BD9-81ED-4DB2-BD59-A6C34878D82A}">
                    <a16:rowId xmlns:a16="http://schemas.microsoft.com/office/drawing/2014/main" val="3423366616"/>
                  </a:ext>
                </a:extLst>
              </a:tr>
              <a:tr h="409299">
                <a:tc>
                  <a:txBody>
                    <a:bodyPr/>
                    <a:lstStyle/>
                    <a:p>
                      <a:r>
                        <a:rPr lang="en-US" dirty="0"/>
                        <a:t>Atezolizumab + </a:t>
                      </a:r>
                      <a:r>
                        <a:rPr lang="en-US" dirty="0" err="1"/>
                        <a:t>cabozantinib</a:t>
                      </a:r>
                      <a:r>
                        <a:rPr lang="en-US" baseline="30000" dirty="0" err="1"/>
                        <a:t>d</a:t>
                      </a:r>
                      <a:endParaRPr lang="en-US" baseline="30000" dirty="0"/>
                    </a:p>
                  </a:txBody>
                  <a:tcPr anchor="ctr">
                    <a:lnL w="5715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r>
                        <a:rPr lang="en-US" dirty="0"/>
                        <a:t>Prechemotherapy, s/p enzalutamide or abiraterone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tc>
                  <a:txBody>
                    <a:bodyPr/>
                    <a:lstStyle/>
                    <a:p>
                      <a:r>
                        <a:rPr lang="en-US" dirty="0"/>
                        <a:t>ORR 34%</a:t>
                      </a:r>
                    </a:p>
                    <a:p>
                      <a:r>
                        <a:rPr lang="en-US" dirty="0"/>
                        <a:t>PSA RR 29%</a:t>
                      </a:r>
                    </a:p>
                  </a:txBody>
                  <a:tcPr anchor="ctr">
                    <a:lnL w="12700" cap="flat" cmpd="sng" algn="ctr">
                      <a:solidFill>
                        <a:schemeClr val="tx1"/>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lnB w="5715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507247813"/>
                  </a:ext>
                </a:extLst>
              </a:tr>
            </a:tbl>
          </a:graphicData>
        </a:graphic>
      </p:graphicFrame>
      <p:sp>
        <p:nvSpPr>
          <p:cNvPr id="5" name="TextBox 4">
            <a:extLst>
              <a:ext uri="{FF2B5EF4-FFF2-40B4-BE49-F238E27FC236}">
                <a16:creationId xmlns:a16="http://schemas.microsoft.com/office/drawing/2014/main" id="{3D06C7A3-254C-4240-81EC-8EF6C4C0EB92}"/>
              </a:ext>
            </a:extLst>
          </p:cNvPr>
          <p:cNvSpPr txBox="1"/>
          <p:nvPr/>
        </p:nvSpPr>
        <p:spPr>
          <a:xfrm>
            <a:off x="263352" y="6119127"/>
            <a:ext cx="10729687" cy="584775"/>
          </a:xfrm>
          <a:prstGeom prst="rect">
            <a:avLst/>
          </a:prstGeom>
          <a:noFill/>
        </p:spPr>
        <p:txBody>
          <a:bodyPr wrap="square" rtlCol="0">
            <a:spAutoFit/>
          </a:bodyPr>
          <a:lstStyle/>
          <a:p>
            <a:pPr defTabSz="914400" fontAlgn="auto">
              <a:spcBef>
                <a:spcPts val="0"/>
              </a:spcBef>
              <a:spcAft>
                <a:spcPts val="0"/>
              </a:spcAft>
              <a:defRPr/>
            </a:pP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a </a:t>
            </a:r>
            <a:r>
              <a:rPr lang="en-US" sz="1600" b="0" dirty="0" err="1">
                <a:solidFill>
                  <a:prstClr val="black"/>
                </a:solidFill>
                <a:latin typeface="Calibri" panose="020F0502020204030204"/>
                <a:ea typeface="+mn-ea"/>
                <a:cs typeface="+mn-cs"/>
              </a:rPr>
              <a:t>Antonarakis</a:t>
            </a:r>
            <a:r>
              <a:rPr lang="en-US" sz="1600" b="0" dirty="0">
                <a:solidFill>
                  <a:prstClr val="black"/>
                </a:solidFill>
                <a:latin typeface="Calibri" panose="020F0502020204030204"/>
                <a:ea typeface="+mn-ea"/>
                <a:cs typeface="+mn-cs"/>
              </a:rPr>
              <a:t> ES et al. </a:t>
            </a:r>
            <a:r>
              <a:rPr lang="en-US" sz="1600" b="0" i="1" dirty="0">
                <a:solidFill>
                  <a:prstClr val="black"/>
                </a:solidFill>
                <a:latin typeface="Calibri" panose="020F0502020204030204"/>
                <a:ea typeface="+mn-ea"/>
                <a:cs typeface="+mn-cs"/>
              </a:rPr>
              <a:t>JCO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2020:38(5):395-405. </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b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Presented at the 2021 ASCO Annual Meeting – Virtual. </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c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Sweeney C. AACR 2020; IMbassador250. </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Agarwal ASCO 2020; COSMIC-021.</a:t>
            </a:r>
          </a:p>
        </p:txBody>
      </p:sp>
    </p:spTree>
    <p:extLst>
      <p:ext uri="{BB962C8B-B14F-4D97-AF65-F5344CB8AC3E}">
        <p14:creationId xmlns:p14="http://schemas.microsoft.com/office/powerpoint/2010/main" val="3720244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0A658F-4980-AB47-B550-4EA9DBE38481}"/>
              </a:ext>
            </a:extLst>
          </p:cNvPr>
          <p:cNvSpPr>
            <a:spLocks noGrp="1"/>
          </p:cNvSpPr>
          <p:nvPr>
            <p:ph type="title" idx="4294967295"/>
          </p:nvPr>
        </p:nvSpPr>
        <p:spPr>
          <a:xfrm>
            <a:off x="1055440" y="44450"/>
            <a:ext cx="8953053" cy="1143000"/>
          </a:xfrm>
        </p:spPr>
        <p:txBody>
          <a:bodyPr/>
          <a:lstStyle/>
          <a:p>
            <a:pPr algn="l"/>
            <a:r>
              <a:rPr lang="en-US" dirty="0"/>
              <a:t>Inherited DNA Repair Gene Mutations in Men with Metastatic Prostate Cancer</a:t>
            </a:r>
          </a:p>
        </p:txBody>
      </p:sp>
      <p:sp>
        <p:nvSpPr>
          <p:cNvPr id="5" name="TextBox 4">
            <a:extLst>
              <a:ext uri="{FF2B5EF4-FFF2-40B4-BE49-F238E27FC236}">
                <a16:creationId xmlns:a16="http://schemas.microsoft.com/office/drawing/2014/main" id="{6282417C-D37E-BA44-9254-07E593230FB2}"/>
              </a:ext>
            </a:extLst>
          </p:cNvPr>
          <p:cNvSpPr txBox="1"/>
          <p:nvPr/>
        </p:nvSpPr>
        <p:spPr>
          <a:xfrm>
            <a:off x="9051525" y="6486970"/>
            <a:ext cx="314047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Matthew Smith, MD, PhD</a:t>
            </a:r>
          </a:p>
        </p:txBody>
      </p:sp>
      <p:pic>
        <p:nvPicPr>
          <p:cNvPr id="10" name="Picture 9" descr="Chart, pie chart&#10;&#10;Description automatically generated">
            <a:extLst>
              <a:ext uri="{FF2B5EF4-FFF2-40B4-BE49-F238E27FC236}">
                <a16:creationId xmlns:a16="http://schemas.microsoft.com/office/drawing/2014/main" id="{E35F955D-F795-4C45-95B3-F26D1DBD5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052736"/>
            <a:ext cx="6016757" cy="5595817"/>
          </a:xfrm>
          <a:prstGeom prst="rect">
            <a:avLst/>
          </a:prstGeom>
        </p:spPr>
      </p:pic>
      <p:sp>
        <p:nvSpPr>
          <p:cNvPr id="11" name="TextBox 10">
            <a:extLst>
              <a:ext uri="{FF2B5EF4-FFF2-40B4-BE49-F238E27FC236}">
                <a16:creationId xmlns:a16="http://schemas.microsoft.com/office/drawing/2014/main" id="{03BDDA85-43BD-FD48-93A7-82C009BE817E}"/>
              </a:ext>
            </a:extLst>
          </p:cNvPr>
          <p:cNvSpPr txBox="1"/>
          <p:nvPr/>
        </p:nvSpPr>
        <p:spPr>
          <a:xfrm>
            <a:off x="6788663" y="1988840"/>
            <a:ext cx="4824536" cy="3582519"/>
          </a:xfrm>
          <a:prstGeom prst="rect">
            <a:avLst/>
          </a:prstGeom>
          <a:noFill/>
        </p:spPr>
        <p:txBody>
          <a:bodyPr wrap="square" rtlCol="0">
            <a:spAutoFit/>
          </a:bodyPr>
          <a:lstStyle/>
          <a:p>
            <a:pPr marL="285750" marR="0" lvl="0" indent="-285750" algn="l" defTabSz="455613" rtl="0" eaLnBrk="0" fontAlgn="base" latinLnBrk="0" hangingPunct="0">
              <a:lnSpc>
                <a:spcPct val="85000"/>
              </a:lnSpc>
              <a:spcBef>
                <a:spcPts val="1200"/>
              </a:spcBef>
              <a:spcAft>
                <a:spcPts val="120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charset="0"/>
                <a:ea typeface="ヒラギノ角ゴ Pro W3" charset="0"/>
                <a:cs typeface="ヒラギノ角ゴ Pro W3" charset="0"/>
              </a:rPr>
              <a:t>Multicenter study of 692 men</a:t>
            </a:r>
          </a:p>
          <a:p>
            <a:pPr marL="285750" marR="0" lvl="0" indent="-285750" algn="l" defTabSz="455613" rtl="0" eaLnBrk="0" fontAlgn="base" latinLnBrk="0" hangingPunct="0">
              <a:lnSpc>
                <a:spcPct val="85000"/>
              </a:lnSpc>
              <a:spcBef>
                <a:spcPts val="1200"/>
              </a:spcBef>
              <a:spcAft>
                <a:spcPts val="120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charset="0"/>
                <a:ea typeface="ヒラギノ角ゴ Pro W3" charset="0"/>
                <a:cs typeface="ヒラギノ角ゴ Pro W3" charset="0"/>
              </a:rPr>
              <a:t>Deleterious mutations were found in 82 men (11.8%) in 16 genes</a:t>
            </a:r>
          </a:p>
          <a:p>
            <a:pPr marL="285750" marR="0" lvl="0" indent="-285750" algn="l" defTabSz="455613" rtl="0" eaLnBrk="0" fontAlgn="base" latinLnBrk="0" hangingPunct="0">
              <a:lnSpc>
                <a:spcPct val="85000"/>
              </a:lnSpc>
              <a:spcBef>
                <a:spcPts val="1200"/>
              </a:spcBef>
              <a:spcAft>
                <a:spcPts val="120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charset="0"/>
                <a:ea typeface="ヒラギノ角ゴ Pro W3" charset="0"/>
                <a:cs typeface="ヒラギノ角ゴ Pro W3" charset="0"/>
              </a:rPr>
              <a:t>Observed rate exceeded that associated with localized prostate cancer (4.6%) and general population without cancer (2.7%)</a:t>
            </a:r>
          </a:p>
          <a:p>
            <a:pPr marL="0" marR="0" lvl="0" indent="0" algn="l" defTabSz="455613" rtl="0" eaLnBrk="1" fontAlgn="base" latinLnBrk="0" hangingPunct="1">
              <a:lnSpc>
                <a:spcPct val="100000"/>
              </a:lnSpc>
              <a:spcBef>
                <a:spcPts val="1200"/>
              </a:spcBef>
              <a:spcAft>
                <a:spcPts val="1200"/>
              </a:spcAft>
              <a:buClrTx/>
              <a:buSzTx/>
              <a:buFontTx/>
              <a:buNone/>
              <a:tabLst/>
              <a:defRPr/>
            </a:pPr>
            <a:endParaRPr kumimoji="0" lang="en-US" sz="24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1648954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0B928D2B-AC75-4412-E3E6-90DB32796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585072"/>
            <a:ext cx="10525369" cy="5687856"/>
          </a:xfrm>
          <a:prstGeom prst="rect">
            <a:avLst/>
          </a:prstGeom>
        </p:spPr>
      </p:pic>
      <p:sp>
        <p:nvSpPr>
          <p:cNvPr id="4" name="TextBox 3">
            <a:extLst>
              <a:ext uri="{FF2B5EF4-FFF2-40B4-BE49-F238E27FC236}">
                <a16:creationId xmlns:a16="http://schemas.microsoft.com/office/drawing/2014/main" id="{073DE683-2785-C9AC-AADD-9CF6F9EC0191}"/>
              </a:ext>
            </a:extLst>
          </p:cNvPr>
          <p:cNvSpPr txBox="1"/>
          <p:nvPr/>
        </p:nvSpPr>
        <p:spPr>
          <a:xfrm>
            <a:off x="3808971" y="692696"/>
            <a:ext cx="4442242"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D91737"/>
                </a:solidFill>
                <a:effectLst/>
                <a:uLnTx/>
                <a:uFillTx/>
                <a:latin typeface="Arial" pitchFamily="-72" charset="0"/>
                <a:ea typeface="MS PGothic" charset="0"/>
              </a:rPr>
              <a:t>N </a:t>
            </a:r>
            <a:r>
              <a:rPr kumimoji="0" lang="en-US" sz="2200" b="1" i="1" u="none" strike="noStrike" kern="1200" cap="none" spc="0" normalizeH="0" baseline="0" noProof="0" dirty="0" err="1">
                <a:ln>
                  <a:noFill/>
                </a:ln>
                <a:solidFill>
                  <a:srgbClr val="D91737"/>
                </a:solidFill>
                <a:effectLst/>
                <a:uLnTx/>
                <a:uFillTx/>
                <a:latin typeface="Arial" pitchFamily="-72" charset="0"/>
                <a:ea typeface="MS PGothic" charset="0"/>
              </a:rPr>
              <a:t>Engl</a:t>
            </a:r>
            <a:r>
              <a:rPr kumimoji="0" lang="en-US" sz="2200" b="1" i="1" u="none" strike="noStrike" kern="1200" cap="none" spc="0" normalizeH="0" baseline="0" noProof="0" dirty="0">
                <a:ln>
                  <a:noFill/>
                </a:ln>
                <a:solidFill>
                  <a:srgbClr val="D91737"/>
                </a:solidFill>
                <a:effectLst/>
                <a:uLnTx/>
                <a:uFillTx/>
                <a:latin typeface="Arial" pitchFamily="-72" charset="0"/>
                <a:ea typeface="MS PGothic" charset="0"/>
              </a:rPr>
              <a:t> J Med </a:t>
            </a:r>
            <a:r>
              <a:rPr kumimoji="0" lang="en-US" sz="2200" b="1" i="0" u="none" strike="noStrike" kern="1200" cap="none" spc="0" normalizeH="0" baseline="0" noProof="0" dirty="0">
                <a:ln>
                  <a:noFill/>
                </a:ln>
                <a:solidFill>
                  <a:srgbClr val="D91737"/>
                </a:solidFill>
                <a:effectLst/>
                <a:uLnTx/>
                <a:uFillTx/>
                <a:latin typeface="Arial" pitchFamily="-72" charset="0"/>
                <a:ea typeface="MS PGothic" charset="0"/>
              </a:rPr>
              <a:t>2020;383:2345-57.</a:t>
            </a:r>
          </a:p>
        </p:txBody>
      </p:sp>
    </p:spTree>
    <p:extLst>
      <p:ext uri="{BB962C8B-B14F-4D97-AF65-F5344CB8AC3E}">
        <p14:creationId xmlns:p14="http://schemas.microsoft.com/office/powerpoint/2010/main" val="727840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EE0F9-8519-5D4E-8E3F-5E7CE98994D1}"/>
              </a:ext>
            </a:extLst>
          </p:cNvPr>
          <p:cNvSpPr/>
          <p:nvPr/>
        </p:nvSpPr>
        <p:spPr bwMode="auto">
          <a:xfrm>
            <a:off x="767408" y="1556792"/>
            <a:ext cx="10297144" cy="47399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itle 3">
            <a:extLst>
              <a:ext uri="{FF2B5EF4-FFF2-40B4-BE49-F238E27FC236}">
                <a16:creationId xmlns:a16="http://schemas.microsoft.com/office/drawing/2014/main" id="{070A658F-4980-AB47-B550-4EA9DBE38481}"/>
              </a:ext>
            </a:extLst>
          </p:cNvPr>
          <p:cNvSpPr>
            <a:spLocks noGrp="1"/>
          </p:cNvSpPr>
          <p:nvPr>
            <p:ph type="title"/>
          </p:nvPr>
        </p:nvSpPr>
        <p:spPr>
          <a:xfrm>
            <a:off x="912286" y="227013"/>
            <a:ext cx="10297143" cy="1143000"/>
          </a:xfrm>
        </p:spPr>
        <p:txBody>
          <a:bodyPr/>
          <a:lstStyle/>
          <a:p>
            <a:pPr algn="l"/>
            <a:r>
              <a:rPr lang="en-US" dirty="0" err="1"/>
              <a:t>PROfound</a:t>
            </a:r>
            <a:r>
              <a:rPr lang="en-US" dirty="0"/>
              <a:t> Primary Endpoint: Imaging-Based PFS with Olaparib </a:t>
            </a:r>
            <a:br>
              <a:rPr lang="en-US" dirty="0"/>
            </a:br>
            <a:r>
              <a:rPr lang="en-US" dirty="0"/>
              <a:t>for Patients with </a:t>
            </a:r>
            <a:r>
              <a:rPr lang="en-US" dirty="0" err="1"/>
              <a:t>mCRPC</a:t>
            </a:r>
            <a:r>
              <a:rPr lang="en-US" dirty="0"/>
              <a:t> and at Least 1 Alteration in BRCA1, BRCA2 or ATM (Cohort A)</a:t>
            </a:r>
          </a:p>
        </p:txBody>
      </p:sp>
      <p:sp>
        <p:nvSpPr>
          <p:cNvPr id="5" name="TextBox 4">
            <a:extLst>
              <a:ext uri="{FF2B5EF4-FFF2-40B4-BE49-F238E27FC236}">
                <a16:creationId xmlns:a16="http://schemas.microsoft.com/office/drawing/2014/main" id="{6282417C-D37E-BA44-9254-07E593230FB2}"/>
              </a:ext>
            </a:extLst>
          </p:cNvPr>
          <p:cNvSpPr txBox="1"/>
          <p:nvPr/>
        </p:nvSpPr>
        <p:spPr>
          <a:xfrm>
            <a:off x="191344" y="6483496"/>
            <a:ext cx="625940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 Bono J et al;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PROfound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investigators.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2020;382(22):2091-102.</a:t>
            </a:r>
          </a:p>
        </p:txBody>
      </p:sp>
      <p:pic>
        <p:nvPicPr>
          <p:cNvPr id="6" name="Picture 5" descr="Chart, line chart&#10;&#10;Description automatically generated">
            <a:extLst>
              <a:ext uri="{FF2B5EF4-FFF2-40B4-BE49-F238E27FC236}">
                <a16:creationId xmlns:a16="http://schemas.microsoft.com/office/drawing/2014/main" id="{3755F38C-7684-A24E-9CB7-33A74010C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185" y="1628800"/>
            <a:ext cx="9542090" cy="4667917"/>
          </a:xfrm>
          <a:prstGeom prst="rect">
            <a:avLst/>
          </a:prstGeom>
        </p:spPr>
      </p:pic>
      <p:graphicFrame>
        <p:nvGraphicFramePr>
          <p:cNvPr id="7" name="Table 7">
            <a:extLst>
              <a:ext uri="{FF2B5EF4-FFF2-40B4-BE49-F238E27FC236}">
                <a16:creationId xmlns:a16="http://schemas.microsoft.com/office/drawing/2014/main" id="{D39F3780-202F-CC4F-A644-E8209C7FB21C}"/>
              </a:ext>
            </a:extLst>
          </p:cNvPr>
          <p:cNvGraphicFramePr>
            <a:graphicFrameLocks noGrp="1"/>
          </p:cNvGraphicFramePr>
          <p:nvPr/>
        </p:nvGraphicFramePr>
        <p:xfrm>
          <a:off x="5239968" y="1663823"/>
          <a:ext cx="5439306" cy="1010920"/>
        </p:xfrm>
        <a:graphic>
          <a:graphicData uri="http://schemas.openxmlformats.org/drawingml/2006/table">
            <a:tbl>
              <a:tblPr firstRow="1" bandRow="1">
                <a:tableStyleId>{21E4AEA4-8DFA-4A89-87EB-49C32662AFE0}</a:tableStyleId>
              </a:tblPr>
              <a:tblGrid>
                <a:gridCol w="1368152">
                  <a:extLst>
                    <a:ext uri="{9D8B030D-6E8A-4147-A177-3AD203B41FA5}">
                      <a16:colId xmlns:a16="http://schemas.microsoft.com/office/drawing/2014/main" val="667222946"/>
                    </a:ext>
                  </a:extLst>
                </a:gridCol>
                <a:gridCol w="1080120">
                  <a:extLst>
                    <a:ext uri="{9D8B030D-6E8A-4147-A177-3AD203B41FA5}">
                      <a16:colId xmlns:a16="http://schemas.microsoft.com/office/drawing/2014/main" val="1183615591"/>
                    </a:ext>
                  </a:extLst>
                </a:gridCol>
                <a:gridCol w="1008112">
                  <a:extLst>
                    <a:ext uri="{9D8B030D-6E8A-4147-A177-3AD203B41FA5}">
                      <a16:colId xmlns:a16="http://schemas.microsoft.com/office/drawing/2014/main" val="4062469747"/>
                    </a:ext>
                  </a:extLst>
                </a:gridCol>
                <a:gridCol w="1008112">
                  <a:extLst>
                    <a:ext uri="{9D8B030D-6E8A-4147-A177-3AD203B41FA5}">
                      <a16:colId xmlns:a16="http://schemas.microsoft.com/office/drawing/2014/main" val="1633632624"/>
                    </a:ext>
                  </a:extLst>
                </a:gridCol>
                <a:gridCol w="974810">
                  <a:extLst>
                    <a:ext uri="{9D8B030D-6E8A-4147-A177-3AD203B41FA5}">
                      <a16:colId xmlns:a16="http://schemas.microsoft.com/office/drawing/2014/main" val="1506360408"/>
                    </a:ext>
                  </a:extLst>
                </a:gridCol>
              </a:tblGrid>
              <a:tr h="370840">
                <a:tc>
                  <a:txBody>
                    <a:bodyPr/>
                    <a:lstStyle/>
                    <a:p>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Olaparib</a:t>
                      </a:r>
                    </a:p>
                    <a:p>
                      <a:pPr algn="ctr"/>
                      <a:r>
                        <a:rPr lang="en-US" dirty="0"/>
                        <a:t>(n = 162)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Control</a:t>
                      </a:r>
                    </a:p>
                    <a:p>
                      <a:pPr algn="ctr"/>
                      <a:r>
                        <a:rPr lang="en-US" dirty="0"/>
                        <a:t>(n = 83)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HR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i="1" dirty="0"/>
                        <a:t>p</a:t>
                      </a:r>
                      <a:r>
                        <a:rPr lang="en-US" dirty="0"/>
                        <a:t>-value</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1318072312"/>
                  </a:ext>
                </a:extLst>
              </a:tr>
              <a:tr h="370840">
                <a:tc>
                  <a:txBody>
                    <a:bodyPr/>
                    <a:lstStyle/>
                    <a:p>
                      <a:r>
                        <a:rPr lang="en-US" dirty="0"/>
                        <a:t>Median </a:t>
                      </a:r>
                      <a:r>
                        <a:rPr lang="en-US" dirty="0" err="1"/>
                        <a:t>iPFS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7.4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3.6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0.34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dirty="0"/>
                        <a:t>&lt;0.001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150087750"/>
                  </a:ext>
                </a:extLst>
              </a:tr>
            </a:tbl>
          </a:graphicData>
        </a:graphic>
      </p:graphicFrame>
    </p:spTree>
    <p:extLst>
      <p:ext uri="{BB962C8B-B14F-4D97-AF65-F5344CB8AC3E}">
        <p14:creationId xmlns:p14="http://schemas.microsoft.com/office/powerpoint/2010/main" val="2758791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47E827-04CF-F446-8380-891575BBA31C}"/>
              </a:ext>
            </a:extLst>
          </p:cNvPr>
          <p:cNvSpPr/>
          <p:nvPr/>
        </p:nvSpPr>
        <p:spPr bwMode="auto">
          <a:xfrm>
            <a:off x="1" y="1556792"/>
            <a:ext cx="12192000" cy="42929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51545D4-D9A9-BB45-93AE-1970596BBEE0}"/>
              </a:ext>
            </a:extLst>
          </p:cNvPr>
          <p:cNvSpPr>
            <a:spLocks noGrp="1"/>
          </p:cNvSpPr>
          <p:nvPr>
            <p:ph type="title"/>
          </p:nvPr>
        </p:nvSpPr>
        <p:spPr>
          <a:xfrm>
            <a:off x="1199456" y="246323"/>
            <a:ext cx="10296282" cy="1143000"/>
          </a:xfrm>
        </p:spPr>
        <p:txBody>
          <a:bodyPr/>
          <a:lstStyle/>
          <a:p>
            <a:pPr algn="l"/>
            <a:r>
              <a:rPr lang="en-US" dirty="0" err="1"/>
              <a:t>PROfound</a:t>
            </a:r>
            <a:r>
              <a:rPr lang="en-US" dirty="0"/>
              <a:t>: OS with Olaparib for Patients with </a:t>
            </a:r>
            <a:r>
              <a:rPr lang="en-US" dirty="0" err="1"/>
              <a:t>mCRPC</a:t>
            </a:r>
            <a:r>
              <a:rPr lang="en-US" dirty="0"/>
              <a:t> and at Least 1 Alteration in BRCA1, BRCA2 or ATM (Cohort A)</a:t>
            </a:r>
          </a:p>
        </p:txBody>
      </p:sp>
      <p:sp>
        <p:nvSpPr>
          <p:cNvPr id="3" name="TextBox 2">
            <a:extLst>
              <a:ext uri="{FF2B5EF4-FFF2-40B4-BE49-F238E27FC236}">
                <a16:creationId xmlns:a16="http://schemas.microsoft.com/office/drawing/2014/main" id="{919B171B-E69F-3940-B2EC-9FB24D3A78E4}"/>
              </a:ext>
            </a:extLst>
          </p:cNvPr>
          <p:cNvSpPr txBox="1"/>
          <p:nvPr/>
        </p:nvSpPr>
        <p:spPr>
          <a:xfrm>
            <a:off x="137647" y="6496532"/>
            <a:ext cx="622734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Hussain M et al;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PROfound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investigators.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2020;383(24):2345-57.</a:t>
            </a:r>
          </a:p>
        </p:txBody>
      </p:sp>
      <p:pic>
        <p:nvPicPr>
          <p:cNvPr id="7" name="Picture 6" descr="Chart&#10;&#10;Description automatically generated">
            <a:extLst>
              <a:ext uri="{FF2B5EF4-FFF2-40B4-BE49-F238E27FC236}">
                <a16:creationId xmlns:a16="http://schemas.microsoft.com/office/drawing/2014/main" id="{9F0AA208-0608-D443-ACF9-CA7959B61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20" y="2204864"/>
            <a:ext cx="5415904" cy="3555419"/>
          </a:xfrm>
          <a:prstGeom prst="rect">
            <a:avLst/>
          </a:prstGeom>
        </p:spPr>
      </p:pic>
      <p:pic>
        <p:nvPicPr>
          <p:cNvPr id="9" name="Picture 8" descr="Chart, line chart&#10;&#10;Description automatically generated">
            <a:extLst>
              <a:ext uri="{FF2B5EF4-FFF2-40B4-BE49-F238E27FC236}">
                <a16:creationId xmlns:a16="http://schemas.microsoft.com/office/drawing/2014/main" id="{C3CCBE04-45C2-E84C-95F8-27D34F037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749" y="2276872"/>
            <a:ext cx="6157167" cy="3390107"/>
          </a:xfrm>
          <a:prstGeom prst="rect">
            <a:avLst/>
          </a:prstGeom>
        </p:spPr>
      </p:pic>
      <p:sp>
        <p:nvSpPr>
          <p:cNvPr id="10" name="TextBox 9">
            <a:extLst>
              <a:ext uri="{FF2B5EF4-FFF2-40B4-BE49-F238E27FC236}">
                <a16:creationId xmlns:a16="http://schemas.microsoft.com/office/drawing/2014/main" id="{9C717EFB-6D22-334B-8357-4285BDA1DF67}"/>
              </a:ext>
            </a:extLst>
          </p:cNvPr>
          <p:cNvSpPr txBox="1"/>
          <p:nvPr/>
        </p:nvSpPr>
        <p:spPr>
          <a:xfrm>
            <a:off x="464756" y="1683048"/>
            <a:ext cx="5112568"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11" name="TextBox 10">
            <a:extLst>
              <a:ext uri="{FF2B5EF4-FFF2-40B4-BE49-F238E27FC236}">
                <a16:creationId xmlns:a16="http://schemas.microsoft.com/office/drawing/2014/main" id="{5C3C6E6F-41A6-584F-9E11-B7DA19B7BE8A}"/>
              </a:ext>
            </a:extLst>
          </p:cNvPr>
          <p:cNvSpPr txBox="1"/>
          <p:nvPr/>
        </p:nvSpPr>
        <p:spPr>
          <a:xfrm>
            <a:off x="5951984" y="1713359"/>
            <a:ext cx="5956572"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Crossover-adjusted overall survival</a:t>
            </a:r>
          </a:p>
        </p:txBody>
      </p:sp>
    </p:spTree>
    <p:extLst>
      <p:ext uri="{BB962C8B-B14F-4D97-AF65-F5344CB8AC3E}">
        <p14:creationId xmlns:p14="http://schemas.microsoft.com/office/powerpoint/2010/main" val="2929319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About 2-3 months into therapy, a hyperpigmented rash develops in his lower extremities, sparing palms/soles and rest of his body</a:t>
            </a:r>
          </a:p>
          <a:p>
            <a:r>
              <a:rPr lang="en-US" dirty="0"/>
              <a:t>Rash is a little bit itchy, painless, somewhat </a:t>
            </a:r>
            <a:br>
              <a:rPr lang="en-US" dirty="0"/>
            </a:br>
            <a:r>
              <a:rPr lang="en-US" dirty="0"/>
              <a:t>nodular/bumpy and is largely covered by </a:t>
            </a:r>
            <a:br>
              <a:rPr lang="en-US" dirty="0"/>
            </a:br>
            <a:r>
              <a:rPr lang="en-US" dirty="0"/>
              <a:t>his socks</a:t>
            </a:r>
          </a:p>
          <a:p>
            <a:r>
              <a:rPr lang="en-US" dirty="0"/>
              <a:t>He continues to be active, otherwise </a:t>
            </a:r>
            <a:br>
              <a:rPr lang="en-US" dirty="0"/>
            </a:br>
            <a:r>
              <a:rPr lang="en-US" dirty="0"/>
              <a:t>tolerating ADT/apalutamide well with </a:t>
            </a:r>
            <a:br>
              <a:rPr lang="en-US" dirty="0"/>
            </a:br>
            <a:r>
              <a:rPr lang="en-US" dirty="0"/>
              <a:t>only mild fatigue, hot flushes, and is </a:t>
            </a:r>
            <a:br>
              <a:rPr lang="en-US" dirty="0"/>
            </a:br>
            <a:r>
              <a:rPr lang="en-US" dirty="0"/>
              <a:t>active working</a:t>
            </a:r>
          </a:p>
          <a:p>
            <a:r>
              <a:rPr lang="en-US" dirty="0"/>
              <a:t>PSA has dropped to undetectable</a:t>
            </a:r>
          </a:p>
          <a:p>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Andrew J Armstrong, MD, </a:t>
            </a:r>
            <a:r>
              <a:rPr lang="en-US" sz="3200" dirty="0" err="1"/>
              <a:t>ScM</a:t>
            </a:r>
            <a:endParaRPr lang="en-US" sz="3200" dirty="0"/>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pic>
        <p:nvPicPr>
          <p:cNvPr id="8" name="Picture 7">
            <a:extLst>
              <a:ext uri="{FF2B5EF4-FFF2-40B4-BE49-F238E27FC236}">
                <a16:creationId xmlns:a16="http://schemas.microsoft.com/office/drawing/2014/main" id="{D0C642BA-C873-9C4B-BC7E-0A6589A92E65}"/>
              </a:ext>
            </a:extLst>
          </p:cNvPr>
          <p:cNvPicPr>
            <a:picLocks noChangeAspect="1"/>
          </p:cNvPicPr>
          <p:nvPr/>
        </p:nvPicPr>
        <p:blipFill>
          <a:blip r:embed="rId3"/>
          <a:stretch>
            <a:fillRect/>
          </a:stretch>
        </p:blipFill>
        <p:spPr>
          <a:xfrm>
            <a:off x="6981183" y="2273184"/>
            <a:ext cx="4786313" cy="35790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23896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B2C5D8CA-E5EF-952B-91AE-1A5F5FE38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088740"/>
            <a:ext cx="10837204" cy="4680520"/>
          </a:xfrm>
          <a:prstGeom prst="rect">
            <a:avLst/>
          </a:prstGeom>
        </p:spPr>
      </p:pic>
      <p:sp>
        <p:nvSpPr>
          <p:cNvPr id="5" name="TextBox 4">
            <a:extLst>
              <a:ext uri="{FF2B5EF4-FFF2-40B4-BE49-F238E27FC236}">
                <a16:creationId xmlns:a16="http://schemas.microsoft.com/office/drawing/2014/main" id="{9EDE44A1-4114-3E61-17B8-C8FFA9DF410B}"/>
              </a:ext>
            </a:extLst>
          </p:cNvPr>
          <p:cNvSpPr txBox="1"/>
          <p:nvPr/>
        </p:nvSpPr>
        <p:spPr>
          <a:xfrm>
            <a:off x="7077919" y="5338373"/>
            <a:ext cx="4238661"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1987BF"/>
                </a:solidFill>
                <a:effectLst/>
                <a:uLnTx/>
                <a:uFillTx/>
                <a:latin typeface="Arial" pitchFamily="-72" charset="0"/>
                <a:ea typeface="MS PGothic" charset="0"/>
              </a:rPr>
              <a:t>J Clin Oncol </a:t>
            </a:r>
            <a:r>
              <a:rPr kumimoji="0" lang="en-US" sz="2200" b="1" i="0" u="none" strike="noStrike" kern="1200" cap="none" spc="0" normalizeH="0" baseline="0" noProof="0" dirty="0">
                <a:ln>
                  <a:noFill/>
                </a:ln>
                <a:solidFill>
                  <a:srgbClr val="1987BF"/>
                </a:solidFill>
                <a:effectLst/>
                <a:uLnTx/>
                <a:uFillTx/>
                <a:latin typeface="Arial" pitchFamily="-72" charset="0"/>
                <a:ea typeface="MS PGothic" charset="0"/>
              </a:rPr>
              <a:t>2020;38:3763-72.</a:t>
            </a:r>
          </a:p>
        </p:txBody>
      </p:sp>
    </p:spTree>
    <p:extLst>
      <p:ext uri="{BB962C8B-B14F-4D97-AF65-F5344CB8AC3E}">
        <p14:creationId xmlns:p14="http://schemas.microsoft.com/office/powerpoint/2010/main" val="3167657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1E0BE-1180-6842-9A7C-55661F00763B}"/>
              </a:ext>
            </a:extLst>
          </p:cNvPr>
          <p:cNvSpPr/>
          <p:nvPr/>
        </p:nvSpPr>
        <p:spPr bwMode="auto">
          <a:xfrm>
            <a:off x="1" y="1556792"/>
            <a:ext cx="12192000" cy="42929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6A313B7-011F-2B44-90FC-AD453276265E}"/>
              </a:ext>
            </a:extLst>
          </p:cNvPr>
          <p:cNvSpPr>
            <a:spLocks noGrp="1"/>
          </p:cNvSpPr>
          <p:nvPr>
            <p:ph type="title"/>
          </p:nvPr>
        </p:nvSpPr>
        <p:spPr/>
        <p:txBody>
          <a:bodyPr/>
          <a:lstStyle/>
          <a:p>
            <a:pPr algn="l"/>
            <a:r>
              <a:rPr lang="en-US" dirty="0"/>
              <a:t>TRITON2: Response to Rucaparib in Patients with </a:t>
            </a:r>
            <a:r>
              <a:rPr lang="en-US" dirty="0" err="1"/>
              <a:t>mCRPC</a:t>
            </a:r>
            <a:r>
              <a:rPr lang="en-US" dirty="0"/>
              <a:t>  Harboring a BRCA1 or BRCA2 Gene Alteration</a:t>
            </a:r>
          </a:p>
        </p:txBody>
      </p:sp>
      <p:sp>
        <p:nvSpPr>
          <p:cNvPr id="3" name="TextBox 2">
            <a:extLst>
              <a:ext uri="{FF2B5EF4-FFF2-40B4-BE49-F238E27FC236}">
                <a16:creationId xmlns:a16="http://schemas.microsoft.com/office/drawing/2014/main" id="{35E3FE60-2293-E949-AF9A-EB65D63939C6}"/>
              </a:ext>
            </a:extLst>
          </p:cNvPr>
          <p:cNvSpPr txBox="1"/>
          <p:nvPr/>
        </p:nvSpPr>
        <p:spPr>
          <a:xfrm>
            <a:off x="134666" y="6482634"/>
            <a:ext cx="5835059" cy="323165"/>
          </a:xfrm>
          <a:prstGeom prst="rect">
            <a:avLst/>
          </a:prstGeom>
          <a:noFill/>
        </p:spPr>
        <p:txBody>
          <a:bodyPr wrap="non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Abida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W et </a:t>
            </a:r>
            <a:r>
              <a:rPr lang="en-US" sz="1500" b="0" dirty="0">
                <a:solidFill>
                  <a:srgbClr val="000000"/>
                </a:solidFill>
                <a:latin typeface="Calibri" panose="020F0502020204030204" pitchFamily="34" charset="0"/>
                <a:cs typeface="Calibri" panose="020F0502020204030204" pitchFamily="34" charset="0"/>
              </a:rPr>
              <a:t>al;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TRITON2 Investigators.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2020;38(32):3763-72. </a:t>
            </a:r>
          </a:p>
        </p:txBody>
      </p:sp>
      <p:pic>
        <p:nvPicPr>
          <p:cNvPr id="5" name="Picture 4" descr="Chart&#10;&#10;Description automatically generated">
            <a:extLst>
              <a:ext uri="{FF2B5EF4-FFF2-40B4-BE49-F238E27FC236}">
                <a16:creationId xmlns:a16="http://schemas.microsoft.com/office/drawing/2014/main" id="{D0D08069-4634-A543-8C0F-F7B6CF337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11" y="2348880"/>
            <a:ext cx="6108265" cy="3108866"/>
          </a:xfrm>
          <a:prstGeom prst="rect">
            <a:avLst/>
          </a:prstGeom>
        </p:spPr>
      </p:pic>
      <p:pic>
        <p:nvPicPr>
          <p:cNvPr id="7" name="Picture 6" descr="Chart, histogram&#10;&#10;Description automatically generated">
            <a:extLst>
              <a:ext uri="{FF2B5EF4-FFF2-40B4-BE49-F238E27FC236}">
                <a16:creationId xmlns:a16="http://schemas.microsoft.com/office/drawing/2014/main" id="{7D2A22F0-DCD9-C544-9F40-FEED2F1D6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676" y="2348880"/>
            <a:ext cx="5902660" cy="3096344"/>
          </a:xfrm>
          <a:prstGeom prst="rect">
            <a:avLst/>
          </a:prstGeom>
        </p:spPr>
      </p:pic>
      <p:sp>
        <p:nvSpPr>
          <p:cNvPr id="8" name="TextBox 7">
            <a:extLst>
              <a:ext uri="{FF2B5EF4-FFF2-40B4-BE49-F238E27FC236}">
                <a16:creationId xmlns:a16="http://schemas.microsoft.com/office/drawing/2014/main" id="{D21DC107-A0E8-4A44-911E-FA995BB8B37D}"/>
              </a:ext>
            </a:extLst>
          </p:cNvPr>
          <p:cNvSpPr txBox="1"/>
          <p:nvPr/>
        </p:nvSpPr>
        <p:spPr>
          <a:xfrm>
            <a:off x="127153" y="1772914"/>
            <a:ext cx="5904656"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Arial" pitchFamily="-72" charset="0"/>
                <a:ea typeface="MS PGothic" charset="0"/>
              </a:rPr>
              <a:t>ORR per independent radiology review: 43.5%</a:t>
            </a:r>
          </a:p>
        </p:txBody>
      </p:sp>
      <p:sp>
        <p:nvSpPr>
          <p:cNvPr id="9" name="TextBox 8">
            <a:extLst>
              <a:ext uri="{FF2B5EF4-FFF2-40B4-BE49-F238E27FC236}">
                <a16:creationId xmlns:a16="http://schemas.microsoft.com/office/drawing/2014/main" id="{F2E94B57-BF15-104D-8993-1929EE4E25EB}"/>
              </a:ext>
            </a:extLst>
          </p:cNvPr>
          <p:cNvSpPr txBox="1"/>
          <p:nvPr/>
        </p:nvSpPr>
        <p:spPr>
          <a:xfrm>
            <a:off x="6044329" y="1772914"/>
            <a:ext cx="5892136" cy="369332"/>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Arial" pitchFamily="-72" charset="0"/>
                <a:ea typeface="MS PGothic" charset="0"/>
              </a:rPr>
              <a:t>Confirmed PSA response rate: 54.8%</a:t>
            </a:r>
          </a:p>
        </p:txBody>
      </p:sp>
      <p:sp>
        <p:nvSpPr>
          <p:cNvPr id="11" name="TextBox 10">
            <a:extLst>
              <a:ext uri="{FF2B5EF4-FFF2-40B4-BE49-F238E27FC236}">
                <a16:creationId xmlns:a16="http://schemas.microsoft.com/office/drawing/2014/main" id="{4EA5CE4B-2A7C-E145-A9F9-B8DF013FFEA5}"/>
              </a:ext>
            </a:extLst>
          </p:cNvPr>
          <p:cNvSpPr txBox="1"/>
          <p:nvPr/>
        </p:nvSpPr>
        <p:spPr>
          <a:xfrm>
            <a:off x="479376" y="5868723"/>
            <a:ext cx="6100548" cy="353943"/>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objective response rate</a:t>
            </a:r>
          </a:p>
        </p:txBody>
      </p:sp>
    </p:spTree>
    <p:extLst>
      <p:ext uri="{BB962C8B-B14F-4D97-AF65-F5344CB8AC3E}">
        <p14:creationId xmlns:p14="http://schemas.microsoft.com/office/powerpoint/2010/main" val="2780192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F565B0A3-590A-CD4F-979A-52E63CEE3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268760"/>
            <a:ext cx="7200800" cy="2726931"/>
          </a:xfrm>
          <a:prstGeom prst="rect">
            <a:avLst/>
          </a:prstGeom>
        </p:spPr>
      </p:pic>
      <p:sp>
        <p:nvSpPr>
          <p:cNvPr id="5" name="TextBox 4">
            <a:extLst>
              <a:ext uri="{FF2B5EF4-FFF2-40B4-BE49-F238E27FC236}">
                <a16:creationId xmlns:a16="http://schemas.microsoft.com/office/drawing/2014/main" id="{7A6B35B4-393B-C440-9AFA-CF58847FB556}"/>
              </a:ext>
            </a:extLst>
          </p:cNvPr>
          <p:cNvSpPr txBox="1"/>
          <p:nvPr/>
        </p:nvSpPr>
        <p:spPr>
          <a:xfrm>
            <a:off x="2999656" y="1370013"/>
            <a:ext cx="4896544"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C00000"/>
                </a:solidFill>
                <a:effectLst/>
                <a:uLnTx/>
                <a:uFillTx/>
                <a:latin typeface="Arial" pitchFamily="-72" charset="0"/>
                <a:ea typeface="MS PGothic" charset="0"/>
              </a:rPr>
              <a:t>Lancet Oncol </a:t>
            </a:r>
            <a:r>
              <a:rPr kumimoji="0" lang="en-US" sz="2000" b="1" i="0" u="none" strike="noStrike" kern="1200" cap="none" spc="0" normalizeH="0" baseline="0" noProof="0" dirty="0">
                <a:ln>
                  <a:noFill/>
                </a:ln>
                <a:solidFill>
                  <a:srgbClr val="C00000"/>
                </a:solidFill>
                <a:effectLst/>
                <a:uLnTx/>
                <a:uFillTx/>
                <a:latin typeface="Arial" pitchFamily="-72" charset="0"/>
                <a:ea typeface="MS PGothic" charset="0"/>
              </a:rPr>
              <a:t>2021;22(9):1250-64</a:t>
            </a:r>
          </a:p>
        </p:txBody>
      </p:sp>
      <p:sp>
        <p:nvSpPr>
          <p:cNvPr id="2" name="Title 1">
            <a:extLst>
              <a:ext uri="{FF2B5EF4-FFF2-40B4-BE49-F238E27FC236}">
                <a16:creationId xmlns:a16="http://schemas.microsoft.com/office/drawing/2014/main" id="{6E70F102-D192-5B75-7132-90545983984B}"/>
              </a:ext>
            </a:extLst>
          </p:cNvPr>
          <p:cNvSpPr>
            <a:spLocks noGrp="1"/>
          </p:cNvSpPr>
          <p:nvPr>
            <p:ph type="title"/>
          </p:nvPr>
        </p:nvSpPr>
        <p:spPr/>
        <p:txBody>
          <a:bodyPr/>
          <a:lstStyle/>
          <a:p>
            <a:r>
              <a:rPr lang="en-US" dirty="0"/>
              <a:t>PARP Inhibitor Monotherapy with Investigational Agents</a:t>
            </a:r>
          </a:p>
        </p:txBody>
      </p:sp>
      <p:pic>
        <p:nvPicPr>
          <p:cNvPr id="8" name="Picture 7" descr="Graphical user interface, text, application&#10;&#10;Description automatically generated">
            <a:extLst>
              <a:ext uri="{FF2B5EF4-FFF2-40B4-BE49-F238E27FC236}">
                <a16:creationId xmlns:a16="http://schemas.microsoft.com/office/drawing/2014/main" id="{7D5E772F-0D1A-72B2-45E0-236F85CBD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704" y="4254723"/>
            <a:ext cx="7372743" cy="2376264"/>
          </a:xfrm>
          <a:prstGeom prst="rect">
            <a:avLst/>
          </a:prstGeom>
        </p:spPr>
      </p:pic>
      <p:sp>
        <p:nvSpPr>
          <p:cNvPr id="9" name="TextBox 8">
            <a:extLst>
              <a:ext uri="{FF2B5EF4-FFF2-40B4-BE49-F238E27FC236}">
                <a16:creationId xmlns:a16="http://schemas.microsoft.com/office/drawing/2014/main" id="{96C07C86-C62A-894F-8C80-ED55149151BD}"/>
              </a:ext>
            </a:extLst>
          </p:cNvPr>
          <p:cNvSpPr txBox="1"/>
          <p:nvPr/>
        </p:nvSpPr>
        <p:spPr>
          <a:xfrm>
            <a:off x="7041054" y="4425533"/>
            <a:ext cx="3773790"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B20637"/>
                </a:solidFill>
                <a:effectLst/>
                <a:uLnTx/>
                <a:uFillTx/>
                <a:latin typeface="Arial" pitchFamily="-72" charset="0"/>
                <a:ea typeface="MS PGothic" charset="0"/>
              </a:rPr>
              <a:t>Lancet Oncol </a:t>
            </a:r>
            <a:r>
              <a:rPr kumimoji="0" lang="en-US" sz="2000" b="1" i="0" u="none" strike="noStrike" kern="1200" cap="none" spc="0" normalizeH="0" baseline="0" noProof="0" dirty="0">
                <a:ln>
                  <a:noFill/>
                </a:ln>
                <a:solidFill>
                  <a:srgbClr val="B20637"/>
                </a:solidFill>
                <a:effectLst/>
                <a:uLnTx/>
                <a:uFillTx/>
                <a:latin typeface="Arial" pitchFamily="-72" charset="0"/>
                <a:ea typeface="MS PGothic" charset="0"/>
              </a:rPr>
              <a:t>2022;23:362-73 </a:t>
            </a:r>
          </a:p>
        </p:txBody>
      </p:sp>
    </p:spTree>
    <p:extLst>
      <p:ext uri="{BB962C8B-B14F-4D97-AF65-F5344CB8AC3E}">
        <p14:creationId xmlns:p14="http://schemas.microsoft.com/office/powerpoint/2010/main" val="603676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AFCC003-9AF9-FA4F-A012-7EF70DB5F6B5}"/>
              </a:ext>
            </a:extLst>
          </p:cNvPr>
          <p:cNvSpPr txBox="1"/>
          <p:nvPr/>
        </p:nvSpPr>
        <p:spPr>
          <a:xfrm>
            <a:off x="21678" y="6453336"/>
            <a:ext cx="788055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de Bono JS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2021;22(9):1250-64.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Smith MR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2022;23:362-73.</a:t>
            </a:r>
          </a:p>
        </p:txBody>
      </p:sp>
      <p:graphicFrame>
        <p:nvGraphicFramePr>
          <p:cNvPr id="13" name="Table 13">
            <a:extLst>
              <a:ext uri="{FF2B5EF4-FFF2-40B4-BE49-F238E27FC236}">
                <a16:creationId xmlns:a16="http://schemas.microsoft.com/office/drawing/2014/main" id="{82F00F8C-40C2-302E-AAE8-C6CD8B9D0344}"/>
              </a:ext>
            </a:extLst>
          </p:cNvPr>
          <p:cNvGraphicFramePr>
            <a:graphicFrameLocks noGrp="1"/>
          </p:cNvGraphicFramePr>
          <p:nvPr>
            <p:ph idx="1"/>
            <p:extLst>
              <p:ext uri="{D42A27DB-BD31-4B8C-83A1-F6EECF244321}">
                <p14:modId xmlns:p14="http://schemas.microsoft.com/office/powerpoint/2010/main" val="2754214367"/>
              </p:ext>
            </p:extLst>
          </p:nvPr>
        </p:nvGraphicFramePr>
        <p:xfrm>
          <a:off x="912813" y="1416050"/>
          <a:ext cx="10358436" cy="3597126"/>
        </p:xfrm>
        <a:graphic>
          <a:graphicData uri="http://schemas.openxmlformats.org/drawingml/2006/table">
            <a:tbl>
              <a:tblPr firstRow="1" bandRow="1">
                <a:tableStyleId>{21E4AEA4-8DFA-4A89-87EB-49C32662AFE0}</a:tableStyleId>
              </a:tblPr>
              <a:tblGrid>
                <a:gridCol w="3452812">
                  <a:extLst>
                    <a:ext uri="{9D8B030D-6E8A-4147-A177-3AD203B41FA5}">
                      <a16:colId xmlns:a16="http://schemas.microsoft.com/office/drawing/2014/main" val="984004937"/>
                    </a:ext>
                  </a:extLst>
                </a:gridCol>
                <a:gridCol w="3170535">
                  <a:extLst>
                    <a:ext uri="{9D8B030D-6E8A-4147-A177-3AD203B41FA5}">
                      <a16:colId xmlns:a16="http://schemas.microsoft.com/office/drawing/2014/main" val="1241743786"/>
                    </a:ext>
                  </a:extLst>
                </a:gridCol>
                <a:gridCol w="3735089">
                  <a:extLst>
                    <a:ext uri="{9D8B030D-6E8A-4147-A177-3AD203B41FA5}">
                      <a16:colId xmlns:a16="http://schemas.microsoft.com/office/drawing/2014/main" val="3600194320"/>
                    </a:ext>
                  </a:extLst>
                </a:gridCol>
              </a:tblGrid>
              <a:tr h="739377">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TALAPRO-1 (</a:t>
                      </a:r>
                      <a:r>
                        <a:rPr lang="en-US" dirty="0" err="1"/>
                        <a:t>talazoparib</a:t>
                      </a:r>
                      <a:r>
                        <a:rPr lang="en-US" dirty="0"/>
                        <a:t>)</a:t>
                      </a:r>
                    </a:p>
                    <a:p>
                      <a:pPr algn="ctr"/>
                      <a:r>
                        <a:rPr lang="en-US" dirty="0"/>
                        <a:t>(N = 104)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GALAHAD (niraparib)</a:t>
                      </a:r>
                    </a:p>
                    <a:p>
                      <a:pPr algn="ctr"/>
                      <a:r>
                        <a:rPr lang="en-US" dirty="0"/>
                        <a:t>(N = 289)</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672432115"/>
                  </a:ext>
                </a:extLst>
              </a:tr>
              <a:tr h="1373128">
                <a:tc>
                  <a:txBody>
                    <a:bodyPr/>
                    <a:lstStyle/>
                    <a:p>
                      <a:r>
                        <a:rPr lang="en-US" dirty="0"/>
                        <a:t>Eligibility, gene alterations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DDR-HHR gene alterations*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t>Germline or somatic BRCA1 or BRCA2 (BRCA cohort)</a:t>
                      </a:r>
                    </a:p>
                    <a:p>
                      <a:pPr marL="285750" indent="-285750">
                        <a:buFont typeface="Arial" panose="020B0604020202020204" pitchFamily="34" charset="0"/>
                        <a:buChar char="•"/>
                      </a:pPr>
                      <a:r>
                        <a:rPr lang="en-US" dirty="0"/>
                        <a:t>Other prespecified DNA repair gene defects (non-BRCA cohort)**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090942"/>
                  </a:ext>
                </a:extLst>
              </a:tr>
              <a:tr h="1056252">
                <a:tc>
                  <a:txBody>
                    <a:bodyPr/>
                    <a:lstStyle/>
                    <a:p>
                      <a:r>
                        <a:rPr lang="en-US" dirty="0"/>
                        <a:t>Overall response rate</a:t>
                      </a:r>
                    </a:p>
                    <a:p>
                      <a:r>
                        <a:rPr lang="en-US" dirty="0"/>
                        <a:t>     BRCA1/2</a:t>
                      </a:r>
                    </a:p>
                    <a:p>
                      <a:r>
                        <a:rPr lang="en-US" dirty="0"/>
                        <a:t>     Non-BRCA1/2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endParaRPr lang="en-US" dirty="0"/>
                    </a:p>
                    <a:p>
                      <a:pPr algn="ctr"/>
                      <a:r>
                        <a:rPr lang="en-US" dirty="0"/>
                        <a:t>46% </a:t>
                      </a:r>
                    </a:p>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endParaRPr lang="en-US" dirty="0"/>
                    </a:p>
                    <a:p>
                      <a:pPr algn="ctr"/>
                      <a:r>
                        <a:rPr lang="en-US" dirty="0"/>
                        <a:t>34% </a:t>
                      </a:r>
                    </a:p>
                    <a:p>
                      <a:pPr algn="ctr"/>
                      <a:r>
                        <a:rPr lang="en-US"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548649614"/>
                  </a:ext>
                </a:extLst>
              </a:tr>
              <a:tr h="428369">
                <a:tc>
                  <a:txBody>
                    <a:bodyPr/>
                    <a:lstStyle/>
                    <a:p>
                      <a:r>
                        <a:rPr lang="en-US" dirty="0" err="1"/>
                        <a:t>rPFS</a:t>
                      </a:r>
                      <a:r>
                        <a:rPr lang="en-US" dirty="0"/>
                        <a:t>, median (BRCA1/2)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11.2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5.5 </a:t>
                      </a:r>
                      <a:r>
                        <a:rPr lang="en-US" dirty="0" err="1"/>
                        <a:t>mo</a:t>
                      </a:r>
                      <a:r>
                        <a:rPr lang="en-US"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5731019"/>
                  </a:ext>
                </a:extLst>
              </a:tr>
            </a:tbl>
          </a:graphicData>
        </a:graphic>
      </p:graphicFrame>
      <p:sp>
        <p:nvSpPr>
          <p:cNvPr id="12" name="TextBox 11">
            <a:extLst>
              <a:ext uri="{FF2B5EF4-FFF2-40B4-BE49-F238E27FC236}">
                <a16:creationId xmlns:a16="http://schemas.microsoft.com/office/drawing/2014/main" id="{1D52ACD2-C350-0BF0-3AC5-3DB3A1D68EA6}"/>
              </a:ext>
            </a:extLst>
          </p:cNvPr>
          <p:cNvSpPr txBox="1"/>
          <p:nvPr/>
        </p:nvSpPr>
        <p:spPr>
          <a:xfrm>
            <a:off x="912285" y="96887"/>
            <a:ext cx="10358967" cy="1268389"/>
          </a:xfrm>
          <a:prstGeom prst="rect">
            <a:avLst/>
          </a:prstGeom>
        </p:spPr>
        <p:txBody>
          <a:bodyPr vert="horz" lIns="121920" tIns="60960" rIns="121920" bIns="60960" rtlCol="0" anchor="ctr">
            <a:noAutofit/>
          </a:bodyPr>
          <a:lstStyle>
            <a:lvl1pPr defTabSz="685800">
              <a:lnSpc>
                <a:spcPct val="90000"/>
              </a:lnSpc>
              <a:spcBef>
                <a:spcPct val="0"/>
              </a:spcBef>
              <a:buNone/>
              <a:defRPr sz="2400" b="1">
                <a:solidFill>
                  <a:srgbClr val="C00000"/>
                </a:solidFill>
                <a:latin typeface="+mj-lt"/>
                <a:ea typeface="+mj-ea"/>
                <a:cs typeface="+mj-cs"/>
              </a:defRPr>
            </a:lvl1pPr>
          </a:lstStyle>
          <a:p>
            <a:pPr fontAlgn="auto">
              <a:spcAft>
                <a:spcPts val="0"/>
              </a:spcAft>
              <a:defRPr/>
            </a:pPr>
            <a:r>
              <a:rPr kumimoji="0" lang="en-US" sz="3200" b="1" i="0" u="none" strike="noStrike" kern="1200" cap="none" spc="0" normalizeH="0" baseline="0" noProof="0" dirty="0">
                <a:ln>
                  <a:noFill/>
                </a:ln>
                <a:solidFill>
                  <a:srgbClr val="0432FF"/>
                </a:solidFill>
                <a:effectLst/>
                <a:uLnTx/>
                <a:uFillTx/>
                <a:latin typeface="Calibri"/>
                <a:ea typeface="+mj-ea"/>
                <a:cs typeface="+mj-cs"/>
              </a:rPr>
              <a:t>TALAPRO-1 and GALAHAD: </a:t>
            </a:r>
            <a:r>
              <a:rPr lang="en-US" sz="3200" dirty="0">
                <a:solidFill>
                  <a:srgbClr val="0432FF"/>
                </a:solidFill>
              </a:rPr>
              <a:t>PARP Inhibitor</a:t>
            </a:r>
            <a:r>
              <a:rPr kumimoji="0" lang="en-US" sz="3200" b="1" i="0" u="none" strike="noStrike" kern="1200" cap="none" spc="0" normalizeH="0" baseline="0" noProof="0" dirty="0">
                <a:ln>
                  <a:noFill/>
                </a:ln>
                <a:solidFill>
                  <a:srgbClr val="0432FF"/>
                </a:solidFill>
                <a:effectLst/>
                <a:uLnTx/>
                <a:uFillTx/>
                <a:latin typeface="Calibri"/>
                <a:ea typeface="+mj-ea"/>
                <a:cs typeface="+mj-cs"/>
              </a:rPr>
              <a:t> Monotherapy Studies with </a:t>
            </a:r>
            <a:r>
              <a:rPr kumimoji="0" lang="en-US" sz="3200" b="1" i="0" u="none" strike="noStrike" kern="1200" cap="none" spc="0" normalizeH="0" baseline="0" noProof="0" dirty="0" err="1">
                <a:ln>
                  <a:noFill/>
                </a:ln>
                <a:solidFill>
                  <a:srgbClr val="0432FF"/>
                </a:solidFill>
                <a:effectLst/>
                <a:uLnTx/>
                <a:uFillTx/>
                <a:latin typeface="Calibri"/>
                <a:ea typeface="+mj-ea"/>
                <a:cs typeface="+mj-cs"/>
              </a:rPr>
              <a:t>Talazoparib</a:t>
            </a:r>
            <a:r>
              <a:rPr kumimoji="0" lang="en-US" sz="3200" b="1" i="0" u="none" strike="noStrike" kern="1200" cap="none" spc="0" normalizeH="0" baseline="0" noProof="0" dirty="0">
                <a:ln>
                  <a:noFill/>
                </a:ln>
                <a:solidFill>
                  <a:srgbClr val="0432FF"/>
                </a:solidFill>
                <a:effectLst/>
                <a:uLnTx/>
                <a:uFillTx/>
                <a:latin typeface="Calibri"/>
                <a:ea typeface="+mj-ea"/>
                <a:cs typeface="+mj-cs"/>
              </a:rPr>
              <a:t> and Niraparib for </a:t>
            </a:r>
            <a:r>
              <a:rPr kumimoji="0" lang="en-US" sz="3200" b="1" i="0" u="none" strike="noStrike" kern="1200" cap="none" spc="0" normalizeH="0" baseline="0" noProof="0" dirty="0" err="1">
                <a:ln>
                  <a:noFill/>
                </a:ln>
                <a:solidFill>
                  <a:srgbClr val="0432FF"/>
                </a:solidFill>
                <a:effectLst/>
                <a:uLnTx/>
                <a:uFillTx/>
                <a:latin typeface="Calibri"/>
                <a:ea typeface="+mj-ea"/>
                <a:cs typeface="+mj-cs"/>
              </a:rPr>
              <a:t>mCRPC</a:t>
            </a:r>
            <a:endParaRPr kumimoji="0" lang="en-US" sz="3000" b="1" i="0" u="none" strike="noStrike" kern="1200" cap="none" spc="0" normalizeH="0" baseline="0" noProof="0" dirty="0">
              <a:ln>
                <a:noFill/>
              </a:ln>
              <a:solidFill>
                <a:srgbClr val="0432FF"/>
              </a:solidFill>
              <a:effectLst/>
              <a:uLnTx/>
              <a:uFillTx/>
              <a:latin typeface="Calibri" panose="020F0502020204030204" pitchFamily="34" charset="0"/>
              <a:ea typeface="+mj-ea"/>
              <a:cs typeface="Calibri" panose="020F0502020204030204" pitchFamily="34" charset="0"/>
            </a:endParaRPr>
          </a:p>
        </p:txBody>
      </p:sp>
      <p:sp>
        <p:nvSpPr>
          <p:cNvPr id="14" name="TextBox 13">
            <a:extLst>
              <a:ext uri="{FF2B5EF4-FFF2-40B4-BE49-F238E27FC236}">
                <a16:creationId xmlns:a16="http://schemas.microsoft.com/office/drawing/2014/main" id="{057CFD90-3D1D-0000-C444-E99CCF19BB08}"/>
              </a:ext>
            </a:extLst>
          </p:cNvPr>
          <p:cNvSpPr txBox="1"/>
          <p:nvPr/>
        </p:nvSpPr>
        <p:spPr>
          <a:xfrm>
            <a:off x="890065" y="5149562"/>
            <a:ext cx="9231310" cy="58477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*DDR-HHR gene alterations: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BRCA1, BRCA2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CHEK2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FANCA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MLH1</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MRE11A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NBN</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PALB2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RAD51C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DDR (non-BRCA cohort):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ATM</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BRCA1</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BRCA2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BRIP1</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CHEK2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FANCA</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HDAC2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and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PALB2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33387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latin typeface="Calibri" panose="020F0502020204030204" pitchFamily="34" charset="0"/>
                <a:cs typeface="Calibri" panose="020F0502020204030204" pitchFamily="34" charset="0"/>
              </a:rPr>
              <a:t>Next-Generation Androgen Receptor Inhibitors</a:t>
            </a:r>
            <a:endParaRPr lang="en-US" sz="3200" baseline="30000"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EF443A98-8B72-164B-9FEA-338D47A00F07}"/>
              </a:ext>
            </a:extLst>
          </p:cNvPr>
          <p:cNvSpPr>
            <a:spLocks noGrp="1"/>
          </p:cNvSpPr>
          <p:nvPr>
            <p:ph idx="1"/>
          </p:nvPr>
        </p:nvSpPr>
        <p:spPr>
          <a:xfrm>
            <a:off x="119336" y="6511820"/>
            <a:ext cx="11047009" cy="276909"/>
          </a:xfrm>
        </p:spPr>
        <p:txBody>
          <a:bodyPr/>
          <a:lstStyle/>
          <a:p>
            <a:pPr marL="98425" indent="0">
              <a:buNone/>
            </a:pPr>
            <a:r>
              <a:rPr lang="en-US" sz="1500" b="0" kern="1200" dirty="0" err="1">
                <a:latin typeface="Calibri" panose="020F0502020204030204" pitchFamily="34" charset="0"/>
                <a:cs typeface="Calibri" panose="020F0502020204030204" pitchFamily="34" charset="0"/>
              </a:rPr>
              <a:t>Zurth</a:t>
            </a:r>
            <a:r>
              <a:rPr lang="en-US" sz="1500" b="0" kern="1200" dirty="0">
                <a:latin typeface="Calibri" panose="020F0502020204030204" pitchFamily="34" charset="0"/>
                <a:cs typeface="Calibri" panose="020F0502020204030204" pitchFamily="34" charset="0"/>
              </a:rPr>
              <a:t> C et al. </a:t>
            </a:r>
            <a:r>
              <a:rPr lang="en-US" sz="1500" b="0" dirty="0">
                <a:latin typeface="Calibri" panose="020F0502020204030204" pitchFamily="34" charset="0"/>
                <a:cs typeface="Calibri" panose="020F0502020204030204" pitchFamily="34" charset="0"/>
              </a:rPr>
              <a:t>Genitourinary Cancers Symposium 2018;</a:t>
            </a:r>
            <a:r>
              <a:rPr lang="en-US" sz="1500" b="0" kern="1200" dirty="0">
                <a:latin typeface="Calibri" panose="020F0502020204030204" pitchFamily="34" charset="0"/>
                <a:cs typeface="Calibri" panose="020F0502020204030204" pitchFamily="34" charset="0"/>
              </a:rPr>
              <a:t>Abstract 345</a:t>
            </a:r>
            <a:r>
              <a:rPr lang="en-US" sz="1500" b="0" dirty="0">
                <a:latin typeface="Calibri" panose="020F0502020204030204" pitchFamily="34" charset="0"/>
                <a:cs typeface="Calibri" panose="020F0502020204030204" pitchFamily="34" charset="0"/>
              </a:rPr>
              <a:t>; </a:t>
            </a:r>
            <a:r>
              <a:rPr lang="en-US" sz="1500" b="0" kern="1200" dirty="0" err="1">
                <a:latin typeface="Calibri" panose="020F0502020204030204" pitchFamily="34" charset="0"/>
                <a:cs typeface="Calibri" panose="020F0502020204030204" pitchFamily="34" charset="0"/>
              </a:rPr>
              <a:t>Sandmann</a:t>
            </a:r>
            <a:r>
              <a:rPr lang="en-US" sz="1500" b="0" kern="1200" dirty="0">
                <a:latin typeface="Calibri" panose="020F0502020204030204" pitchFamily="34" charset="0"/>
                <a:cs typeface="Calibri" panose="020F0502020204030204" pitchFamily="34" charset="0"/>
              </a:rPr>
              <a:t> S et al. Genitourinary Cancers Symposium 2019;Abstract 156.</a:t>
            </a:r>
          </a:p>
        </p:txBody>
      </p:sp>
      <p:sp>
        <p:nvSpPr>
          <p:cNvPr id="3" name="TextBox 2">
            <a:extLst>
              <a:ext uri="{FF2B5EF4-FFF2-40B4-BE49-F238E27FC236}">
                <a16:creationId xmlns:a16="http://schemas.microsoft.com/office/drawing/2014/main" id="{F82C11F0-7E14-4341-93C7-268E6155F01B}"/>
              </a:ext>
            </a:extLst>
          </p:cNvPr>
          <p:cNvSpPr txBox="1"/>
          <p:nvPr/>
        </p:nvSpPr>
        <p:spPr>
          <a:xfrm>
            <a:off x="1404554" y="1593693"/>
            <a:ext cx="2126912" cy="599320"/>
          </a:xfrm>
          <a:prstGeom prst="roundRect">
            <a:avLst/>
          </a:prstGeom>
          <a:solidFill>
            <a:schemeClr val="accent5"/>
          </a:solidFill>
          <a:effectLst>
            <a:outerShdw blurRad="50800" dist="38100" dir="2700000" algn="tl" rotWithShape="0">
              <a:prstClr val="black">
                <a:alpha val="40000"/>
              </a:prstClr>
            </a:outerShdw>
          </a:effectLst>
        </p:spPr>
        <p:txBody>
          <a:bodyPr wrap="non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667" b="1" i="0" u="none" strike="noStrike" kern="1200" cap="none" spc="0" normalizeH="0" baseline="0" noProof="0" dirty="0" err="1">
                <a:ln>
                  <a:noFill/>
                </a:ln>
                <a:solidFill>
                  <a:prstClr val="white"/>
                </a:solidFill>
                <a:effectLst/>
                <a:uLnTx/>
                <a:uFillTx/>
                <a:latin typeface="Calibri" panose="020F0502020204030204" pitchFamily="34" charset="0"/>
                <a:ea typeface="MS PGothic" pitchFamily="34" charset="-128"/>
                <a:cs typeface="Calibri" panose="020F0502020204030204" pitchFamily="34" charset="0"/>
              </a:rPr>
              <a:t>Apalutamide</a:t>
            </a:r>
            <a:endParaRPr kumimoji="0" lang="en-GB" sz="2667" b="1" i="0" u="none" strike="noStrike" kern="1200" cap="none" spc="0" normalizeH="0" baseline="0" noProof="0" dirty="0">
              <a:ln>
                <a:noFill/>
              </a:ln>
              <a:solidFill>
                <a:prstClr val="white"/>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Box 3">
            <a:extLst>
              <a:ext uri="{FF2B5EF4-FFF2-40B4-BE49-F238E27FC236}">
                <a16:creationId xmlns:a16="http://schemas.microsoft.com/office/drawing/2014/main" id="{04E54774-5A28-4C30-8CEA-279AC824ACDC}"/>
              </a:ext>
            </a:extLst>
          </p:cNvPr>
          <p:cNvSpPr txBox="1"/>
          <p:nvPr/>
        </p:nvSpPr>
        <p:spPr>
          <a:xfrm>
            <a:off x="5043314" y="1608072"/>
            <a:ext cx="2220508" cy="599320"/>
          </a:xfrm>
          <a:prstGeom prst="roundRect">
            <a:avLst/>
          </a:prstGeom>
          <a:solidFill>
            <a:schemeClr val="accent2"/>
          </a:solidFill>
          <a:effectLst>
            <a:outerShdw blurRad="50800" dist="38100" dir="2700000" algn="tl" rotWithShape="0">
              <a:prstClr val="black">
                <a:alpha val="40000"/>
              </a:prstClr>
            </a:outerShdw>
          </a:effectLst>
        </p:spPr>
        <p:txBody>
          <a:bodyPr wrap="non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solidFill>
                  <a:prstClr val="white"/>
                </a:solidFill>
                <a:effectLst/>
                <a:uLnTx/>
                <a:uFillTx/>
                <a:latin typeface="Calibri" panose="020F0502020204030204" pitchFamily="34" charset="0"/>
                <a:ea typeface="MS PGothic" pitchFamily="34" charset="-128"/>
                <a:cs typeface="Calibri" panose="020F0502020204030204" pitchFamily="34" charset="0"/>
              </a:rPr>
              <a:t>Enzalutamide</a:t>
            </a:r>
          </a:p>
        </p:txBody>
      </p:sp>
      <p:sp>
        <p:nvSpPr>
          <p:cNvPr id="5" name="TextBox 4">
            <a:extLst>
              <a:ext uri="{FF2B5EF4-FFF2-40B4-BE49-F238E27FC236}">
                <a16:creationId xmlns:a16="http://schemas.microsoft.com/office/drawing/2014/main" id="{5C8BAFF0-CF41-4BAB-85FD-55079AB6BE1C}"/>
              </a:ext>
            </a:extLst>
          </p:cNvPr>
          <p:cNvSpPr txBox="1"/>
          <p:nvPr/>
        </p:nvSpPr>
        <p:spPr>
          <a:xfrm>
            <a:off x="8775670" y="1608072"/>
            <a:ext cx="2256653" cy="599320"/>
          </a:xfrm>
          <a:prstGeom prst="roundRect">
            <a:avLst/>
          </a:prstGeom>
          <a:solidFill>
            <a:schemeClr val="accent1"/>
          </a:solidFill>
          <a:effectLst>
            <a:outerShdw blurRad="50800" dist="38100" dir="2700000" algn="tl" rotWithShape="0">
              <a:prstClr val="black">
                <a:alpha val="40000"/>
              </a:prstClr>
            </a:outerShdw>
          </a:effectLst>
        </p:spPr>
        <p:txBody>
          <a:bodyPr wrap="non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667" b="1" i="0" u="none" strike="noStrike" kern="1200" cap="none" spc="0" normalizeH="0" baseline="0" noProof="0" dirty="0">
                <a:ln>
                  <a:noFill/>
                </a:ln>
                <a:solidFill>
                  <a:prstClr val="white"/>
                </a:solidFill>
                <a:effectLst/>
                <a:uLnTx/>
                <a:uFillTx/>
                <a:latin typeface="Calibri" panose="020F0502020204030204" pitchFamily="34" charset="0"/>
                <a:ea typeface="MS PGothic" pitchFamily="34" charset="-128"/>
                <a:cs typeface="Calibri" panose="020F0502020204030204" pitchFamily="34" charset="0"/>
              </a:rPr>
              <a:t>Darolutamide</a:t>
            </a:r>
          </a:p>
        </p:txBody>
      </p:sp>
      <p:sp>
        <p:nvSpPr>
          <p:cNvPr id="9" name="Content Placeholder 2">
            <a:extLst>
              <a:ext uri="{FF2B5EF4-FFF2-40B4-BE49-F238E27FC236}">
                <a16:creationId xmlns:a16="http://schemas.microsoft.com/office/drawing/2014/main" id="{CC3632A8-3ECC-455E-857E-DA75959C049B}"/>
              </a:ext>
            </a:extLst>
          </p:cNvPr>
          <p:cNvSpPr txBox="1">
            <a:spLocks/>
          </p:cNvSpPr>
          <p:nvPr/>
        </p:nvSpPr>
        <p:spPr>
          <a:xfrm>
            <a:off x="399012" y="4448153"/>
            <a:ext cx="10987202" cy="1547531"/>
          </a:xfrm>
          <a:prstGeom prst="rect">
            <a:avLst/>
          </a:prstGeom>
        </p:spPr>
        <p:txBody>
          <a:bodyP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80990" marR="0" lvl="0" indent="-38099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Apalutamide and enzalutamide have similar structures</a:t>
            </a:r>
          </a:p>
          <a:p>
            <a:pPr marL="380990" marR="0" lvl="0" indent="-38099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Darolutamide is structurally distinct from apalutamide and enzalutamide, characterized by low blood-brain barrier penetration, and may have improved tolerability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605" y="2468977"/>
            <a:ext cx="2986355" cy="1463040"/>
          </a:xfrm>
          <a:prstGeom prst="rect">
            <a:avLst/>
          </a:prstGeom>
          <a:noFill/>
          <a:ln w="28575">
            <a:solidFill>
              <a:schemeClr val="accent5"/>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1776" y="2468977"/>
            <a:ext cx="2964437" cy="1463040"/>
          </a:xfrm>
          <a:prstGeom prst="rect">
            <a:avLst/>
          </a:prstGeom>
          <a:noFill/>
          <a:ln w="28575">
            <a:solidFill>
              <a:schemeClr val="accent1"/>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17"/>
          <a:stretch/>
        </p:blipFill>
        <p:spPr bwMode="auto">
          <a:xfrm>
            <a:off x="4675960" y="2468977"/>
            <a:ext cx="2952977" cy="1463040"/>
          </a:xfrm>
          <a:prstGeom prst="rect">
            <a:avLst/>
          </a:prstGeom>
          <a:noFill/>
          <a:ln w="28575">
            <a:solidFill>
              <a:schemeClr val="accent2"/>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0525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5C36A5B-D031-3848-8B41-B6985B3CE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80" y="496672"/>
            <a:ext cx="6138422" cy="3053865"/>
          </a:xfrm>
          <a:prstGeom prst="rect">
            <a:avLst/>
          </a:prstGeom>
          <a:noFill/>
        </p:spPr>
      </p:pic>
      <p:pic>
        <p:nvPicPr>
          <p:cNvPr id="7" name="Picture 6" descr="Graphical user interface, text, application, email&#10;&#10;Description automatically generated">
            <a:extLst>
              <a:ext uri="{FF2B5EF4-FFF2-40B4-BE49-F238E27FC236}">
                <a16:creationId xmlns:a16="http://schemas.microsoft.com/office/drawing/2014/main" id="{0124CB9B-147A-3843-95A1-3E14410FE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197" y="496672"/>
            <a:ext cx="5073467" cy="317643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8950A665-2887-8A44-BE0F-E9B8E405A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95" y="3941774"/>
            <a:ext cx="6961054" cy="2559092"/>
          </a:xfrm>
          <a:prstGeom prst="rect">
            <a:avLst/>
          </a:prstGeom>
        </p:spPr>
      </p:pic>
      <p:sp>
        <p:nvSpPr>
          <p:cNvPr id="11" name="Rectangle 10">
            <a:extLst>
              <a:ext uri="{FF2B5EF4-FFF2-40B4-BE49-F238E27FC236}">
                <a16:creationId xmlns:a16="http://schemas.microsoft.com/office/drawing/2014/main" id="{A74E3ECC-816B-8945-BD4E-63715F8BDBA8}"/>
              </a:ext>
            </a:extLst>
          </p:cNvPr>
          <p:cNvSpPr/>
          <p:nvPr/>
        </p:nvSpPr>
        <p:spPr bwMode="auto">
          <a:xfrm>
            <a:off x="8338827" y="3933056"/>
            <a:ext cx="1213557" cy="6429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extBox 1">
            <a:extLst>
              <a:ext uri="{FF2B5EF4-FFF2-40B4-BE49-F238E27FC236}">
                <a16:creationId xmlns:a16="http://schemas.microsoft.com/office/drawing/2014/main" id="{58DFA46D-E714-9B45-92BC-12F0344C4D3C}"/>
              </a:ext>
            </a:extLst>
          </p:cNvPr>
          <p:cNvSpPr txBox="1"/>
          <p:nvPr/>
        </p:nvSpPr>
        <p:spPr>
          <a:xfrm>
            <a:off x="876656" y="781822"/>
            <a:ext cx="5634566" cy="30777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D8392F"/>
                </a:solidFill>
                <a:effectLst/>
                <a:uLnTx/>
                <a:uFillTx/>
                <a:latin typeface="Arial" pitchFamily="-72" charset="0"/>
                <a:ea typeface="MS PGothic" charset="0"/>
              </a:rPr>
              <a:t>N </a:t>
            </a:r>
            <a:r>
              <a:rPr kumimoji="0" lang="en-US" sz="1400" b="1" i="1" u="none" strike="noStrike" kern="1200" cap="none" spc="0" normalizeH="0" baseline="0" noProof="0" dirty="0" err="1">
                <a:ln>
                  <a:noFill/>
                </a:ln>
                <a:solidFill>
                  <a:srgbClr val="D8392F"/>
                </a:solidFill>
                <a:effectLst/>
                <a:uLnTx/>
                <a:uFillTx/>
                <a:latin typeface="Arial" pitchFamily="-72" charset="0"/>
                <a:ea typeface="MS PGothic" charset="0"/>
              </a:rPr>
              <a:t>Engl</a:t>
            </a:r>
            <a:r>
              <a:rPr kumimoji="0" lang="en-US" sz="1400" b="1" i="1" u="none" strike="noStrike" kern="1200" cap="none" spc="0" normalizeH="0" baseline="0" noProof="0" dirty="0">
                <a:ln>
                  <a:noFill/>
                </a:ln>
                <a:solidFill>
                  <a:srgbClr val="D8392F"/>
                </a:solidFill>
                <a:effectLst/>
                <a:uLnTx/>
                <a:uFillTx/>
                <a:latin typeface="Arial" pitchFamily="-72" charset="0"/>
                <a:ea typeface="MS PGothic" charset="0"/>
              </a:rPr>
              <a:t> J Med </a:t>
            </a:r>
            <a:r>
              <a:rPr kumimoji="0" lang="en-US" sz="1400" b="1" i="0" u="none" strike="noStrike" kern="1200" cap="none" spc="0" normalizeH="0" baseline="0" noProof="0" dirty="0">
                <a:ln>
                  <a:noFill/>
                </a:ln>
                <a:solidFill>
                  <a:srgbClr val="D8392F"/>
                </a:solidFill>
                <a:effectLst/>
                <a:uLnTx/>
                <a:uFillTx/>
                <a:latin typeface="Arial" pitchFamily="-72" charset="0"/>
                <a:ea typeface="MS PGothic" charset="0"/>
              </a:rPr>
              <a:t>2020;383:1040-9. </a:t>
            </a:r>
          </a:p>
        </p:txBody>
      </p:sp>
      <p:sp>
        <p:nvSpPr>
          <p:cNvPr id="3" name="TextBox 2">
            <a:extLst>
              <a:ext uri="{FF2B5EF4-FFF2-40B4-BE49-F238E27FC236}">
                <a16:creationId xmlns:a16="http://schemas.microsoft.com/office/drawing/2014/main" id="{FCB004DA-E07F-6941-9729-226E62B6F269}"/>
              </a:ext>
            </a:extLst>
          </p:cNvPr>
          <p:cNvSpPr txBox="1"/>
          <p:nvPr/>
        </p:nvSpPr>
        <p:spPr>
          <a:xfrm>
            <a:off x="7003930" y="747340"/>
            <a:ext cx="4875386" cy="30777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B24B56"/>
                </a:solidFill>
                <a:effectLst/>
                <a:uLnTx/>
                <a:uFillTx/>
                <a:latin typeface="Arial" pitchFamily="-72" charset="0"/>
                <a:ea typeface="MS PGothic" charset="0"/>
              </a:rPr>
              <a:t>N </a:t>
            </a:r>
            <a:r>
              <a:rPr kumimoji="0" lang="en-US" sz="1400" b="1" i="1" u="none" strike="noStrike" kern="1200" cap="none" spc="0" normalizeH="0" baseline="0" noProof="0" dirty="0" err="1">
                <a:ln>
                  <a:noFill/>
                </a:ln>
                <a:solidFill>
                  <a:srgbClr val="B24B56"/>
                </a:solidFill>
                <a:effectLst/>
                <a:uLnTx/>
                <a:uFillTx/>
                <a:latin typeface="Arial" pitchFamily="-72" charset="0"/>
                <a:ea typeface="MS PGothic" charset="0"/>
              </a:rPr>
              <a:t>Engl</a:t>
            </a:r>
            <a:r>
              <a:rPr kumimoji="0" lang="en-US" sz="1400" b="1" i="1" u="none" strike="noStrike" kern="1200" cap="none" spc="0" normalizeH="0" baseline="0" noProof="0" dirty="0">
                <a:ln>
                  <a:noFill/>
                </a:ln>
                <a:solidFill>
                  <a:srgbClr val="B24B56"/>
                </a:solidFill>
                <a:effectLst/>
                <a:uLnTx/>
                <a:uFillTx/>
                <a:latin typeface="Arial" pitchFamily="-72" charset="0"/>
                <a:ea typeface="MS PGothic" charset="0"/>
              </a:rPr>
              <a:t> J Med </a:t>
            </a:r>
            <a:r>
              <a:rPr kumimoji="0" lang="en-US" sz="1400" b="1" i="0" u="none" strike="noStrike" kern="1200" cap="none" spc="0" normalizeH="0" baseline="0" noProof="0" dirty="0">
                <a:ln>
                  <a:noFill/>
                </a:ln>
                <a:solidFill>
                  <a:srgbClr val="B24B56"/>
                </a:solidFill>
                <a:effectLst/>
                <a:uLnTx/>
                <a:uFillTx/>
                <a:latin typeface="Arial" pitchFamily="-72" charset="0"/>
                <a:ea typeface="MS PGothic" charset="0"/>
              </a:rPr>
              <a:t>2020;382(23):2197-206. </a:t>
            </a:r>
          </a:p>
        </p:txBody>
      </p:sp>
      <p:sp>
        <p:nvSpPr>
          <p:cNvPr id="4" name="TextBox 3">
            <a:extLst>
              <a:ext uri="{FF2B5EF4-FFF2-40B4-BE49-F238E27FC236}">
                <a16:creationId xmlns:a16="http://schemas.microsoft.com/office/drawing/2014/main" id="{9747CF54-E0B8-8740-8383-00366383C0E6}"/>
              </a:ext>
            </a:extLst>
          </p:cNvPr>
          <p:cNvSpPr txBox="1"/>
          <p:nvPr/>
        </p:nvSpPr>
        <p:spPr>
          <a:xfrm>
            <a:off x="4609214" y="4199202"/>
            <a:ext cx="3752950"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E67735"/>
                </a:solidFill>
                <a:effectLst/>
                <a:uLnTx/>
                <a:uFillTx/>
                <a:latin typeface="Arial" pitchFamily="-72" charset="0"/>
                <a:ea typeface="MS PGothic" charset="0"/>
              </a:rPr>
              <a:t>Eur J Cancer </a:t>
            </a:r>
            <a:r>
              <a:rPr kumimoji="0" lang="en-US" sz="1400" b="1" i="0" u="none" strike="noStrike" kern="1200" cap="none" spc="0" normalizeH="0" baseline="0" noProof="0">
                <a:ln>
                  <a:noFill/>
                </a:ln>
                <a:solidFill>
                  <a:srgbClr val="E67735"/>
                </a:solidFill>
                <a:effectLst/>
                <a:uLnTx/>
                <a:uFillTx/>
                <a:latin typeface="Arial" pitchFamily="-72" charset="0"/>
                <a:ea typeface="MS PGothic" charset="0"/>
              </a:rPr>
              <a:t>2020;[Online ahead of print].</a:t>
            </a:r>
          </a:p>
        </p:txBody>
      </p:sp>
    </p:spTree>
    <p:extLst>
      <p:ext uri="{BB962C8B-B14F-4D97-AF65-F5344CB8AC3E}">
        <p14:creationId xmlns:p14="http://schemas.microsoft.com/office/powerpoint/2010/main" val="2619359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2634-A193-D8D3-3D01-F1187B57EBCC}"/>
              </a:ext>
            </a:extLst>
          </p:cNvPr>
          <p:cNvSpPr>
            <a:spLocks noGrp="1"/>
          </p:cNvSpPr>
          <p:nvPr>
            <p:ph type="title"/>
          </p:nvPr>
        </p:nvSpPr>
        <p:spPr/>
        <p:txBody>
          <a:bodyPr/>
          <a:lstStyle/>
          <a:p>
            <a:r>
              <a:rPr lang="en-US" dirty="0" err="1"/>
              <a:t>PROpel</a:t>
            </a:r>
            <a:r>
              <a:rPr lang="en-US" dirty="0"/>
              <a:t>: TFST and PFS2</a:t>
            </a:r>
          </a:p>
        </p:txBody>
      </p:sp>
      <p:pic>
        <p:nvPicPr>
          <p:cNvPr id="5" name="Picture 4" descr="Chart, line chart&#10;&#10;Description automatically generated">
            <a:extLst>
              <a:ext uri="{FF2B5EF4-FFF2-40B4-BE49-F238E27FC236}">
                <a16:creationId xmlns:a16="http://schemas.microsoft.com/office/drawing/2014/main" id="{46AA583B-E635-2DCD-1208-FF544040E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769" y="1617311"/>
            <a:ext cx="11162462" cy="3623377"/>
          </a:xfrm>
          <a:prstGeom prst="rect">
            <a:avLst/>
          </a:prstGeom>
        </p:spPr>
      </p:pic>
      <p:sp>
        <p:nvSpPr>
          <p:cNvPr id="7" name="Rectangle 6">
            <a:extLst>
              <a:ext uri="{FF2B5EF4-FFF2-40B4-BE49-F238E27FC236}">
                <a16:creationId xmlns:a16="http://schemas.microsoft.com/office/drawing/2014/main" id="{B5CBEA24-3DB1-6D58-69C8-A942DED5A57D}"/>
              </a:ext>
            </a:extLst>
          </p:cNvPr>
          <p:cNvSpPr/>
          <p:nvPr/>
        </p:nvSpPr>
        <p:spPr bwMode="auto">
          <a:xfrm>
            <a:off x="514769" y="5013176"/>
            <a:ext cx="468663" cy="2275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4">
            <a:extLst>
              <a:ext uri="{FF2B5EF4-FFF2-40B4-BE49-F238E27FC236}">
                <a16:creationId xmlns:a16="http://schemas.microsoft.com/office/drawing/2014/main" id="{DB20EA1D-F6A5-5646-A935-028979BACC24}"/>
              </a:ext>
            </a:extLst>
          </p:cNvPr>
          <p:cNvSpPr txBox="1">
            <a:spLocks/>
          </p:cNvSpPr>
          <p:nvPr/>
        </p:nvSpPr>
        <p:spPr>
          <a:xfrm>
            <a:off x="0" y="6471903"/>
            <a:ext cx="5591944" cy="31816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Font typeface="Arial" pitchFamily="-72" charset="0"/>
              <a:buNone/>
            </a:pPr>
            <a:r>
              <a:rPr lang="en-US" sz="1500" b="0" kern="0" dirty="0"/>
              <a:t>Saad F et al. Genitourinary Cancers Symposium 2022;Abstract 11.</a:t>
            </a:r>
          </a:p>
        </p:txBody>
      </p:sp>
      <p:sp>
        <p:nvSpPr>
          <p:cNvPr id="3" name="Rectangle 2">
            <a:extLst>
              <a:ext uri="{FF2B5EF4-FFF2-40B4-BE49-F238E27FC236}">
                <a16:creationId xmlns:a16="http://schemas.microsoft.com/office/drawing/2014/main" id="{232AEDC4-D69D-1D46-9039-93D01227E76A}"/>
              </a:ext>
            </a:extLst>
          </p:cNvPr>
          <p:cNvSpPr/>
          <p:nvPr/>
        </p:nvSpPr>
        <p:spPr bwMode="auto">
          <a:xfrm>
            <a:off x="6096000" y="5013176"/>
            <a:ext cx="792088" cy="2275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758007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149A87B6-3C12-D58E-CF1A-A43597E14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16" y="1844824"/>
            <a:ext cx="11551568" cy="3942539"/>
          </a:xfrm>
          <a:prstGeom prst="rect">
            <a:avLst/>
          </a:prstGeom>
        </p:spPr>
      </p:pic>
      <p:sp>
        <p:nvSpPr>
          <p:cNvPr id="2" name="Title 1">
            <a:extLst>
              <a:ext uri="{FF2B5EF4-FFF2-40B4-BE49-F238E27FC236}">
                <a16:creationId xmlns:a16="http://schemas.microsoft.com/office/drawing/2014/main" id="{DC6AFE4A-936E-124E-B432-C24DE9DF8674}"/>
              </a:ext>
            </a:extLst>
          </p:cNvPr>
          <p:cNvSpPr>
            <a:spLocks noGrp="1"/>
          </p:cNvSpPr>
          <p:nvPr>
            <p:ph type="title" idx="4294967295"/>
          </p:nvPr>
        </p:nvSpPr>
        <p:spPr>
          <a:xfrm>
            <a:off x="914400" y="228600"/>
            <a:ext cx="10363200" cy="1219200"/>
          </a:xfrm>
        </p:spPr>
        <p:txBody>
          <a:bodyPr vert="horz" wrap="square" lIns="0" tIns="0" rIns="0" bIns="0" numCol="1" anchor="ctr" anchorCtr="0" compatLnSpc="1">
            <a:prstTxWarp prst="textNoShape">
              <a:avLst/>
            </a:prstTxWarp>
            <a:normAutofit/>
          </a:bodyPr>
          <a:lstStyle/>
          <a:p>
            <a:r>
              <a:rPr lang="en-US" sz="2800" b="1" dirty="0">
                <a:latin typeface="Calibri"/>
                <a:ea typeface="MS PGothic" pitchFamily="34" charset="-128"/>
                <a:cs typeface="Calibri"/>
              </a:rPr>
              <a:t>MAGNITUDE: All HRR </a:t>
            </a:r>
            <a:r>
              <a:rPr lang="en-US" sz="2800" dirty="0"/>
              <a:t>Biomarker-Positive — </a:t>
            </a:r>
            <a:r>
              <a:rPr lang="en-US" sz="2800" b="1" dirty="0">
                <a:latin typeface="Calibri"/>
                <a:ea typeface="MS PGothic" pitchFamily="34" charset="-128"/>
                <a:cs typeface="Calibri"/>
              </a:rPr>
              <a:t>Primary Endpoint</a:t>
            </a:r>
            <a:br>
              <a:rPr lang="en-US" sz="2800" b="1" dirty="0">
                <a:latin typeface="Calibri"/>
                <a:ea typeface="MS PGothic" pitchFamily="34" charset="-128"/>
                <a:cs typeface="Calibri"/>
              </a:rPr>
            </a:br>
            <a:r>
              <a:rPr lang="en-US" sz="2800" b="1" dirty="0">
                <a:latin typeface="Calibri"/>
                <a:ea typeface="MS PGothic" pitchFamily="34" charset="-128"/>
                <a:cs typeface="Calibri"/>
              </a:rPr>
              <a:t>Niraparib with Abiraterone Acetate Significantly Reduced the Risk of </a:t>
            </a:r>
            <a:br>
              <a:rPr lang="en-US" sz="2800" b="1" dirty="0">
                <a:latin typeface="Calibri"/>
                <a:ea typeface="MS PGothic" pitchFamily="34" charset="-128"/>
                <a:cs typeface="Calibri"/>
              </a:rPr>
            </a:br>
            <a:r>
              <a:rPr lang="en-US" sz="2800" b="1" dirty="0">
                <a:latin typeface="Calibri"/>
                <a:ea typeface="MS PGothic" pitchFamily="34" charset="-128"/>
                <a:cs typeface="Calibri"/>
              </a:rPr>
              <a:t>Disease Progression or Death by 27% in </a:t>
            </a:r>
            <a:r>
              <a:rPr lang="en-US" sz="2800" b="1" dirty="0" err="1">
                <a:latin typeface="Calibri"/>
                <a:ea typeface="MS PGothic" pitchFamily="34" charset="-128"/>
                <a:cs typeface="Calibri"/>
              </a:rPr>
              <a:t>mCRPC</a:t>
            </a:r>
            <a:endParaRPr lang="en-US" sz="2800" b="1" dirty="0">
              <a:latin typeface="Calibri"/>
              <a:ea typeface="MS PGothic" pitchFamily="34" charset="-128"/>
              <a:cs typeface="Calibri"/>
            </a:endParaRPr>
          </a:p>
        </p:txBody>
      </p:sp>
      <p:sp>
        <p:nvSpPr>
          <p:cNvPr id="7" name="TextBox 6">
            <a:extLst>
              <a:ext uri="{FF2B5EF4-FFF2-40B4-BE49-F238E27FC236}">
                <a16:creationId xmlns:a16="http://schemas.microsoft.com/office/drawing/2014/main" id="{7121A6C5-C129-A716-D530-ECA61E783FCF}"/>
              </a:ext>
            </a:extLst>
          </p:cNvPr>
          <p:cNvSpPr txBox="1"/>
          <p:nvPr/>
        </p:nvSpPr>
        <p:spPr>
          <a:xfrm>
            <a:off x="309562" y="6534835"/>
            <a:ext cx="532684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Chi KN et al. Genitourinary Cancers Symposium 2022;Abstract 12. </a:t>
            </a:r>
          </a:p>
        </p:txBody>
      </p:sp>
    </p:spTree>
    <p:extLst>
      <p:ext uri="{BB962C8B-B14F-4D97-AF65-F5344CB8AC3E}">
        <p14:creationId xmlns:p14="http://schemas.microsoft.com/office/powerpoint/2010/main" val="3423269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FE4A-936E-124E-B432-C24DE9DF8674}"/>
              </a:ext>
            </a:extLst>
          </p:cNvPr>
          <p:cNvSpPr>
            <a:spLocks noGrp="1"/>
          </p:cNvSpPr>
          <p:nvPr>
            <p:ph type="title" idx="4294967295"/>
          </p:nvPr>
        </p:nvSpPr>
        <p:spPr>
          <a:xfrm>
            <a:off x="0" y="227013"/>
            <a:ext cx="12192000" cy="1143000"/>
          </a:xfrm>
        </p:spPr>
        <p:txBody>
          <a:bodyPr/>
          <a:lstStyle/>
          <a:p>
            <a:r>
              <a:rPr lang="en-US" dirty="0"/>
              <a:t>MAGNITUDE HRR Biomarker-Positive: Summary of TEAEs</a:t>
            </a:r>
            <a:endParaRPr lang="en-US" sz="2400" dirty="0"/>
          </a:p>
        </p:txBody>
      </p:sp>
      <p:sp>
        <p:nvSpPr>
          <p:cNvPr id="6" name="TextBox 5">
            <a:extLst>
              <a:ext uri="{FF2B5EF4-FFF2-40B4-BE49-F238E27FC236}">
                <a16:creationId xmlns:a16="http://schemas.microsoft.com/office/drawing/2014/main" id="{9B5E8BBA-1CA4-1B41-B829-E22BBC186A14}"/>
              </a:ext>
            </a:extLst>
          </p:cNvPr>
          <p:cNvSpPr txBox="1"/>
          <p:nvPr/>
        </p:nvSpPr>
        <p:spPr>
          <a:xfrm>
            <a:off x="29457" y="6534835"/>
            <a:ext cx="532684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Chi KN et al. Genitourinary Cancers Symposium 2022;Abstract 12. </a:t>
            </a:r>
          </a:p>
        </p:txBody>
      </p:sp>
      <p:pic>
        <p:nvPicPr>
          <p:cNvPr id="4" name="Picture 3" descr="Table&#10;&#10;Description automatically generated">
            <a:extLst>
              <a:ext uri="{FF2B5EF4-FFF2-40B4-BE49-F238E27FC236}">
                <a16:creationId xmlns:a16="http://schemas.microsoft.com/office/drawing/2014/main" id="{A2C83F12-0553-82CC-5E9A-59A089CD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615161"/>
            <a:ext cx="11089232" cy="4028270"/>
          </a:xfrm>
          <a:prstGeom prst="rect">
            <a:avLst/>
          </a:prstGeom>
        </p:spPr>
      </p:pic>
    </p:spTree>
    <p:extLst>
      <p:ext uri="{BB962C8B-B14F-4D97-AF65-F5344CB8AC3E}">
        <p14:creationId xmlns:p14="http://schemas.microsoft.com/office/powerpoint/2010/main" val="1019812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82147-4163-774D-9E79-A6EF53746FFE}"/>
              </a:ext>
            </a:extLst>
          </p:cNvPr>
          <p:cNvSpPr>
            <a:spLocks noGrp="1"/>
          </p:cNvSpPr>
          <p:nvPr>
            <p:ph type="title"/>
          </p:nvPr>
        </p:nvSpPr>
        <p:spPr/>
        <p:txBody>
          <a:bodyPr/>
          <a:lstStyle/>
          <a:p>
            <a:r>
              <a:rPr lang="en-US" dirty="0"/>
              <a:t>Discussion</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Rash is observed occasionally with novel AR inhibitor use in the </a:t>
            </a:r>
            <a:r>
              <a:rPr lang="en-US" dirty="0" err="1"/>
              <a:t>nmCRPC</a:t>
            </a:r>
            <a:r>
              <a:rPr lang="en-US" dirty="0"/>
              <a:t> setting ranging from 2-30%, particularly with apalutamide (24% risk, grade 3-4 in 5%), </a:t>
            </a:r>
            <a:br>
              <a:rPr lang="en-US" dirty="0"/>
            </a:br>
            <a:r>
              <a:rPr lang="en-US" dirty="0"/>
              <a:t>2-3% of whom had to stop therapy due to rash, 6-7% required dose holds or reductions due to rash</a:t>
            </a:r>
          </a:p>
          <a:p>
            <a:r>
              <a:rPr lang="en-US" dirty="0"/>
              <a:t>Similar results recently </a:t>
            </a:r>
            <a:br>
              <a:rPr lang="en-US" dirty="0"/>
            </a:br>
            <a:r>
              <a:rPr lang="en-US" dirty="0"/>
              <a:t>reported in TITAN (</a:t>
            </a:r>
            <a:r>
              <a:rPr lang="en-US" dirty="0" err="1"/>
              <a:t>mHSPC</a:t>
            </a:r>
            <a:r>
              <a:rPr lang="en-US" dirty="0"/>
              <a:t> </a:t>
            </a:r>
            <a:br>
              <a:rPr lang="en-US" dirty="0"/>
            </a:br>
            <a:r>
              <a:rPr lang="en-US" dirty="0"/>
              <a:t>setting) with apalutamide</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Andrew J Armstrong, MD, </a:t>
            </a:r>
            <a:r>
              <a:rPr lang="en-US" sz="3200" dirty="0" err="1"/>
              <a:t>ScM</a:t>
            </a:r>
            <a:endParaRPr lang="en-US" sz="3200" dirty="0"/>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pic>
        <p:nvPicPr>
          <p:cNvPr id="9" name="Picture 8">
            <a:extLst>
              <a:ext uri="{FF2B5EF4-FFF2-40B4-BE49-F238E27FC236}">
                <a16:creationId xmlns:a16="http://schemas.microsoft.com/office/drawing/2014/main" id="{7DBAD1A4-E484-0845-8CC3-1E5C180D1EFD}"/>
              </a:ext>
            </a:extLst>
          </p:cNvPr>
          <p:cNvPicPr>
            <a:picLocks noChangeAspect="1"/>
          </p:cNvPicPr>
          <p:nvPr/>
        </p:nvPicPr>
        <p:blipFill>
          <a:blip r:embed="rId3"/>
          <a:stretch>
            <a:fillRect/>
          </a:stretch>
        </p:blipFill>
        <p:spPr>
          <a:xfrm>
            <a:off x="5391438" y="3429000"/>
            <a:ext cx="5613441" cy="312891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45C055D-2187-294E-B3C9-7580234B53A6}"/>
              </a:ext>
            </a:extLst>
          </p:cNvPr>
          <p:cNvSpPr txBox="1"/>
          <p:nvPr/>
        </p:nvSpPr>
        <p:spPr>
          <a:xfrm>
            <a:off x="121812" y="6557918"/>
            <a:ext cx="2874125"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mn-cs"/>
              </a:rPr>
              <a:t>Chi K et al JCO 2021</a:t>
            </a:r>
          </a:p>
        </p:txBody>
      </p:sp>
    </p:spTree>
    <p:extLst>
      <p:ext uri="{BB962C8B-B14F-4D97-AF65-F5344CB8AC3E}">
        <p14:creationId xmlns:p14="http://schemas.microsoft.com/office/powerpoint/2010/main" val="3648201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82147-4163-774D-9E79-A6EF53746FFE}"/>
              </a:ext>
            </a:extLst>
          </p:cNvPr>
          <p:cNvSpPr>
            <a:spLocks noGrp="1"/>
          </p:cNvSpPr>
          <p:nvPr>
            <p:ph type="title"/>
          </p:nvPr>
        </p:nvSpPr>
        <p:spPr/>
        <p:txBody>
          <a:bodyPr/>
          <a:lstStyle/>
          <a:p>
            <a:r>
              <a:rPr lang="en-US" dirty="0"/>
              <a:t>Skin Rash with Apalutamide</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fontScale="92500" lnSpcReduction="10000"/>
          </a:bodyPr>
          <a:lstStyle/>
          <a:p>
            <a:r>
              <a:rPr lang="en-US" dirty="0"/>
              <a:t>Most commonly macular or maculo-papular</a:t>
            </a:r>
          </a:p>
          <a:p>
            <a:r>
              <a:rPr lang="en-US" dirty="0"/>
              <a:t>Grade 3 rash by definition covers &gt;30% of body surface area and is reported in 5.5% of men treated with apalutamide, vs 0.3% with placebo</a:t>
            </a:r>
          </a:p>
          <a:p>
            <a:r>
              <a:rPr lang="en-US" dirty="0"/>
              <a:t>Therapies used in the trial with success included topical steroids, oral anti-histamines, oral steroids, drug holds, and dose reductions</a:t>
            </a:r>
          </a:p>
          <a:p>
            <a:r>
              <a:rPr lang="en-US" dirty="0"/>
              <a:t>Median time to onset is 82 days, and 80% of patients with rash saw resolution within 2 months</a:t>
            </a:r>
          </a:p>
          <a:p>
            <a:r>
              <a:rPr lang="en-US" dirty="0"/>
              <a:t>This patient was having a great response, and thus we dose reduced the apalutamide after a 3-week hold. Rash stabilized, regressed, and did not further progress with resumption of apalutamide at 180 mg daily</a:t>
            </a:r>
          </a:p>
          <a:p>
            <a:r>
              <a:rPr lang="en-US" dirty="0"/>
              <a:t>Hyperpigmentation remained under his socks but did not cause any symptoms</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Andrew J Armstrong, MD, </a:t>
            </a:r>
            <a:r>
              <a:rPr lang="en-US" sz="3200" dirty="0" err="1"/>
              <a:t>ScM</a:t>
            </a:r>
            <a:endParaRPr lang="en-US" sz="3200" dirty="0"/>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3489441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0085818" cy="5481943"/>
          </a:xfrm>
        </p:spPr>
        <p:txBody>
          <a:bodyPr>
            <a:normAutofit/>
          </a:bodyPr>
          <a:lstStyle/>
          <a:p>
            <a:r>
              <a:rPr lang="en-US" dirty="0"/>
              <a:t>February Year 1: 71 </a:t>
            </a:r>
            <a:r>
              <a:rPr lang="en-US" dirty="0" err="1"/>
              <a:t>yo</a:t>
            </a:r>
            <a:r>
              <a:rPr lang="en-US" dirty="0"/>
              <a:t> otherwise healthy male with a rising PSA to 5.0. Biopsy shows G 4 + 3 prostate cancer</a:t>
            </a:r>
          </a:p>
          <a:p>
            <a:r>
              <a:rPr lang="en-US" dirty="0"/>
              <a:t>April Year 1: RARP. G 4 + 3, T3 N0 M0. Nadir PSA &lt;0.1</a:t>
            </a:r>
          </a:p>
          <a:p>
            <a:r>
              <a:rPr lang="en-US" dirty="0"/>
              <a:t>February Year 2: PSA 0.6, begin ADT x 12 months</a:t>
            </a:r>
          </a:p>
          <a:p>
            <a:r>
              <a:rPr lang="en-US" dirty="0"/>
              <a:t>July Year 2: Complete salvage radiation therapy</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Alan H Bryce,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3630813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0085818" cy="5481943"/>
          </a:xfrm>
        </p:spPr>
        <p:txBody>
          <a:bodyPr>
            <a:normAutofit/>
          </a:bodyPr>
          <a:lstStyle/>
          <a:p>
            <a:r>
              <a:rPr lang="en-US" dirty="0"/>
              <a:t>January Year 3: PSA 0.5. Testosterone &lt;7.0. </a:t>
            </a:r>
          </a:p>
          <a:p>
            <a:r>
              <a:rPr lang="en-US" dirty="0"/>
              <a:t>April Year 3: PSA 1.2. Choline PET-CT with uptake in a left iliac node, 1.7cm.  Begin Apalutamide</a:t>
            </a:r>
          </a:p>
          <a:p>
            <a:r>
              <a:rPr lang="en-US" dirty="0"/>
              <a:t>June Year 3: PSA 0.8. Patient intolerant of Apalutamide due to fatigue  </a:t>
            </a:r>
          </a:p>
          <a:p>
            <a:r>
              <a:rPr lang="en-US" dirty="0"/>
              <a:t>July Year 3: Begin </a:t>
            </a:r>
            <a:r>
              <a:rPr lang="en-US" dirty="0" err="1"/>
              <a:t>Darolutamide</a:t>
            </a:r>
            <a:endParaRPr lang="en-US" dirty="0"/>
          </a:p>
          <a:p>
            <a:r>
              <a:rPr lang="en-US" dirty="0"/>
              <a:t>May Year 5: PSA &lt;0.1, ECOG 0. Continue on </a:t>
            </a:r>
            <a:r>
              <a:rPr lang="en-US" dirty="0" err="1"/>
              <a:t>Darolutamide</a:t>
            </a:r>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Alan H Bryce,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3299780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3196-9E54-E94B-AB5C-6B5D6B266940}"/>
              </a:ext>
            </a:extLst>
          </p:cNvPr>
          <p:cNvSpPr>
            <a:spLocks noGrp="1"/>
          </p:cNvSpPr>
          <p:nvPr>
            <p:ph type="title"/>
          </p:nvPr>
        </p:nvSpPr>
        <p:spPr/>
        <p:txBody>
          <a:bodyPr/>
          <a:lstStyle/>
          <a:p>
            <a:r>
              <a:rPr lang="en-US" dirty="0"/>
              <a:t>Overall Survival: </a:t>
            </a:r>
            <a:r>
              <a:rPr lang="en-US" dirty="0" err="1"/>
              <a:t>Darolutamide</a:t>
            </a:r>
            <a:r>
              <a:rPr lang="en-US" dirty="0"/>
              <a:t>, Enzalutamide, Apalutamide</a:t>
            </a:r>
          </a:p>
        </p:txBody>
      </p:sp>
      <p:graphicFrame>
        <p:nvGraphicFramePr>
          <p:cNvPr id="4" name="Table 4">
            <a:extLst>
              <a:ext uri="{FF2B5EF4-FFF2-40B4-BE49-F238E27FC236}">
                <a16:creationId xmlns:a16="http://schemas.microsoft.com/office/drawing/2014/main" id="{0314C010-5601-1244-B44C-01FA6808A040}"/>
              </a:ext>
            </a:extLst>
          </p:cNvPr>
          <p:cNvGraphicFramePr>
            <a:graphicFrameLocks noGrp="1"/>
          </p:cNvGraphicFramePr>
          <p:nvPr>
            <p:ph idx="1"/>
          </p:nvPr>
        </p:nvGraphicFramePr>
        <p:xfrm>
          <a:off x="912817" y="1792454"/>
          <a:ext cx="10358436" cy="3462114"/>
        </p:xfrm>
        <a:graphic>
          <a:graphicData uri="http://schemas.openxmlformats.org/drawingml/2006/table">
            <a:tbl>
              <a:tblPr firstRow="1" bandRow="1">
                <a:tableStyleId>{21E4AEA4-8DFA-4A89-87EB-49C32662AFE0}</a:tableStyleId>
              </a:tblPr>
              <a:tblGrid>
                <a:gridCol w="2589609">
                  <a:extLst>
                    <a:ext uri="{9D8B030D-6E8A-4147-A177-3AD203B41FA5}">
                      <a16:colId xmlns:a16="http://schemas.microsoft.com/office/drawing/2014/main" val="1651088716"/>
                    </a:ext>
                  </a:extLst>
                </a:gridCol>
                <a:gridCol w="2589609">
                  <a:extLst>
                    <a:ext uri="{9D8B030D-6E8A-4147-A177-3AD203B41FA5}">
                      <a16:colId xmlns:a16="http://schemas.microsoft.com/office/drawing/2014/main" val="23848400"/>
                    </a:ext>
                  </a:extLst>
                </a:gridCol>
                <a:gridCol w="2589609">
                  <a:extLst>
                    <a:ext uri="{9D8B030D-6E8A-4147-A177-3AD203B41FA5}">
                      <a16:colId xmlns:a16="http://schemas.microsoft.com/office/drawing/2014/main" val="280120841"/>
                    </a:ext>
                  </a:extLst>
                </a:gridCol>
                <a:gridCol w="2589609">
                  <a:extLst>
                    <a:ext uri="{9D8B030D-6E8A-4147-A177-3AD203B41FA5}">
                      <a16:colId xmlns:a16="http://schemas.microsoft.com/office/drawing/2014/main" val="1116117661"/>
                    </a:ext>
                  </a:extLst>
                </a:gridCol>
              </a:tblGrid>
              <a:tr h="700442">
                <a:tc>
                  <a:txBody>
                    <a:bodyPr/>
                    <a:lstStyle/>
                    <a:p>
                      <a:endParaRPr lang="en-US" sz="20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a:t>ARAMIS</a:t>
                      </a:r>
                      <a:r>
                        <a:rPr lang="en-US" sz="2000" baseline="30000"/>
                        <a:t>1</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a:t>PROSPER</a:t>
                      </a:r>
                      <a:r>
                        <a:rPr lang="en-US" sz="2000" baseline="30000"/>
                        <a:t>2</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dirty="0"/>
                        <a:t>SPARTAN</a:t>
                      </a:r>
                      <a:r>
                        <a:rPr lang="en-US" sz="2000" baseline="30000" dirty="0"/>
                        <a:t>3</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2087576496"/>
                  </a:ext>
                </a:extLst>
              </a:tr>
              <a:tr h="690418">
                <a:tc>
                  <a:txBody>
                    <a:bodyPr/>
                    <a:lstStyle/>
                    <a:p>
                      <a:r>
                        <a:rPr lang="en-US" sz="2000"/>
                        <a:t>Antiandrogen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a:t>Darolutamide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a:t>Enzalutamide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dirty="0"/>
                        <a:t>Apalutamide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2220630992"/>
                  </a:ext>
                </a:extLst>
              </a:tr>
              <a:tr h="690418">
                <a:tc>
                  <a:txBody>
                    <a:bodyPr/>
                    <a:lstStyle/>
                    <a:p>
                      <a:r>
                        <a:rPr lang="en-US" sz="2000"/>
                        <a:t>Median follow-up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t>49 </a:t>
                      </a:r>
                      <a:r>
                        <a:rPr lang="en-US" sz="2000" err="1"/>
                        <a:t>mo</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t>47 </a:t>
                      </a:r>
                      <a:r>
                        <a:rPr lang="en-US" sz="2000" err="1"/>
                        <a:t>mo</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t>52 </a:t>
                      </a:r>
                      <a:r>
                        <a:rPr lang="en-US" sz="2000" err="1"/>
                        <a:t>mo</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1523997"/>
                  </a:ext>
                </a:extLst>
              </a:tr>
              <a:tr h="690418">
                <a:tc>
                  <a:txBody>
                    <a:bodyPr/>
                    <a:lstStyle/>
                    <a:p>
                      <a:r>
                        <a:rPr lang="en-US" sz="2000" dirty="0"/>
                        <a:t>Median 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a:t>Not estimated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a:t>57 vs 56 </a:t>
                      </a:r>
                      <a:r>
                        <a:rPr lang="en-US" sz="2000" err="1"/>
                        <a:t>mo</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000"/>
                        <a:t>74 vs 60 </a:t>
                      </a:r>
                      <a:r>
                        <a:rPr lang="en-US" sz="2000" err="1"/>
                        <a:t>mo</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554708240"/>
                  </a:ext>
                </a:extLst>
              </a:tr>
              <a:tr h="690418">
                <a:tc>
                  <a:txBody>
                    <a:bodyPr/>
                    <a:lstStyle/>
                    <a:p>
                      <a:r>
                        <a:rPr lang="en-US" sz="2000"/>
                        <a:t>OS hazard ratio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0.69 (</a:t>
                      </a:r>
                      <a:r>
                        <a:rPr lang="en-US" sz="2000" i="1" dirty="0"/>
                        <a:t>p</a:t>
                      </a:r>
                      <a:r>
                        <a:rPr lang="en-US" sz="2000" dirty="0"/>
                        <a:t> = 0.003)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0.73 (</a:t>
                      </a:r>
                      <a:r>
                        <a:rPr lang="en-US" sz="2000" i="1" dirty="0"/>
                        <a:t>p </a:t>
                      </a:r>
                      <a:r>
                        <a:rPr lang="en-US" sz="2000" dirty="0"/>
                        <a:t>= 0.001)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0.78 (</a:t>
                      </a:r>
                      <a:r>
                        <a:rPr lang="en-US" sz="2000" i="1" dirty="0"/>
                        <a:t>p </a:t>
                      </a:r>
                      <a:r>
                        <a:rPr lang="en-US" sz="2000" dirty="0"/>
                        <a:t>= 0.0161)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237036"/>
                  </a:ext>
                </a:extLst>
              </a:tr>
            </a:tbl>
          </a:graphicData>
        </a:graphic>
      </p:graphicFrame>
      <p:sp>
        <p:nvSpPr>
          <p:cNvPr id="6" name="TextBox 5">
            <a:extLst>
              <a:ext uri="{FF2B5EF4-FFF2-40B4-BE49-F238E27FC236}">
                <a16:creationId xmlns:a16="http://schemas.microsoft.com/office/drawing/2014/main" id="{EA2ABE8B-AB93-C04E-9EE4-E4B0B9245DC9}"/>
              </a:ext>
            </a:extLst>
          </p:cNvPr>
          <p:cNvSpPr txBox="1"/>
          <p:nvPr/>
        </p:nvSpPr>
        <p:spPr>
          <a:xfrm>
            <a:off x="119336" y="5949280"/>
            <a:ext cx="6611425" cy="78483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Fizazi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ARAMIS Investigators.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2020;383:1040-9.</a:t>
            </a:r>
            <a:r>
              <a:rPr kumimoji="0" lang="en-US" sz="1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Sternberg CN et al; PROSPER Investigators</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2020;382(23):2197-206.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3000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3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Smith MR et al; SPARTAN Investigators.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Eur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Urol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2021;79(1):150-158.</a:t>
            </a:r>
          </a:p>
        </p:txBody>
      </p:sp>
    </p:spTree>
    <p:extLst>
      <p:ext uri="{BB962C8B-B14F-4D97-AF65-F5344CB8AC3E}">
        <p14:creationId xmlns:p14="http://schemas.microsoft.com/office/powerpoint/2010/main" val="320294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5AC99C-B286-A747-9065-E2487AFAF46F}"/>
              </a:ext>
            </a:extLst>
          </p:cNvPr>
          <p:cNvSpPr>
            <a:spLocks noGrp="1"/>
          </p:cNvSpPr>
          <p:nvPr>
            <p:ph type="title"/>
          </p:nvPr>
        </p:nvSpPr>
        <p:spPr>
          <a:xfrm>
            <a:off x="655166" y="227013"/>
            <a:ext cx="11536834" cy="1143000"/>
          </a:xfrm>
        </p:spPr>
        <p:txBody>
          <a:bodyPr/>
          <a:lstStyle/>
          <a:p>
            <a:pPr algn="l"/>
            <a:r>
              <a:rPr lang="en-US" dirty="0"/>
              <a:t>Comparison of Toxicities: Darolutamide, Enzalutamide or </a:t>
            </a:r>
            <a:br>
              <a:rPr lang="en-US" dirty="0"/>
            </a:br>
            <a:r>
              <a:rPr lang="en-US" dirty="0"/>
              <a:t>Apalutamide </a:t>
            </a:r>
            <a:r>
              <a:rPr lang="en-US" sz="2800" dirty="0">
                <a:latin typeface="Calibri" panose="020F0502020204030204" pitchFamily="34" charset="0"/>
                <a:cs typeface="Calibri" panose="020F0502020204030204" pitchFamily="34" charset="0"/>
              </a:rPr>
              <a:t>for Nonmetastatic CRPC </a:t>
            </a:r>
            <a:endParaRPr lang="en-US" dirty="0"/>
          </a:p>
        </p:txBody>
      </p:sp>
      <p:sp>
        <p:nvSpPr>
          <p:cNvPr id="5" name="TextBox 4">
            <a:extLst>
              <a:ext uri="{FF2B5EF4-FFF2-40B4-BE49-F238E27FC236}">
                <a16:creationId xmlns:a16="http://schemas.microsoft.com/office/drawing/2014/main" id="{BDF54065-1043-1646-8EAD-1EABBF1270DA}"/>
              </a:ext>
            </a:extLst>
          </p:cNvPr>
          <p:cNvSpPr txBox="1"/>
          <p:nvPr/>
        </p:nvSpPr>
        <p:spPr>
          <a:xfrm>
            <a:off x="3104938" y="6477098"/>
            <a:ext cx="234360"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 </a:t>
            </a:r>
          </a:p>
        </p:txBody>
      </p:sp>
      <p:sp>
        <p:nvSpPr>
          <p:cNvPr id="6" name="TextBox 5">
            <a:extLst>
              <a:ext uri="{FF2B5EF4-FFF2-40B4-BE49-F238E27FC236}">
                <a16:creationId xmlns:a16="http://schemas.microsoft.com/office/drawing/2014/main" id="{D86E55FA-80E8-A847-85F8-72FEC702F047}"/>
              </a:ext>
            </a:extLst>
          </p:cNvPr>
          <p:cNvSpPr txBox="1"/>
          <p:nvPr/>
        </p:nvSpPr>
        <p:spPr>
          <a:xfrm>
            <a:off x="191344" y="6061829"/>
            <a:ext cx="6675545" cy="78483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Sternberg CN et al; PROSPER Investigators.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2020;382(23):2197-206.</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Fizazi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ARAMIS Investigators.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2020;383:1040-9.</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Small EJ et al; SPARTAN Investigators. ASCO 2020;Abstract 5516.</a:t>
            </a:r>
          </a:p>
        </p:txBody>
      </p:sp>
      <p:graphicFrame>
        <p:nvGraphicFramePr>
          <p:cNvPr id="8" name="Content Placeholder 3">
            <a:extLst>
              <a:ext uri="{FF2B5EF4-FFF2-40B4-BE49-F238E27FC236}">
                <a16:creationId xmlns:a16="http://schemas.microsoft.com/office/drawing/2014/main" id="{5E4FF854-B59B-F047-8EA4-2FE86159E5BE}"/>
              </a:ext>
            </a:extLst>
          </p:cNvPr>
          <p:cNvGraphicFramePr>
            <a:graphicFrameLocks/>
          </p:cNvGraphicFramePr>
          <p:nvPr/>
        </p:nvGraphicFramePr>
        <p:xfrm>
          <a:off x="655166" y="1847066"/>
          <a:ext cx="10873205" cy="3363082"/>
        </p:xfrm>
        <a:graphic>
          <a:graphicData uri="http://schemas.openxmlformats.org/drawingml/2006/table">
            <a:tbl>
              <a:tblPr firstRow="1" bandRow="1">
                <a:tableStyleId>{5C22544A-7EE6-4342-B048-85BDC9FD1C3A}</a:tableStyleId>
              </a:tblPr>
              <a:tblGrid>
                <a:gridCol w="2128466">
                  <a:extLst>
                    <a:ext uri="{9D8B030D-6E8A-4147-A177-3AD203B41FA5}">
                      <a16:colId xmlns:a16="http://schemas.microsoft.com/office/drawing/2014/main" val="2700180421"/>
                    </a:ext>
                  </a:extLst>
                </a:gridCol>
                <a:gridCol w="1656184">
                  <a:extLst>
                    <a:ext uri="{9D8B030D-6E8A-4147-A177-3AD203B41FA5}">
                      <a16:colId xmlns:a16="http://schemas.microsoft.com/office/drawing/2014/main" val="225852477"/>
                    </a:ext>
                  </a:extLst>
                </a:gridCol>
                <a:gridCol w="1152128">
                  <a:extLst>
                    <a:ext uri="{9D8B030D-6E8A-4147-A177-3AD203B41FA5}">
                      <a16:colId xmlns:a16="http://schemas.microsoft.com/office/drawing/2014/main" val="24001340"/>
                    </a:ext>
                  </a:extLst>
                </a:gridCol>
                <a:gridCol w="1800200">
                  <a:extLst>
                    <a:ext uri="{9D8B030D-6E8A-4147-A177-3AD203B41FA5}">
                      <a16:colId xmlns:a16="http://schemas.microsoft.com/office/drawing/2014/main" val="4186467233"/>
                    </a:ext>
                  </a:extLst>
                </a:gridCol>
                <a:gridCol w="1080120">
                  <a:extLst>
                    <a:ext uri="{9D8B030D-6E8A-4147-A177-3AD203B41FA5}">
                      <a16:colId xmlns:a16="http://schemas.microsoft.com/office/drawing/2014/main" val="4144335934"/>
                    </a:ext>
                  </a:extLst>
                </a:gridCol>
                <a:gridCol w="1800200">
                  <a:extLst>
                    <a:ext uri="{9D8B030D-6E8A-4147-A177-3AD203B41FA5}">
                      <a16:colId xmlns:a16="http://schemas.microsoft.com/office/drawing/2014/main" val="2551082843"/>
                    </a:ext>
                  </a:extLst>
                </a:gridCol>
                <a:gridCol w="1255907">
                  <a:extLst>
                    <a:ext uri="{9D8B030D-6E8A-4147-A177-3AD203B41FA5}">
                      <a16:colId xmlns:a16="http://schemas.microsoft.com/office/drawing/2014/main" val="864476763"/>
                    </a:ext>
                  </a:extLst>
                </a:gridCol>
              </a:tblGrid>
              <a:tr h="783792">
                <a:tc rowSpan="2">
                  <a:txBody>
                    <a:bodyPr/>
                    <a:lstStyle/>
                    <a:p>
                      <a:r>
                        <a:rPr lang="en-US" sz="1800" b="1" dirty="0">
                          <a:solidFill>
                            <a:schemeClr val="bg1"/>
                          </a:solidFill>
                        </a:rPr>
                        <a:t>Toxicity</a:t>
                      </a:r>
                    </a:p>
                  </a:txBody>
                  <a:tcPr marT="45706" marB="45706"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gridSpan="2">
                  <a:txBody>
                    <a:bodyPr/>
                    <a:lstStyle/>
                    <a:p>
                      <a:pPr algn="ctr"/>
                      <a:r>
                        <a:rPr lang="en-US" sz="1800" dirty="0"/>
                        <a:t>ARAMIS</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1"/>
                    </a:solidFill>
                  </a:tcPr>
                </a:tc>
                <a:tc hMerge="1">
                  <a:txBody>
                    <a:bodyPr/>
                    <a:lstStyle/>
                    <a:p>
                      <a:pPr algn="ctr"/>
                      <a:endParaRPr lang="en-US" sz="1800" dirty="0"/>
                    </a:p>
                  </a:txBody>
                  <a:tcPr marT="45706" marB="45706" anchor="ctr">
                    <a:solidFill>
                      <a:srgbClr val="3232FD"/>
                    </a:solidFill>
                  </a:tcPr>
                </a:tc>
                <a:tc gridSpan="2">
                  <a:txBody>
                    <a:bodyPr/>
                    <a:lstStyle/>
                    <a:p>
                      <a:pPr algn="ctr"/>
                      <a:r>
                        <a:rPr lang="en-US" sz="1800" dirty="0"/>
                        <a:t>PROSPER</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1"/>
                    </a:solidFill>
                  </a:tcPr>
                </a:tc>
                <a:tc hMerge="1">
                  <a:txBody>
                    <a:bodyPr/>
                    <a:lstStyle/>
                    <a:p>
                      <a:pPr algn="ctr"/>
                      <a:endParaRPr lang="en-US" sz="1800" dirty="0"/>
                    </a:p>
                  </a:txBody>
                  <a:tcPr marT="45706" marB="45706" anchor="ctr">
                    <a:solidFill>
                      <a:srgbClr val="3232FD"/>
                    </a:solidFill>
                  </a:tcPr>
                </a:tc>
                <a:tc gridSpan="2">
                  <a:txBody>
                    <a:bodyPr/>
                    <a:lstStyle/>
                    <a:p>
                      <a:pPr algn="ctr"/>
                      <a:r>
                        <a:rPr lang="en-US" sz="1800" dirty="0"/>
                        <a:t>SPARTAN</a:t>
                      </a:r>
                    </a:p>
                  </a:txBody>
                  <a:tcPr marT="45706" marB="45706"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1"/>
                    </a:solidFill>
                  </a:tcPr>
                </a:tc>
                <a:tc hMerge="1">
                  <a:txBody>
                    <a:bodyPr/>
                    <a:lstStyle/>
                    <a:p>
                      <a:pPr algn="ctr"/>
                      <a:endParaRPr lang="en-US" sz="1800" dirty="0"/>
                    </a:p>
                  </a:txBody>
                  <a:tcPr marT="45706" marB="45706" anchor="ctr">
                    <a:solidFill>
                      <a:srgbClr val="3232FD"/>
                    </a:solidFill>
                  </a:tcPr>
                </a:tc>
                <a:extLst>
                  <a:ext uri="{0D108BD9-81ED-4DB2-BD59-A6C34878D82A}">
                    <a16:rowId xmlns:a16="http://schemas.microsoft.com/office/drawing/2014/main" val="3986330781"/>
                  </a:ext>
                </a:extLst>
              </a:tr>
              <a:tr h="783792">
                <a:tc vMerge="1">
                  <a:txBody>
                    <a:bodyPr/>
                    <a:lstStyle/>
                    <a:p>
                      <a:endParaRPr lang="en-US" sz="1800" b="1" dirty="0">
                        <a:solidFill>
                          <a:schemeClr val="bg1"/>
                        </a:solidFill>
                      </a:endParaRPr>
                    </a:p>
                  </a:txBody>
                  <a:tcPr marT="45706" marB="45706"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dirty="0" err="1">
                          <a:solidFill>
                            <a:schemeClr val="bg1"/>
                          </a:solidFill>
                        </a:rPr>
                        <a:t>Darolutamide</a:t>
                      </a:r>
                      <a:endParaRPr lang="en-US" sz="1800" b="1" dirty="0">
                        <a:solidFill>
                          <a:schemeClr val="bg1"/>
                        </a:solidFill>
                      </a:endParaRP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dirty="0">
                          <a:solidFill>
                            <a:schemeClr val="bg1"/>
                          </a:solidFill>
                        </a:rPr>
                        <a:t>Placebo</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dirty="0">
                          <a:solidFill>
                            <a:schemeClr val="bg1"/>
                          </a:solidFill>
                        </a:rPr>
                        <a:t>Enzalutamide</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dirty="0">
                          <a:solidFill>
                            <a:schemeClr val="bg1"/>
                          </a:solidFill>
                        </a:rPr>
                        <a:t>Placebo</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dirty="0">
                          <a:solidFill>
                            <a:schemeClr val="bg1"/>
                          </a:solidFill>
                        </a:rPr>
                        <a:t>Apalutamide</a:t>
                      </a:r>
                    </a:p>
                  </a:txBody>
                  <a:tcPr marT="45706" marB="45706"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b="1" dirty="0">
                          <a:solidFill>
                            <a:schemeClr val="bg1"/>
                          </a:solidFill>
                        </a:rPr>
                        <a:t>Placebo</a:t>
                      </a:r>
                    </a:p>
                  </a:txBody>
                  <a:tcPr marT="45706" marB="45706"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827956058"/>
                  </a:ext>
                </a:extLst>
              </a:tr>
              <a:tr h="442710">
                <a:tc>
                  <a:txBody>
                    <a:bodyPr/>
                    <a:lstStyle/>
                    <a:p>
                      <a:r>
                        <a:rPr lang="en-US" sz="1800" dirty="0"/>
                        <a:t>Fatigue/asthenia</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16%</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11%</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33%</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14%</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30%</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21%</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2986928764"/>
                  </a:ext>
                </a:extLst>
              </a:tr>
              <a:tr h="455319">
                <a:tc>
                  <a:txBody>
                    <a:bodyPr/>
                    <a:lstStyle/>
                    <a:p>
                      <a:r>
                        <a:rPr lang="en-US" sz="1800" dirty="0"/>
                        <a:t>Falling</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  4%</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 5%</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11%</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  4%</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16%</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9%</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4366223"/>
                  </a:ext>
                </a:extLst>
              </a:tr>
              <a:tr h="455319">
                <a:tc>
                  <a:txBody>
                    <a:bodyPr/>
                    <a:lstStyle/>
                    <a:p>
                      <a:r>
                        <a:rPr lang="en-US" sz="1800" dirty="0"/>
                        <a:t>Dizziness</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  5%</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 4%</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10%</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  4%</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9%</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1800" dirty="0"/>
                        <a:t>6%</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3688185175"/>
                  </a:ext>
                </a:extLst>
              </a:tr>
              <a:tr h="442150">
                <a:tc>
                  <a:txBody>
                    <a:bodyPr/>
                    <a:lstStyle/>
                    <a:p>
                      <a:r>
                        <a:rPr lang="en-US" sz="1800" dirty="0"/>
                        <a:t>Mental impairment</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  1%</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 2%</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5%</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  2%</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5%</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3%</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9444598"/>
                  </a:ext>
                </a:extLst>
              </a:tr>
            </a:tbl>
          </a:graphicData>
        </a:graphic>
      </p:graphicFrame>
    </p:spTree>
    <p:extLst>
      <p:ext uri="{BB962C8B-B14F-4D97-AF65-F5344CB8AC3E}">
        <p14:creationId xmlns:p14="http://schemas.microsoft.com/office/powerpoint/2010/main" val="2764021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220B138C-E633-6C40-BE00-5AE108203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16" y="456953"/>
            <a:ext cx="10810676" cy="5356531"/>
          </a:xfrm>
          <a:prstGeom prst="rect">
            <a:avLst/>
          </a:prstGeom>
        </p:spPr>
      </p:pic>
      <p:sp>
        <p:nvSpPr>
          <p:cNvPr id="3" name="TextBox 2">
            <a:extLst>
              <a:ext uri="{FF2B5EF4-FFF2-40B4-BE49-F238E27FC236}">
                <a16:creationId xmlns:a16="http://schemas.microsoft.com/office/drawing/2014/main" id="{26804131-2637-21CC-6D2B-E22E5E832C23}"/>
              </a:ext>
            </a:extLst>
          </p:cNvPr>
          <p:cNvSpPr txBox="1"/>
          <p:nvPr/>
        </p:nvSpPr>
        <p:spPr>
          <a:xfrm>
            <a:off x="3719736" y="813683"/>
            <a:ext cx="2725233" cy="461665"/>
          </a:xfrm>
          <a:prstGeom prst="rect">
            <a:avLst/>
          </a:prstGeom>
          <a:noFill/>
        </p:spPr>
        <p:txBody>
          <a:bodyPr wrap="none" rtlCol="0">
            <a:spAutoFit/>
          </a:bodyPr>
          <a:lstStyle/>
          <a:p>
            <a:r>
              <a:rPr lang="en-US" sz="2400" dirty="0">
                <a:solidFill>
                  <a:schemeClr val="bg1"/>
                </a:solidFill>
              </a:rPr>
              <a:t>2022;Abstract 13</a:t>
            </a:r>
          </a:p>
        </p:txBody>
      </p:sp>
    </p:spTree>
    <p:extLst>
      <p:ext uri="{BB962C8B-B14F-4D97-AF65-F5344CB8AC3E}">
        <p14:creationId xmlns:p14="http://schemas.microsoft.com/office/powerpoint/2010/main" val="3165371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FADE0C-F38C-4145-85BA-89B9F8C094AD}"/>
              </a:ext>
            </a:extLst>
          </p:cNvPr>
          <p:cNvSpPr txBox="1"/>
          <p:nvPr/>
        </p:nvSpPr>
        <p:spPr>
          <a:xfrm>
            <a:off x="0" y="6534835"/>
            <a:ext cx="55592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Smith MR et al. Genitourinary Cancers Symposium 2022;Abstract 13. </a:t>
            </a:r>
          </a:p>
        </p:txBody>
      </p:sp>
      <p:pic>
        <p:nvPicPr>
          <p:cNvPr id="4" name="Picture 3" descr="A picture containing graphical user interface&#10;&#10;Description automatically generated">
            <a:extLst>
              <a:ext uri="{FF2B5EF4-FFF2-40B4-BE49-F238E27FC236}">
                <a16:creationId xmlns:a16="http://schemas.microsoft.com/office/drawing/2014/main" id="{A6C98A34-71B3-6642-8055-C0B4E1DE8F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334051" y="692696"/>
            <a:ext cx="9515436" cy="5253118"/>
          </a:xfrm>
          <a:prstGeom prst="rect">
            <a:avLst/>
          </a:prstGeom>
        </p:spPr>
      </p:pic>
      <p:sp>
        <p:nvSpPr>
          <p:cNvPr id="7" name="Title 1">
            <a:extLst>
              <a:ext uri="{FF2B5EF4-FFF2-40B4-BE49-F238E27FC236}">
                <a16:creationId xmlns:a16="http://schemas.microsoft.com/office/drawing/2014/main" id="{F6DF06D3-B0C7-9A46-9F60-E92F76C6FE66}"/>
              </a:ext>
            </a:extLst>
          </p:cNvPr>
          <p:cNvSpPr>
            <a:spLocks noGrp="1"/>
          </p:cNvSpPr>
          <p:nvPr>
            <p:ph type="title"/>
          </p:nvPr>
        </p:nvSpPr>
        <p:spPr>
          <a:xfrm>
            <a:off x="912286" y="0"/>
            <a:ext cx="10358967" cy="692696"/>
          </a:xfrm>
        </p:spPr>
        <p:txBody>
          <a:bodyPr/>
          <a:lstStyle/>
          <a:p>
            <a:r>
              <a:rPr lang="en-US" dirty="0"/>
              <a:t>ARASENS: Primary Endpoint — Overall Survival</a:t>
            </a:r>
          </a:p>
        </p:txBody>
      </p:sp>
    </p:spTree>
    <p:extLst>
      <p:ext uri="{BB962C8B-B14F-4D97-AF65-F5344CB8AC3E}">
        <p14:creationId xmlns:p14="http://schemas.microsoft.com/office/powerpoint/2010/main" val="1932520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02636"/>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873023" y="1194186"/>
            <a:ext cx="407896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Andrew J Armstrong, MD,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ScM</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 Surgery, Pharmacology and Cancer Biology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Research</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Duke Cancer Institute Center for Prostate and Urologic Cancers</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Divisions of Medical Oncology and Urology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Duke University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Durham, North Carolina</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384" y="1208002"/>
            <a:ext cx="1261872" cy="1261872"/>
          </a:xfrm>
          <a:prstGeom prst="rect">
            <a:avLst/>
          </a:prstGeom>
        </p:spPr>
      </p:pic>
      <p:sp>
        <p:nvSpPr>
          <p:cNvPr id="11" name="Text Box 9">
            <a:extLst>
              <a:ext uri="{FF2B5EF4-FFF2-40B4-BE49-F238E27FC236}">
                <a16:creationId xmlns:a16="http://schemas.microsoft.com/office/drawing/2014/main" id="{78E6CF54-6820-AE4F-B271-C8BB0DA3C21D}"/>
              </a:ext>
            </a:extLst>
          </p:cNvPr>
          <p:cNvSpPr txBox="1">
            <a:spLocks noChangeArrowheads="1"/>
          </p:cNvSpPr>
          <p:nvPr/>
        </p:nvSpPr>
        <p:spPr bwMode="auto">
          <a:xfrm>
            <a:off x="8070188" y="4097895"/>
            <a:ext cx="3660524"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ts val="1820"/>
              </a:lnSpc>
              <a:spcBef>
                <a:spcPct val="30000"/>
              </a:spcBef>
              <a:spcAft>
                <a:spcPts val="800"/>
              </a:spcAft>
              <a:buClr>
                <a:srgbClr val="000000"/>
              </a:buClr>
              <a:buSzPct val="100000"/>
              <a:buFontTx/>
              <a:buNone/>
              <a:tabLst/>
              <a:defRPr/>
            </a:pPr>
            <a:r>
              <a:rPr kumimoji="0" lang="en-US" sz="19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873023" y="4097895"/>
            <a:ext cx="4566878"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Alan H Bryce, MD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Chair, Division of Hematology and Medical Oncology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Chair, Genitourinary Disease Group</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Mayo Clinic</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Phoenix, Arizona</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384" y="4150011"/>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8049571" y="1194186"/>
            <a:ext cx="3660525"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Alicia K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Morgans</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MPH</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Genitourinary Medical Oncologist</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Survivorship Program</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21" name="Picture 20">
            <a:extLst>
              <a:ext uri="{FF2B5EF4-FFF2-40B4-BE49-F238E27FC236}">
                <a16:creationId xmlns:a16="http://schemas.microsoft.com/office/drawing/2014/main" id="{08E369B4-F140-0B40-B94E-C5015A8A86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27933" y="1208002"/>
            <a:ext cx="1261872" cy="1261872"/>
          </a:xfrm>
          <a:prstGeom prst="rect">
            <a:avLst/>
          </a:prstGeom>
        </p:spPr>
      </p:pic>
      <p:pic>
        <p:nvPicPr>
          <p:cNvPr id="18" name="Picture 17">
            <a:extLst>
              <a:ext uri="{FF2B5EF4-FFF2-40B4-BE49-F238E27FC236}">
                <a16:creationId xmlns:a16="http://schemas.microsoft.com/office/drawing/2014/main" id="{64FF9D98-32DB-43EC-42DA-8B0B83D6547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27933" y="4172787"/>
            <a:ext cx="1261872" cy="1261872"/>
          </a:xfrm>
          <a:prstGeom prst="rect">
            <a:avLst/>
          </a:prstGeom>
        </p:spPr>
      </p:pic>
    </p:spTree>
    <p:custDataLst>
      <p:tags r:id="rId1"/>
    </p:custDataLst>
    <p:extLst>
      <p:ext uri="{BB962C8B-B14F-4D97-AF65-F5344CB8AC3E}">
        <p14:creationId xmlns:p14="http://schemas.microsoft.com/office/powerpoint/2010/main" val="4153827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F11EF959-A47D-7002-333A-7140A9196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048085"/>
            <a:ext cx="11073893" cy="4325131"/>
          </a:xfrm>
          <a:prstGeom prst="rect">
            <a:avLst/>
          </a:prstGeom>
        </p:spPr>
      </p:pic>
      <p:sp>
        <p:nvSpPr>
          <p:cNvPr id="4" name="TextBox 3">
            <a:extLst>
              <a:ext uri="{FF2B5EF4-FFF2-40B4-BE49-F238E27FC236}">
                <a16:creationId xmlns:a16="http://schemas.microsoft.com/office/drawing/2014/main" id="{CE82D1F5-CC10-E8CB-42A2-0A5A09D40A3E}"/>
              </a:ext>
            </a:extLst>
          </p:cNvPr>
          <p:cNvSpPr txBox="1"/>
          <p:nvPr/>
        </p:nvSpPr>
        <p:spPr>
          <a:xfrm>
            <a:off x="7903696" y="1269340"/>
            <a:ext cx="3736920" cy="430887"/>
          </a:xfrm>
          <a:prstGeom prst="rect">
            <a:avLst/>
          </a:prstGeom>
          <a:noFill/>
        </p:spPr>
        <p:txBody>
          <a:bodyPr wrap="none" rtlCol="0">
            <a:spAutoFit/>
          </a:bodyPr>
          <a:lstStyle/>
          <a:p>
            <a:r>
              <a:rPr lang="en-US" sz="2200" i="1" dirty="0">
                <a:solidFill>
                  <a:srgbClr val="B20637"/>
                </a:solidFill>
              </a:rPr>
              <a:t>Lancet </a:t>
            </a:r>
            <a:r>
              <a:rPr lang="en-US" sz="2200" dirty="0">
                <a:solidFill>
                  <a:srgbClr val="B20637"/>
                </a:solidFill>
              </a:rPr>
              <a:t>2022;399:1695-07. </a:t>
            </a:r>
          </a:p>
        </p:txBody>
      </p:sp>
    </p:spTree>
    <p:extLst>
      <p:ext uri="{BB962C8B-B14F-4D97-AF65-F5344CB8AC3E}">
        <p14:creationId xmlns:p14="http://schemas.microsoft.com/office/powerpoint/2010/main" val="1783617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DA06737A-EB21-2545-8F50-4D41068C7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65" y="476672"/>
            <a:ext cx="10988270" cy="5544806"/>
          </a:xfrm>
          <a:prstGeom prst="rect">
            <a:avLst/>
          </a:prstGeom>
        </p:spPr>
      </p:pic>
      <p:sp>
        <p:nvSpPr>
          <p:cNvPr id="5" name="TextBox 4">
            <a:extLst>
              <a:ext uri="{FF2B5EF4-FFF2-40B4-BE49-F238E27FC236}">
                <a16:creationId xmlns:a16="http://schemas.microsoft.com/office/drawing/2014/main" id="{FE09E690-618B-3BEB-6A31-51628062FF29}"/>
              </a:ext>
            </a:extLst>
          </p:cNvPr>
          <p:cNvSpPr txBox="1"/>
          <p:nvPr/>
        </p:nvSpPr>
        <p:spPr>
          <a:xfrm>
            <a:off x="1199456" y="813042"/>
            <a:ext cx="6100762" cy="430887"/>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B30638"/>
                </a:solidFill>
                <a:effectLst/>
                <a:uLnTx/>
                <a:uFillTx/>
                <a:latin typeface="Helvetica" pitchFamily="2" charset="0"/>
                <a:ea typeface="MS PGothic" charset="0"/>
              </a:rPr>
              <a:t>Lancet </a:t>
            </a:r>
            <a:r>
              <a:rPr kumimoji="0" lang="en-US" sz="2200" b="1" i="0" u="none" strike="noStrike" kern="1200" cap="none" spc="0" normalizeH="0" baseline="0" noProof="0" dirty="0">
                <a:ln>
                  <a:noFill/>
                </a:ln>
                <a:solidFill>
                  <a:srgbClr val="B30638"/>
                </a:solidFill>
                <a:effectLst/>
                <a:uLnTx/>
                <a:uFillTx/>
                <a:latin typeface="Helvetica" pitchFamily="2" charset="0"/>
                <a:ea typeface="MS PGothic" charset="0"/>
              </a:rPr>
              <a:t>2022;399(10323):447-60</a:t>
            </a:r>
            <a:endParaRPr kumimoji="0" lang="en-US" sz="2200" b="0" i="0" u="none" strike="noStrike" kern="1200" cap="none" spc="0" normalizeH="0" baseline="0" noProof="0" dirty="0">
              <a:ln>
                <a:noFill/>
              </a:ln>
              <a:solidFill>
                <a:srgbClr val="B30638"/>
              </a:solidFill>
              <a:effectLst/>
              <a:uLnTx/>
              <a:uFillTx/>
              <a:latin typeface="Helvetica" pitchFamily="2" charset="0"/>
              <a:ea typeface="MS PGothic" charset="0"/>
              <a:cs typeface="Calibri" panose="020F0502020204030204" pitchFamily="34" charset="0"/>
            </a:endParaRPr>
          </a:p>
        </p:txBody>
      </p:sp>
    </p:spTree>
    <p:extLst>
      <p:ext uri="{BB962C8B-B14F-4D97-AF65-F5344CB8AC3E}">
        <p14:creationId xmlns:p14="http://schemas.microsoft.com/office/powerpoint/2010/main" val="2975380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9A39-CCCB-3391-2D81-5213912466C0}"/>
              </a:ext>
            </a:extLst>
          </p:cNvPr>
          <p:cNvSpPr>
            <a:spLocks noGrp="1"/>
          </p:cNvSpPr>
          <p:nvPr>
            <p:ph type="title"/>
          </p:nvPr>
        </p:nvSpPr>
        <p:spPr/>
        <p:txBody>
          <a:bodyPr/>
          <a:lstStyle/>
          <a:p>
            <a:pPr algn="l"/>
            <a:r>
              <a:rPr lang="en-US" dirty="0"/>
              <a:t>STAMPEDE Primary Endpoint: Metastasis-Free Survival </a:t>
            </a:r>
            <a:br>
              <a:rPr lang="en-US" dirty="0"/>
            </a:br>
            <a:r>
              <a:rPr lang="en-US" dirty="0"/>
              <a:t>(Pooled Analysis)</a:t>
            </a:r>
          </a:p>
        </p:txBody>
      </p:sp>
      <p:pic>
        <p:nvPicPr>
          <p:cNvPr id="9" name="Picture 8" descr="Chart, line chart&#10;&#10;Description automatically generated">
            <a:extLst>
              <a:ext uri="{FF2B5EF4-FFF2-40B4-BE49-F238E27FC236}">
                <a16:creationId xmlns:a16="http://schemas.microsoft.com/office/drawing/2014/main" id="{C46E324C-3305-995E-20A2-E5188603B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039" y="1196752"/>
            <a:ext cx="9668491" cy="5112568"/>
          </a:xfrm>
          <a:prstGeom prst="rect">
            <a:avLst/>
          </a:prstGeom>
        </p:spPr>
      </p:pic>
      <p:graphicFrame>
        <p:nvGraphicFramePr>
          <p:cNvPr id="6" name="Table 11">
            <a:extLst>
              <a:ext uri="{FF2B5EF4-FFF2-40B4-BE49-F238E27FC236}">
                <a16:creationId xmlns:a16="http://schemas.microsoft.com/office/drawing/2014/main" id="{94137D36-79D1-70C8-8E98-A5CB10EDB51B}"/>
              </a:ext>
            </a:extLst>
          </p:cNvPr>
          <p:cNvGraphicFramePr>
            <a:graphicFrameLocks noGrp="1"/>
          </p:cNvGraphicFramePr>
          <p:nvPr/>
        </p:nvGraphicFramePr>
        <p:xfrm>
          <a:off x="2999656" y="2926533"/>
          <a:ext cx="4104456" cy="1933230"/>
        </p:xfrm>
        <a:graphic>
          <a:graphicData uri="http://schemas.openxmlformats.org/drawingml/2006/table">
            <a:tbl>
              <a:tblPr firstRow="1" bandRow="1">
                <a:tableStyleId>{9DCAF9ED-07DC-4A11-8D7F-57B35C25682E}</a:tableStyleId>
              </a:tblPr>
              <a:tblGrid>
                <a:gridCol w="2376264">
                  <a:extLst>
                    <a:ext uri="{9D8B030D-6E8A-4147-A177-3AD203B41FA5}">
                      <a16:colId xmlns:a16="http://schemas.microsoft.com/office/drawing/2014/main" val="3866023837"/>
                    </a:ext>
                  </a:extLst>
                </a:gridCol>
                <a:gridCol w="648072">
                  <a:extLst>
                    <a:ext uri="{9D8B030D-6E8A-4147-A177-3AD203B41FA5}">
                      <a16:colId xmlns:a16="http://schemas.microsoft.com/office/drawing/2014/main" val="3387760259"/>
                    </a:ext>
                  </a:extLst>
                </a:gridCol>
                <a:gridCol w="1080120">
                  <a:extLst>
                    <a:ext uri="{9D8B030D-6E8A-4147-A177-3AD203B41FA5}">
                      <a16:colId xmlns:a16="http://schemas.microsoft.com/office/drawing/2014/main" val="2904896046"/>
                    </a:ext>
                  </a:extLst>
                </a:gridCol>
              </a:tblGrid>
              <a:tr h="387495">
                <a:tc>
                  <a:txBody>
                    <a:bodyPr/>
                    <a:lstStyle/>
                    <a:p>
                      <a:r>
                        <a:rPr lang="en-US" sz="1600" dirty="0"/>
                        <a:t>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204B"/>
                    </a:solidFill>
                  </a:tcPr>
                </a:tc>
                <a:tc>
                  <a:txBody>
                    <a:bodyPr/>
                    <a:lstStyle/>
                    <a:p>
                      <a:pPr algn="ctr"/>
                      <a:r>
                        <a:rPr lang="en-US" sz="1600"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204B"/>
                    </a:solidFill>
                  </a:tcPr>
                </a:tc>
                <a:tc>
                  <a:txBody>
                    <a:bodyPr/>
                    <a:lstStyle/>
                    <a:p>
                      <a:pPr algn="ctr"/>
                      <a:r>
                        <a:rPr lang="en-US" sz="1600" dirty="0"/>
                        <a:t>MFS 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204B"/>
                    </a:solidFill>
                  </a:tcPr>
                </a:tc>
                <a:extLst>
                  <a:ext uri="{0D108BD9-81ED-4DB2-BD59-A6C34878D82A}">
                    <a16:rowId xmlns:a16="http://schemas.microsoft.com/office/drawing/2014/main" val="4035539814"/>
                  </a:ext>
                </a:extLst>
              </a:tr>
              <a:tr h="5669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t>Abiraterone + prednisone 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algn="ctr"/>
                      <a:r>
                        <a:rPr lang="en-US" sz="1600" dirty="0"/>
                        <a:t>988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dirty="0"/>
                        <a:t>0.54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extLst>
                  <a:ext uri="{0D108BD9-81ED-4DB2-BD59-A6C34878D82A}">
                    <a16:rowId xmlns:a16="http://schemas.microsoft.com/office/drawing/2014/main" val="3505211204"/>
                  </a:ext>
                </a:extLst>
              </a:tr>
              <a:tr h="566940">
                <a:tc>
                  <a:txBody>
                    <a:bodyPr/>
                    <a:lstStyle/>
                    <a:p>
                      <a:r>
                        <a:rPr lang="en-US" sz="1600" b="0" dirty="0"/>
                        <a:t>Abiraterone + prednisone + enzalutamide 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algn="ctr"/>
                      <a:r>
                        <a:rPr lang="en-US" sz="1600" dirty="0"/>
                        <a:t>986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algn="ctr"/>
                      <a:r>
                        <a:rPr lang="en-US" sz="1600" dirty="0"/>
                        <a:t>0.53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extLst>
                  <a:ext uri="{0D108BD9-81ED-4DB2-BD59-A6C34878D82A}">
                    <a16:rowId xmlns:a16="http://schemas.microsoft.com/office/drawing/2014/main" val="219204347"/>
                  </a:ext>
                </a:extLst>
              </a:tr>
              <a:tr h="387495">
                <a:tc>
                  <a:txBody>
                    <a:bodyPr/>
                    <a:lstStyle/>
                    <a:p>
                      <a:r>
                        <a:rPr lang="en-US" sz="1600" b="0" dirty="0"/>
                        <a:t>Overall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algn="ctr"/>
                      <a:r>
                        <a:rPr lang="en-US" sz="1600" dirty="0"/>
                        <a:t>1974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algn="ctr"/>
                      <a:r>
                        <a:rPr lang="en-US" sz="1600" dirty="0"/>
                        <a:t>0.53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extLst>
                  <a:ext uri="{0D108BD9-81ED-4DB2-BD59-A6C34878D82A}">
                    <a16:rowId xmlns:a16="http://schemas.microsoft.com/office/drawing/2014/main" val="1708946518"/>
                  </a:ext>
                </a:extLst>
              </a:tr>
            </a:tbl>
          </a:graphicData>
        </a:graphic>
      </p:graphicFrame>
      <p:sp>
        <p:nvSpPr>
          <p:cNvPr id="7" name="TextBox 6">
            <a:extLst>
              <a:ext uri="{FF2B5EF4-FFF2-40B4-BE49-F238E27FC236}">
                <a16:creationId xmlns:a16="http://schemas.microsoft.com/office/drawing/2014/main" id="{AD26FED5-F6A8-7579-2800-7655D81E113F}"/>
              </a:ext>
            </a:extLst>
          </p:cNvPr>
          <p:cNvSpPr txBox="1"/>
          <p:nvPr/>
        </p:nvSpPr>
        <p:spPr>
          <a:xfrm>
            <a:off x="30208" y="6469404"/>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Attard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2022;399(10323):447-60.</a:t>
            </a:r>
          </a:p>
        </p:txBody>
      </p:sp>
      <p:sp>
        <p:nvSpPr>
          <p:cNvPr id="3" name="Rectangle 2">
            <a:extLst>
              <a:ext uri="{FF2B5EF4-FFF2-40B4-BE49-F238E27FC236}">
                <a16:creationId xmlns:a16="http://schemas.microsoft.com/office/drawing/2014/main" id="{B9C67400-5D21-6D40-9275-20F35EFA9180}"/>
              </a:ext>
            </a:extLst>
          </p:cNvPr>
          <p:cNvSpPr/>
          <p:nvPr/>
        </p:nvSpPr>
        <p:spPr bwMode="auto">
          <a:xfrm>
            <a:off x="1343472" y="6021288"/>
            <a:ext cx="648072"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51325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9A39-CCCB-3391-2D81-5213912466C0}"/>
              </a:ext>
            </a:extLst>
          </p:cNvPr>
          <p:cNvSpPr>
            <a:spLocks noGrp="1"/>
          </p:cNvSpPr>
          <p:nvPr>
            <p:ph type="title"/>
          </p:nvPr>
        </p:nvSpPr>
        <p:spPr>
          <a:xfrm>
            <a:off x="912286" y="51833"/>
            <a:ext cx="10358967" cy="1143000"/>
          </a:xfrm>
        </p:spPr>
        <p:txBody>
          <a:bodyPr/>
          <a:lstStyle/>
          <a:p>
            <a:pPr algn="l"/>
            <a:r>
              <a:rPr lang="en-US" dirty="0"/>
              <a:t>STAMPEDE: Overall Survival (Pooled Analysis)</a:t>
            </a:r>
          </a:p>
        </p:txBody>
      </p:sp>
      <p:pic>
        <p:nvPicPr>
          <p:cNvPr id="9" name="Picture 8" descr="Chart, line chart&#10;&#10;Description automatically generated">
            <a:extLst>
              <a:ext uri="{FF2B5EF4-FFF2-40B4-BE49-F238E27FC236}">
                <a16:creationId xmlns:a16="http://schemas.microsoft.com/office/drawing/2014/main" id="{AABF7376-DC7E-05C2-D86F-0F6301A03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553" y="1094856"/>
            <a:ext cx="9984432" cy="5243813"/>
          </a:xfrm>
          <a:prstGeom prst="rect">
            <a:avLst/>
          </a:prstGeom>
        </p:spPr>
      </p:pic>
      <p:graphicFrame>
        <p:nvGraphicFramePr>
          <p:cNvPr id="6" name="Table 11">
            <a:extLst>
              <a:ext uri="{FF2B5EF4-FFF2-40B4-BE49-F238E27FC236}">
                <a16:creationId xmlns:a16="http://schemas.microsoft.com/office/drawing/2014/main" id="{94137D36-79D1-70C8-8E98-A5CB10EDB51B}"/>
              </a:ext>
            </a:extLst>
          </p:cNvPr>
          <p:cNvGraphicFramePr>
            <a:graphicFrameLocks noGrp="1"/>
          </p:cNvGraphicFramePr>
          <p:nvPr/>
        </p:nvGraphicFramePr>
        <p:xfrm>
          <a:off x="3166584" y="3068960"/>
          <a:ext cx="4104456" cy="1881015"/>
        </p:xfrm>
        <a:graphic>
          <a:graphicData uri="http://schemas.openxmlformats.org/drawingml/2006/table">
            <a:tbl>
              <a:tblPr firstRow="1" bandRow="1">
                <a:tableStyleId>{9DCAF9ED-07DC-4A11-8D7F-57B35C25682E}</a:tableStyleId>
              </a:tblPr>
              <a:tblGrid>
                <a:gridCol w="2376264">
                  <a:extLst>
                    <a:ext uri="{9D8B030D-6E8A-4147-A177-3AD203B41FA5}">
                      <a16:colId xmlns:a16="http://schemas.microsoft.com/office/drawing/2014/main" val="3866023837"/>
                    </a:ext>
                  </a:extLst>
                </a:gridCol>
                <a:gridCol w="648072">
                  <a:extLst>
                    <a:ext uri="{9D8B030D-6E8A-4147-A177-3AD203B41FA5}">
                      <a16:colId xmlns:a16="http://schemas.microsoft.com/office/drawing/2014/main" val="3387760259"/>
                    </a:ext>
                  </a:extLst>
                </a:gridCol>
                <a:gridCol w="1080120">
                  <a:extLst>
                    <a:ext uri="{9D8B030D-6E8A-4147-A177-3AD203B41FA5}">
                      <a16:colId xmlns:a16="http://schemas.microsoft.com/office/drawing/2014/main" val="2904896046"/>
                    </a:ext>
                  </a:extLst>
                </a:gridCol>
              </a:tblGrid>
              <a:tr h="140691">
                <a:tc>
                  <a:txBody>
                    <a:bodyPr/>
                    <a:lstStyle/>
                    <a:p>
                      <a:r>
                        <a:rPr lang="en-US" sz="1600" dirty="0"/>
                        <a:t>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204B"/>
                    </a:solidFill>
                  </a:tcPr>
                </a:tc>
                <a:tc>
                  <a:txBody>
                    <a:bodyPr/>
                    <a:lstStyle/>
                    <a:p>
                      <a:pPr algn="ctr"/>
                      <a:r>
                        <a:rPr lang="en-US" sz="1600"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204B"/>
                    </a:solidFill>
                  </a:tcPr>
                </a:tc>
                <a:tc>
                  <a:txBody>
                    <a:bodyPr/>
                    <a:lstStyle/>
                    <a:p>
                      <a:pPr algn="ctr"/>
                      <a:r>
                        <a:rPr lang="en-US" sz="1600" dirty="0"/>
                        <a:t>OS 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B204B"/>
                    </a:solidFill>
                  </a:tcPr>
                </a:tc>
                <a:extLst>
                  <a:ext uri="{0D108BD9-81ED-4DB2-BD59-A6C34878D82A}">
                    <a16:rowId xmlns:a16="http://schemas.microsoft.com/office/drawing/2014/main" val="4035539814"/>
                  </a:ext>
                </a:extLst>
              </a:tr>
              <a:tr h="5669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600" b="0" dirty="0"/>
                        <a:t>Abiraterone + prednisone 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algn="ctr"/>
                      <a:r>
                        <a:rPr lang="en-US" sz="1600" dirty="0"/>
                        <a:t>988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600" dirty="0"/>
                        <a:t>0.63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extLst>
                  <a:ext uri="{0D108BD9-81ED-4DB2-BD59-A6C34878D82A}">
                    <a16:rowId xmlns:a16="http://schemas.microsoft.com/office/drawing/2014/main" val="3505211204"/>
                  </a:ext>
                </a:extLst>
              </a:tr>
              <a:tr h="566940">
                <a:tc>
                  <a:txBody>
                    <a:bodyPr/>
                    <a:lstStyle/>
                    <a:p>
                      <a:r>
                        <a:rPr lang="en-US" sz="1600" b="0" dirty="0"/>
                        <a:t>Abiraterone + prednisone + enzalutamide trial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algn="ctr"/>
                      <a:r>
                        <a:rPr lang="en-US" sz="1600" dirty="0"/>
                        <a:t>986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algn="ctr"/>
                      <a:r>
                        <a:rPr lang="en-US" sz="1600" dirty="0"/>
                        <a:t>0.54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extLst>
                  <a:ext uri="{0D108BD9-81ED-4DB2-BD59-A6C34878D82A}">
                    <a16:rowId xmlns:a16="http://schemas.microsoft.com/office/drawing/2014/main" val="219204347"/>
                  </a:ext>
                </a:extLst>
              </a:tr>
              <a:tr h="387495">
                <a:tc>
                  <a:txBody>
                    <a:bodyPr/>
                    <a:lstStyle/>
                    <a:p>
                      <a:r>
                        <a:rPr lang="en-US" sz="1600" b="0" dirty="0"/>
                        <a:t>Overall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algn="ctr"/>
                      <a:r>
                        <a:rPr lang="en-US" sz="1600" dirty="0"/>
                        <a:t>1974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tc>
                  <a:txBody>
                    <a:bodyPr/>
                    <a:lstStyle/>
                    <a:p>
                      <a:pPr algn="ctr"/>
                      <a:r>
                        <a:rPr lang="en-US" sz="1600" dirty="0"/>
                        <a:t>0.60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C8"/>
                    </a:solidFill>
                  </a:tcPr>
                </a:tc>
                <a:extLst>
                  <a:ext uri="{0D108BD9-81ED-4DB2-BD59-A6C34878D82A}">
                    <a16:rowId xmlns:a16="http://schemas.microsoft.com/office/drawing/2014/main" val="1708946518"/>
                  </a:ext>
                </a:extLst>
              </a:tr>
            </a:tbl>
          </a:graphicData>
        </a:graphic>
      </p:graphicFrame>
      <p:sp>
        <p:nvSpPr>
          <p:cNvPr id="7" name="TextBox 6">
            <a:extLst>
              <a:ext uri="{FF2B5EF4-FFF2-40B4-BE49-F238E27FC236}">
                <a16:creationId xmlns:a16="http://schemas.microsoft.com/office/drawing/2014/main" id="{AD26FED5-F6A8-7579-2800-7655D81E113F}"/>
              </a:ext>
            </a:extLst>
          </p:cNvPr>
          <p:cNvSpPr txBox="1"/>
          <p:nvPr/>
        </p:nvSpPr>
        <p:spPr>
          <a:xfrm>
            <a:off x="0" y="6487339"/>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Attard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2022;399(10323):447-60.</a:t>
            </a:r>
          </a:p>
        </p:txBody>
      </p:sp>
    </p:spTree>
    <p:extLst>
      <p:ext uri="{BB962C8B-B14F-4D97-AF65-F5344CB8AC3E}">
        <p14:creationId xmlns:p14="http://schemas.microsoft.com/office/powerpoint/2010/main" val="3723344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12D50B-3D33-0D4B-B581-4931DA880A91}"/>
              </a:ext>
            </a:extLst>
          </p:cNvPr>
          <p:cNvSpPr/>
          <p:nvPr/>
        </p:nvSpPr>
        <p:spPr bwMode="auto">
          <a:xfrm>
            <a:off x="799280" y="2462666"/>
            <a:ext cx="11098357"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556792"/>
            <a:ext cx="10224274" cy="4658274"/>
          </a:xfrm>
        </p:spPr>
        <p:txBody>
          <a:bodyPr/>
          <a:lstStyle/>
          <a:p>
            <a:pPr marL="98425" indent="0">
              <a:buNone/>
            </a:pPr>
            <a:r>
              <a:rPr lang="en-US" sz="2400" dirty="0">
                <a:solidFill>
                  <a:srgbClr val="0432FF"/>
                </a:solidFill>
              </a:rPr>
              <a:t>Module 1 – </a:t>
            </a:r>
            <a:r>
              <a:rPr lang="en-US" sz="2400" dirty="0"/>
              <a:t>Optimal Application of Hormonal Therapy in Prostate Cancer Management</a:t>
            </a:r>
          </a:p>
          <a:p>
            <a:pPr marL="98425" indent="0">
              <a:buNone/>
            </a:pPr>
            <a:r>
              <a:rPr lang="en-US" sz="2400" dirty="0">
                <a:solidFill>
                  <a:schemeClr val="bg1"/>
                </a:solidFill>
              </a:rPr>
              <a:t>Module 2 – Selection and Sequencing of Therapy for Patients with Metastatic Castration-Resistant Prostate Cancer (</a:t>
            </a:r>
            <a:r>
              <a:rPr lang="en-US" sz="2400" dirty="0" err="1">
                <a:solidFill>
                  <a:schemeClr val="bg1"/>
                </a:solidFill>
              </a:rPr>
              <a:t>mCRPC</a:t>
            </a:r>
            <a:r>
              <a:rPr lang="en-US" sz="2400" dirty="0">
                <a:solidFill>
                  <a:schemeClr val="bg1"/>
                </a:solidFill>
              </a:rPr>
              <a:t>); Novel Investigational Strategies</a:t>
            </a:r>
          </a:p>
          <a:p>
            <a:pPr marL="98425" indent="0">
              <a:buNone/>
            </a:pPr>
            <a:r>
              <a:rPr lang="en-US" sz="2500" dirty="0">
                <a:solidFill>
                  <a:srgbClr val="0432FF"/>
                </a:solidFill>
              </a:rPr>
              <a:t>Module 3 – </a:t>
            </a:r>
            <a:r>
              <a:rPr lang="en-US" sz="2400" dirty="0"/>
              <a:t>Current and Potential Role of PARP Inhibitors in the Management of Prostate Cancer</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301911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1039972" cy="5481943"/>
          </a:xfrm>
        </p:spPr>
        <p:txBody>
          <a:bodyPr>
            <a:normAutofit/>
          </a:bodyPr>
          <a:lstStyle/>
          <a:p>
            <a:pPr>
              <a:spcAft>
                <a:spcPts val="600"/>
              </a:spcAft>
            </a:pPr>
            <a:r>
              <a:rPr lang="en-US" dirty="0"/>
              <a:t>This patient is a 71 </a:t>
            </a:r>
            <a:r>
              <a:rPr lang="en-US" dirty="0" err="1"/>
              <a:t>yo</a:t>
            </a:r>
            <a:r>
              <a:rPr lang="en-US" dirty="0"/>
              <a:t> man with a history of CAD with prior MI and advanced </a:t>
            </a:r>
            <a:br>
              <a:rPr lang="en-US" dirty="0"/>
            </a:br>
            <a:r>
              <a:rPr lang="en-US" dirty="0"/>
              <a:t>prostate cancer diagnosed 8 years ago.  </a:t>
            </a:r>
          </a:p>
          <a:p>
            <a:pPr>
              <a:spcAft>
                <a:spcPts val="600"/>
              </a:spcAft>
            </a:pPr>
            <a:r>
              <a:rPr lang="en-US" dirty="0"/>
              <a:t>Diagnosed after PSA 9.7 ng/mL at annual physical, and underwent prostatectomy.</a:t>
            </a:r>
          </a:p>
          <a:p>
            <a:pPr lvl="1">
              <a:spcAft>
                <a:spcPts val="600"/>
              </a:spcAft>
            </a:pPr>
            <a:r>
              <a:rPr lang="en-US" dirty="0"/>
              <a:t>Gleason 4 + 4 (GG 4) prostate adenocarcinoma, pT3aN0, post-op PSA undetectable </a:t>
            </a:r>
          </a:p>
          <a:p>
            <a:pPr>
              <a:spcAft>
                <a:spcPts val="600"/>
              </a:spcAft>
            </a:pPr>
            <a:r>
              <a:rPr lang="en-US" dirty="0"/>
              <a:t>In 18 months, PSA increased to 4.7 ng/mL (testosterone level WNL).  </a:t>
            </a:r>
          </a:p>
          <a:p>
            <a:pPr lvl="1">
              <a:spcAft>
                <a:spcPts val="600"/>
              </a:spcAft>
            </a:pPr>
            <a:r>
              <a:rPr lang="en-US" dirty="0"/>
              <a:t>Conventional imaging with bone metastases in multiple vertebral bodies, left 7</a:t>
            </a:r>
            <a:r>
              <a:rPr lang="en-US" baseline="30000" dirty="0"/>
              <a:t>th</a:t>
            </a:r>
            <a:r>
              <a:rPr lang="en-US" dirty="0"/>
              <a:t> rib</a:t>
            </a:r>
          </a:p>
          <a:p>
            <a:pPr>
              <a:spcAft>
                <a:spcPts val="600"/>
              </a:spcAft>
            </a:pPr>
            <a:r>
              <a:rPr lang="en-US" dirty="0"/>
              <a:t>Started ADT + abiraterone acetate for </a:t>
            </a:r>
            <a:r>
              <a:rPr lang="en-US" dirty="0" err="1"/>
              <a:t>mHSPC</a:t>
            </a:r>
            <a:r>
              <a:rPr lang="en-US" dirty="0"/>
              <a:t>, PSA nadir 0.05 ng/</a:t>
            </a:r>
            <a:r>
              <a:rPr lang="en-US" dirty="0" err="1"/>
              <a:t>mL.</a:t>
            </a:r>
            <a:endParaRPr lang="en-US" dirty="0"/>
          </a:p>
          <a:p>
            <a:pPr>
              <a:spcAft>
                <a:spcPts val="600"/>
              </a:spcAft>
            </a:pPr>
            <a:r>
              <a:rPr lang="en-US" dirty="0"/>
              <a:t>11 months later, PSA 6.8 ng/</a:t>
            </a:r>
            <a:r>
              <a:rPr lang="en-US" dirty="0" err="1"/>
              <a:t>mL.</a:t>
            </a:r>
            <a:r>
              <a:rPr lang="en-US" dirty="0"/>
              <a:t> Repeat imaging with bone scan and CT performed.</a:t>
            </a:r>
          </a:p>
          <a:p>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151797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CACB0-B0C3-4C43-95E4-DEA38859D1B2}"/>
              </a:ext>
            </a:extLst>
          </p:cNvPr>
          <p:cNvSpPr>
            <a:spLocks noGrp="1"/>
          </p:cNvSpPr>
          <p:nvPr>
            <p:ph type="title"/>
          </p:nvPr>
        </p:nvSpPr>
        <p:spPr/>
        <p:txBody>
          <a:bodyPr/>
          <a:lstStyle/>
          <a:p>
            <a:r>
              <a:rPr lang="en-US" dirty="0"/>
              <a:t>Imaging </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987826"/>
            <a:ext cx="2904112" cy="4727299"/>
          </a:xfrm>
        </p:spPr>
        <p:txBody>
          <a:bodyPr>
            <a:normAutofit/>
          </a:bodyPr>
          <a:lstStyle/>
          <a:p>
            <a:r>
              <a:rPr lang="en-US" dirty="0"/>
              <a:t>New liver lesions and progression of bone metastases </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pic>
        <p:nvPicPr>
          <p:cNvPr id="8" name="Google Shape;526;p68" descr="Untitled.png">
            <a:extLst>
              <a:ext uri="{FF2B5EF4-FFF2-40B4-BE49-F238E27FC236}">
                <a16:creationId xmlns:a16="http://schemas.microsoft.com/office/drawing/2014/main" id="{0AF5E3D0-0D48-BE4F-A98D-151AFC30EEE3}"/>
              </a:ext>
            </a:extLst>
          </p:cNvPr>
          <p:cNvPicPr preferRelativeResize="0"/>
          <p:nvPr/>
        </p:nvPicPr>
        <p:blipFill rotWithShape="1">
          <a:blip r:embed="rId3">
            <a:alphaModFix/>
          </a:blip>
          <a:srcRect/>
          <a:stretch/>
        </p:blipFill>
        <p:spPr>
          <a:xfrm>
            <a:off x="3432749" y="2072476"/>
            <a:ext cx="4181380" cy="3878620"/>
          </a:xfrm>
          <a:prstGeom prst="rect">
            <a:avLst/>
          </a:prstGeom>
          <a:noFill/>
          <a:ln>
            <a:noFill/>
          </a:ln>
        </p:spPr>
      </p:pic>
      <p:pic>
        <p:nvPicPr>
          <p:cNvPr id="9" name="Picture 8">
            <a:extLst>
              <a:ext uri="{FF2B5EF4-FFF2-40B4-BE49-F238E27FC236}">
                <a16:creationId xmlns:a16="http://schemas.microsoft.com/office/drawing/2014/main" id="{9682FA99-2866-9E49-B5D5-02475FF75FA2}"/>
              </a:ext>
            </a:extLst>
          </p:cNvPr>
          <p:cNvPicPr>
            <a:picLocks noChangeAspect="1"/>
          </p:cNvPicPr>
          <p:nvPr/>
        </p:nvPicPr>
        <p:blipFill>
          <a:blip r:embed="rId4"/>
          <a:stretch>
            <a:fillRect/>
          </a:stretch>
        </p:blipFill>
        <p:spPr>
          <a:xfrm>
            <a:off x="7773351" y="1566110"/>
            <a:ext cx="3362325" cy="5143500"/>
          </a:xfrm>
          <a:prstGeom prst="rect">
            <a:avLst/>
          </a:prstGeom>
        </p:spPr>
      </p:pic>
    </p:spTree>
    <p:extLst>
      <p:ext uri="{BB962C8B-B14F-4D97-AF65-F5344CB8AC3E}">
        <p14:creationId xmlns:p14="http://schemas.microsoft.com/office/powerpoint/2010/main" val="1183004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This patient was treated with 10 cycles of docetaxel, and had improvement of </a:t>
            </a:r>
            <a:br>
              <a:rPr lang="en-US" dirty="0"/>
            </a:br>
            <a:r>
              <a:rPr lang="en-US" dirty="0"/>
              <a:t>mid-back pain and decrease in PSA (nadir 1.8 ng/mL).</a:t>
            </a:r>
          </a:p>
          <a:p>
            <a:r>
              <a:rPr lang="en-US" dirty="0"/>
              <a:t>Tolerated well with mild fatigue and mild neuropathy in fingers. </a:t>
            </a:r>
          </a:p>
          <a:p>
            <a:r>
              <a:rPr lang="en-US" dirty="0"/>
              <a:t>CBC after completing treatment with mild anemia (Hgb 11.2), otherwise no </a:t>
            </a:r>
            <a:r>
              <a:rPr lang="en-US" dirty="0" err="1"/>
              <a:t>cytopenias</a:t>
            </a:r>
            <a:r>
              <a:rPr lang="en-US" dirty="0"/>
              <a:t>.</a:t>
            </a:r>
          </a:p>
          <a:p>
            <a:r>
              <a:rPr lang="en-US" dirty="0"/>
              <a:t>3 months after completing docetaxel, he presents with fatigue but otherwise remains active.</a:t>
            </a:r>
          </a:p>
          <a:p>
            <a:pPr lvl="1"/>
            <a:r>
              <a:rPr lang="en-US" dirty="0"/>
              <a:t>Labs demonstrate PSA 37.3 ng/mL </a:t>
            </a:r>
          </a:p>
          <a:p>
            <a:pPr lvl="1"/>
            <a:r>
              <a:rPr lang="en-US" dirty="0"/>
              <a:t>CT and bone scan were performed</a:t>
            </a:r>
          </a:p>
          <a:p>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3387550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CACB0-B0C3-4C43-95E4-DEA38859D1B2}"/>
              </a:ext>
            </a:extLst>
          </p:cNvPr>
          <p:cNvSpPr>
            <a:spLocks noGrp="1"/>
          </p:cNvSpPr>
          <p:nvPr>
            <p:ph type="title"/>
          </p:nvPr>
        </p:nvSpPr>
        <p:spPr/>
        <p:txBody>
          <a:bodyPr/>
          <a:lstStyle/>
          <a:p>
            <a:r>
              <a:rPr lang="en-US" dirty="0"/>
              <a:t>Imaging </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987826"/>
            <a:ext cx="2904112" cy="4727299"/>
          </a:xfrm>
        </p:spPr>
        <p:txBody>
          <a:bodyPr>
            <a:normAutofit/>
          </a:bodyPr>
          <a:lstStyle/>
          <a:p>
            <a:r>
              <a:rPr lang="en-US" dirty="0"/>
              <a:t>Increased liver lesions and progression of bone metastases </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pic>
        <p:nvPicPr>
          <p:cNvPr id="10" name="Picture 9">
            <a:extLst>
              <a:ext uri="{FF2B5EF4-FFF2-40B4-BE49-F238E27FC236}">
                <a16:creationId xmlns:a16="http://schemas.microsoft.com/office/drawing/2014/main" id="{A7FAD1B5-D2D0-4A45-8E45-D9C9D4956CD4}"/>
              </a:ext>
            </a:extLst>
          </p:cNvPr>
          <p:cNvPicPr>
            <a:picLocks noChangeAspect="1"/>
          </p:cNvPicPr>
          <p:nvPr/>
        </p:nvPicPr>
        <p:blipFill>
          <a:blip r:embed="rId3"/>
          <a:stretch>
            <a:fillRect/>
          </a:stretch>
        </p:blipFill>
        <p:spPr>
          <a:xfrm>
            <a:off x="3248627" y="2552970"/>
            <a:ext cx="4393144" cy="3176860"/>
          </a:xfrm>
          <a:prstGeom prst="rect">
            <a:avLst/>
          </a:prstGeom>
        </p:spPr>
      </p:pic>
      <p:pic>
        <p:nvPicPr>
          <p:cNvPr id="11" name="Picture 10">
            <a:extLst>
              <a:ext uri="{FF2B5EF4-FFF2-40B4-BE49-F238E27FC236}">
                <a16:creationId xmlns:a16="http://schemas.microsoft.com/office/drawing/2014/main" id="{55BEF025-81B4-954C-ABC6-C4A87C7F3C00}"/>
              </a:ext>
            </a:extLst>
          </p:cNvPr>
          <p:cNvPicPr>
            <a:picLocks noChangeAspect="1"/>
          </p:cNvPicPr>
          <p:nvPr/>
        </p:nvPicPr>
        <p:blipFill>
          <a:blip r:embed="rId4"/>
          <a:stretch>
            <a:fillRect/>
          </a:stretch>
        </p:blipFill>
        <p:spPr>
          <a:xfrm>
            <a:off x="7763826" y="1609303"/>
            <a:ext cx="3371850" cy="4772025"/>
          </a:xfrm>
          <a:prstGeom prst="rect">
            <a:avLst/>
          </a:prstGeom>
        </p:spPr>
      </p:pic>
    </p:spTree>
    <p:extLst>
      <p:ext uri="{BB962C8B-B14F-4D97-AF65-F5344CB8AC3E}">
        <p14:creationId xmlns:p14="http://schemas.microsoft.com/office/powerpoint/2010/main" val="2809549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What options for treatment could be considered at this point?</a:t>
            </a:r>
          </a:p>
          <a:p>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479872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t>This activity is supported by educational grants from AstraZeneca Pharmaceuticals LP, Bayer HealthCare Pharmaceuticals, </a:t>
            </a:r>
            <a:r>
              <a:rPr lang="en-US" sz="2500" b="0" dirty="0" err="1"/>
              <a:t>Exelixis</a:t>
            </a:r>
            <a:r>
              <a:rPr lang="en-US" sz="2500" b="0" dirty="0"/>
              <a:t> Inc, Janssen Biotech Inc, administered by Janssen Scientific Affairs LLC, Merck, Novartis Pharmaceuticals Corporation on behalf of Advanced Accelerator Applications, and Sanofi Genzyme.</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573487"/>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903267"/>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3003887" cy="5481943"/>
          </a:xfrm>
        </p:spPr>
        <p:txBody>
          <a:bodyPr>
            <a:normAutofit/>
          </a:bodyPr>
          <a:lstStyle/>
          <a:p>
            <a:r>
              <a:rPr lang="en-US" dirty="0"/>
              <a:t>68 </a:t>
            </a:r>
            <a:r>
              <a:rPr lang="en-US" dirty="0" err="1"/>
              <a:t>yo</a:t>
            </a:r>
            <a:r>
              <a:rPr lang="en-US" dirty="0"/>
              <a:t> AAM with high volume </a:t>
            </a:r>
            <a:r>
              <a:rPr lang="en-US" dirty="0" err="1"/>
              <a:t>mCRPC</a:t>
            </a:r>
            <a:r>
              <a:rPr lang="en-US" dirty="0"/>
              <a:t>, no soft tissue metastases.</a:t>
            </a:r>
          </a:p>
          <a:p>
            <a:r>
              <a:rPr lang="en-US" dirty="0"/>
              <a:t>Progressed despite prior docetaxel/ADT for </a:t>
            </a:r>
            <a:r>
              <a:rPr lang="en-US" dirty="0" err="1"/>
              <a:t>mHSPC</a:t>
            </a:r>
            <a:r>
              <a:rPr lang="en-US" dirty="0"/>
              <a:t> and enzalutamide for </a:t>
            </a:r>
            <a:r>
              <a:rPr lang="en-US" dirty="0" err="1"/>
              <a:t>mCRPC</a:t>
            </a:r>
            <a:r>
              <a:rPr lang="en-US" dirty="0"/>
              <a:t>.</a:t>
            </a:r>
          </a:p>
          <a:p>
            <a:r>
              <a:rPr lang="en-US" dirty="0"/>
              <a:t>PSADT is rapid, with bone only metastases.  </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Andrew J Armstrong, MD, </a:t>
            </a:r>
            <a:r>
              <a:rPr lang="en-US" sz="3200" dirty="0" err="1"/>
              <a:t>ScM</a:t>
            </a:r>
            <a:endParaRPr lang="en-US" sz="3200" dirty="0"/>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4"/>
          <a:srcRect/>
          <a:stretch/>
        </p:blipFill>
        <p:spPr>
          <a:xfrm>
            <a:off x="10505624" y="148390"/>
            <a:ext cx="1261872" cy="1261872"/>
          </a:xfrm>
          <a:prstGeom prst="rect">
            <a:avLst/>
          </a:prstGeom>
        </p:spPr>
      </p:pic>
      <p:sp>
        <p:nvSpPr>
          <p:cNvPr id="8" name="Rectangle 7">
            <a:extLst>
              <a:ext uri="{FF2B5EF4-FFF2-40B4-BE49-F238E27FC236}">
                <a16:creationId xmlns:a16="http://schemas.microsoft.com/office/drawing/2014/main" id="{6C461C97-4717-7D43-BE93-9614FAE15638}"/>
              </a:ext>
            </a:extLst>
          </p:cNvPr>
          <p:cNvSpPr/>
          <p:nvPr/>
        </p:nvSpPr>
        <p:spPr>
          <a:xfrm>
            <a:off x="7417157" y="1233182"/>
            <a:ext cx="1336118" cy="4511274"/>
          </a:xfrm>
          <a:prstGeom prst="rect">
            <a:avLst/>
          </a:prstGeom>
          <a:solidFill>
            <a:srgbClr val="ACDC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50CDBA0-7912-864A-93CF-5C06B31BC4A3}"/>
              </a:ext>
            </a:extLst>
          </p:cNvPr>
          <p:cNvSpPr/>
          <p:nvPr/>
        </p:nvSpPr>
        <p:spPr>
          <a:xfrm>
            <a:off x="7433277" y="1533429"/>
            <a:ext cx="133611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Calibri" panose="020F0502020204030204"/>
                <a:ea typeface="+mn-ea"/>
                <a:cs typeface="+mn-cs"/>
              </a:rPr>
              <a:t>177</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Lu-PSMA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6 x 200mCi q6 </a:t>
            </a:r>
            <a:r>
              <a:rPr kumimoji="0" lang="en-US" sz="1600" b="0" i="0" u="none" strike="noStrike" kern="1200" cap="none" spc="0" normalizeH="0" baseline="0" noProof="0" dirty="0" err="1">
                <a:ln>
                  <a:noFill/>
                </a:ln>
                <a:solidFill>
                  <a:srgbClr val="000000"/>
                </a:solidFill>
                <a:effectLst/>
                <a:uLnTx/>
                <a:uFillTx/>
                <a:latin typeface="Calibri" panose="020F0502020204030204"/>
                <a:ea typeface="+mn-ea"/>
                <a:cs typeface="+mn-cs"/>
              </a:rPr>
              <a:t>wk</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938877B-51D0-C448-8CB7-00B70E4BC816}"/>
              </a:ext>
            </a:extLst>
          </p:cNvPr>
          <p:cNvPicPr>
            <a:picLocks noChangeAspect="1"/>
          </p:cNvPicPr>
          <p:nvPr/>
        </p:nvPicPr>
        <p:blipFill>
          <a:blip r:embed="rId5"/>
          <a:stretch>
            <a:fillRect/>
          </a:stretch>
        </p:blipFill>
        <p:spPr>
          <a:xfrm>
            <a:off x="6014982" y="1355108"/>
            <a:ext cx="1274574" cy="4075910"/>
          </a:xfrm>
          <a:prstGeom prst="rect">
            <a:avLst/>
          </a:prstGeom>
        </p:spPr>
      </p:pic>
      <p:pic>
        <p:nvPicPr>
          <p:cNvPr id="11" name="Picture 10">
            <a:extLst>
              <a:ext uri="{FF2B5EF4-FFF2-40B4-BE49-F238E27FC236}">
                <a16:creationId xmlns:a16="http://schemas.microsoft.com/office/drawing/2014/main" id="{60BC9498-0C47-2145-AC93-69B59BF7799B}"/>
              </a:ext>
            </a:extLst>
          </p:cNvPr>
          <p:cNvPicPr>
            <a:picLocks noChangeAspect="1"/>
          </p:cNvPicPr>
          <p:nvPr/>
        </p:nvPicPr>
        <p:blipFill>
          <a:blip r:embed="rId6"/>
          <a:stretch>
            <a:fillRect/>
          </a:stretch>
        </p:blipFill>
        <p:spPr>
          <a:xfrm>
            <a:off x="8839642" y="1355108"/>
            <a:ext cx="1225070" cy="4044906"/>
          </a:xfrm>
          <a:prstGeom prst="rect">
            <a:avLst/>
          </a:prstGeom>
        </p:spPr>
      </p:pic>
      <p:pic>
        <p:nvPicPr>
          <p:cNvPr id="12" name="PSMA PET fused.mov" descr="PSMA PET fused.mov">
            <a:hlinkClick r:id="" action="ppaction://media"/>
            <a:extLst>
              <a:ext uri="{FF2B5EF4-FFF2-40B4-BE49-F238E27FC236}">
                <a16:creationId xmlns:a16="http://schemas.microsoft.com/office/drawing/2014/main" id="{68D83E26-D0EA-904E-AD56-C759392C3F7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73435" y="1355108"/>
            <a:ext cx="1779029" cy="4183671"/>
          </a:xfrm>
          <a:prstGeom prst="rect">
            <a:avLst/>
          </a:prstGeom>
        </p:spPr>
      </p:pic>
      <p:sp>
        <p:nvSpPr>
          <p:cNvPr id="13" name="Right Arrow 12">
            <a:extLst>
              <a:ext uri="{FF2B5EF4-FFF2-40B4-BE49-F238E27FC236}">
                <a16:creationId xmlns:a16="http://schemas.microsoft.com/office/drawing/2014/main" id="{4AF30A98-A84F-DD46-BDC4-84C14805B6DA}"/>
              </a:ext>
            </a:extLst>
          </p:cNvPr>
          <p:cNvSpPr/>
          <p:nvPr/>
        </p:nvSpPr>
        <p:spPr>
          <a:xfrm>
            <a:off x="7433277" y="3098492"/>
            <a:ext cx="1336117" cy="390327"/>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8F4D284-B488-8640-930C-5A14AA672508}"/>
              </a:ext>
            </a:extLst>
          </p:cNvPr>
          <p:cNvSpPr txBox="1"/>
          <p:nvPr/>
        </p:nvSpPr>
        <p:spPr>
          <a:xfrm>
            <a:off x="4113769" y="5605813"/>
            <a:ext cx="1498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PSMA-PET/CT</a:t>
            </a:r>
          </a:p>
        </p:txBody>
      </p:sp>
      <p:sp>
        <p:nvSpPr>
          <p:cNvPr id="15" name="TextBox 14">
            <a:extLst>
              <a:ext uri="{FF2B5EF4-FFF2-40B4-BE49-F238E27FC236}">
                <a16:creationId xmlns:a16="http://schemas.microsoft.com/office/drawing/2014/main" id="{81621AB2-01AF-AF45-894B-E19A9212746C}"/>
              </a:ext>
            </a:extLst>
          </p:cNvPr>
          <p:cNvSpPr txBox="1"/>
          <p:nvPr/>
        </p:nvSpPr>
        <p:spPr>
          <a:xfrm>
            <a:off x="5361935" y="5975145"/>
            <a:ext cx="5910900" cy="830997"/>
          </a:xfrm>
          <a:prstGeom prst="rect">
            <a:avLst/>
          </a:prstGeom>
          <a:noFill/>
        </p:spPr>
        <p:txBody>
          <a:bodyPr wrap="square" rtlCol="0">
            <a:spAutoFit/>
          </a:bodyPr>
          <a:lstStyle/>
          <a:p>
            <a:pPr defTabSz="914400" fontAlgn="auto">
              <a:spcBef>
                <a:spcPts val="0"/>
              </a:spcBef>
              <a:spcAft>
                <a:spcPts val="0"/>
              </a:spcAf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Treatment included ADT and a short course of abiraterone but </a:t>
            </a:r>
            <a:r>
              <a:rPr kumimoji="0" lang="en-US" sz="1600" b="0" i="0" u="none" strike="noStrike" kern="1200" cap="none" spc="0" normalizeH="0" baseline="0" noProof="0" dirty="0" err="1">
                <a:ln>
                  <a:noFill/>
                </a:ln>
                <a:solidFill>
                  <a:srgbClr val="000000"/>
                </a:solidFill>
                <a:effectLst/>
                <a:uLnTx/>
                <a:uFillTx/>
                <a:latin typeface="Calibri" panose="020F0502020204030204"/>
                <a:ea typeface="+mn-ea"/>
                <a:cs typeface="+mn-cs"/>
              </a:rPr>
              <a:t>abi</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stopped due to intolerance and PSA rise prior to </a:t>
            </a:r>
            <a:r>
              <a:rPr lang="en-US" sz="1600" b="0" baseline="30000" dirty="0">
                <a:solidFill>
                  <a:srgbClr val="000000"/>
                </a:solidFill>
                <a:latin typeface="Calibri" panose="020F0502020204030204"/>
                <a:ea typeface="+mn-ea"/>
                <a:cs typeface="+mn-cs"/>
              </a:rPr>
              <a:t>177</a:t>
            </a:r>
            <a:r>
              <a:rPr lang="en-US" sz="1600" b="0" dirty="0">
                <a:solidFill>
                  <a:srgbClr val="000000"/>
                </a:solidFill>
                <a:latin typeface="Calibri" panose="020F0502020204030204"/>
                <a:ea typeface="+mn-ea"/>
                <a:cs typeface="+mn-cs"/>
              </a:rPr>
              <a:t>Lu-PSMA-617</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initiation. Anemia due to bone metastases improved after 2-3 doses.</a:t>
            </a:r>
          </a:p>
        </p:txBody>
      </p:sp>
    </p:spTree>
    <p:extLst>
      <p:ext uri="{BB962C8B-B14F-4D97-AF65-F5344CB8AC3E}">
        <p14:creationId xmlns:p14="http://schemas.microsoft.com/office/powerpoint/2010/main" val="995596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video>
              <p:cMediaNode vol="80000">
                <p:cTn id="2" repeatCount="indefinite" fill="hold" display="0">
                  <p:stCondLst>
                    <p:cond delay="indefinite"/>
                  </p:stCondLst>
                </p:cTn>
                <p:tgtEl>
                  <p:spTgt spid="1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Andrew J Armstrong, MD, </a:t>
            </a:r>
            <a:r>
              <a:rPr lang="en-US" sz="3200" dirty="0" err="1"/>
              <a:t>ScM</a:t>
            </a:r>
            <a:endParaRPr lang="en-US" sz="3200" dirty="0"/>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pic>
        <p:nvPicPr>
          <p:cNvPr id="11" name="Picture 10">
            <a:extLst>
              <a:ext uri="{FF2B5EF4-FFF2-40B4-BE49-F238E27FC236}">
                <a16:creationId xmlns:a16="http://schemas.microsoft.com/office/drawing/2014/main" id="{949C9437-B439-2446-B569-C425377D3EC3}"/>
              </a:ext>
            </a:extLst>
          </p:cNvPr>
          <p:cNvPicPr>
            <a:picLocks noChangeAspect="1"/>
          </p:cNvPicPr>
          <p:nvPr/>
        </p:nvPicPr>
        <p:blipFill rotWithShape="1">
          <a:blip r:embed="rId3"/>
          <a:srcRect t="13564" b="4673"/>
          <a:stretch/>
        </p:blipFill>
        <p:spPr>
          <a:xfrm>
            <a:off x="1625415" y="1325773"/>
            <a:ext cx="7037450" cy="5383837"/>
          </a:xfrm>
          <a:prstGeom prst="rect">
            <a:avLst/>
          </a:prstGeom>
        </p:spPr>
      </p:pic>
      <p:sp>
        <p:nvSpPr>
          <p:cNvPr id="12" name="Rectangle 11">
            <a:extLst>
              <a:ext uri="{FF2B5EF4-FFF2-40B4-BE49-F238E27FC236}">
                <a16:creationId xmlns:a16="http://schemas.microsoft.com/office/drawing/2014/main" id="{CAB0F854-2FD4-2A44-B3C1-F3D8C177441D}"/>
              </a:ext>
            </a:extLst>
          </p:cNvPr>
          <p:cNvSpPr/>
          <p:nvPr/>
        </p:nvSpPr>
        <p:spPr>
          <a:xfrm>
            <a:off x="6238194" y="1480302"/>
            <a:ext cx="1404144" cy="4740958"/>
          </a:xfrm>
          <a:prstGeom prst="rect">
            <a:avLst/>
          </a:prstGeom>
          <a:solidFill>
            <a:schemeClr val="accent1">
              <a:lumMod val="40000"/>
              <a:lumOff val="6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D321A03-46DA-B84D-B6E5-FBDF607B9204}"/>
              </a:ext>
            </a:extLst>
          </p:cNvPr>
          <p:cNvSpPr txBox="1"/>
          <p:nvPr/>
        </p:nvSpPr>
        <p:spPr>
          <a:xfrm>
            <a:off x="5693891" y="1454094"/>
            <a:ext cx="457543" cy="3154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809</a:t>
            </a:r>
          </a:p>
        </p:txBody>
      </p:sp>
      <p:sp>
        <p:nvSpPr>
          <p:cNvPr id="14" name="Rectangle 13">
            <a:extLst>
              <a:ext uri="{FF2B5EF4-FFF2-40B4-BE49-F238E27FC236}">
                <a16:creationId xmlns:a16="http://schemas.microsoft.com/office/drawing/2014/main" id="{13EB0790-9F4E-FD4F-86CE-D161EF66242E}"/>
              </a:ext>
            </a:extLst>
          </p:cNvPr>
          <p:cNvSpPr/>
          <p:nvPr/>
        </p:nvSpPr>
        <p:spPr>
          <a:xfrm>
            <a:off x="6372292" y="4669259"/>
            <a:ext cx="457543" cy="31543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224</a:t>
            </a:r>
          </a:p>
        </p:txBody>
      </p:sp>
      <p:sp>
        <p:nvSpPr>
          <p:cNvPr id="15" name="Rectangle 14">
            <a:extLst>
              <a:ext uri="{FF2B5EF4-FFF2-40B4-BE49-F238E27FC236}">
                <a16:creationId xmlns:a16="http://schemas.microsoft.com/office/drawing/2014/main" id="{4C27FBB4-C903-9B44-80FA-68B18A076304}"/>
              </a:ext>
            </a:extLst>
          </p:cNvPr>
          <p:cNvSpPr/>
          <p:nvPr/>
        </p:nvSpPr>
        <p:spPr>
          <a:xfrm>
            <a:off x="8231479" y="5978742"/>
            <a:ext cx="357600" cy="31543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16" name="Rectangle 15">
            <a:extLst>
              <a:ext uri="{FF2B5EF4-FFF2-40B4-BE49-F238E27FC236}">
                <a16:creationId xmlns:a16="http://schemas.microsoft.com/office/drawing/2014/main" id="{91571B55-B755-F242-BEED-27392565F006}"/>
              </a:ext>
            </a:extLst>
          </p:cNvPr>
          <p:cNvSpPr/>
          <p:nvPr/>
        </p:nvSpPr>
        <p:spPr>
          <a:xfrm>
            <a:off x="7400508" y="5576430"/>
            <a:ext cx="357600" cy="31543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63</a:t>
            </a:r>
          </a:p>
        </p:txBody>
      </p:sp>
      <p:sp>
        <p:nvSpPr>
          <p:cNvPr id="17" name="Rectangle 16">
            <a:extLst>
              <a:ext uri="{FF2B5EF4-FFF2-40B4-BE49-F238E27FC236}">
                <a16:creationId xmlns:a16="http://schemas.microsoft.com/office/drawing/2014/main" id="{BD1E6219-6A9B-BE4F-8D02-F423059CBB1F}"/>
              </a:ext>
            </a:extLst>
          </p:cNvPr>
          <p:cNvSpPr/>
          <p:nvPr/>
        </p:nvSpPr>
        <p:spPr>
          <a:xfrm>
            <a:off x="6255134" y="1795836"/>
            <a:ext cx="1404144" cy="4994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4472C4">
                    <a:lumMod val="75000"/>
                  </a:srgbClr>
                </a:solidFill>
                <a:effectLst/>
                <a:uLnTx/>
                <a:uFillTx/>
                <a:latin typeface="Calibri" panose="020F0502020204030204"/>
                <a:ea typeface="+mn-ea"/>
                <a:cs typeface="+mn-cs"/>
              </a:rPr>
              <a:t>177</a:t>
            </a: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Lu-PSMA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6 x 200mCi q6 </a:t>
            </a:r>
            <a:r>
              <a:rPr kumimoji="0" lang="en-US" sz="16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wk</a:t>
            </a:r>
            <a:endParaRPr kumimoji="0" lang="en-US" sz="1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09ABE57-F9E1-4C4D-9764-E8755B562656}"/>
              </a:ext>
            </a:extLst>
          </p:cNvPr>
          <p:cNvSpPr txBox="1"/>
          <p:nvPr/>
        </p:nvSpPr>
        <p:spPr>
          <a:xfrm>
            <a:off x="2122851" y="4798675"/>
            <a:ext cx="457543" cy="3154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200</a:t>
            </a:r>
          </a:p>
        </p:txBody>
      </p:sp>
      <p:sp>
        <p:nvSpPr>
          <p:cNvPr id="19" name="TextBox 18">
            <a:extLst>
              <a:ext uri="{FF2B5EF4-FFF2-40B4-BE49-F238E27FC236}">
                <a16:creationId xmlns:a16="http://schemas.microsoft.com/office/drawing/2014/main" id="{8DCAC9EE-DEEF-D649-8F15-3F54CD485194}"/>
              </a:ext>
            </a:extLst>
          </p:cNvPr>
          <p:cNvSpPr txBox="1"/>
          <p:nvPr/>
        </p:nvSpPr>
        <p:spPr>
          <a:xfrm>
            <a:off x="2122851" y="3678857"/>
            <a:ext cx="457543" cy="3154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400</a:t>
            </a:r>
          </a:p>
        </p:txBody>
      </p:sp>
      <p:sp>
        <p:nvSpPr>
          <p:cNvPr id="20" name="TextBox 19">
            <a:extLst>
              <a:ext uri="{FF2B5EF4-FFF2-40B4-BE49-F238E27FC236}">
                <a16:creationId xmlns:a16="http://schemas.microsoft.com/office/drawing/2014/main" id="{EC405A65-7902-D649-A2B5-A3B095CD66F8}"/>
              </a:ext>
            </a:extLst>
          </p:cNvPr>
          <p:cNvSpPr txBox="1"/>
          <p:nvPr/>
        </p:nvSpPr>
        <p:spPr>
          <a:xfrm>
            <a:off x="2122851" y="2559038"/>
            <a:ext cx="457543" cy="3154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600</a:t>
            </a:r>
          </a:p>
        </p:txBody>
      </p:sp>
      <p:sp>
        <p:nvSpPr>
          <p:cNvPr id="21" name="TextBox 20">
            <a:extLst>
              <a:ext uri="{FF2B5EF4-FFF2-40B4-BE49-F238E27FC236}">
                <a16:creationId xmlns:a16="http://schemas.microsoft.com/office/drawing/2014/main" id="{C1345E10-D659-3F41-9192-C5AD8DD0F7A1}"/>
              </a:ext>
            </a:extLst>
          </p:cNvPr>
          <p:cNvSpPr txBox="1"/>
          <p:nvPr/>
        </p:nvSpPr>
        <p:spPr>
          <a:xfrm>
            <a:off x="2122851" y="1439219"/>
            <a:ext cx="457543" cy="3154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800</a:t>
            </a:r>
          </a:p>
        </p:txBody>
      </p:sp>
      <p:sp>
        <p:nvSpPr>
          <p:cNvPr id="22" name="TextBox 21">
            <a:extLst>
              <a:ext uri="{FF2B5EF4-FFF2-40B4-BE49-F238E27FC236}">
                <a16:creationId xmlns:a16="http://schemas.microsoft.com/office/drawing/2014/main" id="{8D7EE42C-1710-174C-8CC3-AB2DBEC759CB}"/>
              </a:ext>
            </a:extLst>
          </p:cNvPr>
          <p:cNvSpPr txBox="1"/>
          <p:nvPr/>
        </p:nvSpPr>
        <p:spPr>
          <a:xfrm>
            <a:off x="2164916" y="5576430"/>
            <a:ext cx="1149031" cy="3154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PSA (ng/mL)</a:t>
            </a:r>
          </a:p>
        </p:txBody>
      </p:sp>
      <p:sp>
        <p:nvSpPr>
          <p:cNvPr id="23" name="TextBox 22">
            <a:extLst>
              <a:ext uri="{FF2B5EF4-FFF2-40B4-BE49-F238E27FC236}">
                <a16:creationId xmlns:a16="http://schemas.microsoft.com/office/drawing/2014/main" id="{492A605B-C9D6-D940-B77E-AF829DA0B276}"/>
              </a:ext>
            </a:extLst>
          </p:cNvPr>
          <p:cNvSpPr txBox="1"/>
          <p:nvPr/>
        </p:nvSpPr>
        <p:spPr>
          <a:xfrm>
            <a:off x="9184338" y="1696945"/>
            <a:ext cx="17696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Patient remains active and working, asymptomatic from his prostate cancer, with a high QOL, now off therapy other than ADT for 8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CT/BS show ongoing response without progression</a:t>
            </a:r>
          </a:p>
        </p:txBody>
      </p:sp>
    </p:spTree>
    <p:extLst>
      <p:ext uri="{BB962C8B-B14F-4D97-AF65-F5344CB8AC3E}">
        <p14:creationId xmlns:p14="http://schemas.microsoft.com/office/powerpoint/2010/main" val="3914232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After 3 cycles of </a:t>
            </a:r>
            <a:r>
              <a:rPr lang="en-US" baseline="30000" dirty="0"/>
              <a:t>177</a:t>
            </a:r>
            <a:r>
              <a:rPr lang="en-US" dirty="0"/>
              <a:t>Lu-PSMA-617, the patient’s bone pain and anemia resolved. He did experience mild fatigue but was able to return full time to work in the legal profession</a:t>
            </a:r>
          </a:p>
          <a:p>
            <a:r>
              <a:rPr lang="en-US" dirty="0"/>
              <a:t>Bone scan and CT revealed a complete remission by imaging that lasted for 12 months</a:t>
            </a:r>
          </a:p>
          <a:p>
            <a:r>
              <a:rPr lang="en-US" dirty="0"/>
              <a:t>PSA rose subsequently with reappearance of high volume bone metastases and recurrence of fatigue, weight loss, and bone pain</a:t>
            </a:r>
          </a:p>
          <a:p>
            <a:r>
              <a:rPr lang="en-US" dirty="0"/>
              <a:t>He was subsequently treated with </a:t>
            </a:r>
            <a:r>
              <a:rPr lang="en-US" dirty="0" err="1"/>
              <a:t>cabazitaxel</a:t>
            </a:r>
            <a:r>
              <a:rPr lang="en-US" dirty="0"/>
              <a:t> and responded well to therapy with an ongoing PSA decline and improvement in symptoms</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Andrew J Armstrong, MD, </a:t>
            </a:r>
            <a:r>
              <a:rPr lang="en-US" sz="3200" dirty="0" err="1"/>
              <a:t>ScM</a:t>
            </a:r>
            <a:endParaRPr lang="en-US" sz="3200" dirty="0"/>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365575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What predisposes to extraordinary responses to </a:t>
            </a:r>
            <a:r>
              <a:rPr lang="en-US" baseline="30000" dirty="0"/>
              <a:t>177</a:t>
            </a:r>
            <a:r>
              <a:rPr lang="en-US" dirty="0"/>
              <a:t>Lu-PSMA-617?</a:t>
            </a:r>
          </a:p>
          <a:p>
            <a:pPr lvl="1"/>
            <a:r>
              <a:rPr lang="en-US" dirty="0"/>
              <a:t>PSMA uptake, lack of PSMA heterogeneity</a:t>
            </a:r>
          </a:p>
          <a:p>
            <a:pPr lvl="1"/>
            <a:r>
              <a:rPr lang="en-US" dirty="0"/>
              <a:t>Lack of genomic alterations associated with lineage plasticity and NEPC (TP53, RB1, PTEN)?</a:t>
            </a:r>
          </a:p>
          <a:p>
            <a:r>
              <a:rPr lang="en-US" dirty="0"/>
              <a:t>Patient’s PSA is now back up to 600 with new bone metastases. PSMA PET is brightly positive still about 18 months after completing 6 doses of </a:t>
            </a:r>
            <a:r>
              <a:rPr lang="en-US" baseline="30000" dirty="0"/>
              <a:t>177</a:t>
            </a:r>
            <a:r>
              <a:rPr lang="en-US" dirty="0"/>
              <a:t>Lu-PSMA-617 which he tolerated well and he had returned to work full time</a:t>
            </a:r>
          </a:p>
          <a:p>
            <a:r>
              <a:rPr lang="en-US" dirty="0"/>
              <a:t>How would you treat him now?</a:t>
            </a:r>
          </a:p>
          <a:p>
            <a:pPr lvl="1"/>
            <a:r>
              <a:rPr lang="en-US" dirty="0" err="1"/>
              <a:t>Cabazitaxel</a:t>
            </a:r>
            <a:r>
              <a:rPr lang="en-US" dirty="0"/>
              <a:t> vs repeat </a:t>
            </a:r>
            <a:r>
              <a:rPr lang="en-US" baseline="30000" dirty="0"/>
              <a:t>177</a:t>
            </a:r>
            <a:r>
              <a:rPr lang="en-US" dirty="0"/>
              <a:t>Lu-PSMA-617?</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Andrew J Armstrong, MD, </a:t>
            </a:r>
            <a:r>
              <a:rPr lang="en-US" sz="3200" dirty="0" err="1"/>
              <a:t>ScM</a:t>
            </a:r>
            <a:endParaRPr lang="en-US" sz="3200" dirty="0"/>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4057818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17BD-444F-8182-592D-F450D2F31B99}"/>
              </a:ext>
            </a:extLst>
          </p:cNvPr>
          <p:cNvSpPr>
            <a:spLocks noGrp="1"/>
          </p:cNvSpPr>
          <p:nvPr>
            <p:ph type="title"/>
          </p:nvPr>
        </p:nvSpPr>
        <p:spPr>
          <a:xfrm>
            <a:off x="912286" y="59512"/>
            <a:ext cx="10358967" cy="1143000"/>
          </a:xfrm>
        </p:spPr>
        <p:txBody>
          <a:bodyPr/>
          <a:lstStyle/>
          <a:p>
            <a:r>
              <a:rPr lang="en-US" dirty="0"/>
              <a:t>CARD Study Design</a:t>
            </a:r>
          </a:p>
        </p:txBody>
      </p:sp>
      <p:sp>
        <p:nvSpPr>
          <p:cNvPr id="3" name="TextBox 2">
            <a:extLst>
              <a:ext uri="{FF2B5EF4-FFF2-40B4-BE49-F238E27FC236}">
                <a16:creationId xmlns:a16="http://schemas.microsoft.com/office/drawing/2014/main" id="{9A3B8750-E29D-AE8E-574B-94107023F824}"/>
              </a:ext>
            </a:extLst>
          </p:cNvPr>
          <p:cNvSpPr txBox="1"/>
          <p:nvPr/>
        </p:nvSpPr>
        <p:spPr>
          <a:xfrm>
            <a:off x="0" y="6469404"/>
            <a:ext cx="341664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Tombal</a:t>
            </a:r>
            <a:r>
              <a:rPr lang="en-US" sz="1500" b="0" dirty="0">
                <a:solidFill>
                  <a:schemeClr val="tx1"/>
                </a:solidFill>
                <a:latin typeface="Calibri" panose="020F0502020204030204" pitchFamily="34" charset="0"/>
                <a:cs typeface="Calibri" panose="020F0502020204030204" pitchFamily="34" charset="0"/>
              </a:rPr>
              <a:t> B et al. ASCO 2020;Abstract 5569.</a:t>
            </a:r>
            <a:endParaRPr lang="en-US" sz="1500" dirty="0">
              <a:latin typeface="Calibri" panose="020F0502020204030204" pitchFamily="34" charset="0"/>
              <a:cs typeface="Calibri" panose="020F0502020204030204" pitchFamily="34" charset="0"/>
            </a:endParaRPr>
          </a:p>
        </p:txBody>
      </p:sp>
      <p:pic>
        <p:nvPicPr>
          <p:cNvPr id="5" name="Picture 4" descr="Diagram&#10;&#10;Description automatically generated">
            <a:extLst>
              <a:ext uri="{FF2B5EF4-FFF2-40B4-BE49-F238E27FC236}">
                <a16:creationId xmlns:a16="http://schemas.microsoft.com/office/drawing/2014/main" id="{21E6F545-E82D-D387-2040-D52DDA346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98" y="1196752"/>
            <a:ext cx="11693204" cy="4680520"/>
          </a:xfrm>
          <a:prstGeom prst="rect">
            <a:avLst/>
          </a:prstGeom>
        </p:spPr>
      </p:pic>
    </p:spTree>
    <p:extLst>
      <p:ext uri="{BB962C8B-B14F-4D97-AF65-F5344CB8AC3E}">
        <p14:creationId xmlns:p14="http://schemas.microsoft.com/office/powerpoint/2010/main" val="3521265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14BB63-28BA-F949-84C2-AC09780FB3CE}"/>
              </a:ext>
            </a:extLst>
          </p:cNvPr>
          <p:cNvSpPr>
            <a:spLocks noGrp="1"/>
          </p:cNvSpPr>
          <p:nvPr>
            <p:ph type="title"/>
          </p:nvPr>
        </p:nvSpPr>
        <p:spPr>
          <a:xfrm>
            <a:off x="912286" y="227013"/>
            <a:ext cx="10872346" cy="1143000"/>
          </a:xfrm>
        </p:spPr>
        <p:txBody>
          <a:bodyPr/>
          <a:lstStyle/>
          <a:p>
            <a:pPr algn="l">
              <a:lnSpc>
                <a:spcPct val="50000"/>
              </a:lnSpc>
            </a:pPr>
            <a:r>
              <a:rPr lang="en-US" dirty="0"/>
              <a:t>FDA Approves </a:t>
            </a:r>
            <a:r>
              <a:rPr lang="en-US" baseline="30000" dirty="0"/>
              <a:t>177</a:t>
            </a:r>
            <a:r>
              <a:rPr lang="en-US" dirty="0"/>
              <a:t>Lu-PSMA-617 for </a:t>
            </a:r>
            <a:r>
              <a:rPr lang="en-US" dirty="0" err="1"/>
              <a:t>mCRPC</a:t>
            </a:r>
            <a:br>
              <a:rPr lang="en-US" dirty="0"/>
            </a:br>
            <a:br>
              <a:rPr lang="en-US" dirty="0"/>
            </a:br>
            <a:r>
              <a:rPr lang="en-US" sz="2000" dirty="0"/>
              <a:t>Press Release: March 23, 2022</a:t>
            </a:r>
          </a:p>
        </p:txBody>
      </p:sp>
      <p:sp>
        <p:nvSpPr>
          <p:cNvPr id="5" name="Content Placeholder 4">
            <a:extLst>
              <a:ext uri="{FF2B5EF4-FFF2-40B4-BE49-F238E27FC236}">
                <a16:creationId xmlns:a16="http://schemas.microsoft.com/office/drawing/2014/main" id="{90DE7262-C9E7-8A4F-9497-4D193DFF8BE9}"/>
              </a:ext>
            </a:extLst>
          </p:cNvPr>
          <p:cNvSpPr>
            <a:spLocks noGrp="1"/>
          </p:cNvSpPr>
          <p:nvPr>
            <p:ph idx="1"/>
          </p:nvPr>
        </p:nvSpPr>
        <p:spPr>
          <a:xfrm>
            <a:off x="895062" y="1404189"/>
            <a:ext cx="10358967" cy="4514258"/>
          </a:xfrm>
        </p:spPr>
        <p:txBody>
          <a:bodyPr/>
          <a:lstStyle/>
          <a:p>
            <a:pPr marL="98425" indent="0">
              <a:buNone/>
            </a:pPr>
            <a:r>
              <a:rPr lang="en-US" sz="2000" b="0" dirty="0"/>
              <a:t>On March 23, 2022, the Food and Drug Administration approved the radioligand therapy </a:t>
            </a:r>
            <a:br>
              <a:rPr lang="en-US" sz="2000" b="0" dirty="0"/>
            </a:br>
            <a:r>
              <a:rPr lang="en-US" sz="2000" b="0" baseline="30000" dirty="0"/>
              <a:t>177</a:t>
            </a:r>
            <a:r>
              <a:rPr lang="en-US" sz="2000" b="0" dirty="0"/>
              <a:t>Lu-PSMA-617 for the treatment of prostate-specific membrane antigen (PSMA)-positive metastatic castration-resistant prostate cancer (</a:t>
            </a:r>
            <a:r>
              <a:rPr lang="en-US" sz="2000" b="0" dirty="0" err="1"/>
              <a:t>mCRPC</a:t>
            </a:r>
            <a:r>
              <a:rPr lang="en-US" sz="2000" b="0" dirty="0"/>
              <a:t>) in adult patients who have received treatment with androgen receptor pathway inhibition and </a:t>
            </a:r>
            <a:r>
              <a:rPr lang="en-US" sz="2000" b="0" dirty="0" err="1"/>
              <a:t>taxane</a:t>
            </a:r>
            <a:r>
              <a:rPr lang="en-US" sz="2000" b="0" dirty="0"/>
              <a:t>-based chemotherapy. </a:t>
            </a:r>
          </a:p>
          <a:p>
            <a:pPr marL="98425" indent="0">
              <a:buNone/>
            </a:pPr>
            <a:r>
              <a:rPr lang="en-US" sz="2000" b="0" dirty="0"/>
              <a:t>On the same day, the FDA approved gallium Ga 68 </a:t>
            </a:r>
            <a:r>
              <a:rPr lang="en-US" sz="2000" b="0" dirty="0" err="1"/>
              <a:t>gozetotide</a:t>
            </a:r>
            <a:r>
              <a:rPr lang="en-US" sz="2000" b="0" dirty="0"/>
              <a:t>, a radioactive diagnostic agent for positron emission tomography (PET) of PSMA-positive lesions, including selection of patients with metastatic prostate cancer for whom </a:t>
            </a:r>
            <a:r>
              <a:rPr lang="en-US" sz="2000" b="0" baseline="30000" dirty="0"/>
              <a:t>177</a:t>
            </a:r>
            <a:r>
              <a:rPr lang="en-US" sz="2000" b="0" dirty="0"/>
              <a:t>Lu-PSMA-617 PSMA-directed therapy is indicated. Gallium Ga 68 </a:t>
            </a:r>
            <a:r>
              <a:rPr lang="en-US" sz="2000" b="0" dirty="0" err="1"/>
              <a:t>gozetotide</a:t>
            </a:r>
            <a:r>
              <a:rPr lang="en-US" sz="2000" b="0" dirty="0"/>
              <a:t> is the first radioactive diagnostic agent approved for patient selection for a radioligand therapeutic agent. </a:t>
            </a:r>
          </a:p>
          <a:p>
            <a:pPr marL="98425" indent="0">
              <a:buNone/>
            </a:pPr>
            <a:r>
              <a:rPr lang="en-US" sz="2000" b="0" dirty="0"/>
              <a:t>Efficacy was evaluated in the Phase III VISION trial, which demonstrated a statistically significant improvement in the primary endpoints OS and radiographic progression-free survival. Hazard ratio (HR) for OS was 0.62 (95% CI: 0.52-0.74; </a:t>
            </a:r>
            <a:r>
              <a:rPr lang="en-US" sz="2000" b="0" i="1" dirty="0"/>
              <a:t>p</a:t>
            </a:r>
            <a:r>
              <a:rPr lang="en-US" sz="2000" b="0" dirty="0"/>
              <a:t> &lt; 0.001) for the comparison of </a:t>
            </a:r>
            <a:r>
              <a:rPr lang="en-US" sz="2000" b="0" baseline="30000" dirty="0"/>
              <a:t>177</a:t>
            </a:r>
            <a:r>
              <a:rPr lang="en-US" sz="2000" b="0" dirty="0"/>
              <a:t>Lu-PSMA-617 with best standard care (</a:t>
            </a:r>
            <a:r>
              <a:rPr lang="en-US" sz="2000" b="0" dirty="0" err="1"/>
              <a:t>BSoC</a:t>
            </a:r>
            <a:r>
              <a:rPr lang="en-US" sz="2000" b="0" dirty="0"/>
              <a:t>) to </a:t>
            </a:r>
            <a:r>
              <a:rPr lang="en-US" sz="2000" b="0" dirty="0" err="1"/>
              <a:t>BSoC</a:t>
            </a:r>
            <a:r>
              <a:rPr lang="en-US" sz="2000" b="0" dirty="0"/>
              <a:t>. Median OS was 15.3 months (95% CI: 14.2-16.9) on the </a:t>
            </a:r>
            <a:r>
              <a:rPr lang="en-US" sz="2000" b="0" baseline="30000" dirty="0"/>
              <a:t>177</a:t>
            </a:r>
            <a:r>
              <a:rPr lang="en-US" sz="2000" b="0" dirty="0"/>
              <a:t>Lu-PSMA-617 with </a:t>
            </a:r>
            <a:r>
              <a:rPr lang="en-US" sz="2000" b="0" dirty="0" err="1"/>
              <a:t>BSoC</a:t>
            </a:r>
            <a:r>
              <a:rPr lang="en-US" sz="2000" b="0" dirty="0"/>
              <a:t> arm and 11.3 months (95% CI: 9.8, 13.5) on the </a:t>
            </a:r>
            <a:r>
              <a:rPr lang="en-US" sz="2000" b="0" dirty="0" err="1"/>
              <a:t>BSoC</a:t>
            </a:r>
            <a:r>
              <a:rPr lang="en-US" sz="2000" b="0" dirty="0"/>
              <a:t> arm.</a:t>
            </a:r>
          </a:p>
        </p:txBody>
      </p:sp>
      <p:sp>
        <p:nvSpPr>
          <p:cNvPr id="6" name="TextBox 5">
            <a:extLst>
              <a:ext uri="{FF2B5EF4-FFF2-40B4-BE49-F238E27FC236}">
                <a16:creationId xmlns:a16="http://schemas.microsoft.com/office/drawing/2014/main" id="{4CFADE0C-F38C-4145-85BA-89B9F8C094AD}"/>
              </a:ext>
            </a:extLst>
          </p:cNvPr>
          <p:cNvSpPr txBox="1"/>
          <p:nvPr/>
        </p:nvSpPr>
        <p:spPr>
          <a:xfrm>
            <a:off x="0" y="6534835"/>
            <a:ext cx="11062685" cy="323165"/>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/drugs/resources-information-approved-drugs/fda-approves-pluvicto-metastatic-castration-resistant-prostate-cancer</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420925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177Lu-PSMA-617 targeted radioligand therapy&lt;br /&gt;</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40" t="15458" b="9080"/>
          <a:stretch/>
        </p:blipFill>
        <p:spPr bwMode="auto">
          <a:xfrm>
            <a:off x="1271464" y="1340768"/>
            <a:ext cx="9884664" cy="456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368A4A5-ABD2-6645-AFCF-7924FF047742}"/>
              </a:ext>
            </a:extLst>
          </p:cNvPr>
          <p:cNvSpPr txBox="1"/>
          <p:nvPr/>
        </p:nvSpPr>
        <p:spPr>
          <a:xfrm>
            <a:off x="8317684" y="3861048"/>
            <a:ext cx="28745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TARGETED TO PSMA</a:t>
            </a:r>
          </a:p>
        </p:txBody>
      </p:sp>
      <p:sp>
        <p:nvSpPr>
          <p:cNvPr id="9" name="TextBox 8">
            <a:extLst>
              <a:ext uri="{FF2B5EF4-FFF2-40B4-BE49-F238E27FC236}">
                <a16:creationId xmlns:a16="http://schemas.microsoft.com/office/drawing/2014/main" id="{8B19CD37-AD96-F046-AECF-D5B7BFC5F16E}"/>
              </a:ext>
            </a:extLst>
          </p:cNvPr>
          <p:cNvSpPr txBox="1"/>
          <p:nvPr/>
        </p:nvSpPr>
        <p:spPr>
          <a:xfrm>
            <a:off x="202348" y="6422506"/>
            <a:ext cx="533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Morris MJ et al. </a:t>
            </a:r>
            <a:r>
              <a:rPr kumimoji="0" lang="it-IT" sz="1600" b="0" u="none" strike="noStrike" kern="1200" cap="none" spc="0" normalizeH="0" baseline="0" noProof="0" dirty="0">
                <a:ln>
                  <a:noFill/>
                </a:ln>
                <a:solidFill>
                  <a:prstClr val="black"/>
                </a:solidFill>
                <a:effectLst/>
                <a:uLnTx/>
                <a:uFillTx/>
                <a:latin typeface="Calibri" panose="020F0502020204030204"/>
                <a:ea typeface="+mn-ea"/>
                <a:cs typeface="+mn-cs"/>
              </a:rPr>
              <a:t>ASCO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2021;Abstract LBA</a:t>
            </a:r>
            <a:r>
              <a:rPr lang="it-IT" sz="1600" b="0" dirty="0">
                <a:solidFill>
                  <a:prstClr val="black"/>
                </a:solidFill>
                <a:latin typeface="Calibri" panose="020F0502020204030204"/>
                <a:ea typeface="+mn-ea"/>
                <a:cs typeface="+mn-cs"/>
              </a:rPr>
              <a:t>4</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a:extLst>
              <a:ext uri="{FF2B5EF4-FFF2-40B4-BE49-F238E27FC236}">
                <a16:creationId xmlns:a16="http://schemas.microsoft.com/office/drawing/2014/main" id="{CE8FFBFC-4B02-F74F-9BD1-0BC4B451E5BF}"/>
              </a:ext>
            </a:extLst>
          </p:cNvPr>
          <p:cNvSpPr txBox="1">
            <a:spLocks/>
          </p:cNvSpPr>
          <p:nvPr/>
        </p:nvSpPr>
        <p:spPr bwMode="auto">
          <a:xfrm>
            <a:off x="912286" y="213318"/>
            <a:ext cx="10358967" cy="102391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spcBef>
                <a:spcPts val="1200"/>
              </a:spcBef>
            </a:pPr>
            <a:r>
              <a:rPr lang="en-US" kern="0" baseline="30000" dirty="0"/>
              <a:t>177</a:t>
            </a:r>
            <a:r>
              <a:rPr lang="en-US" kern="0" dirty="0"/>
              <a:t>Lu-PSMA-617: Mechanism of Action</a:t>
            </a:r>
            <a:endParaRPr lang="en-US" sz="2400" kern="0" dirty="0"/>
          </a:p>
        </p:txBody>
      </p:sp>
    </p:spTree>
    <p:extLst>
      <p:ext uri="{BB962C8B-B14F-4D97-AF65-F5344CB8AC3E}">
        <p14:creationId xmlns:p14="http://schemas.microsoft.com/office/powerpoint/2010/main" val="262738542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28420CD8-62FA-354A-B35B-5DE4A12B8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260648"/>
            <a:ext cx="10540700" cy="5688632"/>
          </a:xfrm>
          <a:prstGeom prst="rect">
            <a:avLst/>
          </a:prstGeom>
        </p:spPr>
      </p:pic>
      <p:sp>
        <p:nvSpPr>
          <p:cNvPr id="11" name="TextBox 10">
            <a:extLst>
              <a:ext uri="{FF2B5EF4-FFF2-40B4-BE49-F238E27FC236}">
                <a16:creationId xmlns:a16="http://schemas.microsoft.com/office/drawing/2014/main" id="{AE7C8176-4E72-8D49-AE6A-546CE00B1074}"/>
              </a:ext>
            </a:extLst>
          </p:cNvPr>
          <p:cNvSpPr txBox="1"/>
          <p:nvPr/>
        </p:nvSpPr>
        <p:spPr>
          <a:xfrm>
            <a:off x="3835605" y="302821"/>
            <a:ext cx="4520789"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EE1D25"/>
                </a:solidFill>
                <a:effectLst/>
                <a:uLnTx/>
                <a:uFillTx/>
                <a:latin typeface="Arial" pitchFamily="-72" charset="0"/>
                <a:ea typeface="MS PGothic" charset="0"/>
              </a:rPr>
              <a:t>N </a:t>
            </a:r>
            <a:r>
              <a:rPr kumimoji="0" lang="en-US" sz="2200" b="1" i="1" u="none" strike="noStrike" kern="1200" cap="none" spc="0" normalizeH="0" baseline="0" noProof="0" dirty="0" err="1">
                <a:ln>
                  <a:noFill/>
                </a:ln>
                <a:solidFill>
                  <a:srgbClr val="EE1D25"/>
                </a:solidFill>
                <a:effectLst/>
                <a:uLnTx/>
                <a:uFillTx/>
                <a:latin typeface="Arial" pitchFamily="-72" charset="0"/>
                <a:ea typeface="MS PGothic" charset="0"/>
              </a:rPr>
              <a:t>Engl</a:t>
            </a:r>
            <a:r>
              <a:rPr kumimoji="0" lang="en-US" sz="2200" b="1" i="1" u="none" strike="noStrike" kern="1200" cap="none" spc="0" normalizeH="0" baseline="0" noProof="0" dirty="0">
                <a:ln>
                  <a:noFill/>
                </a:ln>
                <a:solidFill>
                  <a:srgbClr val="EE1D25"/>
                </a:solidFill>
                <a:effectLst/>
                <a:uLnTx/>
                <a:uFillTx/>
                <a:latin typeface="Arial" pitchFamily="-72" charset="0"/>
                <a:ea typeface="MS PGothic" charset="0"/>
              </a:rPr>
              <a:t> J Med </a:t>
            </a:r>
            <a:r>
              <a:rPr kumimoji="0" lang="en-US" sz="2200" b="1" i="0" u="none" strike="noStrike" kern="1200" cap="none" spc="0" normalizeH="0" baseline="0" noProof="0" dirty="0">
                <a:ln>
                  <a:noFill/>
                </a:ln>
                <a:solidFill>
                  <a:srgbClr val="EE1D25"/>
                </a:solidFill>
                <a:effectLst/>
                <a:uLnTx/>
                <a:uFillTx/>
                <a:latin typeface="Arial" pitchFamily="-72" charset="0"/>
                <a:ea typeface="MS PGothic" charset="0"/>
              </a:rPr>
              <a:t>2021;385:1091-103</a:t>
            </a:r>
          </a:p>
        </p:txBody>
      </p:sp>
    </p:spTree>
    <p:extLst>
      <p:ext uri="{BB962C8B-B14F-4D97-AF65-F5344CB8AC3E}">
        <p14:creationId xmlns:p14="http://schemas.microsoft.com/office/powerpoint/2010/main" val="3132837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a:xfrm>
            <a:off x="912286" y="1637"/>
            <a:ext cx="10358967" cy="1143000"/>
          </a:xfrm>
        </p:spPr>
        <p:txBody>
          <a:bodyPr/>
          <a:lstStyle/>
          <a:p>
            <a:pPr algn="l"/>
            <a:r>
              <a:rPr lang="en-US" dirty="0"/>
              <a:t>VISION: Efficacy Summary</a:t>
            </a:r>
          </a:p>
        </p:txBody>
      </p:sp>
      <p:sp>
        <p:nvSpPr>
          <p:cNvPr id="3" name="TextBox 2">
            <a:extLst>
              <a:ext uri="{FF2B5EF4-FFF2-40B4-BE49-F238E27FC236}">
                <a16:creationId xmlns:a16="http://schemas.microsoft.com/office/drawing/2014/main" id="{50A070FB-93AE-204B-B455-8D0204C3A911}"/>
              </a:ext>
            </a:extLst>
          </p:cNvPr>
          <p:cNvSpPr txBox="1"/>
          <p:nvPr/>
        </p:nvSpPr>
        <p:spPr>
          <a:xfrm>
            <a:off x="186267" y="6431672"/>
            <a:ext cx="393441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Sartor O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2021;385:1091-103.</a:t>
            </a:r>
          </a:p>
        </p:txBody>
      </p:sp>
      <p:pic>
        <p:nvPicPr>
          <p:cNvPr id="5" name="Picture 4" descr="Chart, line chart&#10;&#10;Description automatically generated">
            <a:extLst>
              <a:ext uri="{FF2B5EF4-FFF2-40B4-BE49-F238E27FC236}">
                <a16:creationId xmlns:a16="http://schemas.microsoft.com/office/drawing/2014/main" id="{46E53797-D6B6-BA47-803D-A2EA4DA6A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723" y="1353199"/>
            <a:ext cx="9905069" cy="3638931"/>
          </a:xfrm>
          <a:prstGeom prst="rect">
            <a:avLst/>
          </a:prstGeom>
        </p:spPr>
      </p:pic>
      <p:sp>
        <p:nvSpPr>
          <p:cNvPr id="4" name="TextBox 3">
            <a:extLst>
              <a:ext uri="{FF2B5EF4-FFF2-40B4-BE49-F238E27FC236}">
                <a16:creationId xmlns:a16="http://schemas.microsoft.com/office/drawing/2014/main" id="{79F42444-6285-CC45-9A6C-4FAE03C39BF5}"/>
              </a:ext>
            </a:extLst>
          </p:cNvPr>
          <p:cNvSpPr txBox="1"/>
          <p:nvPr/>
        </p:nvSpPr>
        <p:spPr>
          <a:xfrm>
            <a:off x="1080723" y="936429"/>
            <a:ext cx="4490845" cy="400110"/>
          </a:xfrm>
          <a:prstGeom prst="rect">
            <a:avLst/>
          </a:prstGeom>
          <a:noFill/>
        </p:spPr>
        <p:txBody>
          <a:bodyPr wrap="none" rtlCol="0">
            <a:spAutoFit/>
          </a:bodyPr>
          <a:lstStyle/>
          <a:p>
            <a:r>
              <a:rPr lang="en-US" sz="2000" dirty="0">
                <a:solidFill>
                  <a:schemeClr val="tx1"/>
                </a:solidFill>
                <a:latin typeface="+mn-lt"/>
              </a:rPr>
              <a:t>Imaging–based progression-free survival</a:t>
            </a:r>
          </a:p>
        </p:txBody>
      </p:sp>
      <p:sp>
        <p:nvSpPr>
          <p:cNvPr id="7" name="TextBox 6">
            <a:extLst>
              <a:ext uri="{FF2B5EF4-FFF2-40B4-BE49-F238E27FC236}">
                <a16:creationId xmlns:a16="http://schemas.microsoft.com/office/drawing/2014/main" id="{348400A8-4C59-0F45-8440-C5960868A8B1}"/>
              </a:ext>
            </a:extLst>
          </p:cNvPr>
          <p:cNvSpPr txBox="1"/>
          <p:nvPr/>
        </p:nvSpPr>
        <p:spPr>
          <a:xfrm>
            <a:off x="912287" y="5200692"/>
            <a:ext cx="10073506" cy="1159792"/>
          </a:xfrm>
          <a:prstGeom prst="rect">
            <a:avLst/>
          </a:prstGeom>
          <a:noFill/>
        </p:spPr>
        <p:txBody>
          <a:bodyPr wrap="square" rtlCol="0">
            <a:noAutofit/>
          </a:bodyPr>
          <a:lstStyle/>
          <a:p>
            <a:pPr marL="285750" indent="-285750">
              <a:buFont typeface="Arial" panose="020B0604020202020204" pitchFamily="34" charset="0"/>
              <a:buChar char="•"/>
            </a:pPr>
            <a:r>
              <a:rPr lang="en-US" sz="1800" b="0" dirty="0">
                <a:solidFill>
                  <a:schemeClr val="tx1"/>
                </a:solidFill>
                <a:latin typeface="+mn-lt"/>
              </a:rPr>
              <a:t>Median OS (</a:t>
            </a:r>
            <a:r>
              <a:rPr lang="en-US" sz="1800" b="0" baseline="30000" dirty="0">
                <a:solidFill>
                  <a:schemeClr val="tx1"/>
                </a:solidFill>
                <a:latin typeface="+mn-lt"/>
              </a:rPr>
              <a:t>177</a:t>
            </a:r>
            <a:r>
              <a:rPr lang="en-US" sz="1800" b="0" dirty="0">
                <a:solidFill>
                  <a:schemeClr val="tx1"/>
                </a:solidFill>
                <a:latin typeface="+mn-lt"/>
              </a:rPr>
              <a:t>Lu-PSMA-617 vs standard therapy): 15.3 </a:t>
            </a:r>
            <a:r>
              <a:rPr lang="en-US" sz="1800" b="0" dirty="0" err="1">
                <a:solidFill>
                  <a:schemeClr val="tx1"/>
                </a:solidFill>
                <a:latin typeface="+mn-lt"/>
              </a:rPr>
              <a:t>mo</a:t>
            </a:r>
            <a:r>
              <a:rPr lang="en-US" sz="1800" b="0" dirty="0">
                <a:solidFill>
                  <a:schemeClr val="tx1"/>
                </a:solidFill>
                <a:latin typeface="+mn-lt"/>
              </a:rPr>
              <a:t> vs 11.3 </a:t>
            </a:r>
            <a:r>
              <a:rPr lang="en-US" sz="1800" b="0" dirty="0" err="1">
                <a:solidFill>
                  <a:schemeClr val="tx1"/>
                </a:solidFill>
                <a:latin typeface="+mn-lt"/>
              </a:rPr>
              <a:t>mo</a:t>
            </a:r>
            <a:r>
              <a:rPr lang="en-US" sz="1800" b="0" dirty="0">
                <a:solidFill>
                  <a:schemeClr val="tx1"/>
                </a:solidFill>
                <a:latin typeface="+mn-lt"/>
              </a:rPr>
              <a:t> (HR 0.62, </a:t>
            </a:r>
            <a:r>
              <a:rPr lang="en-US" sz="1800" b="0" i="1" dirty="0">
                <a:solidFill>
                  <a:schemeClr val="tx1"/>
                </a:solidFill>
                <a:latin typeface="+mn-lt"/>
              </a:rPr>
              <a:t>p</a:t>
            </a:r>
            <a:r>
              <a:rPr lang="en-US" sz="1800" b="0" dirty="0">
                <a:solidFill>
                  <a:schemeClr val="tx1"/>
                </a:solidFill>
                <a:latin typeface="+mn-lt"/>
              </a:rPr>
              <a:t> &lt; 0.001) </a:t>
            </a:r>
          </a:p>
          <a:p>
            <a:pPr marL="285750" indent="-285750">
              <a:buFont typeface="Arial" panose="020B0604020202020204" pitchFamily="34" charset="0"/>
              <a:buChar char="•"/>
            </a:pPr>
            <a:r>
              <a:rPr lang="en-US" sz="1800" b="0" dirty="0">
                <a:solidFill>
                  <a:schemeClr val="tx1"/>
                </a:solidFill>
                <a:latin typeface="+mn-lt"/>
              </a:rPr>
              <a:t>Time to first symptomatic skeletal event (</a:t>
            </a:r>
            <a:r>
              <a:rPr lang="en-US" sz="1800" b="0" baseline="30000" dirty="0">
                <a:solidFill>
                  <a:schemeClr val="tx1"/>
                </a:solidFill>
                <a:latin typeface="+mn-lt"/>
              </a:rPr>
              <a:t>177</a:t>
            </a:r>
            <a:r>
              <a:rPr lang="en-US" sz="1800" b="0" dirty="0">
                <a:solidFill>
                  <a:schemeClr val="tx1"/>
                </a:solidFill>
                <a:latin typeface="+mn-lt"/>
              </a:rPr>
              <a:t>Lu-PSMA-617 vs standard therapy): 11.5 </a:t>
            </a:r>
            <a:r>
              <a:rPr lang="en-US" sz="1800" b="0" dirty="0" err="1">
                <a:solidFill>
                  <a:schemeClr val="tx1"/>
                </a:solidFill>
                <a:latin typeface="+mn-lt"/>
              </a:rPr>
              <a:t>mo</a:t>
            </a:r>
            <a:r>
              <a:rPr lang="en-US" sz="1800" b="0" dirty="0">
                <a:solidFill>
                  <a:schemeClr val="tx1"/>
                </a:solidFill>
                <a:latin typeface="+mn-lt"/>
              </a:rPr>
              <a:t> vs 6.8 </a:t>
            </a:r>
            <a:r>
              <a:rPr lang="en-US" sz="1800" b="0" dirty="0" err="1">
                <a:solidFill>
                  <a:schemeClr val="tx1"/>
                </a:solidFill>
                <a:latin typeface="+mn-lt"/>
              </a:rPr>
              <a:t>mo</a:t>
            </a:r>
            <a:r>
              <a:rPr lang="en-US" sz="1800" b="0" dirty="0">
                <a:solidFill>
                  <a:schemeClr val="tx1"/>
                </a:solidFill>
                <a:latin typeface="+mn-lt"/>
              </a:rPr>
              <a:t> (HR 0.50, </a:t>
            </a:r>
            <a:r>
              <a:rPr lang="en-US" sz="1800" b="0" i="1" dirty="0">
                <a:solidFill>
                  <a:schemeClr val="tx1"/>
                </a:solidFill>
                <a:latin typeface="+mn-lt"/>
              </a:rPr>
              <a:t>p</a:t>
            </a:r>
            <a:r>
              <a:rPr lang="en-US" sz="1800" b="0" dirty="0">
                <a:solidFill>
                  <a:schemeClr val="tx1"/>
                </a:solidFill>
                <a:latin typeface="+mn-lt"/>
              </a:rPr>
              <a:t> &lt; 0.001)</a:t>
            </a:r>
          </a:p>
        </p:txBody>
      </p:sp>
    </p:spTree>
    <p:extLst>
      <p:ext uri="{BB962C8B-B14F-4D97-AF65-F5344CB8AC3E}">
        <p14:creationId xmlns:p14="http://schemas.microsoft.com/office/powerpoint/2010/main" val="3073286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5E-B33C-7F4B-8B6A-8C3964BAF164}"/>
              </a:ext>
            </a:extLst>
          </p:cNvPr>
          <p:cNvSpPr>
            <a:spLocks noGrp="1"/>
          </p:cNvSpPr>
          <p:nvPr>
            <p:ph type="title"/>
          </p:nvPr>
        </p:nvSpPr>
        <p:spPr>
          <a:xfrm>
            <a:off x="912285" y="103162"/>
            <a:ext cx="10358967" cy="1039837"/>
          </a:xfrm>
        </p:spPr>
        <p:txBody>
          <a:bodyPr/>
          <a:lstStyle/>
          <a:p>
            <a:pPr algn="l"/>
            <a:r>
              <a:rPr lang="en-US" dirty="0"/>
              <a:t>VISION: Selected Adverse Events </a:t>
            </a:r>
          </a:p>
        </p:txBody>
      </p:sp>
      <p:pic>
        <p:nvPicPr>
          <p:cNvPr id="10" name="Picture 9" descr="Table&#10;&#10;Description automatically generated">
            <a:extLst>
              <a:ext uri="{FF2B5EF4-FFF2-40B4-BE49-F238E27FC236}">
                <a16:creationId xmlns:a16="http://schemas.microsoft.com/office/drawing/2014/main" id="{1ADF92CE-EFFB-1346-B754-F528613AF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3468115"/>
            <a:ext cx="9024267" cy="2814572"/>
          </a:xfrm>
          <a:prstGeom prst="rect">
            <a:avLst/>
          </a:prstGeom>
        </p:spPr>
      </p:pic>
      <p:sp>
        <p:nvSpPr>
          <p:cNvPr id="9" name="TextBox 8">
            <a:extLst>
              <a:ext uri="{FF2B5EF4-FFF2-40B4-BE49-F238E27FC236}">
                <a16:creationId xmlns:a16="http://schemas.microsoft.com/office/drawing/2014/main" id="{57BFD289-D73E-504F-9E9D-9B17078ABF19}"/>
              </a:ext>
            </a:extLst>
          </p:cNvPr>
          <p:cNvSpPr txBox="1"/>
          <p:nvPr/>
        </p:nvSpPr>
        <p:spPr>
          <a:xfrm>
            <a:off x="186267" y="6431672"/>
            <a:ext cx="393441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Sartor O et al. </a:t>
            </a:r>
            <a:r>
              <a:rPr lang="en-US" sz="1500" b="0" i="1" dirty="0">
                <a:solidFill>
                  <a:schemeClr val="tx1"/>
                </a:solidFill>
                <a:latin typeface="Calibri" panose="020F0502020204030204" pitchFamily="34" charset="0"/>
                <a:cs typeface="Calibri" panose="020F0502020204030204" pitchFamily="34" charset="0"/>
              </a:rPr>
              <a:t>N </a:t>
            </a:r>
            <a:r>
              <a:rPr lang="en-US" sz="1500" b="0" i="1" dirty="0" err="1">
                <a:solidFill>
                  <a:schemeClr val="tx1"/>
                </a:solidFill>
                <a:latin typeface="Calibri" panose="020F0502020204030204" pitchFamily="34" charset="0"/>
                <a:cs typeface="Calibri" panose="020F0502020204030204" pitchFamily="34" charset="0"/>
              </a:rPr>
              <a:t>Engl</a:t>
            </a:r>
            <a:r>
              <a:rPr lang="en-US" sz="1500" b="0" i="1" dirty="0">
                <a:solidFill>
                  <a:schemeClr val="tx1"/>
                </a:solidFill>
                <a:latin typeface="Calibri" panose="020F0502020204030204" pitchFamily="34" charset="0"/>
                <a:cs typeface="Calibri" panose="020F0502020204030204" pitchFamily="34" charset="0"/>
              </a:rPr>
              <a:t> J Med </a:t>
            </a:r>
            <a:r>
              <a:rPr lang="en-US" sz="1500" b="0" dirty="0">
                <a:solidFill>
                  <a:schemeClr val="tx1"/>
                </a:solidFill>
                <a:latin typeface="Calibri" panose="020F0502020204030204" pitchFamily="34" charset="0"/>
                <a:cs typeface="Calibri" panose="020F0502020204030204" pitchFamily="34" charset="0"/>
              </a:rPr>
              <a:t>2021;385:1091-103.</a:t>
            </a:r>
          </a:p>
        </p:txBody>
      </p:sp>
      <p:pic>
        <p:nvPicPr>
          <p:cNvPr id="4" name="Picture 3" descr="Table&#10;&#10;Description automatically generated">
            <a:extLst>
              <a:ext uri="{FF2B5EF4-FFF2-40B4-BE49-F238E27FC236}">
                <a16:creationId xmlns:a16="http://schemas.microsoft.com/office/drawing/2014/main" id="{989D2B16-208A-EC4E-9CD1-7CDE90A7D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545" y="908720"/>
            <a:ext cx="9024266" cy="2582245"/>
          </a:xfrm>
          <a:prstGeom prst="rect">
            <a:avLst/>
          </a:prstGeom>
        </p:spPr>
      </p:pic>
    </p:spTree>
    <p:extLst>
      <p:ext uri="{BB962C8B-B14F-4D97-AF65-F5344CB8AC3E}">
        <p14:creationId xmlns:p14="http://schemas.microsoft.com/office/powerpoint/2010/main" val="3968421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799612" y="926740"/>
            <a:ext cx="10841004" cy="4799013"/>
          </a:xfrm>
        </p:spPr>
        <p:txBody>
          <a:bodyPr/>
          <a:lstStyle/>
          <a:p>
            <a:pPr marL="98425" indent="0">
              <a:buNone/>
            </a:pPr>
            <a:r>
              <a:rPr lang="en-US" sz="1900" dirty="0"/>
              <a:t>Dr Love</a:t>
            </a:r>
            <a:r>
              <a:rPr lang="en-US" sz="1900" b="0" dirty="0"/>
              <a:t> is president and CEO of Research To Practice. Research To Practice receives funds in the form of educational grants to develop CME activities from the following companies: AbbVie Inc, Adaptive Biotechnologies Corporation, ADC Therapeutics, Agios Pharmaceuticals Inc, Alexion Pharmaceuticals, Amgen Inc, Array BioPharma Inc, a subsidiary of Pfizer Inc, Astellas, AstraZeneca Pharmaceuticals LP, Aveo Pharmaceuticals, Bayer HealthCare Pharmaceuticals, </a:t>
            </a:r>
            <a:r>
              <a:rPr lang="en-US" sz="1900" b="0" dirty="0" err="1"/>
              <a:t>BeiGene</a:t>
            </a:r>
            <a:r>
              <a:rPr lang="en-US" sz="1900" b="0" dirty="0"/>
              <a:t> Ltd, </a:t>
            </a:r>
            <a:r>
              <a:rPr lang="en-US" sz="1900" b="0" dirty="0" err="1"/>
              <a:t>BeyondSpring</a:t>
            </a:r>
            <a:r>
              <a:rPr lang="en-US" sz="1900" b="0" dirty="0"/>
              <a:t> Pharmaceuticals Inc, Blueprint Medicines, Boehringer Ingelheim Pharmaceuticals Inc, Bristol-Myers Squibb Company, Celgene Corporation, Clovis Oncology, </a:t>
            </a:r>
            <a:r>
              <a:rPr lang="en-US" sz="1900" b="0" dirty="0" err="1"/>
              <a:t>Coherus</a:t>
            </a:r>
            <a:r>
              <a:rPr lang="en-US" sz="1900" b="0" dirty="0"/>
              <a:t> </a:t>
            </a:r>
            <a:r>
              <a:rPr lang="en-US" sz="1900" b="0" dirty="0" err="1"/>
              <a:t>BioSciences</a:t>
            </a:r>
            <a:r>
              <a:rPr lang="en-US" sz="1900" b="0" dirty="0"/>
              <a:t>, CTI BioPharma Corp, Daiichi Sankyo Inc, Eisai Inc, Elevation Oncology Inc, EMD Serono Inc, </a:t>
            </a:r>
            <a:r>
              <a:rPr lang="en-US" sz="1900" b="0" dirty="0" err="1"/>
              <a:t>Epizyme</a:t>
            </a:r>
            <a:r>
              <a:rPr lang="en-US" sz="1900" b="0" dirty="0"/>
              <a:t> Inc, Exact Sciences, </a:t>
            </a:r>
            <a:r>
              <a:rPr lang="en-US" sz="1900" b="0" dirty="0" err="1"/>
              <a:t>Exelixis</a:t>
            </a:r>
            <a:r>
              <a:rPr lang="en-US" sz="1900" b="0" dirty="0"/>
              <a:t> Inc, Five Prime Therapeutics Inc, Foundation Medicine, G1 Therapeutics Inc, Genentech, a member of the Roche Group, Genmab, Gilead Sciences Inc, GlaxoSmithKline, Grail Inc, Halozyme Inc, </a:t>
            </a:r>
            <a:r>
              <a:rPr lang="en-US" sz="1900" b="0" dirty="0" err="1"/>
              <a:t>Helsinn</a:t>
            </a:r>
            <a:r>
              <a:rPr lang="en-US" sz="1900" b="0" dirty="0"/>
              <a:t> Healthcare SA, </a:t>
            </a:r>
            <a:r>
              <a:rPr lang="en-US" sz="1900" b="0" dirty="0" err="1"/>
              <a:t>ImmunoGen</a:t>
            </a:r>
            <a:r>
              <a:rPr lang="en-US" sz="1900" b="0" dirty="0"/>
              <a:t> Inc, Incyte Corporation, Ipsen Biopharmaceuticals Inc, Janssen Biotech Inc, administered by Janssen Scientific Affairs LLC, Jazz Pharmaceuticals Inc, </a:t>
            </a:r>
            <a:r>
              <a:rPr lang="en-US" sz="1900" b="0" dirty="0" err="1"/>
              <a:t>Karyopharm</a:t>
            </a:r>
            <a:r>
              <a:rPr lang="en-US" sz="1900" b="0" dirty="0"/>
              <a:t> Therapeutics, Kite, A Gilead Company, Lilly, </a:t>
            </a:r>
            <a:r>
              <a:rPr lang="en-US" sz="1900" b="0" dirty="0" err="1"/>
              <a:t>Loxo</a:t>
            </a:r>
            <a:r>
              <a:rPr lang="en-US" sz="1900" b="0" dirty="0"/>
              <a:t> Oncology Inc, a wholly owned subsidiary of Eli Lilly &amp; Company, Merck, </a:t>
            </a:r>
            <a:r>
              <a:rPr lang="en-US" sz="1900" b="0" dirty="0" err="1"/>
              <a:t>Mersana</a:t>
            </a:r>
            <a:r>
              <a:rPr lang="en-US" sz="1900" b="0" dirty="0"/>
              <a:t> Therapeutics Inc, </a:t>
            </a:r>
            <a:r>
              <a:rPr lang="en-US" sz="1900" b="0" dirty="0" err="1"/>
              <a:t>Natera</a:t>
            </a:r>
            <a:r>
              <a:rPr lang="en-US" sz="1900" b="0" dirty="0"/>
              <a:t> Inc, Novartis, Novartis Pharmaceuticals Corporation on behalf of Advanced Accelerator Applications, </a:t>
            </a:r>
            <a:r>
              <a:rPr lang="en-US" sz="1900" b="0" dirty="0" err="1"/>
              <a:t>Novocure</a:t>
            </a:r>
            <a:r>
              <a:rPr lang="en-US" sz="1900" b="0" dirty="0"/>
              <a:t> Inc, </a:t>
            </a:r>
            <a:r>
              <a:rPr lang="en-US" sz="1900" b="0" dirty="0" err="1"/>
              <a:t>Oncopeptides</a:t>
            </a:r>
            <a:r>
              <a:rPr lang="en-US" sz="1900" b="0" dirty="0"/>
              <a:t>, Pfizer Inc, Pharmacyclics LLC, an AbbVie Company, Puma Biotechnology Inc, Regeneron Pharmaceuticals Inc, Sanofi Genzyme, </a:t>
            </a:r>
            <a:r>
              <a:rPr lang="en-US" sz="1900" b="0" dirty="0" err="1"/>
              <a:t>Seagen</a:t>
            </a:r>
            <a:r>
              <a:rPr lang="en-US" sz="1900" b="0" dirty="0"/>
              <a:t> Inc, </a:t>
            </a:r>
            <a:r>
              <a:rPr lang="en-US" sz="1900" b="0" dirty="0" err="1"/>
              <a:t>Servier</a:t>
            </a:r>
            <a:r>
              <a:rPr lang="en-US" sz="1900" b="0" dirty="0"/>
              <a:t> Pharmaceuticals LLC, Sumitomo Dainippon Pharma Oncology Inc, Taiho Oncology Inc, Takeda Pharmaceuticals USA Inc, </a:t>
            </a:r>
            <a:r>
              <a:rPr lang="en-US" sz="1900" b="0" dirty="0" err="1"/>
              <a:t>Tesaro</a:t>
            </a:r>
            <a:r>
              <a:rPr lang="en-US" sz="1900" b="0" dirty="0"/>
              <a:t>, A GSK Company, TG Therapeutics Inc, Turning Point Therapeutics Inc, </a:t>
            </a:r>
            <a:r>
              <a:rPr lang="en-US" sz="1900" b="0" dirty="0" err="1"/>
              <a:t>Verastem</a:t>
            </a:r>
            <a:r>
              <a:rPr lang="en-US" sz="1900" b="0" dirty="0"/>
              <a:t> Inc and </a:t>
            </a:r>
            <a:r>
              <a:rPr lang="en-US" sz="1900" b="0" dirty="0" err="1"/>
              <a:t>Zymeworks</a:t>
            </a:r>
            <a:r>
              <a:rPr lang="en-US" sz="1900" b="0" dirty="0"/>
              <a:t> Inc.</a:t>
            </a:r>
          </a:p>
        </p:txBody>
      </p:sp>
    </p:spTree>
    <p:extLst>
      <p:ext uri="{BB962C8B-B14F-4D97-AF65-F5344CB8AC3E}">
        <p14:creationId xmlns:p14="http://schemas.microsoft.com/office/powerpoint/2010/main" val="31101151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2CC0DCF6-E517-AD1E-0481-1EA98AF1A0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96" y="1196752"/>
            <a:ext cx="10873208" cy="3794933"/>
          </a:xfrm>
          <a:prstGeom prst="rect">
            <a:avLst/>
          </a:prstGeom>
        </p:spPr>
      </p:pic>
      <p:sp>
        <p:nvSpPr>
          <p:cNvPr id="5" name="TextBox 4">
            <a:extLst>
              <a:ext uri="{FF2B5EF4-FFF2-40B4-BE49-F238E27FC236}">
                <a16:creationId xmlns:a16="http://schemas.microsoft.com/office/drawing/2014/main" id="{44EDB365-D099-B7A3-E963-6EAE8B99FF4B}"/>
              </a:ext>
            </a:extLst>
          </p:cNvPr>
          <p:cNvSpPr txBox="1"/>
          <p:nvPr/>
        </p:nvSpPr>
        <p:spPr>
          <a:xfrm>
            <a:off x="7968208" y="1340768"/>
            <a:ext cx="3658374" cy="430887"/>
          </a:xfrm>
          <a:prstGeom prst="rect">
            <a:avLst/>
          </a:prstGeom>
          <a:noFill/>
        </p:spPr>
        <p:txBody>
          <a:bodyPr wrap="none" rtlCol="0">
            <a:spAutoFit/>
          </a:bodyPr>
          <a:lstStyle/>
          <a:p>
            <a:r>
              <a:rPr lang="en-US" sz="2200" i="1" dirty="0">
                <a:solidFill>
                  <a:srgbClr val="B20637"/>
                </a:solidFill>
              </a:rPr>
              <a:t>Lancet </a:t>
            </a:r>
            <a:r>
              <a:rPr lang="en-US" sz="2200" dirty="0">
                <a:solidFill>
                  <a:srgbClr val="B20637"/>
                </a:solidFill>
              </a:rPr>
              <a:t>2021;397:797-804. </a:t>
            </a:r>
          </a:p>
        </p:txBody>
      </p:sp>
    </p:spTree>
    <p:extLst>
      <p:ext uri="{BB962C8B-B14F-4D97-AF65-F5344CB8AC3E}">
        <p14:creationId xmlns:p14="http://schemas.microsoft.com/office/powerpoint/2010/main" val="1521232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427851" y="141680"/>
            <a:ext cx="11336297"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lvl="0">
              <a:spcBef>
                <a:spcPts val="1800"/>
              </a:spcBef>
              <a:defRPr/>
            </a:pPr>
            <a:r>
              <a:rPr kumimoji="0" lang="en-US" sz="3200" b="1" i="0" u="none" strike="noStrike" kern="0" cap="none" spc="0" normalizeH="0" baseline="0" noProof="0" dirty="0" err="1">
                <a:ln>
                  <a:noFill/>
                </a:ln>
                <a:solidFill>
                  <a:srgbClr val="0432FF"/>
                </a:solidFill>
                <a:effectLst/>
                <a:uLnTx/>
                <a:uFillTx/>
                <a:latin typeface="Calibri"/>
                <a:ea typeface="+mj-ea"/>
                <a:cs typeface="+mj-cs"/>
              </a:rPr>
              <a:t>TheraP</a:t>
            </a:r>
            <a:r>
              <a:rPr kumimoji="0" lang="en-US" sz="3200" b="1" i="0" u="none" strike="noStrike" kern="0" cap="none" spc="0" normalizeH="0" baseline="0" noProof="0" dirty="0">
                <a:ln>
                  <a:noFill/>
                </a:ln>
                <a:solidFill>
                  <a:srgbClr val="0432FF"/>
                </a:solidFill>
                <a:effectLst/>
                <a:uLnTx/>
                <a:uFillTx/>
                <a:latin typeface="Calibri"/>
                <a:ea typeface="+mj-ea"/>
                <a:cs typeface="+mj-cs"/>
              </a:rPr>
              <a:t> ANZUP 1603: </a:t>
            </a:r>
            <a:r>
              <a:rPr lang="en-US" sz="3200" kern="0" baseline="30000" dirty="0">
                <a:solidFill>
                  <a:srgbClr val="0432FF"/>
                </a:solidFill>
              </a:rPr>
              <a:t>177</a:t>
            </a:r>
            <a:r>
              <a:rPr lang="en-US" sz="3200" kern="0" dirty="0">
                <a:solidFill>
                  <a:srgbClr val="0432FF"/>
                </a:solidFill>
              </a:rPr>
              <a:t>Lu-PSMA-617 versus </a:t>
            </a:r>
            <a:r>
              <a:rPr lang="en-US" sz="3200" kern="0" dirty="0" err="1">
                <a:solidFill>
                  <a:srgbClr val="0432FF"/>
                </a:solidFill>
              </a:rPr>
              <a:t>Cabazitaxel</a:t>
            </a:r>
            <a:r>
              <a:rPr lang="en-US" sz="3200" kern="0" dirty="0">
                <a:solidFill>
                  <a:srgbClr val="0432FF"/>
                </a:solidFill>
              </a:rPr>
              <a:t> for </a:t>
            </a:r>
            <a:r>
              <a:rPr lang="en-US" sz="3200" kern="0" dirty="0" err="1">
                <a:solidFill>
                  <a:srgbClr val="0432FF"/>
                </a:solidFill>
              </a:rPr>
              <a:t>mCRPC</a:t>
            </a:r>
            <a:r>
              <a:rPr lang="en-US" sz="3200" kern="0" dirty="0">
                <a:solidFill>
                  <a:srgbClr val="0432FF"/>
                </a:solidFill>
              </a:rPr>
              <a:t> </a:t>
            </a:r>
            <a:endParaRPr lang="en-US" sz="3200" kern="0" dirty="0">
              <a:solidFill>
                <a:srgbClr val="0432FF"/>
              </a:solidFill>
              <a:latin typeface="Calibri"/>
            </a:endParaRPr>
          </a:p>
          <a:p>
            <a:pPr>
              <a:spcBef>
                <a:spcPts val="0"/>
              </a:spcBef>
              <a:defRPr/>
            </a:pPr>
            <a:r>
              <a:rPr kumimoji="0" lang="en-US" sz="2400" b="1" i="0" u="none" strike="noStrike" kern="0" cap="none" spc="0" normalizeH="0" baseline="0" noProof="0" dirty="0">
                <a:ln>
                  <a:noFill/>
                </a:ln>
                <a:solidFill>
                  <a:srgbClr val="0432FF"/>
                </a:solidFill>
                <a:effectLst/>
                <a:uLnTx/>
                <a:uFillTx/>
                <a:latin typeface="Calibri"/>
                <a:ea typeface="+mj-ea"/>
                <a:cs typeface="+mj-cs"/>
              </a:rPr>
              <a:t>PSA Response and </a:t>
            </a:r>
            <a:r>
              <a:rPr lang="en-US" sz="2400" kern="0" dirty="0">
                <a:solidFill>
                  <a:srgbClr val="0432FF"/>
                </a:solidFill>
              </a:rPr>
              <a:t>Progression-Free Survival</a:t>
            </a:r>
          </a:p>
        </p:txBody>
      </p:sp>
      <p:sp>
        <p:nvSpPr>
          <p:cNvPr id="7" name="TextBox 6">
            <a:extLst>
              <a:ext uri="{FF2B5EF4-FFF2-40B4-BE49-F238E27FC236}">
                <a16:creationId xmlns:a16="http://schemas.microsoft.com/office/drawing/2014/main" id="{46D80546-E098-474E-B030-86E8A3EFEED1}"/>
              </a:ext>
            </a:extLst>
          </p:cNvPr>
          <p:cNvSpPr txBox="1"/>
          <p:nvPr/>
        </p:nvSpPr>
        <p:spPr>
          <a:xfrm>
            <a:off x="94416" y="6193020"/>
            <a:ext cx="9397552" cy="615553"/>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600" b="0" i="0" u="none" strike="noStrike" kern="1200" cap="none" spc="0" normalizeH="0" baseline="0" noProof="0" dirty="0">
                <a:ln>
                  <a:noFill/>
                </a:ln>
                <a:solidFill>
                  <a:srgbClr val="000000"/>
                </a:solidFill>
                <a:effectLst/>
                <a:uLnTx/>
                <a:uFillTx/>
                <a:latin typeface="Calibri"/>
                <a:ea typeface="MS PGothic" charset="0"/>
              </a:rPr>
              <a:t> MS et al. Genitourinary Cancers Symposium 2021;Abstract 6</a:t>
            </a:r>
            <a:r>
              <a:rPr kumimoji="0" lang="en-US" sz="1800" b="0" i="0" u="none" strike="noStrike" kern="1200" cap="none" spc="0" normalizeH="0" baseline="0" noProof="0" dirty="0">
                <a:ln>
                  <a:noFill/>
                </a:ln>
                <a:solidFill>
                  <a:srgbClr val="000000"/>
                </a:solidFill>
                <a:effectLst/>
                <a:uLnTx/>
                <a:uFillTx/>
                <a:latin typeface="Calibri"/>
                <a:ea typeface="MS PGothic" charset="0"/>
              </a:rPr>
              <a:t>; </a:t>
            </a:r>
            <a:br>
              <a:rPr kumimoji="0" lang="en-US" sz="18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err="1">
                <a:ln>
                  <a:noFill/>
                </a:ln>
                <a:solidFill>
                  <a:srgbClr val="000000"/>
                </a:solidFill>
                <a:effectLst/>
                <a:uLnTx/>
                <a:uFillTx/>
                <a:latin typeface="Calibri"/>
                <a:ea typeface="MS PGothic" charset="0"/>
              </a:rPr>
              <a:t>Hofman</a:t>
            </a:r>
            <a:r>
              <a:rPr kumimoji="0" lang="en-US" sz="1600" b="0" i="0" u="none" strike="noStrike" kern="1200" cap="none" spc="0" normalizeH="0" baseline="0" noProof="0" dirty="0">
                <a:ln>
                  <a:noFill/>
                </a:ln>
                <a:solidFill>
                  <a:srgbClr val="000000"/>
                </a:solidFill>
                <a:effectLst/>
                <a:uLnTx/>
                <a:uFillTx/>
                <a:latin typeface="Calibri"/>
                <a:ea typeface="MS PGothic" charset="0"/>
              </a:rPr>
              <a:t> MS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Lancet</a:t>
            </a:r>
            <a:r>
              <a:rPr kumimoji="0" lang="en-US" sz="1600" b="0" i="0" u="none" strike="noStrike" kern="1200" cap="none" spc="0" normalizeH="0" baseline="0" noProof="0" dirty="0">
                <a:ln>
                  <a:noFill/>
                </a:ln>
                <a:solidFill>
                  <a:srgbClr val="000000"/>
                </a:solidFill>
                <a:effectLst/>
                <a:uLnTx/>
                <a:uFillTx/>
                <a:latin typeface="Calibri"/>
                <a:ea typeface="MS PGothic" charset="0"/>
              </a:rPr>
              <a:t> 2021;397(10276):797-804. </a:t>
            </a:r>
          </a:p>
        </p:txBody>
      </p:sp>
      <p:pic>
        <p:nvPicPr>
          <p:cNvPr id="5" name="Picture 4" descr="Chart, waterfall chart&#10;&#10;Description automatically generated">
            <a:extLst>
              <a:ext uri="{FF2B5EF4-FFF2-40B4-BE49-F238E27FC236}">
                <a16:creationId xmlns:a16="http://schemas.microsoft.com/office/drawing/2014/main" id="{B38607FC-DE5F-494F-83D9-DF16D9DF8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6" y="2204864"/>
            <a:ext cx="6840760" cy="3252866"/>
          </a:xfrm>
          <a:prstGeom prst="rect">
            <a:avLst/>
          </a:prstGeom>
        </p:spPr>
      </p:pic>
      <p:pic>
        <p:nvPicPr>
          <p:cNvPr id="8" name="Picture 7" descr="Chart, line chart&#10;&#10;Description automatically generated">
            <a:extLst>
              <a:ext uri="{FF2B5EF4-FFF2-40B4-BE49-F238E27FC236}">
                <a16:creationId xmlns:a16="http://schemas.microsoft.com/office/drawing/2014/main" id="{E49B7708-BA3F-C743-9DFE-40651C38E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392" y="2204864"/>
            <a:ext cx="4959352" cy="3252866"/>
          </a:xfrm>
          <a:prstGeom prst="rect">
            <a:avLst/>
          </a:prstGeom>
        </p:spPr>
      </p:pic>
      <p:sp>
        <p:nvSpPr>
          <p:cNvPr id="10" name="Rectangle 9">
            <a:extLst>
              <a:ext uri="{FF2B5EF4-FFF2-40B4-BE49-F238E27FC236}">
                <a16:creationId xmlns:a16="http://schemas.microsoft.com/office/drawing/2014/main" id="{63C488CC-074C-D147-A179-6D5526DDABCF}"/>
              </a:ext>
            </a:extLst>
          </p:cNvPr>
          <p:cNvSpPr/>
          <p:nvPr/>
        </p:nvSpPr>
        <p:spPr>
          <a:xfrm>
            <a:off x="2528404" y="1688710"/>
            <a:ext cx="1972784" cy="461665"/>
          </a:xfrm>
          <a:prstGeom prst="rect">
            <a:avLst/>
          </a:prstGeom>
        </p:spPr>
        <p:txBody>
          <a:bodyPr wrap="non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1D1E"/>
                </a:solidFill>
                <a:effectLst/>
                <a:uLnTx/>
                <a:uFillTx/>
                <a:latin typeface="Calibri"/>
                <a:ea typeface="MS PGothic" charset="0"/>
              </a:rPr>
              <a:t>PSA response </a:t>
            </a:r>
          </a:p>
        </p:txBody>
      </p:sp>
      <p:sp>
        <p:nvSpPr>
          <p:cNvPr id="11" name="Rectangle 10">
            <a:extLst>
              <a:ext uri="{FF2B5EF4-FFF2-40B4-BE49-F238E27FC236}">
                <a16:creationId xmlns:a16="http://schemas.microsoft.com/office/drawing/2014/main" id="{6CB4DD28-FE71-FA4F-893E-5BA6F72F6227}"/>
              </a:ext>
            </a:extLst>
          </p:cNvPr>
          <p:cNvSpPr/>
          <p:nvPr/>
        </p:nvSpPr>
        <p:spPr>
          <a:xfrm>
            <a:off x="7088392" y="1688710"/>
            <a:ext cx="6096000" cy="400110"/>
          </a:xfrm>
          <a:prstGeom prst="rect">
            <a:avLst/>
          </a:prstGeom>
        </p:spPr>
        <p:txBody>
          <a:bodyPr>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1D1E"/>
                </a:solidFill>
                <a:effectLst/>
                <a:uLnTx/>
                <a:uFillTx/>
                <a:latin typeface="Calibri"/>
                <a:ea typeface="MS PGothic" charset="0"/>
              </a:rPr>
              <a:t>Radiographic or PSA progression-free survival </a:t>
            </a:r>
          </a:p>
        </p:txBody>
      </p:sp>
    </p:spTree>
    <p:extLst>
      <p:ext uri="{BB962C8B-B14F-4D97-AF65-F5344CB8AC3E}">
        <p14:creationId xmlns:p14="http://schemas.microsoft.com/office/powerpoint/2010/main" val="1335660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0F7D-C47D-4332-D185-3470565A6E52}"/>
              </a:ext>
            </a:extLst>
          </p:cNvPr>
          <p:cNvSpPr>
            <a:spLocks noGrp="1"/>
          </p:cNvSpPr>
          <p:nvPr>
            <p:ph type="title"/>
          </p:nvPr>
        </p:nvSpPr>
        <p:spPr>
          <a:xfrm>
            <a:off x="912286" y="1772816"/>
            <a:ext cx="10728330" cy="1872208"/>
          </a:xfrm>
        </p:spPr>
        <p:txBody>
          <a:bodyPr/>
          <a:lstStyle/>
          <a:p>
            <a:pPr algn="l"/>
            <a:r>
              <a:rPr lang="en-US" sz="3600" dirty="0" err="1"/>
              <a:t>TheraP</a:t>
            </a:r>
            <a:r>
              <a:rPr lang="en-US" sz="3600" dirty="0"/>
              <a:t>: </a:t>
            </a:r>
            <a:r>
              <a:rPr lang="en-US" sz="3600" baseline="30000" dirty="0"/>
              <a:t>177</a:t>
            </a:r>
            <a:r>
              <a:rPr lang="en-US" sz="3600" dirty="0"/>
              <a:t>Lu-PSMA-617 (</a:t>
            </a:r>
            <a:r>
              <a:rPr lang="en-US" sz="3600" dirty="0" err="1"/>
              <a:t>LuPSMA</a:t>
            </a:r>
            <a:r>
              <a:rPr lang="en-US" sz="3600" dirty="0"/>
              <a:t>) versus </a:t>
            </a:r>
            <a:r>
              <a:rPr lang="en-US" sz="3600" dirty="0" err="1"/>
              <a:t>Cabazitaxel</a:t>
            </a:r>
            <a:r>
              <a:rPr lang="en-US" sz="3600" dirty="0"/>
              <a:t> in Metastatic Castration-Resistant Prostate Cancer (</a:t>
            </a:r>
            <a:r>
              <a:rPr lang="en-US" sz="3600" dirty="0" err="1"/>
              <a:t>mCRPC</a:t>
            </a:r>
            <a:r>
              <a:rPr lang="en-US" sz="3600" dirty="0"/>
              <a:t>) Progressing After Docetaxel—Overall Survival After Median Follow-Up of 3 Years (ANZUP 1603) </a:t>
            </a:r>
          </a:p>
        </p:txBody>
      </p:sp>
      <p:sp>
        <p:nvSpPr>
          <p:cNvPr id="3" name="Content Placeholder 2">
            <a:extLst>
              <a:ext uri="{FF2B5EF4-FFF2-40B4-BE49-F238E27FC236}">
                <a16:creationId xmlns:a16="http://schemas.microsoft.com/office/drawing/2014/main" id="{50734C6D-D843-ADBB-EC7B-BFCAC19B826B}"/>
              </a:ext>
            </a:extLst>
          </p:cNvPr>
          <p:cNvSpPr>
            <a:spLocks noGrp="1"/>
          </p:cNvSpPr>
          <p:nvPr>
            <p:ph idx="1"/>
          </p:nvPr>
        </p:nvSpPr>
        <p:spPr>
          <a:xfrm>
            <a:off x="932474" y="3789040"/>
            <a:ext cx="10358967" cy="1143001"/>
          </a:xfrm>
        </p:spPr>
        <p:txBody>
          <a:bodyPr/>
          <a:lstStyle/>
          <a:p>
            <a:pPr marL="98425" indent="0">
              <a:spcBef>
                <a:spcPts val="0"/>
              </a:spcBef>
              <a:spcAft>
                <a:spcPts val="0"/>
              </a:spcAft>
              <a:buNone/>
            </a:pPr>
            <a:r>
              <a:rPr lang="en-US" b="0" dirty="0" err="1"/>
              <a:t>Hofman</a:t>
            </a:r>
            <a:r>
              <a:rPr lang="en-US" b="0" dirty="0"/>
              <a:t> MS et al.</a:t>
            </a:r>
          </a:p>
          <a:p>
            <a:pPr marL="98425" indent="0">
              <a:spcBef>
                <a:spcPts val="0"/>
              </a:spcBef>
              <a:spcAft>
                <a:spcPts val="0"/>
              </a:spcAft>
              <a:buNone/>
            </a:pPr>
            <a:r>
              <a:rPr lang="en-US" b="0" dirty="0"/>
              <a:t>ASCO 2022;Abstract 5000.</a:t>
            </a:r>
          </a:p>
        </p:txBody>
      </p:sp>
      <p:sp>
        <p:nvSpPr>
          <p:cNvPr id="4" name="TextBox 3">
            <a:extLst>
              <a:ext uri="{FF2B5EF4-FFF2-40B4-BE49-F238E27FC236}">
                <a16:creationId xmlns:a16="http://schemas.microsoft.com/office/drawing/2014/main" id="{ECE04684-6984-91F7-8181-768DD5834130}"/>
              </a:ext>
            </a:extLst>
          </p:cNvPr>
          <p:cNvSpPr txBox="1"/>
          <p:nvPr/>
        </p:nvSpPr>
        <p:spPr>
          <a:xfrm>
            <a:off x="932474" y="5358248"/>
            <a:ext cx="9104672" cy="830997"/>
          </a:xfrm>
          <a:prstGeom prst="rect">
            <a:avLst/>
          </a:prstGeom>
          <a:noFill/>
        </p:spPr>
        <p:txBody>
          <a:bodyPr wrap="none" rtlCol="0">
            <a:spAutoFit/>
          </a:bodyPr>
          <a:lstStyle/>
          <a:p>
            <a:r>
              <a:rPr lang="en-US" sz="2400" dirty="0">
                <a:solidFill>
                  <a:schemeClr val="tx1"/>
                </a:solidFill>
              </a:rPr>
              <a:t>Track: Genitourinary Cancer – Prostate, Testicular, and Penile</a:t>
            </a:r>
          </a:p>
          <a:p>
            <a:r>
              <a:rPr lang="en-US" sz="2400" dirty="0">
                <a:solidFill>
                  <a:schemeClr val="tx1"/>
                </a:solidFill>
              </a:rPr>
              <a:t>June 5, 2022, 9:00 AM</a:t>
            </a:r>
          </a:p>
        </p:txBody>
      </p:sp>
    </p:spTree>
    <p:extLst>
      <p:ext uri="{BB962C8B-B14F-4D97-AF65-F5344CB8AC3E}">
        <p14:creationId xmlns:p14="http://schemas.microsoft.com/office/powerpoint/2010/main" val="4160914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0F7D-C47D-4332-D185-3470565A6E52}"/>
              </a:ext>
            </a:extLst>
          </p:cNvPr>
          <p:cNvSpPr>
            <a:spLocks noGrp="1"/>
          </p:cNvSpPr>
          <p:nvPr>
            <p:ph type="title"/>
          </p:nvPr>
        </p:nvSpPr>
        <p:spPr>
          <a:xfrm>
            <a:off x="912286" y="1772816"/>
            <a:ext cx="10358967" cy="1872208"/>
          </a:xfrm>
        </p:spPr>
        <p:txBody>
          <a:bodyPr/>
          <a:lstStyle/>
          <a:p>
            <a:pPr algn="l"/>
            <a:r>
              <a:rPr lang="en-US" sz="3600" dirty="0"/>
              <a:t>[</a:t>
            </a:r>
            <a:r>
              <a:rPr lang="en-US" sz="3600" baseline="30000" dirty="0"/>
              <a:t>177</a:t>
            </a:r>
            <a:r>
              <a:rPr lang="en-US" sz="3600" dirty="0"/>
              <a:t>Lu]Lu-PSMA-617 in PSMA-Positive Metastatic Castration-Resistant Prostate Cancer: Prior and Concomitant Treatment Subgroup Analyses of the VISION Trial</a:t>
            </a:r>
          </a:p>
        </p:txBody>
      </p:sp>
      <p:sp>
        <p:nvSpPr>
          <p:cNvPr id="3" name="Content Placeholder 2">
            <a:extLst>
              <a:ext uri="{FF2B5EF4-FFF2-40B4-BE49-F238E27FC236}">
                <a16:creationId xmlns:a16="http://schemas.microsoft.com/office/drawing/2014/main" id="{50734C6D-D843-ADBB-EC7B-BFCAC19B826B}"/>
              </a:ext>
            </a:extLst>
          </p:cNvPr>
          <p:cNvSpPr>
            <a:spLocks noGrp="1"/>
          </p:cNvSpPr>
          <p:nvPr>
            <p:ph idx="1"/>
          </p:nvPr>
        </p:nvSpPr>
        <p:spPr>
          <a:xfrm>
            <a:off x="932474" y="3789040"/>
            <a:ext cx="10358967" cy="1143001"/>
          </a:xfrm>
        </p:spPr>
        <p:txBody>
          <a:bodyPr/>
          <a:lstStyle/>
          <a:p>
            <a:pPr marL="98425" indent="0">
              <a:spcBef>
                <a:spcPts val="0"/>
              </a:spcBef>
              <a:spcAft>
                <a:spcPts val="0"/>
              </a:spcAft>
              <a:buNone/>
            </a:pPr>
            <a:r>
              <a:rPr lang="en-US" b="0" dirty="0" err="1"/>
              <a:t>Vaishampayan</a:t>
            </a:r>
            <a:r>
              <a:rPr lang="en-US" b="0" dirty="0"/>
              <a:t> N et al.</a:t>
            </a:r>
          </a:p>
          <a:p>
            <a:pPr marL="98425" indent="0">
              <a:spcBef>
                <a:spcPts val="0"/>
              </a:spcBef>
              <a:spcAft>
                <a:spcPts val="0"/>
              </a:spcAft>
              <a:buNone/>
            </a:pPr>
            <a:r>
              <a:rPr lang="en-US" b="0" dirty="0"/>
              <a:t>ASCO 2022;Abstract 5001.</a:t>
            </a:r>
          </a:p>
        </p:txBody>
      </p:sp>
      <p:sp>
        <p:nvSpPr>
          <p:cNvPr id="4" name="TextBox 3">
            <a:extLst>
              <a:ext uri="{FF2B5EF4-FFF2-40B4-BE49-F238E27FC236}">
                <a16:creationId xmlns:a16="http://schemas.microsoft.com/office/drawing/2014/main" id="{ECE04684-6984-91F7-8181-768DD5834130}"/>
              </a:ext>
            </a:extLst>
          </p:cNvPr>
          <p:cNvSpPr txBox="1"/>
          <p:nvPr/>
        </p:nvSpPr>
        <p:spPr>
          <a:xfrm>
            <a:off x="932474" y="5358248"/>
            <a:ext cx="9104672" cy="830997"/>
          </a:xfrm>
          <a:prstGeom prst="rect">
            <a:avLst/>
          </a:prstGeom>
          <a:noFill/>
        </p:spPr>
        <p:txBody>
          <a:bodyPr wrap="none" rtlCol="0">
            <a:spAutoFit/>
          </a:bodyPr>
          <a:lstStyle/>
          <a:p>
            <a:r>
              <a:rPr lang="en-US" sz="2400" dirty="0">
                <a:solidFill>
                  <a:schemeClr val="tx1"/>
                </a:solidFill>
              </a:rPr>
              <a:t>Track: Genitourinary Cancer – Prostate, Testicular, and Penile</a:t>
            </a:r>
          </a:p>
          <a:p>
            <a:r>
              <a:rPr lang="en-US" sz="2400" dirty="0">
                <a:solidFill>
                  <a:schemeClr val="tx1"/>
                </a:solidFill>
              </a:rPr>
              <a:t>June 5, 2022, 9:00 AM</a:t>
            </a:r>
          </a:p>
        </p:txBody>
      </p:sp>
    </p:spTree>
    <p:extLst>
      <p:ext uri="{BB962C8B-B14F-4D97-AF65-F5344CB8AC3E}">
        <p14:creationId xmlns:p14="http://schemas.microsoft.com/office/powerpoint/2010/main" val="3688438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0F7D-C47D-4332-D185-3470565A6E52}"/>
              </a:ext>
            </a:extLst>
          </p:cNvPr>
          <p:cNvSpPr>
            <a:spLocks noGrp="1"/>
          </p:cNvSpPr>
          <p:nvPr>
            <p:ph type="title"/>
          </p:nvPr>
        </p:nvSpPr>
        <p:spPr>
          <a:xfrm>
            <a:off x="912286" y="1772816"/>
            <a:ext cx="10656322" cy="1872208"/>
          </a:xfrm>
        </p:spPr>
        <p:txBody>
          <a:bodyPr/>
          <a:lstStyle/>
          <a:p>
            <a:pPr algn="l"/>
            <a:r>
              <a:rPr lang="en-US" sz="3600" dirty="0"/>
              <a:t>[</a:t>
            </a:r>
            <a:r>
              <a:rPr lang="en-US" sz="3600" baseline="30000" dirty="0"/>
              <a:t>68</a:t>
            </a:r>
            <a:r>
              <a:rPr lang="en-US" sz="3600" dirty="0"/>
              <a:t>Ga]Ga-PSMA-11 PET Baseline Imaging as a Prognostic Tool for Clinical Outcomes to [</a:t>
            </a:r>
            <a:r>
              <a:rPr lang="en-US" sz="3600" baseline="30000" dirty="0"/>
              <a:t>177</a:t>
            </a:r>
            <a:r>
              <a:rPr lang="en-US" sz="3600" dirty="0"/>
              <a:t>Lu]Lu-PSMA-617 in Patients with </a:t>
            </a:r>
            <a:r>
              <a:rPr lang="en-US" sz="3600" dirty="0" err="1"/>
              <a:t>mCRPC</a:t>
            </a:r>
            <a:r>
              <a:rPr lang="en-US" sz="3600" dirty="0"/>
              <a:t>: A VISION </a:t>
            </a:r>
            <a:r>
              <a:rPr lang="en-US" sz="3600" dirty="0" err="1"/>
              <a:t>Substudy</a:t>
            </a:r>
            <a:r>
              <a:rPr lang="en-US" sz="3600" dirty="0"/>
              <a:t> </a:t>
            </a:r>
          </a:p>
        </p:txBody>
      </p:sp>
      <p:sp>
        <p:nvSpPr>
          <p:cNvPr id="3" name="Content Placeholder 2">
            <a:extLst>
              <a:ext uri="{FF2B5EF4-FFF2-40B4-BE49-F238E27FC236}">
                <a16:creationId xmlns:a16="http://schemas.microsoft.com/office/drawing/2014/main" id="{50734C6D-D843-ADBB-EC7B-BFCAC19B826B}"/>
              </a:ext>
            </a:extLst>
          </p:cNvPr>
          <p:cNvSpPr>
            <a:spLocks noGrp="1"/>
          </p:cNvSpPr>
          <p:nvPr>
            <p:ph idx="1"/>
          </p:nvPr>
        </p:nvSpPr>
        <p:spPr>
          <a:xfrm>
            <a:off x="932474" y="3789040"/>
            <a:ext cx="10358967" cy="1143001"/>
          </a:xfrm>
        </p:spPr>
        <p:txBody>
          <a:bodyPr/>
          <a:lstStyle/>
          <a:p>
            <a:pPr marL="98425" indent="0">
              <a:spcBef>
                <a:spcPts val="0"/>
              </a:spcBef>
              <a:spcAft>
                <a:spcPts val="0"/>
              </a:spcAft>
              <a:buNone/>
            </a:pPr>
            <a:r>
              <a:rPr lang="en-US" b="0" dirty="0" err="1"/>
              <a:t>Kuo</a:t>
            </a:r>
            <a:r>
              <a:rPr lang="en-US" b="0" dirty="0"/>
              <a:t> P et al.</a:t>
            </a:r>
          </a:p>
          <a:p>
            <a:pPr marL="98425" indent="0">
              <a:spcBef>
                <a:spcPts val="0"/>
              </a:spcBef>
              <a:spcAft>
                <a:spcPts val="0"/>
              </a:spcAft>
              <a:buNone/>
            </a:pPr>
            <a:r>
              <a:rPr lang="en-US" b="0" dirty="0"/>
              <a:t>ASCO 2022;Abstract 5002.</a:t>
            </a:r>
          </a:p>
        </p:txBody>
      </p:sp>
      <p:sp>
        <p:nvSpPr>
          <p:cNvPr id="4" name="TextBox 3">
            <a:extLst>
              <a:ext uri="{FF2B5EF4-FFF2-40B4-BE49-F238E27FC236}">
                <a16:creationId xmlns:a16="http://schemas.microsoft.com/office/drawing/2014/main" id="{ECE04684-6984-91F7-8181-768DD5834130}"/>
              </a:ext>
            </a:extLst>
          </p:cNvPr>
          <p:cNvSpPr txBox="1"/>
          <p:nvPr/>
        </p:nvSpPr>
        <p:spPr>
          <a:xfrm>
            <a:off x="932474" y="5358248"/>
            <a:ext cx="9104672" cy="830997"/>
          </a:xfrm>
          <a:prstGeom prst="rect">
            <a:avLst/>
          </a:prstGeom>
          <a:noFill/>
        </p:spPr>
        <p:txBody>
          <a:bodyPr wrap="none" rtlCol="0">
            <a:spAutoFit/>
          </a:bodyPr>
          <a:lstStyle/>
          <a:p>
            <a:r>
              <a:rPr lang="en-US" sz="2400" dirty="0">
                <a:solidFill>
                  <a:schemeClr val="tx1"/>
                </a:solidFill>
              </a:rPr>
              <a:t>Track: Genitourinary Cancer – Prostate, Testicular, and Penile</a:t>
            </a:r>
          </a:p>
          <a:p>
            <a:r>
              <a:rPr lang="en-US" sz="2400" dirty="0">
                <a:solidFill>
                  <a:schemeClr val="tx1"/>
                </a:solidFill>
              </a:rPr>
              <a:t>June 5, 2022, 9:00 AM</a:t>
            </a:r>
          </a:p>
        </p:txBody>
      </p:sp>
    </p:spTree>
    <p:extLst>
      <p:ext uri="{BB962C8B-B14F-4D97-AF65-F5344CB8AC3E}">
        <p14:creationId xmlns:p14="http://schemas.microsoft.com/office/powerpoint/2010/main" val="465049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364BDAC8-72C6-FEC4-6D16-9FAE0BE46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186" y="260648"/>
            <a:ext cx="10533628" cy="5951396"/>
          </a:xfrm>
          <a:prstGeom prst="rect">
            <a:avLst/>
          </a:prstGeom>
        </p:spPr>
      </p:pic>
      <p:sp>
        <p:nvSpPr>
          <p:cNvPr id="8" name="TextBox 7">
            <a:extLst>
              <a:ext uri="{FF2B5EF4-FFF2-40B4-BE49-F238E27FC236}">
                <a16:creationId xmlns:a16="http://schemas.microsoft.com/office/drawing/2014/main" id="{391167AD-318D-0A0C-21FE-B2C2C8F000CC}"/>
              </a:ext>
            </a:extLst>
          </p:cNvPr>
          <p:cNvSpPr txBox="1"/>
          <p:nvPr/>
        </p:nvSpPr>
        <p:spPr>
          <a:xfrm>
            <a:off x="2783632" y="908720"/>
            <a:ext cx="1721946" cy="338554"/>
          </a:xfrm>
          <a:prstGeom prst="rect">
            <a:avLst/>
          </a:prstGeom>
          <a:noFill/>
        </p:spPr>
        <p:txBody>
          <a:bodyPr wrap="none" rtlCol="0">
            <a:spAutoFit/>
          </a:bodyPr>
          <a:lstStyle/>
          <a:p>
            <a:r>
              <a:rPr lang="en-US" sz="1600" dirty="0">
                <a:solidFill>
                  <a:srgbClr val="F90D14"/>
                </a:solidFill>
              </a:rPr>
              <a:t>Abstract LBA24</a:t>
            </a:r>
          </a:p>
        </p:txBody>
      </p:sp>
    </p:spTree>
    <p:extLst>
      <p:ext uri="{BB962C8B-B14F-4D97-AF65-F5344CB8AC3E}">
        <p14:creationId xmlns:p14="http://schemas.microsoft.com/office/powerpoint/2010/main" val="219108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05FC-7FD7-944D-BA5D-B21C509837AB}"/>
              </a:ext>
            </a:extLst>
          </p:cNvPr>
          <p:cNvSpPr>
            <a:spLocks noGrp="1"/>
          </p:cNvSpPr>
          <p:nvPr>
            <p:ph type="title"/>
          </p:nvPr>
        </p:nvSpPr>
        <p:spPr>
          <a:xfrm>
            <a:off x="398885" y="153511"/>
            <a:ext cx="11108193" cy="732528"/>
          </a:xfrm>
        </p:spPr>
        <p:txBody>
          <a:bodyPr>
            <a:noAutofit/>
          </a:bodyPr>
          <a:lstStyle/>
          <a:p>
            <a:pPr algn="l"/>
            <a:r>
              <a:rPr lang="en-US" sz="3200" dirty="0"/>
              <a:t>COSMIC-021: </a:t>
            </a:r>
            <a:r>
              <a:rPr lang="en-US" sz="3200" dirty="0" err="1"/>
              <a:t>Cabozantinib</a:t>
            </a:r>
            <a:r>
              <a:rPr lang="en-US" sz="3200" dirty="0"/>
              <a:t>/Atezolizumab for </a:t>
            </a:r>
            <a:r>
              <a:rPr lang="en-US" sz="3200" dirty="0" err="1"/>
              <a:t>mCRPC</a:t>
            </a:r>
            <a:br>
              <a:rPr lang="en-US" sz="3200" dirty="0"/>
            </a:br>
            <a:r>
              <a:rPr lang="en-US" sz="2400" dirty="0"/>
              <a:t>Best Change from Baseline in Sum of Target Lesions</a:t>
            </a:r>
          </a:p>
        </p:txBody>
      </p:sp>
      <p:sp>
        <p:nvSpPr>
          <p:cNvPr id="5" name="Rectangle 4">
            <a:extLst>
              <a:ext uri="{FF2B5EF4-FFF2-40B4-BE49-F238E27FC236}">
                <a16:creationId xmlns:a16="http://schemas.microsoft.com/office/drawing/2014/main" id="{DC0A8E65-5AAA-224A-BFCF-DD5030A8CBD3}"/>
              </a:ext>
            </a:extLst>
          </p:cNvPr>
          <p:cNvSpPr/>
          <p:nvPr/>
        </p:nvSpPr>
        <p:spPr>
          <a:xfrm>
            <a:off x="98927" y="6519446"/>
            <a:ext cx="3683444"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Agarwal N et al. </a:t>
            </a:r>
            <a:r>
              <a:rPr lang="en-US" sz="1500" b="0" dirty="0">
                <a:solidFill>
                  <a:prstClr val="black"/>
                </a:solidFill>
                <a:latin typeface="Calibri" panose="020F0502020204030204"/>
                <a:ea typeface="+mn-ea"/>
                <a:cs typeface="+mn-cs"/>
              </a:rPr>
              <a:t>ESMO</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2021;Abstract LBA24. </a:t>
            </a:r>
          </a:p>
        </p:txBody>
      </p:sp>
      <p:pic>
        <p:nvPicPr>
          <p:cNvPr id="8" name="Picture 7" descr="Chart, histogram&#10;&#10;Description automatically generated">
            <a:extLst>
              <a:ext uri="{FF2B5EF4-FFF2-40B4-BE49-F238E27FC236}">
                <a16:creationId xmlns:a16="http://schemas.microsoft.com/office/drawing/2014/main" id="{C6DFC7B1-3978-664B-A108-45067D010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65" y="980728"/>
            <a:ext cx="11043270" cy="5143549"/>
          </a:xfrm>
          <a:prstGeom prst="rect">
            <a:avLst/>
          </a:prstGeom>
        </p:spPr>
      </p:pic>
      <p:sp>
        <p:nvSpPr>
          <p:cNvPr id="6" name="Rectangle 5">
            <a:extLst>
              <a:ext uri="{FF2B5EF4-FFF2-40B4-BE49-F238E27FC236}">
                <a16:creationId xmlns:a16="http://schemas.microsoft.com/office/drawing/2014/main" id="{D8F6AF4B-1693-5279-E120-E1D68A5CD488}"/>
              </a:ext>
            </a:extLst>
          </p:cNvPr>
          <p:cNvSpPr/>
          <p:nvPr/>
        </p:nvSpPr>
        <p:spPr>
          <a:xfrm>
            <a:off x="614316" y="6170312"/>
            <a:ext cx="6394956" cy="323165"/>
          </a:xfrm>
          <a:prstGeom prst="rect">
            <a:avLst/>
          </a:prstGeom>
        </p:spPr>
        <p:txBody>
          <a:bodyPr wrap="none">
            <a:spAutoFit/>
          </a:bodyPr>
          <a:lstStyle/>
          <a:p>
            <a:pPr defTabSz="914400" fontAlgn="auto">
              <a:spcBef>
                <a:spcPts val="0"/>
              </a:spcBef>
              <a:spcAft>
                <a:spcPts val="0"/>
              </a:spcAft>
              <a:defRPr/>
            </a:pPr>
            <a:r>
              <a:rPr lang="en-US" sz="1500" b="0" dirty="0">
                <a:solidFill>
                  <a:prstClr val="black"/>
                </a:solidFill>
                <a:latin typeface="Calibri" panose="020F0502020204030204"/>
                <a:ea typeface="+mn-ea"/>
                <a:cs typeface="+mn-cs"/>
              </a:rPr>
              <a:t>BIRC = blinded independent review committee; EPLN = </a:t>
            </a:r>
            <a:r>
              <a:rPr lang="en-US" sz="1500" b="0" dirty="0" err="1">
                <a:solidFill>
                  <a:prstClr val="black"/>
                </a:solidFill>
                <a:latin typeface="Calibri" panose="020F0502020204030204"/>
                <a:ea typeface="+mn-ea"/>
                <a:cs typeface="+mn-cs"/>
              </a:rPr>
              <a:t>extrapelvic</a:t>
            </a:r>
            <a:r>
              <a:rPr lang="en-US" sz="1500" b="0" dirty="0">
                <a:solidFill>
                  <a:prstClr val="black"/>
                </a:solidFill>
                <a:latin typeface="Calibri" panose="020F0502020204030204"/>
                <a:ea typeface="+mn-ea"/>
                <a:cs typeface="+mn-cs"/>
              </a:rPr>
              <a:t> lymph nodes</a:t>
            </a:r>
          </a:p>
        </p:txBody>
      </p:sp>
    </p:spTree>
    <p:extLst>
      <p:ext uri="{BB962C8B-B14F-4D97-AF65-F5344CB8AC3E}">
        <p14:creationId xmlns:p14="http://schemas.microsoft.com/office/powerpoint/2010/main" val="449781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752A312-05EA-414C-9071-CC505772B17A}"/>
              </a:ext>
            </a:extLst>
          </p:cNvPr>
          <p:cNvSpPr txBox="1"/>
          <p:nvPr/>
        </p:nvSpPr>
        <p:spPr>
          <a:xfrm>
            <a:off x="288623" y="1176917"/>
            <a:ext cx="11784041" cy="4844371"/>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6" name="Rectangle 4"/>
          <p:cNvSpPr>
            <a:spLocks noGrp="1" noChangeArrowheads="1"/>
          </p:cNvSpPr>
          <p:nvPr>
            <p:ph type="title"/>
          </p:nvPr>
        </p:nvSpPr>
        <p:spPr>
          <a:xfrm>
            <a:off x="550048" y="96797"/>
            <a:ext cx="12192000" cy="1080120"/>
          </a:xfrm>
        </p:spPr>
        <p:txBody>
          <a:bodyPr wrap="square" anchor="ctr">
            <a:noAutofit/>
          </a:bodyPr>
          <a:lstStyle/>
          <a:p>
            <a:pPr algn="l"/>
            <a:r>
              <a:rPr lang="en-US" sz="3500" dirty="0"/>
              <a:t>CONTACT-02: Phase III Trial Schema</a:t>
            </a:r>
            <a:endParaRPr lang="en-US" sz="3500" dirty="0">
              <a:latin typeface="Calibri" panose="020F0502020204030204" pitchFamily="34" charset="0"/>
              <a:cs typeface="Calibri" panose="020F0502020204030204" pitchFamily="34" charset="0"/>
            </a:endParaRPr>
          </a:p>
        </p:txBody>
      </p:sp>
      <p:sp>
        <p:nvSpPr>
          <p:cNvPr id="5" name="Text Box 3">
            <a:extLst>
              <a:ext uri="{FF2B5EF4-FFF2-40B4-BE49-F238E27FC236}">
                <a16:creationId xmlns:a16="http://schemas.microsoft.com/office/drawing/2014/main" id="{85AA309D-42F0-7443-91B5-BC5BF10B953B}"/>
              </a:ext>
            </a:extLst>
          </p:cNvPr>
          <p:cNvSpPr txBox="1">
            <a:spLocks noChangeArrowheads="1"/>
          </p:cNvSpPr>
          <p:nvPr/>
        </p:nvSpPr>
        <p:spPr bwMode="auto">
          <a:xfrm>
            <a:off x="71399" y="6489038"/>
            <a:ext cx="8676964" cy="3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Agarwal N et al. Genitourinary Cancers Symposium 2021;Abstract TPS190.</a:t>
            </a:r>
          </a:p>
        </p:txBody>
      </p:sp>
      <p:pic>
        <p:nvPicPr>
          <p:cNvPr id="9" name="Picture 8" descr="Diagram&#10;&#10;Description automatically generated">
            <a:extLst>
              <a:ext uri="{FF2B5EF4-FFF2-40B4-BE49-F238E27FC236}">
                <a16:creationId xmlns:a16="http://schemas.microsoft.com/office/drawing/2014/main" id="{1DFB8651-B707-694D-A66F-664CBFE55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23" y="1206855"/>
            <a:ext cx="8459740" cy="4814433"/>
          </a:xfrm>
          <a:prstGeom prst="rect">
            <a:avLst/>
          </a:prstGeom>
        </p:spPr>
      </p:pic>
      <p:sp>
        <p:nvSpPr>
          <p:cNvPr id="12" name="TextBox 11">
            <a:extLst>
              <a:ext uri="{FF2B5EF4-FFF2-40B4-BE49-F238E27FC236}">
                <a16:creationId xmlns:a16="http://schemas.microsoft.com/office/drawing/2014/main" id="{2DC2AB97-3BAD-C946-96CE-017B74DC17C0}"/>
              </a:ext>
            </a:extLst>
          </p:cNvPr>
          <p:cNvSpPr txBox="1"/>
          <p:nvPr/>
        </p:nvSpPr>
        <p:spPr>
          <a:xfrm>
            <a:off x="9048328" y="2210712"/>
            <a:ext cx="3024336" cy="172354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pitchFamily="-72" charset="0"/>
                <a:ea typeface="MS PGothic" charset="0"/>
              </a:rPr>
              <a:t>Primary Endpoints</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PFS per RECIST v1.1 by BIRC</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OS</a:t>
            </a:r>
            <a:endParaRPr kumimoji="0" lang="en-US" sz="1400" b="1" i="0" u="none" strike="noStrike" kern="1200" cap="none" spc="0" normalizeH="0" baseline="0" noProof="0" dirty="0">
              <a:ln>
                <a:noFill/>
              </a:ln>
              <a:solidFill>
                <a:srgbClr val="3333CC"/>
              </a:solidFill>
              <a:effectLst/>
              <a:uLnTx/>
              <a:uFillTx/>
              <a:latin typeface="Arial" pitchFamily="-72" charset="0"/>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Arial" pitchFamily="-72" charset="0"/>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Arial" pitchFamily="-72" charset="0"/>
                <a:ea typeface="MS PGothic" charset="0"/>
              </a:rPr>
              <a:t>Secondary Endpoint</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ORR per RECIST v1.1 by BIRC</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7" name="Text Box 3">
            <a:extLst>
              <a:ext uri="{FF2B5EF4-FFF2-40B4-BE49-F238E27FC236}">
                <a16:creationId xmlns:a16="http://schemas.microsoft.com/office/drawing/2014/main" id="{BA9262FF-A864-7C7F-CD10-69E9420AE1EA}"/>
              </a:ext>
            </a:extLst>
          </p:cNvPr>
          <p:cNvSpPr txBox="1">
            <a:spLocks noChangeArrowheads="1"/>
          </p:cNvSpPr>
          <p:nvPr/>
        </p:nvSpPr>
        <p:spPr bwMode="auto">
          <a:xfrm>
            <a:off x="295842" y="6073401"/>
            <a:ext cx="8676964" cy="3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defTabSz="914400" eaLnBrk="0" hangingPunct="0">
              <a:lnSpc>
                <a:spcPts val="3640"/>
              </a:lnSpc>
              <a:spcAft>
                <a:spcPts val="0"/>
              </a:spcAft>
              <a:buClr>
                <a:srgbClr val="000000"/>
              </a:buClr>
              <a:buSzPct val="80000"/>
              <a:defRPr/>
            </a:pPr>
            <a:r>
              <a:rPr lang="en-US" altLang="x-none" sz="1500" b="0" dirty="0">
                <a:solidFill>
                  <a:srgbClr val="000000"/>
                </a:solidFill>
                <a:latin typeface="Calibri" panose="020F0502020204030204" pitchFamily="34" charset="0"/>
                <a:cs typeface="Calibri" panose="020F0502020204030204" pitchFamily="34" charset="0"/>
              </a:rPr>
              <a:t>NHT = novel hormone therapy</a:t>
            </a:r>
          </a:p>
        </p:txBody>
      </p:sp>
    </p:spTree>
    <p:custDataLst>
      <p:tags r:id="rId1"/>
    </p:custDataLst>
    <p:extLst>
      <p:ext uri="{BB962C8B-B14F-4D97-AF65-F5344CB8AC3E}">
        <p14:creationId xmlns:p14="http://schemas.microsoft.com/office/powerpoint/2010/main" val="40516183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12D50B-3D33-0D4B-B581-4931DA880A91}"/>
              </a:ext>
            </a:extLst>
          </p:cNvPr>
          <p:cNvSpPr/>
          <p:nvPr/>
        </p:nvSpPr>
        <p:spPr bwMode="auto">
          <a:xfrm>
            <a:off x="799280" y="3429000"/>
            <a:ext cx="11098357"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556792"/>
            <a:ext cx="10224274" cy="4658274"/>
          </a:xfrm>
        </p:spPr>
        <p:txBody>
          <a:bodyPr/>
          <a:lstStyle/>
          <a:p>
            <a:pPr marL="98425" indent="0">
              <a:buNone/>
            </a:pPr>
            <a:r>
              <a:rPr lang="en-US" sz="2400" dirty="0">
                <a:solidFill>
                  <a:srgbClr val="0432FF"/>
                </a:solidFill>
              </a:rPr>
              <a:t>Module 1 – </a:t>
            </a:r>
            <a:r>
              <a:rPr lang="en-US" sz="2400" dirty="0"/>
              <a:t>Optimal Application of Hormonal Therapy in Prostate Cancer Management</a:t>
            </a:r>
          </a:p>
          <a:p>
            <a:pPr marL="98425" indent="0">
              <a:buNone/>
            </a:pPr>
            <a:r>
              <a:rPr lang="en-US" sz="2400" dirty="0">
                <a:solidFill>
                  <a:srgbClr val="0432FF"/>
                </a:solidFill>
              </a:rPr>
              <a:t>Module 2 – </a:t>
            </a:r>
            <a:r>
              <a:rPr lang="en-US" sz="2400" dirty="0"/>
              <a:t>Selection and Sequencing of Therapy for Patients with Metastatic Castration-Resistant Prostate Cancer (</a:t>
            </a:r>
            <a:r>
              <a:rPr lang="en-US" sz="2400" dirty="0" err="1"/>
              <a:t>mCRPC</a:t>
            </a:r>
            <a:r>
              <a:rPr lang="en-US" sz="2400" dirty="0"/>
              <a:t>); Novel Investigational Strategies</a:t>
            </a:r>
          </a:p>
          <a:p>
            <a:pPr marL="98425" indent="0">
              <a:buNone/>
            </a:pPr>
            <a:r>
              <a:rPr lang="en-US" sz="2500" dirty="0">
                <a:solidFill>
                  <a:schemeClr val="bg1"/>
                </a:solidFill>
              </a:rPr>
              <a:t>Module 3 – </a:t>
            </a:r>
            <a:r>
              <a:rPr lang="en-US" sz="2400" dirty="0">
                <a:solidFill>
                  <a:schemeClr val="bg1"/>
                </a:solidFill>
              </a:rPr>
              <a:t>Current and Potential Role of PARP Inhibitors in the Management of Prostate Cancer</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460351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This patient is a 69-year-old gentleman with a history of HTN, and localized prostate cancer diagnosed in 6/2013 </a:t>
            </a:r>
          </a:p>
          <a:p>
            <a:pPr lvl="1"/>
            <a:r>
              <a:rPr lang="en-US" dirty="0"/>
              <a:t>Underwent radical prostatectomy in 9/2015, with PSA 11.3 ng/mL at diagnosis</a:t>
            </a:r>
          </a:p>
          <a:p>
            <a:pPr lvl="1"/>
            <a:r>
              <a:rPr lang="en-US" dirty="0"/>
              <a:t>Pathology was pT3aN0M0, Gleason 5 + 5 (Grade Group 5) prostate adenocarcinoma</a:t>
            </a:r>
          </a:p>
          <a:p>
            <a:r>
              <a:rPr lang="en-US" dirty="0"/>
              <a:t>8/2019 presents with 6-month history of progressive fatigue, new and worsening lower back pain, decreased appetite and a 22 </a:t>
            </a:r>
            <a:r>
              <a:rPr lang="en-US" dirty="0" err="1"/>
              <a:t>lb</a:t>
            </a:r>
            <a:r>
              <a:rPr lang="en-US" dirty="0"/>
              <a:t> weight loss</a:t>
            </a:r>
          </a:p>
          <a:p>
            <a:r>
              <a:rPr lang="en-US" dirty="0"/>
              <a:t>PSA 23.5 ng/</a:t>
            </a:r>
            <a:r>
              <a:rPr lang="en-US" dirty="0" err="1"/>
              <a:t>mL.</a:t>
            </a:r>
            <a:r>
              <a:rPr lang="en-US" dirty="0"/>
              <a:t> CT/bone scan obtained</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54705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Armstrong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993852" y="1534491"/>
          <a:ext cx="9793088" cy="4558805"/>
        </p:xfrm>
        <a:graphic>
          <a:graphicData uri="http://schemas.openxmlformats.org/drawingml/2006/table">
            <a:tbl>
              <a:tblPr firstRow="1" bandRow="1">
                <a:tableStyleId>{F2DE63D5-997A-4646-A377-4702673A728D}</a:tableStyleId>
              </a:tblPr>
              <a:tblGrid>
                <a:gridCol w="3168352">
                  <a:extLst>
                    <a:ext uri="{9D8B030D-6E8A-4147-A177-3AD203B41FA5}">
                      <a16:colId xmlns:a16="http://schemas.microsoft.com/office/drawing/2014/main" val="20000"/>
                    </a:ext>
                  </a:extLst>
                </a:gridCol>
                <a:gridCol w="6624736">
                  <a:extLst>
                    <a:ext uri="{9D8B030D-6E8A-4147-A177-3AD203B41FA5}">
                      <a16:colId xmlns:a16="http://schemas.microsoft.com/office/drawing/2014/main" val="545933498"/>
                    </a:ext>
                  </a:extLst>
                </a:gridCol>
              </a:tblGrid>
              <a:tr h="1094307">
                <a:tc>
                  <a:txBody>
                    <a:bodyPr/>
                    <a:lstStyle/>
                    <a:p>
                      <a:r>
                        <a:rPr lang="en-US" b="1" dirty="0">
                          <a:solidFill>
                            <a:schemeClr val="tx1"/>
                          </a:solidFill>
                        </a:rPr>
                        <a:t>Advisory Committee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Advanced Accelerator Applications, </a:t>
                      </a:r>
                      <a:r>
                        <a:rPr lang="en-US" b="0" dirty="0" err="1">
                          <a:solidFill>
                            <a:schemeClr val="tx1"/>
                          </a:solidFill>
                        </a:rPr>
                        <a:t>Exelixis</a:t>
                      </a:r>
                      <a:r>
                        <a:rPr lang="en-US" b="0" dirty="0">
                          <a:solidFill>
                            <a:schemeClr val="tx1"/>
                          </a:solidFill>
                        </a:rPr>
                        <a:t> Inc, Merck, </a:t>
                      </a:r>
                      <a:r>
                        <a:rPr lang="en-US" b="0" dirty="0" err="1">
                          <a:solidFill>
                            <a:schemeClr val="tx1"/>
                          </a:solidFill>
                        </a:rPr>
                        <a:t>Myovant</a:t>
                      </a:r>
                      <a:r>
                        <a:rPr lang="en-US" b="0" dirty="0">
                          <a:solidFill>
                            <a:schemeClr val="tx1"/>
                          </a:solidFill>
                        </a:rPr>
                        <a:t> Sciences, Novartis, Pfizer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581619">
                <a:tc>
                  <a:txBody>
                    <a:bodyPr/>
                    <a:lstStyle/>
                    <a:p>
                      <a:r>
                        <a:rPr lang="en-US" b="1" dirty="0"/>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Advanced Accelerator Applications, Astellas, AstraZeneca Pharmaceuticals LP, Bayer HealthCare Pharmaceuticals, Bristol-Myers Squibb Company, </a:t>
                      </a:r>
                      <a:r>
                        <a:rPr lang="en-US" dirty="0" err="1"/>
                        <a:t>Dendreon</a:t>
                      </a:r>
                      <a:r>
                        <a:rPr lang="en-US" dirty="0"/>
                        <a:t> Pharmaceuticals Inc, FORMA Therapeutics, Janssen Biotech Inc, Merck, </a:t>
                      </a:r>
                      <a:r>
                        <a:rPr lang="en-US" dirty="0" err="1"/>
                        <a:t>Myovant</a:t>
                      </a:r>
                      <a:r>
                        <a:rPr lang="en-US" dirty="0"/>
                        <a:t> Sciences,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5100646"/>
                  </a:ext>
                </a:extLst>
              </a:tr>
              <a:tr h="1882879">
                <a:tc>
                  <a:txBody>
                    <a:bodyPr/>
                    <a:lstStyle/>
                    <a:p>
                      <a:r>
                        <a:rPr lang="en-US" b="1" dirty="0"/>
                        <a:t>Contracted Research (to Institution)</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Advanced Accelerator Applications, Amgen Inc, Astellas, AstraZeneca Pharmaceuticals LP, Bayer HealthCare Pharmaceuticals, </a:t>
                      </a:r>
                      <a:r>
                        <a:rPr lang="en-US" dirty="0" err="1"/>
                        <a:t>BeiGene</a:t>
                      </a:r>
                      <a:r>
                        <a:rPr lang="en-US" dirty="0"/>
                        <a:t> Ltd, Bristol-Myers Squibb Company, Constellation Pharmaceuticals, </a:t>
                      </a:r>
                      <a:r>
                        <a:rPr lang="en-US" dirty="0" err="1"/>
                        <a:t>Dendreon</a:t>
                      </a:r>
                      <a:r>
                        <a:rPr lang="en-US" dirty="0"/>
                        <a:t> Pharmaceuticals Inc, </a:t>
                      </a:r>
                      <a:r>
                        <a:rPr lang="en-US" dirty="0" err="1"/>
                        <a:t>Endocyte</a:t>
                      </a:r>
                      <a:r>
                        <a:rPr lang="en-US" dirty="0"/>
                        <a:t> Inc, FORMA Therapeutics, Janssen Biotech Inc, Merck, Novartis, Pfizer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2723300"/>
                  </a:ext>
                </a:extLst>
              </a:tr>
            </a:tbl>
          </a:graphicData>
        </a:graphic>
      </p:graphicFrame>
    </p:spTree>
    <p:custDataLst>
      <p:tags r:id="rId1"/>
    </p:custDataLst>
    <p:extLst>
      <p:ext uri="{BB962C8B-B14F-4D97-AF65-F5344CB8AC3E}">
        <p14:creationId xmlns:p14="http://schemas.microsoft.com/office/powerpoint/2010/main" val="13848800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pic>
        <p:nvPicPr>
          <p:cNvPr id="8" name="Picture 7">
            <a:extLst>
              <a:ext uri="{FF2B5EF4-FFF2-40B4-BE49-F238E27FC236}">
                <a16:creationId xmlns:a16="http://schemas.microsoft.com/office/drawing/2014/main" id="{5F48C34D-899E-704E-8E8C-ECF6891EAF44}"/>
              </a:ext>
            </a:extLst>
          </p:cNvPr>
          <p:cNvPicPr>
            <a:picLocks noChangeAspect="1"/>
          </p:cNvPicPr>
          <p:nvPr/>
        </p:nvPicPr>
        <p:blipFill>
          <a:blip r:embed="rId3"/>
          <a:stretch>
            <a:fillRect/>
          </a:stretch>
        </p:blipFill>
        <p:spPr>
          <a:xfrm>
            <a:off x="850106" y="1844675"/>
            <a:ext cx="5548313" cy="4449763"/>
          </a:xfrm>
          <a:prstGeom prst="rect">
            <a:avLst/>
          </a:prstGeom>
        </p:spPr>
      </p:pic>
      <p:pic>
        <p:nvPicPr>
          <p:cNvPr id="9" name="Picture 8">
            <a:extLst>
              <a:ext uri="{FF2B5EF4-FFF2-40B4-BE49-F238E27FC236}">
                <a16:creationId xmlns:a16="http://schemas.microsoft.com/office/drawing/2014/main" id="{5AD84DEA-2E49-4149-8157-9897A6DC5639}"/>
              </a:ext>
            </a:extLst>
          </p:cNvPr>
          <p:cNvPicPr>
            <a:picLocks noChangeAspect="1"/>
          </p:cNvPicPr>
          <p:nvPr/>
        </p:nvPicPr>
        <p:blipFill>
          <a:blip r:embed="rId4"/>
          <a:stretch>
            <a:fillRect/>
          </a:stretch>
        </p:blipFill>
        <p:spPr>
          <a:xfrm>
            <a:off x="7046156" y="1219632"/>
            <a:ext cx="3247596" cy="5468045"/>
          </a:xfrm>
          <a:prstGeom prst="rect">
            <a:avLst/>
          </a:prstGeom>
        </p:spPr>
      </p:pic>
    </p:spTree>
    <p:extLst>
      <p:ext uri="{BB962C8B-B14F-4D97-AF65-F5344CB8AC3E}">
        <p14:creationId xmlns:p14="http://schemas.microsoft.com/office/powerpoint/2010/main" val="3821869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1400012" cy="5481943"/>
          </a:xfrm>
        </p:spPr>
        <p:txBody>
          <a:bodyPr>
            <a:normAutofit/>
          </a:bodyPr>
          <a:lstStyle/>
          <a:p>
            <a:r>
              <a:rPr lang="en-US" dirty="0"/>
              <a:t>Diagnosed with </a:t>
            </a:r>
            <a:r>
              <a:rPr lang="en-US" dirty="0" err="1"/>
              <a:t>mHSPC</a:t>
            </a:r>
            <a:r>
              <a:rPr lang="en-US" dirty="0"/>
              <a:t> in liver and with retroperitoneal adenopathy. </a:t>
            </a:r>
          </a:p>
          <a:p>
            <a:r>
              <a:rPr lang="en-US" dirty="0"/>
              <a:t>Initiated treatment with docetaxel x 6 cycles. </a:t>
            </a:r>
          </a:p>
          <a:p>
            <a:r>
              <a:rPr lang="en-US" dirty="0"/>
              <a:t>Tolerated treatment well with disease response for 9 months (PSA nadir 1.7 ng/mL), then PSA increased to 4.3 ng/mL in 6/2020. Patient noted increase in lower back pain.</a:t>
            </a:r>
          </a:p>
          <a:p>
            <a:r>
              <a:rPr lang="en-US" dirty="0"/>
              <a:t>CT </a:t>
            </a:r>
            <a:r>
              <a:rPr lang="en-US" dirty="0" err="1"/>
              <a:t>abd</a:t>
            </a:r>
            <a:r>
              <a:rPr lang="en-US" dirty="0"/>
              <a:t>/pelvis and bone scan repeated.</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4147890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pic>
        <p:nvPicPr>
          <p:cNvPr id="10" name="Picture 9">
            <a:extLst>
              <a:ext uri="{FF2B5EF4-FFF2-40B4-BE49-F238E27FC236}">
                <a16:creationId xmlns:a16="http://schemas.microsoft.com/office/drawing/2014/main" id="{16DD7597-C8A6-9A45-8BA1-EF032B31BA67}"/>
              </a:ext>
            </a:extLst>
          </p:cNvPr>
          <p:cNvPicPr>
            <a:picLocks noChangeAspect="1"/>
          </p:cNvPicPr>
          <p:nvPr/>
        </p:nvPicPr>
        <p:blipFill>
          <a:blip r:embed="rId3"/>
          <a:stretch>
            <a:fillRect/>
          </a:stretch>
        </p:blipFill>
        <p:spPr>
          <a:xfrm>
            <a:off x="850106" y="1844675"/>
            <a:ext cx="5548313" cy="4449763"/>
          </a:xfrm>
          <a:prstGeom prst="rect">
            <a:avLst/>
          </a:prstGeom>
        </p:spPr>
      </p:pic>
      <p:pic>
        <p:nvPicPr>
          <p:cNvPr id="11" name="Snagit_SNG85F">
            <a:extLst>
              <a:ext uri="{FF2B5EF4-FFF2-40B4-BE49-F238E27FC236}">
                <a16:creationId xmlns:a16="http://schemas.microsoft.com/office/drawing/2014/main" id="{426A9270-67BB-8640-A163-7EA0F6B5022E}"/>
              </a:ext>
            </a:extLst>
          </p:cNvPr>
          <p:cNvPicPr>
            <a:picLocks noChangeAspect="1"/>
          </p:cNvPicPr>
          <p:nvPr/>
        </p:nvPicPr>
        <p:blipFill rotWithShape="1">
          <a:blip r:embed="rId4">
            <a:extLst>
              <a:ext uri="{28A0092B-C50C-407E-A947-70E740481C1C}">
                <a14:useLocalDpi xmlns:a14="http://schemas.microsoft.com/office/drawing/2010/main" val="0"/>
              </a:ext>
            </a:extLst>
          </a:blip>
          <a:srcRect b="4536"/>
          <a:stretch/>
        </p:blipFill>
        <p:spPr>
          <a:xfrm>
            <a:off x="6679788" y="1410262"/>
            <a:ext cx="4070663" cy="5212457"/>
          </a:xfrm>
          <a:prstGeom prst="rect">
            <a:avLst/>
          </a:prstGeom>
        </p:spPr>
      </p:pic>
    </p:spTree>
    <p:extLst>
      <p:ext uri="{BB962C8B-B14F-4D97-AF65-F5344CB8AC3E}">
        <p14:creationId xmlns:p14="http://schemas.microsoft.com/office/powerpoint/2010/main" val="3822295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9527804" cy="5481943"/>
          </a:xfrm>
        </p:spPr>
        <p:txBody>
          <a:bodyPr>
            <a:normAutofit/>
          </a:bodyPr>
          <a:lstStyle/>
          <a:p>
            <a:r>
              <a:rPr lang="en-US" dirty="0"/>
              <a:t>Liver lesions stable, progression of disease retroperitoneal lymph nodes and bone. </a:t>
            </a:r>
          </a:p>
          <a:p>
            <a:pPr marL="0" indent="0">
              <a:buNone/>
            </a:pPr>
            <a:endParaRPr lang="en-US" dirty="0"/>
          </a:p>
          <a:p>
            <a:pPr marL="0" indent="0" algn="ctr">
              <a:buNone/>
            </a:pPr>
            <a:r>
              <a:rPr lang="en-US" dirty="0"/>
              <a:t>What do you consider next in terms of workup and potential treatment?</a:t>
            </a:r>
          </a:p>
          <a:p>
            <a:endParaRPr lang="en-US" dirty="0"/>
          </a:p>
          <a:p>
            <a:endParaRPr lang="en-US" dirty="0"/>
          </a:p>
          <a:p>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767744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3D90EF-F488-1A41-B708-F5650152E4A8}"/>
              </a:ext>
            </a:extLst>
          </p:cNvPr>
          <p:cNvSpPr/>
          <p:nvPr/>
        </p:nvSpPr>
        <p:spPr bwMode="auto">
          <a:xfrm>
            <a:off x="1966196" y="3259698"/>
            <a:ext cx="8259608" cy="21918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
        <p:nvSpPr>
          <p:cNvPr id="8" name="Content Placeholder 2">
            <a:extLst>
              <a:ext uri="{FF2B5EF4-FFF2-40B4-BE49-F238E27FC236}">
                <a16:creationId xmlns:a16="http://schemas.microsoft.com/office/drawing/2014/main" id="{22EB42DD-1149-6D41-B919-7B84C0D18530}"/>
              </a:ext>
            </a:extLst>
          </p:cNvPr>
          <p:cNvSpPr>
            <a:spLocks noGrp="1"/>
          </p:cNvSpPr>
          <p:nvPr>
            <p:ph idx="1"/>
          </p:nvPr>
        </p:nvSpPr>
        <p:spPr>
          <a:xfrm>
            <a:off x="1555059" y="1934135"/>
            <a:ext cx="9005437" cy="1325563"/>
          </a:xfrm>
        </p:spPr>
        <p:txBody>
          <a:bodyPr>
            <a:normAutofit fontScale="92500" lnSpcReduction="20000"/>
          </a:bodyPr>
          <a:lstStyle/>
          <a:p>
            <a:pPr marL="0" indent="0" algn="ctr">
              <a:buNone/>
            </a:pPr>
            <a:r>
              <a:rPr lang="en-US" sz="3200" b="1" dirty="0"/>
              <a:t>Patient undergoes germline DNA testing that identifies an ATM mutation.</a:t>
            </a:r>
          </a:p>
          <a:p>
            <a:pPr marL="0" indent="0" algn="ctr">
              <a:buNone/>
            </a:pPr>
            <a:r>
              <a:rPr lang="en-US" sz="1200" b="1" dirty="0"/>
              <a:t>  </a:t>
            </a:r>
          </a:p>
          <a:p>
            <a:pPr lvl="1"/>
            <a:endParaRPr lang="en-US" dirty="0"/>
          </a:p>
          <a:p>
            <a:pPr lvl="1"/>
            <a:endParaRPr lang="en-US" dirty="0"/>
          </a:p>
        </p:txBody>
      </p:sp>
      <p:pic>
        <p:nvPicPr>
          <p:cNvPr id="9" name="Picture 8">
            <a:extLst>
              <a:ext uri="{FF2B5EF4-FFF2-40B4-BE49-F238E27FC236}">
                <a16:creationId xmlns:a16="http://schemas.microsoft.com/office/drawing/2014/main" id="{7732C24D-0369-104F-8775-5F92AE71A7B9}"/>
              </a:ext>
            </a:extLst>
          </p:cNvPr>
          <p:cNvPicPr>
            <a:picLocks noChangeAspect="1"/>
          </p:cNvPicPr>
          <p:nvPr/>
        </p:nvPicPr>
        <p:blipFill rotWithShape="1">
          <a:blip r:embed="rId3"/>
          <a:srcRect t="63269"/>
          <a:stretch/>
        </p:blipFill>
        <p:spPr>
          <a:xfrm>
            <a:off x="1966195" y="4125991"/>
            <a:ext cx="8259610" cy="1303071"/>
          </a:xfrm>
          <a:prstGeom prst="rect">
            <a:avLst/>
          </a:prstGeom>
        </p:spPr>
      </p:pic>
      <p:pic>
        <p:nvPicPr>
          <p:cNvPr id="10" name="Picture 9">
            <a:extLst>
              <a:ext uri="{FF2B5EF4-FFF2-40B4-BE49-F238E27FC236}">
                <a16:creationId xmlns:a16="http://schemas.microsoft.com/office/drawing/2014/main" id="{A23C6502-C13C-794C-B672-90F78F4A45D2}"/>
              </a:ext>
            </a:extLst>
          </p:cNvPr>
          <p:cNvPicPr>
            <a:picLocks noChangeAspect="1"/>
          </p:cNvPicPr>
          <p:nvPr/>
        </p:nvPicPr>
        <p:blipFill rotWithShape="1">
          <a:blip r:embed="rId3"/>
          <a:srcRect l="23845" b="77019"/>
          <a:stretch/>
        </p:blipFill>
        <p:spPr>
          <a:xfrm>
            <a:off x="3935759" y="3310718"/>
            <a:ext cx="6290045" cy="815273"/>
          </a:xfrm>
          <a:prstGeom prst="rect">
            <a:avLst/>
          </a:prstGeom>
        </p:spPr>
      </p:pic>
    </p:spTree>
    <p:extLst>
      <p:ext uri="{BB962C8B-B14F-4D97-AF65-F5344CB8AC3E}">
        <p14:creationId xmlns:p14="http://schemas.microsoft.com/office/powerpoint/2010/main" val="2612713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pic>
        <p:nvPicPr>
          <p:cNvPr id="8" name="Picture 7">
            <a:extLst>
              <a:ext uri="{FF2B5EF4-FFF2-40B4-BE49-F238E27FC236}">
                <a16:creationId xmlns:a16="http://schemas.microsoft.com/office/drawing/2014/main" id="{38415188-A1EB-8F48-B6DE-2707F8E0F56A}"/>
              </a:ext>
            </a:extLst>
          </p:cNvPr>
          <p:cNvPicPr>
            <a:picLocks noChangeAspect="1"/>
          </p:cNvPicPr>
          <p:nvPr/>
        </p:nvPicPr>
        <p:blipFill>
          <a:blip r:embed="rId3"/>
          <a:stretch>
            <a:fillRect/>
          </a:stretch>
        </p:blipFill>
        <p:spPr>
          <a:xfrm>
            <a:off x="157181" y="1709014"/>
            <a:ext cx="6213639" cy="1446083"/>
          </a:xfrm>
          <a:prstGeom prst="rect">
            <a:avLst/>
          </a:prstGeom>
        </p:spPr>
      </p:pic>
      <p:pic>
        <p:nvPicPr>
          <p:cNvPr id="9" name="Picture 8">
            <a:extLst>
              <a:ext uri="{FF2B5EF4-FFF2-40B4-BE49-F238E27FC236}">
                <a16:creationId xmlns:a16="http://schemas.microsoft.com/office/drawing/2014/main" id="{7C40D637-9814-794E-9545-736ACBCB1023}"/>
              </a:ext>
            </a:extLst>
          </p:cNvPr>
          <p:cNvPicPr>
            <a:picLocks noChangeAspect="1"/>
          </p:cNvPicPr>
          <p:nvPr/>
        </p:nvPicPr>
        <p:blipFill>
          <a:blip r:embed="rId4"/>
          <a:stretch>
            <a:fillRect/>
          </a:stretch>
        </p:blipFill>
        <p:spPr>
          <a:xfrm>
            <a:off x="157181" y="3488975"/>
            <a:ext cx="8191171" cy="3090569"/>
          </a:xfrm>
          <a:prstGeom prst="rect">
            <a:avLst/>
          </a:prstGeom>
        </p:spPr>
      </p:pic>
      <p:pic>
        <p:nvPicPr>
          <p:cNvPr id="10" name="Picture 9">
            <a:extLst>
              <a:ext uri="{FF2B5EF4-FFF2-40B4-BE49-F238E27FC236}">
                <a16:creationId xmlns:a16="http://schemas.microsoft.com/office/drawing/2014/main" id="{E2B37A5E-E599-0042-A09C-430B0E0CE418}"/>
              </a:ext>
            </a:extLst>
          </p:cNvPr>
          <p:cNvPicPr>
            <a:picLocks noChangeAspect="1"/>
          </p:cNvPicPr>
          <p:nvPr/>
        </p:nvPicPr>
        <p:blipFill>
          <a:blip r:embed="rId5"/>
          <a:stretch>
            <a:fillRect/>
          </a:stretch>
        </p:blipFill>
        <p:spPr>
          <a:xfrm>
            <a:off x="6571257" y="1534778"/>
            <a:ext cx="4850476" cy="2258609"/>
          </a:xfrm>
          <a:prstGeom prst="rect">
            <a:avLst/>
          </a:prstGeom>
        </p:spPr>
      </p:pic>
      <p:sp>
        <p:nvSpPr>
          <p:cNvPr id="11" name="Footer Placeholder 1">
            <a:extLst>
              <a:ext uri="{FF2B5EF4-FFF2-40B4-BE49-F238E27FC236}">
                <a16:creationId xmlns:a16="http://schemas.microsoft.com/office/drawing/2014/main" id="{9FBB7C3A-65C2-E145-929C-A1761DC049C9}"/>
              </a:ext>
            </a:extLst>
          </p:cNvPr>
          <p:cNvSpPr txBox="1">
            <a:spLocks/>
          </p:cNvSpPr>
          <p:nvPr/>
        </p:nvSpPr>
        <p:spPr>
          <a:xfrm>
            <a:off x="0" y="6536228"/>
            <a:ext cx="11951271" cy="325996"/>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EEECE1">
                    <a:lumMod val="10000"/>
                  </a:srgbClr>
                </a:solidFill>
                <a:effectLst/>
                <a:uLnTx/>
                <a:uFillTx/>
                <a:latin typeface="Calibri"/>
                <a:ea typeface="+mn-ea"/>
                <a:cs typeface="Arial" panose="020B0604020202020204" pitchFamily="34" charset="0"/>
              </a:rPr>
              <a:t>Jensen K, et al. JAMA Oncol, 2021.</a:t>
            </a:r>
          </a:p>
        </p:txBody>
      </p:sp>
      <p:sp>
        <p:nvSpPr>
          <p:cNvPr id="12" name="TextBox 11">
            <a:extLst>
              <a:ext uri="{FF2B5EF4-FFF2-40B4-BE49-F238E27FC236}">
                <a16:creationId xmlns:a16="http://schemas.microsoft.com/office/drawing/2014/main" id="{362511FB-137C-B94B-AD6C-BD8EB38E1969}"/>
              </a:ext>
            </a:extLst>
          </p:cNvPr>
          <p:cNvSpPr txBox="1"/>
          <p:nvPr/>
        </p:nvSpPr>
        <p:spPr>
          <a:xfrm>
            <a:off x="8476791" y="4052729"/>
            <a:ext cx="3558028" cy="190821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Prostate cancer mutations are identified in plasma only.</a:t>
            </a:r>
          </a:p>
          <a:p>
            <a:pPr marL="285750" indent="-285750">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CHIP can be detected in plasma and whole blood.</a:t>
            </a:r>
          </a:p>
          <a:p>
            <a:pPr marL="285750" indent="-285750">
              <a:spcBef>
                <a:spcPts val="600"/>
              </a:spcBef>
              <a:buFont typeface="Arial" panose="020B0604020202020204" pitchFamily="34" charset="0"/>
              <a:buChar char="•"/>
            </a:pPr>
            <a:r>
              <a:rPr lang="en-US" sz="1800" dirty="0">
                <a:latin typeface="Calibri" panose="020F0502020204030204" pitchFamily="34" charset="0"/>
                <a:cs typeface="Calibri" panose="020F0502020204030204" pitchFamily="34" charset="0"/>
              </a:rPr>
              <a:t>Use of a whole blood control can distinguish between these.</a:t>
            </a:r>
          </a:p>
        </p:txBody>
      </p:sp>
      <p:sp>
        <p:nvSpPr>
          <p:cNvPr id="13" name="Title 2">
            <a:extLst>
              <a:ext uri="{FF2B5EF4-FFF2-40B4-BE49-F238E27FC236}">
                <a16:creationId xmlns:a16="http://schemas.microsoft.com/office/drawing/2014/main" id="{A6427151-EBB9-244C-ADFD-823D0F099BEA}"/>
              </a:ext>
            </a:extLst>
          </p:cNvPr>
          <p:cNvSpPr txBox="1">
            <a:spLocks/>
          </p:cNvSpPr>
          <p:nvPr/>
        </p:nvSpPr>
        <p:spPr>
          <a:xfrm>
            <a:off x="6632797" y="1094971"/>
            <a:ext cx="4503763" cy="81690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Calibri" panose="020F0502020204030204" pitchFamily="34" charset="0"/>
                <a:cs typeface="Calibri" panose="020F0502020204030204" pitchFamily="34" charset="0"/>
              </a:rPr>
              <a:t>ATM and CHIP</a:t>
            </a:r>
          </a:p>
        </p:txBody>
      </p:sp>
    </p:spTree>
    <p:extLst>
      <p:ext uri="{BB962C8B-B14F-4D97-AF65-F5344CB8AC3E}">
        <p14:creationId xmlns:p14="http://schemas.microsoft.com/office/powerpoint/2010/main" val="1323917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
        <p:nvSpPr>
          <p:cNvPr id="8" name="Content Placeholder 2">
            <a:extLst>
              <a:ext uri="{FF2B5EF4-FFF2-40B4-BE49-F238E27FC236}">
                <a16:creationId xmlns:a16="http://schemas.microsoft.com/office/drawing/2014/main" id="{3E70EC36-75BE-2E42-A0A9-35F3E8FFA9E3}"/>
              </a:ext>
            </a:extLst>
          </p:cNvPr>
          <p:cNvSpPr>
            <a:spLocks noGrp="1"/>
          </p:cNvSpPr>
          <p:nvPr>
            <p:ph idx="1"/>
          </p:nvPr>
        </p:nvSpPr>
        <p:spPr>
          <a:xfrm>
            <a:off x="918945" y="1719806"/>
            <a:ext cx="9963580" cy="4502426"/>
          </a:xfrm>
        </p:spPr>
        <p:txBody>
          <a:bodyPr>
            <a:normAutofit/>
          </a:bodyPr>
          <a:lstStyle/>
          <a:p>
            <a:pPr marL="0" indent="0" algn="ctr">
              <a:buNone/>
            </a:pPr>
            <a:r>
              <a:rPr lang="en-US" sz="3200" b="1" dirty="0"/>
              <a:t>Patient initiates therapy with                                       Olaparib 300 mg PO BID + abiraterone acetate 1000 mg PO daily + prednisone 5 mg PO daily.</a:t>
            </a:r>
          </a:p>
          <a:p>
            <a:pPr marL="0" indent="0" algn="ctr">
              <a:buNone/>
            </a:pPr>
            <a:r>
              <a:rPr lang="en-US" sz="1200" b="1" dirty="0"/>
              <a:t>  </a:t>
            </a:r>
          </a:p>
          <a:p>
            <a:pPr marL="0" indent="0" algn="ctr">
              <a:buNone/>
            </a:pPr>
            <a:endParaRPr lang="en-US" sz="1200" b="1" dirty="0"/>
          </a:p>
          <a:p>
            <a:pPr marL="0" indent="0" algn="ctr">
              <a:buNone/>
            </a:pPr>
            <a:endParaRPr lang="en-US" sz="1200" b="1" dirty="0"/>
          </a:p>
          <a:p>
            <a:pPr marL="0" indent="0" algn="ctr">
              <a:buNone/>
            </a:pPr>
            <a:r>
              <a:rPr lang="en-US" dirty="0"/>
              <a:t>He tolerated treatment well after experiencing Grade 1 anorexia/nausea in the first week of treatment. He had inadequately controlled HTN prior to treatment, and his BP meds were adjusted, and his BP improved to the normal range. CBC was monitored closely, and he had a stable anemia (Hgb 10.9).  </a:t>
            </a:r>
          </a:p>
        </p:txBody>
      </p:sp>
    </p:spTree>
    <p:extLst>
      <p:ext uri="{BB962C8B-B14F-4D97-AF65-F5344CB8AC3E}">
        <p14:creationId xmlns:p14="http://schemas.microsoft.com/office/powerpoint/2010/main" val="338878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510F057-E1B2-ED44-9111-8587CF2EB234}"/>
              </a:ext>
            </a:extLst>
          </p:cNvPr>
          <p:cNvSpPr>
            <a:spLocks noGrp="1"/>
          </p:cNvSpPr>
          <p:nvPr>
            <p:ph type="title"/>
          </p:nvPr>
        </p:nvSpPr>
        <p:spPr>
          <a:xfrm>
            <a:off x="528635" y="1215043"/>
            <a:ext cx="10607040" cy="905845"/>
          </a:xfrm>
        </p:spPr>
        <p:txBody>
          <a:bodyPr/>
          <a:lstStyle/>
          <a:p>
            <a:r>
              <a:rPr lang="en-US" dirty="0"/>
              <a:t>Managing Side Effects with PARP Inhibitor Combinations</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Alicia K </a:t>
            </a:r>
            <a:r>
              <a:rPr lang="en-US" sz="3200" dirty="0" err="1"/>
              <a:t>Morgans</a:t>
            </a:r>
            <a:r>
              <a:rPr lang="en-US" sz="3200" dirty="0"/>
              <a:t>, MD, MPH</a:t>
            </a:r>
          </a:p>
        </p:txBody>
      </p:sp>
      <p:pic>
        <p:nvPicPr>
          <p:cNvPr id="7" name="Picture 6">
            <a:extLst>
              <a:ext uri="{FF2B5EF4-FFF2-40B4-BE49-F238E27FC236}">
                <a16:creationId xmlns:a16="http://schemas.microsoft.com/office/drawing/2014/main" id="{D0F5BF7B-E716-1910-502C-72329BF7F76D}"/>
              </a:ext>
            </a:extLst>
          </p:cNvPr>
          <p:cNvPicPr>
            <a:picLocks noChangeAspect="1"/>
          </p:cNvPicPr>
          <p:nvPr/>
        </p:nvPicPr>
        <p:blipFill>
          <a:blip r:embed="rId2"/>
          <a:srcRect/>
          <a:stretch/>
        </p:blipFill>
        <p:spPr>
          <a:xfrm>
            <a:off x="10505624" y="148390"/>
            <a:ext cx="1261872" cy="1261872"/>
          </a:xfrm>
          <a:prstGeom prst="rect">
            <a:avLst/>
          </a:prstGeom>
        </p:spPr>
      </p:pic>
      <p:sp>
        <p:nvSpPr>
          <p:cNvPr id="12" name="Round Diagonal Corner of Rectangle 9">
            <a:extLst>
              <a:ext uri="{FF2B5EF4-FFF2-40B4-BE49-F238E27FC236}">
                <a16:creationId xmlns:a16="http://schemas.microsoft.com/office/drawing/2014/main" id="{3B01ACF7-F195-2D4B-94DD-7E80BE9D15CC}"/>
              </a:ext>
            </a:extLst>
          </p:cNvPr>
          <p:cNvSpPr/>
          <p:nvPr/>
        </p:nvSpPr>
        <p:spPr bwMode="auto">
          <a:xfrm>
            <a:off x="390527" y="2593135"/>
            <a:ext cx="6062881" cy="2570927"/>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6000" tIns="144000" rIns="0" bIns="0" numCol="1" rtlCol="0" anchor="ctr" anchorCtr="0" compatLnSpc="1">
            <a:prstTxWarp prst="textNoShape">
              <a:avLst/>
            </a:prstTxWarp>
          </a:bodyPr>
          <a:lstStyle/>
          <a:p>
            <a:pPr marL="191995" marR="0" lvl="1" indent="-19199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Counsel patients prior to treatment specifically on risk of hematologic and GI AEs, as well as fatigue</a:t>
            </a:r>
          </a:p>
          <a:p>
            <a:pPr marL="191995" marR="0" lvl="1" indent="-19199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Explain the necessity of regular blood tests for AE monitoring  for </a:t>
            </a:r>
            <a:r>
              <a:rPr kumimoji="0" lang="en-GB" sz="1600" b="0" i="0" u="none" strike="noStrike" kern="1200" cap="none" spc="0" normalizeH="0" baseline="0" noProof="0" dirty="0" err="1">
                <a:ln>
                  <a:noFill/>
                </a:ln>
                <a:solidFill>
                  <a:srgbClr val="000000"/>
                </a:solidFill>
                <a:effectLst/>
                <a:uLnTx/>
                <a:uFillTx/>
                <a:latin typeface="Arial"/>
                <a:ea typeface="+mn-ea"/>
                <a:cs typeface="+mn-cs"/>
              </a:rPr>
              <a:t>cytopenias</a:t>
            </a:r>
            <a:r>
              <a:rPr kumimoji="0" lang="en-GB" sz="1600" b="0" i="0" u="none" strike="noStrike" kern="1200" cap="none" spc="0" normalizeH="0" baseline="0" noProof="0" dirty="0">
                <a:ln>
                  <a:noFill/>
                </a:ln>
                <a:solidFill>
                  <a:srgbClr val="000000"/>
                </a:solidFill>
                <a:effectLst/>
                <a:uLnTx/>
                <a:uFillTx/>
                <a:latin typeface="Arial"/>
                <a:ea typeface="+mn-ea"/>
                <a:cs typeface="+mn-cs"/>
              </a:rPr>
              <a:t> and liver function tests</a:t>
            </a:r>
          </a:p>
          <a:p>
            <a:pPr marL="191995" marR="0" lvl="1" indent="-19199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Prepare the patient for the possibility of blood transfusions</a:t>
            </a:r>
          </a:p>
          <a:p>
            <a:pPr marL="191995" marR="0" lvl="1" indent="-191995"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Ensure that the patient has first recovered from hematologic toxicity caused by prior anticancer therapies before initiating treatment (if possible)</a:t>
            </a:r>
          </a:p>
        </p:txBody>
      </p:sp>
      <p:sp>
        <p:nvSpPr>
          <p:cNvPr id="13" name="Round Diagonal Corner of Rectangle 11">
            <a:extLst>
              <a:ext uri="{FF2B5EF4-FFF2-40B4-BE49-F238E27FC236}">
                <a16:creationId xmlns:a16="http://schemas.microsoft.com/office/drawing/2014/main" id="{CF6AA406-F90A-8544-80D8-F508720F35F2}"/>
              </a:ext>
            </a:extLst>
          </p:cNvPr>
          <p:cNvSpPr/>
          <p:nvPr/>
        </p:nvSpPr>
        <p:spPr bwMode="auto">
          <a:xfrm>
            <a:off x="6883398" y="2593134"/>
            <a:ext cx="4389436" cy="2570927"/>
          </a:xfrm>
          <a:prstGeom prst="rect">
            <a:avLst/>
          </a:prstGeom>
          <a:solidFill>
            <a:srgbClr val="FF9B3F">
              <a:alpha val="32157"/>
            </a:srgbClr>
          </a:solidFill>
          <a:ln w="9525" cap="flat" cmpd="sng" algn="ctr">
            <a:noFill/>
            <a:prstDash val="solid"/>
            <a:round/>
            <a:headEnd type="none" w="med" len="med"/>
            <a:tailEnd type="none" w="med" len="med"/>
          </a:ln>
          <a:effectLst/>
        </p:spPr>
        <p:txBody>
          <a:bodyPr vert="horz" wrap="square" lIns="96000" tIns="144000" rIns="0" bIns="0" numCol="1" rtlCol="0" anchor="ctr" anchorCtr="0" compatLnSpc="1">
            <a:prstTxWarp prst="textNoShape">
              <a:avLst/>
            </a:prstTxWarp>
          </a:bodyPr>
          <a:lstStyle/>
          <a:p>
            <a:pPr marL="191995" marR="0" lvl="1" indent="-191995"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Other causes of AEs should be identified, including androgen deprivation therapy</a:t>
            </a:r>
          </a:p>
          <a:p>
            <a:pPr marL="191995" marR="0" lvl="1" indent="-191995"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Common causes of fatigue include ADT, depression, sleep disturbances</a:t>
            </a:r>
          </a:p>
          <a:p>
            <a:pPr marL="191995" marR="0" lvl="1" indent="-191995"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Common causes of anemia include low iron levels in blood, stomach ulcer bleeding, CKD</a:t>
            </a: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a:p>
            <a:pPr marL="191995" marR="0" lvl="1" indent="-191995" algn="l" defTabSz="914400" rtl="0" eaLnBrk="1" fontAlgn="auto" latinLnBrk="0" hangingPunct="1">
              <a:lnSpc>
                <a:spcPct val="9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Workup should include iron studies, vitamin B12, and folic acid levels to determine whether supplementation is needed</a:t>
            </a:r>
            <a:endParaRPr kumimoji="0" lang="en-US" sz="16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145B3A87-BB77-7E43-AE3A-C3B0622A110B}"/>
              </a:ext>
            </a:extLst>
          </p:cNvPr>
          <p:cNvSpPr/>
          <p:nvPr/>
        </p:nvSpPr>
        <p:spPr bwMode="auto">
          <a:xfrm>
            <a:off x="390528" y="2349308"/>
            <a:ext cx="6062881" cy="487655"/>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charset="0"/>
                <a:ea typeface="+mn-ea"/>
                <a:cs typeface="+mn-cs"/>
              </a:rPr>
              <a:t>Considerations for patient </a:t>
            </a:r>
            <a:r>
              <a:rPr kumimoji="0" lang="en-GB" sz="1600" b="1" i="0" u="none" strike="noStrike" kern="1200" cap="none" spc="0" normalizeH="0" baseline="0" noProof="0" dirty="0" err="1">
                <a:ln>
                  <a:noFill/>
                </a:ln>
                <a:solidFill>
                  <a:schemeClr val="bg1"/>
                </a:solidFill>
                <a:effectLst/>
                <a:uLnTx/>
                <a:uFillTx/>
                <a:latin typeface="Arial" charset="0"/>
                <a:ea typeface="+mn-ea"/>
                <a:cs typeface="+mn-cs"/>
              </a:rPr>
              <a:t>counseling</a:t>
            </a:r>
            <a:endParaRPr kumimoji="0" lang="en-GB" sz="1600" b="1" i="0" u="none" strike="noStrike" kern="1200" cap="none" spc="0" normalizeH="0" baseline="30000" noProof="0" dirty="0">
              <a:ln>
                <a:noFill/>
              </a:ln>
              <a:solidFill>
                <a:schemeClr val="bg1"/>
              </a:solidFill>
              <a:effectLst/>
              <a:uLnTx/>
              <a:uFillTx/>
              <a:latin typeface="Arial" charset="0"/>
              <a:ea typeface="+mn-ea"/>
              <a:cs typeface="+mn-cs"/>
            </a:endParaRPr>
          </a:p>
        </p:txBody>
      </p:sp>
      <p:sp>
        <p:nvSpPr>
          <p:cNvPr id="15" name="Rectangle 14">
            <a:extLst>
              <a:ext uri="{FF2B5EF4-FFF2-40B4-BE49-F238E27FC236}">
                <a16:creationId xmlns:a16="http://schemas.microsoft.com/office/drawing/2014/main" id="{19E19E1A-C36D-2541-A8B5-FA3CC0946ADB}"/>
              </a:ext>
            </a:extLst>
          </p:cNvPr>
          <p:cNvSpPr/>
          <p:nvPr/>
        </p:nvSpPr>
        <p:spPr bwMode="auto">
          <a:xfrm>
            <a:off x="6883399" y="2349308"/>
            <a:ext cx="4389436" cy="487655"/>
          </a:xfrm>
          <a:prstGeom prst="rect">
            <a:avLst/>
          </a:prstGeom>
          <a:solidFill>
            <a:srgbClr val="FF9B3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mn-ea"/>
                <a:cs typeface="+mn-cs"/>
              </a:rPr>
              <a:t>Considerations for clinical evaluation</a:t>
            </a:r>
            <a:endParaRPr kumimoji="0" lang="en-GB" sz="1600" b="1" i="0" u="none" strike="noStrike" kern="1200" cap="none" spc="0" normalizeH="0" baseline="30000" noProof="0" dirty="0">
              <a:ln>
                <a:noFill/>
              </a:ln>
              <a:solidFill>
                <a:srgbClr val="FFFFFF"/>
              </a:solidFill>
              <a:effectLst/>
              <a:uLnTx/>
              <a:uFillTx/>
              <a:latin typeface="Arial" charset="0"/>
              <a:ea typeface="+mn-ea"/>
              <a:cs typeface="+mn-cs"/>
            </a:endParaRPr>
          </a:p>
        </p:txBody>
      </p:sp>
      <p:sp>
        <p:nvSpPr>
          <p:cNvPr id="16" name="TextBox 15">
            <a:extLst>
              <a:ext uri="{FF2B5EF4-FFF2-40B4-BE49-F238E27FC236}">
                <a16:creationId xmlns:a16="http://schemas.microsoft.com/office/drawing/2014/main" id="{476D3214-FEDD-CA44-9787-9EAB03ED2C6D}"/>
              </a:ext>
            </a:extLst>
          </p:cNvPr>
          <p:cNvSpPr txBox="1"/>
          <p:nvPr/>
        </p:nvSpPr>
        <p:spPr>
          <a:xfrm>
            <a:off x="2134798" y="5407887"/>
            <a:ext cx="7394713" cy="1200329"/>
          </a:xfrm>
          <a:prstGeom prst="rect">
            <a:avLst/>
          </a:prstGeom>
          <a:noFill/>
        </p:spPr>
        <p:txBody>
          <a:bodyPr wrap="square" rtlCol="0">
            <a:spAutoFit/>
          </a:bodyPr>
          <a:lstStyle/>
          <a:p>
            <a:pPr algn="ctr"/>
            <a:r>
              <a:rPr lang="en-US" dirty="0"/>
              <a:t>Adverse events appear additive, not synergistic.  </a:t>
            </a:r>
          </a:p>
        </p:txBody>
      </p:sp>
    </p:spTree>
    <p:extLst>
      <p:ext uri="{BB962C8B-B14F-4D97-AF65-F5344CB8AC3E}">
        <p14:creationId xmlns:p14="http://schemas.microsoft.com/office/powerpoint/2010/main" val="170270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9743828" cy="5481943"/>
          </a:xfrm>
        </p:spPr>
        <p:txBody>
          <a:bodyPr>
            <a:normAutofit/>
          </a:bodyPr>
          <a:lstStyle/>
          <a:p>
            <a:pPr marL="0" indent="0">
              <a:buNone/>
            </a:pPr>
            <a:r>
              <a:rPr lang="en-US" dirty="0"/>
              <a:t>1. January Year 1: 67 </a:t>
            </a:r>
            <a:r>
              <a:rPr lang="en-US" dirty="0" err="1"/>
              <a:t>yo</a:t>
            </a:r>
            <a:r>
              <a:rPr lang="en-US" dirty="0"/>
              <a:t> man, screening PSA 6.5. Biopsy demonstrates Gleason 3 + 4 adenocarcinoma</a:t>
            </a:r>
          </a:p>
          <a:p>
            <a:pPr marL="0" indent="0">
              <a:buNone/>
            </a:pPr>
            <a:r>
              <a:rPr lang="en-US" dirty="0"/>
              <a:t>2. April Year 3: PSA 10.3. RARP. Gleason 4 + 3, 2/27 lymph nodes positive. T3a N1 MX. Post-op PSA &lt;0.1. Begin ADT</a:t>
            </a:r>
          </a:p>
          <a:p>
            <a:pPr marL="0" indent="0">
              <a:buNone/>
            </a:pPr>
            <a:r>
              <a:rPr lang="en-US" dirty="0"/>
              <a:t>3. May Year 5: PSA recurrence 0.6. Imaging study showed no evidence of metastatic disease</a:t>
            </a:r>
          </a:p>
          <a:p>
            <a:pPr marL="0" indent="0">
              <a:buNone/>
            </a:pPr>
            <a:r>
              <a:rPr lang="en-US" dirty="0"/>
              <a:t>4. August Year 5: Complete salvage radiation therapy to the prostate bed with 7425 </a:t>
            </a:r>
            <a:r>
              <a:rPr lang="en-US" dirty="0" err="1"/>
              <a:t>cGy</a:t>
            </a:r>
            <a:r>
              <a:rPr lang="en-US" dirty="0"/>
              <a:t> in 30 total fractions</a:t>
            </a:r>
          </a:p>
          <a:p>
            <a:pPr marL="0" indent="0">
              <a:buNone/>
            </a:pPr>
            <a:r>
              <a:rPr lang="en-US" dirty="0"/>
              <a:t>Germline- No pathogenic variants</a:t>
            </a:r>
          </a:p>
          <a:p>
            <a:pPr marL="0" indent="0">
              <a:buNone/>
            </a:pPr>
            <a:r>
              <a:rPr lang="en-US" dirty="0"/>
              <a:t>Somatic- 1) Prostatectomy tissue- KMT2D p.G4603fs, TMB 0.8 m/MB, MSI-S</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Alan H Bryce,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29812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0" indent="0">
              <a:buNone/>
            </a:pPr>
            <a:r>
              <a:rPr lang="en-US" dirty="0"/>
              <a:t>5. March Year 6: PSA 23. F18 PET-CT showed enlarging retroperitoneal lymphadenopathy</a:t>
            </a:r>
          </a:p>
          <a:p>
            <a:pPr marL="0" indent="0">
              <a:buNone/>
            </a:pPr>
            <a:r>
              <a:rPr lang="en-US" dirty="0"/>
              <a:t>6. May Year 6: Begin </a:t>
            </a:r>
            <a:r>
              <a:rPr lang="en-US" dirty="0" err="1"/>
              <a:t>sipuleucel</a:t>
            </a:r>
            <a:r>
              <a:rPr lang="en-US" dirty="0"/>
              <a:t> T</a:t>
            </a:r>
          </a:p>
          <a:p>
            <a:pPr marL="0" indent="0">
              <a:buNone/>
            </a:pPr>
            <a:r>
              <a:rPr lang="en-US" dirty="0"/>
              <a:t>7. August Year 6: Begin abiraterone acetate PSA 66</a:t>
            </a:r>
          </a:p>
          <a:p>
            <a:pPr marL="0" indent="0">
              <a:buNone/>
            </a:pPr>
            <a:r>
              <a:rPr lang="en-US" dirty="0"/>
              <a:t>8. January Year 8: PSA 24 over nadir of 2.6. Imaging shows new small volume bone metastases. Discontinue abiraterone</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Alan H Bryce,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650469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Bryce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extLst>
              <p:ext uri="{D42A27DB-BD31-4B8C-83A1-F6EECF244321}">
                <p14:modId xmlns:p14="http://schemas.microsoft.com/office/powerpoint/2010/main" val="3028520823"/>
              </p:ext>
            </p:extLst>
          </p:nvPr>
        </p:nvGraphicFramePr>
        <p:xfrm>
          <a:off x="1488467" y="2564904"/>
          <a:ext cx="9206604" cy="1094307"/>
        </p:xfrm>
        <a:graphic>
          <a:graphicData uri="http://schemas.openxmlformats.org/drawingml/2006/table">
            <a:tbl>
              <a:tblPr firstRow="1" bandRow="1">
                <a:tableStyleId>{F2DE63D5-997A-4646-A377-4702673A728D}</a:tableStyleId>
              </a:tblPr>
              <a:tblGrid>
                <a:gridCol w="9206604">
                  <a:extLst>
                    <a:ext uri="{9D8B030D-6E8A-4147-A177-3AD203B41FA5}">
                      <a16:colId xmlns:a16="http://schemas.microsoft.com/office/drawing/2014/main" val="20000"/>
                    </a:ext>
                  </a:extLst>
                </a:gridCol>
              </a:tblGrid>
              <a:tr h="1094307">
                <a:tc>
                  <a:txBody>
                    <a:bodyPr/>
                    <a:lstStyle/>
                    <a:p>
                      <a:pPr algn="ctr"/>
                      <a:r>
                        <a:rPr lang="en-US" sz="1800" b="0" i="0" kern="1200" dirty="0">
                          <a:solidFill>
                            <a:schemeClr val="tx1"/>
                          </a:solidFill>
                          <a:effectLst/>
                          <a:latin typeface="+mn-lt"/>
                          <a:ea typeface="+mn-ea"/>
                          <a:cs typeface="+mn-cs"/>
                        </a:rPr>
                        <a:t>No relevant conflicts of interest to disclose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3669181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0" indent="0">
              <a:buNone/>
            </a:pPr>
            <a:r>
              <a:rPr lang="en-US" dirty="0"/>
              <a:t>9. May Year 8: Begin docetaxel</a:t>
            </a:r>
          </a:p>
          <a:p>
            <a:pPr marL="0" indent="0">
              <a:buNone/>
            </a:pPr>
            <a:r>
              <a:rPr lang="en-US" dirty="0"/>
              <a:t>10. October Year 8: Chemotherapy discontinued after 8 cycles with stable disease. PSA 95.3. Imaging with equivocal progression of bone metastases. Obtain </a:t>
            </a:r>
            <a:r>
              <a:rPr lang="en-US" dirty="0" err="1"/>
              <a:t>cfDNA</a:t>
            </a:r>
            <a:endParaRPr lang="en-US" dirty="0"/>
          </a:p>
          <a:p>
            <a:pPr marL="0" indent="0">
              <a:buNone/>
            </a:pPr>
            <a:r>
              <a:rPr lang="en-US" dirty="0"/>
              <a:t>Germline- No pathogenic variants</a:t>
            </a:r>
          </a:p>
          <a:p>
            <a:pPr marL="0" indent="0">
              <a:buNone/>
            </a:pPr>
            <a:r>
              <a:rPr lang="en-US" dirty="0"/>
              <a:t>Somatic- 1) Prostatectomy tissue- KMT2D p.G4603fs, TMB 0.8 m/MB, MSI-S</a:t>
            </a:r>
          </a:p>
          <a:p>
            <a:pPr marL="0" indent="0">
              <a:buNone/>
            </a:pPr>
            <a:r>
              <a:rPr lang="en-US" dirty="0"/>
              <a:t>		     2) </a:t>
            </a:r>
            <a:r>
              <a:rPr lang="en-US" dirty="0" err="1"/>
              <a:t>cfDNA</a:t>
            </a:r>
            <a:r>
              <a:rPr lang="en-US" dirty="0"/>
              <a:t> testing BRCA2 T3033fs </a:t>
            </a:r>
            <a:endParaRPr lang="en-US" sz="2000" dirty="0"/>
          </a:p>
          <a:p>
            <a:pPr marL="0" indent="0">
              <a:buNone/>
            </a:pPr>
            <a:r>
              <a:rPr lang="en-US" dirty="0"/>
              <a:t>11. December Year 8: Progression of bone and LN metastases. PSA 163. Begin rucaparib </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Alan H Bryce,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1350527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5782359"/>
            <a:ext cx="10742618" cy="1031017"/>
          </a:xfrm>
        </p:spPr>
        <p:txBody>
          <a:bodyPr>
            <a:normAutofit/>
          </a:bodyPr>
          <a:lstStyle/>
          <a:p>
            <a:pPr marL="0" indent="0">
              <a:buNone/>
            </a:pPr>
            <a:r>
              <a:rPr lang="en-US" dirty="0"/>
              <a:t>11. December Year 8: Progression of bone and LN metastases. PSA 163, initiate rucaparib </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Alan H Bryce,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grpSp>
        <p:nvGrpSpPr>
          <p:cNvPr id="7" name="Group 6">
            <a:extLst>
              <a:ext uri="{FF2B5EF4-FFF2-40B4-BE49-F238E27FC236}">
                <a16:creationId xmlns:a16="http://schemas.microsoft.com/office/drawing/2014/main" id="{E1A4DD9B-DCA0-FA42-8C0F-F6D87BA9E7F6}"/>
              </a:ext>
            </a:extLst>
          </p:cNvPr>
          <p:cNvGrpSpPr/>
          <p:nvPr/>
        </p:nvGrpSpPr>
        <p:grpSpPr>
          <a:xfrm>
            <a:off x="1864761" y="1278968"/>
            <a:ext cx="8070367" cy="4536435"/>
            <a:chOff x="1678739" y="536739"/>
            <a:chExt cx="9179761" cy="5160037"/>
          </a:xfrm>
        </p:grpSpPr>
        <p:pic>
          <p:nvPicPr>
            <p:cNvPr id="9" name="Content Placeholder 3">
              <a:extLst>
                <a:ext uri="{FF2B5EF4-FFF2-40B4-BE49-F238E27FC236}">
                  <a16:creationId xmlns:a16="http://schemas.microsoft.com/office/drawing/2014/main" id="{C55EAFA6-AC50-5E4E-8FBE-9DA1A12F1DE7}"/>
                </a:ext>
              </a:extLst>
            </p:cNvPr>
            <p:cNvPicPr>
              <a:picLocks noChangeAspect="1"/>
            </p:cNvPicPr>
            <p:nvPr/>
          </p:nvPicPr>
          <p:blipFill rotWithShape="1">
            <a:blip r:embed="rId3"/>
            <a:srcRect r="2192" b="4566"/>
            <a:stretch/>
          </p:blipFill>
          <p:spPr>
            <a:xfrm>
              <a:off x="1678739" y="536739"/>
              <a:ext cx="9179761" cy="5160037"/>
            </a:xfrm>
            <a:prstGeom prst="rect">
              <a:avLst/>
            </a:prstGeom>
          </p:spPr>
        </p:pic>
        <p:sp>
          <p:nvSpPr>
            <p:cNvPr id="10" name="Arrow: Right 4">
              <a:extLst>
                <a:ext uri="{FF2B5EF4-FFF2-40B4-BE49-F238E27FC236}">
                  <a16:creationId xmlns:a16="http://schemas.microsoft.com/office/drawing/2014/main" id="{5A56E2FE-91B1-374D-A075-98F043EF4C75}"/>
                </a:ext>
              </a:extLst>
            </p:cNvPr>
            <p:cNvSpPr/>
            <p:nvPr/>
          </p:nvSpPr>
          <p:spPr>
            <a:xfrm rot="2508228">
              <a:off x="2638168" y="3432254"/>
              <a:ext cx="1059682" cy="296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99D0886F-A433-1948-A508-BA99FC6335BC}"/>
                </a:ext>
              </a:extLst>
            </p:cNvPr>
            <p:cNvSpPr txBox="1"/>
            <p:nvPr/>
          </p:nvSpPr>
          <p:spPr>
            <a:xfrm>
              <a:off x="1678739" y="2178879"/>
              <a:ext cx="1982913" cy="10502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PSA 163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Start Rucaparib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December</a:t>
              </a:r>
            </a:p>
          </p:txBody>
        </p:sp>
        <p:sp>
          <p:nvSpPr>
            <p:cNvPr id="12" name="Arrow: Down 6">
              <a:extLst>
                <a:ext uri="{FF2B5EF4-FFF2-40B4-BE49-F238E27FC236}">
                  <a16:creationId xmlns:a16="http://schemas.microsoft.com/office/drawing/2014/main" id="{AA285258-B546-9E43-B935-1EC2DD56F2B1}"/>
                </a:ext>
              </a:extLst>
            </p:cNvPr>
            <p:cNvSpPr/>
            <p:nvPr/>
          </p:nvSpPr>
          <p:spPr>
            <a:xfrm>
              <a:off x="4128713" y="2178879"/>
              <a:ext cx="238541" cy="745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021CE75-F0D7-0A47-BB84-FFA6DC716C58}"/>
                </a:ext>
              </a:extLst>
            </p:cNvPr>
            <p:cNvSpPr txBox="1"/>
            <p:nvPr/>
          </p:nvSpPr>
          <p:spPr>
            <a:xfrm>
              <a:off x="3661652" y="1463813"/>
              <a:ext cx="1505832" cy="7351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Initial PSA rise 243</a:t>
              </a:r>
            </a:p>
          </p:txBody>
        </p:sp>
        <p:sp>
          <p:nvSpPr>
            <p:cNvPr id="14" name="Arrow: Down 8">
              <a:extLst>
                <a:ext uri="{FF2B5EF4-FFF2-40B4-BE49-F238E27FC236}">
                  <a16:creationId xmlns:a16="http://schemas.microsoft.com/office/drawing/2014/main" id="{5CE4B5A7-6B54-B344-8CE7-FA0105D33FD0}"/>
                </a:ext>
              </a:extLst>
            </p:cNvPr>
            <p:cNvSpPr/>
            <p:nvPr/>
          </p:nvSpPr>
          <p:spPr>
            <a:xfrm>
              <a:off x="7501392" y="3297891"/>
              <a:ext cx="238541" cy="745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6" name="Arrow: Down 10">
              <a:extLst>
                <a:ext uri="{FF2B5EF4-FFF2-40B4-BE49-F238E27FC236}">
                  <a16:creationId xmlns:a16="http://schemas.microsoft.com/office/drawing/2014/main" id="{C56AB318-63C9-2A48-9097-C86761BE5A45}"/>
                </a:ext>
              </a:extLst>
            </p:cNvPr>
            <p:cNvSpPr/>
            <p:nvPr/>
          </p:nvSpPr>
          <p:spPr>
            <a:xfrm rot="16200000">
              <a:off x="10183280" y="2047650"/>
              <a:ext cx="238541" cy="745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8490F58-47A6-8A44-8EC8-666EFDAAF09B}"/>
                </a:ext>
              </a:extLst>
            </p:cNvPr>
            <p:cNvSpPr txBox="1"/>
            <p:nvPr/>
          </p:nvSpPr>
          <p:spPr>
            <a:xfrm>
              <a:off x="8763389" y="1820456"/>
              <a:ext cx="1505832" cy="1365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PSA 316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Cycle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Clinical Progression</a:t>
              </a:r>
            </a:p>
          </p:txBody>
        </p:sp>
      </p:grpSp>
      <p:sp>
        <p:nvSpPr>
          <p:cNvPr id="2" name="Rectangle 1">
            <a:extLst>
              <a:ext uri="{FF2B5EF4-FFF2-40B4-BE49-F238E27FC236}">
                <a16:creationId xmlns:a16="http://schemas.microsoft.com/office/drawing/2014/main" id="{12D17D3D-633B-D84D-BF34-6FDAE131471C}"/>
              </a:ext>
            </a:extLst>
          </p:cNvPr>
          <p:cNvSpPr/>
          <p:nvPr/>
        </p:nvSpPr>
        <p:spPr bwMode="auto">
          <a:xfrm>
            <a:off x="6647935" y="3112049"/>
            <a:ext cx="440655" cy="218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 name="TextBox 17">
            <a:extLst>
              <a:ext uri="{FF2B5EF4-FFF2-40B4-BE49-F238E27FC236}">
                <a16:creationId xmlns:a16="http://schemas.microsoft.com/office/drawing/2014/main" id="{56D0EFAB-887B-1F42-834B-622665D03C22}"/>
              </a:ext>
            </a:extLst>
          </p:cNvPr>
          <p:cNvSpPr txBox="1"/>
          <p:nvPr/>
        </p:nvSpPr>
        <p:spPr>
          <a:xfrm>
            <a:off x="6400273" y="3007709"/>
            <a:ext cx="13238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PSA 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Cycle 7</a:t>
            </a:r>
          </a:p>
        </p:txBody>
      </p:sp>
    </p:spTree>
    <p:extLst>
      <p:ext uri="{BB962C8B-B14F-4D97-AF65-F5344CB8AC3E}">
        <p14:creationId xmlns:p14="http://schemas.microsoft.com/office/powerpoint/2010/main" val="14784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Alan H Bryce,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grpSp>
        <p:nvGrpSpPr>
          <p:cNvPr id="19" name="Group 18">
            <a:extLst>
              <a:ext uri="{FF2B5EF4-FFF2-40B4-BE49-F238E27FC236}">
                <a16:creationId xmlns:a16="http://schemas.microsoft.com/office/drawing/2014/main" id="{3A3654B3-A30E-8241-9592-89F7F2826188}"/>
              </a:ext>
            </a:extLst>
          </p:cNvPr>
          <p:cNvGrpSpPr/>
          <p:nvPr/>
        </p:nvGrpSpPr>
        <p:grpSpPr>
          <a:xfrm>
            <a:off x="679917" y="1516585"/>
            <a:ext cx="10070462" cy="4738322"/>
            <a:chOff x="1088076" y="887039"/>
            <a:chExt cx="10436751" cy="4910667"/>
          </a:xfrm>
        </p:grpSpPr>
        <p:pic>
          <p:nvPicPr>
            <p:cNvPr id="20" name="Picture 19">
              <a:extLst>
                <a:ext uri="{FF2B5EF4-FFF2-40B4-BE49-F238E27FC236}">
                  <a16:creationId xmlns:a16="http://schemas.microsoft.com/office/drawing/2014/main" id="{6AB5C00F-6930-AE46-BBBD-43E573E06D4B}"/>
                </a:ext>
              </a:extLst>
            </p:cNvPr>
            <p:cNvPicPr>
              <a:picLocks noChangeAspect="1"/>
            </p:cNvPicPr>
            <p:nvPr/>
          </p:nvPicPr>
          <p:blipFill>
            <a:blip r:embed="rId3"/>
            <a:stretch>
              <a:fillRect/>
            </a:stretch>
          </p:blipFill>
          <p:spPr>
            <a:xfrm>
              <a:off x="6597227" y="903972"/>
              <a:ext cx="4876800" cy="4876800"/>
            </a:xfrm>
            <a:prstGeom prst="rect">
              <a:avLst/>
            </a:prstGeom>
          </p:spPr>
        </p:pic>
        <p:pic>
          <p:nvPicPr>
            <p:cNvPr id="21" name="Picture 20">
              <a:extLst>
                <a:ext uri="{FF2B5EF4-FFF2-40B4-BE49-F238E27FC236}">
                  <a16:creationId xmlns:a16="http://schemas.microsoft.com/office/drawing/2014/main" id="{68006DD6-44AB-E84B-8692-976360AC80D9}"/>
                </a:ext>
              </a:extLst>
            </p:cNvPr>
            <p:cNvPicPr>
              <a:picLocks noChangeAspect="1"/>
            </p:cNvPicPr>
            <p:nvPr/>
          </p:nvPicPr>
          <p:blipFill>
            <a:blip r:embed="rId4"/>
            <a:stretch>
              <a:fillRect/>
            </a:stretch>
          </p:blipFill>
          <p:spPr>
            <a:xfrm>
              <a:off x="1088076" y="887039"/>
              <a:ext cx="4910667" cy="4910667"/>
            </a:xfrm>
            <a:prstGeom prst="rect">
              <a:avLst/>
            </a:prstGeom>
          </p:spPr>
        </p:pic>
        <p:sp>
          <p:nvSpPr>
            <p:cNvPr id="22" name="TextBox 21">
              <a:extLst>
                <a:ext uri="{FF2B5EF4-FFF2-40B4-BE49-F238E27FC236}">
                  <a16:creationId xmlns:a16="http://schemas.microsoft.com/office/drawing/2014/main" id="{8D099B27-0490-1C4E-87D4-78725EE20BEB}"/>
                </a:ext>
              </a:extLst>
            </p:cNvPr>
            <p:cNvSpPr txBox="1"/>
            <p:nvPr/>
          </p:nvSpPr>
          <p:spPr>
            <a:xfrm>
              <a:off x="1105009" y="887039"/>
              <a:ext cx="49106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December Year 8</a:t>
              </a:r>
            </a:p>
          </p:txBody>
        </p:sp>
        <p:sp>
          <p:nvSpPr>
            <p:cNvPr id="23" name="TextBox 22">
              <a:extLst>
                <a:ext uri="{FF2B5EF4-FFF2-40B4-BE49-F238E27FC236}">
                  <a16:creationId xmlns:a16="http://schemas.microsoft.com/office/drawing/2014/main" id="{2F4D9478-0713-5C4D-A6DB-7583A4020765}"/>
                </a:ext>
              </a:extLst>
            </p:cNvPr>
            <p:cNvSpPr txBox="1"/>
            <p:nvPr/>
          </p:nvSpPr>
          <p:spPr>
            <a:xfrm>
              <a:off x="6614160" y="907774"/>
              <a:ext cx="49106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October Year 9</a:t>
              </a:r>
            </a:p>
          </p:txBody>
        </p:sp>
      </p:grpSp>
    </p:spTree>
    <p:extLst>
      <p:ext uri="{BB962C8B-B14F-4D97-AF65-F5344CB8AC3E}">
        <p14:creationId xmlns:p14="http://schemas.microsoft.com/office/powerpoint/2010/main" val="673090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915B5324-05CC-F747-9055-463AEC3E087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3042" y="332656"/>
            <a:ext cx="11625916" cy="5688732"/>
          </a:xfrm>
        </p:spPr>
      </p:pic>
      <p:sp>
        <p:nvSpPr>
          <p:cNvPr id="2" name="TextBox 1">
            <a:extLst>
              <a:ext uri="{FF2B5EF4-FFF2-40B4-BE49-F238E27FC236}">
                <a16:creationId xmlns:a16="http://schemas.microsoft.com/office/drawing/2014/main" id="{24ED9175-09C7-AE4F-DED9-CAE73047CA46}"/>
              </a:ext>
            </a:extLst>
          </p:cNvPr>
          <p:cNvSpPr txBox="1"/>
          <p:nvPr/>
        </p:nvSpPr>
        <p:spPr>
          <a:xfrm>
            <a:off x="3647728" y="836612"/>
            <a:ext cx="2708242" cy="461665"/>
          </a:xfrm>
          <a:prstGeom prst="rect">
            <a:avLst/>
          </a:prstGeom>
          <a:noFill/>
        </p:spPr>
        <p:txBody>
          <a:bodyPr wrap="none" rtlCol="0">
            <a:spAutoFit/>
          </a:bodyPr>
          <a:lstStyle/>
          <a:p>
            <a:r>
              <a:rPr lang="en-US" sz="2400" dirty="0">
                <a:solidFill>
                  <a:schemeClr val="bg1"/>
                </a:solidFill>
              </a:rPr>
              <a:t>2022;Abstract 11</a:t>
            </a:r>
          </a:p>
        </p:txBody>
      </p:sp>
      <p:sp>
        <p:nvSpPr>
          <p:cNvPr id="4" name="Rectangle 3">
            <a:extLst>
              <a:ext uri="{FF2B5EF4-FFF2-40B4-BE49-F238E27FC236}">
                <a16:creationId xmlns:a16="http://schemas.microsoft.com/office/drawing/2014/main" id="{46D7690A-D3DE-F591-2791-A2367D41C761}"/>
              </a:ext>
            </a:extLst>
          </p:cNvPr>
          <p:cNvSpPr/>
          <p:nvPr/>
        </p:nvSpPr>
        <p:spPr bwMode="auto">
          <a:xfrm>
            <a:off x="10272464" y="332656"/>
            <a:ext cx="1512168" cy="1440160"/>
          </a:xfrm>
          <a:prstGeom prst="rect">
            <a:avLst/>
          </a:prstGeom>
          <a:solidFill>
            <a:srgbClr val="0525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83135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955118-E85C-11AE-A8FE-AD3AB371C0C6}"/>
              </a:ext>
            </a:extLst>
          </p:cNvPr>
          <p:cNvSpPr>
            <a:spLocks noGrp="1"/>
          </p:cNvSpPr>
          <p:nvPr>
            <p:ph type="title"/>
          </p:nvPr>
        </p:nvSpPr>
        <p:spPr/>
        <p:txBody>
          <a:bodyPr/>
          <a:lstStyle/>
          <a:p>
            <a:r>
              <a:rPr lang="en-US" dirty="0" err="1"/>
              <a:t>PROpel</a:t>
            </a:r>
            <a:r>
              <a:rPr lang="en-US" dirty="0"/>
              <a:t> Phase III Study Design</a:t>
            </a:r>
          </a:p>
        </p:txBody>
      </p:sp>
      <p:pic>
        <p:nvPicPr>
          <p:cNvPr id="6" name="Picture 5" descr="Diagram&#10;&#10;Description automatically generated with medium confidence">
            <a:extLst>
              <a:ext uri="{FF2B5EF4-FFF2-40B4-BE49-F238E27FC236}">
                <a16:creationId xmlns:a16="http://schemas.microsoft.com/office/drawing/2014/main" id="{0CFE7CA3-F0A1-F6BB-A0CA-45BFC22AA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772816"/>
            <a:ext cx="11089232" cy="4113376"/>
          </a:xfrm>
          <a:prstGeom prst="rect">
            <a:avLst/>
          </a:prstGeom>
        </p:spPr>
      </p:pic>
      <p:sp>
        <p:nvSpPr>
          <p:cNvPr id="7" name="Content Placeholder 4">
            <a:extLst>
              <a:ext uri="{FF2B5EF4-FFF2-40B4-BE49-F238E27FC236}">
                <a16:creationId xmlns:a16="http://schemas.microsoft.com/office/drawing/2014/main" id="{FB578029-F81E-3C30-BFA0-DE2DCCAC9DB8}"/>
              </a:ext>
            </a:extLst>
          </p:cNvPr>
          <p:cNvSpPr txBox="1">
            <a:spLocks/>
          </p:cNvSpPr>
          <p:nvPr/>
        </p:nvSpPr>
        <p:spPr>
          <a:xfrm>
            <a:off x="0" y="6471903"/>
            <a:ext cx="5591944" cy="31816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Font typeface="Arial" pitchFamily="-72" charset="0"/>
              <a:buNone/>
            </a:pPr>
            <a:r>
              <a:rPr lang="en-US" sz="1500" b="0" kern="0" dirty="0"/>
              <a:t>Saad F et al. Genitourinary Cancers Symposium 2022;Abstract 11.</a:t>
            </a:r>
          </a:p>
        </p:txBody>
      </p:sp>
    </p:spTree>
    <p:extLst>
      <p:ext uri="{BB962C8B-B14F-4D97-AF65-F5344CB8AC3E}">
        <p14:creationId xmlns:p14="http://schemas.microsoft.com/office/powerpoint/2010/main" val="2611344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88BD75-5378-4345-B279-1DD78ED11991}"/>
              </a:ext>
            </a:extLst>
          </p:cNvPr>
          <p:cNvSpPr>
            <a:spLocks noGrp="1"/>
          </p:cNvSpPr>
          <p:nvPr>
            <p:ph type="title"/>
          </p:nvPr>
        </p:nvSpPr>
        <p:spPr>
          <a:xfrm>
            <a:off x="1006098" y="1"/>
            <a:ext cx="10634518" cy="1700807"/>
          </a:xfrm>
        </p:spPr>
        <p:txBody>
          <a:bodyPr/>
          <a:lstStyle/>
          <a:p>
            <a:pPr algn="l"/>
            <a:r>
              <a:rPr lang="en-US" sz="3200" dirty="0" err="1"/>
              <a:t>PROpel</a:t>
            </a:r>
            <a:r>
              <a:rPr lang="en-US" sz="3200" dirty="0"/>
              <a:t>: Olaparib and Abiraterone versus Placebo and Abiraterone as First-Line Therapy for </a:t>
            </a:r>
            <a:r>
              <a:rPr lang="en-US" sz="3200" dirty="0" err="1"/>
              <a:t>mCRPC</a:t>
            </a:r>
            <a:br>
              <a:rPr lang="en-US" sz="3200" dirty="0"/>
            </a:br>
            <a:r>
              <a:rPr lang="en-US" sz="2400" dirty="0"/>
              <a:t>Primary Endpoint: Investigator-Assessed Radiographic Progression-Free </a:t>
            </a:r>
            <a:br>
              <a:rPr lang="en-US" sz="2400" dirty="0"/>
            </a:br>
            <a:r>
              <a:rPr lang="en-US" sz="2400" dirty="0"/>
              <a:t>Survival (</a:t>
            </a:r>
            <a:r>
              <a:rPr lang="en-US" sz="2400" dirty="0" err="1"/>
              <a:t>rPFS</a:t>
            </a:r>
            <a:r>
              <a:rPr lang="en-US" sz="2400" dirty="0"/>
              <a:t>)</a:t>
            </a:r>
          </a:p>
        </p:txBody>
      </p:sp>
      <p:pic>
        <p:nvPicPr>
          <p:cNvPr id="6" name="Picture 2">
            <a:extLst>
              <a:ext uri="{FF2B5EF4-FFF2-40B4-BE49-F238E27FC236}">
                <a16:creationId xmlns:a16="http://schemas.microsoft.com/office/drawing/2014/main" id="{3AB555FB-E52B-B544-9DE9-9BA9A962F66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2179" b="9641"/>
          <a:stretch/>
        </p:blipFill>
        <p:spPr bwMode="auto">
          <a:xfrm>
            <a:off x="907641" y="1700808"/>
            <a:ext cx="10364751" cy="45587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4">
            <a:extLst>
              <a:ext uri="{FF2B5EF4-FFF2-40B4-BE49-F238E27FC236}">
                <a16:creationId xmlns:a16="http://schemas.microsoft.com/office/drawing/2014/main" id="{5E1667A3-C9FA-4943-BA23-792929A1776C}"/>
              </a:ext>
            </a:extLst>
          </p:cNvPr>
          <p:cNvSpPr txBox="1">
            <a:spLocks/>
          </p:cNvSpPr>
          <p:nvPr/>
        </p:nvSpPr>
        <p:spPr>
          <a:xfrm>
            <a:off x="0" y="6471903"/>
            <a:ext cx="5591944" cy="31816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Font typeface="Arial" pitchFamily="-72" charset="0"/>
              <a:buNone/>
            </a:pPr>
            <a:r>
              <a:rPr lang="en-US" sz="1500" b="0" kern="0" dirty="0"/>
              <a:t>Saad F et al. Genitourinary Cancers Symposium 2022;Abstract 11.</a:t>
            </a:r>
          </a:p>
        </p:txBody>
      </p:sp>
    </p:spTree>
    <p:extLst>
      <p:ext uri="{BB962C8B-B14F-4D97-AF65-F5344CB8AC3E}">
        <p14:creationId xmlns:p14="http://schemas.microsoft.com/office/powerpoint/2010/main" val="3127754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2634-A193-D8D3-3D01-F1187B57EBCC}"/>
              </a:ext>
            </a:extLst>
          </p:cNvPr>
          <p:cNvSpPr>
            <a:spLocks noGrp="1"/>
          </p:cNvSpPr>
          <p:nvPr>
            <p:ph type="title"/>
          </p:nvPr>
        </p:nvSpPr>
        <p:spPr/>
        <p:txBody>
          <a:bodyPr/>
          <a:lstStyle/>
          <a:p>
            <a:r>
              <a:rPr lang="en-US" dirty="0" err="1"/>
              <a:t>PROpel</a:t>
            </a:r>
            <a:r>
              <a:rPr lang="en-US" dirty="0"/>
              <a:t>: Subgroup Analysis of </a:t>
            </a:r>
            <a:r>
              <a:rPr lang="en-US" dirty="0" err="1"/>
              <a:t>rPFS</a:t>
            </a:r>
            <a:endParaRPr lang="en-US" dirty="0"/>
          </a:p>
        </p:txBody>
      </p:sp>
      <p:pic>
        <p:nvPicPr>
          <p:cNvPr id="6" name="Picture 5" descr="Chart, bar chart, box and whisker chart&#10;&#10;Description automatically generated">
            <a:extLst>
              <a:ext uri="{FF2B5EF4-FFF2-40B4-BE49-F238E27FC236}">
                <a16:creationId xmlns:a16="http://schemas.microsoft.com/office/drawing/2014/main" id="{7F4DB885-20E7-FB03-294C-B40F41D42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641" y="1340482"/>
            <a:ext cx="10339661" cy="4737073"/>
          </a:xfrm>
          <a:prstGeom prst="rect">
            <a:avLst/>
          </a:prstGeom>
        </p:spPr>
      </p:pic>
      <p:sp>
        <p:nvSpPr>
          <p:cNvPr id="5" name="Content Placeholder 4">
            <a:extLst>
              <a:ext uri="{FF2B5EF4-FFF2-40B4-BE49-F238E27FC236}">
                <a16:creationId xmlns:a16="http://schemas.microsoft.com/office/drawing/2014/main" id="{C31D67CF-F5B4-3247-BBCD-0730037D3999}"/>
              </a:ext>
            </a:extLst>
          </p:cNvPr>
          <p:cNvSpPr txBox="1">
            <a:spLocks/>
          </p:cNvSpPr>
          <p:nvPr/>
        </p:nvSpPr>
        <p:spPr>
          <a:xfrm>
            <a:off x="0" y="6471903"/>
            <a:ext cx="5591944" cy="31816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Font typeface="Arial" pitchFamily="-72" charset="0"/>
              <a:buNone/>
            </a:pPr>
            <a:r>
              <a:rPr lang="en-US" sz="1500" b="0" kern="0" dirty="0"/>
              <a:t>Saad F et al. Genitourinary Cancers Symposium 2022;Abstract 11.</a:t>
            </a:r>
          </a:p>
        </p:txBody>
      </p:sp>
    </p:spTree>
    <p:extLst>
      <p:ext uri="{BB962C8B-B14F-4D97-AF65-F5344CB8AC3E}">
        <p14:creationId xmlns:p14="http://schemas.microsoft.com/office/powerpoint/2010/main" val="259674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2634-A193-D8D3-3D01-F1187B57EBCC}"/>
              </a:ext>
            </a:extLst>
          </p:cNvPr>
          <p:cNvSpPr>
            <a:spLocks noGrp="1"/>
          </p:cNvSpPr>
          <p:nvPr>
            <p:ph type="title"/>
          </p:nvPr>
        </p:nvSpPr>
        <p:spPr>
          <a:xfrm>
            <a:off x="749100" y="260648"/>
            <a:ext cx="10656322" cy="1143000"/>
          </a:xfrm>
        </p:spPr>
        <p:txBody>
          <a:bodyPr/>
          <a:lstStyle/>
          <a:p>
            <a:r>
              <a:rPr lang="en-US" dirty="0" err="1"/>
              <a:t>PROpel</a:t>
            </a:r>
            <a:r>
              <a:rPr lang="en-US" dirty="0"/>
              <a:t>: Overall Response Rate (Patients with Measurable Disease)</a:t>
            </a:r>
          </a:p>
        </p:txBody>
      </p:sp>
      <p:pic>
        <p:nvPicPr>
          <p:cNvPr id="6" name="Picture 5" descr="Chart, waterfall chart&#10;&#10;Description automatically generated">
            <a:extLst>
              <a:ext uri="{FF2B5EF4-FFF2-40B4-BE49-F238E27FC236}">
                <a16:creationId xmlns:a16="http://schemas.microsoft.com/office/drawing/2014/main" id="{7CFFFCA9-784F-CD58-5874-0D269EBA8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36" y="1340768"/>
            <a:ext cx="8591004" cy="4752074"/>
          </a:xfrm>
          <a:prstGeom prst="rect">
            <a:avLst/>
          </a:prstGeom>
        </p:spPr>
      </p:pic>
      <p:sp>
        <p:nvSpPr>
          <p:cNvPr id="5" name="Content Placeholder 4">
            <a:extLst>
              <a:ext uri="{FF2B5EF4-FFF2-40B4-BE49-F238E27FC236}">
                <a16:creationId xmlns:a16="http://schemas.microsoft.com/office/drawing/2014/main" id="{1CB941C5-FA00-064F-AEF7-139597A5E702}"/>
              </a:ext>
            </a:extLst>
          </p:cNvPr>
          <p:cNvSpPr txBox="1">
            <a:spLocks/>
          </p:cNvSpPr>
          <p:nvPr/>
        </p:nvSpPr>
        <p:spPr>
          <a:xfrm>
            <a:off x="0" y="6471903"/>
            <a:ext cx="5591944" cy="31816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Font typeface="Arial" pitchFamily="-72" charset="0"/>
              <a:buNone/>
            </a:pPr>
            <a:r>
              <a:rPr lang="en-US" sz="1500" b="0" kern="0" dirty="0"/>
              <a:t>Saad F et al. Genitourinary Cancers Symposium 2022;Abstract 11.</a:t>
            </a:r>
          </a:p>
        </p:txBody>
      </p:sp>
    </p:spTree>
    <p:extLst>
      <p:ext uri="{BB962C8B-B14F-4D97-AF65-F5344CB8AC3E}">
        <p14:creationId xmlns:p14="http://schemas.microsoft.com/office/powerpoint/2010/main" val="4244536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2634-A193-D8D3-3D01-F1187B57EBCC}"/>
              </a:ext>
            </a:extLst>
          </p:cNvPr>
          <p:cNvSpPr>
            <a:spLocks noGrp="1"/>
          </p:cNvSpPr>
          <p:nvPr>
            <p:ph type="title"/>
          </p:nvPr>
        </p:nvSpPr>
        <p:spPr>
          <a:xfrm>
            <a:off x="749100" y="260648"/>
            <a:ext cx="10656322" cy="1143000"/>
          </a:xfrm>
        </p:spPr>
        <p:txBody>
          <a:bodyPr/>
          <a:lstStyle/>
          <a:p>
            <a:r>
              <a:rPr lang="en-US" dirty="0" err="1"/>
              <a:t>PROpel</a:t>
            </a:r>
            <a:r>
              <a:rPr lang="en-US" dirty="0"/>
              <a:t>: Overall Safety Profile</a:t>
            </a:r>
          </a:p>
        </p:txBody>
      </p:sp>
      <p:pic>
        <p:nvPicPr>
          <p:cNvPr id="5" name="Picture 4" descr="Table&#10;&#10;Description automatically generated">
            <a:extLst>
              <a:ext uri="{FF2B5EF4-FFF2-40B4-BE49-F238E27FC236}">
                <a16:creationId xmlns:a16="http://schemas.microsoft.com/office/drawing/2014/main" id="{7C0F789F-10DF-8639-CD7D-DADF49099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32" y="1403648"/>
            <a:ext cx="10920536" cy="4379590"/>
          </a:xfrm>
          <a:prstGeom prst="rect">
            <a:avLst/>
          </a:prstGeom>
        </p:spPr>
      </p:pic>
      <p:sp>
        <p:nvSpPr>
          <p:cNvPr id="6" name="Content Placeholder 4">
            <a:extLst>
              <a:ext uri="{FF2B5EF4-FFF2-40B4-BE49-F238E27FC236}">
                <a16:creationId xmlns:a16="http://schemas.microsoft.com/office/drawing/2014/main" id="{9DE13CB6-1922-C242-98AA-9ABABBA09102}"/>
              </a:ext>
            </a:extLst>
          </p:cNvPr>
          <p:cNvSpPr txBox="1">
            <a:spLocks/>
          </p:cNvSpPr>
          <p:nvPr/>
        </p:nvSpPr>
        <p:spPr>
          <a:xfrm>
            <a:off x="0" y="6471903"/>
            <a:ext cx="5591944" cy="31816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Font typeface="Arial" pitchFamily="-72" charset="0"/>
              <a:buNone/>
            </a:pPr>
            <a:r>
              <a:rPr lang="en-US" sz="1500" b="0" kern="0" dirty="0"/>
              <a:t>Saad F et al. Genitourinary Cancers Symposium 2022;Abstract 11.</a:t>
            </a:r>
          </a:p>
        </p:txBody>
      </p:sp>
      <p:sp>
        <p:nvSpPr>
          <p:cNvPr id="7" name="Content Placeholder 4">
            <a:extLst>
              <a:ext uri="{FF2B5EF4-FFF2-40B4-BE49-F238E27FC236}">
                <a16:creationId xmlns:a16="http://schemas.microsoft.com/office/drawing/2014/main" id="{F602F115-8C7A-BF46-8A93-DDABE73EAF1D}"/>
              </a:ext>
            </a:extLst>
          </p:cNvPr>
          <p:cNvSpPr txBox="1">
            <a:spLocks/>
          </p:cNvSpPr>
          <p:nvPr/>
        </p:nvSpPr>
        <p:spPr>
          <a:xfrm>
            <a:off x="504056" y="5809402"/>
            <a:ext cx="5591944" cy="31816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None/>
            </a:pPr>
            <a:r>
              <a:rPr lang="en-US" sz="1500" b="0" kern="0" dirty="0"/>
              <a:t>CTCAE = Common Terminology Criteria for Adverse Events</a:t>
            </a:r>
          </a:p>
        </p:txBody>
      </p:sp>
    </p:spTree>
    <p:extLst>
      <p:ext uri="{BB962C8B-B14F-4D97-AF65-F5344CB8AC3E}">
        <p14:creationId xmlns:p14="http://schemas.microsoft.com/office/powerpoint/2010/main" val="2563986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2634-A193-D8D3-3D01-F1187B57EBCC}"/>
              </a:ext>
            </a:extLst>
          </p:cNvPr>
          <p:cNvSpPr>
            <a:spLocks noGrp="1"/>
          </p:cNvSpPr>
          <p:nvPr>
            <p:ph type="title"/>
          </p:nvPr>
        </p:nvSpPr>
        <p:spPr>
          <a:xfrm>
            <a:off x="749100" y="260648"/>
            <a:ext cx="10656322" cy="1143000"/>
          </a:xfrm>
        </p:spPr>
        <p:txBody>
          <a:bodyPr/>
          <a:lstStyle/>
          <a:p>
            <a:r>
              <a:rPr lang="en-US" dirty="0" err="1"/>
              <a:t>PROpel</a:t>
            </a:r>
            <a:r>
              <a:rPr lang="en-US" dirty="0"/>
              <a:t>: Most Common Adverse Events</a:t>
            </a:r>
          </a:p>
        </p:txBody>
      </p:sp>
      <p:pic>
        <p:nvPicPr>
          <p:cNvPr id="6" name="Picture 5" descr="Chart, bar chart&#10;&#10;Description automatically generated">
            <a:extLst>
              <a:ext uri="{FF2B5EF4-FFF2-40B4-BE49-F238E27FC236}">
                <a16:creationId xmlns:a16="http://schemas.microsoft.com/office/drawing/2014/main" id="{52DDCE98-3E6E-45EF-A467-D1A0C32BD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639" y="1427314"/>
            <a:ext cx="10745894" cy="4003372"/>
          </a:xfrm>
          <a:prstGeom prst="rect">
            <a:avLst/>
          </a:prstGeom>
        </p:spPr>
      </p:pic>
      <p:sp>
        <p:nvSpPr>
          <p:cNvPr id="5" name="Content Placeholder 4">
            <a:extLst>
              <a:ext uri="{FF2B5EF4-FFF2-40B4-BE49-F238E27FC236}">
                <a16:creationId xmlns:a16="http://schemas.microsoft.com/office/drawing/2014/main" id="{E9835407-DD1D-664F-8CE1-89143D216022}"/>
              </a:ext>
            </a:extLst>
          </p:cNvPr>
          <p:cNvSpPr txBox="1">
            <a:spLocks/>
          </p:cNvSpPr>
          <p:nvPr/>
        </p:nvSpPr>
        <p:spPr>
          <a:xfrm>
            <a:off x="0" y="6471903"/>
            <a:ext cx="5591944" cy="31816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Font typeface="Arial" pitchFamily="-72" charset="0"/>
              <a:buNone/>
            </a:pPr>
            <a:r>
              <a:rPr lang="en-US" sz="1500" b="0" kern="0" dirty="0"/>
              <a:t>Saad F et al. Genitourinary Cancers Symposium 2022;Abstract 11.</a:t>
            </a:r>
          </a:p>
        </p:txBody>
      </p:sp>
    </p:spTree>
    <p:extLst>
      <p:ext uri="{BB962C8B-B14F-4D97-AF65-F5344CB8AC3E}">
        <p14:creationId xmlns:p14="http://schemas.microsoft.com/office/powerpoint/2010/main" val="4239822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Morgans</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993852" y="1534490"/>
          <a:ext cx="9793088" cy="4198764"/>
        </p:xfrm>
        <a:graphic>
          <a:graphicData uri="http://schemas.openxmlformats.org/drawingml/2006/table">
            <a:tbl>
              <a:tblPr firstRow="1" bandRow="1">
                <a:tableStyleId>{F2DE63D5-997A-4646-A377-4702673A728D}</a:tableStyleId>
              </a:tblPr>
              <a:tblGrid>
                <a:gridCol w="3168352">
                  <a:extLst>
                    <a:ext uri="{9D8B030D-6E8A-4147-A177-3AD203B41FA5}">
                      <a16:colId xmlns:a16="http://schemas.microsoft.com/office/drawing/2014/main" val="20000"/>
                    </a:ext>
                  </a:extLst>
                </a:gridCol>
                <a:gridCol w="6624736">
                  <a:extLst>
                    <a:ext uri="{9D8B030D-6E8A-4147-A177-3AD203B41FA5}">
                      <a16:colId xmlns:a16="http://schemas.microsoft.com/office/drawing/2014/main" val="545933498"/>
                    </a:ext>
                  </a:extLst>
                </a:gridCol>
              </a:tblGrid>
              <a:tr h="858838">
                <a:tc>
                  <a:txBody>
                    <a:bodyPr/>
                    <a:lstStyle/>
                    <a:p>
                      <a:r>
                        <a:rPr lang="en-US" b="1" dirty="0">
                          <a:solidFill>
                            <a:schemeClr val="tx1"/>
                          </a:solidFill>
                        </a:rPr>
                        <a:t>Advisory Committee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Bayer HealthCare Pharmaceuticals, Gilead Sciences Inc, </a:t>
                      </a:r>
                      <a:r>
                        <a:rPr lang="en-US" b="0" dirty="0" err="1">
                          <a:solidFill>
                            <a:schemeClr val="tx1"/>
                          </a:solidFill>
                        </a:rPr>
                        <a:t>Myovant</a:t>
                      </a:r>
                      <a:r>
                        <a:rPr lang="en-US" b="0" dirty="0">
                          <a:solidFill>
                            <a:schemeClr val="tx1"/>
                          </a:solidFill>
                        </a:rPr>
                        <a:t> Sciences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622250">
                <a:tc>
                  <a:txBody>
                    <a:bodyPr/>
                    <a:lstStyle/>
                    <a:p>
                      <a:r>
                        <a:rPr lang="en-US" b="1" dirty="0"/>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Astellas, AstraZeneca Pharmaceuticals LP, Bayer HealthCare Pharmaceuticals, </a:t>
                      </a:r>
                      <a:r>
                        <a:rPr lang="en-US" dirty="0" err="1"/>
                        <a:t>Exelixis</a:t>
                      </a:r>
                      <a:r>
                        <a:rPr lang="en-US" dirty="0"/>
                        <a:t> Inc, Janssen Biotech Inc, </a:t>
                      </a:r>
                      <a:r>
                        <a:rPr lang="en-US" dirty="0" err="1"/>
                        <a:t>Lantheus</a:t>
                      </a:r>
                      <a:r>
                        <a:rPr lang="en-US" dirty="0"/>
                        <a:t>, Merck, </a:t>
                      </a:r>
                      <a:r>
                        <a:rPr lang="en-US" dirty="0" err="1"/>
                        <a:t>Myovant</a:t>
                      </a:r>
                      <a:r>
                        <a:rPr lang="en-US" dirty="0"/>
                        <a:t> Sciences, Novartis, Pfizer Inc, Sanofi Genzyme, </a:t>
                      </a:r>
                      <a:r>
                        <a:rPr lang="en-US" dirty="0" err="1"/>
                        <a:t>Telix</a:t>
                      </a:r>
                      <a:r>
                        <a:rPr lang="en-US" dirty="0"/>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5100646"/>
                  </a:ext>
                </a:extLst>
              </a:tr>
              <a:tr h="85883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Astellas, Bayer HealthCare Pharmaceuticals, </a:t>
                      </a:r>
                      <a:r>
                        <a:rPr lang="en-US" dirty="0" err="1"/>
                        <a:t>Dendreon</a:t>
                      </a:r>
                      <a:r>
                        <a:rPr lang="en-US" dirty="0"/>
                        <a:t> Pharmaceuticals Inc, </a:t>
                      </a:r>
                      <a:r>
                        <a:rPr lang="en-US" dirty="0" err="1"/>
                        <a:t>Myovant</a:t>
                      </a:r>
                      <a:r>
                        <a:rPr lang="en-US" dirty="0"/>
                        <a:t> Sciences, Pfizer Inc, </a:t>
                      </a:r>
                      <a:r>
                        <a:rPr lang="en-US" dirty="0" err="1"/>
                        <a:t>Seagen</a:t>
                      </a:r>
                      <a:r>
                        <a:rPr lang="en-US" dirty="0"/>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1942461"/>
                  </a:ext>
                </a:extLst>
              </a:tr>
              <a:tr h="858838">
                <a:tc>
                  <a:txBody>
                    <a:bodyPr/>
                    <a:lstStyle/>
                    <a:p>
                      <a:r>
                        <a:rPr lang="en-US" sz="18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2699707"/>
                  </a:ext>
                </a:extLst>
              </a:tr>
            </a:tbl>
          </a:graphicData>
        </a:graphic>
      </p:graphicFrame>
    </p:spTree>
    <p:custDataLst>
      <p:tags r:id="rId1"/>
    </p:custDataLst>
    <p:extLst>
      <p:ext uri="{BB962C8B-B14F-4D97-AF65-F5344CB8AC3E}">
        <p14:creationId xmlns:p14="http://schemas.microsoft.com/office/powerpoint/2010/main" val="31019786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2634-A193-D8D3-3D01-F1187B57EBCC}"/>
              </a:ext>
            </a:extLst>
          </p:cNvPr>
          <p:cNvSpPr>
            <a:spLocks noGrp="1"/>
          </p:cNvSpPr>
          <p:nvPr>
            <p:ph type="title"/>
          </p:nvPr>
        </p:nvSpPr>
        <p:spPr>
          <a:xfrm>
            <a:off x="749100" y="260648"/>
            <a:ext cx="10656322" cy="1143000"/>
          </a:xfrm>
        </p:spPr>
        <p:txBody>
          <a:bodyPr/>
          <a:lstStyle/>
          <a:p>
            <a:r>
              <a:rPr lang="en-US" dirty="0" err="1"/>
              <a:t>PROpel</a:t>
            </a:r>
            <a:r>
              <a:rPr lang="en-US" dirty="0"/>
              <a:t>: Cardiac and Thromboembolic Adverse Events</a:t>
            </a:r>
          </a:p>
        </p:txBody>
      </p:sp>
      <p:pic>
        <p:nvPicPr>
          <p:cNvPr id="5" name="Picture 4" descr="Table&#10;&#10;Description automatically generated">
            <a:extLst>
              <a:ext uri="{FF2B5EF4-FFF2-40B4-BE49-F238E27FC236}">
                <a16:creationId xmlns:a16="http://schemas.microsoft.com/office/drawing/2014/main" id="{F01A0DF9-8B37-4B93-F445-19DF761FC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268760"/>
            <a:ext cx="10882285" cy="4608512"/>
          </a:xfrm>
          <a:prstGeom prst="rect">
            <a:avLst/>
          </a:prstGeom>
        </p:spPr>
      </p:pic>
      <p:sp>
        <p:nvSpPr>
          <p:cNvPr id="6" name="Content Placeholder 4">
            <a:extLst>
              <a:ext uri="{FF2B5EF4-FFF2-40B4-BE49-F238E27FC236}">
                <a16:creationId xmlns:a16="http://schemas.microsoft.com/office/drawing/2014/main" id="{86A52A46-C852-DB43-8130-7F6E8F1A1163}"/>
              </a:ext>
            </a:extLst>
          </p:cNvPr>
          <p:cNvSpPr txBox="1">
            <a:spLocks/>
          </p:cNvSpPr>
          <p:nvPr/>
        </p:nvSpPr>
        <p:spPr>
          <a:xfrm>
            <a:off x="0" y="6471903"/>
            <a:ext cx="5591944" cy="318168"/>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Font typeface="Arial" pitchFamily="-72" charset="0"/>
              <a:buNone/>
            </a:pPr>
            <a:r>
              <a:rPr lang="en-US" sz="1500" b="0" kern="0" dirty="0"/>
              <a:t>Saad F et al. Genitourinary Cancers Symposium 2022;Abstract 11.</a:t>
            </a:r>
          </a:p>
        </p:txBody>
      </p:sp>
    </p:spTree>
    <p:extLst>
      <p:ext uri="{BB962C8B-B14F-4D97-AF65-F5344CB8AC3E}">
        <p14:creationId xmlns:p14="http://schemas.microsoft.com/office/powerpoint/2010/main" val="140195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0F9300C-A0BD-1246-AC93-D2915A6D03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51" b="8984"/>
          <a:stretch/>
        </p:blipFill>
        <p:spPr bwMode="auto">
          <a:xfrm>
            <a:off x="301519" y="332656"/>
            <a:ext cx="11588961"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AF38D3E-DC8D-F0E7-C48D-3A17ED26C505}"/>
              </a:ext>
            </a:extLst>
          </p:cNvPr>
          <p:cNvSpPr txBox="1"/>
          <p:nvPr/>
        </p:nvSpPr>
        <p:spPr>
          <a:xfrm>
            <a:off x="3719736" y="605879"/>
            <a:ext cx="2725233" cy="461665"/>
          </a:xfrm>
          <a:prstGeom prst="rect">
            <a:avLst/>
          </a:prstGeom>
          <a:noFill/>
        </p:spPr>
        <p:txBody>
          <a:bodyPr wrap="none" rtlCol="0">
            <a:spAutoFit/>
          </a:bodyPr>
          <a:lstStyle/>
          <a:p>
            <a:r>
              <a:rPr lang="en-US" sz="2400" dirty="0">
                <a:solidFill>
                  <a:schemeClr val="bg1"/>
                </a:solidFill>
              </a:rPr>
              <a:t>2022;Abstract 12</a:t>
            </a:r>
          </a:p>
        </p:txBody>
      </p:sp>
      <p:sp>
        <p:nvSpPr>
          <p:cNvPr id="4" name="Rectangle 3">
            <a:extLst>
              <a:ext uri="{FF2B5EF4-FFF2-40B4-BE49-F238E27FC236}">
                <a16:creationId xmlns:a16="http://schemas.microsoft.com/office/drawing/2014/main" id="{BC81FFE7-C02A-9D26-7ABB-1A3F964F4243}"/>
              </a:ext>
            </a:extLst>
          </p:cNvPr>
          <p:cNvSpPr/>
          <p:nvPr/>
        </p:nvSpPr>
        <p:spPr bwMode="auto">
          <a:xfrm>
            <a:off x="10560496" y="4077072"/>
            <a:ext cx="1329984" cy="1944216"/>
          </a:xfrm>
          <a:prstGeom prst="rect">
            <a:avLst/>
          </a:prstGeom>
          <a:solidFill>
            <a:srgbClr val="0525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63388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DF41-17FE-B77A-A8A3-4CFF2C5D1B3E}"/>
              </a:ext>
            </a:extLst>
          </p:cNvPr>
          <p:cNvSpPr>
            <a:spLocks noGrp="1"/>
          </p:cNvSpPr>
          <p:nvPr>
            <p:ph type="title"/>
          </p:nvPr>
        </p:nvSpPr>
        <p:spPr/>
        <p:txBody>
          <a:bodyPr/>
          <a:lstStyle/>
          <a:p>
            <a:r>
              <a:rPr lang="en-US" dirty="0"/>
              <a:t>MAGNITUDE Phase III Study Design</a:t>
            </a:r>
          </a:p>
        </p:txBody>
      </p:sp>
      <p:sp>
        <p:nvSpPr>
          <p:cNvPr id="3" name="TextBox 2">
            <a:extLst>
              <a:ext uri="{FF2B5EF4-FFF2-40B4-BE49-F238E27FC236}">
                <a16:creationId xmlns:a16="http://schemas.microsoft.com/office/drawing/2014/main" id="{BD2ED4A0-E8FE-4239-9475-091607CF24D5}"/>
              </a:ext>
            </a:extLst>
          </p:cNvPr>
          <p:cNvSpPr txBox="1"/>
          <p:nvPr/>
        </p:nvSpPr>
        <p:spPr>
          <a:xfrm>
            <a:off x="191344" y="6469404"/>
            <a:ext cx="532684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Chi KN et al. Genitourinary Cancers Symposium 2022;Abstract 12. </a:t>
            </a:r>
          </a:p>
        </p:txBody>
      </p:sp>
      <p:pic>
        <p:nvPicPr>
          <p:cNvPr id="5" name="Picture 4" descr="Diagram&#10;&#10;Description automatically generated">
            <a:extLst>
              <a:ext uri="{FF2B5EF4-FFF2-40B4-BE49-F238E27FC236}">
                <a16:creationId xmlns:a16="http://schemas.microsoft.com/office/drawing/2014/main" id="{7B4D85D1-270D-1713-BEA9-471F51EC7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40" y="1485515"/>
            <a:ext cx="10873208" cy="3886969"/>
          </a:xfrm>
          <a:prstGeom prst="rect">
            <a:avLst/>
          </a:prstGeom>
        </p:spPr>
      </p:pic>
    </p:spTree>
    <p:extLst>
      <p:ext uri="{BB962C8B-B14F-4D97-AF65-F5344CB8AC3E}">
        <p14:creationId xmlns:p14="http://schemas.microsoft.com/office/powerpoint/2010/main" val="692253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FE4A-936E-124E-B432-C24DE9DF8674}"/>
              </a:ext>
            </a:extLst>
          </p:cNvPr>
          <p:cNvSpPr>
            <a:spLocks noGrp="1"/>
          </p:cNvSpPr>
          <p:nvPr>
            <p:ph type="title" idx="4294967295"/>
          </p:nvPr>
        </p:nvSpPr>
        <p:spPr>
          <a:xfrm>
            <a:off x="0" y="227013"/>
            <a:ext cx="12192000" cy="1143000"/>
          </a:xfrm>
        </p:spPr>
        <p:txBody>
          <a:bodyPr/>
          <a:lstStyle/>
          <a:p>
            <a:r>
              <a:rPr lang="en-US" dirty="0"/>
              <a:t>MAGNITUDE: BRCA1/2 Mutations — Primary Endpoint</a:t>
            </a:r>
            <a:br>
              <a:rPr lang="en-US" dirty="0"/>
            </a:br>
            <a:r>
              <a:rPr lang="en-US" sz="2400" dirty="0"/>
              <a:t>Niraparib with Abiraterone Acetate Significantly Reduced the Risk of </a:t>
            </a:r>
            <a:br>
              <a:rPr lang="en-US" sz="2400" dirty="0"/>
            </a:br>
            <a:r>
              <a:rPr lang="en-US" sz="2400" dirty="0"/>
              <a:t>Disease Progression or Death by 47% in </a:t>
            </a:r>
            <a:r>
              <a:rPr lang="en-US" sz="2400" dirty="0" err="1"/>
              <a:t>mCRPC</a:t>
            </a:r>
            <a:endParaRPr lang="en-US" sz="2400" dirty="0"/>
          </a:p>
        </p:txBody>
      </p:sp>
      <p:pic>
        <p:nvPicPr>
          <p:cNvPr id="4" name="Picture 2">
            <a:extLst>
              <a:ext uri="{FF2B5EF4-FFF2-40B4-BE49-F238E27FC236}">
                <a16:creationId xmlns:a16="http://schemas.microsoft.com/office/drawing/2014/main" id="{13B4D40A-152D-774C-87F2-50D4832B54D3}"/>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2437" t="20939" r="2687" b="20913"/>
          <a:stretch/>
        </p:blipFill>
        <p:spPr bwMode="auto">
          <a:xfrm>
            <a:off x="309562" y="1772816"/>
            <a:ext cx="11572875" cy="398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9B5E8BBA-1CA4-1B41-B829-E22BBC186A14}"/>
              </a:ext>
            </a:extLst>
          </p:cNvPr>
          <p:cNvSpPr txBox="1"/>
          <p:nvPr/>
        </p:nvSpPr>
        <p:spPr>
          <a:xfrm>
            <a:off x="0" y="6534835"/>
            <a:ext cx="532684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Chi KN et al. Genitourinary Cancers Symposium 2022;Abstract 12. </a:t>
            </a:r>
          </a:p>
        </p:txBody>
      </p:sp>
    </p:spTree>
    <p:extLst>
      <p:ext uri="{BB962C8B-B14F-4D97-AF65-F5344CB8AC3E}">
        <p14:creationId xmlns:p14="http://schemas.microsoft.com/office/powerpoint/2010/main" val="61374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FE4A-936E-124E-B432-C24DE9DF8674}"/>
              </a:ext>
            </a:extLst>
          </p:cNvPr>
          <p:cNvSpPr>
            <a:spLocks noGrp="1"/>
          </p:cNvSpPr>
          <p:nvPr>
            <p:ph type="title" idx="4294967295"/>
          </p:nvPr>
        </p:nvSpPr>
        <p:spPr>
          <a:xfrm>
            <a:off x="0" y="227013"/>
            <a:ext cx="12192000" cy="1143000"/>
          </a:xfrm>
        </p:spPr>
        <p:txBody>
          <a:bodyPr/>
          <a:lstStyle/>
          <a:p>
            <a:r>
              <a:rPr lang="en-US" dirty="0"/>
              <a:t>MAGNITUDE: Overall Response Rate</a:t>
            </a:r>
            <a:endParaRPr lang="en-US" sz="2400" dirty="0"/>
          </a:p>
        </p:txBody>
      </p:sp>
      <p:sp>
        <p:nvSpPr>
          <p:cNvPr id="6" name="TextBox 5">
            <a:extLst>
              <a:ext uri="{FF2B5EF4-FFF2-40B4-BE49-F238E27FC236}">
                <a16:creationId xmlns:a16="http://schemas.microsoft.com/office/drawing/2014/main" id="{9B5E8BBA-1CA4-1B41-B829-E22BBC186A14}"/>
              </a:ext>
            </a:extLst>
          </p:cNvPr>
          <p:cNvSpPr txBox="1"/>
          <p:nvPr/>
        </p:nvSpPr>
        <p:spPr>
          <a:xfrm>
            <a:off x="29457" y="6534835"/>
            <a:ext cx="532684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Chi KN et al. Genitourinary Cancers Symposium 2022;Abstract 12. </a:t>
            </a:r>
          </a:p>
        </p:txBody>
      </p:sp>
      <p:pic>
        <p:nvPicPr>
          <p:cNvPr id="5" name="Picture 4" descr="Chart, waterfall chart&#10;&#10;Description automatically generated">
            <a:extLst>
              <a:ext uri="{FF2B5EF4-FFF2-40B4-BE49-F238E27FC236}">
                <a16:creationId xmlns:a16="http://schemas.microsoft.com/office/drawing/2014/main" id="{55970969-2563-FE96-FCEB-ECDC316AF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1370013"/>
            <a:ext cx="10776520" cy="4610850"/>
          </a:xfrm>
          <a:prstGeom prst="rect">
            <a:avLst/>
          </a:prstGeom>
        </p:spPr>
      </p:pic>
      <p:sp>
        <p:nvSpPr>
          <p:cNvPr id="7" name="Rectangle 6">
            <a:extLst>
              <a:ext uri="{FF2B5EF4-FFF2-40B4-BE49-F238E27FC236}">
                <a16:creationId xmlns:a16="http://schemas.microsoft.com/office/drawing/2014/main" id="{C05C1CFE-86DD-17F8-8FAE-993A2FBACC77}"/>
              </a:ext>
            </a:extLst>
          </p:cNvPr>
          <p:cNvSpPr/>
          <p:nvPr/>
        </p:nvSpPr>
        <p:spPr bwMode="auto">
          <a:xfrm>
            <a:off x="11136560" y="5733256"/>
            <a:ext cx="263352" cy="2476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664172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FE4A-936E-124E-B432-C24DE9DF8674}"/>
              </a:ext>
            </a:extLst>
          </p:cNvPr>
          <p:cNvSpPr>
            <a:spLocks noGrp="1"/>
          </p:cNvSpPr>
          <p:nvPr>
            <p:ph type="title" idx="4294967295"/>
          </p:nvPr>
        </p:nvSpPr>
        <p:spPr>
          <a:xfrm>
            <a:off x="0" y="227013"/>
            <a:ext cx="12192000" cy="1143000"/>
          </a:xfrm>
        </p:spPr>
        <p:txBody>
          <a:bodyPr/>
          <a:lstStyle/>
          <a:p>
            <a:r>
              <a:rPr lang="en-US" dirty="0"/>
              <a:t>MAGNITUDE HRR Biomarker-Positive: </a:t>
            </a:r>
            <a:br>
              <a:rPr lang="en-US" dirty="0"/>
            </a:br>
            <a:r>
              <a:rPr lang="en-US" dirty="0"/>
              <a:t>Treatment-Emergent Adverse Events</a:t>
            </a:r>
            <a:endParaRPr lang="en-US" sz="2400" dirty="0"/>
          </a:p>
        </p:txBody>
      </p:sp>
      <p:sp>
        <p:nvSpPr>
          <p:cNvPr id="6" name="TextBox 5">
            <a:extLst>
              <a:ext uri="{FF2B5EF4-FFF2-40B4-BE49-F238E27FC236}">
                <a16:creationId xmlns:a16="http://schemas.microsoft.com/office/drawing/2014/main" id="{9B5E8BBA-1CA4-1B41-B829-E22BBC186A14}"/>
              </a:ext>
            </a:extLst>
          </p:cNvPr>
          <p:cNvSpPr txBox="1"/>
          <p:nvPr/>
        </p:nvSpPr>
        <p:spPr>
          <a:xfrm>
            <a:off x="29457" y="6534835"/>
            <a:ext cx="532684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Chi KN et al. Genitourinary Cancers Symposium 2022;Abstract 12. </a:t>
            </a:r>
          </a:p>
        </p:txBody>
      </p:sp>
      <p:pic>
        <p:nvPicPr>
          <p:cNvPr id="5" name="Picture 4" descr="Table&#10;&#10;Description automatically generated">
            <a:extLst>
              <a:ext uri="{FF2B5EF4-FFF2-40B4-BE49-F238E27FC236}">
                <a16:creationId xmlns:a16="http://schemas.microsoft.com/office/drawing/2014/main" id="{697F85E5-AE85-6854-4F54-657A8DE8A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04" y="1349734"/>
            <a:ext cx="11424592" cy="4574818"/>
          </a:xfrm>
          <a:prstGeom prst="rect">
            <a:avLst/>
          </a:prstGeom>
        </p:spPr>
      </p:pic>
    </p:spTree>
    <p:extLst>
      <p:ext uri="{BB962C8B-B14F-4D97-AF65-F5344CB8AC3E}">
        <p14:creationId xmlns:p14="http://schemas.microsoft.com/office/powerpoint/2010/main" val="132558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B6D09481-040C-B8E3-4081-05E3FDEC85EC}"/>
              </a:ext>
            </a:extLst>
          </p:cNvPr>
          <p:cNvPicPr>
            <a:picLocks noChangeAspect="1"/>
          </p:cNvPicPr>
          <p:nvPr/>
        </p:nvPicPr>
        <p:blipFill rotWithShape="1">
          <a:blip r:embed="rId2">
            <a:extLst>
              <a:ext uri="{28A0092B-C50C-407E-A947-70E740481C1C}">
                <a14:useLocalDpi xmlns:a14="http://schemas.microsoft.com/office/drawing/2010/main" val="0"/>
              </a:ext>
            </a:extLst>
          </a:blip>
          <a:srcRect l="2532"/>
          <a:stretch/>
        </p:blipFill>
        <p:spPr>
          <a:xfrm>
            <a:off x="263352" y="1371866"/>
            <a:ext cx="6048672" cy="4692410"/>
          </a:xfrm>
          <a:prstGeom prst="rect">
            <a:avLst/>
          </a:prstGeom>
        </p:spPr>
      </p:pic>
      <p:sp>
        <p:nvSpPr>
          <p:cNvPr id="6" name="Title 5">
            <a:extLst>
              <a:ext uri="{FF2B5EF4-FFF2-40B4-BE49-F238E27FC236}">
                <a16:creationId xmlns:a16="http://schemas.microsoft.com/office/drawing/2014/main" id="{F9EB8639-DF63-E79A-6D64-3A0FF7A6D754}"/>
              </a:ext>
            </a:extLst>
          </p:cNvPr>
          <p:cNvSpPr>
            <a:spLocks noGrp="1"/>
          </p:cNvSpPr>
          <p:nvPr>
            <p:ph type="title"/>
          </p:nvPr>
        </p:nvSpPr>
        <p:spPr>
          <a:xfrm>
            <a:off x="916516" y="116632"/>
            <a:ext cx="10358967" cy="1143000"/>
          </a:xfrm>
        </p:spPr>
        <p:txBody>
          <a:bodyPr/>
          <a:lstStyle/>
          <a:p>
            <a:r>
              <a:rPr lang="en-US" dirty="0"/>
              <a:t>MAGNITUDE HRR BM-: Prespecified Early Futility Analysis</a:t>
            </a:r>
            <a:br>
              <a:rPr lang="en-US" dirty="0"/>
            </a:br>
            <a:r>
              <a:rPr lang="en-US" dirty="0"/>
              <a:t>No Benefit of NIRA + AAP in HRR BM- Patients</a:t>
            </a:r>
          </a:p>
        </p:txBody>
      </p:sp>
      <p:sp>
        <p:nvSpPr>
          <p:cNvPr id="8" name="TextBox 7">
            <a:extLst>
              <a:ext uri="{FF2B5EF4-FFF2-40B4-BE49-F238E27FC236}">
                <a16:creationId xmlns:a16="http://schemas.microsoft.com/office/drawing/2014/main" id="{19730EB5-3E97-7A2F-EC19-771BB79D1979}"/>
              </a:ext>
            </a:extLst>
          </p:cNvPr>
          <p:cNvSpPr txBox="1"/>
          <p:nvPr/>
        </p:nvSpPr>
        <p:spPr>
          <a:xfrm>
            <a:off x="6456040" y="1594412"/>
            <a:ext cx="5400600" cy="4247317"/>
          </a:xfrm>
          <a:prstGeom prst="rect">
            <a:avLst/>
          </a:prstGeom>
          <a:noFill/>
        </p:spPr>
        <p:txBody>
          <a:bodyPr wrap="square" rtlCol="0">
            <a:spAutoFit/>
          </a:bodyPr>
          <a:lstStyle/>
          <a:p>
            <a:pPr marL="285750" indent="-285750">
              <a:buFont typeface="Arial" panose="020B0604020202020204" pitchFamily="34" charset="0"/>
              <a:buChar char="•"/>
            </a:pPr>
            <a:r>
              <a:rPr lang="en-US" sz="1800" b="0" dirty="0">
                <a:solidFill>
                  <a:schemeClr val="tx1"/>
                </a:solidFill>
              </a:rPr>
              <a:t>Composite </a:t>
            </a:r>
            <a:r>
              <a:rPr lang="en-US" sz="1800" b="0" dirty="0" err="1">
                <a:solidFill>
                  <a:schemeClr val="tx1"/>
                </a:solidFill>
              </a:rPr>
              <a:t>endpoint</a:t>
            </a:r>
            <a:r>
              <a:rPr lang="en-US" sz="1800" b="0" baseline="30000" dirty="0" err="1">
                <a:solidFill>
                  <a:schemeClr val="tx1"/>
                </a:solidFill>
              </a:rPr>
              <a:t>a</a:t>
            </a:r>
            <a:r>
              <a:rPr lang="en-US" sz="1800" b="0" dirty="0">
                <a:solidFill>
                  <a:schemeClr val="tx1"/>
                </a:solidFill>
              </a:rPr>
              <a:t> (N= 222)</a:t>
            </a:r>
          </a:p>
          <a:p>
            <a:r>
              <a:rPr lang="en-US" sz="1800" b="0" dirty="0">
                <a:solidFill>
                  <a:schemeClr val="tx1"/>
                </a:solidFill>
              </a:rPr>
              <a:t>      HR = 1.09</a:t>
            </a:r>
            <a:r>
              <a:rPr lang="en-US" sz="1800" b="0" baseline="30000" dirty="0">
                <a:solidFill>
                  <a:schemeClr val="tx1"/>
                </a:solidFill>
              </a:rPr>
              <a:t>b </a:t>
            </a:r>
            <a:r>
              <a:rPr lang="en-US" sz="1800" b="0" dirty="0">
                <a:solidFill>
                  <a:schemeClr val="tx1"/>
                </a:solidFill>
              </a:rPr>
              <a:t>(95% CI 0.75-1.59)</a:t>
            </a:r>
          </a:p>
          <a:p>
            <a:r>
              <a:rPr lang="en-US" sz="1800" b="0" dirty="0">
                <a:solidFill>
                  <a:schemeClr val="tx1"/>
                </a:solidFill>
              </a:rPr>
              <a:t>      [futility was defined as ≥1</a:t>
            </a:r>
          </a:p>
          <a:p>
            <a:endParaRPr lang="en-US" sz="1800" b="0" dirty="0">
              <a:solidFill>
                <a:schemeClr val="tx1"/>
              </a:solidFill>
            </a:endParaRPr>
          </a:p>
          <a:p>
            <a:pPr marL="285750" indent="-285750">
              <a:buFont typeface="Arial" panose="020B0604020202020204" pitchFamily="34" charset="0"/>
              <a:buChar char="•"/>
            </a:pPr>
            <a:r>
              <a:rPr lang="en-US" sz="1800" b="0" dirty="0">
                <a:solidFill>
                  <a:schemeClr val="tx1"/>
                </a:solidFill>
              </a:rPr>
              <a:t>Additional grade 3/4 toxicity was observed using NIRA + AAP vs PBO + AAP</a:t>
            </a:r>
          </a:p>
          <a:p>
            <a:pPr marL="285750" indent="-285750">
              <a:buFont typeface="Arial" panose="020B0604020202020204" pitchFamily="34" charset="0"/>
              <a:buChar char="•"/>
            </a:pPr>
            <a:endParaRPr lang="en-US" sz="1800" b="0" dirty="0">
              <a:solidFill>
                <a:schemeClr val="tx1"/>
              </a:solidFill>
            </a:endParaRPr>
          </a:p>
          <a:p>
            <a:pPr marL="285750" indent="-285750">
              <a:buFont typeface="Arial" panose="020B0604020202020204" pitchFamily="34" charset="0"/>
              <a:buChar char="•"/>
            </a:pPr>
            <a:r>
              <a:rPr lang="en-US" sz="1800" b="0" dirty="0">
                <a:solidFill>
                  <a:schemeClr val="tx1"/>
                </a:solidFill>
              </a:rPr>
              <a:t>With added toxicity and no added efficacy in patients with HRR BM- </a:t>
            </a:r>
            <a:r>
              <a:rPr lang="en-US" sz="1800" b="0" dirty="0" err="1">
                <a:solidFill>
                  <a:schemeClr val="tx1"/>
                </a:solidFill>
              </a:rPr>
              <a:t>mCRPC</a:t>
            </a:r>
            <a:r>
              <a:rPr lang="en-US" sz="1800" b="0" dirty="0">
                <a:solidFill>
                  <a:schemeClr val="tx1"/>
                </a:solidFill>
              </a:rPr>
              <a:t>, the IDMC recommend stopping enrollment in this cohort</a:t>
            </a:r>
          </a:p>
          <a:p>
            <a:pPr marL="285750" indent="-285750">
              <a:buFont typeface="Arial" panose="020B0604020202020204" pitchFamily="34" charset="0"/>
              <a:buChar char="•"/>
            </a:pPr>
            <a:endParaRPr lang="en-US" sz="1800" b="0" dirty="0">
              <a:solidFill>
                <a:schemeClr val="tx1"/>
              </a:solidFill>
            </a:endParaRPr>
          </a:p>
          <a:p>
            <a:pPr marL="285750" indent="-285750">
              <a:buFont typeface="Arial" panose="020B0604020202020204" pitchFamily="34" charset="0"/>
              <a:buChar char="•"/>
            </a:pPr>
            <a:r>
              <a:rPr lang="en-US" sz="1800" b="0" baseline="30000" dirty="0" err="1">
                <a:solidFill>
                  <a:schemeClr val="tx1"/>
                </a:solidFill>
              </a:rPr>
              <a:t>b</a:t>
            </a:r>
            <a:r>
              <a:rPr lang="en-US" sz="1800" b="0" dirty="0" err="1">
                <a:solidFill>
                  <a:schemeClr val="tx1"/>
                </a:solidFill>
              </a:rPr>
              <a:t>Breakdown</a:t>
            </a:r>
            <a:r>
              <a:rPr lang="en-US" sz="1800" b="0" dirty="0">
                <a:solidFill>
                  <a:schemeClr val="tx1"/>
                </a:solidFill>
              </a:rPr>
              <a:t> of composite events</a:t>
            </a:r>
          </a:p>
          <a:p>
            <a:r>
              <a:rPr lang="en-US" sz="1800" b="0" dirty="0">
                <a:solidFill>
                  <a:schemeClr val="tx1"/>
                </a:solidFill>
              </a:rPr>
              <a:t>     83 PSA events (HR = 1.03, 95% CI 0.67-1.59)</a:t>
            </a:r>
          </a:p>
          <a:p>
            <a:r>
              <a:rPr lang="en-US" sz="1800" b="0" dirty="0">
                <a:solidFill>
                  <a:schemeClr val="tx1"/>
                </a:solidFill>
              </a:rPr>
              <a:t>     65 </a:t>
            </a:r>
            <a:r>
              <a:rPr lang="en-US" sz="1800" b="0" dirty="0" err="1">
                <a:solidFill>
                  <a:schemeClr val="tx1"/>
                </a:solidFill>
              </a:rPr>
              <a:t>rPFS</a:t>
            </a:r>
            <a:r>
              <a:rPr lang="en-US" sz="1800" b="0" dirty="0">
                <a:solidFill>
                  <a:schemeClr val="tx1"/>
                </a:solidFill>
              </a:rPr>
              <a:t> events (HR = 1.03, 95% CI 0.63-1.67)</a:t>
            </a:r>
          </a:p>
          <a:p>
            <a:endParaRPr lang="en-US" sz="1800" b="0" dirty="0">
              <a:solidFill>
                <a:schemeClr val="tx1"/>
              </a:solidFill>
            </a:endParaRPr>
          </a:p>
        </p:txBody>
      </p:sp>
      <p:sp>
        <p:nvSpPr>
          <p:cNvPr id="11" name="TextBox 10">
            <a:extLst>
              <a:ext uri="{FF2B5EF4-FFF2-40B4-BE49-F238E27FC236}">
                <a16:creationId xmlns:a16="http://schemas.microsoft.com/office/drawing/2014/main" id="{F3D19E8B-1B68-4DF3-7CF3-B517A0B3791A}"/>
              </a:ext>
            </a:extLst>
          </p:cNvPr>
          <p:cNvSpPr txBox="1"/>
          <p:nvPr/>
        </p:nvSpPr>
        <p:spPr>
          <a:xfrm>
            <a:off x="235569" y="6064276"/>
            <a:ext cx="6104238" cy="307777"/>
          </a:xfrm>
          <a:prstGeom prst="rect">
            <a:avLst/>
          </a:prstGeom>
          <a:noFill/>
        </p:spPr>
        <p:txBody>
          <a:bodyPr wrap="square">
            <a:spAutoFit/>
          </a:bodyPr>
          <a:lstStyle/>
          <a:p>
            <a:r>
              <a:rPr lang="en-US" sz="1400" baseline="30000" dirty="0" err="1">
                <a:solidFill>
                  <a:schemeClr val="tx1"/>
                </a:solidFill>
              </a:rPr>
              <a:t>a</a:t>
            </a:r>
            <a:r>
              <a:rPr lang="en-US" sz="1400" dirty="0" err="1">
                <a:solidFill>
                  <a:schemeClr val="tx1"/>
                </a:solidFill>
              </a:rPr>
              <a:t>rPFS</a:t>
            </a:r>
            <a:r>
              <a:rPr lang="en-US" sz="1400" dirty="0">
                <a:solidFill>
                  <a:schemeClr val="tx1"/>
                </a:solidFill>
              </a:rPr>
              <a:t> or PSA progression, whichever occurred first</a:t>
            </a:r>
            <a:endParaRPr lang="en-US" sz="1400" baseline="30000" dirty="0">
              <a:solidFill>
                <a:schemeClr val="tx1"/>
              </a:solidFill>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A4E3-A556-6B56-D147-702D46B97B49}"/>
              </a:ext>
            </a:extLst>
          </p:cNvPr>
          <p:cNvSpPr>
            <a:spLocks noGrp="1"/>
          </p:cNvSpPr>
          <p:nvPr>
            <p:ph type="title"/>
          </p:nvPr>
        </p:nvSpPr>
        <p:spPr/>
        <p:txBody>
          <a:bodyPr/>
          <a:lstStyle/>
          <a:p>
            <a:pPr algn="l"/>
            <a:r>
              <a:rPr lang="en-US" dirty="0"/>
              <a:t>Select Ongoing Phase III Trials of PARP Inhibitor Combined with Secondary Hormonal Therapy</a:t>
            </a:r>
          </a:p>
        </p:txBody>
      </p:sp>
      <p:graphicFrame>
        <p:nvGraphicFramePr>
          <p:cNvPr id="4" name="Table 4">
            <a:extLst>
              <a:ext uri="{FF2B5EF4-FFF2-40B4-BE49-F238E27FC236}">
                <a16:creationId xmlns:a16="http://schemas.microsoft.com/office/drawing/2014/main" id="{613E20CE-684C-D8AE-3844-B61A4C06B12C}"/>
              </a:ext>
            </a:extLst>
          </p:cNvPr>
          <p:cNvGraphicFramePr>
            <a:graphicFrameLocks noGrp="1"/>
          </p:cNvGraphicFramePr>
          <p:nvPr>
            <p:ph idx="1"/>
            <p:extLst>
              <p:ext uri="{D42A27DB-BD31-4B8C-83A1-F6EECF244321}">
                <p14:modId xmlns:p14="http://schemas.microsoft.com/office/powerpoint/2010/main" val="2448260240"/>
              </p:ext>
            </p:extLst>
          </p:nvPr>
        </p:nvGraphicFramePr>
        <p:xfrm>
          <a:off x="904067" y="1556792"/>
          <a:ext cx="10151741" cy="4608511"/>
        </p:xfrm>
        <a:graphic>
          <a:graphicData uri="http://schemas.openxmlformats.org/drawingml/2006/table">
            <a:tbl>
              <a:tblPr firstRow="1" bandRow="1">
                <a:tableStyleId>{21E4AEA4-8DFA-4A89-87EB-49C32662AFE0}</a:tableStyleId>
              </a:tblPr>
              <a:tblGrid>
                <a:gridCol w="1798812">
                  <a:extLst>
                    <a:ext uri="{9D8B030D-6E8A-4147-A177-3AD203B41FA5}">
                      <a16:colId xmlns:a16="http://schemas.microsoft.com/office/drawing/2014/main" val="3589120919"/>
                    </a:ext>
                  </a:extLst>
                </a:gridCol>
                <a:gridCol w="1296144">
                  <a:extLst>
                    <a:ext uri="{9D8B030D-6E8A-4147-A177-3AD203B41FA5}">
                      <a16:colId xmlns:a16="http://schemas.microsoft.com/office/drawing/2014/main" val="4060845758"/>
                    </a:ext>
                  </a:extLst>
                </a:gridCol>
                <a:gridCol w="5184577">
                  <a:extLst>
                    <a:ext uri="{9D8B030D-6E8A-4147-A177-3AD203B41FA5}">
                      <a16:colId xmlns:a16="http://schemas.microsoft.com/office/drawing/2014/main" val="3613725085"/>
                    </a:ext>
                  </a:extLst>
                </a:gridCol>
                <a:gridCol w="1872208">
                  <a:extLst>
                    <a:ext uri="{9D8B030D-6E8A-4147-A177-3AD203B41FA5}">
                      <a16:colId xmlns:a16="http://schemas.microsoft.com/office/drawing/2014/main" val="4287696427"/>
                    </a:ext>
                  </a:extLst>
                </a:gridCol>
              </a:tblGrid>
              <a:tr h="748289">
                <a:tc>
                  <a:txBody>
                    <a:bodyPr/>
                    <a:lstStyle/>
                    <a:p>
                      <a:endParaRPr lang="en-US" dirty="0"/>
                    </a:p>
                    <a:p>
                      <a:r>
                        <a:rPr lang="en-US"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No. of patients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endParaRPr lang="en-US" dirty="0"/>
                    </a:p>
                    <a:p>
                      <a:pPr algn="ctr"/>
                      <a:r>
                        <a:rPr lang="en-US"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dirty="0"/>
                        <a:t>Est primary 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3802398237"/>
                  </a:ext>
                </a:extLst>
              </a:tr>
              <a:tr h="433533">
                <a:tc gridSpan="4">
                  <a:txBody>
                    <a:bodyPr/>
                    <a:lstStyle/>
                    <a:p>
                      <a:r>
                        <a:rPr lang="en-US" b="1" i="1" dirty="0">
                          <a:solidFill>
                            <a:srgbClr val="0432FF"/>
                          </a:solidFill>
                        </a:rPr>
                        <a:t>Metastatic castration resistant prostate cancer (</a:t>
                      </a:r>
                      <a:r>
                        <a:rPr lang="en-US" b="1" i="1" dirty="0" err="1">
                          <a:solidFill>
                            <a:srgbClr val="0432FF"/>
                          </a:solidFill>
                        </a:rPr>
                        <a:t>mCRPC</a:t>
                      </a:r>
                      <a:r>
                        <a:rPr lang="en-US" b="1" i="1" dirty="0">
                          <a:solidFill>
                            <a:srgbClr val="0432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374644761"/>
                  </a:ext>
                </a:extLst>
              </a:tr>
              <a:tr h="748289">
                <a:tc>
                  <a:txBody>
                    <a:bodyPr/>
                    <a:lstStyle/>
                    <a:p>
                      <a:r>
                        <a:rPr lang="en-US" dirty="0"/>
                        <a:t>TALAPRO-2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1060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err="1"/>
                        <a:t>Talazoparib</a:t>
                      </a:r>
                      <a:r>
                        <a:rPr lang="en-US" dirty="0"/>
                        <a:t> + enzalutamide</a:t>
                      </a:r>
                    </a:p>
                    <a:p>
                      <a:pPr marL="285750" indent="-285750">
                        <a:buFont typeface="Arial" panose="020B0604020202020204" pitchFamily="34" charset="0"/>
                        <a:buChar char="•"/>
                      </a:pPr>
                      <a:r>
                        <a:rPr lang="en-US" dirty="0"/>
                        <a:t>Placebo + enzalutamide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Nov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2006750"/>
                  </a:ext>
                </a:extLst>
              </a:tr>
              <a:tr h="748289">
                <a:tc>
                  <a:txBody>
                    <a:bodyPr/>
                    <a:lstStyle/>
                    <a:p>
                      <a:r>
                        <a:rPr lang="en-US" dirty="0"/>
                        <a:t>CASPAR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1002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285750" indent="-285750">
                        <a:buFont typeface="Arial" panose="020B0604020202020204" pitchFamily="34" charset="0"/>
                        <a:buChar char="•"/>
                      </a:pPr>
                      <a:r>
                        <a:rPr lang="en-US" dirty="0"/>
                        <a:t>Rucaparib + enzalutamide +/- ADT</a:t>
                      </a:r>
                    </a:p>
                    <a:p>
                      <a:pPr marL="285750" indent="-285750">
                        <a:buFont typeface="Arial" panose="020B0604020202020204" pitchFamily="34" charset="0"/>
                        <a:buChar char="•"/>
                      </a:pPr>
                      <a:r>
                        <a:rPr lang="en-US" dirty="0"/>
                        <a:t>Placebo + enzalutamide +/- ADT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Sep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497715492"/>
                  </a:ext>
                </a:extLst>
              </a:tr>
              <a:tr h="433533">
                <a:tc gridSpan="4">
                  <a:txBody>
                    <a:bodyPr/>
                    <a:lstStyle/>
                    <a:p>
                      <a:r>
                        <a:rPr lang="en-US" b="1" i="1" dirty="0">
                          <a:solidFill>
                            <a:srgbClr val="0432FF"/>
                          </a:solidFill>
                        </a:rPr>
                        <a:t>Metastatic hormone-sensitive prostate cancer (</a:t>
                      </a:r>
                      <a:r>
                        <a:rPr lang="en-US" b="1" i="1" dirty="0" err="1">
                          <a:solidFill>
                            <a:srgbClr val="0432FF"/>
                          </a:solidFill>
                        </a:rPr>
                        <a:t>mHSPC</a:t>
                      </a:r>
                      <a:r>
                        <a:rPr lang="en-US" b="1" i="1" dirty="0">
                          <a:solidFill>
                            <a:srgbClr val="0432FF"/>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763884801"/>
                  </a:ext>
                </a:extLst>
              </a:tr>
              <a:tr h="748289">
                <a:tc>
                  <a:txBody>
                    <a:bodyPr/>
                    <a:lstStyle/>
                    <a:p>
                      <a:r>
                        <a:rPr lang="en-US" dirty="0"/>
                        <a:t>TALAPRO-3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550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285750" indent="-285750">
                        <a:buFont typeface="Arial" panose="020B0604020202020204" pitchFamily="34" charset="0"/>
                        <a:buChar char="•"/>
                      </a:pPr>
                      <a:r>
                        <a:rPr lang="en-US" dirty="0" err="1"/>
                        <a:t>Talazoparib</a:t>
                      </a:r>
                      <a:r>
                        <a:rPr lang="en-US" dirty="0"/>
                        <a:t> + enzalutamide</a:t>
                      </a:r>
                    </a:p>
                    <a:p>
                      <a:pPr marL="285750" indent="-285750">
                        <a:buFont typeface="Arial" panose="020B0604020202020204" pitchFamily="34" charset="0"/>
                        <a:buChar char="•"/>
                      </a:pPr>
                      <a:r>
                        <a:rPr lang="en-US" dirty="0"/>
                        <a:t>Placebo + enzalutamide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Dec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702765978"/>
                  </a:ext>
                </a:extLst>
              </a:tr>
              <a:tr h="748289">
                <a:tc>
                  <a:txBody>
                    <a:bodyPr/>
                    <a:lstStyle/>
                    <a:p>
                      <a:r>
                        <a:rPr lang="en-US" dirty="0"/>
                        <a:t>AMPLITUDE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t>Niraparib + abiraterone</a:t>
                      </a:r>
                    </a:p>
                    <a:p>
                      <a:pPr marL="285750" indent="-285750">
                        <a:buFont typeface="Arial" panose="020B0604020202020204" pitchFamily="34" charset="0"/>
                        <a:buChar char="•"/>
                      </a:pPr>
                      <a:r>
                        <a:rPr lang="en-US" dirty="0"/>
                        <a:t>Placebo + abiraterone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Nov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050466"/>
                  </a:ext>
                </a:extLst>
              </a:tr>
            </a:tbl>
          </a:graphicData>
        </a:graphic>
      </p:graphicFrame>
      <p:sp>
        <p:nvSpPr>
          <p:cNvPr id="5" name="TextBox 4">
            <a:extLst>
              <a:ext uri="{FF2B5EF4-FFF2-40B4-BE49-F238E27FC236}">
                <a16:creationId xmlns:a16="http://schemas.microsoft.com/office/drawing/2014/main" id="{83B12B4A-9DE4-C0D9-4DB6-E3CA496BA5B7}"/>
              </a:ext>
            </a:extLst>
          </p:cNvPr>
          <p:cNvSpPr txBox="1"/>
          <p:nvPr/>
        </p:nvSpPr>
        <p:spPr>
          <a:xfrm>
            <a:off x="47328" y="6453336"/>
            <a:ext cx="3541547"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www.clinicaltrials.gov</a:t>
            </a:r>
            <a:r>
              <a:rPr lang="en-US" sz="1500" b="0" dirty="0">
                <a:solidFill>
                  <a:schemeClr val="tx1"/>
                </a:solidFill>
                <a:latin typeface="Calibri" panose="020F0502020204030204" pitchFamily="34" charset="0"/>
                <a:cs typeface="Calibri" panose="020F0502020204030204" pitchFamily="34" charset="0"/>
              </a:rPr>
              <a:t>. Accessed May 2022.</a:t>
            </a:r>
          </a:p>
        </p:txBody>
      </p:sp>
    </p:spTree>
    <p:extLst>
      <p:ext uri="{BB962C8B-B14F-4D97-AF65-F5344CB8AC3E}">
        <p14:creationId xmlns:p14="http://schemas.microsoft.com/office/powerpoint/2010/main" val="1530641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2FC523-76F4-FB25-1C5F-F9F777F55F6B}"/>
              </a:ext>
            </a:extLst>
          </p:cNvPr>
          <p:cNvSpPr txBox="1"/>
          <p:nvPr/>
        </p:nvSpPr>
        <p:spPr>
          <a:xfrm>
            <a:off x="3241804" y="2780928"/>
            <a:ext cx="6058069" cy="646331"/>
          </a:xfrm>
          <a:prstGeom prst="rect">
            <a:avLst/>
          </a:prstGeom>
          <a:noFill/>
        </p:spPr>
        <p:txBody>
          <a:bodyPr wrap="none" rtlCol="0">
            <a:spAutoFit/>
          </a:bodyPr>
          <a:lstStyle/>
          <a:p>
            <a:r>
              <a:rPr lang="en-US" dirty="0"/>
              <a:t>Appendix of Key Data Sets</a:t>
            </a:r>
          </a:p>
        </p:txBody>
      </p:sp>
    </p:spTree>
    <p:extLst>
      <p:ext uri="{BB962C8B-B14F-4D97-AF65-F5344CB8AC3E}">
        <p14:creationId xmlns:p14="http://schemas.microsoft.com/office/powerpoint/2010/main" val="1448555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9A39-CCCB-3391-2D81-5213912466C0}"/>
              </a:ext>
            </a:extLst>
          </p:cNvPr>
          <p:cNvSpPr>
            <a:spLocks noGrp="1"/>
          </p:cNvSpPr>
          <p:nvPr>
            <p:ph type="title"/>
          </p:nvPr>
        </p:nvSpPr>
        <p:spPr/>
        <p:txBody>
          <a:bodyPr/>
          <a:lstStyle/>
          <a:p>
            <a:pPr algn="l"/>
            <a:r>
              <a:rPr lang="en-US" dirty="0"/>
              <a:t>STAMPEDE: Noteworthy Adverse Event Differences</a:t>
            </a:r>
          </a:p>
        </p:txBody>
      </p:sp>
      <p:graphicFrame>
        <p:nvGraphicFramePr>
          <p:cNvPr id="4" name="Table 4">
            <a:extLst>
              <a:ext uri="{FF2B5EF4-FFF2-40B4-BE49-F238E27FC236}">
                <a16:creationId xmlns:a16="http://schemas.microsoft.com/office/drawing/2014/main" id="{359575F6-AEA8-97BF-F9F2-B6F7812B567C}"/>
              </a:ext>
            </a:extLst>
          </p:cNvPr>
          <p:cNvGraphicFramePr>
            <a:graphicFrameLocks noGrp="1"/>
          </p:cNvGraphicFramePr>
          <p:nvPr>
            <p:ph idx="1"/>
            <p:extLst>
              <p:ext uri="{D42A27DB-BD31-4B8C-83A1-F6EECF244321}">
                <p14:modId xmlns:p14="http://schemas.microsoft.com/office/powerpoint/2010/main" val="3751757165"/>
              </p:ext>
            </p:extLst>
          </p:nvPr>
        </p:nvGraphicFramePr>
        <p:xfrm>
          <a:off x="407368" y="1628800"/>
          <a:ext cx="11377260" cy="2838122"/>
        </p:xfrm>
        <a:graphic>
          <a:graphicData uri="http://schemas.openxmlformats.org/drawingml/2006/table">
            <a:tbl>
              <a:tblPr firstRow="1" bandRow="1">
                <a:tableStyleId>{21E4AEA4-8DFA-4A89-87EB-49C32662AFE0}</a:tableStyleId>
              </a:tblPr>
              <a:tblGrid>
                <a:gridCol w="1440160">
                  <a:extLst>
                    <a:ext uri="{9D8B030D-6E8A-4147-A177-3AD203B41FA5}">
                      <a16:colId xmlns:a16="http://schemas.microsoft.com/office/drawing/2014/main" val="4016278319"/>
                    </a:ext>
                  </a:extLst>
                </a:gridCol>
                <a:gridCol w="1088120">
                  <a:extLst>
                    <a:ext uri="{9D8B030D-6E8A-4147-A177-3AD203B41FA5}">
                      <a16:colId xmlns:a16="http://schemas.microsoft.com/office/drawing/2014/main" val="3630059273"/>
                    </a:ext>
                  </a:extLst>
                </a:gridCol>
                <a:gridCol w="1072120">
                  <a:extLst>
                    <a:ext uri="{9D8B030D-6E8A-4147-A177-3AD203B41FA5}">
                      <a16:colId xmlns:a16="http://schemas.microsoft.com/office/drawing/2014/main" val="1882556996"/>
                    </a:ext>
                  </a:extLst>
                </a:gridCol>
                <a:gridCol w="1296144">
                  <a:extLst>
                    <a:ext uri="{9D8B030D-6E8A-4147-A177-3AD203B41FA5}">
                      <a16:colId xmlns:a16="http://schemas.microsoft.com/office/drawing/2014/main" val="935628008"/>
                    </a:ext>
                  </a:extLst>
                </a:gridCol>
                <a:gridCol w="1080120">
                  <a:extLst>
                    <a:ext uri="{9D8B030D-6E8A-4147-A177-3AD203B41FA5}">
                      <a16:colId xmlns:a16="http://schemas.microsoft.com/office/drawing/2014/main" val="48554180"/>
                    </a:ext>
                  </a:extLst>
                </a:gridCol>
                <a:gridCol w="1152128">
                  <a:extLst>
                    <a:ext uri="{9D8B030D-6E8A-4147-A177-3AD203B41FA5}">
                      <a16:colId xmlns:a16="http://schemas.microsoft.com/office/drawing/2014/main" val="499165446"/>
                    </a:ext>
                  </a:extLst>
                </a:gridCol>
                <a:gridCol w="1224136">
                  <a:extLst>
                    <a:ext uri="{9D8B030D-6E8A-4147-A177-3AD203B41FA5}">
                      <a16:colId xmlns:a16="http://schemas.microsoft.com/office/drawing/2014/main" val="1115908344"/>
                    </a:ext>
                  </a:extLst>
                </a:gridCol>
                <a:gridCol w="1760192">
                  <a:extLst>
                    <a:ext uri="{9D8B030D-6E8A-4147-A177-3AD203B41FA5}">
                      <a16:colId xmlns:a16="http://schemas.microsoft.com/office/drawing/2014/main" val="151668447"/>
                    </a:ext>
                  </a:extLst>
                </a:gridCol>
                <a:gridCol w="1264140">
                  <a:extLst>
                    <a:ext uri="{9D8B030D-6E8A-4147-A177-3AD203B41FA5}">
                      <a16:colId xmlns:a16="http://schemas.microsoft.com/office/drawing/2014/main" val="3809992244"/>
                    </a:ext>
                  </a:extLst>
                </a:gridCol>
              </a:tblGrid>
              <a:tr h="932830">
                <a:tc>
                  <a:txBody>
                    <a:bodyPr/>
                    <a:lstStyle/>
                    <a:p>
                      <a:r>
                        <a:rPr lang="en-US" sz="1700" dirty="0"/>
                        <a:t>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gridSpan="2">
                  <a:txBody>
                    <a:bodyPr/>
                    <a:lstStyle/>
                    <a:p>
                      <a:pPr algn="ctr"/>
                      <a:r>
                        <a:rPr lang="en-US" sz="1700" dirty="0"/>
                        <a:t>Control: </a:t>
                      </a:r>
                      <a:br>
                        <a:rPr lang="en-US" sz="1700" dirty="0"/>
                      </a:br>
                      <a:r>
                        <a:rPr lang="en-US" sz="1700" dirty="0"/>
                        <a:t>Abiraterone trial </a:t>
                      </a:r>
                    </a:p>
                    <a:p>
                      <a:pPr algn="ctr"/>
                      <a:r>
                        <a:rPr lang="en-US" sz="1700" dirty="0"/>
                        <a:t>(n = 455)</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hMerge="1">
                  <a:txBody>
                    <a:bodyPr/>
                    <a:lstStyle/>
                    <a:p>
                      <a:endParaRPr lang="en-US" dirty="0"/>
                    </a:p>
                  </a:txBody>
                  <a:tcPr/>
                </a:tc>
                <a:tc gridSpan="2">
                  <a:txBody>
                    <a:bodyPr/>
                    <a:lstStyle/>
                    <a:p>
                      <a:pPr algn="ctr"/>
                      <a:r>
                        <a:rPr lang="en-US" sz="1700" dirty="0"/>
                        <a:t>Control: Abiraterone and enzalutamide trial (n = 533)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hMerge="1">
                  <a:txBody>
                    <a:bodyPr/>
                    <a:lstStyle/>
                    <a:p>
                      <a:endParaRPr lang="en-US" dirty="0"/>
                    </a:p>
                  </a:txBody>
                  <a:tcPr/>
                </a:tc>
                <a:tc gridSpan="2">
                  <a:txBody>
                    <a:bodyPr/>
                    <a:lstStyle/>
                    <a:p>
                      <a:pPr algn="ctr"/>
                      <a:r>
                        <a:rPr lang="en-US" sz="1700" dirty="0"/>
                        <a:t>Combination: Abiraterone trial</a:t>
                      </a:r>
                    </a:p>
                    <a:p>
                      <a:pPr algn="ctr"/>
                      <a:r>
                        <a:rPr lang="en-US" sz="1700" dirty="0"/>
                        <a:t>(n = 451)</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hMerge="1">
                  <a:txBody>
                    <a:bodyPr/>
                    <a:lstStyle/>
                    <a:p>
                      <a:endParaRPr lang="en-US" dirty="0"/>
                    </a:p>
                  </a:txBody>
                  <a:tcPr/>
                </a:tc>
                <a:tc gridSpan="2">
                  <a:txBody>
                    <a:bodyPr/>
                    <a:lstStyle/>
                    <a:p>
                      <a:pPr algn="ctr"/>
                      <a:r>
                        <a:rPr lang="en-US" sz="1700" dirty="0"/>
                        <a:t>Combination: Abiraterone </a:t>
                      </a:r>
                      <a:br>
                        <a:rPr lang="en-US" sz="1700" dirty="0"/>
                      </a:br>
                      <a:r>
                        <a:rPr lang="en-US" sz="1700" dirty="0"/>
                        <a:t>and enzalutamide trial </a:t>
                      </a:r>
                    </a:p>
                    <a:p>
                      <a:pPr algn="ctr"/>
                      <a:r>
                        <a:rPr lang="en-US" sz="1700" dirty="0"/>
                        <a:t>(n = 513)</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hMerge="1">
                  <a:txBody>
                    <a:bodyPr/>
                    <a:lstStyle/>
                    <a:p>
                      <a:endParaRPr lang="en-US" dirty="0"/>
                    </a:p>
                  </a:txBody>
                  <a:tcPr/>
                </a:tc>
                <a:extLst>
                  <a:ext uri="{0D108BD9-81ED-4DB2-BD59-A6C34878D82A}">
                    <a16:rowId xmlns:a16="http://schemas.microsoft.com/office/drawing/2014/main" val="1685701502"/>
                  </a:ext>
                </a:extLst>
              </a:tr>
              <a:tr h="476323">
                <a:tc>
                  <a:txBody>
                    <a:bodyPr/>
                    <a:lstStyle/>
                    <a:p>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b="1" dirty="0"/>
                        <a:t>All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b="1" dirty="0"/>
                        <a:t>Grade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b="1" dirty="0"/>
                        <a:t>All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b="1" dirty="0"/>
                        <a:t>Grade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b="1" dirty="0"/>
                        <a:t>All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b="1" dirty="0"/>
                        <a:t>Grade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b="1" dirty="0"/>
                        <a:t>All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b="1" dirty="0"/>
                        <a:t>Grade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2525294730"/>
                  </a:ext>
                </a:extLst>
              </a:tr>
              <a:tr h="476323">
                <a:tc>
                  <a:txBody>
                    <a:bodyPr/>
                    <a:lstStyle/>
                    <a:p>
                      <a:r>
                        <a:rPr lang="en-US" sz="1700"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700"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5896"/>
                  </a:ext>
                </a:extLst>
              </a:tr>
              <a:tr h="476323">
                <a:tc>
                  <a:txBody>
                    <a:bodyPr/>
                    <a:lstStyle/>
                    <a:p>
                      <a:r>
                        <a:rPr lang="en-US" sz="1700" dirty="0"/>
                        <a:t>ALT increased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dirty="0"/>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700" dirty="0"/>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329513486"/>
                  </a:ext>
                </a:extLst>
              </a:tr>
              <a:tr h="476323">
                <a:tc>
                  <a:txBody>
                    <a:bodyPr/>
                    <a:lstStyle/>
                    <a:p>
                      <a:r>
                        <a:rPr lang="en-US" sz="1700" dirty="0"/>
                        <a:t>Grade 5 AEs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7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700" dirty="0"/>
                    </a:p>
                  </a:txBody>
                  <a:tcPr/>
                </a:tc>
                <a:tc gridSpan="2">
                  <a:txBody>
                    <a:bodyPr/>
                    <a:lstStyle/>
                    <a:p>
                      <a:pPr algn="ctr"/>
                      <a:r>
                        <a:rPr lang="en-US" sz="17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700" dirty="0"/>
                    </a:p>
                  </a:txBody>
                  <a:tcPr/>
                </a:tc>
                <a:tc gridSpan="2">
                  <a:txBody>
                    <a:bodyPr/>
                    <a:lstStyle/>
                    <a:p>
                      <a:pPr algn="ctr"/>
                      <a:r>
                        <a:rPr lang="en-US" sz="17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700" dirty="0"/>
                    </a:p>
                  </a:txBody>
                  <a:tcPr/>
                </a:tc>
                <a:tc gridSpan="2">
                  <a:txBody>
                    <a:bodyPr/>
                    <a:lstStyle/>
                    <a:p>
                      <a:pPr algn="ctr"/>
                      <a:r>
                        <a:rPr lang="en-US" sz="17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700" dirty="0"/>
                    </a:p>
                  </a:txBody>
                  <a:tcPr/>
                </a:tc>
                <a:extLst>
                  <a:ext uri="{0D108BD9-81ED-4DB2-BD59-A6C34878D82A}">
                    <a16:rowId xmlns:a16="http://schemas.microsoft.com/office/drawing/2014/main" val="1133005287"/>
                  </a:ext>
                </a:extLst>
              </a:tr>
            </a:tbl>
          </a:graphicData>
        </a:graphic>
      </p:graphicFrame>
      <p:sp>
        <p:nvSpPr>
          <p:cNvPr id="7" name="TextBox 6">
            <a:extLst>
              <a:ext uri="{FF2B5EF4-FFF2-40B4-BE49-F238E27FC236}">
                <a16:creationId xmlns:a16="http://schemas.microsoft.com/office/drawing/2014/main" id="{AD26FED5-F6A8-7579-2800-7655D81E113F}"/>
              </a:ext>
            </a:extLst>
          </p:cNvPr>
          <p:cNvSpPr txBox="1"/>
          <p:nvPr/>
        </p:nvSpPr>
        <p:spPr>
          <a:xfrm>
            <a:off x="30646" y="6534835"/>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Attard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2022;399(10323):447-60.</a:t>
            </a:r>
          </a:p>
        </p:txBody>
      </p:sp>
      <p:sp>
        <p:nvSpPr>
          <p:cNvPr id="5" name="TextBox 4">
            <a:extLst>
              <a:ext uri="{FF2B5EF4-FFF2-40B4-BE49-F238E27FC236}">
                <a16:creationId xmlns:a16="http://schemas.microsoft.com/office/drawing/2014/main" id="{CE357AD1-2333-BDEC-5233-C96DF8155F53}"/>
              </a:ext>
            </a:extLst>
          </p:cNvPr>
          <p:cNvSpPr txBox="1"/>
          <p:nvPr/>
        </p:nvSpPr>
        <p:spPr>
          <a:xfrm>
            <a:off x="407368" y="4637757"/>
            <a:ext cx="8778109" cy="646331"/>
          </a:xfrm>
          <a:prstGeom prst="rect">
            <a:avLst/>
          </a:prstGeom>
          <a:noFill/>
        </p:spPr>
        <p:txBody>
          <a:bodyPr wrap="none" rtlCol="0">
            <a:spAutoFit/>
          </a:bodyPr>
          <a:lstStyle/>
          <a:p>
            <a:r>
              <a:rPr lang="en-US" sz="1800" dirty="0">
                <a:solidFill>
                  <a:schemeClr val="tx1"/>
                </a:solidFill>
                <a:latin typeface="Calibri" panose="020F0502020204030204" pitchFamily="34" charset="0"/>
                <a:cs typeface="Calibri" panose="020F0502020204030204" pitchFamily="34" charset="0"/>
              </a:rPr>
              <a:t>* Three Grade 5 AEs: rectal adenocarcinoma, pulmonary hemorrhage, respiratory disorder</a:t>
            </a:r>
          </a:p>
          <a:p>
            <a:r>
              <a:rPr lang="en-US" sz="1800" dirty="0">
                <a:solidFill>
                  <a:schemeClr val="tx1"/>
                </a:solidFill>
                <a:latin typeface="Calibri" panose="020F0502020204030204" pitchFamily="34" charset="0"/>
                <a:cs typeface="Calibri" panose="020F0502020204030204" pitchFamily="34" charset="0"/>
              </a:rPr>
              <a:t>** Four Grade 5 AEs: 2 septic shock, 2 sudden death </a:t>
            </a:r>
          </a:p>
        </p:txBody>
      </p:sp>
    </p:spTree>
    <p:extLst>
      <p:ext uri="{BB962C8B-B14F-4D97-AF65-F5344CB8AC3E}">
        <p14:creationId xmlns:p14="http://schemas.microsoft.com/office/powerpoint/2010/main" val="3396913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556792"/>
            <a:ext cx="10224274" cy="4658274"/>
          </a:xfrm>
        </p:spPr>
        <p:txBody>
          <a:bodyPr/>
          <a:lstStyle/>
          <a:p>
            <a:pPr marL="98425" indent="0">
              <a:buNone/>
            </a:pPr>
            <a:r>
              <a:rPr lang="en-US" sz="2400" dirty="0">
                <a:solidFill>
                  <a:srgbClr val="0432FF"/>
                </a:solidFill>
              </a:rPr>
              <a:t>Module 1 – </a:t>
            </a:r>
            <a:r>
              <a:rPr lang="en-US" sz="2400" dirty="0"/>
              <a:t>Optimal Application of Hormonal Therapy in Prostate Cancer Management</a:t>
            </a:r>
          </a:p>
          <a:p>
            <a:pPr marL="98425" indent="0">
              <a:buNone/>
            </a:pPr>
            <a:r>
              <a:rPr lang="en-US" sz="2400" dirty="0">
                <a:solidFill>
                  <a:srgbClr val="0432FF"/>
                </a:solidFill>
              </a:rPr>
              <a:t>Module 2 – </a:t>
            </a:r>
            <a:r>
              <a:rPr lang="en-US" sz="2400" dirty="0"/>
              <a:t>Selection and Sequencing of Therapy for Patients with Metastatic Castration-Resistant Prostate Cancer (</a:t>
            </a:r>
            <a:r>
              <a:rPr lang="en-US" sz="2400" dirty="0" err="1"/>
              <a:t>mCRPC</a:t>
            </a:r>
            <a:r>
              <a:rPr lang="en-US" sz="2400" dirty="0"/>
              <a:t>); Novel Investigational Strategies</a:t>
            </a:r>
          </a:p>
          <a:p>
            <a:pPr marL="98425" indent="0">
              <a:buNone/>
            </a:pPr>
            <a:r>
              <a:rPr lang="en-US" sz="2500" dirty="0">
                <a:solidFill>
                  <a:srgbClr val="0432FF"/>
                </a:solidFill>
              </a:rPr>
              <a:t>Module 3 – </a:t>
            </a:r>
            <a:r>
              <a:rPr lang="en-US" sz="2400" dirty="0"/>
              <a:t>Current and Potential Role of PARP Inhibitors in the Management of Prostate Cancer</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536459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93323E-7FCD-8681-B640-5D86E5E6657E}"/>
              </a:ext>
            </a:extLst>
          </p:cNvPr>
          <p:cNvSpPr>
            <a:spLocks noGrp="1"/>
          </p:cNvSpPr>
          <p:nvPr>
            <p:ph type="title"/>
          </p:nvPr>
        </p:nvSpPr>
        <p:spPr>
          <a:xfrm>
            <a:off x="912286" y="227013"/>
            <a:ext cx="10583787" cy="1143000"/>
          </a:xfrm>
        </p:spPr>
        <p:txBody>
          <a:bodyPr/>
          <a:lstStyle/>
          <a:p>
            <a:pPr algn="l"/>
            <a:r>
              <a:rPr lang="en-US" sz="3200" dirty="0">
                <a:solidFill>
                  <a:srgbClr val="0432FF"/>
                </a:solidFill>
              </a:rPr>
              <a:t>Select Ongoing Phase III Trials of Secondary Hormonal Therapy for High-Risk Localized or Locally Advanced Prostate Cancer</a:t>
            </a:r>
            <a:endParaRPr lang="en-US" dirty="0">
              <a:solidFill>
                <a:srgbClr val="0432FF"/>
              </a:solidFill>
            </a:endParaRPr>
          </a:p>
        </p:txBody>
      </p:sp>
      <p:graphicFrame>
        <p:nvGraphicFramePr>
          <p:cNvPr id="4" name="Table 4">
            <a:extLst>
              <a:ext uri="{FF2B5EF4-FFF2-40B4-BE49-F238E27FC236}">
                <a16:creationId xmlns:a16="http://schemas.microsoft.com/office/drawing/2014/main" id="{42F4A28B-5CA1-1986-F22A-7C0507E22B81}"/>
              </a:ext>
            </a:extLst>
          </p:cNvPr>
          <p:cNvGraphicFramePr>
            <a:graphicFrameLocks noGrp="1"/>
          </p:cNvGraphicFramePr>
          <p:nvPr>
            <p:ph idx="1"/>
            <p:extLst>
              <p:ext uri="{D42A27DB-BD31-4B8C-83A1-F6EECF244321}">
                <p14:modId xmlns:p14="http://schemas.microsoft.com/office/powerpoint/2010/main" val="3570991858"/>
              </p:ext>
            </p:extLst>
          </p:nvPr>
        </p:nvGraphicFramePr>
        <p:xfrm>
          <a:off x="912813" y="1416050"/>
          <a:ext cx="10583787" cy="4663440"/>
        </p:xfrm>
        <a:graphic>
          <a:graphicData uri="http://schemas.openxmlformats.org/drawingml/2006/table">
            <a:tbl>
              <a:tblPr firstRow="1" bandRow="1">
                <a:tableStyleId>{21E4AEA4-8DFA-4A89-87EB-49C32662AFE0}</a:tableStyleId>
              </a:tblPr>
              <a:tblGrid>
                <a:gridCol w="1861401">
                  <a:extLst>
                    <a:ext uri="{9D8B030D-6E8A-4147-A177-3AD203B41FA5}">
                      <a16:colId xmlns:a16="http://schemas.microsoft.com/office/drawing/2014/main" val="3661094881"/>
                    </a:ext>
                  </a:extLst>
                </a:gridCol>
                <a:gridCol w="1270250">
                  <a:extLst>
                    <a:ext uri="{9D8B030D-6E8A-4147-A177-3AD203B41FA5}">
                      <a16:colId xmlns:a16="http://schemas.microsoft.com/office/drawing/2014/main" val="1789046821"/>
                    </a:ext>
                  </a:extLst>
                </a:gridCol>
                <a:gridCol w="3048601">
                  <a:extLst>
                    <a:ext uri="{9D8B030D-6E8A-4147-A177-3AD203B41FA5}">
                      <a16:colId xmlns:a16="http://schemas.microsoft.com/office/drawing/2014/main" val="3368265800"/>
                    </a:ext>
                  </a:extLst>
                </a:gridCol>
                <a:gridCol w="4403535">
                  <a:extLst>
                    <a:ext uri="{9D8B030D-6E8A-4147-A177-3AD203B41FA5}">
                      <a16:colId xmlns:a16="http://schemas.microsoft.com/office/drawing/2014/main" val="415064083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r>
                        <a:rPr lang="en-US" dirty="0"/>
                        <a:t>No. of patients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endParaRPr lang="en-US" dirty="0"/>
                    </a:p>
                    <a:p>
                      <a:r>
                        <a:rPr lang="en-US" dirty="0"/>
                        <a:t>Setting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endParaRPr lang="en-US" dirty="0"/>
                    </a:p>
                    <a:p>
                      <a:r>
                        <a:rPr lang="en-US" dirty="0"/>
                        <a:t>Randomization</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582601530"/>
                  </a:ext>
                </a:extLst>
              </a:tr>
              <a:tr h="370840">
                <a:tc>
                  <a:txBody>
                    <a:bodyPr/>
                    <a:lstStyle/>
                    <a:p>
                      <a:r>
                        <a:rPr lang="en-US" dirty="0"/>
                        <a:t>DASL-</a:t>
                      </a:r>
                      <a:r>
                        <a:rPr lang="en-US" dirty="0" err="1"/>
                        <a:t>HiCaP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r>
                        <a:rPr lang="en-US" dirty="0"/>
                        <a:t>1,100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r>
                        <a:rPr lang="en-US" dirty="0"/>
                        <a:t>Localized, very high risk,</a:t>
                      </a:r>
                    </a:p>
                    <a:p>
                      <a:r>
                        <a:rPr lang="en-US" dirty="0"/>
                        <a:t>undergoing definitive 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285750" indent="-285750">
                        <a:buFont typeface="Arial" panose="020B0604020202020204" pitchFamily="34" charset="0"/>
                        <a:buChar char="•"/>
                      </a:pPr>
                      <a:r>
                        <a:rPr lang="en-US" dirty="0"/>
                        <a:t>Darolutamide + LHRH analogue + EBRT</a:t>
                      </a:r>
                    </a:p>
                    <a:p>
                      <a:pPr marL="285750" indent="-285750">
                        <a:buFont typeface="Arial" panose="020B0604020202020204" pitchFamily="34" charset="0"/>
                        <a:buChar char="•"/>
                      </a:pPr>
                      <a:r>
                        <a:rPr lang="en-US" dirty="0"/>
                        <a:t>Placebo + LHRH analogue + EBRT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831492235"/>
                  </a:ext>
                </a:extLst>
              </a:tr>
              <a:tr h="370840">
                <a:tc>
                  <a:txBody>
                    <a:bodyPr/>
                    <a:lstStyle/>
                    <a:p>
                      <a:r>
                        <a:rPr lang="en-US" dirty="0"/>
                        <a:t>ATLAS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1,503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Localized, high risk, receiving primary 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t>Apalutamide + bicalutamide + GnRH agonist + RT</a:t>
                      </a:r>
                    </a:p>
                    <a:p>
                      <a:pPr marL="285750" indent="-285750">
                        <a:buFont typeface="Arial" panose="020B0604020202020204" pitchFamily="34" charset="0"/>
                        <a:buChar char="•"/>
                      </a:pPr>
                      <a:r>
                        <a:rPr lang="en-US" dirty="0"/>
                        <a:t>Placebo + bicalutamide + GnRH agonist + 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9742581"/>
                  </a:ext>
                </a:extLst>
              </a:tr>
              <a:tr h="370840">
                <a:tc>
                  <a:txBody>
                    <a:bodyPr/>
                    <a:lstStyle/>
                    <a:p>
                      <a:r>
                        <a:rPr lang="en-US" dirty="0"/>
                        <a:t>PROTEUS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r>
                        <a:rPr lang="en-US" dirty="0"/>
                        <a:t>2,400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r>
                        <a:rPr lang="en-US" dirty="0"/>
                        <a:t>Localized, high risk, candidates for prostatectomy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285750" indent="-285750">
                        <a:buFont typeface="Arial" panose="020B0604020202020204" pitchFamily="34" charset="0"/>
                        <a:buChar char="•"/>
                      </a:pPr>
                      <a:r>
                        <a:rPr lang="en-US" dirty="0"/>
                        <a:t>Apalutamide + ADT</a:t>
                      </a:r>
                    </a:p>
                    <a:p>
                      <a:pPr marL="285750" indent="-285750">
                        <a:buFont typeface="Arial" panose="020B0604020202020204" pitchFamily="34" charset="0"/>
                        <a:buChar char="•"/>
                      </a:pPr>
                      <a:r>
                        <a:rPr lang="en-US" dirty="0"/>
                        <a:t>Placebo + ADT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3965420490"/>
                  </a:ext>
                </a:extLst>
              </a:tr>
              <a:tr h="370840">
                <a:tc>
                  <a:txBody>
                    <a:bodyPr/>
                    <a:lstStyle/>
                    <a:p>
                      <a:r>
                        <a:rPr lang="en-US" dirty="0"/>
                        <a:t>EMBARK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1,068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High-risk M0 after definitive therapy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t>Enzalutamide + leuprolide</a:t>
                      </a:r>
                    </a:p>
                    <a:p>
                      <a:pPr marL="285750" indent="-285750">
                        <a:buFont typeface="Arial" panose="020B0604020202020204" pitchFamily="34" charset="0"/>
                        <a:buChar char="•"/>
                      </a:pPr>
                      <a:r>
                        <a:rPr lang="en-US" dirty="0"/>
                        <a:t>Enzalutamide</a:t>
                      </a:r>
                    </a:p>
                    <a:p>
                      <a:pPr marL="285750" indent="-285750">
                        <a:buFont typeface="Arial" panose="020B0604020202020204" pitchFamily="34" charset="0"/>
                        <a:buChar char="•"/>
                      </a:pPr>
                      <a:r>
                        <a:rPr lang="en-US" dirty="0"/>
                        <a:t>Placebo + leuprolide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0523514"/>
                  </a:ext>
                </a:extLst>
              </a:tr>
              <a:tr h="370840">
                <a:tc>
                  <a:txBody>
                    <a:bodyPr/>
                    <a:lstStyle/>
                    <a:p>
                      <a:r>
                        <a:rPr lang="en-US" dirty="0"/>
                        <a:t>ERADICATE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r>
                        <a:rPr lang="en-US" dirty="0"/>
                        <a:t>810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r>
                        <a:rPr lang="en-US" dirty="0"/>
                        <a:t>High-risk M0 after prostatectomy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285750" indent="-285750">
                        <a:buFont typeface="Arial" panose="020B0604020202020204" pitchFamily="34" charset="0"/>
                        <a:buChar char="•"/>
                      </a:pPr>
                      <a:r>
                        <a:rPr lang="en-US" dirty="0"/>
                        <a:t>ADT</a:t>
                      </a:r>
                    </a:p>
                    <a:p>
                      <a:pPr marL="285750" indent="-285750">
                        <a:buFont typeface="Arial" panose="020B0604020202020204" pitchFamily="34" charset="0"/>
                        <a:buChar char="•"/>
                      </a:pPr>
                      <a:r>
                        <a:rPr lang="en-US" dirty="0"/>
                        <a:t>Darolutamide + ADT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2312676716"/>
                  </a:ext>
                </a:extLst>
              </a:tr>
            </a:tbl>
          </a:graphicData>
        </a:graphic>
      </p:graphicFrame>
      <p:sp>
        <p:nvSpPr>
          <p:cNvPr id="5" name="TextBox 4">
            <a:extLst>
              <a:ext uri="{FF2B5EF4-FFF2-40B4-BE49-F238E27FC236}">
                <a16:creationId xmlns:a16="http://schemas.microsoft.com/office/drawing/2014/main" id="{E37CADE5-9801-269D-CBF1-026934162115}"/>
              </a:ext>
            </a:extLst>
          </p:cNvPr>
          <p:cNvSpPr txBox="1"/>
          <p:nvPr/>
        </p:nvSpPr>
        <p:spPr>
          <a:xfrm>
            <a:off x="119336" y="6477098"/>
            <a:ext cx="3145861" cy="307777"/>
          </a:xfrm>
          <a:prstGeom prst="rect">
            <a:avLst/>
          </a:prstGeom>
          <a:noFill/>
        </p:spPr>
        <p:txBody>
          <a:bodyPr wrap="none" rtlCol="0">
            <a:spAutoFit/>
          </a:bodyPr>
          <a:lstStyle/>
          <a:p>
            <a:r>
              <a:rPr lang="en-US" sz="1400" b="0" dirty="0" err="1">
                <a:solidFill>
                  <a:schemeClr val="tx1"/>
                </a:solidFill>
                <a:latin typeface="Calibri" panose="020F0502020204030204" pitchFamily="34" charset="0"/>
                <a:cs typeface="Calibri" panose="020F0502020204030204" pitchFamily="34" charset="0"/>
              </a:rPr>
              <a:t>Clinicaltrials.gov</a:t>
            </a:r>
            <a:r>
              <a:rPr lang="en-US" sz="1400" b="0" dirty="0">
                <a:solidFill>
                  <a:schemeClr val="tx1"/>
                </a:solidFill>
                <a:latin typeface="Calibri" panose="020F0502020204030204" pitchFamily="34" charset="0"/>
                <a:cs typeface="Calibri" panose="020F0502020204030204" pitchFamily="34" charset="0"/>
              </a:rPr>
              <a:t>. Accessed May 18, 2022</a:t>
            </a:r>
          </a:p>
        </p:txBody>
      </p:sp>
      <p:sp>
        <p:nvSpPr>
          <p:cNvPr id="6" name="TextBox 5">
            <a:extLst>
              <a:ext uri="{FF2B5EF4-FFF2-40B4-BE49-F238E27FC236}">
                <a16:creationId xmlns:a16="http://schemas.microsoft.com/office/drawing/2014/main" id="{95BE920C-5964-9740-8AF8-1FC2F275672D}"/>
              </a:ext>
            </a:extLst>
          </p:cNvPr>
          <p:cNvSpPr txBox="1"/>
          <p:nvPr/>
        </p:nvSpPr>
        <p:spPr>
          <a:xfrm>
            <a:off x="893059" y="6083203"/>
            <a:ext cx="3709734" cy="307777"/>
          </a:xfrm>
          <a:prstGeom prst="rect">
            <a:avLst/>
          </a:prstGeom>
          <a:noFill/>
        </p:spPr>
        <p:txBody>
          <a:bodyPr wrap="none" rtlCol="0">
            <a:spAutoFit/>
          </a:bodyPr>
          <a:lstStyle/>
          <a:p>
            <a:r>
              <a:rPr lang="en-US" sz="1400" b="0" dirty="0">
                <a:solidFill>
                  <a:schemeClr val="tx1"/>
                </a:solidFill>
                <a:latin typeface="Calibri" panose="020F0502020204030204" pitchFamily="34" charset="0"/>
                <a:cs typeface="Calibri" panose="020F0502020204030204" pitchFamily="34" charset="0"/>
              </a:rPr>
              <a:t>RT = radiation therapy; EBRT = external beam RT</a:t>
            </a:r>
          </a:p>
        </p:txBody>
      </p:sp>
    </p:spTree>
    <p:extLst>
      <p:ext uri="{BB962C8B-B14F-4D97-AF65-F5344CB8AC3E}">
        <p14:creationId xmlns:p14="http://schemas.microsoft.com/office/powerpoint/2010/main" val="1673799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86D0-7C97-3740-B454-1BBA0EB2AA5C}"/>
              </a:ext>
            </a:extLst>
          </p:cNvPr>
          <p:cNvSpPr>
            <a:spLocks noGrp="1"/>
          </p:cNvSpPr>
          <p:nvPr>
            <p:ph type="title"/>
          </p:nvPr>
        </p:nvSpPr>
        <p:spPr>
          <a:xfrm>
            <a:off x="916516" y="592449"/>
            <a:ext cx="10358967" cy="1143000"/>
          </a:xfrm>
        </p:spPr>
        <p:txBody>
          <a:bodyPr/>
          <a:lstStyle/>
          <a:p>
            <a:pPr algn="l"/>
            <a:r>
              <a:rPr lang="en-US" dirty="0"/>
              <a:t>FDA Approvals of Next-Generation Antiandrogens for Nonmetastatic CRPC</a:t>
            </a:r>
          </a:p>
        </p:txBody>
      </p:sp>
      <p:graphicFrame>
        <p:nvGraphicFramePr>
          <p:cNvPr id="4" name="Table 4">
            <a:extLst>
              <a:ext uri="{FF2B5EF4-FFF2-40B4-BE49-F238E27FC236}">
                <a16:creationId xmlns:a16="http://schemas.microsoft.com/office/drawing/2014/main" id="{A584ADDE-CD9F-A140-A950-580B4DCC5973}"/>
              </a:ext>
            </a:extLst>
          </p:cNvPr>
          <p:cNvGraphicFramePr>
            <a:graphicFrameLocks noGrp="1"/>
          </p:cNvGraphicFramePr>
          <p:nvPr>
            <p:ph idx="1"/>
          </p:nvPr>
        </p:nvGraphicFramePr>
        <p:xfrm>
          <a:off x="902343" y="1954472"/>
          <a:ext cx="10358436" cy="2949056"/>
        </p:xfrm>
        <a:graphic>
          <a:graphicData uri="http://schemas.openxmlformats.org/drawingml/2006/table">
            <a:tbl>
              <a:tblPr firstRow="1" bandRow="1">
                <a:tableStyleId>{21E4AEA4-8DFA-4A89-87EB-49C32662AFE0}</a:tableStyleId>
              </a:tblPr>
              <a:tblGrid>
                <a:gridCol w="3452812">
                  <a:extLst>
                    <a:ext uri="{9D8B030D-6E8A-4147-A177-3AD203B41FA5}">
                      <a16:colId xmlns:a16="http://schemas.microsoft.com/office/drawing/2014/main" val="4099333645"/>
                    </a:ext>
                  </a:extLst>
                </a:gridCol>
                <a:gridCol w="3452812">
                  <a:extLst>
                    <a:ext uri="{9D8B030D-6E8A-4147-A177-3AD203B41FA5}">
                      <a16:colId xmlns:a16="http://schemas.microsoft.com/office/drawing/2014/main" val="2952824726"/>
                    </a:ext>
                  </a:extLst>
                </a:gridCol>
                <a:gridCol w="3452812">
                  <a:extLst>
                    <a:ext uri="{9D8B030D-6E8A-4147-A177-3AD203B41FA5}">
                      <a16:colId xmlns:a16="http://schemas.microsoft.com/office/drawing/2014/main" val="211320688"/>
                    </a:ext>
                  </a:extLst>
                </a:gridCol>
              </a:tblGrid>
              <a:tr h="737264">
                <a:tc>
                  <a:txBody>
                    <a:bodyPr/>
                    <a:lstStyle/>
                    <a:p>
                      <a:r>
                        <a:rPr lang="en-US" sz="2200" dirty="0"/>
                        <a:t>Agent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200" dirty="0"/>
                        <a:t>Approval date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200" dirty="0"/>
                        <a:t>Pivotal study</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954029468"/>
                  </a:ext>
                </a:extLst>
              </a:tr>
              <a:tr h="737264">
                <a:tc>
                  <a:txBody>
                    <a:bodyPr/>
                    <a:lstStyle/>
                    <a:p>
                      <a:r>
                        <a:rPr lang="en-US" sz="2200" dirty="0"/>
                        <a:t>Darolutamide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dirty="0"/>
                        <a:t>July 30, 2020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dirty="0"/>
                        <a:t>ARAMIS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516358687"/>
                  </a:ext>
                </a:extLst>
              </a:tr>
              <a:tr h="737264">
                <a:tc>
                  <a:txBody>
                    <a:bodyPr/>
                    <a:lstStyle/>
                    <a:p>
                      <a:r>
                        <a:rPr lang="en-US" sz="2200" dirty="0"/>
                        <a:t>Enzalutamide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July 12, 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t>PROSPER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234043"/>
                  </a:ext>
                </a:extLst>
              </a:tr>
              <a:tr h="737264">
                <a:tc>
                  <a:txBody>
                    <a:bodyPr/>
                    <a:lstStyle/>
                    <a:p>
                      <a:r>
                        <a:rPr lang="en-US" sz="2200" dirty="0"/>
                        <a:t>Apalutamide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dirty="0"/>
                        <a:t>February 14, 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algn="ctr"/>
                      <a:r>
                        <a:rPr lang="en-US" sz="2200" dirty="0"/>
                        <a:t>SPARTAN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634651567"/>
                  </a:ext>
                </a:extLst>
              </a:tr>
            </a:tbl>
          </a:graphicData>
        </a:graphic>
      </p:graphicFrame>
      <p:sp>
        <p:nvSpPr>
          <p:cNvPr id="5" name="TextBox 4">
            <a:extLst>
              <a:ext uri="{FF2B5EF4-FFF2-40B4-BE49-F238E27FC236}">
                <a16:creationId xmlns:a16="http://schemas.microsoft.com/office/drawing/2014/main" id="{E210BB44-4CEB-7142-A001-3DE9A08AB10A}"/>
              </a:ext>
            </a:extLst>
          </p:cNvPr>
          <p:cNvSpPr txBox="1"/>
          <p:nvPr/>
        </p:nvSpPr>
        <p:spPr>
          <a:xfrm>
            <a:off x="191344" y="6469404"/>
            <a:ext cx="548900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a:t>
            </a:r>
          </a:p>
        </p:txBody>
      </p:sp>
    </p:spTree>
    <p:extLst>
      <p:ext uri="{BB962C8B-B14F-4D97-AF65-F5344CB8AC3E}">
        <p14:creationId xmlns:p14="http://schemas.microsoft.com/office/powerpoint/2010/main" val="1446558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153480"/>
            <a:ext cx="10738845" cy="779516"/>
          </a:xfrm>
        </p:spPr>
        <p:txBody>
          <a:bodyPr/>
          <a:lstStyle/>
          <a:p>
            <a:pPr algn="l"/>
            <a:r>
              <a:rPr lang="en-US" sz="3200" dirty="0">
                <a:latin typeface="Calibri" panose="020F0502020204030204" pitchFamily="34" charset="0"/>
                <a:cs typeface="Calibri" panose="020F0502020204030204" pitchFamily="34" charset="0"/>
              </a:rPr>
              <a:t>Primary Endpoint: Metastasis-Free Survival (MFS)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in Nonmetastatic CRPC </a:t>
            </a:r>
          </a:p>
        </p:txBody>
      </p:sp>
      <p:sp>
        <p:nvSpPr>
          <p:cNvPr id="3" name="Text Placeholder 3">
            <a:extLst>
              <a:ext uri="{FF2B5EF4-FFF2-40B4-BE49-F238E27FC236}">
                <a16:creationId xmlns:a16="http://schemas.microsoft.com/office/drawing/2014/main" id="{22BE1830-9183-49AF-8FEA-88BFA13B3282}"/>
              </a:ext>
            </a:extLst>
          </p:cNvPr>
          <p:cNvSpPr txBox="1">
            <a:spLocks/>
          </p:cNvSpPr>
          <p:nvPr/>
        </p:nvSpPr>
        <p:spPr>
          <a:xfrm>
            <a:off x="189890" y="6409396"/>
            <a:ext cx="11244355" cy="369268"/>
          </a:xfrm>
          <a:prstGeom prst="rect">
            <a:avLst/>
          </a:prstGeom>
        </p:spPr>
        <p:txBody>
          <a:bodyPr vert="horz" lIns="60960" tIns="60960" rIns="121920" bIns="60960" rtlCol="0" anchor="b">
            <a:noAutofit/>
          </a:bodyP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mn-ea"/>
                <a:cs typeface="Calibri" panose="020F0502020204030204" pitchFamily="34" charset="0"/>
              </a:rPr>
              <a:t>1. Smith MR et al. </a:t>
            </a:r>
            <a:r>
              <a:rPr kumimoji="0" lang="en-GB" sz="1600" b="0" i="1" u="none" strike="noStrike" kern="1200" cap="none" spc="0" normalizeH="0" baseline="0" noProof="0" dirty="0">
                <a:ln>
                  <a:noFill/>
                </a:ln>
                <a:solidFill>
                  <a:srgbClr val="000000">
                    <a:lumMod val="50000"/>
                  </a:srgbClr>
                </a:solidFill>
                <a:effectLst/>
                <a:uLnTx/>
                <a:uFillTx/>
                <a:latin typeface="Calibri" panose="020F0502020204030204" pitchFamily="34" charset="0"/>
                <a:ea typeface="+mn-ea"/>
                <a:cs typeface="Calibri" panose="020F0502020204030204" pitchFamily="34" charset="0"/>
              </a:rPr>
              <a:t>NEJM </a:t>
            </a:r>
            <a:r>
              <a:rPr kumimoji="0" lang="en-GB"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mn-ea"/>
                <a:cs typeface="Calibri" panose="020F0502020204030204" pitchFamily="34" charset="0"/>
              </a:rPr>
              <a:t>2018;378:1408-18. 2. Hussain M et al. </a:t>
            </a:r>
            <a:r>
              <a:rPr kumimoji="0" lang="en-GB" sz="1600" b="0" i="1" u="none" strike="noStrike" kern="1200" cap="none" spc="0" normalizeH="0" baseline="0" noProof="0" dirty="0">
                <a:ln>
                  <a:noFill/>
                </a:ln>
                <a:solidFill>
                  <a:srgbClr val="000000">
                    <a:lumMod val="50000"/>
                  </a:srgbClr>
                </a:solidFill>
                <a:effectLst/>
                <a:uLnTx/>
                <a:uFillTx/>
                <a:latin typeface="Calibri" panose="020F0502020204030204" pitchFamily="34" charset="0"/>
                <a:ea typeface="+mn-ea"/>
                <a:cs typeface="Calibri" panose="020F0502020204030204" pitchFamily="34" charset="0"/>
              </a:rPr>
              <a:t>NEJM </a:t>
            </a:r>
            <a:r>
              <a:rPr kumimoji="0" lang="en-GB"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mn-ea"/>
                <a:cs typeface="Calibri" panose="020F0502020204030204" pitchFamily="34" charset="0"/>
              </a:rPr>
              <a:t>2018;378:2465-74. 3. </a:t>
            </a:r>
            <a:r>
              <a:rPr kumimoji="0" lang="en-GB" sz="1600" b="0" i="0" u="none" strike="noStrike" kern="1200" cap="none" spc="0" normalizeH="0" baseline="0" noProof="0" dirty="0" err="1">
                <a:ln>
                  <a:noFill/>
                </a:ln>
                <a:solidFill>
                  <a:srgbClr val="000000">
                    <a:lumMod val="50000"/>
                  </a:srgbClr>
                </a:solidFill>
                <a:effectLst/>
                <a:uLnTx/>
                <a:uFillTx/>
                <a:latin typeface="Calibri" panose="020F0502020204030204" pitchFamily="34" charset="0"/>
                <a:ea typeface="+mn-ea"/>
                <a:cs typeface="Calibri" panose="020F0502020204030204" pitchFamily="34" charset="0"/>
              </a:rPr>
              <a:t>Fizazi</a:t>
            </a:r>
            <a:r>
              <a:rPr kumimoji="0" lang="en-GB"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mn-ea"/>
                <a:cs typeface="Calibri" panose="020F0502020204030204" pitchFamily="34" charset="0"/>
              </a:rPr>
              <a:t> K et al. </a:t>
            </a:r>
            <a:r>
              <a:rPr kumimoji="0" lang="pt-BR"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NEJM</a:t>
            </a:r>
            <a:r>
              <a:rPr kumimoji="0" lang="pt-B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2019;380:1235-46</a:t>
            </a:r>
            <a:r>
              <a:rPr kumimoji="0" 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40" name="Group 39"/>
          <p:cNvGrpSpPr/>
          <p:nvPr/>
        </p:nvGrpSpPr>
        <p:grpSpPr>
          <a:xfrm>
            <a:off x="218521" y="1058956"/>
            <a:ext cx="11754959" cy="1706880"/>
            <a:chOff x="122534" y="1017584"/>
            <a:chExt cx="8816219" cy="1280160"/>
          </a:xfrm>
        </p:grpSpPr>
        <p:sp>
          <p:nvSpPr>
            <p:cNvPr id="24" name="Title 3">
              <a:extLst>
                <a:ext uri="{FF2B5EF4-FFF2-40B4-BE49-F238E27FC236}">
                  <a16:creationId xmlns:a16="http://schemas.microsoft.com/office/drawing/2014/main" id="{D0DC25FE-6FF5-4DB7-A2E4-CF966996B3E0}"/>
                </a:ext>
              </a:extLst>
            </p:cNvPr>
            <p:cNvSpPr txBox="1">
              <a:spLocks/>
            </p:cNvSpPr>
            <p:nvPr/>
          </p:nvSpPr>
          <p:spPr>
            <a:xfrm>
              <a:off x="4864538" y="1275021"/>
              <a:ext cx="4074215"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72% reduction of distant progression or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MFS: APA 40.5 vs PBO 16.2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24-month MFS benefit</a:t>
              </a:r>
            </a:p>
          </p:txBody>
        </p:sp>
        <p:sp>
          <p:nvSpPr>
            <p:cNvPr id="26" name="TextBox 25">
              <a:extLst>
                <a:ext uri="{FF2B5EF4-FFF2-40B4-BE49-F238E27FC236}">
                  <a16:creationId xmlns:a16="http://schemas.microsoft.com/office/drawing/2014/main" id="{3791ED43-EB03-4FE8-B580-36B3F03D14E1}"/>
                </a:ext>
              </a:extLst>
            </p:cNvPr>
            <p:cNvSpPr txBox="1"/>
            <p:nvPr/>
          </p:nvSpPr>
          <p:spPr>
            <a:xfrm>
              <a:off x="122534" y="1365346"/>
              <a:ext cx="1684388" cy="58463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rPr>
                <a:t>SPARTAN</a:t>
              </a:r>
              <a:r>
                <a:rPr kumimoji="0" lang="en-GB" sz="2133" b="1" i="0" u="none" strike="noStrike" kern="1200" cap="none" spc="0" normalizeH="0" baseline="3000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rPr>
                <a:t>1</a:t>
              </a:r>
              <a:endPar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err="1">
                  <a:ln>
                    <a:noFill/>
                  </a:ln>
                  <a:solidFill>
                    <a:srgbClr val="445369">
                      <a:lumMod val="50000"/>
                    </a:srgbClr>
                  </a:solidFill>
                  <a:effectLst/>
                  <a:uLnTx/>
                  <a:uFillTx/>
                  <a:latin typeface="Calibri" panose="020F0502020204030204" pitchFamily="34" charset="0"/>
                  <a:ea typeface="+mn-ea"/>
                  <a:cs typeface="Calibri" panose="020F0502020204030204" pitchFamily="34" charset="0"/>
                </a:rPr>
                <a:t>Apalutamide</a:t>
              </a:r>
              <a:endPar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endParaRPr>
            </a:p>
          </p:txBody>
        </p:sp>
        <p:pic>
          <p:nvPicPr>
            <p:cNvPr id="31" name="Picture 2" descr="C:\Users\phil.divuolo\Desktop\Pictur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8339" y="1063304"/>
              <a:ext cx="2713763" cy="1188720"/>
            </a:xfrm>
            <a:prstGeom prst="rect">
              <a:avLst/>
            </a:prstGeom>
            <a:solidFill>
              <a:schemeClr val="bg1"/>
            </a:solidFill>
          </p:spPr>
        </p:pic>
        <p:sp>
          <p:nvSpPr>
            <p:cNvPr id="34" name="Rounded Rectangle 33"/>
            <p:cNvSpPr/>
            <p:nvPr/>
          </p:nvSpPr>
          <p:spPr>
            <a:xfrm>
              <a:off x="1807423" y="1017584"/>
              <a:ext cx="2895594" cy="1280160"/>
            </a:xfrm>
            <a:prstGeom prst="roundRect">
              <a:avLst>
                <a:gd name="adj" fmla="val 1158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41" name="Group 40"/>
          <p:cNvGrpSpPr/>
          <p:nvPr/>
        </p:nvGrpSpPr>
        <p:grpSpPr>
          <a:xfrm>
            <a:off x="196783" y="2811892"/>
            <a:ext cx="11401660" cy="1706880"/>
            <a:chOff x="106231" y="2359415"/>
            <a:chExt cx="8551245" cy="1280160"/>
          </a:xfrm>
        </p:grpSpPr>
        <p:sp>
          <p:nvSpPr>
            <p:cNvPr id="25" name="Title 3">
              <a:extLst>
                <a:ext uri="{FF2B5EF4-FFF2-40B4-BE49-F238E27FC236}">
                  <a16:creationId xmlns:a16="http://schemas.microsoft.com/office/drawing/2014/main" id="{119EBFFD-A1AF-4CCC-BBC1-0188FA423985}"/>
                </a:ext>
              </a:extLst>
            </p:cNvPr>
            <p:cNvSpPr txBox="1">
              <a:spLocks/>
            </p:cNvSpPr>
            <p:nvPr/>
          </p:nvSpPr>
          <p:spPr>
            <a:xfrm>
              <a:off x="4864538" y="2616852"/>
              <a:ext cx="3792938"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71% reduction of distant progression or death </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MFS: ENZA 36.6 vs PBO 14.7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22-month MFS benefit</a:t>
              </a:r>
            </a:p>
          </p:txBody>
        </p:sp>
        <p:sp>
          <p:nvSpPr>
            <p:cNvPr id="27" name="TextBox 26">
              <a:extLst>
                <a:ext uri="{FF2B5EF4-FFF2-40B4-BE49-F238E27FC236}">
                  <a16:creationId xmlns:a16="http://schemas.microsoft.com/office/drawing/2014/main" id="{72FFE0C5-EA07-423A-8884-A540F5F94AA1}"/>
                </a:ext>
              </a:extLst>
            </p:cNvPr>
            <p:cNvSpPr txBox="1"/>
            <p:nvPr/>
          </p:nvSpPr>
          <p:spPr>
            <a:xfrm>
              <a:off x="106231" y="2707177"/>
              <a:ext cx="1684388" cy="58463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rPr>
                <a:t>PROSPER</a:t>
              </a:r>
              <a:r>
                <a:rPr kumimoji="0" lang="en-GB" sz="2133" b="1" i="0" u="none" strike="noStrike" kern="1200" cap="none" spc="0" normalizeH="0" baseline="3000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rPr>
                <a:t>2</a:t>
              </a:r>
              <a:endPar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err="1">
                  <a:ln>
                    <a:noFill/>
                  </a:ln>
                  <a:solidFill>
                    <a:srgbClr val="445369">
                      <a:lumMod val="50000"/>
                    </a:srgbClr>
                  </a:solidFill>
                  <a:effectLst/>
                  <a:uLnTx/>
                  <a:uFillTx/>
                  <a:latin typeface="Calibri" panose="020F0502020204030204" pitchFamily="34" charset="0"/>
                  <a:ea typeface="+mn-ea"/>
                  <a:cs typeface="Calibri" panose="020F0502020204030204" pitchFamily="34" charset="0"/>
                </a:rPr>
                <a:t>Enzalutamide</a:t>
              </a:r>
              <a:endPar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endParaRPr>
            </a:p>
          </p:txBody>
        </p:sp>
        <p:pic>
          <p:nvPicPr>
            <p:cNvPr id="32" name="Picture 3" descr="C:\Users\phil.divuolo\Desktop\Pictur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339" y="2405135"/>
              <a:ext cx="2713763" cy="1188720"/>
            </a:xfrm>
            <a:prstGeom prst="rect">
              <a:avLst/>
            </a:prstGeom>
            <a:solidFill>
              <a:schemeClr val="bg1"/>
            </a:solidFill>
          </p:spPr>
        </p:pic>
        <p:sp>
          <p:nvSpPr>
            <p:cNvPr id="38" name="Rounded Rectangle 37"/>
            <p:cNvSpPr/>
            <p:nvPr/>
          </p:nvSpPr>
          <p:spPr>
            <a:xfrm>
              <a:off x="1807423" y="2359415"/>
              <a:ext cx="2895594" cy="1280160"/>
            </a:xfrm>
            <a:prstGeom prst="roundRect">
              <a:avLst>
                <a:gd name="adj" fmla="val 1158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42" name="Group 41"/>
          <p:cNvGrpSpPr/>
          <p:nvPr/>
        </p:nvGrpSpPr>
        <p:grpSpPr>
          <a:xfrm>
            <a:off x="193165" y="4564828"/>
            <a:ext cx="11405275" cy="1706880"/>
            <a:chOff x="103517" y="3681492"/>
            <a:chExt cx="8553956" cy="1280160"/>
          </a:xfrm>
        </p:grpSpPr>
        <p:sp>
          <p:nvSpPr>
            <p:cNvPr id="28" name="TextBox 27">
              <a:extLst>
                <a:ext uri="{FF2B5EF4-FFF2-40B4-BE49-F238E27FC236}">
                  <a16:creationId xmlns:a16="http://schemas.microsoft.com/office/drawing/2014/main" id="{C59D5829-3A45-4379-A028-F8E7DE0921E4}"/>
                </a:ext>
              </a:extLst>
            </p:cNvPr>
            <p:cNvSpPr txBox="1"/>
            <p:nvPr/>
          </p:nvSpPr>
          <p:spPr>
            <a:xfrm>
              <a:off x="103517" y="4029254"/>
              <a:ext cx="1684388" cy="58463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rPr>
                <a:t>ARAMIS</a:t>
              </a:r>
              <a:r>
                <a:rPr kumimoji="0" lang="en-GB" sz="2133" b="1" i="0" u="none" strike="noStrike" kern="1200" cap="none" spc="0" normalizeH="0" baseline="3000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rPr>
                <a:t>3</a:t>
              </a:r>
              <a:endPar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err="1">
                  <a:ln>
                    <a:noFill/>
                  </a:ln>
                  <a:solidFill>
                    <a:srgbClr val="445369">
                      <a:lumMod val="50000"/>
                    </a:srgbClr>
                  </a:solidFill>
                  <a:effectLst/>
                  <a:uLnTx/>
                  <a:uFillTx/>
                  <a:latin typeface="Calibri" panose="020F0502020204030204" pitchFamily="34" charset="0"/>
                  <a:ea typeface="+mn-ea"/>
                  <a:cs typeface="Calibri" panose="020F0502020204030204" pitchFamily="34" charset="0"/>
                </a:rPr>
                <a:t>Darolutamide</a:t>
              </a:r>
              <a:endPar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n-ea"/>
                <a:cs typeface="Calibri" panose="020F0502020204030204" pitchFamily="34" charset="0"/>
              </a:endParaRPr>
            </a:p>
          </p:txBody>
        </p:sp>
        <p:sp>
          <p:nvSpPr>
            <p:cNvPr id="29" name="Title 3">
              <a:extLst>
                <a:ext uri="{FF2B5EF4-FFF2-40B4-BE49-F238E27FC236}">
                  <a16:creationId xmlns:a16="http://schemas.microsoft.com/office/drawing/2014/main" id="{8A54F28C-4790-4EDB-BC6E-6B2956471802}"/>
                </a:ext>
              </a:extLst>
            </p:cNvPr>
            <p:cNvSpPr txBox="1">
              <a:spLocks/>
            </p:cNvSpPr>
            <p:nvPr/>
          </p:nvSpPr>
          <p:spPr>
            <a:xfrm>
              <a:off x="4864535" y="3938929"/>
              <a:ext cx="3792938"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59% reduction of distant progression or death </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MFS: DARO 40.4 vs PBO 18.4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22-month MFS benefit</a:t>
              </a:r>
            </a:p>
          </p:txBody>
        </p:sp>
        <p:pic>
          <p:nvPicPr>
            <p:cNvPr id="33" name="Picture 4" descr="C:\Users\phil.divuolo\Desktop\Pictur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7336" y="3723031"/>
              <a:ext cx="2715768" cy="1197083"/>
            </a:xfrm>
            <a:prstGeom prst="rect">
              <a:avLst/>
            </a:prstGeom>
            <a:solidFill>
              <a:schemeClr val="bg1"/>
            </a:solidFill>
          </p:spPr>
        </p:pic>
        <p:sp>
          <p:nvSpPr>
            <p:cNvPr id="39" name="Rounded Rectangle 38"/>
            <p:cNvSpPr/>
            <p:nvPr/>
          </p:nvSpPr>
          <p:spPr>
            <a:xfrm>
              <a:off x="1807423" y="3681492"/>
              <a:ext cx="2895594" cy="1280160"/>
            </a:xfrm>
            <a:prstGeom prst="roundRect">
              <a:avLst>
                <a:gd name="adj" fmla="val 11587"/>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9" name="Text Placeholder 3">
            <a:extLst>
              <a:ext uri="{FF2B5EF4-FFF2-40B4-BE49-F238E27FC236}">
                <a16:creationId xmlns:a16="http://schemas.microsoft.com/office/drawing/2014/main" id="{40C5F33B-AA80-0702-E5CA-2CFB9F613CBA}"/>
              </a:ext>
            </a:extLst>
          </p:cNvPr>
          <p:cNvSpPr txBox="1">
            <a:spLocks/>
          </p:cNvSpPr>
          <p:nvPr/>
        </p:nvSpPr>
        <p:spPr>
          <a:xfrm>
            <a:off x="6672064" y="5909934"/>
            <a:ext cx="4762181" cy="369268"/>
          </a:xfrm>
          <a:prstGeom prst="rect">
            <a:avLst/>
          </a:prstGeom>
        </p:spPr>
        <p:txBody>
          <a:bodyPr vert="horz" lIns="60960" tIns="60960" rIns="121920" bIns="60960" rtlCol="0" anchor="b">
            <a:noAutofit/>
          </a:bodyP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en-GB" sz="1600" b="0" dirty="0">
                <a:solidFill>
                  <a:srgbClr val="000000">
                    <a:lumMod val="50000"/>
                  </a:srgbClr>
                </a:solidFill>
                <a:latin typeface="Calibri" panose="020F0502020204030204" pitchFamily="34" charset="0"/>
                <a:cs typeface="Calibri" panose="020F0502020204030204" pitchFamily="34" charset="0"/>
              </a:rPr>
              <a:t>PBO = placebo</a:t>
            </a:r>
          </a:p>
        </p:txBody>
      </p:sp>
    </p:spTree>
    <p:extLst>
      <p:ext uri="{BB962C8B-B14F-4D97-AF65-F5344CB8AC3E}">
        <p14:creationId xmlns:p14="http://schemas.microsoft.com/office/powerpoint/2010/main" val="32966272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10438" y="2907190"/>
            <a:ext cx="9175462" cy="1554057"/>
            <a:chOff x="1818313" y="850890"/>
            <a:chExt cx="6881597" cy="1165543"/>
          </a:xfrm>
        </p:grpSpPr>
        <p:graphicFrame>
          <p:nvGraphicFramePr>
            <p:cNvPr id="53" name="Chart 52"/>
            <p:cNvGraphicFramePr/>
            <p:nvPr/>
          </p:nvGraphicFramePr>
          <p:xfrm>
            <a:off x="1830710" y="946304"/>
            <a:ext cx="2722029" cy="1070129"/>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p:cNvGrpSpPr/>
            <p:nvPr/>
          </p:nvGrpSpPr>
          <p:grpSpPr>
            <a:xfrm>
              <a:off x="1818313" y="850890"/>
              <a:ext cx="6881597" cy="1149866"/>
              <a:chOff x="1818313" y="840842"/>
              <a:chExt cx="6881597" cy="1149866"/>
            </a:xfrm>
          </p:grpSpPr>
          <p:sp>
            <p:nvSpPr>
              <p:cNvPr id="27" name="Title 3">
                <a:extLst>
                  <a:ext uri="{FF2B5EF4-FFF2-40B4-BE49-F238E27FC236}">
                    <a16:creationId xmlns:a16="http://schemas.microsoft.com/office/drawing/2014/main" id="{119EBFFD-A1AF-4CCC-BBC1-0188FA423985}"/>
                  </a:ext>
                </a:extLst>
              </p:cNvPr>
              <p:cNvSpPr txBox="1">
                <a:spLocks/>
              </p:cNvSpPr>
              <p:nvPr/>
            </p:nvSpPr>
            <p:spPr>
              <a:xfrm>
                <a:off x="4755899" y="1033132"/>
                <a:ext cx="3944011"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ctr"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27% reduction in risk of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OS</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67.0 mo vs 56.3 mo</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HR = 0.73; </a:t>
                </a: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0.001</a:t>
                </a:r>
                <a:endPar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5" name="Rounded Rectangle 44"/>
              <p:cNvSpPr/>
              <p:nvPr/>
            </p:nvSpPr>
            <p:spPr>
              <a:xfrm>
                <a:off x="1818313" y="840842"/>
                <a:ext cx="2689580" cy="1149866"/>
              </a:xfrm>
              <a:prstGeom prst="roundRect">
                <a:avLst>
                  <a:gd name="adj" fmla="val 1158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cxnSp>
        <p:nvCxnSpPr>
          <p:cNvPr id="55" name="Straight Connector 54"/>
          <p:cNvCxnSpPr/>
          <p:nvPr/>
        </p:nvCxnSpPr>
        <p:spPr>
          <a:xfrm>
            <a:off x="2893075" y="3729699"/>
            <a:ext cx="3083495"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2904917" y="3249942"/>
            <a:ext cx="3048000" cy="569540"/>
          </a:xfrm>
          <a:custGeom>
            <a:avLst/>
            <a:gdLst>
              <a:gd name="connsiteX0" fmla="*/ 2286000 w 2286000"/>
              <a:gd name="connsiteY0" fmla="*/ 427155 h 427155"/>
              <a:gd name="connsiteX1" fmla="*/ 2128837 w 2286000"/>
              <a:gd name="connsiteY1" fmla="*/ 427155 h 427155"/>
              <a:gd name="connsiteX2" fmla="*/ 2128837 w 2286000"/>
              <a:gd name="connsiteY2" fmla="*/ 357305 h 427155"/>
              <a:gd name="connsiteX3" fmla="*/ 2082800 w 2286000"/>
              <a:gd name="connsiteY3" fmla="*/ 357305 h 427155"/>
              <a:gd name="connsiteX4" fmla="*/ 2082800 w 2286000"/>
              <a:gd name="connsiteY4" fmla="*/ 330317 h 427155"/>
              <a:gd name="connsiteX5" fmla="*/ 2041525 w 2286000"/>
              <a:gd name="connsiteY5" fmla="*/ 330317 h 427155"/>
              <a:gd name="connsiteX6" fmla="*/ 2041525 w 2286000"/>
              <a:gd name="connsiteY6" fmla="*/ 319205 h 427155"/>
              <a:gd name="connsiteX7" fmla="*/ 2032000 w 2286000"/>
              <a:gd name="connsiteY7" fmla="*/ 319205 h 427155"/>
              <a:gd name="connsiteX8" fmla="*/ 2032000 w 2286000"/>
              <a:gd name="connsiteY8" fmla="*/ 311267 h 427155"/>
              <a:gd name="connsiteX9" fmla="*/ 2016125 w 2286000"/>
              <a:gd name="connsiteY9" fmla="*/ 311267 h 427155"/>
              <a:gd name="connsiteX10" fmla="*/ 2016125 w 2286000"/>
              <a:gd name="connsiteY10" fmla="*/ 298567 h 427155"/>
              <a:gd name="connsiteX11" fmla="*/ 1989137 w 2286000"/>
              <a:gd name="connsiteY11" fmla="*/ 298567 h 427155"/>
              <a:gd name="connsiteX12" fmla="*/ 1989137 w 2286000"/>
              <a:gd name="connsiteY12" fmla="*/ 292217 h 427155"/>
              <a:gd name="connsiteX13" fmla="*/ 1849437 w 2286000"/>
              <a:gd name="connsiteY13" fmla="*/ 292217 h 427155"/>
              <a:gd name="connsiteX14" fmla="*/ 1849437 w 2286000"/>
              <a:gd name="connsiteY14" fmla="*/ 277930 h 427155"/>
              <a:gd name="connsiteX15" fmla="*/ 1814512 w 2286000"/>
              <a:gd name="connsiteY15" fmla="*/ 277930 h 427155"/>
              <a:gd name="connsiteX16" fmla="*/ 1801812 w 2286000"/>
              <a:gd name="connsiteY16" fmla="*/ 274755 h 427155"/>
              <a:gd name="connsiteX17" fmla="*/ 1763712 w 2286000"/>
              <a:gd name="connsiteY17" fmla="*/ 268405 h 427155"/>
              <a:gd name="connsiteX18" fmla="*/ 1754187 w 2286000"/>
              <a:gd name="connsiteY18" fmla="*/ 263642 h 427155"/>
              <a:gd name="connsiteX19" fmla="*/ 1717675 w 2286000"/>
              <a:gd name="connsiteY19" fmla="*/ 262055 h 427155"/>
              <a:gd name="connsiteX20" fmla="*/ 1711325 w 2286000"/>
              <a:gd name="connsiteY20" fmla="*/ 260467 h 427155"/>
              <a:gd name="connsiteX21" fmla="*/ 1703387 w 2286000"/>
              <a:gd name="connsiteY21" fmla="*/ 258880 h 427155"/>
              <a:gd name="connsiteX22" fmla="*/ 1657350 w 2286000"/>
              <a:gd name="connsiteY22" fmla="*/ 254117 h 427155"/>
              <a:gd name="connsiteX23" fmla="*/ 1652587 w 2286000"/>
              <a:gd name="connsiteY23" fmla="*/ 252530 h 427155"/>
              <a:gd name="connsiteX24" fmla="*/ 1628775 w 2286000"/>
              <a:gd name="connsiteY24" fmla="*/ 249355 h 427155"/>
              <a:gd name="connsiteX25" fmla="*/ 1585912 w 2286000"/>
              <a:gd name="connsiteY25" fmla="*/ 246180 h 427155"/>
              <a:gd name="connsiteX26" fmla="*/ 1576387 w 2286000"/>
              <a:gd name="connsiteY26" fmla="*/ 241417 h 427155"/>
              <a:gd name="connsiteX27" fmla="*/ 1571625 w 2286000"/>
              <a:gd name="connsiteY27" fmla="*/ 238242 h 427155"/>
              <a:gd name="connsiteX28" fmla="*/ 1519237 w 2286000"/>
              <a:gd name="connsiteY28" fmla="*/ 236655 h 427155"/>
              <a:gd name="connsiteX29" fmla="*/ 1509712 w 2286000"/>
              <a:gd name="connsiteY29" fmla="*/ 233480 h 427155"/>
              <a:gd name="connsiteX30" fmla="*/ 1504950 w 2286000"/>
              <a:gd name="connsiteY30" fmla="*/ 230305 h 427155"/>
              <a:gd name="connsiteX31" fmla="*/ 1492250 w 2286000"/>
              <a:gd name="connsiteY31" fmla="*/ 228717 h 427155"/>
              <a:gd name="connsiteX32" fmla="*/ 1479550 w 2286000"/>
              <a:gd name="connsiteY32" fmla="*/ 223955 h 427155"/>
              <a:gd name="connsiteX33" fmla="*/ 1474787 w 2286000"/>
              <a:gd name="connsiteY33" fmla="*/ 222367 h 427155"/>
              <a:gd name="connsiteX34" fmla="*/ 1454150 w 2286000"/>
              <a:gd name="connsiteY34" fmla="*/ 220780 h 427155"/>
              <a:gd name="connsiteX35" fmla="*/ 1449387 w 2286000"/>
              <a:gd name="connsiteY35" fmla="*/ 219192 h 427155"/>
              <a:gd name="connsiteX36" fmla="*/ 1438275 w 2286000"/>
              <a:gd name="connsiteY36" fmla="*/ 217605 h 427155"/>
              <a:gd name="connsiteX37" fmla="*/ 1427162 w 2286000"/>
              <a:gd name="connsiteY37" fmla="*/ 204905 h 427155"/>
              <a:gd name="connsiteX38" fmla="*/ 1397000 w 2286000"/>
              <a:gd name="connsiteY38" fmla="*/ 204905 h 427155"/>
              <a:gd name="connsiteX39" fmla="*/ 1393825 w 2286000"/>
              <a:gd name="connsiteY39" fmla="*/ 201730 h 427155"/>
              <a:gd name="connsiteX40" fmla="*/ 1381125 w 2286000"/>
              <a:gd name="connsiteY40" fmla="*/ 196967 h 427155"/>
              <a:gd name="connsiteX41" fmla="*/ 1371600 w 2286000"/>
              <a:gd name="connsiteY41" fmla="*/ 195380 h 427155"/>
              <a:gd name="connsiteX42" fmla="*/ 1366837 w 2286000"/>
              <a:gd name="connsiteY42" fmla="*/ 192205 h 427155"/>
              <a:gd name="connsiteX43" fmla="*/ 1362075 w 2286000"/>
              <a:gd name="connsiteY43" fmla="*/ 190617 h 427155"/>
              <a:gd name="connsiteX44" fmla="*/ 1357312 w 2286000"/>
              <a:gd name="connsiteY44" fmla="*/ 187442 h 427155"/>
              <a:gd name="connsiteX45" fmla="*/ 1344612 w 2286000"/>
              <a:gd name="connsiteY45" fmla="*/ 184267 h 427155"/>
              <a:gd name="connsiteX46" fmla="*/ 1304925 w 2286000"/>
              <a:gd name="connsiteY46" fmla="*/ 177917 h 427155"/>
              <a:gd name="connsiteX47" fmla="*/ 1295400 w 2286000"/>
              <a:gd name="connsiteY47" fmla="*/ 174742 h 427155"/>
              <a:gd name="connsiteX48" fmla="*/ 1287462 w 2286000"/>
              <a:gd name="connsiteY48" fmla="*/ 176330 h 427155"/>
              <a:gd name="connsiteX49" fmla="*/ 1282700 w 2286000"/>
              <a:gd name="connsiteY49" fmla="*/ 174742 h 427155"/>
              <a:gd name="connsiteX50" fmla="*/ 1271587 w 2286000"/>
              <a:gd name="connsiteY50" fmla="*/ 169980 h 427155"/>
              <a:gd name="connsiteX51" fmla="*/ 1255712 w 2286000"/>
              <a:gd name="connsiteY51" fmla="*/ 168392 h 427155"/>
              <a:gd name="connsiteX52" fmla="*/ 1246187 w 2286000"/>
              <a:gd name="connsiteY52" fmla="*/ 166805 h 427155"/>
              <a:gd name="connsiteX53" fmla="*/ 1243012 w 2286000"/>
              <a:gd name="connsiteY53" fmla="*/ 162042 h 427155"/>
              <a:gd name="connsiteX54" fmla="*/ 1233487 w 2286000"/>
              <a:gd name="connsiteY54" fmla="*/ 158867 h 427155"/>
              <a:gd name="connsiteX55" fmla="*/ 1223962 w 2286000"/>
              <a:gd name="connsiteY55" fmla="*/ 158867 h 427155"/>
              <a:gd name="connsiteX56" fmla="*/ 1219200 w 2286000"/>
              <a:gd name="connsiteY56" fmla="*/ 155692 h 427155"/>
              <a:gd name="connsiteX57" fmla="*/ 1157287 w 2286000"/>
              <a:gd name="connsiteY57" fmla="*/ 150930 h 427155"/>
              <a:gd name="connsiteX58" fmla="*/ 1128712 w 2286000"/>
              <a:gd name="connsiteY58" fmla="*/ 146167 h 427155"/>
              <a:gd name="connsiteX59" fmla="*/ 1119187 w 2286000"/>
              <a:gd name="connsiteY59" fmla="*/ 142992 h 427155"/>
              <a:gd name="connsiteX60" fmla="*/ 1114425 w 2286000"/>
              <a:gd name="connsiteY60" fmla="*/ 141405 h 427155"/>
              <a:gd name="connsiteX61" fmla="*/ 1093787 w 2286000"/>
              <a:gd name="connsiteY61" fmla="*/ 138230 h 427155"/>
              <a:gd name="connsiteX62" fmla="*/ 1087437 w 2286000"/>
              <a:gd name="connsiteY62" fmla="*/ 136642 h 427155"/>
              <a:gd name="connsiteX63" fmla="*/ 1058862 w 2286000"/>
              <a:gd name="connsiteY63" fmla="*/ 125530 h 427155"/>
              <a:gd name="connsiteX64" fmla="*/ 1036637 w 2286000"/>
              <a:gd name="connsiteY64" fmla="*/ 120767 h 427155"/>
              <a:gd name="connsiteX65" fmla="*/ 1022350 w 2286000"/>
              <a:gd name="connsiteY65" fmla="*/ 123942 h 427155"/>
              <a:gd name="connsiteX66" fmla="*/ 1006475 w 2286000"/>
              <a:gd name="connsiteY66" fmla="*/ 117592 h 427155"/>
              <a:gd name="connsiteX67" fmla="*/ 990600 w 2286000"/>
              <a:gd name="connsiteY67" fmla="*/ 116005 h 427155"/>
              <a:gd name="connsiteX68" fmla="*/ 982662 w 2286000"/>
              <a:gd name="connsiteY68" fmla="*/ 114417 h 427155"/>
              <a:gd name="connsiteX69" fmla="*/ 977900 w 2286000"/>
              <a:gd name="connsiteY69" fmla="*/ 112830 h 427155"/>
              <a:gd name="connsiteX70" fmla="*/ 962025 w 2286000"/>
              <a:gd name="connsiteY70" fmla="*/ 111242 h 427155"/>
              <a:gd name="connsiteX71" fmla="*/ 947737 w 2286000"/>
              <a:gd name="connsiteY71" fmla="*/ 106480 h 427155"/>
              <a:gd name="connsiteX72" fmla="*/ 942975 w 2286000"/>
              <a:gd name="connsiteY72" fmla="*/ 104892 h 427155"/>
              <a:gd name="connsiteX73" fmla="*/ 928687 w 2286000"/>
              <a:gd name="connsiteY73" fmla="*/ 101717 h 427155"/>
              <a:gd name="connsiteX74" fmla="*/ 911225 w 2286000"/>
              <a:gd name="connsiteY74" fmla="*/ 100130 h 427155"/>
              <a:gd name="connsiteX75" fmla="*/ 898525 w 2286000"/>
              <a:gd name="connsiteY75" fmla="*/ 96955 h 427155"/>
              <a:gd name="connsiteX76" fmla="*/ 887412 w 2286000"/>
              <a:gd name="connsiteY76" fmla="*/ 92192 h 427155"/>
              <a:gd name="connsiteX77" fmla="*/ 866775 w 2286000"/>
              <a:gd name="connsiteY77" fmla="*/ 90605 h 427155"/>
              <a:gd name="connsiteX78" fmla="*/ 850900 w 2286000"/>
              <a:gd name="connsiteY78" fmla="*/ 87430 h 427155"/>
              <a:gd name="connsiteX79" fmla="*/ 842962 w 2286000"/>
              <a:gd name="connsiteY79" fmla="*/ 85842 h 427155"/>
              <a:gd name="connsiteX80" fmla="*/ 838200 w 2286000"/>
              <a:gd name="connsiteY80" fmla="*/ 84255 h 427155"/>
              <a:gd name="connsiteX81" fmla="*/ 806450 w 2286000"/>
              <a:gd name="connsiteY81" fmla="*/ 81080 h 427155"/>
              <a:gd name="connsiteX82" fmla="*/ 796925 w 2286000"/>
              <a:gd name="connsiteY82" fmla="*/ 74730 h 427155"/>
              <a:gd name="connsiteX83" fmla="*/ 792162 w 2286000"/>
              <a:gd name="connsiteY83" fmla="*/ 73142 h 427155"/>
              <a:gd name="connsiteX84" fmla="*/ 777875 w 2286000"/>
              <a:gd name="connsiteY84" fmla="*/ 66792 h 427155"/>
              <a:gd name="connsiteX85" fmla="*/ 727075 w 2286000"/>
              <a:gd name="connsiteY85" fmla="*/ 65205 h 427155"/>
              <a:gd name="connsiteX86" fmla="*/ 711200 w 2286000"/>
              <a:gd name="connsiteY86" fmla="*/ 60442 h 427155"/>
              <a:gd name="connsiteX87" fmla="*/ 706437 w 2286000"/>
              <a:gd name="connsiteY87" fmla="*/ 58855 h 427155"/>
              <a:gd name="connsiteX88" fmla="*/ 665162 w 2286000"/>
              <a:gd name="connsiteY88" fmla="*/ 55680 h 427155"/>
              <a:gd name="connsiteX89" fmla="*/ 660400 w 2286000"/>
              <a:gd name="connsiteY89" fmla="*/ 54092 h 427155"/>
              <a:gd name="connsiteX90" fmla="*/ 655637 w 2286000"/>
              <a:gd name="connsiteY90" fmla="*/ 49330 h 427155"/>
              <a:gd name="connsiteX91" fmla="*/ 614362 w 2286000"/>
              <a:gd name="connsiteY91" fmla="*/ 47742 h 427155"/>
              <a:gd name="connsiteX92" fmla="*/ 604837 w 2286000"/>
              <a:gd name="connsiteY92" fmla="*/ 46155 h 427155"/>
              <a:gd name="connsiteX93" fmla="*/ 598487 w 2286000"/>
              <a:gd name="connsiteY93" fmla="*/ 42980 h 427155"/>
              <a:gd name="connsiteX94" fmla="*/ 577850 w 2286000"/>
              <a:gd name="connsiteY94" fmla="*/ 41392 h 427155"/>
              <a:gd name="connsiteX95" fmla="*/ 531812 w 2286000"/>
              <a:gd name="connsiteY95" fmla="*/ 39805 h 427155"/>
              <a:gd name="connsiteX96" fmla="*/ 527050 w 2286000"/>
              <a:gd name="connsiteY96" fmla="*/ 38217 h 427155"/>
              <a:gd name="connsiteX97" fmla="*/ 522287 w 2286000"/>
              <a:gd name="connsiteY97" fmla="*/ 35042 h 427155"/>
              <a:gd name="connsiteX98" fmla="*/ 498475 w 2286000"/>
              <a:gd name="connsiteY98" fmla="*/ 33455 h 427155"/>
              <a:gd name="connsiteX99" fmla="*/ 482600 w 2286000"/>
              <a:gd name="connsiteY99" fmla="*/ 31867 h 427155"/>
              <a:gd name="connsiteX100" fmla="*/ 476250 w 2286000"/>
              <a:gd name="connsiteY100" fmla="*/ 30280 h 427155"/>
              <a:gd name="connsiteX101" fmla="*/ 466725 w 2286000"/>
              <a:gd name="connsiteY101" fmla="*/ 25517 h 427155"/>
              <a:gd name="connsiteX102" fmla="*/ 412750 w 2286000"/>
              <a:gd name="connsiteY102" fmla="*/ 22342 h 427155"/>
              <a:gd name="connsiteX103" fmla="*/ 403225 w 2286000"/>
              <a:gd name="connsiteY103" fmla="*/ 20755 h 427155"/>
              <a:gd name="connsiteX104" fmla="*/ 395287 w 2286000"/>
              <a:gd name="connsiteY104" fmla="*/ 17580 h 427155"/>
              <a:gd name="connsiteX105" fmla="*/ 341312 w 2286000"/>
              <a:gd name="connsiteY105" fmla="*/ 15992 h 427155"/>
              <a:gd name="connsiteX106" fmla="*/ 331787 w 2286000"/>
              <a:gd name="connsiteY106" fmla="*/ 12817 h 427155"/>
              <a:gd name="connsiteX107" fmla="*/ 287337 w 2286000"/>
              <a:gd name="connsiteY107" fmla="*/ 9642 h 427155"/>
              <a:gd name="connsiteX108" fmla="*/ 277812 w 2286000"/>
              <a:gd name="connsiteY108" fmla="*/ 9642 h 427155"/>
              <a:gd name="connsiteX109" fmla="*/ 263525 w 2286000"/>
              <a:gd name="connsiteY109" fmla="*/ 9642 h 427155"/>
              <a:gd name="connsiteX110" fmla="*/ 225425 w 2286000"/>
              <a:gd name="connsiteY110" fmla="*/ 8055 h 427155"/>
              <a:gd name="connsiteX111" fmla="*/ 211137 w 2286000"/>
              <a:gd name="connsiteY111" fmla="*/ 6467 h 427155"/>
              <a:gd name="connsiteX112" fmla="*/ 200025 w 2286000"/>
              <a:gd name="connsiteY112" fmla="*/ 9642 h 427155"/>
              <a:gd name="connsiteX113" fmla="*/ 187325 w 2286000"/>
              <a:gd name="connsiteY113" fmla="*/ 11230 h 427155"/>
              <a:gd name="connsiteX114" fmla="*/ 176212 w 2286000"/>
              <a:gd name="connsiteY114" fmla="*/ 9642 h 427155"/>
              <a:gd name="connsiteX115" fmla="*/ 169862 w 2286000"/>
              <a:gd name="connsiteY115" fmla="*/ 8055 h 427155"/>
              <a:gd name="connsiteX116" fmla="*/ 133350 w 2286000"/>
              <a:gd name="connsiteY116" fmla="*/ 6467 h 427155"/>
              <a:gd name="connsiteX117" fmla="*/ 127000 w 2286000"/>
              <a:gd name="connsiteY117" fmla="*/ 4880 h 427155"/>
              <a:gd name="connsiteX118" fmla="*/ 122237 w 2286000"/>
              <a:gd name="connsiteY118" fmla="*/ 3292 h 427155"/>
              <a:gd name="connsiteX119" fmla="*/ 53975 w 2286000"/>
              <a:gd name="connsiteY119" fmla="*/ 117 h 427155"/>
              <a:gd name="connsiteX120" fmla="*/ 0 w 2286000"/>
              <a:gd name="connsiteY120" fmla="*/ 117 h 42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286000" h="427155">
                <a:moveTo>
                  <a:pt x="2286000" y="427155"/>
                </a:moveTo>
                <a:lnTo>
                  <a:pt x="2128837" y="427155"/>
                </a:lnTo>
                <a:lnTo>
                  <a:pt x="2128837" y="357305"/>
                </a:lnTo>
                <a:lnTo>
                  <a:pt x="2082800" y="357305"/>
                </a:lnTo>
                <a:lnTo>
                  <a:pt x="2082800" y="330317"/>
                </a:lnTo>
                <a:lnTo>
                  <a:pt x="2041525" y="330317"/>
                </a:lnTo>
                <a:lnTo>
                  <a:pt x="2041525" y="319205"/>
                </a:lnTo>
                <a:lnTo>
                  <a:pt x="2032000" y="319205"/>
                </a:lnTo>
                <a:lnTo>
                  <a:pt x="2032000" y="311267"/>
                </a:lnTo>
                <a:lnTo>
                  <a:pt x="2016125" y="311267"/>
                </a:lnTo>
                <a:lnTo>
                  <a:pt x="2016125" y="298567"/>
                </a:lnTo>
                <a:lnTo>
                  <a:pt x="1989137" y="298567"/>
                </a:lnTo>
                <a:lnTo>
                  <a:pt x="1989137" y="292217"/>
                </a:lnTo>
                <a:lnTo>
                  <a:pt x="1849437" y="292217"/>
                </a:lnTo>
                <a:lnTo>
                  <a:pt x="1849437" y="277930"/>
                </a:lnTo>
                <a:lnTo>
                  <a:pt x="1814512" y="277930"/>
                </a:lnTo>
                <a:lnTo>
                  <a:pt x="1801812" y="274755"/>
                </a:lnTo>
                <a:lnTo>
                  <a:pt x="1763712" y="268405"/>
                </a:lnTo>
                <a:lnTo>
                  <a:pt x="1754187" y="263642"/>
                </a:lnTo>
                <a:cubicBezTo>
                  <a:pt x="1742016" y="263113"/>
                  <a:pt x="1729824" y="262955"/>
                  <a:pt x="1717675" y="262055"/>
                </a:cubicBezTo>
                <a:cubicBezTo>
                  <a:pt x="1715499" y="261894"/>
                  <a:pt x="1713455" y="260940"/>
                  <a:pt x="1711325" y="260467"/>
                </a:cubicBezTo>
                <a:cubicBezTo>
                  <a:pt x="1708691" y="259882"/>
                  <a:pt x="1706052" y="259301"/>
                  <a:pt x="1703387" y="258880"/>
                </a:cubicBezTo>
                <a:cubicBezTo>
                  <a:pt x="1678244" y="254911"/>
                  <a:pt x="1683359" y="255852"/>
                  <a:pt x="1657350" y="254117"/>
                </a:cubicBezTo>
                <a:cubicBezTo>
                  <a:pt x="1655762" y="253588"/>
                  <a:pt x="1654221" y="252893"/>
                  <a:pt x="1652587" y="252530"/>
                </a:cubicBezTo>
                <a:cubicBezTo>
                  <a:pt x="1644293" y="250687"/>
                  <a:pt x="1637393" y="250504"/>
                  <a:pt x="1628775" y="249355"/>
                </a:cubicBezTo>
                <a:cubicBezTo>
                  <a:pt x="1600294" y="245557"/>
                  <a:pt x="1650053" y="249233"/>
                  <a:pt x="1585912" y="246180"/>
                </a:cubicBezTo>
                <a:cubicBezTo>
                  <a:pt x="1572266" y="237082"/>
                  <a:pt x="1589531" y="247990"/>
                  <a:pt x="1576387" y="241417"/>
                </a:cubicBezTo>
                <a:cubicBezTo>
                  <a:pt x="1574681" y="240564"/>
                  <a:pt x="1573526" y="238400"/>
                  <a:pt x="1571625" y="238242"/>
                </a:cubicBezTo>
                <a:cubicBezTo>
                  <a:pt x="1554215" y="236791"/>
                  <a:pt x="1536700" y="237184"/>
                  <a:pt x="1519237" y="236655"/>
                </a:cubicBezTo>
                <a:cubicBezTo>
                  <a:pt x="1516062" y="235597"/>
                  <a:pt x="1512497" y="235337"/>
                  <a:pt x="1509712" y="233480"/>
                </a:cubicBezTo>
                <a:cubicBezTo>
                  <a:pt x="1508125" y="232422"/>
                  <a:pt x="1506791" y="230807"/>
                  <a:pt x="1504950" y="230305"/>
                </a:cubicBezTo>
                <a:cubicBezTo>
                  <a:pt x="1500834" y="229182"/>
                  <a:pt x="1496483" y="229246"/>
                  <a:pt x="1492250" y="228717"/>
                </a:cubicBezTo>
                <a:cubicBezTo>
                  <a:pt x="1482383" y="223783"/>
                  <a:pt x="1489639" y="226838"/>
                  <a:pt x="1479550" y="223955"/>
                </a:cubicBezTo>
                <a:cubicBezTo>
                  <a:pt x="1477941" y="223495"/>
                  <a:pt x="1476448" y="222575"/>
                  <a:pt x="1474787" y="222367"/>
                </a:cubicBezTo>
                <a:cubicBezTo>
                  <a:pt x="1467941" y="221511"/>
                  <a:pt x="1461029" y="221309"/>
                  <a:pt x="1454150" y="220780"/>
                </a:cubicBezTo>
                <a:cubicBezTo>
                  <a:pt x="1452562" y="220251"/>
                  <a:pt x="1451028" y="219520"/>
                  <a:pt x="1449387" y="219192"/>
                </a:cubicBezTo>
                <a:cubicBezTo>
                  <a:pt x="1445718" y="218458"/>
                  <a:pt x="1441432" y="219614"/>
                  <a:pt x="1438275" y="217605"/>
                </a:cubicBezTo>
                <a:cubicBezTo>
                  <a:pt x="1435892" y="216088"/>
                  <a:pt x="1432587" y="205398"/>
                  <a:pt x="1427162" y="204905"/>
                </a:cubicBezTo>
                <a:cubicBezTo>
                  <a:pt x="1417149" y="203995"/>
                  <a:pt x="1407054" y="204905"/>
                  <a:pt x="1397000" y="204905"/>
                </a:cubicBezTo>
                <a:lnTo>
                  <a:pt x="1393825" y="201730"/>
                </a:lnTo>
                <a:cubicBezTo>
                  <a:pt x="1389592" y="200142"/>
                  <a:pt x="1385472" y="198209"/>
                  <a:pt x="1381125" y="196967"/>
                </a:cubicBezTo>
                <a:cubicBezTo>
                  <a:pt x="1378030" y="196083"/>
                  <a:pt x="1374654" y="196398"/>
                  <a:pt x="1371600" y="195380"/>
                </a:cubicBezTo>
                <a:cubicBezTo>
                  <a:pt x="1369790" y="194777"/>
                  <a:pt x="1368544" y="193058"/>
                  <a:pt x="1366837" y="192205"/>
                </a:cubicBezTo>
                <a:cubicBezTo>
                  <a:pt x="1365340" y="191457"/>
                  <a:pt x="1363572" y="191365"/>
                  <a:pt x="1362075" y="190617"/>
                </a:cubicBezTo>
                <a:cubicBezTo>
                  <a:pt x="1360368" y="189764"/>
                  <a:pt x="1359105" y="188094"/>
                  <a:pt x="1357312" y="187442"/>
                </a:cubicBezTo>
                <a:cubicBezTo>
                  <a:pt x="1353211" y="185951"/>
                  <a:pt x="1344612" y="184267"/>
                  <a:pt x="1344612" y="184267"/>
                </a:cubicBezTo>
                <a:cubicBezTo>
                  <a:pt x="1331115" y="170770"/>
                  <a:pt x="1344660" y="182175"/>
                  <a:pt x="1304925" y="177917"/>
                </a:cubicBezTo>
                <a:cubicBezTo>
                  <a:pt x="1301597" y="177560"/>
                  <a:pt x="1295400" y="174742"/>
                  <a:pt x="1295400" y="174742"/>
                </a:cubicBezTo>
                <a:cubicBezTo>
                  <a:pt x="1292754" y="175271"/>
                  <a:pt x="1290160" y="176330"/>
                  <a:pt x="1287462" y="176330"/>
                </a:cubicBezTo>
                <a:cubicBezTo>
                  <a:pt x="1285789" y="176330"/>
                  <a:pt x="1284238" y="175401"/>
                  <a:pt x="1282700" y="174742"/>
                </a:cubicBezTo>
                <a:cubicBezTo>
                  <a:pt x="1279284" y="173278"/>
                  <a:pt x="1275462" y="170576"/>
                  <a:pt x="1271587" y="169980"/>
                </a:cubicBezTo>
                <a:cubicBezTo>
                  <a:pt x="1266331" y="169171"/>
                  <a:pt x="1260989" y="169052"/>
                  <a:pt x="1255712" y="168392"/>
                </a:cubicBezTo>
                <a:cubicBezTo>
                  <a:pt x="1252518" y="167993"/>
                  <a:pt x="1249362" y="167334"/>
                  <a:pt x="1246187" y="166805"/>
                </a:cubicBezTo>
                <a:cubicBezTo>
                  <a:pt x="1245129" y="165217"/>
                  <a:pt x="1244630" y="163053"/>
                  <a:pt x="1243012" y="162042"/>
                </a:cubicBezTo>
                <a:cubicBezTo>
                  <a:pt x="1240174" y="160268"/>
                  <a:pt x="1233487" y="158867"/>
                  <a:pt x="1233487" y="158867"/>
                </a:cubicBezTo>
                <a:cubicBezTo>
                  <a:pt x="1228407" y="160561"/>
                  <a:pt x="1229043" y="161408"/>
                  <a:pt x="1223962" y="158867"/>
                </a:cubicBezTo>
                <a:cubicBezTo>
                  <a:pt x="1222256" y="158014"/>
                  <a:pt x="1221094" y="155918"/>
                  <a:pt x="1219200" y="155692"/>
                </a:cubicBezTo>
                <a:cubicBezTo>
                  <a:pt x="1198646" y="153245"/>
                  <a:pt x="1157287" y="150930"/>
                  <a:pt x="1157287" y="150930"/>
                </a:cubicBezTo>
                <a:cubicBezTo>
                  <a:pt x="1145009" y="142744"/>
                  <a:pt x="1158168" y="150375"/>
                  <a:pt x="1128712" y="146167"/>
                </a:cubicBezTo>
                <a:cubicBezTo>
                  <a:pt x="1125399" y="145694"/>
                  <a:pt x="1122362" y="144050"/>
                  <a:pt x="1119187" y="142992"/>
                </a:cubicBezTo>
                <a:cubicBezTo>
                  <a:pt x="1117600" y="142463"/>
                  <a:pt x="1116081" y="141642"/>
                  <a:pt x="1114425" y="141405"/>
                </a:cubicBezTo>
                <a:cubicBezTo>
                  <a:pt x="1109108" y="140645"/>
                  <a:pt x="1099276" y="139328"/>
                  <a:pt x="1093787" y="138230"/>
                </a:cubicBezTo>
                <a:cubicBezTo>
                  <a:pt x="1091648" y="137802"/>
                  <a:pt x="1073943" y="127382"/>
                  <a:pt x="1087437" y="136642"/>
                </a:cubicBezTo>
                <a:lnTo>
                  <a:pt x="1058862" y="125530"/>
                </a:lnTo>
                <a:lnTo>
                  <a:pt x="1036637" y="120767"/>
                </a:lnTo>
                <a:cubicBezTo>
                  <a:pt x="1031875" y="121825"/>
                  <a:pt x="1027229" y="123942"/>
                  <a:pt x="1022350" y="123942"/>
                </a:cubicBezTo>
                <a:cubicBezTo>
                  <a:pt x="995034" y="123942"/>
                  <a:pt x="1021558" y="121072"/>
                  <a:pt x="1006475" y="117592"/>
                </a:cubicBezTo>
                <a:cubicBezTo>
                  <a:pt x="1001293" y="116396"/>
                  <a:pt x="995892" y="116534"/>
                  <a:pt x="990600" y="116005"/>
                </a:cubicBezTo>
                <a:cubicBezTo>
                  <a:pt x="987954" y="115476"/>
                  <a:pt x="985280" y="115071"/>
                  <a:pt x="982662" y="114417"/>
                </a:cubicBezTo>
                <a:cubicBezTo>
                  <a:pt x="981039" y="114011"/>
                  <a:pt x="979554" y="113084"/>
                  <a:pt x="977900" y="112830"/>
                </a:cubicBezTo>
                <a:cubicBezTo>
                  <a:pt x="972644" y="112021"/>
                  <a:pt x="967317" y="111771"/>
                  <a:pt x="962025" y="111242"/>
                </a:cubicBezTo>
                <a:cubicBezTo>
                  <a:pt x="953737" y="105718"/>
                  <a:pt x="960572" y="109332"/>
                  <a:pt x="947737" y="106480"/>
                </a:cubicBezTo>
                <a:cubicBezTo>
                  <a:pt x="946104" y="106117"/>
                  <a:pt x="944584" y="105352"/>
                  <a:pt x="942975" y="104892"/>
                </a:cubicBezTo>
                <a:cubicBezTo>
                  <a:pt x="939810" y="103988"/>
                  <a:pt x="931588" y="102080"/>
                  <a:pt x="928687" y="101717"/>
                </a:cubicBezTo>
                <a:cubicBezTo>
                  <a:pt x="922887" y="100992"/>
                  <a:pt x="917046" y="100659"/>
                  <a:pt x="911225" y="100130"/>
                </a:cubicBezTo>
                <a:cubicBezTo>
                  <a:pt x="906992" y="99072"/>
                  <a:pt x="902156" y="99375"/>
                  <a:pt x="898525" y="96955"/>
                </a:cubicBezTo>
                <a:cubicBezTo>
                  <a:pt x="893677" y="93723"/>
                  <a:pt x="893635" y="92924"/>
                  <a:pt x="887412" y="92192"/>
                </a:cubicBezTo>
                <a:cubicBezTo>
                  <a:pt x="880560" y="91386"/>
                  <a:pt x="873654" y="91134"/>
                  <a:pt x="866775" y="90605"/>
                </a:cubicBezTo>
                <a:cubicBezTo>
                  <a:pt x="857646" y="87561"/>
                  <a:pt x="865495" y="89863"/>
                  <a:pt x="850900" y="87430"/>
                </a:cubicBezTo>
                <a:cubicBezTo>
                  <a:pt x="848238" y="86986"/>
                  <a:pt x="845580" y="86496"/>
                  <a:pt x="842962" y="85842"/>
                </a:cubicBezTo>
                <a:cubicBezTo>
                  <a:pt x="841339" y="85436"/>
                  <a:pt x="839859" y="84471"/>
                  <a:pt x="838200" y="84255"/>
                </a:cubicBezTo>
                <a:cubicBezTo>
                  <a:pt x="827653" y="82879"/>
                  <a:pt x="806450" y="81080"/>
                  <a:pt x="806450" y="81080"/>
                </a:cubicBezTo>
                <a:cubicBezTo>
                  <a:pt x="795124" y="77304"/>
                  <a:pt x="808817" y="82658"/>
                  <a:pt x="796925" y="74730"/>
                </a:cubicBezTo>
                <a:cubicBezTo>
                  <a:pt x="795532" y="73802"/>
                  <a:pt x="793659" y="73891"/>
                  <a:pt x="792162" y="73142"/>
                </a:cubicBezTo>
                <a:cubicBezTo>
                  <a:pt x="786096" y="70109"/>
                  <a:pt x="786613" y="67065"/>
                  <a:pt x="777875" y="66792"/>
                </a:cubicBezTo>
                <a:lnTo>
                  <a:pt x="727075" y="65205"/>
                </a:lnTo>
                <a:cubicBezTo>
                  <a:pt x="717474" y="62804"/>
                  <a:pt x="722801" y="64309"/>
                  <a:pt x="711200" y="60442"/>
                </a:cubicBezTo>
                <a:cubicBezTo>
                  <a:pt x="709612" y="59913"/>
                  <a:pt x="708102" y="59022"/>
                  <a:pt x="706437" y="58855"/>
                </a:cubicBezTo>
                <a:cubicBezTo>
                  <a:pt x="682121" y="56423"/>
                  <a:pt x="695870" y="57599"/>
                  <a:pt x="665162" y="55680"/>
                </a:cubicBezTo>
                <a:cubicBezTo>
                  <a:pt x="663575" y="55151"/>
                  <a:pt x="661792" y="55020"/>
                  <a:pt x="660400" y="54092"/>
                </a:cubicBezTo>
                <a:cubicBezTo>
                  <a:pt x="658532" y="52847"/>
                  <a:pt x="657861" y="49637"/>
                  <a:pt x="655637" y="49330"/>
                </a:cubicBezTo>
                <a:cubicBezTo>
                  <a:pt x="641998" y="47449"/>
                  <a:pt x="628120" y="48271"/>
                  <a:pt x="614362" y="47742"/>
                </a:cubicBezTo>
                <a:cubicBezTo>
                  <a:pt x="611187" y="47213"/>
                  <a:pt x="607920" y="47080"/>
                  <a:pt x="604837" y="46155"/>
                </a:cubicBezTo>
                <a:cubicBezTo>
                  <a:pt x="602570" y="45475"/>
                  <a:pt x="600817" y="43391"/>
                  <a:pt x="598487" y="42980"/>
                </a:cubicBezTo>
                <a:cubicBezTo>
                  <a:pt x="591693" y="41781"/>
                  <a:pt x="584742" y="41720"/>
                  <a:pt x="577850" y="41392"/>
                </a:cubicBezTo>
                <a:cubicBezTo>
                  <a:pt x="562512" y="40662"/>
                  <a:pt x="547158" y="40334"/>
                  <a:pt x="531812" y="39805"/>
                </a:cubicBezTo>
                <a:cubicBezTo>
                  <a:pt x="530225" y="39276"/>
                  <a:pt x="528547" y="38965"/>
                  <a:pt x="527050" y="38217"/>
                </a:cubicBezTo>
                <a:cubicBezTo>
                  <a:pt x="525343" y="37364"/>
                  <a:pt x="524169" y="35356"/>
                  <a:pt x="522287" y="35042"/>
                </a:cubicBezTo>
                <a:cubicBezTo>
                  <a:pt x="514440" y="33734"/>
                  <a:pt x="506405" y="34089"/>
                  <a:pt x="498475" y="33455"/>
                </a:cubicBezTo>
                <a:cubicBezTo>
                  <a:pt x="493174" y="33031"/>
                  <a:pt x="487892" y="32396"/>
                  <a:pt x="482600" y="31867"/>
                </a:cubicBezTo>
                <a:cubicBezTo>
                  <a:pt x="480483" y="31338"/>
                  <a:pt x="478255" y="31139"/>
                  <a:pt x="476250" y="30280"/>
                </a:cubicBezTo>
                <a:cubicBezTo>
                  <a:pt x="469660" y="27456"/>
                  <a:pt x="473678" y="26587"/>
                  <a:pt x="466725" y="25517"/>
                </a:cubicBezTo>
                <a:cubicBezTo>
                  <a:pt x="451903" y="23237"/>
                  <a:pt x="423415" y="22787"/>
                  <a:pt x="412750" y="22342"/>
                </a:cubicBezTo>
                <a:cubicBezTo>
                  <a:pt x="409575" y="21813"/>
                  <a:pt x="406330" y="21602"/>
                  <a:pt x="403225" y="20755"/>
                </a:cubicBezTo>
                <a:cubicBezTo>
                  <a:pt x="400476" y="20005"/>
                  <a:pt x="398128" y="17799"/>
                  <a:pt x="395287" y="17580"/>
                </a:cubicBezTo>
                <a:cubicBezTo>
                  <a:pt x="377341" y="16199"/>
                  <a:pt x="359304" y="16521"/>
                  <a:pt x="341312" y="15992"/>
                </a:cubicBezTo>
                <a:cubicBezTo>
                  <a:pt x="338137" y="14934"/>
                  <a:pt x="335125" y="13055"/>
                  <a:pt x="331787" y="12817"/>
                </a:cubicBezTo>
                <a:lnTo>
                  <a:pt x="287337" y="9642"/>
                </a:lnTo>
                <a:cubicBezTo>
                  <a:pt x="277179" y="6257"/>
                  <a:pt x="287972" y="8796"/>
                  <a:pt x="277812" y="9642"/>
                </a:cubicBezTo>
                <a:cubicBezTo>
                  <a:pt x="273066" y="10037"/>
                  <a:pt x="268287" y="9642"/>
                  <a:pt x="263525" y="9642"/>
                </a:cubicBezTo>
                <a:lnTo>
                  <a:pt x="225425" y="8055"/>
                </a:lnTo>
                <a:cubicBezTo>
                  <a:pt x="220662" y="7526"/>
                  <a:pt x="215920" y="6168"/>
                  <a:pt x="211137" y="6467"/>
                </a:cubicBezTo>
                <a:cubicBezTo>
                  <a:pt x="207292" y="6707"/>
                  <a:pt x="203802" y="8886"/>
                  <a:pt x="200025" y="9642"/>
                </a:cubicBezTo>
                <a:cubicBezTo>
                  <a:pt x="195842" y="10479"/>
                  <a:pt x="191558" y="10701"/>
                  <a:pt x="187325" y="11230"/>
                </a:cubicBezTo>
                <a:cubicBezTo>
                  <a:pt x="183621" y="10701"/>
                  <a:pt x="179894" y="10311"/>
                  <a:pt x="176212" y="9642"/>
                </a:cubicBezTo>
                <a:cubicBezTo>
                  <a:pt x="174065" y="9252"/>
                  <a:pt x="172038" y="8216"/>
                  <a:pt x="169862" y="8055"/>
                </a:cubicBezTo>
                <a:cubicBezTo>
                  <a:pt x="157713" y="7155"/>
                  <a:pt x="145521" y="6996"/>
                  <a:pt x="133350" y="6467"/>
                </a:cubicBezTo>
                <a:cubicBezTo>
                  <a:pt x="131233" y="5938"/>
                  <a:pt x="129098" y="5479"/>
                  <a:pt x="127000" y="4880"/>
                </a:cubicBezTo>
                <a:cubicBezTo>
                  <a:pt x="125391" y="4420"/>
                  <a:pt x="123888" y="3567"/>
                  <a:pt x="122237" y="3292"/>
                </a:cubicBezTo>
                <a:cubicBezTo>
                  <a:pt x="103345" y="143"/>
                  <a:pt x="62836" y="247"/>
                  <a:pt x="53975" y="117"/>
                </a:cubicBezTo>
                <a:cubicBezTo>
                  <a:pt x="35985" y="-148"/>
                  <a:pt x="17992" y="117"/>
                  <a:pt x="0" y="117"/>
                </a:cubicBezTo>
              </a:path>
            </a:pathLst>
          </a:cu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44" name="Group 43"/>
          <p:cNvGrpSpPr/>
          <p:nvPr/>
        </p:nvGrpSpPr>
        <p:grpSpPr>
          <a:xfrm>
            <a:off x="2898573" y="3247979"/>
            <a:ext cx="3052233" cy="565149"/>
            <a:chOff x="2144713" y="2274888"/>
            <a:chExt cx="2289175" cy="423862"/>
          </a:xfrm>
        </p:grpSpPr>
        <p:sp>
          <p:nvSpPr>
            <p:cNvPr id="20" name="Freeform 19"/>
            <p:cNvSpPr/>
            <p:nvPr/>
          </p:nvSpPr>
          <p:spPr>
            <a:xfrm>
              <a:off x="3894138" y="2622550"/>
              <a:ext cx="539750" cy="76200"/>
            </a:xfrm>
            <a:custGeom>
              <a:avLst/>
              <a:gdLst>
                <a:gd name="connsiteX0" fmla="*/ 539750 w 539750"/>
                <a:gd name="connsiteY0" fmla="*/ 74613 h 76200"/>
                <a:gd name="connsiteX1" fmla="*/ 258762 w 539750"/>
                <a:gd name="connsiteY1" fmla="*/ 76200 h 76200"/>
                <a:gd name="connsiteX2" fmla="*/ 250825 w 539750"/>
                <a:gd name="connsiteY2" fmla="*/ 55563 h 76200"/>
                <a:gd name="connsiteX3" fmla="*/ 160337 w 539750"/>
                <a:gd name="connsiteY3" fmla="*/ 58738 h 76200"/>
                <a:gd name="connsiteX4" fmla="*/ 152400 w 539750"/>
                <a:gd name="connsiteY4" fmla="*/ 49213 h 76200"/>
                <a:gd name="connsiteX5" fmla="*/ 107950 w 539750"/>
                <a:gd name="connsiteY5" fmla="*/ 49213 h 76200"/>
                <a:gd name="connsiteX6" fmla="*/ 107950 w 539750"/>
                <a:gd name="connsiteY6" fmla="*/ 36513 h 76200"/>
                <a:gd name="connsiteX7" fmla="*/ 95250 w 539750"/>
                <a:gd name="connsiteY7" fmla="*/ 36513 h 76200"/>
                <a:gd name="connsiteX8" fmla="*/ 96837 w 539750"/>
                <a:gd name="connsiteY8" fmla="*/ 33338 h 76200"/>
                <a:gd name="connsiteX9" fmla="*/ 87312 w 539750"/>
                <a:gd name="connsiteY9" fmla="*/ 33338 h 76200"/>
                <a:gd name="connsiteX10" fmla="*/ 87312 w 539750"/>
                <a:gd name="connsiteY10" fmla="*/ 26988 h 76200"/>
                <a:gd name="connsiteX11" fmla="*/ 47625 w 539750"/>
                <a:gd name="connsiteY11" fmla="*/ 26988 h 76200"/>
                <a:gd name="connsiteX12" fmla="*/ 39687 w 539750"/>
                <a:gd name="connsiteY12" fmla="*/ 15875 h 76200"/>
                <a:gd name="connsiteX13" fmla="*/ 31750 w 539750"/>
                <a:gd name="connsiteY13" fmla="*/ 1588 h 76200"/>
                <a:gd name="connsiteX14" fmla="*/ 0 w 539750"/>
                <a:gd name="connsiteY14"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9750" h="76200">
                  <a:moveTo>
                    <a:pt x="539750" y="74613"/>
                  </a:moveTo>
                  <a:lnTo>
                    <a:pt x="258762" y="76200"/>
                  </a:lnTo>
                  <a:lnTo>
                    <a:pt x="250825" y="55563"/>
                  </a:lnTo>
                  <a:lnTo>
                    <a:pt x="160337" y="58738"/>
                  </a:lnTo>
                  <a:lnTo>
                    <a:pt x="152400" y="49213"/>
                  </a:lnTo>
                  <a:lnTo>
                    <a:pt x="107950" y="49213"/>
                  </a:lnTo>
                  <a:lnTo>
                    <a:pt x="107950" y="36513"/>
                  </a:lnTo>
                  <a:lnTo>
                    <a:pt x="95250" y="36513"/>
                  </a:lnTo>
                  <a:lnTo>
                    <a:pt x="96837" y="33338"/>
                  </a:lnTo>
                  <a:lnTo>
                    <a:pt x="87312" y="33338"/>
                  </a:lnTo>
                  <a:lnTo>
                    <a:pt x="87312" y="26988"/>
                  </a:lnTo>
                  <a:lnTo>
                    <a:pt x="47625" y="26988"/>
                  </a:lnTo>
                  <a:lnTo>
                    <a:pt x="39687" y="15875"/>
                  </a:lnTo>
                  <a:lnTo>
                    <a:pt x="31750" y="1588"/>
                  </a:lnTo>
                  <a:lnTo>
                    <a:pt x="0" y="0"/>
                  </a:lnTo>
                </a:path>
              </a:pathLst>
            </a:custGeom>
            <a:ln w="127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Freeform 33"/>
            <p:cNvSpPr/>
            <p:nvPr/>
          </p:nvSpPr>
          <p:spPr>
            <a:xfrm>
              <a:off x="2144713" y="2274888"/>
              <a:ext cx="1755775" cy="347728"/>
            </a:xfrm>
            <a:custGeom>
              <a:avLst/>
              <a:gdLst>
                <a:gd name="connsiteX0" fmla="*/ 0 w 1755775"/>
                <a:gd name="connsiteY0" fmla="*/ 0 h 347728"/>
                <a:gd name="connsiteX1" fmla="*/ 173037 w 1755775"/>
                <a:gd name="connsiteY1" fmla="*/ 1587 h 347728"/>
                <a:gd name="connsiteX2" fmla="*/ 180975 w 1755775"/>
                <a:gd name="connsiteY2" fmla="*/ 4762 h 347728"/>
                <a:gd name="connsiteX3" fmla="*/ 238125 w 1755775"/>
                <a:gd name="connsiteY3" fmla="*/ 6350 h 347728"/>
                <a:gd name="connsiteX4" fmla="*/ 282575 w 1755775"/>
                <a:gd name="connsiteY4" fmla="*/ 14287 h 347728"/>
                <a:gd name="connsiteX5" fmla="*/ 387350 w 1755775"/>
                <a:gd name="connsiteY5" fmla="*/ 19050 h 347728"/>
                <a:gd name="connsiteX6" fmla="*/ 411162 w 1755775"/>
                <a:gd name="connsiteY6" fmla="*/ 28575 h 347728"/>
                <a:gd name="connsiteX7" fmla="*/ 454025 w 1755775"/>
                <a:gd name="connsiteY7" fmla="*/ 31750 h 347728"/>
                <a:gd name="connsiteX8" fmla="*/ 471487 w 1755775"/>
                <a:gd name="connsiteY8" fmla="*/ 38100 h 347728"/>
                <a:gd name="connsiteX9" fmla="*/ 477837 w 1755775"/>
                <a:gd name="connsiteY9" fmla="*/ 39687 h 347728"/>
                <a:gd name="connsiteX10" fmla="*/ 547687 w 1755775"/>
                <a:gd name="connsiteY10" fmla="*/ 41275 h 347728"/>
                <a:gd name="connsiteX11" fmla="*/ 573087 w 1755775"/>
                <a:gd name="connsiteY11" fmla="*/ 44450 h 347728"/>
                <a:gd name="connsiteX12" fmla="*/ 584200 w 1755775"/>
                <a:gd name="connsiteY12" fmla="*/ 46037 h 347728"/>
                <a:gd name="connsiteX13" fmla="*/ 606425 w 1755775"/>
                <a:gd name="connsiteY13" fmla="*/ 57150 h 347728"/>
                <a:gd name="connsiteX14" fmla="*/ 611187 w 1755775"/>
                <a:gd name="connsiteY14" fmla="*/ 60325 h 347728"/>
                <a:gd name="connsiteX15" fmla="*/ 619125 w 1755775"/>
                <a:gd name="connsiteY15" fmla="*/ 68262 h 347728"/>
                <a:gd name="connsiteX16" fmla="*/ 642937 w 1755775"/>
                <a:gd name="connsiteY16" fmla="*/ 69850 h 347728"/>
                <a:gd name="connsiteX17" fmla="*/ 647700 w 1755775"/>
                <a:gd name="connsiteY17" fmla="*/ 73025 h 347728"/>
                <a:gd name="connsiteX18" fmla="*/ 661987 w 1755775"/>
                <a:gd name="connsiteY18" fmla="*/ 77787 h 347728"/>
                <a:gd name="connsiteX19" fmla="*/ 698500 w 1755775"/>
                <a:gd name="connsiteY19" fmla="*/ 80962 h 347728"/>
                <a:gd name="connsiteX20" fmla="*/ 703262 w 1755775"/>
                <a:gd name="connsiteY20" fmla="*/ 84137 h 347728"/>
                <a:gd name="connsiteX21" fmla="*/ 717550 w 1755775"/>
                <a:gd name="connsiteY21" fmla="*/ 85725 h 347728"/>
                <a:gd name="connsiteX22" fmla="*/ 722312 w 1755775"/>
                <a:gd name="connsiteY22" fmla="*/ 87312 h 347728"/>
                <a:gd name="connsiteX23" fmla="*/ 727075 w 1755775"/>
                <a:gd name="connsiteY23" fmla="*/ 90487 h 347728"/>
                <a:gd name="connsiteX24" fmla="*/ 754062 w 1755775"/>
                <a:gd name="connsiteY24" fmla="*/ 93662 h 347728"/>
                <a:gd name="connsiteX25" fmla="*/ 768350 w 1755775"/>
                <a:gd name="connsiteY25" fmla="*/ 98425 h 347728"/>
                <a:gd name="connsiteX26" fmla="*/ 773112 w 1755775"/>
                <a:gd name="connsiteY26" fmla="*/ 101600 h 347728"/>
                <a:gd name="connsiteX27" fmla="*/ 781050 w 1755775"/>
                <a:gd name="connsiteY27" fmla="*/ 103187 h 347728"/>
                <a:gd name="connsiteX28" fmla="*/ 809625 w 1755775"/>
                <a:gd name="connsiteY28" fmla="*/ 104775 h 347728"/>
                <a:gd name="connsiteX29" fmla="*/ 814387 w 1755775"/>
                <a:gd name="connsiteY29" fmla="*/ 107950 h 347728"/>
                <a:gd name="connsiteX30" fmla="*/ 819150 w 1755775"/>
                <a:gd name="connsiteY30" fmla="*/ 112712 h 347728"/>
                <a:gd name="connsiteX31" fmla="*/ 904875 w 1755775"/>
                <a:gd name="connsiteY31" fmla="*/ 114300 h 347728"/>
                <a:gd name="connsiteX32" fmla="*/ 909637 w 1755775"/>
                <a:gd name="connsiteY32" fmla="*/ 115887 h 347728"/>
                <a:gd name="connsiteX33" fmla="*/ 919162 w 1755775"/>
                <a:gd name="connsiteY33" fmla="*/ 122237 h 347728"/>
                <a:gd name="connsiteX34" fmla="*/ 935037 w 1755775"/>
                <a:gd name="connsiteY34" fmla="*/ 123825 h 347728"/>
                <a:gd name="connsiteX35" fmla="*/ 944562 w 1755775"/>
                <a:gd name="connsiteY35" fmla="*/ 130175 h 347728"/>
                <a:gd name="connsiteX36" fmla="*/ 955675 w 1755775"/>
                <a:gd name="connsiteY36" fmla="*/ 134937 h 347728"/>
                <a:gd name="connsiteX37" fmla="*/ 960437 w 1755775"/>
                <a:gd name="connsiteY37" fmla="*/ 136525 h 347728"/>
                <a:gd name="connsiteX38" fmla="*/ 969962 w 1755775"/>
                <a:gd name="connsiteY38" fmla="*/ 141287 h 347728"/>
                <a:gd name="connsiteX39" fmla="*/ 974725 w 1755775"/>
                <a:gd name="connsiteY39" fmla="*/ 144462 h 347728"/>
                <a:gd name="connsiteX40" fmla="*/ 982662 w 1755775"/>
                <a:gd name="connsiteY40" fmla="*/ 146050 h 347728"/>
                <a:gd name="connsiteX41" fmla="*/ 998537 w 1755775"/>
                <a:gd name="connsiteY41" fmla="*/ 149225 h 347728"/>
                <a:gd name="connsiteX42" fmla="*/ 1014412 w 1755775"/>
                <a:gd name="connsiteY42" fmla="*/ 155575 h 347728"/>
                <a:gd name="connsiteX43" fmla="*/ 1019175 w 1755775"/>
                <a:gd name="connsiteY43" fmla="*/ 157162 h 347728"/>
                <a:gd name="connsiteX44" fmla="*/ 1035050 w 1755775"/>
                <a:gd name="connsiteY44" fmla="*/ 158750 h 347728"/>
                <a:gd name="connsiteX45" fmla="*/ 1071562 w 1755775"/>
                <a:gd name="connsiteY45" fmla="*/ 169862 h 347728"/>
                <a:gd name="connsiteX46" fmla="*/ 1084262 w 1755775"/>
                <a:gd name="connsiteY46" fmla="*/ 176212 h 347728"/>
                <a:gd name="connsiteX47" fmla="*/ 1089025 w 1755775"/>
                <a:gd name="connsiteY47" fmla="*/ 179387 h 347728"/>
                <a:gd name="connsiteX48" fmla="*/ 1114425 w 1755775"/>
                <a:gd name="connsiteY48" fmla="*/ 180975 h 347728"/>
                <a:gd name="connsiteX49" fmla="*/ 1117600 w 1755775"/>
                <a:gd name="connsiteY49" fmla="*/ 185737 h 347728"/>
                <a:gd name="connsiteX50" fmla="*/ 1128712 w 1755775"/>
                <a:gd name="connsiteY50" fmla="*/ 188912 h 347728"/>
                <a:gd name="connsiteX51" fmla="*/ 1136650 w 1755775"/>
                <a:gd name="connsiteY51" fmla="*/ 190500 h 347728"/>
                <a:gd name="connsiteX52" fmla="*/ 1143000 w 1755775"/>
                <a:gd name="connsiteY52" fmla="*/ 192087 h 347728"/>
                <a:gd name="connsiteX53" fmla="*/ 1147762 w 1755775"/>
                <a:gd name="connsiteY53" fmla="*/ 195262 h 347728"/>
                <a:gd name="connsiteX54" fmla="*/ 1150937 w 1755775"/>
                <a:gd name="connsiteY54" fmla="*/ 200025 h 347728"/>
                <a:gd name="connsiteX55" fmla="*/ 1163637 w 1755775"/>
                <a:gd name="connsiteY55" fmla="*/ 201612 h 347728"/>
                <a:gd name="connsiteX56" fmla="*/ 1168400 w 1755775"/>
                <a:gd name="connsiteY56" fmla="*/ 204787 h 347728"/>
                <a:gd name="connsiteX57" fmla="*/ 1179512 w 1755775"/>
                <a:gd name="connsiteY57" fmla="*/ 207962 h 347728"/>
                <a:gd name="connsiteX58" fmla="*/ 1198562 w 1755775"/>
                <a:gd name="connsiteY58" fmla="*/ 222250 h 347728"/>
                <a:gd name="connsiteX59" fmla="*/ 1212850 w 1755775"/>
                <a:gd name="connsiteY59" fmla="*/ 220662 h 347728"/>
                <a:gd name="connsiteX60" fmla="*/ 1241425 w 1755775"/>
                <a:gd name="connsiteY60" fmla="*/ 225425 h 347728"/>
                <a:gd name="connsiteX61" fmla="*/ 1250950 w 1755775"/>
                <a:gd name="connsiteY61" fmla="*/ 228600 h 347728"/>
                <a:gd name="connsiteX62" fmla="*/ 1265237 w 1755775"/>
                <a:gd name="connsiteY62" fmla="*/ 230187 h 347728"/>
                <a:gd name="connsiteX63" fmla="*/ 1271587 w 1755775"/>
                <a:gd name="connsiteY63" fmla="*/ 239712 h 347728"/>
                <a:gd name="connsiteX64" fmla="*/ 1281112 w 1755775"/>
                <a:gd name="connsiteY64" fmla="*/ 244475 h 347728"/>
                <a:gd name="connsiteX65" fmla="*/ 1285875 w 1755775"/>
                <a:gd name="connsiteY65" fmla="*/ 246062 h 347728"/>
                <a:gd name="connsiteX66" fmla="*/ 1296987 w 1755775"/>
                <a:gd name="connsiteY66" fmla="*/ 244475 h 347728"/>
                <a:gd name="connsiteX67" fmla="*/ 1301750 w 1755775"/>
                <a:gd name="connsiteY67" fmla="*/ 242887 h 347728"/>
                <a:gd name="connsiteX68" fmla="*/ 1314450 w 1755775"/>
                <a:gd name="connsiteY68" fmla="*/ 244475 h 347728"/>
                <a:gd name="connsiteX69" fmla="*/ 1317625 w 1755775"/>
                <a:gd name="connsiteY69" fmla="*/ 250825 h 347728"/>
                <a:gd name="connsiteX70" fmla="*/ 1322387 w 1755775"/>
                <a:gd name="connsiteY70" fmla="*/ 252412 h 347728"/>
                <a:gd name="connsiteX71" fmla="*/ 1338262 w 1755775"/>
                <a:gd name="connsiteY71" fmla="*/ 250825 h 347728"/>
                <a:gd name="connsiteX72" fmla="*/ 1350962 w 1755775"/>
                <a:gd name="connsiteY72" fmla="*/ 252412 h 347728"/>
                <a:gd name="connsiteX73" fmla="*/ 1360487 w 1755775"/>
                <a:gd name="connsiteY73" fmla="*/ 255587 h 347728"/>
                <a:gd name="connsiteX74" fmla="*/ 1377950 w 1755775"/>
                <a:gd name="connsiteY74" fmla="*/ 260350 h 347728"/>
                <a:gd name="connsiteX75" fmla="*/ 1428750 w 1755775"/>
                <a:gd name="connsiteY75" fmla="*/ 261937 h 347728"/>
                <a:gd name="connsiteX76" fmla="*/ 1460500 w 1755775"/>
                <a:gd name="connsiteY76" fmla="*/ 265112 h 347728"/>
                <a:gd name="connsiteX77" fmla="*/ 1471612 w 1755775"/>
                <a:gd name="connsiteY77" fmla="*/ 266700 h 347728"/>
                <a:gd name="connsiteX78" fmla="*/ 1485900 w 1755775"/>
                <a:gd name="connsiteY78" fmla="*/ 271462 h 347728"/>
                <a:gd name="connsiteX79" fmla="*/ 1490662 w 1755775"/>
                <a:gd name="connsiteY79" fmla="*/ 273050 h 347728"/>
                <a:gd name="connsiteX80" fmla="*/ 1495425 w 1755775"/>
                <a:gd name="connsiteY80" fmla="*/ 276225 h 347728"/>
                <a:gd name="connsiteX81" fmla="*/ 1504950 w 1755775"/>
                <a:gd name="connsiteY81" fmla="*/ 279400 h 347728"/>
                <a:gd name="connsiteX82" fmla="*/ 1509712 w 1755775"/>
                <a:gd name="connsiteY82" fmla="*/ 280987 h 347728"/>
                <a:gd name="connsiteX83" fmla="*/ 1514475 w 1755775"/>
                <a:gd name="connsiteY83" fmla="*/ 284162 h 347728"/>
                <a:gd name="connsiteX84" fmla="*/ 1541462 w 1755775"/>
                <a:gd name="connsiteY84" fmla="*/ 287337 h 347728"/>
                <a:gd name="connsiteX85" fmla="*/ 1544637 w 1755775"/>
                <a:gd name="connsiteY85" fmla="*/ 293687 h 347728"/>
                <a:gd name="connsiteX86" fmla="*/ 1555750 w 1755775"/>
                <a:gd name="connsiteY86" fmla="*/ 298450 h 347728"/>
                <a:gd name="connsiteX87" fmla="*/ 1565275 w 1755775"/>
                <a:gd name="connsiteY87" fmla="*/ 300037 h 347728"/>
                <a:gd name="connsiteX88" fmla="*/ 1624012 w 1755775"/>
                <a:gd name="connsiteY88" fmla="*/ 301625 h 347728"/>
                <a:gd name="connsiteX89" fmla="*/ 1633537 w 1755775"/>
                <a:gd name="connsiteY89" fmla="*/ 304800 h 347728"/>
                <a:gd name="connsiteX90" fmla="*/ 1638300 w 1755775"/>
                <a:gd name="connsiteY90" fmla="*/ 306387 h 347728"/>
                <a:gd name="connsiteX91" fmla="*/ 1652587 w 1755775"/>
                <a:gd name="connsiteY91" fmla="*/ 307975 h 347728"/>
                <a:gd name="connsiteX92" fmla="*/ 1657350 w 1755775"/>
                <a:gd name="connsiteY92" fmla="*/ 311150 h 347728"/>
                <a:gd name="connsiteX93" fmla="*/ 1670050 w 1755775"/>
                <a:gd name="connsiteY93" fmla="*/ 312737 h 347728"/>
                <a:gd name="connsiteX94" fmla="*/ 1714500 w 1755775"/>
                <a:gd name="connsiteY94" fmla="*/ 314325 h 347728"/>
                <a:gd name="connsiteX95" fmla="*/ 1719262 w 1755775"/>
                <a:gd name="connsiteY95" fmla="*/ 315912 h 347728"/>
                <a:gd name="connsiteX96" fmla="*/ 1722437 w 1755775"/>
                <a:gd name="connsiteY96" fmla="*/ 327025 h 347728"/>
                <a:gd name="connsiteX97" fmla="*/ 1728787 w 1755775"/>
                <a:gd name="connsiteY97" fmla="*/ 325437 h 347728"/>
                <a:gd name="connsiteX98" fmla="*/ 1735137 w 1755775"/>
                <a:gd name="connsiteY98" fmla="*/ 339725 h 347728"/>
                <a:gd name="connsiteX99" fmla="*/ 1739900 w 1755775"/>
                <a:gd name="connsiteY99" fmla="*/ 341312 h 347728"/>
                <a:gd name="connsiteX100" fmla="*/ 1755775 w 1755775"/>
                <a:gd name="connsiteY100" fmla="*/ 347662 h 34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755775" h="347728">
                  <a:moveTo>
                    <a:pt x="0" y="0"/>
                  </a:moveTo>
                  <a:lnTo>
                    <a:pt x="173037" y="1587"/>
                  </a:lnTo>
                  <a:lnTo>
                    <a:pt x="180975" y="4762"/>
                  </a:lnTo>
                  <a:lnTo>
                    <a:pt x="238125" y="6350"/>
                  </a:lnTo>
                  <a:lnTo>
                    <a:pt x="282575" y="14287"/>
                  </a:lnTo>
                  <a:lnTo>
                    <a:pt x="387350" y="19050"/>
                  </a:lnTo>
                  <a:lnTo>
                    <a:pt x="411162" y="28575"/>
                  </a:lnTo>
                  <a:lnTo>
                    <a:pt x="454025" y="31750"/>
                  </a:lnTo>
                  <a:cubicBezTo>
                    <a:pt x="455206" y="32193"/>
                    <a:pt x="467279" y="36898"/>
                    <a:pt x="471487" y="38100"/>
                  </a:cubicBezTo>
                  <a:cubicBezTo>
                    <a:pt x="473585" y="38699"/>
                    <a:pt x="475657" y="39596"/>
                    <a:pt x="477837" y="39687"/>
                  </a:cubicBezTo>
                  <a:cubicBezTo>
                    <a:pt x="501106" y="40657"/>
                    <a:pt x="524404" y="40746"/>
                    <a:pt x="547687" y="41275"/>
                  </a:cubicBezTo>
                  <a:cubicBezTo>
                    <a:pt x="559530" y="45221"/>
                    <a:pt x="548577" y="41999"/>
                    <a:pt x="573087" y="44450"/>
                  </a:cubicBezTo>
                  <a:cubicBezTo>
                    <a:pt x="576810" y="44822"/>
                    <a:pt x="580496" y="45508"/>
                    <a:pt x="584200" y="46037"/>
                  </a:cubicBezTo>
                  <a:cubicBezTo>
                    <a:pt x="589390" y="61607"/>
                    <a:pt x="584040" y="55284"/>
                    <a:pt x="606425" y="57150"/>
                  </a:cubicBezTo>
                  <a:cubicBezTo>
                    <a:pt x="608012" y="58208"/>
                    <a:pt x="609838" y="58976"/>
                    <a:pt x="611187" y="60325"/>
                  </a:cubicBezTo>
                  <a:cubicBezTo>
                    <a:pt x="614151" y="63289"/>
                    <a:pt x="614045" y="67415"/>
                    <a:pt x="619125" y="68262"/>
                  </a:cubicBezTo>
                  <a:cubicBezTo>
                    <a:pt x="626972" y="69570"/>
                    <a:pt x="635000" y="69321"/>
                    <a:pt x="642937" y="69850"/>
                  </a:cubicBezTo>
                  <a:cubicBezTo>
                    <a:pt x="644525" y="70908"/>
                    <a:pt x="645939" y="72291"/>
                    <a:pt x="647700" y="73025"/>
                  </a:cubicBezTo>
                  <a:cubicBezTo>
                    <a:pt x="652334" y="74956"/>
                    <a:pt x="657225" y="76200"/>
                    <a:pt x="661987" y="77787"/>
                  </a:cubicBezTo>
                  <a:cubicBezTo>
                    <a:pt x="676806" y="82727"/>
                    <a:pt x="665055" y="79290"/>
                    <a:pt x="698500" y="80962"/>
                  </a:cubicBezTo>
                  <a:cubicBezTo>
                    <a:pt x="700087" y="82020"/>
                    <a:pt x="701411" y="83674"/>
                    <a:pt x="703262" y="84137"/>
                  </a:cubicBezTo>
                  <a:cubicBezTo>
                    <a:pt x="707911" y="85299"/>
                    <a:pt x="712823" y="84937"/>
                    <a:pt x="717550" y="85725"/>
                  </a:cubicBezTo>
                  <a:cubicBezTo>
                    <a:pt x="719200" y="86000"/>
                    <a:pt x="720725" y="86783"/>
                    <a:pt x="722312" y="87312"/>
                  </a:cubicBezTo>
                  <a:cubicBezTo>
                    <a:pt x="723900" y="88370"/>
                    <a:pt x="725321" y="89735"/>
                    <a:pt x="727075" y="90487"/>
                  </a:cubicBezTo>
                  <a:cubicBezTo>
                    <a:pt x="733498" y="93240"/>
                    <a:pt x="752185" y="93518"/>
                    <a:pt x="754062" y="93662"/>
                  </a:cubicBezTo>
                  <a:cubicBezTo>
                    <a:pt x="764885" y="100877"/>
                    <a:pt x="751238" y="92720"/>
                    <a:pt x="768350" y="98425"/>
                  </a:cubicBezTo>
                  <a:cubicBezTo>
                    <a:pt x="770160" y="99028"/>
                    <a:pt x="771326" y="100930"/>
                    <a:pt x="773112" y="101600"/>
                  </a:cubicBezTo>
                  <a:cubicBezTo>
                    <a:pt x="775639" y="102547"/>
                    <a:pt x="778362" y="102953"/>
                    <a:pt x="781050" y="103187"/>
                  </a:cubicBezTo>
                  <a:cubicBezTo>
                    <a:pt x="790554" y="104013"/>
                    <a:pt x="800100" y="104246"/>
                    <a:pt x="809625" y="104775"/>
                  </a:cubicBezTo>
                  <a:cubicBezTo>
                    <a:pt x="811212" y="105833"/>
                    <a:pt x="812921" y="106729"/>
                    <a:pt x="814387" y="107950"/>
                  </a:cubicBezTo>
                  <a:cubicBezTo>
                    <a:pt x="816112" y="109387"/>
                    <a:pt x="816910" y="112555"/>
                    <a:pt x="819150" y="112712"/>
                  </a:cubicBezTo>
                  <a:cubicBezTo>
                    <a:pt x="847660" y="114713"/>
                    <a:pt x="876300" y="113771"/>
                    <a:pt x="904875" y="114300"/>
                  </a:cubicBezTo>
                  <a:cubicBezTo>
                    <a:pt x="906462" y="114829"/>
                    <a:pt x="908174" y="115074"/>
                    <a:pt x="909637" y="115887"/>
                  </a:cubicBezTo>
                  <a:cubicBezTo>
                    <a:pt x="912973" y="117740"/>
                    <a:pt x="915365" y="121857"/>
                    <a:pt x="919162" y="122237"/>
                  </a:cubicBezTo>
                  <a:lnTo>
                    <a:pt x="935037" y="123825"/>
                  </a:lnTo>
                  <a:cubicBezTo>
                    <a:pt x="938212" y="125942"/>
                    <a:pt x="940942" y="128969"/>
                    <a:pt x="944562" y="130175"/>
                  </a:cubicBezTo>
                  <a:cubicBezTo>
                    <a:pt x="955719" y="133892"/>
                    <a:pt x="941961" y="129059"/>
                    <a:pt x="955675" y="134937"/>
                  </a:cubicBezTo>
                  <a:cubicBezTo>
                    <a:pt x="957213" y="135596"/>
                    <a:pt x="958940" y="135777"/>
                    <a:pt x="960437" y="136525"/>
                  </a:cubicBezTo>
                  <a:cubicBezTo>
                    <a:pt x="972738" y="142676"/>
                    <a:pt x="958000" y="137301"/>
                    <a:pt x="969962" y="141287"/>
                  </a:cubicBezTo>
                  <a:cubicBezTo>
                    <a:pt x="971550" y="142345"/>
                    <a:pt x="972938" y="143792"/>
                    <a:pt x="974725" y="144462"/>
                  </a:cubicBezTo>
                  <a:cubicBezTo>
                    <a:pt x="977251" y="145409"/>
                    <a:pt x="980028" y="145465"/>
                    <a:pt x="982662" y="146050"/>
                  </a:cubicBezTo>
                  <a:cubicBezTo>
                    <a:pt x="996860" y="149205"/>
                    <a:pt x="979888" y="146116"/>
                    <a:pt x="998537" y="149225"/>
                  </a:cubicBezTo>
                  <a:cubicBezTo>
                    <a:pt x="1007878" y="153896"/>
                    <a:pt x="1002645" y="151653"/>
                    <a:pt x="1014412" y="155575"/>
                  </a:cubicBezTo>
                  <a:cubicBezTo>
                    <a:pt x="1016000" y="156104"/>
                    <a:pt x="1017510" y="156995"/>
                    <a:pt x="1019175" y="157162"/>
                  </a:cubicBezTo>
                  <a:lnTo>
                    <a:pt x="1035050" y="158750"/>
                  </a:lnTo>
                  <a:lnTo>
                    <a:pt x="1071562" y="169862"/>
                  </a:lnTo>
                  <a:cubicBezTo>
                    <a:pt x="1075795" y="171979"/>
                    <a:pt x="1080107" y="173946"/>
                    <a:pt x="1084262" y="176212"/>
                  </a:cubicBezTo>
                  <a:cubicBezTo>
                    <a:pt x="1085937" y="177126"/>
                    <a:pt x="1087140" y="179089"/>
                    <a:pt x="1089025" y="179387"/>
                  </a:cubicBezTo>
                  <a:cubicBezTo>
                    <a:pt x="1097404" y="180710"/>
                    <a:pt x="1105958" y="180446"/>
                    <a:pt x="1114425" y="180975"/>
                  </a:cubicBezTo>
                  <a:cubicBezTo>
                    <a:pt x="1115483" y="182562"/>
                    <a:pt x="1115932" y="184811"/>
                    <a:pt x="1117600" y="185737"/>
                  </a:cubicBezTo>
                  <a:cubicBezTo>
                    <a:pt x="1120967" y="187608"/>
                    <a:pt x="1124975" y="187978"/>
                    <a:pt x="1128712" y="188912"/>
                  </a:cubicBezTo>
                  <a:cubicBezTo>
                    <a:pt x="1131330" y="189567"/>
                    <a:pt x="1134016" y="189915"/>
                    <a:pt x="1136650" y="190500"/>
                  </a:cubicBezTo>
                  <a:cubicBezTo>
                    <a:pt x="1138780" y="190973"/>
                    <a:pt x="1140883" y="191558"/>
                    <a:pt x="1143000" y="192087"/>
                  </a:cubicBezTo>
                  <a:cubicBezTo>
                    <a:pt x="1144587" y="193145"/>
                    <a:pt x="1146413" y="193913"/>
                    <a:pt x="1147762" y="195262"/>
                  </a:cubicBezTo>
                  <a:cubicBezTo>
                    <a:pt x="1149111" y="196611"/>
                    <a:pt x="1149165" y="199316"/>
                    <a:pt x="1150937" y="200025"/>
                  </a:cubicBezTo>
                  <a:cubicBezTo>
                    <a:pt x="1154898" y="201609"/>
                    <a:pt x="1159404" y="201083"/>
                    <a:pt x="1163637" y="201612"/>
                  </a:cubicBezTo>
                  <a:cubicBezTo>
                    <a:pt x="1165225" y="202670"/>
                    <a:pt x="1166693" y="203934"/>
                    <a:pt x="1168400" y="204787"/>
                  </a:cubicBezTo>
                  <a:cubicBezTo>
                    <a:pt x="1171074" y="206124"/>
                    <a:pt x="1175543" y="206110"/>
                    <a:pt x="1179512" y="207962"/>
                  </a:cubicBezTo>
                  <a:lnTo>
                    <a:pt x="1198562" y="222250"/>
                  </a:lnTo>
                  <a:cubicBezTo>
                    <a:pt x="1203325" y="221721"/>
                    <a:pt x="1208058" y="220662"/>
                    <a:pt x="1212850" y="220662"/>
                  </a:cubicBezTo>
                  <a:cubicBezTo>
                    <a:pt x="1220905" y="220662"/>
                    <a:pt x="1233742" y="223376"/>
                    <a:pt x="1241425" y="225425"/>
                  </a:cubicBezTo>
                  <a:cubicBezTo>
                    <a:pt x="1244659" y="226287"/>
                    <a:pt x="1247624" y="228231"/>
                    <a:pt x="1250950" y="228600"/>
                  </a:cubicBezTo>
                  <a:lnTo>
                    <a:pt x="1265237" y="230187"/>
                  </a:lnTo>
                  <a:cubicBezTo>
                    <a:pt x="1267354" y="233362"/>
                    <a:pt x="1267967" y="238505"/>
                    <a:pt x="1271587" y="239712"/>
                  </a:cubicBezTo>
                  <a:cubicBezTo>
                    <a:pt x="1283567" y="243706"/>
                    <a:pt x="1268794" y="238317"/>
                    <a:pt x="1281112" y="244475"/>
                  </a:cubicBezTo>
                  <a:cubicBezTo>
                    <a:pt x="1282609" y="245223"/>
                    <a:pt x="1284287" y="245533"/>
                    <a:pt x="1285875" y="246062"/>
                  </a:cubicBezTo>
                  <a:cubicBezTo>
                    <a:pt x="1289579" y="245533"/>
                    <a:pt x="1293318" y="245209"/>
                    <a:pt x="1296987" y="244475"/>
                  </a:cubicBezTo>
                  <a:cubicBezTo>
                    <a:pt x="1298628" y="244147"/>
                    <a:pt x="1300076" y="242887"/>
                    <a:pt x="1301750" y="242887"/>
                  </a:cubicBezTo>
                  <a:cubicBezTo>
                    <a:pt x="1306016" y="242887"/>
                    <a:pt x="1310217" y="243946"/>
                    <a:pt x="1314450" y="244475"/>
                  </a:cubicBezTo>
                  <a:cubicBezTo>
                    <a:pt x="1315508" y="246592"/>
                    <a:pt x="1315952" y="249152"/>
                    <a:pt x="1317625" y="250825"/>
                  </a:cubicBezTo>
                  <a:cubicBezTo>
                    <a:pt x="1318808" y="252008"/>
                    <a:pt x="1320714" y="252412"/>
                    <a:pt x="1322387" y="252412"/>
                  </a:cubicBezTo>
                  <a:cubicBezTo>
                    <a:pt x="1327705" y="252412"/>
                    <a:pt x="1332970" y="251354"/>
                    <a:pt x="1338262" y="250825"/>
                  </a:cubicBezTo>
                  <a:cubicBezTo>
                    <a:pt x="1342495" y="251354"/>
                    <a:pt x="1346790" y="251518"/>
                    <a:pt x="1350962" y="252412"/>
                  </a:cubicBezTo>
                  <a:cubicBezTo>
                    <a:pt x="1354234" y="253113"/>
                    <a:pt x="1357312" y="254529"/>
                    <a:pt x="1360487" y="255587"/>
                  </a:cubicBezTo>
                  <a:cubicBezTo>
                    <a:pt x="1366028" y="257434"/>
                    <a:pt x="1372029" y="260030"/>
                    <a:pt x="1377950" y="260350"/>
                  </a:cubicBezTo>
                  <a:cubicBezTo>
                    <a:pt x="1394867" y="261264"/>
                    <a:pt x="1411817" y="261408"/>
                    <a:pt x="1428750" y="261937"/>
                  </a:cubicBezTo>
                  <a:cubicBezTo>
                    <a:pt x="1453807" y="265518"/>
                    <a:pt x="1423011" y="261363"/>
                    <a:pt x="1460500" y="265112"/>
                  </a:cubicBezTo>
                  <a:cubicBezTo>
                    <a:pt x="1464223" y="265484"/>
                    <a:pt x="1467908" y="266171"/>
                    <a:pt x="1471612" y="266700"/>
                  </a:cubicBezTo>
                  <a:lnTo>
                    <a:pt x="1485900" y="271462"/>
                  </a:lnTo>
                  <a:cubicBezTo>
                    <a:pt x="1487487" y="271991"/>
                    <a:pt x="1489270" y="272122"/>
                    <a:pt x="1490662" y="273050"/>
                  </a:cubicBezTo>
                  <a:cubicBezTo>
                    <a:pt x="1492250" y="274108"/>
                    <a:pt x="1493681" y="275450"/>
                    <a:pt x="1495425" y="276225"/>
                  </a:cubicBezTo>
                  <a:cubicBezTo>
                    <a:pt x="1498483" y="277584"/>
                    <a:pt x="1501775" y="278342"/>
                    <a:pt x="1504950" y="279400"/>
                  </a:cubicBezTo>
                  <a:lnTo>
                    <a:pt x="1509712" y="280987"/>
                  </a:lnTo>
                  <a:cubicBezTo>
                    <a:pt x="1511300" y="282045"/>
                    <a:pt x="1512721" y="283410"/>
                    <a:pt x="1514475" y="284162"/>
                  </a:cubicBezTo>
                  <a:cubicBezTo>
                    <a:pt x="1520898" y="286915"/>
                    <a:pt x="1539585" y="287193"/>
                    <a:pt x="1541462" y="287337"/>
                  </a:cubicBezTo>
                  <a:cubicBezTo>
                    <a:pt x="1542520" y="289454"/>
                    <a:pt x="1543122" y="291869"/>
                    <a:pt x="1544637" y="293687"/>
                  </a:cubicBezTo>
                  <a:cubicBezTo>
                    <a:pt x="1547348" y="296939"/>
                    <a:pt x="1551972" y="297694"/>
                    <a:pt x="1555750" y="298450"/>
                  </a:cubicBezTo>
                  <a:cubicBezTo>
                    <a:pt x="1558906" y="299081"/>
                    <a:pt x="1562060" y="299887"/>
                    <a:pt x="1565275" y="300037"/>
                  </a:cubicBezTo>
                  <a:cubicBezTo>
                    <a:pt x="1584840" y="300947"/>
                    <a:pt x="1604433" y="301096"/>
                    <a:pt x="1624012" y="301625"/>
                  </a:cubicBezTo>
                  <a:lnTo>
                    <a:pt x="1633537" y="304800"/>
                  </a:lnTo>
                  <a:cubicBezTo>
                    <a:pt x="1635125" y="305329"/>
                    <a:pt x="1636637" y="306202"/>
                    <a:pt x="1638300" y="306387"/>
                  </a:cubicBezTo>
                  <a:lnTo>
                    <a:pt x="1652587" y="307975"/>
                  </a:lnTo>
                  <a:cubicBezTo>
                    <a:pt x="1654175" y="309033"/>
                    <a:pt x="1655509" y="310648"/>
                    <a:pt x="1657350" y="311150"/>
                  </a:cubicBezTo>
                  <a:cubicBezTo>
                    <a:pt x="1661466" y="312272"/>
                    <a:pt x="1665790" y="312500"/>
                    <a:pt x="1670050" y="312737"/>
                  </a:cubicBezTo>
                  <a:cubicBezTo>
                    <a:pt x="1684853" y="313559"/>
                    <a:pt x="1699683" y="313796"/>
                    <a:pt x="1714500" y="314325"/>
                  </a:cubicBezTo>
                  <a:cubicBezTo>
                    <a:pt x="1716087" y="314854"/>
                    <a:pt x="1718079" y="314729"/>
                    <a:pt x="1719262" y="315912"/>
                  </a:cubicBezTo>
                  <a:cubicBezTo>
                    <a:pt x="1720022" y="316672"/>
                    <a:pt x="1722423" y="326968"/>
                    <a:pt x="1722437" y="327025"/>
                  </a:cubicBezTo>
                  <a:cubicBezTo>
                    <a:pt x="1724554" y="326496"/>
                    <a:pt x="1726627" y="325129"/>
                    <a:pt x="1728787" y="325437"/>
                  </a:cubicBezTo>
                  <a:cubicBezTo>
                    <a:pt x="1736992" y="326609"/>
                    <a:pt x="1732635" y="334722"/>
                    <a:pt x="1735137" y="339725"/>
                  </a:cubicBezTo>
                  <a:cubicBezTo>
                    <a:pt x="1735885" y="341222"/>
                    <a:pt x="1738312" y="340783"/>
                    <a:pt x="1739900" y="341312"/>
                  </a:cubicBezTo>
                  <a:cubicBezTo>
                    <a:pt x="1751186" y="348836"/>
                    <a:pt x="1745609" y="347662"/>
                    <a:pt x="1755775" y="347662"/>
                  </a:cubicBezTo>
                </a:path>
              </a:pathLst>
            </a:custGeom>
            <a:ln w="127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aphicFrame>
        <p:nvGraphicFramePr>
          <p:cNvPr id="49" name="Table 48"/>
          <p:cNvGraphicFramePr>
            <a:graphicFrameLocks noGrp="1"/>
          </p:cNvGraphicFramePr>
          <p:nvPr/>
        </p:nvGraphicFramePr>
        <p:xfrm>
          <a:off x="2939368" y="3645813"/>
          <a:ext cx="1735240" cy="457200"/>
        </p:xfrm>
        <a:graphic>
          <a:graphicData uri="http://schemas.openxmlformats.org/drawingml/2006/table">
            <a:tbl>
              <a:tblPr firstRow="1" bandRow="1">
                <a:tableStyleId>{2D5ABB26-0587-4C30-8999-92F81FD0307C}</a:tableStyleId>
              </a:tblPr>
              <a:tblGrid>
                <a:gridCol w="619548">
                  <a:extLst>
                    <a:ext uri="{9D8B030D-6E8A-4147-A177-3AD203B41FA5}">
                      <a16:colId xmlns:a16="http://schemas.microsoft.com/office/drawing/2014/main" val="20000"/>
                    </a:ext>
                  </a:extLst>
                </a:gridCol>
                <a:gridCol w="578138">
                  <a:extLst>
                    <a:ext uri="{9D8B030D-6E8A-4147-A177-3AD203B41FA5}">
                      <a16:colId xmlns:a16="http://schemas.microsoft.com/office/drawing/2014/main" val="20001"/>
                    </a:ext>
                  </a:extLst>
                </a:gridCol>
                <a:gridCol w="537554">
                  <a:extLst>
                    <a:ext uri="{9D8B030D-6E8A-4147-A177-3AD203B41FA5}">
                      <a16:colId xmlns:a16="http://schemas.microsoft.com/office/drawing/2014/main" val="20002"/>
                    </a:ext>
                  </a:extLst>
                </a:gridCol>
              </a:tblGrid>
              <a:tr h="97269">
                <a:tc>
                  <a:txBody>
                    <a:bodyPr/>
                    <a:lstStyle/>
                    <a:p>
                      <a:endParaRPr lang="en-US" sz="500" dirty="0"/>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500" b="1" dirty="0"/>
                        <a:t>Enzalutamide</a:t>
                      </a:r>
                    </a:p>
                    <a:p>
                      <a:pPr algn="ctr"/>
                      <a:r>
                        <a:rPr lang="en-US" sz="500" b="1" dirty="0"/>
                        <a:t>(N = 933)</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500" b="1" dirty="0"/>
                        <a:t>Placebo</a:t>
                      </a:r>
                    </a:p>
                    <a:p>
                      <a:pPr algn="ctr"/>
                      <a:r>
                        <a:rPr lang="en-US" sz="500" b="1" dirty="0"/>
                        <a:t>(N = 478)</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r h="97269">
                <a:tc>
                  <a:txBody>
                    <a:bodyPr/>
                    <a:lstStyle/>
                    <a:p>
                      <a:r>
                        <a:rPr lang="en-US" sz="500" b="1" dirty="0"/>
                        <a:t>Median, mo</a:t>
                      </a:r>
                    </a:p>
                    <a:p>
                      <a:r>
                        <a:rPr lang="en-US" sz="500" b="1" dirty="0"/>
                        <a:t>(95% CI)</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500" dirty="0"/>
                        <a:t>67.0</a:t>
                      </a:r>
                    </a:p>
                    <a:p>
                      <a:pPr algn="ctr"/>
                      <a:r>
                        <a:rPr lang="en-US" sz="500" dirty="0"/>
                        <a:t>(64.0-NR)</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500" dirty="0"/>
                        <a:t>56.3</a:t>
                      </a:r>
                    </a:p>
                    <a:p>
                      <a:pPr algn="ctr"/>
                      <a:r>
                        <a:rPr lang="en-US" sz="500" dirty="0"/>
                        <a:t>(54.5-63.0)</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8635">
                <a:tc>
                  <a:txBody>
                    <a:bodyPr/>
                    <a:lstStyle/>
                    <a:p>
                      <a:r>
                        <a:rPr lang="en-US" sz="500" b="1" dirty="0"/>
                        <a:t>HR (95% CI)</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gridSpan="2">
                  <a:txBody>
                    <a:bodyPr/>
                    <a:lstStyle/>
                    <a:p>
                      <a:pPr algn="ctr"/>
                      <a:r>
                        <a:rPr lang="en-US" sz="500" dirty="0"/>
                        <a:t>0.73 (0.61-0.89)</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hMerge="1">
                  <a:txBody>
                    <a:bodyPr/>
                    <a:lstStyle/>
                    <a:p>
                      <a:endParaRPr lang="en-US" dirty="0"/>
                    </a:p>
                  </a:txBody>
                  <a:tcPr/>
                </a:tc>
                <a:extLst>
                  <a:ext uri="{0D108BD9-81ED-4DB2-BD59-A6C34878D82A}">
                    <a16:rowId xmlns:a16="http://schemas.microsoft.com/office/drawing/2014/main" val="10002"/>
                  </a:ext>
                </a:extLst>
              </a:tr>
              <a:tr h="48635">
                <a:tc>
                  <a:txBody>
                    <a:bodyPr/>
                    <a:lstStyle/>
                    <a:p>
                      <a:r>
                        <a:rPr lang="en-US" sz="500" b="1" i="1" dirty="0"/>
                        <a:t>P</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gridSpan="2">
                  <a:txBody>
                    <a:bodyPr/>
                    <a:lstStyle/>
                    <a:p>
                      <a:pPr algn="ctr"/>
                      <a:r>
                        <a:rPr lang="en-US" sz="500" dirty="0"/>
                        <a:t>.001</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hMerge="1">
                  <a:txBody>
                    <a:bodyPr/>
                    <a:lstStyle/>
                    <a:p>
                      <a:endParaRPr lang="en-US" dirty="0"/>
                    </a:p>
                  </a:txBody>
                  <a:tcPr/>
                </a:tc>
                <a:extLst>
                  <a:ext uri="{0D108BD9-81ED-4DB2-BD59-A6C34878D82A}">
                    <a16:rowId xmlns:a16="http://schemas.microsoft.com/office/drawing/2014/main" val="10003"/>
                  </a:ext>
                </a:extLst>
              </a:tr>
            </a:tbl>
          </a:graphicData>
        </a:graphic>
      </p:graphicFrame>
      <p:grpSp>
        <p:nvGrpSpPr>
          <p:cNvPr id="47" name="Group 46"/>
          <p:cNvGrpSpPr/>
          <p:nvPr/>
        </p:nvGrpSpPr>
        <p:grpSpPr>
          <a:xfrm>
            <a:off x="5260559" y="3118548"/>
            <a:ext cx="791022" cy="323165"/>
            <a:chOff x="4057543" y="2224330"/>
            <a:chExt cx="422259" cy="242373"/>
          </a:xfrm>
        </p:grpSpPr>
        <p:cxnSp>
          <p:nvCxnSpPr>
            <p:cNvPr id="46" name="Straight Connector 45"/>
            <p:cNvCxnSpPr/>
            <p:nvPr/>
          </p:nvCxnSpPr>
          <p:spPr>
            <a:xfrm>
              <a:off x="4057543" y="2257311"/>
              <a:ext cx="7143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064017" y="2345516"/>
              <a:ext cx="71438"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143252" y="2224330"/>
              <a:ext cx="336550" cy="242373"/>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Enzalutamine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Placebo</a:t>
              </a:r>
            </a:p>
          </p:txBody>
        </p:sp>
      </p:grpSp>
      <p:grpSp>
        <p:nvGrpSpPr>
          <p:cNvPr id="9" name="Group 8"/>
          <p:cNvGrpSpPr/>
          <p:nvPr/>
        </p:nvGrpSpPr>
        <p:grpSpPr>
          <a:xfrm>
            <a:off x="2400917" y="1181003"/>
            <a:ext cx="9300298" cy="1533155"/>
            <a:chOff x="1915022" y="2052313"/>
            <a:chExt cx="6975224" cy="1149866"/>
          </a:xfrm>
        </p:grpSpPr>
        <p:cxnSp>
          <p:nvCxnSpPr>
            <p:cNvPr id="50" name="Straight Connector 49"/>
            <p:cNvCxnSpPr/>
            <p:nvPr/>
          </p:nvCxnSpPr>
          <p:spPr>
            <a:xfrm>
              <a:off x="2516788" y="2557811"/>
              <a:ext cx="1425968" cy="0"/>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Chart 17"/>
            <p:cNvGraphicFramePr/>
            <p:nvPr/>
          </p:nvGraphicFramePr>
          <p:xfrm>
            <a:off x="2041638" y="2122361"/>
            <a:ext cx="2251587" cy="1070129"/>
          </p:xfrm>
          <a:graphic>
            <a:graphicData uri="http://schemas.openxmlformats.org/drawingml/2006/chart">
              <c:chart xmlns:c="http://schemas.openxmlformats.org/drawingml/2006/chart" xmlns:r="http://schemas.openxmlformats.org/officeDocument/2006/relationships" r:id="rId4"/>
            </a:graphicData>
          </a:graphic>
        </p:graphicFrame>
        <p:sp>
          <p:nvSpPr>
            <p:cNvPr id="4" name="Freeform 3"/>
            <p:cNvSpPr/>
            <p:nvPr/>
          </p:nvSpPr>
          <p:spPr>
            <a:xfrm>
              <a:off x="2609854" y="2175174"/>
              <a:ext cx="1266825" cy="433388"/>
            </a:xfrm>
            <a:custGeom>
              <a:avLst/>
              <a:gdLst>
                <a:gd name="connsiteX0" fmla="*/ 1266825 w 1266825"/>
                <a:gd name="connsiteY0" fmla="*/ 433388 h 433388"/>
                <a:gd name="connsiteX1" fmla="*/ 1052513 w 1266825"/>
                <a:gd name="connsiteY1" fmla="*/ 433388 h 433388"/>
                <a:gd name="connsiteX2" fmla="*/ 1052513 w 1266825"/>
                <a:gd name="connsiteY2" fmla="*/ 423863 h 433388"/>
                <a:gd name="connsiteX3" fmla="*/ 1038225 w 1266825"/>
                <a:gd name="connsiteY3" fmla="*/ 423863 h 433388"/>
                <a:gd name="connsiteX4" fmla="*/ 1038225 w 1266825"/>
                <a:gd name="connsiteY4" fmla="*/ 412750 h 433388"/>
                <a:gd name="connsiteX5" fmla="*/ 1014413 w 1266825"/>
                <a:gd name="connsiteY5" fmla="*/ 412750 h 433388"/>
                <a:gd name="connsiteX6" fmla="*/ 1014413 w 1266825"/>
                <a:gd name="connsiteY6" fmla="*/ 400050 h 433388"/>
                <a:gd name="connsiteX7" fmla="*/ 995363 w 1266825"/>
                <a:gd name="connsiteY7" fmla="*/ 400050 h 433388"/>
                <a:gd name="connsiteX8" fmla="*/ 995363 w 1266825"/>
                <a:gd name="connsiteY8" fmla="*/ 390525 h 433388"/>
                <a:gd name="connsiteX9" fmla="*/ 979488 w 1266825"/>
                <a:gd name="connsiteY9" fmla="*/ 390525 h 433388"/>
                <a:gd name="connsiteX10" fmla="*/ 979488 w 1266825"/>
                <a:gd name="connsiteY10" fmla="*/ 377825 h 433388"/>
                <a:gd name="connsiteX11" fmla="*/ 947738 w 1266825"/>
                <a:gd name="connsiteY11" fmla="*/ 377825 h 433388"/>
                <a:gd name="connsiteX12" fmla="*/ 944563 w 1266825"/>
                <a:gd name="connsiteY12" fmla="*/ 368300 h 433388"/>
                <a:gd name="connsiteX13" fmla="*/ 901700 w 1266825"/>
                <a:gd name="connsiteY13" fmla="*/ 368300 h 433388"/>
                <a:gd name="connsiteX14" fmla="*/ 903288 w 1266825"/>
                <a:gd name="connsiteY14" fmla="*/ 361950 h 433388"/>
                <a:gd name="connsiteX15" fmla="*/ 884238 w 1266825"/>
                <a:gd name="connsiteY15" fmla="*/ 361950 h 433388"/>
                <a:gd name="connsiteX16" fmla="*/ 882650 w 1266825"/>
                <a:gd name="connsiteY16" fmla="*/ 350838 h 433388"/>
                <a:gd name="connsiteX17" fmla="*/ 869950 w 1266825"/>
                <a:gd name="connsiteY17" fmla="*/ 349250 h 433388"/>
                <a:gd name="connsiteX18" fmla="*/ 868363 w 1266825"/>
                <a:gd name="connsiteY18" fmla="*/ 342900 h 433388"/>
                <a:gd name="connsiteX19" fmla="*/ 847725 w 1266825"/>
                <a:gd name="connsiteY19" fmla="*/ 342900 h 433388"/>
                <a:gd name="connsiteX20" fmla="*/ 841375 w 1266825"/>
                <a:gd name="connsiteY20" fmla="*/ 344488 h 433388"/>
                <a:gd name="connsiteX21" fmla="*/ 841375 w 1266825"/>
                <a:gd name="connsiteY21" fmla="*/ 339725 h 433388"/>
                <a:gd name="connsiteX22" fmla="*/ 833438 w 1266825"/>
                <a:gd name="connsiteY22" fmla="*/ 328613 h 433388"/>
                <a:gd name="connsiteX23" fmla="*/ 831850 w 1266825"/>
                <a:gd name="connsiteY23" fmla="*/ 323850 h 433388"/>
                <a:gd name="connsiteX24" fmla="*/ 809625 w 1266825"/>
                <a:gd name="connsiteY24" fmla="*/ 319088 h 433388"/>
                <a:gd name="connsiteX25" fmla="*/ 808038 w 1266825"/>
                <a:gd name="connsiteY25" fmla="*/ 314325 h 433388"/>
                <a:gd name="connsiteX26" fmla="*/ 793750 w 1266825"/>
                <a:gd name="connsiteY26" fmla="*/ 309563 h 433388"/>
                <a:gd name="connsiteX27" fmla="*/ 762000 w 1266825"/>
                <a:gd name="connsiteY27" fmla="*/ 298450 h 433388"/>
                <a:gd name="connsiteX28" fmla="*/ 754063 w 1266825"/>
                <a:gd name="connsiteY28" fmla="*/ 287338 h 433388"/>
                <a:gd name="connsiteX29" fmla="*/ 746125 w 1266825"/>
                <a:gd name="connsiteY29" fmla="*/ 285750 h 433388"/>
                <a:gd name="connsiteX30" fmla="*/ 744538 w 1266825"/>
                <a:gd name="connsiteY30" fmla="*/ 280988 h 433388"/>
                <a:gd name="connsiteX31" fmla="*/ 719138 w 1266825"/>
                <a:gd name="connsiteY31" fmla="*/ 273050 h 433388"/>
                <a:gd name="connsiteX32" fmla="*/ 706438 w 1266825"/>
                <a:gd name="connsiteY32" fmla="*/ 263525 h 433388"/>
                <a:gd name="connsiteX33" fmla="*/ 696913 w 1266825"/>
                <a:gd name="connsiteY33" fmla="*/ 260350 h 433388"/>
                <a:gd name="connsiteX34" fmla="*/ 693738 w 1266825"/>
                <a:gd name="connsiteY34" fmla="*/ 255588 h 433388"/>
                <a:gd name="connsiteX35" fmla="*/ 682625 w 1266825"/>
                <a:gd name="connsiteY35" fmla="*/ 250825 h 433388"/>
                <a:gd name="connsiteX36" fmla="*/ 682625 w 1266825"/>
                <a:gd name="connsiteY36" fmla="*/ 244475 h 433388"/>
                <a:gd name="connsiteX37" fmla="*/ 668338 w 1266825"/>
                <a:gd name="connsiteY37" fmla="*/ 241300 h 433388"/>
                <a:gd name="connsiteX38" fmla="*/ 655638 w 1266825"/>
                <a:gd name="connsiteY38" fmla="*/ 233363 h 433388"/>
                <a:gd name="connsiteX39" fmla="*/ 641350 w 1266825"/>
                <a:gd name="connsiteY39" fmla="*/ 230188 h 433388"/>
                <a:gd name="connsiteX40" fmla="*/ 638175 w 1266825"/>
                <a:gd name="connsiteY40" fmla="*/ 225425 h 433388"/>
                <a:gd name="connsiteX41" fmla="*/ 631825 w 1266825"/>
                <a:gd name="connsiteY41" fmla="*/ 223838 h 433388"/>
                <a:gd name="connsiteX42" fmla="*/ 609600 w 1266825"/>
                <a:gd name="connsiteY42" fmla="*/ 220663 h 433388"/>
                <a:gd name="connsiteX43" fmla="*/ 601663 w 1266825"/>
                <a:gd name="connsiteY43" fmla="*/ 211138 h 433388"/>
                <a:gd name="connsiteX44" fmla="*/ 596900 w 1266825"/>
                <a:gd name="connsiteY44" fmla="*/ 207963 h 433388"/>
                <a:gd name="connsiteX45" fmla="*/ 592138 w 1266825"/>
                <a:gd name="connsiteY45" fmla="*/ 203200 h 433388"/>
                <a:gd name="connsiteX46" fmla="*/ 585788 w 1266825"/>
                <a:gd name="connsiteY46" fmla="*/ 201613 h 433388"/>
                <a:gd name="connsiteX47" fmla="*/ 576263 w 1266825"/>
                <a:gd name="connsiteY47" fmla="*/ 193675 h 433388"/>
                <a:gd name="connsiteX48" fmla="*/ 569913 w 1266825"/>
                <a:gd name="connsiteY48" fmla="*/ 185738 h 433388"/>
                <a:gd name="connsiteX49" fmla="*/ 550863 w 1266825"/>
                <a:gd name="connsiteY49" fmla="*/ 184150 h 433388"/>
                <a:gd name="connsiteX50" fmla="*/ 546100 w 1266825"/>
                <a:gd name="connsiteY50" fmla="*/ 180975 h 433388"/>
                <a:gd name="connsiteX51" fmla="*/ 541338 w 1266825"/>
                <a:gd name="connsiteY51" fmla="*/ 179388 h 433388"/>
                <a:gd name="connsiteX52" fmla="*/ 538163 w 1266825"/>
                <a:gd name="connsiteY52" fmla="*/ 174625 h 433388"/>
                <a:gd name="connsiteX53" fmla="*/ 528638 w 1266825"/>
                <a:gd name="connsiteY53" fmla="*/ 166688 h 433388"/>
                <a:gd name="connsiteX54" fmla="*/ 506413 w 1266825"/>
                <a:gd name="connsiteY54" fmla="*/ 165100 h 433388"/>
                <a:gd name="connsiteX55" fmla="*/ 501650 w 1266825"/>
                <a:gd name="connsiteY55" fmla="*/ 163513 h 433388"/>
                <a:gd name="connsiteX56" fmla="*/ 498475 w 1266825"/>
                <a:gd name="connsiteY56" fmla="*/ 153988 h 433388"/>
                <a:gd name="connsiteX57" fmla="*/ 484188 w 1266825"/>
                <a:gd name="connsiteY57" fmla="*/ 150813 h 433388"/>
                <a:gd name="connsiteX58" fmla="*/ 482600 w 1266825"/>
                <a:gd name="connsiteY58" fmla="*/ 146050 h 433388"/>
                <a:gd name="connsiteX59" fmla="*/ 473075 w 1266825"/>
                <a:gd name="connsiteY59" fmla="*/ 142875 h 433388"/>
                <a:gd name="connsiteX60" fmla="*/ 461963 w 1266825"/>
                <a:gd name="connsiteY60" fmla="*/ 139700 h 433388"/>
                <a:gd name="connsiteX61" fmla="*/ 452438 w 1266825"/>
                <a:gd name="connsiteY61" fmla="*/ 133350 h 433388"/>
                <a:gd name="connsiteX62" fmla="*/ 434975 w 1266825"/>
                <a:gd name="connsiteY62" fmla="*/ 130175 h 433388"/>
                <a:gd name="connsiteX63" fmla="*/ 427038 w 1266825"/>
                <a:gd name="connsiteY63" fmla="*/ 128588 h 433388"/>
                <a:gd name="connsiteX64" fmla="*/ 422275 w 1266825"/>
                <a:gd name="connsiteY64" fmla="*/ 125413 h 433388"/>
                <a:gd name="connsiteX65" fmla="*/ 420688 w 1266825"/>
                <a:gd name="connsiteY65" fmla="*/ 120650 h 433388"/>
                <a:gd name="connsiteX66" fmla="*/ 415925 w 1266825"/>
                <a:gd name="connsiteY66" fmla="*/ 119063 h 433388"/>
                <a:gd name="connsiteX67" fmla="*/ 409575 w 1266825"/>
                <a:gd name="connsiteY67" fmla="*/ 115888 h 433388"/>
                <a:gd name="connsiteX68" fmla="*/ 400050 w 1266825"/>
                <a:gd name="connsiteY68" fmla="*/ 114300 h 433388"/>
                <a:gd name="connsiteX69" fmla="*/ 395288 w 1266825"/>
                <a:gd name="connsiteY69" fmla="*/ 112713 h 433388"/>
                <a:gd name="connsiteX70" fmla="*/ 388938 w 1266825"/>
                <a:gd name="connsiteY70" fmla="*/ 106363 h 433388"/>
                <a:gd name="connsiteX71" fmla="*/ 387350 w 1266825"/>
                <a:gd name="connsiteY71" fmla="*/ 103188 h 433388"/>
                <a:gd name="connsiteX72" fmla="*/ 371475 w 1266825"/>
                <a:gd name="connsiteY72" fmla="*/ 103188 h 433388"/>
                <a:gd name="connsiteX73" fmla="*/ 369888 w 1266825"/>
                <a:gd name="connsiteY73" fmla="*/ 90488 h 433388"/>
                <a:gd name="connsiteX74" fmla="*/ 355600 w 1266825"/>
                <a:gd name="connsiteY74" fmla="*/ 88900 h 433388"/>
                <a:gd name="connsiteX75" fmla="*/ 342900 w 1266825"/>
                <a:gd name="connsiteY75" fmla="*/ 74613 h 433388"/>
                <a:gd name="connsiteX76" fmla="*/ 319088 w 1266825"/>
                <a:gd name="connsiteY76" fmla="*/ 69850 h 433388"/>
                <a:gd name="connsiteX77" fmla="*/ 311150 w 1266825"/>
                <a:gd name="connsiteY77" fmla="*/ 63500 h 433388"/>
                <a:gd name="connsiteX78" fmla="*/ 293688 w 1266825"/>
                <a:gd name="connsiteY78" fmla="*/ 61913 h 433388"/>
                <a:gd name="connsiteX79" fmla="*/ 277813 w 1266825"/>
                <a:gd name="connsiteY79" fmla="*/ 60325 h 433388"/>
                <a:gd name="connsiteX80" fmla="*/ 273050 w 1266825"/>
                <a:gd name="connsiteY80" fmla="*/ 57150 h 433388"/>
                <a:gd name="connsiteX81" fmla="*/ 257175 w 1266825"/>
                <a:gd name="connsiteY81" fmla="*/ 52388 h 433388"/>
                <a:gd name="connsiteX82" fmla="*/ 250825 w 1266825"/>
                <a:gd name="connsiteY82" fmla="*/ 49213 h 433388"/>
                <a:gd name="connsiteX83" fmla="*/ 246063 w 1266825"/>
                <a:gd name="connsiteY83" fmla="*/ 47625 h 433388"/>
                <a:gd name="connsiteX84" fmla="*/ 236538 w 1266825"/>
                <a:gd name="connsiteY84" fmla="*/ 42863 h 433388"/>
                <a:gd name="connsiteX85" fmla="*/ 217488 w 1266825"/>
                <a:gd name="connsiteY85" fmla="*/ 38100 h 433388"/>
                <a:gd name="connsiteX86" fmla="*/ 207963 w 1266825"/>
                <a:gd name="connsiteY86" fmla="*/ 36513 h 433388"/>
                <a:gd name="connsiteX87" fmla="*/ 196850 w 1266825"/>
                <a:gd name="connsiteY87" fmla="*/ 34925 h 433388"/>
                <a:gd name="connsiteX88" fmla="*/ 187325 w 1266825"/>
                <a:gd name="connsiteY88" fmla="*/ 28575 h 433388"/>
                <a:gd name="connsiteX89" fmla="*/ 177800 w 1266825"/>
                <a:gd name="connsiteY89" fmla="*/ 23813 h 433388"/>
                <a:gd name="connsiteX90" fmla="*/ 142875 w 1266825"/>
                <a:gd name="connsiteY90" fmla="*/ 22225 h 433388"/>
                <a:gd name="connsiteX91" fmla="*/ 123825 w 1266825"/>
                <a:gd name="connsiteY91" fmla="*/ 19050 h 433388"/>
                <a:gd name="connsiteX92" fmla="*/ 107950 w 1266825"/>
                <a:gd name="connsiteY92" fmla="*/ 14288 h 433388"/>
                <a:gd name="connsiteX93" fmla="*/ 103188 w 1266825"/>
                <a:gd name="connsiteY93" fmla="*/ 12700 h 433388"/>
                <a:gd name="connsiteX94" fmla="*/ 46038 w 1266825"/>
                <a:gd name="connsiteY94" fmla="*/ 9525 h 433388"/>
                <a:gd name="connsiteX95" fmla="*/ 36513 w 1266825"/>
                <a:gd name="connsiteY95" fmla="*/ 4763 h 433388"/>
                <a:gd name="connsiteX96" fmla="*/ 31750 w 1266825"/>
                <a:gd name="connsiteY96" fmla="*/ 3175 h 433388"/>
                <a:gd name="connsiteX97" fmla="*/ 25400 w 1266825"/>
                <a:gd name="connsiteY97" fmla="*/ 1588 h 433388"/>
                <a:gd name="connsiteX98" fmla="*/ 0 w 1266825"/>
                <a:gd name="connsiteY98" fmla="*/ 0 h 43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266825" h="433388">
                  <a:moveTo>
                    <a:pt x="1266825" y="433388"/>
                  </a:moveTo>
                  <a:lnTo>
                    <a:pt x="1052513" y="433388"/>
                  </a:lnTo>
                  <a:lnTo>
                    <a:pt x="1052513" y="423863"/>
                  </a:lnTo>
                  <a:lnTo>
                    <a:pt x="1038225" y="423863"/>
                  </a:lnTo>
                  <a:lnTo>
                    <a:pt x="1038225" y="412750"/>
                  </a:lnTo>
                  <a:lnTo>
                    <a:pt x="1014413" y="412750"/>
                  </a:lnTo>
                  <a:lnTo>
                    <a:pt x="1014413" y="400050"/>
                  </a:lnTo>
                  <a:lnTo>
                    <a:pt x="995363" y="400050"/>
                  </a:lnTo>
                  <a:lnTo>
                    <a:pt x="995363" y="390525"/>
                  </a:lnTo>
                  <a:lnTo>
                    <a:pt x="979488" y="390525"/>
                  </a:lnTo>
                  <a:lnTo>
                    <a:pt x="979488" y="377825"/>
                  </a:lnTo>
                  <a:lnTo>
                    <a:pt x="947738" y="377825"/>
                  </a:lnTo>
                  <a:lnTo>
                    <a:pt x="944563" y="368300"/>
                  </a:lnTo>
                  <a:lnTo>
                    <a:pt x="901700" y="368300"/>
                  </a:lnTo>
                  <a:lnTo>
                    <a:pt x="903288" y="361950"/>
                  </a:lnTo>
                  <a:lnTo>
                    <a:pt x="884238" y="361950"/>
                  </a:lnTo>
                  <a:lnTo>
                    <a:pt x="882650" y="350838"/>
                  </a:lnTo>
                  <a:lnTo>
                    <a:pt x="869950" y="349250"/>
                  </a:lnTo>
                  <a:lnTo>
                    <a:pt x="868363" y="342900"/>
                  </a:lnTo>
                  <a:lnTo>
                    <a:pt x="847725" y="342900"/>
                  </a:lnTo>
                  <a:lnTo>
                    <a:pt x="841375" y="344488"/>
                  </a:lnTo>
                  <a:lnTo>
                    <a:pt x="841375" y="339725"/>
                  </a:lnTo>
                  <a:cubicBezTo>
                    <a:pt x="838729" y="336021"/>
                    <a:pt x="835780" y="332516"/>
                    <a:pt x="833438" y="328613"/>
                  </a:cubicBezTo>
                  <a:cubicBezTo>
                    <a:pt x="832577" y="327178"/>
                    <a:pt x="833136" y="324921"/>
                    <a:pt x="831850" y="323850"/>
                  </a:cubicBezTo>
                  <a:cubicBezTo>
                    <a:pt x="826895" y="319721"/>
                    <a:pt x="814248" y="319601"/>
                    <a:pt x="809625" y="319088"/>
                  </a:cubicBezTo>
                  <a:cubicBezTo>
                    <a:pt x="809096" y="317500"/>
                    <a:pt x="809083" y="315632"/>
                    <a:pt x="808038" y="314325"/>
                  </a:cubicBezTo>
                  <a:cubicBezTo>
                    <a:pt x="804604" y="310032"/>
                    <a:pt x="798397" y="310337"/>
                    <a:pt x="793750" y="309563"/>
                  </a:cubicBezTo>
                  <a:cubicBezTo>
                    <a:pt x="782694" y="292980"/>
                    <a:pt x="791208" y="300276"/>
                    <a:pt x="762000" y="298450"/>
                  </a:cubicBezTo>
                  <a:cubicBezTo>
                    <a:pt x="758777" y="288780"/>
                    <a:pt x="761760" y="289262"/>
                    <a:pt x="754063" y="287338"/>
                  </a:cubicBezTo>
                  <a:cubicBezTo>
                    <a:pt x="751445" y="286684"/>
                    <a:pt x="748771" y="286279"/>
                    <a:pt x="746125" y="285750"/>
                  </a:cubicBezTo>
                  <a:cubicBezTo>
                    <a:pt x="745596" y="284163"/>
                    <a:pt x="745721" y="282171"/>
                    <a:pt x="744538" y="280988"/>
                  </a:cubicBezTo>
                  <a:cubicBezTo>
                    <a:pt x="735755" y="272205"/>
                    <a:pt x="731609" y="274298"/>
                    <a:pt x="719138" y="273050"/>
                  </a:cubicBezTo>
                  <a:cubicBezTo>
                    <a:pt x="714363" y="261114"/>
                    <a:pt x="719230" y="266723"/>
                    <a:pt x="706438" y="263525"/>
                  </a:cubicBezTo>
                  <a:cubicBezTo>
                    <a:pt x="703191" y="262713"/>
                    <a:pt x="696913" y="260350"/>
                    <a:pt x="696913" y="260350"/>
                  </a:cubicBezTo>
                  <a:cubicBezTo>
                    <a:pt x="695855" y="258763"/>
                    <a:pt x="695325" y="256646"/>
                    <a:pt x="693738" y="255588"/>
                  </a:cubicBezTo>
                  <a:cubicBezTo>
                    <a:pt x="690497" y="253427"/>
                    <a:pt x="684866" y="255306"/>
                    <a:pt x="682625" y="250825"/>
                  </a:cubicBezTo>
                  <a:cubicBezTo>
                    <a:pt x="681678" y="248932"/>
                    <a:pt x="682625" y="246592"/>
                    <a:pt x="682625" y="244475"/>
                  </a:cubicBezTo>
                  <a:lnTo>
                    <a:pt x="668338" y="241300"/>
                  </a:lnTo>
                  <a:cubicBezTo>
                    <a:pt x="664105" y="238654"/>
                    <a:pt x="660103" y="235596"/>
                    <a:pt x="655638" y="233363"/>
                  </a:cubicBezTo>
                  <a:cubicBezTo>
                    <a:pt x="654139" y="232614"/>
                    <a:pt x="642191" y="230356"/>
                    <a:pt x="641350" y="230188"/>
                  </a:cubicBezTo>
                  <a:cubicBezTo>
                    <a:pt x="640292" y="228600"/>
                    <a:pt x="639763" y="226483"/>
                    <a:pt x="638175" y="225425"/>
                  </a:cubicBezTo>
                  <a:cubicBezTo>
                    <a:pt x="636360" y="224215"/>
                    <a:pt x="633923" y="224437"/>
                    <a:pt x="631825" y="223838"/>
                  </a:cubicBezTo>
                  <a:cubicBezTo>
                    <a:pt x="618993" y="220171"/>
                    <a:pt x="637552" y="223203"/>
                    <a:pt x="609600" y="220663"/>
                  </a:cubicBezTo>
                  <a:cubicBezTo>
                    <a:pt x="606478" y="215980"/>
                    <a:pt x="606246" y="214957"/>
                    <a:pt x="601663" y="211138"/>
                  </a:cubicBezTo>
                  <a:cubicBezTo>
                    <a:pt x="600197" y="209917"/>
                    <a:pt x="598366" y="209185"/>
                    <a:pt x="596900" y="207963"/>
                  </a:cubicBezTo>
                  <a:cubicBezTo>
                    <a:pt x="595175" y="206526"/>
                    <a:pt x="594087" y="204314"/>
                    <a:pt x="592138" y="203200"/>
                  </a:cubicBezTo>
                  <a:cubicBezTo>
                    <a:pt x="590244" y="202118"/>
                    <a:pt x="587905" y="202142"/>
                    <a:pt x="585788" y="201613"/>
                  </a:cubicBezTo>
                  <a:cubicBezTo>
                    <a:pt x="582272" y="199269"/>
                    <a:pt x="578709" y="197344"/>
                    <a:pt x="576263" y="193675"/>
                  </a:cubicBezTo>
                  <a:cubicBezTo>
                    <a:pt x="573483" y="189505"/>
                    <a:pt x="576738" y="187103"/>
                    <a:pt x="569913" y="185738"/>
                  </a:cubicBezTo>
                  <a:cubicBezTo>
                    <a:pt x="563665" y="184488"/>
                    <a:pt x="557213" y="184679"/>
                    <a:pt x="550863" y="184150"/>
                  </a:cubicBezTo>
                  <a:cubicBezTo>
                    <a:pt x="549275" y="183092"/>
                    <a:pt x="547807" y="181828"/>
                    <a:pt x="546100" y="180975"/>
                  </a:cubicBezTo>
                  <a:cubicBezTo>
                    <a:pt x="544603" y="180227"/>
                    <a:pt x="542644" y="180433"/>
                    <a:pt x="541338" y="179388"/>
                  </a:cubicBezTo>
                  <a:cubicBezTo>
                    <a:pt x="539848" y="178196"/>
                    <a:pt x="539385" y="176091"/>
                    <a:pt x="538163" y="174625"/>
                  </a:cubicBezTo>
                  <a:cubicBezTo>
                    <a:pt x="536983" y="173210"/>
                    <a:pt x="531076" y="167118"/>
                    <a:pt x="528638" y="166688"/>
                  </a:cubicBezTo>
                  <a:cubicBezTo>
                    <a:pt x="521324" y="165397"/>
                    <a:pt x="513821" y="165629"/>
                    <a:pt x="506413" y="165100"/>
                  </a:cubicBezTo>
                  <a:cubicBezTo>
                    <a:pt x="504825" y="164571"/>
                    <a:pt x="502623" y="164875"/>
                    <a:pt x="501650" y="163513"/>
                  </a:cubicBezTo>
                  <a:cubicBezTo>
                    <a:pt x="499705" y="160790"/>
                    <a:pt x="501650" y="155047"/>
                    <a:pt x="498475" y="153988"/>
                  </a:cubicBezTo>
                  <a:cubicBezTo>
                    <a:pt x="490660" y="151382"/>
                    <a:pt x="495364" y="152675"/>
                    <a:pt x="484188" y="150813"/>
                  </a:cubicBezTo>
                  <a:cubicBezTo>
                    <a:pt x="483659" y="149225"/>
                    <a:pt x="483962" y="147023"/>
                    <a:pt x="482600" y="146050"/>
                  </a:cubicBezTo>
                  <a:cubicBezTo>
                    <a:pt x="479877" y="144105"/>
                    <a:pt x="476250" y="143933"/>
                    <a:pt x="473075" y="142875"/>
                  </a:cubicBezTo>
                  <a:cubicBezTo>
                    <a:pt x="466247" y="140599"/>
                    <a:pt x="469931" y="141693"/>
                    <a:pt x="461963" y="139700"/>
                  </a:cubicBezTo>
                  <a:cubicBezTo>
                    <a:pt x="458788" y="137583"/>
                    <a:pt x="456058" y="134556"/>
                    <a:pt x="452438" y="133350"/>
                  </a:cubicBezTo>
                  <a:cubicBezTo>
                    <a:pt x="442723" y="130113"/>
                    <a:pt x="451642" y="132739"/>
                    <a:pt x="434975" y="130175"/>
                  </a:cubicBezTo>
                  <a:cubicBezTo>
                    <a:pt x="432308" y="129765"/>
                    <a:pt x="429684" y="129117"/>
                    <a:pt x="427038" y="128588"/>
                  </a:cubicBezTo>
                  <a:cubicBezTo>
                    <a:pt x="425450" y="127530"/>
                    <a:pt x="423467" y="126903"/>
                    <a:pt x="422275" y="125413"/>
                  </a:cubicBezTo>
                  <a:cubicBezTo>
                    <a:pt x="421230" y="124106"/>
                    <a:pt x="421871" y="121833"/>
                    <a:pt x="420688" y="120650"/>
                  </a:cubicBezTo>
                  <a:cubicBezTo>
                    <a:pt x="419505" y="119467"/>
                    <a:pt x="417463" y="119722"/>
                    <a:pt x="415925" y="119063"/>
                  </a:cubicBezTo>
                  <a:cubicBezTo>
                    <a:pt x="413750" y="118131"/>
                    <a:pt x="411842" y="116568"/>
                    <a:pt x="409575" y="115888"/>
                  </a:cubicBezTo>
                  <a:cubicBezTo>
                    <a:pt x="406492" y="114963"/>
                    <a:pt x="403192" y="114998"/>
                    <a:pt x="400050" y="114300"/>
                  </a:cubicBezTo>
                  <a:cubicBezTo>
                    <a:pt x="398417" y="113937"/>
                    <a:pt x="396875" y="113242"/>
                    <a:pt x="395288" y="112713"/>
                  </a:cubicBezTo>
                  <a:cubicBezTo>
                    <a:pt x="391457" y="106966"/>
                    <a:pt x="393820" y="108803"/>
                    <a:pt x="388938" y="106363"/>
                  </a:cubicBezTo>
                  <a:lnTo>
                    <a:pt x="387350" y="103188"/>
                  </a:lnTo>
                  <a:lnTo>
                    <a:pt x="371475" y="103188"/>
                  </a:lnTo>
                  <a:lnTo>
                    <a:pt x="369888" y="90488"/>
                  </a:lnTo>
                  <a:lnTo>
                    <a:pt x="355600" y="88900"/>
                  </a:lnTo>
                  <a:lnTo>
                    <a:pt x="342900" y="74613"/>
                  </a:lnTo>
                  <a:cubicBezTo>
                    <a:pt x="336483" y="73971"/>
                    <a:pt x="325376" y="74341"/>
                    <a:pt x="319088" y="69850"/>
                  </a:cubicBezTo>
                  <a:cubicBezTo>
                    <a:pt x="311842" y="64674"/>
                    <a:pt x="320480" y="64833"/>
                    <a:pt x="311150" y="63500"/>
                  </a:cubicBezTo>
                  <a:cubicBezTo>
                    <a:pt x="305364" y="62673"/>
                    <a:pt x="299506" y="62467"/>
                    <a:pt x="293688" y="61913"/>
                  </a:cubicBezTo>
                  <a:lnTo>
                    <a:pt x="277813" y="60325"/>
                  </a:lnTo>
                  <a:cubicBezTo>
                    <a:pt x="276225" y="59267"/>
                    <a:pt x="274794" y="57925"/>
                    <a:pt x="273050" y="57150"/>
                  </a:cubicBezTo>
                  <a:cubicBezTo>
                    <a:pt x="268078" y="54940"/>
                    <a:pt x="262455" y="53707"/>
                    <a:pt x="257175" y="52388"/>
                  </a:cubicBezTo>
                  <a:cubicBezTo>
                    <a:pt x="255058" y="51330"/>
                    <a:pt x="253000" y="50145"/>
                    <a:pt x="250825" y="49213"/>
                  </a:cubicBezTo>
                  <a:cubicBezTo>
                    <a:pt x="249287" y="48554"/>
                    <a:pt x="247560" y="48373"/>
                    <a:pt x="246063" y="47625"/>
                  </a:cubicBezTo>
                  <a:cubicBezTo>
                    <a:pt x="233762" y="41474"/>
                    <a:pt x="248500" y="46849"/>
                    <a:pt x="236538" y="42863"/>
                  </a:cubicBezTo>
                  <a:cubicBezTo>
                    <a:pt x="227520" y="36852"/>
                    <a:pt x="234345" y="40348"/>
                    <a:pt x="217488" y="38100"/>
                  </a:cubicBezTo>
                  <a:cubicBezTo>
                    <a:pt x="214297" y="37675"/>
                    <a:pt x="211144" y="37002"/>
                    <a:pt x="207963" y="36513"/>
                  </a:cubicBezTo>
                  <a:cubicBezTo>
                    <a:pt x="204265" y="35944"/>
                    <a:pt x="200554" y="35454"/>
                    <a:pt x="196850" y="34925"/>
                  </a:cubicBezTo>
                  <a:lnTo>
                    <a:pt x="187325" y="28575"/>
                  </a:lnTo>
                  <a:cubicBezTo>
                    <a:pt x="184404" y="26628"/>
                    <a:pt x="181537" y="24112"/>
                    <a:pt x="177800" y="23813"/>
                  </a:cubicBezTo>
                  <a:cubicBezTo>
                    <a:pt x="166183" y="22884"/>
                    <a:pt x="154517" y="22754"/>
                    <a:pt x="142875" y="22225"/>
                  </a:cubicBezTo>
                  <a:cubicBezTo>
                    <a:pt x="132241" y="18681"/>
                    <a:pt x="143572" y="22088"/>
                    <a:pt x="123825" y="19050"/>
                  </a:cubicBezTo>
                  <a:cubicBezTo>
                    <a:pt x="119366" y="18364"/>
                    <a:pt x="111664" y="15526"/>
                    <a:pt x="107950" y="14288"/>
                  </a:cubicBezTo>
                  <a:cubicBezTo>
                    <a:pt x="106363" y="13759"/>
                    <a:pt x="104858" y="12798"/>
                    <a:pt x="103188" y="12700"/>
                  </a:cubicBezTo>
                  <a:lnTo>
                    <a:pt x="46038" y="9525"/>
                  </a:lnTo>
                  <a:cubicBezTo>
                    <a:pt x="34072" y="5538"/>
                    <a:pt x="48815" y="10915"/>
                    <a:pt x="36513" y="4763"/>
                  </a:cubicBezTo>
                  <a:cubicBezTo>
                    <a:pt x="35016" y="4014"/>
                    <a:pt x="33359" y="3635"/>
                    <a:pt x="31750" y="3175"/>
                  </a:cubicBezTo>
                  <a:cubicBezTo>
                    <a:pt x="29652" y="2576"/>
                    <a:pt x="27570" y="1816"/>
                    <a:pt x="25400" y="1588"/>
                  </a:cubicBezTo>
                  <a:cubicBezTo>
                    <a:pt x="9980" y="-35"/>
                    <a:pt x="8949" y="0"/>
                    <a:pt x="0" y="0"/>
                  </a:cubicBezTo>
                </a:path>
              </a:pathLst>
            </a:custGeom>
            <a:ln w="127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Freeform 2"/>
            <p:cNvSpPr/>
            <p:nvPr/>
          </p:nvSpPr>
          <p:spPr>
            <a:xfrm>
              <a:off x="2503488" y="2164042"/>
              <a:ext cx="1382712" cy="623909"/>
            </a:xfrm>
            <a:custGeom>
              <a:avLst/>
              <a:gdLst>
                <a:gd name="connsiteX0" fmla="*/ 1382712 w 1382712"/>
                <a:gd name="connsiteY0" fmla="*/ 623909 h 623909"/>
                <a:gd name="connsiteX1" fmla="*/ 1382712 w 1382712"/>
                <a:gd name="connsiteY1" fmla="*/ 412772 h 623909"/>
                <a:gd name="connsiteX2" fmla="*/ 1239837 w 1382712"/>
                <a:gd name="connsiteY2" fmla="*/ 412772 h 623909"/>
                <a:gd name="connsiteX3" fmla="*/ 1239837 w 1382712"/>
                <a:gd name="connsiteY3" fmla="*/ 403247 h 623909"/>
                <a:gd name="connsiteX4" fmla="*/ 1220787 w 1382712"/>
                <a:gd name="connsiteY4" fmla="*/ 403247 h 623909"/>
                <a:gd name="connsiteX5" fmla="*/ 1220787 w 1382712"/>
                <a:gd name="connsiteY5" fmla="*/ 393722 h 623909"/>
                <a:gd name="connsiteX6" fmla="*/ 1162050 w 1382712"/>
                <a:gd name="connsiteY6" fmla="*/ 393722 h 623909"/>
                <a:gd name="connsiteX7" fmla="*/ 1162050 w 1382712"/>
                <a:gd name="connsiteY7" fmla="*/ 385784 h 623909"/>
                <a:gd name="connsiteX8" fmla="*/ 1154112 w 1382712"/>
                <a:gd name="connsiteY8" fmla="*/ 387372 h 623909"/>
                <a:gd name="connsiteX9" fmla="*/ 1146175 w 1382712"/>
                <a:gd name="connsiteY9" fmla="*/ 376259 h 623909"/>
                <a:gd name="connsiteX10" fmla="*/ 1144587 w 1382712"/>
                <a:gd name="connsiteY10" fmla="*/ 369909 h 623909"/>
                <a:gd name="connsiteX11" fmla="*/ 1122362 w 1382712"/>
                <a:gd name="connsiteY11" fmla="*/ 368322 h 623909"/>
                <a:gd name="connsiteX12" fmla="*/ 1116012 w 1382712"/>
                <a:gd name="connsiteY12" fmla="*/ 349272 h 623909"/>
                <a:gd name="connsiteX13" fmla="*/ 1109662 w 1382712"/>
                <a:gd name="connsiteY13" fmla="*/ 347684 h 623909"/>
                <a:gd name="connsiteX14" fmla="*/ 1087437 w 1382712"/>
                <a:gd name="connsiteY14" fmla="*/ 342922 h 623909"/>
                <a:gd name="connsiteX15" fmla="*/ 1085850 w 1382712"/>
                <a:gd name="connsiteY15" fmla="*/ 338159 h 623909"/>
                <a:gd name="connsiteX16" fmla="*/ 1081087 w 1382712"/>
                <a:gd name="connsiteY16" fmla="*/ 334984 h 623909"/>
                <a:gd name="connsiteX17" fmla="*/ 1069975 w 1382712"/>
                <a:gd name="connsiteY17" fmla="*/ 333397 h 623909"/>
                <a:gd name="connsiteX18" fmla="*/ 1049337 w 1382712"/>
                <a:gd name="connsiteY18" fmla="*/ 331809 h 623909"/>
                <a:gd name="connsiteX19" fmla="*/ 1046162 w 1382712"/>
                <a:gd name="connsiteY19" fmla="*/ 327047 h 623909"/>
                <a:gd name="connsiteX20" fmla="*/ 1031875 w 1382712"/>
                <a:gd name="connsiteY20" fmla="*/ 322284 h 623909"/>
                <a:gd name="connsiteX21" fmla="*/ 1030287 w 1382712"/>
                <a:gd name="connsiteY21" fmla="*/ 317522 h 623909"/>
                <a:gd name="connsiteX22" fmla="*/ 1019175 w 1382712"/>
                <a:gd name="connsiteY22" fmla="*/ 315934 h 623909"/>
                <a:gd name="connsiteX23" fmla="*/ 1014412 w 1382712"/>
                <a:gd name="connsiteY23" fmla="*/ 312759 h 623909"/>
                <a:gd name="connsiteX24" fmla="*/ 1008062 w 1382712"/>
                <a:gd name="connsiteY24" fmla="*/ 306409 h 623909"/>
                <a:gd name="connsiteX25" fmla="*/ 1004887 w 1382712"/>
                <a:gd name="connsiteY25" fmla="*/ 301647 h 623909"/>
                <a:gd name="connsiteX26" fmla="*/ 1000125 w 1382712"/>
                <a:gd name="connsiteY26" fmla="*/ 300059 h 623909"/>
                <a:gd name="connsiteX27" fmla="*/ 989012 w 1382712"/>
                <a:gd name="connsiteY27" fmla="*/ 298472 h 623909"/>
                <a:gd name="connsiteX28" fmla="*/ 987425 w 1382712"/>
                <a:gd name="connsiteY28" fmla="*/ 290534 h 623909"/>
                <a:gd name="connsiteX29" fmla="*/ 982662 w 1382712"/>
                <a:gd name="connsiteY29" fmla="*/ 288947 h 623909"/>
                <a:gd name="connsiteX30" fmla="*/ 977900 w 1382712"/>
                <a:gd name="connsiteY30" fmla="*/ 285772 h 623909"/>
                <a:gd name="connsiteX31" fmla="*/ 962025 w 1382712"/>
                <a:gd name="connsiteY31" fmla="*/ 281009 h 623909"/>
                <a:gd name="connsiteX32" fmla="*/ 939800 w 1382712"/>
                <a:gd name="connsiteY32" fmla="*/ 276247 h 623909"/>
                <a:gd name="connsiteX33" fmla="*/ 935037 w 1382712"/>
                <a:gd name="connsiteY33" fmla="*/ 263547 h 623909"/>
                <a:gd name="connsiteX34" fmla="*/ 912812 w 1382712"/>
                <a:gd name="connsiteY34" fmla="*/ 263547 h 623909"/>
                <a:gd name="connsiteX35" fmla="*/ 900112 w 1382712"/>
                <a:gd name="connsiteY35" fmla="*/ 249259 h 623909"/>
                <a:gd name="connsiteX36" fmla="*/ 885825 w 1382712"/>
                <a:gd name="connsiteY36" fmla="*/ 247672 h 623909"/>
                <a:gd name="connsiteX37" fmla="*/ 884237 w 1382712"/>
                <a:gd name="connsiteY37" fmla="*/ 242909 h 623909"/>
                <a:gd name="connsiteX38" fmla="*/ 879475 w 1382712"/>
                <a:gd name="connsiteY38" fmla="*/ 241322 h 623909"/>
                <a:gd name="connsiteX39" fmla="*/ 874712 w 1382712"/>
                <a:gd name="connsiteY39" fmla="*/ 242909 h 623909"/>
                <a:gd name="connsiteX40" fmla="*/ 869950 w 1382712"/>
                <a:gd name="connsiteY40" fmla="*/ 241322 h 623909"/>
                <a:gd name="connsiteX41" fmla="*/ 860425 w 1382712"/>
                <a:gd name="connsiteY41" fmla="*/ 239734 h 623909"/>
                <a:gd name="connsiteX42" fmla="*/ 855662 w 1382712"/>
                <a:gd name="connsiteY42" fmla="*/ 236559 h 623909"/>
                <a:gd name="connsiteX43" fmla="*/ 850900 w 1382712"/>
                <a:gd name="connsiteY43" fmla="*/ 231797 h 623909"/>
                <a:gd name="connsiteX44" fmla="*/ 839787 w 1382712"/>
                <a:gd name="connsiteY44" fmla="*/ 228622 h 623909"/>
                <a:gd name="connsiteX45" fmla="*/ 825500 w 1382712"/>
                <a:gd name="connsiteY45" fmla="*/ 222272 h 623909"/>
                <a:gd name="connsiteX46" fmla="*/ 815975 w 1382712"/>
                <a:gd name="connsiteY46" fmla="*/ 215922 h 623909"/>
                <a:gd name="connsiteX47" fmla="*/ 798512 w 1382712"/>
                <a:gd name="connsiteY47" fmla="*/ 214334 h 623909"/>
                <a:gd name="connsiteX48" fmla="*/ 792162 w 1382712"/>
                <a:gd name="connsiteY48" fmla="*/ 203222 h 623909"/>
                <a:gd name="connsiteX49" fmla="*/ 781050 w 1382712"/>
                <a:gd name="connsiteY49" fmla="*/ 198459 h 623909"/>
                <a:gd name="connsiteX50" fmla="*/ 766762 w 1382712"/>
                <a:gd name="connsiteY50" fmla="*/ 195284 h 623909"/>
                <a:gd name="connsiteX51" fmla="*/ 765175 w 1382712"/>
                <a:gd name="connsiteY51" fmla="*/ 190522 h 623909"/>
                <a:gd name="connsiteX52" fmla="*/ 760412 w 1382712"/>
                <a:gd name="connsiteY52" fmla="*/ 188934 h 623909"/>
                <a:gd name="connsiteX53" fmla="*/ 750887 w 1382712"/>
                <a:gd name="connsiteY53" fmla="*/ 184172 h 623909"/>
                <a:gd name="connsiteX54" fmla="*/ 746125 w 1382712"/>
                <a:gd name="connsiteY54" fmla="*/ 180997 h 623909"/>
                <a:gd name="connsiteX55" fmla="*/ 741362 w 1382712"/>
                <a:gd name="connsiteY55" fmla="*/ 179409 h 623909"/>
                <a:gd name="connsiteX56" fmla="*/ 738187 w 1382712"/>
                <a:gd name="connsiteY56" fmla="*/ 174647 h 623909"/>
                <a:gd name="connsiteX57" fmla="*/ 722312 w 1382712"/>
                <a:gd name="connsiteY57" fmla="*/ 169884 h 623909"/>
                <a:gd name="connsiteX58" fmla="*/ 717550 w 1382712"/>
                <a:gd name="connsiteY58" fmla="*/ 166709 h 623909"/>
                <a:gd name="connsiteX59" fmla="*/ 696912 w 1382712"/>
                <a:gd name="connsiteY59" fmla="*/ 163534 h 623909"/>
                <a:gd name="connsiteX60" fmla="*/ 690562 w 1382712"/>
                <a:gd name="connsiteY60" fmla="*/ 160359 h 623909"/>
                <a:gd name="connsiteX61" fmla="*/ 685800 w 1382712"/>
                <a:gd name="connsiteY61" fmla="*/ 157184 h 623909"/>
                <a:gd name="connsiteX62" fmla="*/ 674687 w 1382712"/>
                <a:gd name="connsiteY62" fmla="*/ 155597 h 623909"/>
                <a:gd name="connsiteX63" fmla="*/ 669925 w 1382712"/>
                <a:gd name="connsiteY63" fmla="*/ 154009 h 623909"/>
                <a:gd name="connsiteX64" fmla="*/ 663575 w 1382712"/>
                <a:gd name="connsiteY64" fmla="*/ 152422 h 623909"/>
                <a:gd name="connsiteX65" fmla="*/ 658812 w 1382712"/>
                <a:gd name="connsiteY65" fmla="*/ 147659 h 623909"/>
                <a:gd name="connsiteX66" fmla="*/ 652462 w 1382712"/>
                <a:gd name="connsiteY66" fmla="*/ 146072 h 623909"/>
                <a:gd name="connsiteX67" fmla="*/ 647700 w 1382712"/>
                <a:gd name="connsiteY67" fmla="*/ 144484 h 623909"/>
                <a:gd name="connsiteX68" fmla="*/ 631825 w 1382712"/>
                <a:gd name="connsiteY68" fmla="*/ 134959 h 623909"/>
                <a:gd name="connsiteX69" fmla="*/ 617537 w 1382712"/>
                <a:gd name="connsiteY69" fmla="*/ 131784 h 623909"/>
                <a:gd name="connsiteX70" fmla="*/ 600075 w 1382712"/>
                <a:gd name="connsiteY70" fmla="*/ 128609 h 623909"/>
                <a:gd name="connsiteX71" fmla="*/ 585787 w 1382712"/>
                <a:gd name="connsiteY71" fmla="*/ 123847 h 623909"/>
                <a:gd name="connsiteX72" fmla="*/ 581025 w 1382712"/>
                <a:gd name="connsiteY72" fmla="*/ 122259 h 623909"/>
                <a:gd name="connsiteX73" fmla="*/ 576262 w 1382712"/>
                <a:gd name="connsiteY73" fmla="*/ 119084 h 623909"/>
                <a:gd name="connsiteX74" fmla="*/ 565150 w 1382712"/>
                <a:gd name="connsiteY74" fmla="*/ 117497 h 623909"/>
                <a:gd name="connsiteX75" fmla="*/ 555625 w 1382712"/>
                <a:gd name="connsiteY75" fmla="*/ 111147 h 623909"/>
                <a:gd name="connsiteX76" fmla="*/ 541337 w 1382712"/>
                <a:gd name="connsiteY76" fmla="*/ 107972 h 623909"/>
                <a:gd name="connsiteX77" fmla="*/ 536575 w 1382712"/>
                <a:gd name="connsiteY77" fmla="*/ 104797 h 623909"/>
                <a:gd name="connsiteX78" fmla="*/ 525462 w 1382712"/>
                <a:gd name="connsiteY78" fmla="*/ 101622 h 623909"/>
                <a:gd name="connsiteX79" fmla="*/ 515937 w 1382712"/>
                <a:gd name="connsiteY79" fmla="*/ 95272 h 623909"/>
                <a:gd name="connsiteX80" fmla="*/ 503237 w 1382712"/>
                <a:gd name="connsiteY80" fmla="*/ 92097 h 623909"/>
                <a:gd name="connsiteX81" fmla="*/ 498475 w 1382712"/>
                <a:gd name="connsiteY81" fmla="*/ 88922 h 623909"/>
                <a:gd name="connsiteX82" fmla="*/ 468312 w 1382712"/>
                <a:gd name="connsiteY82" fmla="*/ 85747 h 623909"/>
                <a:gd name="connsiteX83" fmla="*/ 463550 w 1382712"/>
                <a:gd name="connsiteY83" fmla="*/ 82572 h 623909"/>
                <a:gd name="connsiteX84" fmla="*/ 460375 w 1382712"/>
                <a:gd name="connsiteY84" fmla="*/ 77809 h 623909"/>
                <a:gd name="connsiteX85" fmla="*/ 444500 w 1382712"/>
                <a:gd name="connsiteY85" fmla="*/ 71459 h 623909"/>
                <a:gd name="connsiteX86" fmla="*/ 438150 w 1382712"/>
                <a:gd name="connsiteY86" fmla="*/ 69872 h 623909"/>
                <a:gd name="connsiteX87" fmla="*/ 428625 w 1382712"/>
                <a:gd name="connsiteY87" fmla="*/ 66697 h 623909"/>
                <a:gd name="connsiteX88" fmla="*/ 423862 w 1382712"/>
                <a:gd name="connsiteY88" fmla="*/ 63522 h 623909"/>
                <a:gd name="connsiteX89" fmla="*/ 414337 w 1382712"/>
                <a:gd name="connsiteY89" fmla="*/ 60347 h 623909"/>
                <a:gd name="connsiteX90" fmla="*/ 409575 w 1382712"/>
                <a:gd name="connsiteY90" fmla="*/ 58759 h 623909"/>
                <a:gd name="connsiteX91" fmla="*/ 393700 w 1382712"/>
                <a:gd name="connsiteY91" fmla="*/ 53997 h 623909"/>
                <a:gd name="connsiteX92" fmla="*/ 349250 w 1382712"/>
                <a:gd name="connsiteY92" fmla="*/ 50822 h 623909"/>
                <a:gd name="connsiteX93" fmla="*/ 342900 w 1382712"/>
                <a:gd name="connsiteY93" fmla="*/ 47647 h 623909"/>
                <a:gd name="connsiteX94" fmla="*/ 336550 w 1382712"/>
                <a:gd name="connsiteY94" fmla="*/ 46059 h 623909"/>
                <a:gd name="connsiteX95" fmla="*/ 331787 w 1382712"/>
                <a:gd name="connsiteY95" fmla="*/ 41297 h 623909"/>
                <a:gd name="connsiteX96" fmla="*/ 296862 w 1382712"/>
                <a:gd name="connsiteY96" fmla="*/ 38122 h 623909"/>
                <a:gd name="connsiteX97" fmla="*/ 284162 w 1382712"/>
                <a:gd name="connsiteY97" fmla="*/ 31772 h 623909"/>
                <a:gd name="connsiteX98" fmla="*/ 279400 w 1382712"/>
                <a:gd name="connsiteY98" fmla="*/ 27009 h 623909"/>
                <a:gd name="connsiteX99" fmla="*/ 250825 w 1382712"/>
                <a:gd name="connsiteY99" fmla="*/ 25422 h 623909"/>
                <a:gd name="connsiteX100" fmla="*/ 238125 w 1382712"/>
                <a:gd name="connsiteY100" fmla="*/ 22247 h 623909"/>
                <a:gd name="connsiteX101" fmla="*/ 233362 w 1382712"/>
                <a:gd name="connsiteY101" fmla="*/ 20659 h 623909"/>
                <a:gd name="connsiteX102" fmla="*/ 217487 w 1382712"/>
                <a:gd name="connsiteY102" fmla="*/ 19072 h 623909"/>
                <a:gd name="connsiteX103" fmla="*/ 203200 w 1382712"/>
                <a:gd name="connsiteY103" fmla="*/ 15897 h 623909"/>
                <a:gd name="connsiteX104" fmla="*/ 193675 w 1382712"/>
                <a:gd name="connsiteY104" fmla="*/ 12722 h 623909"/>
                <a:gd name="connsiteX105" fmla="*/ 163512 w 1382712"/>
                <a:gd name="connsiteY105" fmla="*/ 11134 h 623909"/>
                <a:gd name="connsiteX106" fmla="*/ 123825 w 1382712"/>
                <a:gd name="connsiteY106" fmla="*/ 6372 h 623909"/>
                <a:gd name="connsiteX107" fmla="*/ 69850 w 1382712"/>
                <a:gd name="connsiteY107" fmla="*/ 1609 h 623909"/>
                <a:gd name="connsiteX108" fmla="*/ 0 w 1382712"/>
                <a:gd name="connsiteY108" fmla="*/ 22 h 62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382712" h="623909">
                  <a:moveTo>
                    <a:pt x="1382712" y="623909"/>
                  </a:moveTo>
                  <a:lnTo>
                    <a:pt x="1382712" y="412772"/>
                  </a:lnTo>
                  <a:lnTo>
                    <a:pt x="1239837" y="412772"/>
                  </a:lnTo>
                  <a:lnTo>
                    <a:pt x="1239837" y="403247"/>
                  </a:lnTo>
                  <a:lnTo>
                    <a:pt x="1220787" y="403247"/>
                  </a:lnTo>
                  <a:lnTo>
                    <a:pt x="1220787" y="393722"/>
                  </a:lnTo>
                  <a:lnTo>
                    <a:pt x="1162050" y="393722"/>
                  </a:lnTo>
                  <a:lnTo>
                    <a:pt x="1162050" y="385784"/>
                  </a:lnTo>
                  <a:lnTo>
                    <a:pt x="1154112" y="387372"/>
                  </a:lnTo>
                  <a:cubicBezTo>
                    <a:pt x="1151466" y="383668"/>
                    <a:pt x="1148355" y="380255"/>
                    <a:pt x="1146175" y="376259"/>
                  </a:cubicBezTo>
                  <a:cubicBezTo>
                    <a:pt x="1145130" y="374344"/>
                    <a:pt x="1146657" y="370599"/>
                    <a:pt x="1144587" y="369909"/>
                  </a:cubicBezTo>
                  <a:cubicBezTo>
                    <a:pt x="1137541" y="367560"/>
                    <a:pt x="1129770" y="368851"/>
                    <a:pt x="1122362" y="368322"/>
                  </a:cubicBezTo>
                  <a:cubicBezTo>
                    <a:pt x="1120783" y="350948"/>
                    <a:pt x="1126275" y="352204"/>
                    <a:pt x="1116012" y="349272"/>
                  </a:cubicBezTo>
                  <a:cubicBezTo>
                    <a:pt x="1113914" y="348673"/>
                    <a:pt x="1111779" y="348213"/>
                    <a:pt x="1109662" y="347684"/>
                  </a:cubicBezTo>
                  <a:cubicBezTo>
                    <a:pt x="1095441" y="338202"/>
                    <a:pt x="1120881" y="354070"/>
                    <a:pt x="1087437" y="342922"/>
                  </a:cubicBezTo>
                  <a:cubicBezTo>
                    <a:pt x="1085849" y="342393"/>
                    <a:pt x="1086895" y="339466"/>
                    <a:pt x="1085850" y="338159"/>
                  </a:cubicBezTo>
                  <a:cubicBezTo>
                    <a:pt x="1084658" y="336669"/>
                    <a:pt x="1082675" y="336042"/>
                    <a:pt x="1081087" y="334984"/>
                  </a:cubicBezTo>
                  <a:cubicBezTo>
                    <a:pt x="1064649" y="339095"/>
                    <a:pt x="1083755" y="335981"/>
                    <a:pt x="1069975" y="333397"/>
                  </a:cubicBezTo>
                  <a:cubicBezTo>
                    <a:pt x="1063194" y="332125"/>
                    <a:pt x="1056216" y="332338"/>
                    <a:pt x="1049337" y="331809"/>
                  </a:cubicBezTo>
                  <a:cubicBezTo>
                    <a:pt x="1048279" y="330222"/>
                    <a:pt x="1047511" y="328396"/>
                    <a:pt x="1046162" y="327047"/>
                  </a:cubicBezTo>
                  <a:cubicBezTo>
                    <a:pt x="1041697" y="322582"/>
                    <a:pt x="1038261" y="323349"/>
                    <a:pt x="1031875" y="322284"/>
                  </a:cubicBezTo>
                  <a:cubicBezTo>
                    <a:pt x="1031346" y="320697"/>
                    <a:pt x="1031784" y="318270"/>
                    <a:pt x="1030287" y="317522"/>
                  </a:cubicBezTo>
                  <a:cubicBezTo>
                    <a:pt x="1026940" y="315849"/>
                    <a:pt x="1022759" y="317009"/>
                    <a:pt x="1019175" y="315934"/>
                  </a:cubicBezTo>
                  <a:cubicBezTo>
                    <a:pt x="1017347" y="315386"/>
                    <a:pt x="1016000" y="313817"/>
                    <a:pt x="1014412" y="312759"/>
                  </a:cubicBezTo>
                  <a:cubicBezTo>
                    <a:pt x="1010950" y="302371"/>
                    <a:pt x="1015759" y="312566"/>
                    <a:pt x="1008062" y="306409"/>
                  </a:cubicBezTo>
                  <a:cubicBezTo>
                    <a:pt x="1006572" y="305217"/>
                    <a:pt x="1006377" y="302839"/>
                    <a:pt x="1004887" y="301647"/>
                  </a:cubicBezTo>
                  <a:cubicBezTo>
                    <a:pt x="1003580" y="300602"/>
                    <a:pt x="1001766" y="300387"/>
                    <a:pt x="1000125" y="300059"/>
                  </a:cubicBezTo>
                  <a:cubicBezTo>
                    <a:pt x="996456" y="299325"/>
                    <a:pt x="992716" y="299001"/>
                    <a:pt x="989012" y="298472"/>
                  </a:cubicBezTo>
                  <a:cubicBezTo>
                    <a:pt x="988483" y="295826"/>
                    <a:pt x="988922" y="292779"/>
                    <a:pt x="987425" y="290534"/>
                  </a:cubicBezTo>
                  <a:cubicBezTo>
                    <a:pt x="986497" y="289142"/>
                    <a:pt x="984159" y="289695"/>
                    <a:pt x="982662" y="288947"/>
                  </a:cubicBezTo>
                  <a:cubicBezTo>
                    <a:pt x="980956" y="288094"/>
                    <a:pt x="979643" y="286547"/>
                    <a:pt x="977900" y="285772"/>
                  </a:cubicBezTo>
                  <a:cubicBezTo>
                    <a:pt x="972934" y="283565"/>
                    <a:pt x="967300" y="282328"/>
                    <a:pt x="962025" y="281009"/>
                  </a:cubicBezTo>
                  <a:cubicBezTo>
                    <a:pt x="958261" y="269721"/>
                    <a:pt x="962110" y="276247"/>
                    <a:pt x="939800" y="276247"/>
                  </a:cubicBezTo>
                  <a:lnTo>
                    <a:pt x="935037" y="263547"/>
                  </a:lnTo>
                  <a:lnTo>
                    <a:pt x="912812" y="263547"/>
                  </a:lnTo>
                  <a:lnTo>
                    <a:pt x="900112" y="249259"/>
                  </a:lnTo>
                  <a:cubicBezTo>
                    <a:pt x="895350" y="248730"/>
                    <a:pt x="890274" y="249452"/>
                    <a:pt x="885825" y="247672"/>
                  </a:cubicBezTo>
                  <a:cubicBezTo>
                    <a:pt x="884271" y="247050"/>
                    <a:pt x="885420" y="244092"/>
                    <a:pt x="884237" y="242909"/>
                  </a:cubicBezTo>
                  <a:cubicBezTo>
                    <a:pt x="883054" y="241726"/>
                    <a:pt x="881062" y="241851"/>
                    <a:pt x="879475" y="241322"/>
                  </a:cubicBezTo>
                  <a:cubicBezTo>
                    <a:pt x="877887" y="241851"/>
                    <a:pt x="876385" y="242909"/>
                    <a:pt x="874712" y="242909"/>
                  </a:cubicBezTo>
                  <a:cubicBezTo>
                    <a:pt x="873039" y="242909"/>
                    <a:pt x="871583" y="241685"/>
                    <a:pt x="869950" y="241322"/>
                  </a:cubicBezTo>
                  <a:cubicBezTo>
                    <a:pt x="866808" y="240624"/>
                    <a:pt x="863600" y="240263"/>
                    <a:pt x="860425" y="239734"/>
                  </a:cubicBezTo>
                  <a:cubicBezTo>
                    <a:pt x="858837" y="238676"/>
                    <a:pt x="857128" y="237780"/>
                    <a:pt x="855662" y="236559"/>
                  </a:cubicBezTo>
                  <a:cubicBezTo>
                    <a:pt x="853937" y="235122"/>
                    <a:pt x="852768" y="233042"/>
                    <a:pt x="850900" y="231797"/>
                  </a:cubicBezTo>
                  <a:cubicBezTo>
                    <a:pt x="849531" y="230885"/>
                    <a:pt x="840637" y="228835"/>
                    <a:pt x="839787" y="228622"/>
                  </a:cubicBezTo>
                  <a:cubicBezTo>
                    <a:pt x="833100" y="218590"/>
                    <a:pt x="841319" y="228356"/>
                    <a:pt x="825500" y="222272"/>
                  </a:cubicBezTo>
                  <a:cubicBezTo>
                    <a:pt x="821938" y="220902"/>
                    <a:pt x="819775" y="216268"/>
                    <a:pt x="815975" y="215922"/>
                  </a:cubicBezTo>
                  <a:lnTo>
                    <a:pt x="798512" y="214334"/>
                  </a:lnTo>
                  <a:cubicBezTo>
                    <a:pt x="797266" y="211843"/>
                    <a:pt x="794407" y="205467"/>
                    <a:pt x="792162" y="203222"/>
                  </a:cubicBezTo>
                  <a:cubicBezTo>
                    <a:pt x="788296" y="199356"/>
                    <a:pt x="786150" y="199916"/>
                    <a:pt x="781050" y="198459"/>
                  </a:cubicBezTo>
                  <a:cubicBezTo>
                    <a:pt x="770113" y="195334"/>
                    <a:pt x="783939" y="198148"/>
                    <a:pt x="766762" y="195284"/>
                  </a:cubicBezTo>
                  <a:cubicBezTo>
                    <a:pt x="766233" y="193697"/>
                    <a:pt x="766358" y="191705"/>
                    <a:pt x="765175" y="190522"/>
                  </a:cubicBezTo>
                  <a:cubicBezTo>
                    <a:pt x="763992" y="189339"/>
                    <a:pt x="761909" y="189683"/>
                    <a:pt x="760412" y="188934"/>
                  </a:cubicBezTo>
                  <a:cubicBezTo>
                    <a:pt x="748110" y="182782"/>
                    <a:pt x="762853" y="188159"/>
                    <a:pt x="750887" y="184172"/>
                  </a:cubicBezTo>
                  <a:cubicBezTo>
                    <a:pt x="749300" y="183114"/>
                    <a:pt x="747831" y="181850"/>
                    <a:pt x="746125" y="180997"/>
                  </a:cubicBezTo>
                  <a:cubicBezTo>
                    <a:pt x="744628" y="180248"/>
                    <a:pt x="742669" y="180454"/>
                    <a:pt x="741362" y="179409"/>
                  </a:cubicBezTo>
                  <a:cubicBezTo>
                    <a:pt x="739872" y="178217"/>
                    <a:pt x="739805" y="175658"/>
                    <a:pt x="738187" y="174647"/>
                  </a:cubicBezTo>
                  <a:cubicBezTo>
                    <a:pt x="735612" y="173038"/>
                    <a:pt x="726028" y="170813"/>
                    <a:pt x="722312" y="169884"/>
                  </a:cubicBezTo>
                  <a:cubicBezTo>
                    <a:pt x="720725" y="168826"/>
                    <a:pt x="719360" y="167312"/>
                    <a:pt x="717550" y="166709"/>
                  </a:cubicBezTo>
                  <a:cubicBezTo>
                    <a:pt x="715904" y="166160"/>
                    <a:pt x="697761" y="163655"/>
                    <a:pt x="696912" y="163534"/>
                  </a:cubicBezTo>
                  <a:cubicBezTo>
                    <a:pt x="694795" y="162476"/>
                    <a:pt x="692617" y="161533"/>
                    <a:pt x="690562" y="160359"/>
                  </a:cubicBezTo>
                  <a:cubicBezTo>
                    <a:pt x="688906" y="159412"/>
                    <a:pt x="687627" y="157732"/>
                    <a:pt x="685800" y="157184"/>
                  </a:cubicBezTo>
                  <a:cubicBezTo>
                    <a:pt x="682216" y="156109"/>
                    <a:pt x="678391" y="156126"/>
                    <a:pt x="674687" y="155597"/>
                  </a:cubicBezTo>
                  <a:cubicBezTo>
                    <a:pt x="673100" y="155068"/>
                    <a:pt x="671534" y="154469"/>
                    <a:pt x="669925" y="154009"/>
                  </a:cubicBezTo>
                  <a:cubicBezTo>
                    <a:pt x="667827" y="153410"/>
                    <a:pt x="665469" y="153504"/>
                    <a:pt x="663575" y="152422"/>
                  </a:cubicBezTo>
                  <a:cubicBezTo>
                    <a:pt x="661626" y="151308"/>
                    <a:pt x="660761" y="148773"/>
                    <a:pt x="658812" y="147659"/>
                  </a:cubicBezTo>
                  <a:cubicBezTo>
                    <a:pt x="656918" y="146577"/>
                    <a:pt x="654560" y="146671"/>
                    <a:pt x="652462" y="146072"/>
                  </a:cubicBezTo>
                  <a:cubicBezTo>
                    <a:pt x="650853" y="145612"/>
                    <a:pt x="640556" y="144220"/>
                    <a:pt x="647700" y="144484"/>
                  </a:cubicBezTo>
                  <a:lnTo>
                    <a:pt x="631825" y="134959"/>
                  </a:lnTo>
                  <a:cubicBezTo>
                    <a:pt x="627062" y="133901"/>
                    <a:pt x="622332" y="132683"/>
                    <a:pt x="617537" y="131784"/>
                  </a:cubicBezTo>
                  <a:cubicBezTo>
                    <a:pt x="606594" y="129732"/>
                    <a:pt x="608697" y="131196"/>
                    <a:pt x="600075" y="128609"/>
                  </a:cubicBezTo>
                  <a:cubicBezTo>
                    <a:pt x="595267" y="127166"/>
                    <a:pt x="590550" y="125435"/>
                    <a:pt x="585787" y="123847"/>
                  </a:cubicBezTo>
                  <a:cubicBezTo>
                    <a:pt x="584200" y="123318"/>
                    <a:pt x="582417" y="123187"/>
                    <a:pt x="581025" y="122259"/>
                  </a:cubicBezTo>
                  <a:cubicBezTo>
                    <a:pt x="579437" y="121201"/>
                    <a:pt x="578090" y="119632"/>
                    <a:pt x="576262" y="119084"/>
                  </a:cubicBezTo>
                  <a:cubicBezTo>
                    <a:pt x="572678" y="118009"/>
                    <a:pt x="568854" y="118026"/>
                    <a:pt x="565150" y="117497"/>
                  </a:cubicBezTo>
                  <a:cubicBezTo>
                    <a:pt x="561975" y="115380"/>
                    <a:pt x="559389" y="111775"/>
                    <a:pt x="555625" y="111147"/>
                  </a:cubicBezTo>
                  <a:cubicBezTo>
                    <a:pt x="544449" y="109284"/>
                    <a:pt x="549154" y="110576"/>
                    <a:pt x="541337" y="107972"/>
                  </a:cubicBezTo>
                  <a:cubicBezTo>
                    <a:pt x="539750" y="106914"/>
                    <a:pt x="538281" y="105650"/>
                    <a:pt x="536575" y="104797"/>
                  </a:cubicBezTo>
                  <a:cubicBezTo>
                    <a:pt x="534295" y="103657"/>
                    <a:pt x="527501" y="102132"/>
                    <a:pt x="525462" y="101622"/>
                  </a:cubicBezTo>
                  <a:cubicBezTo>
                    <a:pt x="520286" y="96445"/>
                    <a:pt x="522257" y="96995"/>
                    <a:pt x="515937" y="95272"/>
                  </a:cubicBezTo>
                  <a:cubicBezTo>
                    <a:pt x="511727" y="94124"/>
                    <a:pt x="503237" y="92097"/>
                    <a:pt x="503237" y="92097"/>
                  </a:cubicBezTo>
                  <a:cubicBezTo>
                    <a:pt x="501650" y="91039"/>
                    <a:pt x="500359" y="89220"/>
                    <a:pt x="498475" y="88922"/>
                  </a:cubicBezTo>
                  <a:cubicBezTo>
                    <a:pt x="456672" y="82321"/>
                    <a:pt x="484030" y="90984"/>
                    <a:pt x="468312" y="85747"/>
                  </a:cubicBezTo>
                  <a:cubicBezTo>
                    <a:pt x="466725" y="84689"/>
                    <a:pt x="464899" y="83921"/>
                    <a:pt x="463550" y="82572"/>
                  </a:cubicBezTo>
                  <a:cubicBezTo>
                    <a:pt x="462201" y="81223"/>
                    <a:pt x="461841" y="79031"/>
                    <a:pt x="460375" y="77809"/>
                  </a:cubicBezTo>
                  <a:cubicBezTo>
                    <a:pt x="457392" y="75323"/>
                    <a:pt x="447275" y="72292"/>
                    <a:pt x="444500" y="71459"/>
                  </a:cubicBezTo>
                  <a:cubicBezTo>
                    <a:pt x="442410" y="70832"/>
                    <a:pt x="440240" y="70499"/>
                    <a:pt x="438150" y="69872"/>
                  </a:cubicBezTo>
                  <a:cubicBezTo>
                    <a:pt x="434944" y="68910"/>
                    <a:pt x="428625" y="66697"/>
                    <a:pt x="428625" y="66697"/>
                  </a:cubicBezTo>
                  <a:cubicBezTo>
                    <a:pt x="427037" y="65639"/>
                    <a:pt x="425606" y="64297"/>
                    <a:pt x="423862" y="63522"/>
                  </a:cubicBezTo>
                  <a:cubicBezTo>
                    <a:pt x="420804" y="62163"/>
                    <a:pt x="417512" y="61405"/>
                    <a:pt x="414337" y="60347"/>
                  </a:cubicBezTo>
                  <a:lnTo>
                    <a:pt x="409575" y="58759"/>
                  </a:lnTo>
                  <a:cubicBezTo>
                    <a:pt x="405191" y="57298"/>
                    <a:pt x="397137" y="54540"/>
                    <a:pt x="393700" y="53997"/>
                  </a:cubicBezTo>
                  <a:cubicBezTo>
                    <a:pt x="387683" y="53047"/>
                    <a:pt x="352404" y="51019"/>
                    <a:pt x="349250" y="50822"/>
                  </a:cubicBezTo>
                  <a:cubicBezTo>
                    <a:pt x="347133" y="49764"/>
                    <a:pt x="345116" y="48478"/>
                    <a:pt x="342900" y="47647"/>
                  </a:cubicBezTo>
                  <a:cubicBezTo>
                    <a:pt x="340857" y="46881"/>
                    <a:pt x="338444" y="47141"/>
                    <a:pt x="336550" y="46059"/>
                  </a:cubicBezTo>
                  <a:cubicBezTo>
                    <a:pt x="334601" y="44945"/>
                    <a:pt x="324114" y="48441"/>
                    <a:pt x="331787" y="41297"/>
                  </a:cubicBezTo>
                  <a:lnTo>
                    <a:pt x="296862" y="38122"/>
                  </a:lnTo>
                  <a:cubicBezTo>
                    <a:pt x="292629" y="36005"/>
                    <a:pt x="288155" y="34313"/>
                    <a:pt x="284162" y="31772"/>
                  </a:cubicBezTo>
                  <a:cubicBezTo>
                    <a:pt x="282268" y="30567"/>
                    <a:pt x="281605" y="27429"/>
                    <a:pt x="279400" y="27009"/>
                  </a:cubicBezTo>
                  <a:cubicBezTo>
                    <a:pt x="270029" y="25224"/>
                    <a:pt x="260350" y="25951"/>
                    <a:pt x="250825" y="25422"/>
                  </a:cubicBezTo>
                  <a:cubicBezTo>
                    <a:pt x="239937" y="21792"/>
                    <a:pt x="253451" y="26078"/>
                    <a:pt x="238125" y="22247"/>
                  </a:cubicBezTo>
                  <a:cubicBezTo>
                    <a:pt x="236501" y="21841"/>
                    <a:pt x="235016" y="20913"/>
                    <a:pt x="233362" y="20659"/>
                  </a:cubicBezTo>
                  <a:cubicBezTo>
                    <a:pt x="228106" y="19850"/>
                    <a:pt x="222779" y="19601"/>
                    <a:pt x="217487" y="19072"/>
                  </a:cubicBezTo>
                  <a:cubicBezTo>
                    <a:pt x="212967" y="18168"/>
                    <a:pt x="207675" y="17239"/>
                    <a:pt x="203200" y="15897"/>
                  </a:cubicBezTo>
                  <a:cubicBezTo>
                    <a:pt x="199994" y="14935"/>
                    <a:pt x="197017" y="12898"/>
                    <a:pt x="193675" y="12722"/>
                  </a:cubicBezTo>
                  <a:lnTo>
                    <a:pt x="163512" y="11134"/>
                  </a:lnTo>
                  <a:cubicBezTo>
                    <a:pt x="144436" y="4775"/>
                    <a:pt x="157329" y="8135"/>
                    <a:pt x="123825" y="6372"/>
                  </a:cubicBezTo>
                  <a:cubicBezTo>
                    <a:pt x="94884" y="1110"/>
                    <a:pt x="111228" y="3264"/>
                    <a:pt x="69850" y="1609"/>
                  </a:cubicBezTo>
                  <a:cubicBezTo>
                    <a:pt x="21854" y="-311"/>
                    <a:pt x="38858" y="22"/>
                    <a:pt x="0" y="22"/>
                  </a:cubicBezTo>
                </a:path>
              </a:pathLst>
            </a:custGeom>
            <a:ln w="127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2" name="Title 3">
              <a:extLst>
                <a:ext uri="{FF2B5EF4-FFF2-40B4-BE49-F238E27FC236}">
                  <a16:creationId xmlns:a16="http://schemas.microsoft.com/office/drawing/2014/main" id="{D0DC25FE-6FF5-4DB7-A2E4-CF966996B3E0}"/>
                </a:ext>
              </a:extLst>
            </p:cNvPr>
            <p:cNvSpPr txBox="1">
              <a:spLocks/>
            </p:cNvSpPr>
            <p:nvPr/>
          </p:nvSpPr>
          <p:spPr>
            <a:xfrm>
              <a:off x="4788338" y="2254985"/>
              <a:ext cx="4101908"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ctr"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 reduction in risk of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OS</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73.9 mo vs 59.9 mo</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HR = 0.78; </a:t>
              </a: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0.016</a:t>
              </a:r>
              <a:endParaRPr kumimoji="0" lang="en-US" sz="20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6" name="Straight Arrow Connector 5"/>
            <p:cNvCxnSpPr/>
            <p:nvPr/>
          </p:nvCxnSpPr>
          <p:spPr>
            <a:xfrm>
              <a:off x="3813201" y="2441867"/>
              <a:ext cx="73003" cy="123722"/>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497262" y="2586327"/>
              <a:ext cx="115888" cy="57174"/>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49656" y="2266722"/>
              <a:ext cx="798394" cy="161583"/>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APA </a:t>
              </a:r>
              <a:b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73.9 mo</a:t>
              </a:r>
            </a:p>
          </p:txBody>
        </p:sp>
        <p:sp>
          <p:nvSpPr>
            <p:cNvPr id="40" name="TextBox 39"/>
            <p:cNvSpPr txBox="1"/>
            <p:nvPr/>
          </p:nvSpPr>
          <p:spPr>
            <a:xfrm>
              <a:off x="3249134" y="2617803"/>
              <a:ext cx="515922" cy="161583"/>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PBO</a:t>
              </a:r>
              <a:b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59.9 mo</a:t>
              </a:r>
            </a:p>
          </p:txBody>
        </p:sp>
        <p:sp>
          <p:nvSpPr>
            <p:cNvPr id="42" name="TextBox 41"/>
            <p:cNvSpPr txBox="1"/>
            <p:nvPr/>
          </p:nvSpPr>
          <p:spPr>
            <a:xfrm>
              <a:off x="2539476" y="2817910"/>
              <a:ext cx="811189" cy="161583"/>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HR, 0.78 (95% CI, 0.64-0.96)</a:t>
              </a:r>
              <a:b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
              </a: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.0161</a:t>
              </a:r>
            </a:p>
          </p:txBody>
        </p:sp>
        <p:sp>
          <p:nvSpPr>
            <p:cNvPr id="52" name="Rounded Rectangle 51"/>
            <p:cNvSpPr/>
            <p:nvPr/>
          </p:nvSpPr>
          <p:spPr>
            <a:xfrm>
              <a:off x="1915022" y="2052313"/>
              <a:ext cx="2689580" cy="1149866"/>
            </a:xfrm>
            <a:prstGeom prst="roundRect">
              <a:avLst>
                <a:gd name="adj" fmla="val 11587"/>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grpSp>
        <p:nvGrpSpPr>
          <p:cNvPr id="8" name="Group 7"/>
          <p:cNvGrpSpPr/>
          <p:nvPr/>
        </p:nvGrpSpPr>
        <p:grpSpPr>
          <a:xfrm>
            <a:off x="2296165" y="4675000"/>
            <a:ext cx="9189982" cy="1533155"/>
            <a:chOff x="1807427" y="3345331"/>
            <a:chExt cx="6892487" cy="1149866"/>
          </a:xfrm>
        </p:grpSpPr>
        <p:cxnSp>
          <p:nvCxnSpPr>
            <p:cNvPr id="62" name="Straight Connector 61"/>
            <p:cNvCxnSpPr/>
            <p:nvPr/>
          </p:nvCxnSpPr>
          <p:spPr>
            <a:xfrm>
              <a:off x="2351976" y="3831982"/>
              <a:ext cx="1746966"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64" name="Chart 63"/>
            <p:cNvGraphicFramePr/>
            <p:nvPr/>
          </p:nvGraphicFramePr>
          <p:xfrm>
            <a:off x="1841482" y="3371851"/>
            <a:ext cx="2554587" cy="999182"/>
          </p:xfrm>
          <a:graphic>
            <a:graphicData uri="http://schemas.openxmlformats.org/drawingml/2006/chart">
              <c:chart xmlns:c="http://schemas.openxmlformats.org/drawingml/2006/chart" xmlns:r="http://schemas.openxmlformats.org/officeDocument/2006/relationships" r:id="rId5"/>
            </a:graphicData>
          </a:graphic>
        </p:graphicFrame>
        <p:sp>
          <p:nvSpPr>
            <p:cNvPr id="33" name="Title 3">
              <a:extLst>
                <a:ext uri="{FF2B5EF4-FFF2-40B4-BE49-F238E27FC236}">
                  <a16:creationId xmlns:a16="http://schemas.microsoft.com/office/drawing/2014/main" id="{8A54F28C-4790-4EDB-BC6E-6B2956471802}"/>
                </a:ext>
              </a:extLst>
            </p:cNvPr>
            <p:cNvSpPr txBox="1">
              <a:spLocks/>
            </p:cNvSpPr>
            <p:nvPr/>
          </p:nvSpPr>
          <p:spPr>
            <a:xfrm>
              <a:off x="4755903" y="3431763"/>
              <a:ext cx="3944011" cy="97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31% reduction in risk of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OS</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HR = 0.69; </a:t>
              </a: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0.003</a:t>
              </a:r>
            </a:p>
          </p:txBody>
        </p:sp>
        <p:sp>
          <p:nvSpPr>
            <p:cNvPr id="57" name="Freeform 56"/>
            <p:cNvSpPr/>
            <p:nvPr/>
          </p:nvSpPr>
          <p:spPr>
            <a:xfrm>
              <a:off x="2351976" y="3467777"/>
              <a:ext cx="1750092" cy="303257"/>
            </a:xfrm>
            <a:custGeom>
              <a:avLst/>
              <a:gdLst>
                <a:gd name="connsiteX0" fmla="*/ 1750092 w 1750092"/>
                <a:gd name="connsiteY0" fmla="*/ 303257 h 303257"/>
                <a:gd name="connsiteX1" fmla="*/ 1641290 w 1750092"/>
                <a:gd name="connsiteY1" fmla="*/ 303257 h 303257"/>
                <a:gd name="connsiteX2" fmla="*/ 1638975 w 1750092"/>
                <a:gd name="connsiteY2" fmla="*/ 266218 h 303257"/>
                <a:gd name="connsiteX3" fmla="*/ 1588046 w 1750092"/>
                <a:gd name="connsiteY3" fmla="*/ 263903 h 303257"/>
                <a:gd name="connsiteX4" fmla="*/ 1588046 w 1750092"/>
                <a:gd name="connsiteY4" fmla="*/ 243069 h 303257"/>
                <a:gd name="connsiteX5" fmla="*/ 1581101 w 1750092"/>
                <a:gd name="connsiteY5" fmla="*/ 240754 h 303257"/>
                <a:gd name="connsiteX6" fmla="*/ 1581101 w 1750092"/>
                <a:gd name="connsiteY6" fmla="*/ 219919 h 303257"/>
                <a:gd name="connsiteX7" fmla="*/ 1416741 w 1750092"/>
                <a:gd name="connsiteY7" fmla="*/ 217604 h 303257"/>
                <a:gd name="connsiteX8" fmla="*/ 1398221 w 1750092"/>
                <a:gd name="connsiteY8" fmla="*/ 215289 h 303257"/>
                <a:gd name="connsiteX9" fmla="*/ 1375072 w 1750092"/>
                <a:gd name="connsiteY9" fmla="*/ 210659 h 303257"/>
                <a:gd name="connsiteX10" fmla="*/ 1368127 w 1750092"/>
                <a:gd name="connsiteY10" fmla="*/ 199085 h 303257"/>
                <a:gd name="connsiteX11" fmla="*/ 1349608 w 1750092"/>
                <a:gd name="connsiteY11" fmla="*/ 178250 h 303257"/>
                <a:gd name="connsiteX12" fmla="*/ 1335718 w 1750092"/>
                <a:gd name="connsiteY12" fmla="*/ 168991 h 303257"/>
                <a:gd name="connsiteX13" fmla="*/ 1319514 w 1750092"/>
                <a:gd name="connsiteY13" fmla="*/ 171306 h 303257"/>
                <a:gd name="connsiteX14" fmla="*/ 1300994 w 1750092"/>
                <a:gd name="connsiteY14" fmla="*/ 168991 h 303257"/>
                <a:gd name="connsiteX15" fmla="*/ 1282475 w 1750092"/>
                <a:gd name="connsiteY15" fmla="*/ 159731 h 303257"/>
                <a:gd name="connsiteX16" fmla="*/ 1280160 w 1750092"/>
                <a:gd name="connsiteY16" fmla="*/ 152786 h 303257"/>
                <a:gd name="connsiteX17" fmla="*/ 1252380 w 1750092"/>
                <a:gd name="connsiteY17" fmla="*/ 150471 h 303257"/>
                <a:gd name="connsiteX18" fmla="*/ 1222286 w 1750092"/>
                <a:gd name="connsiteY18" fmla="*/ 143526 h 303257"/>
                <a:gd name="connsiteX19" fmla="*/ 1173673 w 1750092"/>
                <a:gd name="connsiteY19" fmla="*/ 143526 h 303257"/>
                <a:gd name="connsiteX20" fmla="*/ 1155153 w 1750092"/>
                <a:gd name="connsiteY20" fmla="*/ 136581 h 303257"/>
                <a:gd name="connsiteX21" fmla="*/ 1148208 w 1750092"/>
                <a:gd name="connsiteY21" fmla="*/ 134267 h 303257"/>
                <a:gd name="connsiteX22" fmla="*/ 1039406 w 1750092"/>
                <a:gd name="connsiteY22" fmla="*/ 127322 h 303257"/>
                <a:gd name="connsiteX23" fmla="*/ 1016257 w 1750092"/>
                <a:gd name="connsiteY23" fmla="*/ 125007 h 303257"/>
                <a:gd name="connsiteX24" fmla="*/ 997737 w 1750092"/>
                <a:gd name="connsiteY24" fmla="*/ 118062 h 303257"/>
                <a:gd name="connsiteX25" fmla="*/ 990793 w 1750092"/>
                <a:gd name="connsiteY25" fmla="*/ 120377 h 303257"/>
                <a:gd name="connsiteX26" fmla="*/ 956069 w 1750092"/>
                <a:gd name="connsiteY26" fmla="*/ 118062 h 303257"/>
                <a:gd name="connsiteX27" fmla="*/ 946809 w 1750092"/>
                <a:gd name="connsiteY27" fmla="*/ 115747 h 303257"/>
                <a:gd name="connsiteX28" fmla="*/ 939864 w 1750092"/>
                <a:gd name="connsiteY28" fmla="*/ 113432 h 303257"/>
                <a:gd name="connsiteX29" fmla="*/ 916715 w 1750092"/>
                <a:gd name="connsiteY29" fmla="*/ 108802 h 303257"/>
                <a:gd name="connsiteX30" fmla="*/ 907455 w 1750092"/>
                <a:gd name="connsiteY30" fmla="*/ 104172 h 303257"/>
                <a:gd name="connsiteX31" fmla="*/ 879676 w 1750092"/>
                <a:gd name="connsiteY31" fmla="*/ 104172 h 303257"/>
                <a:gd name="connsiteX32" fmla="*/ 877361 w 1750092"/>
                <a:gd name="connsiteY32" fmla="*/ 97228 h 303257"/>
                <a:gd name="connsiteX33" fmla="*/ 870416 w 1750092"/>
                <a:gd name="connsiteY33" fmla="*/ 94913 h 303257"/>
                <a:gd name="connsiteX34" fmla="*/ 833377 w 1750092"/>
                <a:gd name="connsiteY34" fmla="*/ 92598 h 303257"/>
                <a:gd name="connsiteX35" fmla="*/ 817172 w 1750092"/>
                <a:gd name="connsiteY35" fmla="*/ 87968 h 303257"/>
                <a:gd name="connsiteX36" fmla="*/ 810228 w 1750092"/>
                <a:gd name="connsiteY36" fmla="*/ 85653 h 303257"/>
                <a:gd name="connsiteX37" fmla="*/ 719945 w 1750092"/>
                <a:gd name="connsiteY37" fmla="*/ 76393 h 303257"/>
                <a:gd name="connsiteX38" fmla="*/ 689851 w 1750092"/>
                <a:gd name="connsiteY38" fmla="*/ 67133 h 303257"/>
                <a:gd name="connsiteX39" fmla="*/ 682906 w 1750092"/>
                <a:gd name="connsiteY39" fmla="*/ 64818 h 303257"/>
                <a:gd name="connsiteX40" fmla="*/ 606513 w 1750092"/>
                <a:gd name="connsiteY40" fmla="*/ 60189 h 303257"/>
                <a:gd name="connsiteX41" fmla="*/ 597253 w 1750092"/>
                <a:gd name="connsiteY41" fmla="*/ 57874 h 303257"/>
                <a:gd name="connsiteX42" fmla="*/ 590309 w 1750092"/>
                <a:gd name="connsiteY42" fmla="*/ 55559 h 303257"/>
                <a:gd name="connsiteX43" fmla="*/ 578734 w 1750092"/>
                <a:gd name="connsiteY43" fmla="*/ 53244 h 303257"/>
                <a:gd name="connsiteX44" fmla="*/ 548640 w 1750092"/>
                <a:gd name="connsiteY44" fmla="*/ 48614 h 303257"/>
                <a:gd name="connsiteX45" fmla="*/ 523175 w 1750092"/>
                <a:gd name="connsiteY45" fmla="*/ 41669 h 303257"/>
                <a:gd name="connsiteX46" fmla="*/ 442153 w 1750092"/>
                <a:gd name="connsiteY46" fmla="*/ 39354 h 303257"/>
                <a:gd name="connsiteX47" fmla="*/ 395854 w 1750092"/>
                <a:gd name="connsiteY47" fmla="*/ 34724 h 303257"/>
                <a:gd name="connsiteX48" fmla="*/ 379649 w 1750092"/>
                <a:gd name="connsiteY48" fmla="*/ 32409 h 303257"/>
                <a:gd name="connsiteX49" fmla="*/ 349555 w 1750092"/>
                <a:gd name="connsiteY49" fmla="*/ 30094 h 303257"/>
                <a:gd name="connsiteX50" fmla="*/ 333351 w 1750092"/>
                <a:gd name="connsiteY50" fmla="*/ 23150 h 303257"/>
                <a:gd name="connsiteX51" fmla="*/ 326406 w 1750092"/>
                <a:gd name="connsiteY51" fmla="*/ 18520 h 303257"/>
                <a:gd name="connsiteX52" fmla="*/ 259273 w 1750092"/>
                <a:gd name="connsiteY52" fmla="*/ 16205 h 303257"/>
                <a:gd name="connsiteX53" fmla="*/ 252328 w 1750092"/>
                <a:gd name="connsiteY53" fmla="*/ 13890 h 303257"/>
                <a:gd name="connsiteX54" fmla="*/ 182880 w 1750092"/>
                <a:gd name="connsiteY54" fmla="*/ 16205 h 303257"/>
                <a:gd name="connsiteX55" fmla="*/ 129636 w 1750092"/>
                <a:gd name="connsiteY55" fmla="*/ 9260 h 303257"/>
                <a:gd name="connsiteX56" fmla="*/ 85652 w 1750092"/>
                <a:gd name="connsiteY56" fmla="*/ 6945 h 303257"/>
                <a:gd name="connsiteX57" fmla="*/ 78708 w 1750092"/>
                <a:gd name="connsiteY57" fmla="*/ 4630 h 303257"/>
                <a:gd name="connsiteX58" fmla="*/ 0 w 1750092"/>
                <a:gd name="connsiteY58" fmla="*/ 0 h 30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50092" h="303257">
                  <a:moveTo>
                    <a:pt x="1750092" y="303257"/>
                  </a:moveTo>
                  <a:lnTo>
                    <a:pt x="1641290" y="303257"/>
                  </a:lnTo>
                  <a:lnTo>
                    <a:pt x="1638975" y="266218"/>
                  </a:lnTo>
                  <a:lnTo>
                    <a:pt x="1588046" y="263903"/>
                  </a:lnTo>
                  <a:lnTo>
                    <a:pt x="1588046" y="243069"/>
                  </a:lnTo>
                  <a:lnTo>
                    <a:pt x="1581101" y="240754"/>
                  </a:lnTo>
                  <a:lnTo>
                    <a:pt x="1581101" y="219919"/>
                  </a:lnTo>
                  <a:lnTo>
                    <a:pt x="1416741" y="217604"/>
                  </a:lnTo>
                  <a:lnTo>
                    <a:pt x="1398221" y="215289"/>
                  </a:lnTo>
                  <a:lnTo>
                    <a:pt x="1375072" y="210659"/>
                  </a:lnTo>
                  <a:lnTo>
                    <a:pt x="1368127" y="199085"/>
                  </a:lnTo>
                  <a:cubicBezTo>
                    <a:pt x="1346472" y="164433"/>
                    <a:pt x="1366405" y="187581"/>
                    <a:pt x="1349608" y="178250"/>
                  </a:cubicBezTo>
                  <a:cubicBezTo>
                    <a:pt x="1344744" y="175548"/>
                    <a:pt x="1335718" y="168991"/>
                    <a:pt x="1335718" y="168991"/>
                  </a:cubicBezTo>
                  <a:cubicBezTo>
                    <a:pt x="1330317" y="169763"/>
                    <a:pt x="1327616" y="171306"/>
                    <a:pt x="1319514" y="171306"/>
                  </a:cubicBezTo>
                  <a:lnTo>
                    <a:pt x="1300994" y="168991"/>
                  </a:lnTo>
                  <a:cubicBezTo>
                    <a:pt x="1294821" y="165904"/>
                    <a:pt x="1287923" y="163968"/>
                    <a:pt x="1282475" y="159731"/>
                  </a:cubicBezTo>
                  <a:cubicBezTo>
                    <a:pt x="1280549" y="158233"/>
                    <a:pt x="1284018" y="153558"/>
                    <a:pt x="1280160" y="152786"/>
                  </a:cubicBezTo>
                  <a:lnTo>
                    <a:pt x="1252380" y="150471"/>
                  </a:lnTo>
                  <a:lnTo>
                    <a:pt x="1222286" y="143526"/>
                  </a:lnTo>
                  <a:lnTo>
                    <a:pt x="1173673" y="143526"/>
                  </a:lnTo>
                  <a:lnTo>
                    <a:pt x="1155153" y="136581"/>
                  </a:lnTo>
                  <a:cubicBezTo>
                    <a:pt x="1152860" y="135747"/>
                    <a:pt x="1150590" y="134796"/>
                    <a:pt x="1148208" y="134267"/>
                  </a:cubicBezTo>
                  <a:cubicBezTo>
                    <a:pt x="1117522" y="127449"/>
                    <a:pt x="1069500" y="130794"/>
                    <a:pt x="1039406" y="127322"/>
                  </a:cubicBezTo>
                  <a:lnTo>
                    <a:pt x="1016257" y="125007"/>
                  </a:lnTo>
                  <a:cubicBezTo>
                    <a:pt x="1010084" y="122692"/>
                    <a:pt x="1004224" y="119241"/>
                    <a:pt x="997737" y="118062"/>
                  </a:cubicBezTo>
                  <a:cubicBezTo>
                    <a:pt x="995336" y="117626"/>
                    <a:pt x="993233" y="120377"/>
                    <a:pt x="990793" y="120377"/>
                  </a:cubicBezTo>
                  <a:cubicBezTo>
                    <a:pt x="979193" y="120377"/>
                    <a:pt x="967644" y="118834"/>
                    <a:pt x="956069" y="118062"/>
                  </a:cubicBezTo>
                  <a:cubicBezTo>
                    <a:pt x="952982" y="117290"/>
                    <a:pt x="949868" y="116621"/>
                    <a:pt x="946809" y="115747"/>
                  </a:cubicBezTo>
                  <a:cubicBezTo>
                    <a:pt x="944463" y="115077"/>
                    <a:pt x="942242" y="113981"/>
                    <a:pt x="939864" y="113432"/>
                  </a:cubicBezTo>
                  <a:cubicBezTo>
                    <a:pt x="932196" y="111662"/>
                    <a:pt x="916715" y="108802"/>
                    <a:pt x="916715" y="108802"/>
                  </a:cubicBezTo>
                  <a:cubicBezTo>
                    <a:pt x="913628" y="107259"/>
                    <a:pt x="910896" y="104437"/>
                    <a:pt x="907455" y="104172"/>
                  </a:cubicBezTo>
                  <a:cubicBezTo>
                    <a:pt x="867141" y="101071"/>
                    <a:pt x="899204" y="110682"/>
                    <a:pt x="879676" y="104172"/>
                  </a:cubicBezTo>
                  <a:cubicBezTo>
                    <a:pt x="878904" y="101857"/>
                    <a:pt x="879086" y="98953"/>
                    <a:pt x="877361" y="97228"/>
                  </a:cubicBezTo>
                  <a:cubicBezTo>
                    <a:pt x="875635" y="95503"/>
                    <a:pt x="872843" y="95168"/>
                    <a:pt x="870416" y="94913"/>
                  </a:cubicBezTo>
                  <a:cubicBezTo>
                    <a:pt x="858114" y="93618"/>
                    <a:pt x="845723" y="93370"/>
                    <a:pt x="833377" y="92598"/>
                  </a:cubicBezTo>
                  <a:cubicBezTo>
                    <a:pt x="816719" y="87045"/>
                    <a:pt x="837527" y="93784"/>
                    <a:pt x="817172" y="87968"/>
                  </a:cubicBezTo>
                  <a:cubicBezTo>
                    <a:pt x="814826" y="87298"/>
                    <a:pt x="836078" y="89511"/>
                    <a:pt x="810228" y="85653"/>
                  </a:cubicBezTo>
                  <a:lnTo>
                    <a:pt x="719945" y="76393"/>
                  </a:lnTo>
                  <a:cubicBezTo>
                    <a:pt x="685653" y="63533"/>
                    <a:pt x="715106" y="73447"/>
                    <a:pt x="689851" y="67133"/>
                  </a:cubicBezTo>
                  <a:cubicBezTo>
                    <a:pt x="687484" y="66541"/>
                    <a:pt x="685318" y="65189"/>
                    <a:pt x="682906" y="64818"/>
                  </a:cubicBezTo>
                  <a:cubicBezTo>
                    <a:pt x="661994" y="61601"/>
                    <a:pt x="621885" y="60857"/>
                    <a:pt x="606513" y="60189"/>
                  </a:cubicBezTo>
                  <a:cubicBezTo>
                    <a:pt x="603426" y="59417"/>
                    <a:pt x="600312" y="58748"/>
                    <a:pt x="597253" y="57874"/>
                  </a:cubicBezTo>
                  <a:cubicBezTo>
                    <a:pt x="594907" y="57204"/>
                    <a:pt x="592676" y="56151"/>
                    <a:pt x="590309" y="55559"/>
                  </a:cubicBezTo>
                  <a:cubicBezTo>
                    <a:pt x="586492" y="54605"/>
                    <a:pt x="582615" y="53891"/>
                    <a:pt x="578734" y="53244"/>
                  </a:cubicBezTo>
                  <a:cubicBezTo>
                    <a:pt x="574326" y="52509"/>
                    <a:pt x="553767" y="49896"/>
                    <a:pt x="548640" y="48614"/>
                  </a:cubicBezTo>
                  <a:cubicBezTo>
                    <a:pt x="538894" y="46178"/>
                    <a:pt x="533185" y="42170"/>
                    <a:pt x="523175" y="41669"/>
                  </a:cubicBezTo>
                  <a:cubicBezTo>
                    <a:pt x="496190" y="40320"/>
                    <a:pt x="469160" y="40126"/>
                    <a:pt x="442153" y="39354"/>
                  </a:cubicBezTo>
                  <a:cubicBezTo>
                    <a:pt x="405611" y="34134"/>
                    <a:pt x="450523" y="40191"/>
                    <a:pt x="395854" y="34724"/>
                  </a:cubicBezTo>
                  <a:cubicBezTo>
                    <a:pt x="390425" y="34181"/>
                    <a:pt x="385078" y="32952"/>
                    <a:pt x="379649" y="32409"/>
                  </a:cubicBezTo>
                  <a:cubicBezTo>
                    <a:pt x="369638" y="31408"/>
                    <a:pt x="359586" y="30866"/>
                    <a:pt x="349555" y="30094"/>
                  </a:cubicBezTo>
                  <a:cubicBezTo>
                    <a:pt x="332118" y="18470"/>
                    <a:pt x="354279" y="32118"/>
                    <a:pt x="333351" y="23150"/>
                  </a:cubicBezTo>
                  <a:cubicBezTo>
                    <a:pt x="330794" y="22054"/>
                    <a:pt x="329176" y="18780"/>
                    <a:pt x="326406" y="18520"/>
                  </a:cubicBezTo>
                  <a:cubicBezTo>
                    <a:pt x="304113" y="16430"/>
                    <a:pt x="281651" y="16977"/>
                    <a:pt x="259273" y="16205"/>
                  </a:cubicBezTo>
                  <a:cubicBezTo>
                    <a:pt x="256958" y="15433"/>
                    <a:pt x="254766" y="13779"/>
                    <a:pt x="252328" y="13890"/>
                  </a:cubicBezTo>
                  <a:cubicBezTo>
                    <a:pt x="206054" y="15993"/>
                    <a:pt x="195612" y="16591"/>
                    <a:pt x="182880" y="16205"/>
                  </a:cubicBezTo>
                  <a:lnTo>
                    <a:pt x="129636" y="9260"/>
                  </a:lnTo>
                  <a:cubicBezTo>
                    <a:pt x="114975" y="8488"/>
                    <a:pt x="100273" y="8274"/>
                    <a:pt x="85652" y="6945"/>
                  </a:cubicBezTo>
                  <a:cubicBezTo>
                    <a:pt x="83222" y="6724"/>
                    <a:pt x="80251" y="5402"/>
                    <a:pt x="78708" y="4630"/>
                  </a:cubicBezTo>
                  <a:lnTo>
                    <a:pt x="0" y="0"/>
                  </a:lnTo>
                </a:path>
              </a:pathLst>
            </a:custGeom>
            <a:ln w="127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8" name="Freeform 57"/>
            <p:cNvSpPr/>
            <p:nvPr/>
          </p:nvSpPr>
          <p:spPr>
            <a:xfrm>
              <a:off x="2796448" y="3508975"/>
              <a:ext cx="1319513" cy="289836"/>
            </a:xfrm>
            <a:custGeom>
              <a:avLst/>
              <a:gdLst>
                <a:gd name="connsiteX0" fmla="*/ 1319513 w 1319513"/>
                <a:gd name="connsiteY0" fmla="*/ 287521 h 289836"/>
                <a:gd name="connsiteX1" fmla="*/ 979218 w 1319513"/>
                <a:gd name="connsiteY1" fmla="*/ 289836 h 289836"/>
                <a:gd name="connsiteX2" fmla="*/ 963013 w 1319513"/>
                <a:gd name="connsiteY2" fmla="*/ 252797 h 289836"/>
                <a:gd name="connsiteX3" fmla="*/ 925974 w 1319513"/>
                <a:gd name="connsiteY3" fmla="*/ 255112 h 289836"/>
                <a:gd name="connsiteX4" fmla="*/ 923659 w 1319513"/>
                <a:gd name="connsiteY4" fmla="*/ 238908 h 289836"/>
                <a:gd name="connsiteX5" fmla="*/ 898195 w 1319513"/>
                <a:gd name="connsiteY5" fmla="*/ 238908 h 289836"/>
                <a:gd name="connsiteX6" fmla="*/ 895880 w 1319513"/>
                <a:gd name="connsiteY6" fmla="*/ 220388 h 289836"/>
                <a:gd name="connsiteX7" fmla="*/ 868101 w 1319513"/>
                <a:gd name="connsiteY7" fmla="*/ 192609 h 289836"/>
                <a:gd name="connsiteX8" fmla="*/ 840322 w 1319513"/>
                <a:gd name="connsiteY8" fmla="*/ 192609 h 289836"/>
                <a:gd name="connsiteX9" fmla="*/ 810227 w 1319513"/>
                <a:gd name="connsiteY9" fmla="*/ 169459 h 289836"/>
                <a:gd name="connsiteX10" fmla="*/ 789393 w 1319513"/>
                <a:gd name="connsiteY10" fmla="*/ 164830 h 289836"/>
                <a:gd name="connsiteX11" fmla="*/ 784763 w 1319513"/>
                <a:gd name="connsiteY11" fmla="*/ 157885 h 289836"/>
                <a:gd name="connsiteX12" fmla="*/ 766244 w 1319513"/>
                <a:gd name="connsiteY12" fmla="*/ 162515 h 289836"/>
                <a:gd name="connsiteX13" fmla="*/ 743094 w 1319513"/>
                <a:gd name="connsiteY13" fmla="*/ 160200 h 289836"/>
                <a:gd name="connsiteX14" fmla="*/ 736149 w 1319513"/>
                <a:gd name="connsiteY14" fmla="*/ 153255 h 289836"/>
                <a:gd name="connsiteX15" fmla="*/ 717630 w 1319513"/>
                <a:gd name="connsiteY15" fmla="*/ 150940 h 289836"/>
                <a:gd name="connsiteX16" fmla="*/ 673646 w 1319513"/>
                <a:gd name="connsiteY16" fmla="*/ 146310 h 289836"/>
                <a:gd name="connsiteX17" fmla="*/ 664386 w 1319513"/>
                <a:gd name="connsiteY17" fmla="*/ 143995 h 289836"/>
                <a:gd name="connsiteX18" fmla="*/ 648182 w 1319513"/>
                <a:gd name="connsiteY18" fmla="*/ 130106 h 289836"/>
                <a:gd name="connsiteX19" fmla="*/ 629662 w 1319513"/>
                <a:gd name="connsiteY19" fmla="*/ 132420 h 289836"/>
                <a:gd name="connsiteX20" fmla="*/ 613458 w 1319513"/>
                <a:gd name="connsiteY20" fmla="*/ 130106 h 289836"/>
                <a:gd name="connsiteX21" fmla="*/ 560214 w 1319513"/>
                <a:gd name="connsiteY21" fmla="*/ 125476 h 289836"/>
                <a:gd name="connsiteX22" fmla="*/ 546325 w 1319513"/>
                <a:gd name="connsiteY22" fmla="*/ 120846 h 289836"/>
                <a:gd name="connsiteX23" fmla="*/ 537065 w 1319513"/>
                <a:gd name="connsiteY23" fmla="*/ 118531 h 289836"/>
                <a:gd name="connsiteX24" fmla="*/ 513915 w 1319513"/>
                <a:gd name="connsiteY24" fmla="*/ 116216 h 289836"/>
                <a:gd name="connsiteX25" fmla="*/ 506971 w 1319513"/>
                <a:gd name="connsiteY25" fmla="*/ 113901 h 289836"/>
                <a:gd name="connsiteX26" fmla="*/ 458357 w 1319513"/>
                <a:gd name="connsiteY26" fmla="*/ 104641 h 289836"/>
                <a:gd name="connsiteX27" fmla="*/ 421318 w 1319513"/>
                <a:gd name="connsiteY27" fmla="*/ 95381 h 289836"/>
                <a:gd name="connsiteX28" fmla="*/ 414373 w 1319513"/>
                <a:gd name="connsiteY28" fmla="*/ 88437 h 289836"/>
                <a:gd name="connsiteX29" fmla="*/ 407428 w 1319513"/>
                <a:gd name="connsiteY29" fmla="*/ 86122 h 289836"/>
                <a:gd name="connsiteX30" fmla="*/ 337980 w 1319513"/>
                <a:gd name="connsiteY30" fmla="*/ 83807 h 289836"/>
                <a:gd name="connsiteX31" fmla="*/ 333350 w 1319513"/>
                <a:gd name="connsiteY31" fmla="*/ 76862 h 289836"/>
                <a:gd name="connsiteX32" fmla="*/ 326406 w 1319513"/>
                <a:gd name="connsiteY32" fmla="*/ 74547 h 289836"/>
                <a:gd name="connsiteX33" fmla="*/ 289367 w 1319513"/>
                <a:gd name="connsiteY33" fmla="*/ 69917 h 289836"/>
                <a:gd name="connsiteX34" fmla="*/ 277792 w 1319513"/>
                <a:gd name="connsiteY34" fmla="*/ 60657 h 289836"/>
                <a:gd name="connsiteX35" fmla="*/ 256958 w 1319513"/>
                <a:gd name="connsiteY35" fmla="*/ 56028 h 289836"/>
                <a:gd name="connsiteX36" fmla="*/ 243068 w 1319513"/>
                <a:gd name="connsiteY36" fmla="*/ 51398 h 289836"/>
                <a:gd name="connsiteX37" fmla="*/ 182880 w 1319513"/>
                <a:gd name="connsiteY37" fmla="*/ 46768 h 289836"/>
                <a:gd name="connsiteX38" fmla="*/ 141211 w 1319513"/>
                <a:gd name="connsiteY38" fmla="*/ 42138 h 289836"/>
                <a:gd name="connsiteX39" fmla="*/ 134266 w 1319513"/>
                <a:gd name="connsiteY39" fmla="*/ 37508 h 289836"/>
                <a:gd name="connsiteX40" fmla="*/ 122691 w 1319513"/>
                <a:gd name="connsiteY40" fmla="*/ 35193 h 289836"/>
                <a:gd name="connsiteX41" fmla="*/ 115746 w 1319513"/>
                <a:gd name="connsiteY41" fmla="*/ 32878 h 289836"/>
                <a:gd name="connsiteX42" fmla="*/ 111117 w 1319513"/>
                <a:gd name="connsiteY42" fmla="*/ 25933 h 289836"/>
                <a:gd name="connsiteX43" fmla="*/ 104172 w 1319513"/>
                <a:gd name="connsiteY43" fmla="*/ 23618 h 289836"/>
                <a:gd name="connsiteX44" fmla="*/ 92597 w 1319513"/>
                <a:gd name="connsiteY44" fmla="*/ 21303 h 289836"/>
                <a:gd name="connsiteX45" fmla="*/ 85652 w 1319513"/>
                <a:gd name="connsiteY45" fmla="*/ 18989 h 289836"/>
                <a:gd name="connsiteX46" fmla="*/ 55558 w 1319513"/>
                <a:gd name="connsiteY46" fmla="*/ 16674 h 289836"/>
                <a:gd name="connsiteX47" fmla="*/ 43983 w 1319513"/>
                <a:gd name="connsiteY47" fmla="*/ 14359 h 289836"/>
                <a:gd name="connsiteX48" fmla="*/ 20834 w 1319513"/>
                <a:gd name="connsiteY48" fmla="*/ 469 h 289836"/>
                <a:gd name="connsiteX49" fmla="*/ 0 w 1319513"/>
                <a:gd name="connsiteY49" fmla="*/ 469 h 28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19513" h="289836">
                  <a:moveTo>
                    <a:pt x="1319513" y="287521"/>
                  </a:moveTo>
                  <a:lnTo>
                    <a:pt x="979218" y="289836"/>
                  </a:lnTo>
                  <a:lnTo>
                    <a:pt x="963013" y="252797"/>
                  </a:lnTo>
                  <a:lnTo>
                    <a:pt x="925974" y="255112"/>
                  </a:lnTo>
                  <a:lnTo>
                    <a:pt x="923659" y="238908"/>
                  </a:lnTo>
                  <a:lnTo>
                    <a:pt x="898195" y="238908"/>
                  </a:lnTo>
                  <a:lnTo>
                    <a:pt x="895880" y="220388"/>
                  </a:lnTo>
                  <a:lnTo>
                    <a:pt x="868101" y="192609"/>
                  </a:lnTo>
                  <a:lnTo>
                    <a:pt x="840322" y="192609"/>
                  </a:lnTo>
                  <a:lnTo>
                    <a:pt x="810227" y="169459"/>
                  </a:lnTo>
                  <a:cubicBezTo>
                    <a:pt x="803282" y="167916"/>
                    <a:pt x="795869" y="167774"/>
                    <a:pt x="789393" y="164830"/>
                  </a:cubicBezTo>
                  <a:cubicBezTo>
                    <a:pt x="786860" y="163679"/>
                    <a:pt x="787531" y="158162"/>
                    <a:pt x="784763" y="157885"/>
                  </a:cubicBezTo>
                  <a:cubicBezTo>
                    <a:pt x="778432" y="157252"/>
                    <a:pt x="766244" y="162515"/>
                    <a:pt x="766244" y="162515"/>
                  </a:cubicBezTo>
                  <a:cubicBezTo>
                    <a:pt x="758527" y="161743"/>
                    <a:pt x="750506" y="162481"/>
                    <a:pt x="743094" y="160200"/>
                  </a:cubicBezTo>
                  <a:cubicBezTo>
                    <a:pt x="739965" y="159237"/>
                    <a:pt x="739226" y="154374"/>
                    <a:pt x="736149" y="153255"/>
                  </a:cubicBezTo>
                  <a:cubicBezTo>
                    <a:pt x="730303" y="151129"/>
                    <a:pt x="723803" y="151712"/>
                    <a:pt x="717630" y="150940"/>
                  </a:cubicBezTo>
                  <a:cubicBezTo>
                    <a:pt x="697698" y="144296"/>
                    <a:pt x="719465" y="150892"/>
                    <a:pt x="673646" y="146310"/>
                  </a:cubicBezTo>
                  <a:cubicBezTo>
                    <a:pt x="670480" y="145993"/>
                    <a:pt x="667473" y="144767"/>
                    <a:pt x="664386" y="143995"/>
                  </a:cubicBezTo>
                  <a:cubicBezTo>
                    <a:pt x="663666" y="143275"/>
                    <a:pt x="652063" y="130459"/>
                    <a:pt x="648182" y="130106"/>
                  </a:cubicBezTo>
                  <a:cubicBezTo>
                    <a:pt x="641986" y="129543"/>
                    <a:pt x="635835" y="131649"/>
                    <a:pt x="629662" y="132420"/>
                  </a:cubicBezTo>
                  <a:cubicBezTo>
                    <a:pt x="624261" y="131649"/>
                    <a:pt x="618887" y="130649"/>
                    <a:pt x="613458" y="130106"/>
                  </a:cubicBezTo>
                  <a:cubicBezTo>
                    <a:pt x="595731" y="128334"/>
                    <a:pt x="577862" y="127910"/>
                    <a:pt x="560214" y="125476"/>
                  </a:cubicBezTo>
                  <a:cubicBezTo>
                    <a:pt x="555380" y="124809"/>
                    <a:pt x="551059" y="122030"/>
                    <a:pt x="546325" y="120846"/>
                  </a:cubicBezTo>
                  <a:cubicBezTo>
                    <a:pt x="543238" y="120074"/>
                    <a:pt x="540215" y="118981"/>
                    <a:pt x="537065" y="118531"/>
                  </a:cubicBezTo>
                  <a:cubicBezTo>
                    <a:pt x="529388" y="117434"/>
                    <a:pt x="521632" y="116988"/>
                    <a:pt x="513915" y="116216"/>
                  </a:cubicBezTo>
                  <a:cubicBezTo>
                    <a:pt x="511600" y="115444"/>
                    <a:pt x="509317" y="114571"/>
                    <a:pt x="506971" y="113901"/>
                  </a:cubicBezTo>
                  <a:cubicBezTo>
                    <a:pt x="491052" y="109352"/>
                    <a:pt x="474697" y="106975"/>
                    <a:pt x="458357" y="104641"/>
                  </a:cubicBezTo>
                  <a:cubicBezTo>
                    <a:pt x="441793" y="88077"/>
                    <a:pt x="462373" y="105644"/>
                    <a:pt x="421318" y="95381"/>
                  </a:cubicBezTo>
                  <a:cubicBezTo>
                    <a:pt x="418142" y="94587"/>
                    <a:pt x="417097" y="90253"/>
                    <a:pt x="414373" y="88437"/>
                  </a:cubicBezTo>
                  <a:cubicBezTo>
                    <a:pt x="412343" y="87084"/>
                    <a:pt x="409864" y="86270"/>
                    <a:pt x="407428" y="86122"/>
                  </a:cubicBezTo>
                  <a:cubicBezTo>
                    <a:pt x="384308" y="84721"/>
                    <a:pt x="361129" y="84579"/>
                    <a:pt x="337980" y="83807"/>
                  </a:cubicBezTo>
                  <a:cubicBezTo>
                    <a:pt x="336437" y="81492"/>
                    <a:pt x="335523" y="78600"/>
                    <a:pt x="333350" y="76862"/>
                  </a:cubicBezTo>
                  <a:cubicBezTo>
                    <a:pt x="331445" y="75338"/>
                    <a:pt x="328773" y="75139"/>
                    <a:pt x="326406" y="74547"/>
                  </a:cubicBezTo>
                  <a:cubicBezTo>
                    <a:pt x="312739" y="71130"/>
                    <a:pt x="305177" y="71354"/>
                    <a:pt x="289367" y="69917"/>
                  </a:cubicBezTo>
                  <a:cubicBezTo>
                    <a:pt x="271911" y="64098"/>
                    <a:pt x="292751" y="72624"/>
                    <a:pt x="277792" y="60657"/>
                  </a:cubicBezTo>
                  <a:cubicBezTo>
                    <a:pt x="274792" y="58257"/>
                    <a:pt x="257103" y="56052"/>
                    <a:pt x="256958" y="56028"/>
                  </a:cubicBezTo>
                  <a:lnTo>
                    <a:pt x="243068" y="51398"/>
                  </a:lnTo>
                  <a:cubicBezTo>
                    <a:pt x="219270" y="43465"/>
                    <a:pt x="238561" y="49189"/>
                    <a:pt x="182880" y="46768"/>
                  </a:cubicBezTo>
                  <a:cubicBezTo>
                    <a:pt x="160240" y="39221"/>
                    <a:pt x="200666" y="52047"/>
                    <a:pt x="141211" y="42138"/>
                  </a:cubicBezTo>
                  <a:cubicBezTo>
                    <a:pt x="138467" y="41681"/>
                    <a:pt x="136871" y="38485"/>
                    <a:pt x="134266" y="37508"/>
                  </a:cubicBezTo>
                  <a:cubicBezTo>
                    <a:pt x="130582" y="36126"/>
                    <a:pt x="126508" y="36147"/>
                    <a:pt x="122691" y="35193"/>
                  </a:cubicBezTo>
                  <a:cubicBezTo>
                    <a:pt x="120324" y="34601"/>
                    <a:pt x="118061" y="33650"/>
                    <a:pt x="115746" y="32878"/>
                  </a:cubicBezTo>
                  <a:cubicBezTo>
                    <a:pt x="114203" y="30563"/>
                    <a:pt x="113289" y="27671"/>
                    <a:pt x="111117" y="25933"/>
                  </a:cubicBezTo>
                  <a:cubicBezTo>
                    <a:pt x="109212" y="24409"/>
                    <a:pt x="106539" y="24210"/>
                    <a:pt x="104172" y="23618"/>
                  </a:cubicBezTo>
                  <a:cubicBezTo>
                    <a:pt x="100355" y="22664"/>
                    <a:pt x="96414" y="22257"/>
                    <a:pt x="92597" y="21303"/>
                  </a:cubicBezTo>
                  <a:cubicBezTo>
                    <a:pt x="90230" y="20711"/>
                    <a:pt x="88073" y="19292"/>
                    <a:pt x="85652" y="18989"/>
                  </a:cubicBezTo>
                  <a:cubicBezTo>
                    <a:pt x="75669" y="17741"/>
                    <a:pt x="65589" y="17446"/>
                    <a:pt x="55558" y="16674"/>
                  </a:cubicBezTo>
                  <a:cubicBezTo>
                    <a:pt x="51700" y="15902"/>
                    <a:pt x="47565" y="15987"/>
                    <a:pt x="43983" y="14359"/>
                  </a:cubicBezTo>
                  <a:cubicBezTo>
                    <a:pt x="41822" y="13377"/>
                    <a:pt x="26016" y="1266"/>
                    <a:pt x="20834" y="469"/>
                  </a:cubicBezTo>
                  <a:cubicBezTo>
                    <a:pt x="13970" y="-587"/>
                    <a:pt x="6945" y="469"/>
                    <a:pt x="0" y="469"/>
                  </a:cubicBezTo>
                </a:path>
              </a:pathLst>
            </a:custGeom>
            <a:ln w="127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0" name="TextBox 59"/>
            <p:cNvSpPr txBox="1"/>
            <p:nvPr/>
          </p:nvSpPr>
          <p:spPr>
            <a:xfrm>
              <a:off x="3235183" y="3723414"/>
              <a:ext cx="417446" cy="80791"/>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Placebo</a:t>
              </a:r>
            </a:p>
          </p:txBody>
        </p:sp>
        <p:sp>
          <p:nvSpPr>
            <p:cNvPr id="61" name="TextBox 60"/>
            <p:cNvSpPr txBox="1"/>
            <p:nvPr/>
          </p:nvSpPr>
          <p:spPr>
            <a:xfrm>
              <a:off x="3725554" y="3551531"/>
              <a:ext cx="523515" cy="80791"/>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Darolutamide</a:t>
              </a:r>
            </a:p>
          </p:txBody>
        </p:sp>
        <p:sp>
          <p:nvSpPr>
            <p:cNvPr id="65" name="Rounded Rectangle 64"/>
            <p:cNvSpPr/>
            <p:nvPr/>
          </p:nvSpPr>
          <p:spPr>
            <a:xfrm>
              <a:off x="1807427" y="3345331"/>
              <a:ext cx="2689580" cy="1149866"/>
            </a:xfrm>
            <a:prstGeom prst="roundRect">
              <a:avLst>
                <a:gd name="adj" fmla="val 11587"/>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54" name="TextBox 53">
            <a:extLst>
              <a:ext uri="{FF2B5EF4-FFF2-40B4-BE49-F238E27FC236}">
                <a16:creationId xmlns:a16="http://schemas.microsoft.com/office/drawing/2014/main" id="{3791ED43-EB03-4FE8-B580-36B3F03D14E1}"/>
              </a:ext>
            </a:extLst>
          </p:cNvPr>
          <p:cNvSpPr txBox="1"/>
          <p:nvPr/>
        </p:nvSpPr>
        <p:spPr>
          <a:xfrm>
            <a:off x="182720" y="1492874"/>
            <a:ext cx="2245851" cy="779516"/>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SPARTAN</a:t>
            </a:r>
            <a:r>
              <a:rPr kumimoji="0" lang="en-GB" sz="2133"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a:t>
            </a:r>
            <a:endParaRPr kumimoji="0" lang="en-GB" sz="21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Apalutamide</a:t>
            </a:r>
          </a:p>
        </p:txBody>
      </p:sp>
      <p:sp>
        <p:nvSpPr>
          <p:cNvPr id="56" name="TextBox 55">
            <a:extLst>
              <a:ext uri="{FF2B5EF4-FFF2-40B4-BE49-F238E27FC236}">
                <a16:creationId xmlns:a16="http://schemas.microsoft.com/office/drawing/2014/main" id="{72FFE0C5-EA07-423A-8884-A540F5F94AA1}"/>
              </a:ext>
            </a:extLst>
          </p:cNvPr>
          <p:cNvSpPr txBox="1"/>
          <p:nvPr/>
        </p:nvSpPr>
        <p:spPr>
          <a:xfrm>
            <a:off x="212772" y="3163640"/>
            <a:ext cx="2245851" cy="779516"/>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PROSPER</a:t>
            </a:r>
            <a:r>
              <a:rPr kumimoji="0" lang="en-GB" sz="2133"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GB" sz="21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Enzalutamide</a:t>
            </a:r>
          </a:p>
        </p:txBody>
      </p:sp>
      <p:sp>
        <p:nvSpPr>
          <p:cNvPr id="59" name="TextBox 58">
            <a:extLst>
              <a:ext uri="{FF2B5EF4-FFF2-40B4-BE49-F238E27FC236}">
                <a16:creationId xmlns:a16="http://schemas.microsoft.com/office/drawing/2014/main" id="{C59D5829-3A45-4379-A028-F8E7DE0921E4}"/>
              </a:ext>
            </a:extLst>
          </p:cNvPr>
          <p:cNvSpPr txBox="1"/>
          <p:nvPr/>
        </p:nvSpPr>
        <p:spPr>
          <a:xfrm>
            <a:off x="173239" y="4797932"/>
            <a:ext cx="2245851" cy="779516"/>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ARAMIS</a:t>
            </a:r>
            <a:r>
              <a:rPr kumimoji="0" lang="en-GB" sz="2133"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3</a:t>
            </a:r>
            <a:endParaRPr kumimoji="0" lang="en-GB" sz="21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Darolutamide</a:t>
            </a:r>
          </a:p>
        </p:txBody>
      </p:sp>
      <p:sp>
        <p:nvSpPr>
          <p:cNvPr id="63" name="Title 1"/>
          <p:cNvSpPr txBox="1">
            <a:spLocks/>
          </p:cNvSpPr>
          <p:nvPr/>
        </p:nvSpPr>
        <p:spPr>
          <a:xfrm>
            <a:off x="695399" y="67629"/>
            <a:ext cx="11353675" cy="990600"/>
          </a:xfrm>
          <a:prstGeom prst="rect">
            <a:avLst/>
          </a:prstGeom>
          <a:ln>
            <a:noFill/>
          </a:ln>
        </p:spPr>
        <p:txBody>
          <a:bodyPr vert="horz" lIns="121920" tIns="60960" rIns="121920" bIns="60960" rtlCol="0" anchor="ctr">
            <a:noAutofit/>
          </a:bodyPr>
          <a:lstStyle>
            <a:lvl1pPr algn="ctr" defTabSz="914400" rtl="0" eaLnBrk="1" latinLnBrk="0" hangingPunct="1">
              <a:spcBef>
                <a:spcPct val="0"/>
              </a:spcBef>
              <a:buNone/>
              <a:defRPr sz="2400" b="1" kern="1200" baseline="0">
                <a:solidFill>
                  <a:schemeClr val="accent1"/>
                </a:solidFill>
                <a:latin typeface="Arial" panose="020B0604020202020204" pitchFamily="34" charset="0"/>
                <a:ea typeface="+mj-ea"/>
                <a:cs typeface="Arial" panose="020B0604020202020204" pitchFamily="34" charset="0"/>
              </a:defRPr>
            </a:lvl1pPr>
          </a:lstStyle>
          <a:p>
            <a:pPr algn="l" fontAlgn="auto">
              <a:spcAft>
                <a:spcPts val="0"/>
              </a:spcAft>
              <a:defRPr/>
            </a:pPr>
            <a:r>
              <a:rPr kumimoji="0" lang="en-US" sz="3200" i="0" u="none" strike="noStrike" kern="1200" cap="none" spc="0" normalizeH="0" baseline="0" noProof="0" dirty="0">
                <a:ln>
                  <a:noFill/>
                </a:ln>
                <a:solidFill>
                  <a:srgbClr val="0432FF"/>
                </a:solidFill>
                <a:effectLst/>
                <a:uLnTx/>
                <a:uFillTx/>
                <a:latin typeface="Calibri" panose="020F0502020204030204" pitchFamily="34" charset="0"/>
                <a:ea typeface="+mj-ea"/>
                <a:cs typeface="Calibri" panose="020F0502020204030204" pitchFamily="34" charset="0"/>
              </a:rPr>
              <a:t>Secondary Endpoint: Overall </a:t>
            </a:r>
            <a:r>
              <a:rPr lang="en-US" sz="3200" dirty="0">
                <a:solidFill>
                  <a:srgbClr val="0432FF"/>
                </a:solidFill>
                <a:latin typeface="Calibri" panose="020F0502020204030204" pitchFamily="34" charset="0"/>
                <a:cs typeface="Calibri" panose="020F0502020204030204" pitchFamily="34" charset="0"/>
              </a:rPr>
              <a:t>Survival (OS) in Nonmetastatic CRPC </a:t>
            </a:r>
          </a:p>
        </p:txBody>
      </p:sp>
      <p:sp>
        <p:nvSpPr>
          <p:cNvPr id="43" name="Footer Placeholder 13">
            <a:extLst>
              <a:ext uri="{FF2B5EF4-FFF2-40B4-BE49-F238E27FC236}">
                <a16:creationId xmlns:a16="http://schemas.microsoft.com/office/drawing/2014/main" id="{60EE388F-C5C9-1147-B586-BF35E73BC903}"/>
              </a:ext>
            </a:extLst>
          </p:cNvPr>
          <p:cNvSpPr txBox="1">
            <a:spLocks/>
          </p:cNvSpPr>
          <p:nvPr/>
        </p:nvSpPr>
        <p:spPr>
          <a:xfrm>
            <a:off x="160048" y="6461821"/>
            <a:ext cx="11048190" cy="3221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mn-ea"/>
                <a:cs typeface="Calibri" panose="020F0502020204030204" pitchFamily="34" charset="0"/>
              </a:rPr>
              <a:t>1. Smith MR et al. </a:t>
            </a:r>
            <a:r>
              <a:rPr kumimoji="0" lang="nl-NL" sz="16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Eur</a:t>
            </a:r>
            <a:r>
              <a:rPr kumimoji="0" lang="nl-NL"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sz="16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Urol</a:t>
            </a:r>
            <a:r>
              <a:rPr kumimoji="0" lang="nl-NL"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2020;79:150-8. 2. </a:t>
            </a:r>
            <a:r>
              <a:rPr kumimoji="0" lang="en-GB" sz="1600" b="0" i="0" u="none" strike="noStrike" kern="1200" cap="none" spc="0" normalizeH="0" baseline="0" noProof="0" dirty="0">
                <a:ln>
                  <a:noFill/>
                </a:ln>
                <a:solidFill>
                  <a:srgbClr val="000000">
                    <a:lumMod val="50000"/>
                  </a:srgbClr>
                </a:solidFill>
                <a:effectLst/>
                <a:uLnTx/>
                <a:uFillTx/>
                <a:latin typeface="Calibri" panose="020F0502020204030204" pitchFamily="34" charset="0"/>
                <a:ea typeface="+mn-ea"/>
                <a:cs typeface="Calibri" panose="020F0502020204030204" pitchFamily="34" charset="0"/>
              </a:rPr>
              <a:t>Sternberg CN et al.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NEJM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2020;382:2197-206. 3. </a:t>
            </a:r>
            <a:r>
              <a:rPr kumimoji="0" lang="pt-BR"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Fizazi</a:t>
            </a:r>
            <a:r>
              <a:rPr kumimoji="0" lang="pt-B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a:t>
            </a:r>
            <a:r>
              <a:rPr kumimoji="0" lang="pt-BR"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et al.</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NEJM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2020;383:1040-9</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343178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CF3F-3C96-4FA2-B79D-95F372806295}"/>
              </a:ext>
            </a:extLst>
          </p:cNvPr>
          <p:cNvSpPr>
            <a:spLocks noGrp="1"/>
          </p:cNvSpPr>
          <p:nvPr>
            <p:ph type="title"/>
          </p:nvPr>
        </p:nvSpPr>
        <p:spPr>
          <a:xfrm>
            <a:off x="191344" y="83772"/>
            <a:ext cx="11892963" cy="723071"/>
          </a:xfrm>
        </p:spPr>
        <p:txBody>
          <a:bodyPr>
            <a:normAutofit/>
          </a:bodyPr>
          <a:lstStyle/>
          <a:p>
            <a:pPr algn="ctr"/>
            <a:r>
              <a:rPr lang="en-GB" sz="2800" dirty="0"/>
              <a:t>F</a:t>
            </a:r>
            <a:r>
              <a:rPr lang="en-GB" sz="2800" b="1" dirty="0"/>
              <a:t>inal OS Analyses: Enzalutamide, Abiraterone and Apalutamide for </a:t>
            </a:r>
            <a:r>
              <a:rPr lang="en-GB" sz="2800" b="1" dirty="0" err="1"/>
              <a:t>mHSPC</a:t>
            </a:r>
            <a:endParaRPr lang="en-GB" sz="2800" b="1" dirty="0">
              <a:solidFill>
                <a:srgbClr val="FF0000"/>
              </a:solidFill>
            </a:endParaRPr>
          </a:p>
        </p:txBody>
      </p:sp>
      <p:sp>
        <p:nvSpPr>
          <p:cNvPr id="96" name="TextBox 95">
            <a:extLst>
              <a:ext uri="{FF2B5EF4-FFF2-40B4-BE49-F238E27FC236}">
                <a16:creationId xmlns:a16="http://schemas.microsoft.com/office/drawing/2014/main" id="{2FDD37B6-CADC-C846-9638-DC46E3E033FB}"/>
              </a:ext>
            </a:extLst>
          </p:cNvPr>
          <p:cNvSpPr txBox="1"/>
          <p:nvPr/>
        </p:nvSpPr>
        <p:spPr>
          <a:xfrm>
            <a:off x="119336" y="6356249"/>
            <a:ext cx="11161240" cy="52322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rPr>
              <a:t>1. Armstrong AJ et al. </a:t>
            </a:r>
            <a:r>
              <a:rPr kumimoji="0" lang="en-US" sz="1400" b="0" i="1" u="none" strike="noStrike" kern="1200" cap="none" spc="0" normalizeH="0" baseline="0" noProof="0" dirty="0">
                <a:ln>
                  <a:noFill/>
                </a:ln>
                <a:solidFill>
                  <a:srgbClr val="000000"/>
                </a:solidFill>
                <a:effectLst/>
                <a:uLnTx/>
                <a:uFillTx/>
                <a:latin typeface="Calibri"/>
                <a:ea typeface="MS PGothic" charset="0"/>
              </a:rPr>
              <a:t>J Clin Oncol </a:t>
            </a:r>
            <a:r>
              <a:rPr kumimoji="0" lang="en-US" sz="1400" b="0" i="0" u="none" strike="noStrike" kern="1200" cap="none" spc="0" normalizeH="0" baseline="0" noProof="0" dirty="0">
                <a:ln>
                  <a:noFill/>
                </a:ln>
                <a:solidFill>
                  <a:srgbClr val="000000"/>
                </a:solidFill>
                <a:effectLst/>
                <a:uLnTx/>
                <a:uFillTx/>
                <a:latin typeface="Calibri"/>
                <a:ea typeface="MS PGothic" charset="0"/>
              </a:rPr>
              <a:t>2022;40(15):1616-22. 2. </a:t>
            </a:r>
            <a:r>
              <a:rPr kumimoji="0" lang="en-US" sz="1400" b="0" i="0" u="none" strike="noStrike" kern="1200" cap="none" spc="0" normalizeH="0" baseline="0" noProof="0" dirty="0" err="1">
                <a:ln>
                  <a:noFill/>
                </a:ln>
                <a:solidFill>
                  <a:srgbClr val="000000"/>
                </a:solidFill>
                <a:effectLst/>
                <a:uLnTx/>
                <a:uFillTx/>
                <a:latin typeface="Calibri"/>
                <a:ea typeface="MS PGothic" charset="0"/>
              </a:rPr>
              <a:t>Fizazi</a:t>
            </a:r>
            <a:r>
              <a:rPr kumimoji="0" lang="en-US" sz="1400" b="0" i="0" u="none" strike="noStrike" kern="1200" cap="none" spc="0" normalizeH="0" baseline="0" noProof="0" dirty="0">
                <a:ln>
                  <a:noFill/>
                </a:ln>
                <a:solidFill>
                  <a:srgbClr val="000000"/>
                </a:solidFill>
                <a:effectLst/>
                <a:uLnTx/>
                <a:uFillTx/>
                <a:latin typeface="Calibri"/>
                <a:ea typeface="MS PGothic" charset="0"/>
              </a:rPr>
              <a:t> K et al. GU Cancers Symposium 2019;Abstract 141. 3. Chi KN et al. GU Cancers Symposium 2021;Abstract 11. </a:t>
            </a:r>
          </a:p>
        </p:txBody>
      </p:sp>
      <p:pic>
        <p:nvPicPr>
          <p:cNvPr id="4" name="Picture 3" descr="Diagram&#10;&#10;Description automatically generated">
            <a:extLst>
              <a:ext uri="{FF2B5EF4-FFF2-40B4-BE49-F238E27FC236}">
                <a16:creationId xmlns:a16="http://schemas.microsoft.com/office/drawing/2014/main" id="{715D2FF9-56BB-2A4C-9BCC-3AD6BBDC1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704" y="785131"/>
            <a:ext cx="3615423" cy="1821355"/>
          </a:xfrm>
          <a:prstGeom prst="rect">
            <a:avLst/>
          </a:prstGeom>
        </p:spPr>
      </p:pic>
      <p:grpSp>
        <p:nvGrpSpPr>
          <p:cNvPr id="8" name="Group 7">
            <a:extLst>
              <a:ext uri="{FF2B5EF4-FFF2-40B4-BE49-F238E27FC236}">
                <a16:creationId xmlns:a16="http://schemas.microsoft.com/office/drawing/2014/main" id="{E219EA41-DC9E-B240-B998-EB9937D7E0A8}"/>
              </a:ext>
            </a:extLst>
          </p:cNvPr>
          <p:cNvGrpSpPr/>
          <p:nvPr/>
        </p:nvGrpSpPr>
        <p:grpSpPr>
          <a:xfrm>
            <a:off x="3431704" y="2675739"/>
            <a:ext cx="3615423" cy="1833381"/>
            <a:chOff x="1962880" y="2011174"/>
            <a:chExt cx="7518400" cy="3429000"/>
          </a:xfrm>
        </p:grpSpPr>
        <p:pic>
          <p:nvPicPr>
            <p:cNvPr id="9" name="Picture 8">
              <a:extLst>
                <a:ext uri="{FF2B5EF4-FFF2-40B4-BE49-F238E27FC236}">
                  <a16:creationId xmlns:a16="http://schemas.microsoft.com/office/drawing/2014/main" id="{AA8A139B-7063-B648-ACC9-4CEFAC66C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880" y="2011174"/>
              <a:ext cx="7518400" cy="3429000"/>
            </a:xfrm>
            <a:prstGeom prst="rect">
              <a:avLst/>
            </a:prstGeom>
          </p:spPr>
        </p:pic>
        <p:sp>
          <p:nvSpPr>
            <p:cNvPr id="7" name="Rectangle 6">
              <a:extLst>
                <a:ext uri="{FF2B5EF4-FFF2-40B4-BE49-F238E27FC236}">
                  <a16:creationId xmlns:a16="http://schemas.microsoft.com/office/drawing/2014/main" id="{AA600DCA-96FA-1246-86FF-79EB70B7E8E7}"/>
                </a:ext>
              </a:extLst>
            </p:cNvPr>
            <p:cNvSpPr/>
            <p:nvPr/>
          </p:nvSpPr>
          <p:spPr bwMode="auto">
            <a:xfrm>
              <a:off x="2567608" y="4869160"/>
              <a:ext cx="936104" cy="2743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pic>
        <p:nvPicPr>
          <p:cNvPr id="11" name="Picture 10" descr="Chart&#10;&#10;Description automatically generated">
            <a:extLst>
              <a:ext uri="{FF2B5EF4-FFF2-40B4-BE49-F238E27FC236}">
                <a16:creationId xmlns:a16="http://schemas.microsoft.com/office/drawing/2014/main" id="{2FDCE9CC-8AD0-FD4B-8FA8-370E5CFD9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704" y="4581128"/>
            <a:ext cx="3615423" cy="1736822"/>
          </a:xfrm>
          <a:prstGeom prst="rect">
            <a:avLst/>
          </a:prstGeom>
        </p:spPr>
      </p:pic>
      <p:sp>
        <p:nvSpPr>
          <p:cNvPr id="15" name="TextBox 14">
            <a:extLst>
              <a:ext uri="{FF2B5EF4-FFF2-40B4-BE49-F238E27FC236}">
                <a16:creationId xmlns:a16="http://schemas.microsoft.com/office/drawing/2014/main" id="{E7DD6B1D-859C-6B43-B451-F3A8DC90E4BB}"/>
              </a:ext>
            </a:extLst>
          </p:cNvPr>
          <p:cNvSpPr txBox="1"/>
          <p:nvPr/>
        </p:nvSpPr>
        <p:spPr>
          <a:xfrm>
            <a:off x="821878" y="4896787"/>
            <a:ext cx="2245851" cy="110774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rPr>
              <a:t>TITAN</a:t>
            </a:r>
            <a:r>
              <a:rPr kumimoji="0" lang="en-GB" sz="2133" b="1" i="0" u="none" strike="noStrike" kern="1200" cap="none" spc="0" normalizeH="0" baseline="3000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rPr>
              <a:t>3</a:t>
            </a:r>
            <a:endPar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rPr>
              <a:t>Apalutamide + ADT</a:t>
            </a:r>
          </a:p>
        </p:txBody>
      </p:sp>
      <p:sp>
        <p:nvSpPr>
          <p:cNvPr id="16" name="TextBox 15">
            <a:extLst>
              <a:ext uri="{FF2B5EF4-FFF2-40B4-BE49-F238E27FC236}">
                <a16:creationId xmlns:a16="http://schemas.microsoft.com/office/drawing/2014/main" id="{CF8F3756-723D-7548-869B-CEC6D029D764}"/>
              </a:ext>
            </a:extLst>
          </p:cNvPr>
          <p:cNvSpPr txBox="1"/>
          <p:nvPr/>
        </p:nvSpPr>
        <p:spPr>
          <a:xfrm>
            <a:off x="825813" y="2852936"/>
            <a:ext cx="2245851" cy="110774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rPr>
              <a:t>LATITUDE</a:t>
            </a:r>
            <a:r>
              <a:rPr kumimoji="0" lang="en-GB" sz="2133" b="1" i="0" u="none" strike="noStrike" kern="1200" cap="none" spc="0" normalizeH="0" baseline="3000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rPr>
              <a:t>2</a:t>
            </a:r>
            <a:endPar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rPr>
              <a:t>Abiraterone + ADT</a:t>
            </a:r>
          </a:p>
        </p:txBody>
      </p:sp>
      <p:sp>
        <p:nvSpPr>
          <p:cNvPr id="18" name="Title 3">
            <a:extLst>
              <a:ext uri="{FF2B5EF4-FFF2-40B4-BE49-F238E27FC236}">
                <a16:creationId xmlns:a16="http://schemas.microsoft.com/office/drawing/2014/main" id="{83ACA3A0-F440-6C4C-BFD5-24A36B35B5E6}"/>
              </a:ext>
            </a:extLst>
          </p:cNvPr>
          <p:cNvSpPr txBox="1">
            <a:spLocks/>
          </p:cNvSpPr>
          <p:nvPr/>
        </p:nvSpPr>
        <p:spPr>
          <a:xfrm>
            <a:off x="7464152" y="2996952"/>
            <a:ext cx="4536504" cy="102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ctr"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34% reduction in risk of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OS</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53.3 mo vs 36.5 mo</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 0.66; </a:t>
            </a: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&lt; 0.0001</a:t>
            </a:r>
          </a:p>
        </p:txBody>
      </p:sp>
      <p:sp>
        <p:nvSpPr>
          <p:cNvPr id="19" name="TextBox 18">
            <a:extLst>
              <a:ext uri="{FF2B5EF4-FFF2-40B4-BE49-F238E27FC236}">
                <a16:creationId xmlns:a16="http://schemas.microsoft.com/office/drawing/2014/main" id="{9DC1276F-4B73-7645-B3F8-7A5C37AAD5B2}"/>
              </a:ext>
            </a:extLst>
          </p:cNvPr>
          <p:cNvSpPr txBox="1"/>
          <p:nvPr/>
        </p:nvSpPr>
        <p:spPr>
          <a:xfrm>
            <a:off x="978213" y="1124744"/>
            <a:ext cx="2245851" cy="110774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rPr>
              <a:t>ARCHES</a:t>
            </a:r>
            <a:r>
              <a:rPr kumimoji="0" lang="en-GB" sz="2133" b="1" i="0" u="none" strike="noStrike" kern="1200" cap="none" spc="0" normalizeH="0" baseline="3000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rPr>
              <a:t>1</a:t>
            </a:r>
            <a:endPar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Calibri" panose="020F0502020204030204" pitchFamily="34" charset="0"/>
                <a:ea typeface="MS PGothic" charset="0"/>
                <a:cs typeface="Calibri" panose="020F0502020204030204" pitchFamily="34" charset="0"/>
              </a:rPr>
              <a:t>Enzalutamide + ADT</a:t>
            </a:r>
          </a:p>
        </p:txBody>
      </p:sp>
      <p:sp>
        <p:nvSpPr>
          <p:cNvPr id="21" name="Title 3">
            <a:extLst>
              <a:ext uri="{FF2B5EF4-FFF2-40B4-BE49-F238E27FC236}">
                <a16:creationId xmlns:a16="http://schemas.microsoft.com/office/drawing/2014/main" id="{1FA1DE18-6727-C24E-9B73-D40F6A7A016B}"/>
              </a:ext>
            </a:extLst>
          </p:cNvPr>
          <p:cNvSpPr txBox="1">
            <a:spLocks/>
          </p:cNvSpPr>
          <p:nvPr/>
        </p:nvSpPr>
        <p:spPr>
          <a:xfrm>
            <a:off x="7425208" y="1196752"/>
            <a:ext cx="4575448" cy="102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ctr"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34% reduction in risk of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OS</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Not reached vs not reached</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 0.66; </a:t>
            </a: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&lt; 0.001</a:t>
            </a:r>
          </a:p>
        </p:txBody>
      </p:sp>
      <p:sp>
        <p:nvSpPr>
          <p:cNvPr id="22" name="Title 3">
            <a:extLst>
              <a:ext uri="{FF2B5EF4-FFF2-40B4-BE49-F238E27FC236}">
                <a16:creationId xmlns:a16="http://schemas.microsoft.com/office/drawing/2014/main" id="{3B28325F-22AB-9844-90F6-9216C4810101}"/>
              </a:ext>
            </a:extLst>
          </p:cNvPr>
          <p:cNvSpPr txBox="1">
            <a:spLocks/>
          </p:cNvSpPr>
          <p:nvPr/>
        </p:nvSpPr>
        <p:spPr>
          <a:xfrm>
            <a:off x="7464152" y="4869160"/>
            <a:ext cx="4392488" cy="102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ctr"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35% reduction in risk of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OS</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Not reached vs 52.2 mo</a:t>
            </a:r>
          </a:p>
          <a:p>
            <a:pPr marL="609585" marR="0" lvl="1"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HR = 0.65; </a:t>
            </a: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&lt; 0.0001</a:t>
            </a:r>
          </a:p>
        </p:txBody>
      </p:sp>
    </p:spTree>
    <p:extLst>
      <p:ext uri="{BB962C8B-B14F-4D97-AF65-F5344CB8AC3E}">
        <p14:creationId xmlns:p14="http://schemas.microsoft.com/office/powerpoint/2010/main" val="6399172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69895-85A5-E345-8426-D99276E76A95}"/>
              </a:ext>
            </a:extLst>
          </p:cNvPr>
          <p:cNvSpPr>
            <a:spLocks noGrp="1"/>
          </p:cNvSpPr>
          <p:nvPr>
            <p:ph type="title"/>
          </p:nvPr>
        </p:nvSpPr>
        <p:spPr/>
        <p:txBody>
          <a:bodyPr/>
          <a:lstStyle/>
          <a:p>
            <a:r>
              <a:rPr lang="en-US" dirty="0"/>
              <a:t>ARASENS: Grade 3-4 Adverse Events</a:t>
            </a:r>
          </a:p>
        </p:txBody>
      </p:sp>
      <p:pic>
        <p:nvPicPr>
          <p:cNvPr id="10" name="Content Placeholder 9" descr="Table&#10;&#10;Description automatically generated">
            <a:extLst>
              <a:ext uri="{FF2B5EF4-FFF2-40B4-BE49-F238E27FC236}">
                <a16:creationId xmlns:a16="http://schemas.microsoft.com/office/drawing/2014/main" id="{3CC8A935-EE0F-5546-A376-8E30B415F77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79376" y="1316761"/>
            <a:ext cx="11375381" cy="4409695"/>
          </a:xfrm>
          <a:ln>
            <a:solidFill>
              <a:schemeClr val="tx1"/>
            </a:solidFill>
          </a:ln>
        </p:spPr>
      </p:pic>
      <p:sp>
        <p:nvSpPr>
          <p:cNvPr id="6" name="TextBox 5">
            <a:extLst>
              <a:ext uri="{FF2B5EF4-FFF2-40B4-BE49-F238E27FC236}">
                <a16:creationId xmlns:a16="http://schemas.microsoft.com/office/drawing/2014/main" id="{62317AE1-A9D8-8841-ACE4-D6019173499A}"/>
              </a:ext>
            </a:extLst>
          </p:cNvPr>
          <p:cNvSpPr txBox="1"/>
          <p:nvPr/>
        </p:nvSpPr>
        <p:spPr>
          <a:xfrm>
            <a:off x="19439" y="6490211"/>
            <a:ext cx="55592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Smith MR et al. Genitourinary Cancers Symposium 2022;Abstract 13. </a:t>
            </a:r>
          </a:p>
        </p:txBody>
      </p:sp>
    </p:spTree>
    <p:extLst>
      <p:ext uri="{BB962C8B-B14F-4D97-AF65-F5344CB8AC3E}">
        <p14:creationId xmlns:p14="http://schemas.microsoft.com/office/powerpoint/2010/main" val="1751264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FADE0C-F38C-4145-85BA-89B9F8C094AD}"/>
              </a:ext>
            </a:extLst>
          </p:cNvPr>
          <p:cNvSpPr txBox="1"/>
          <p:nvPr/>
        </p:nvSpPr>
        <p:spPr>
          <a:xfrm>
            <a:off x="19439" y="6490211"/>
            <a:ext cx="55592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Smith MR et al. Genitourinary Cancers Symposium 2022;Abstract 13. </a:t>
            </a:r>
          </a:p>
        </p:txBody>
      </p:sp>
      <p:sp>
        <p:nvSpPr>
          <p:cNvPr id="4" name="Title 1">
            <a:extLst>
              <a:ext uri="{FF2B5EF4-FFF2-40B4-BE49-F238E27FC236}">
                <a16:creationId xmlns:a16="http://schemas.microsoft.com/office/drawing/2014/main" id="{2479E9BF-62A7-C443-87F8-5522A16B25AD}"/>
              </a:ext>
            </a:extLst>
          </p:cNvPr>
          <p:cNvSpPr>
            <a:spLocks noGrp="1"/>
          </p:cNvSpPr>
          <p:nvPr>
            <p:ph type="title"/>
          </p:nvPr>
        </p:nvSpPr>
        <p:spPr>
          <a:xfrm>
            <a:off x="19440" y="44624"/>
            <a:ext cx="12172560" cy="936105"/>
          </a:xfrm>
        </p:spPr>
        <p:txBody>
          <a:bodyPr/>
          <a:lstStyle/>
          <a:p>
            <a:r>
              <a:rPr lang="en-US" dirty="0"/>
              <a:t>ARASENS: Adverse Events of Special Interest with </a:t>
            </a:r>
            <a:br>
              <a:rPr lang="en-US" dirty="0"/>
            </a:br>
            <a:r>
              <a:rPr lang="en-US" dirty="0"/>
              <a:t>Androgen Receptor (AR) Pathway Inhibitors</a:t>
            </a:r>
          </a:p>
        </p:txBody>
      </p:sp>
      <p:sp>
        <p:nvSpPr>
          <p:cNvPr id="2" name="Content Placeholder 1">
            <a:extLst>
              <a:ext uri="{FF2B5EF4-FFF2-40B4-BE49-F238E27FC236}">
                <a16:creationId xmlns:a16="http://schemas.microsoft.com/office/drawing/2014/main" id="{7763A44F-9475-7B4F-9E48-B242A8E33D67}"/>
              </a:ext>
            </a:extLst>
          </p:cNvPr>
          <p:cNvSpPr>
            <a:spLocks noGrp="1"/>
          </p:cNvSpPr>
          <p:nvPr>
            <p:ph idx="1"/>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77E922CE-40BD-1C40-943D-EE33239BB67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1073"/>
          <a:stretch/>
        </p:blipFill>
        <p:spPr>
          <a:xfrm>
            <a:off x="281753" y="1052736"/>
            <a:ext cx="11628493" cy="5040560"/>
          </a:xfrm>
          <a:prstGeom prst="rect">
            <a:avLst/>
          </a:prstGeom>
          <a:solidFill>
            <a:srgbClr val="E2ECF1"/>
          </a:solidFill>
          <a:ln>
            <a:solidFill>
              <a:schemeClr val="tx1"/>
            </a:solidFill>
          </a:ln>
        </p:spPr>
      </p:pic>
    </p:spTree>
    <p:extLst>
      <p:ext uri="{BB962C8B-B14F-4D97-AF65-F5344CB8AC3E}">
        <p14:creationId xmlns:p14="http://schemas.microsoft.com/office/powerpoint/2010/main" val="1017330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9377-3551-214C-B5BC-6630FF6B3793}"/>
              </a:ext>
            </a:extLst>
          </p:cNvPr>
          <p:cNvSpPr>
            <a:spLocks noGrp="1"/>
          </p:cNvSpPr>
          <p:nvPr>
            <p:ph type="title"/>
          </p:nvPr>
        </p:nvSpPr>
        <p:spPr>
          <a:xfrm>
            <a:off x="916516" y="44624"/>
            <a:ext cx="10358967" cy="1143000"/>
          </a:xfrm>
        </p:spPr>
        <p:txBody>
          <a:bodyPr/>
          <a:lstStyle/>
          <a:p>
            <a:r>
              <a:rPr lang="en-US" dirty="0"/>
              <a:t>PEACE-1: Study Design</a:t>
            </a:r>
          </a:p>
        </p:txBody>
      </p:sp>
      <p:pic>
        <p:nvPicPr>
          <p:cNvPr id="4" name="Picture 2">
            <a:extLst>
              <a:ext uri="{FF2B5EF4-FFF2-40B4-BE49-F238E27FC236}">
                <a16:creationId xmlns:a16="http://schemas.microsoft.com/office/drawing/2014/main" id="{3BDF8EC3-A400-7845-8A5E-309068A1E419}"/>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4848" t="18470" r="4963" b="16128"/>
          <a:stretch/>
        </p:blipFill>
        <p:spPr bwMode="auto">
          <a:xfrm>
            <a:off x="202962" y="1034734"/>
            <a:ext cx="11871674" cy="4842538"/>
          </a:xfrm>
          <a:prstGeom prst="rect">
            <a:avLst/>
          </a:prstGeom>
          <a:noFill/>
          <a:ln>
            <a:solidFill>
              <a:schemeClr val="accent2">
                <a:lumMod val="50000"/>
              </a:schemeClr>
            </a:solidFill>
          </a:ln>
          <a:effectLst/>
        </p:spPr>
      </p:pic>
      <p:sp>
        <p:nvSpPr>
          <p:cNvPr id="5" name="TextBox 4">
            <a:extLst>
              <a:ext uri="{FF2B5EF4-FFF2-40B4-BE49-F238E27FC236}">
                <a16:creationId xmlns:a16="http://schemas.microsoft.com/office/drawing/2014/main" id="{F78C6402-92C5-644F-8C5E-A339331570CB}"/>
              </a:ext>
            </a:extLst>
          </p:cNvPr>
          <p:cNvSpPr txBox="1"/>
          <p:nvPr/>
        </p:nvSpPr>
        <p:spPr>
          <a:xfrm>
            <a:off x="47328" y="6525344"/>
            <a:ext cx="381642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Fizazi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ASCO 2021;Abstract 5000.</a:t>
            </a:r>
          </a:p>
        </p:txBody>
      </p:sp>
      <p:sp>
        <p:nvSpPr>
          <p:cNvPr id="7" name="Rectangle 6">
            <a:extLst>
              <a:ext uri="{FF2B5EF4-FFF2-40B4-BE49-F238E27FC236}">
                <a16:creationId xmlns:a16="http://schemas.microsoft.com/office/drawing/2014/main" id="{603603BE-40BA-BD4E-B9AB-C8205BA8B0F9}"/>
              </a:ext>
            </a:extLst>
          </p:cNvPr>
          <p:cNvSpPr/>
          <p:nvPr/>
        </p:nvSpPr>
        <p:spPr bwMode="auto">
          <a:xfrm>
            <a:off x="5303912" y="1358643"/>
            <a:ext cx="2520280" cy="360040"/>
          </a:xfrm>
          <a:prstGeom prst="rect">
            <a:avLst/>
          </a:prstGeom>
          <a:solidFill>
            <a:srgbClr val="C9EE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Tree>
    <p:extLst>
      <p:ext uri="{BB962C8B-B14F-4D97-AF65-F5344CB8AC3E}">
        <p14:creationId xmlns:p14="http://schemas.microsoft.com/office/powerpoint/2010/main" val="2396305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BA85-7610-814B-BCAB-13B9A3F2608A}"/>
              </a:ext>
            </a:extLst>
          </p:cNvPr>
          <p:cNvSpPr>
            <a:spLocks noGrp="1"/>
          </p:cNvSpPr>
          <p:nvPr>
            <p:ph type="title"/>
          </p:nvPr>
        </p:nvSpPr>
        <p:spPr/>
        <p:txBody>
          <a:bodyPr/>
          <a:lstStyle/>
          <a:p>
            <a:pPr algn="l"/>
            <a:r>
              <a:rPr lang="en-US" dirty="0"/>
              <a:t>PEACE-1 Coprimary Endpoint: Radiographic Progression-Free Survival</a:t>
            </a:r>
          </a:p>
        </p:txBody>
      </p:sp>
      <p:pic>
        <p:nvPicPr>
          <p:cNvPr id="5" name="Content Placeholder 4" descr="Chart, line chart&#10;&#10;Description automatically generated with medium confidence">
            <a:extLst>
              <a:ext uri="{FF2B5EF4-FFF2-40B4-BE49-F238E27FC236}">
                <a16:creationId xmlns:a16="http://schemas.microsoft.com/office/drawing/2014/main" id="{57167426-B5D9-3B41-BEC1-C9E25D9312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941" t="11551" b="25344"/>
          <a:stretch/>
        </p:blipFill>
        <p:spPr>
          <a:xfrm>
            <a:off x="525463" y="1628800"/>
            <a:ext cx="11141074" cy="4031699"/>
          </a:xfrm>
        </p:spPr>
      </p:pic>
      <p:pic>
        <p:nvPicPr>
          <p:cNvPr id="6" name="Content Placeholder 4" descr="Chart, line chart&#10;&#10;Description automatically generated with medium confidence">
            <a:extLst>
              <a:ext uri="{FF2B5EF4-FFF2-40B4-BE49-F238E27FC236}">
                <a16:creationId xmlns:a16="http://schemas.microsoft.com/office/drawing/2014/main" id="{2ED2A2E5-FCE0-7549-92B8-8B4932CAE622}"/>
              </a:ext>
            </a:extLst>
          </p:cNvPr>
          <p:cNvPicPr>
            <a:picLocks noChangeAspect="1"/>
          </p:cNvPicPr>
          <p:nvPr/>
        </p:nvPicPr>
        <p:blipFill rotWithShape="1">
          <a:blip r:embed="rId2">
            <a:extLst>
              <a:ext uri="{28A0092B-C50C-407E-A947-70E740481C1C}">
                <a14:useLocalDpi xmlns:a14="http://schemas.microsoft.com/office/drawing/2010/main" val="0"/>
              </a:ext>
            </a:extLst>
          </a:blip>
          <a:srcRect l="19098" t="1134" r="47341" b="87314"/>
          <a:stretch/>
        </p:blipFill>
        <p:spPr bwMode="auto">
          <a:xfrm>
            <a:off x="3647728" y="2204864"/>
            <a:ext cx="3168352" cy="581941"/>
          </a:xfrm>
          <a:prstGeom prst="rect">
            <a:avLst/>
          </a:prstGeom>
          <a:noFill/>
          <a:ln w="9525">
            <a:noFill/>
            <a:miter lim="800000"/>
            <a:headEnd/>
            <a:tailEnd/>
          </a:ln>
        </p:spPr>
      </p:pic>
      <p:sp>
        <p:nvSpPr>
          <p:cNvPr id="7" name="TextBox 6">
            <a:extLst>
              <a:ext uri="{FF2B5EF4-FFF2-40B4-BE49-F238E27FC236}">
                <a16:creationId xmlns:a16="http://schemas.microsoft.com/office/drawing/2014/main" id="{7CC2C668-4C9E-1542-A3AE-AB67F345A1D8}"/>
              </a:ext>
            </a:extLst>
          </p:cNvPr>
          <p:cNvSpPr txBox="1"/>
          <p:nvPr/>
        </p:nvSpPr>
        <p:spPr>
          <a:xfrm>
            <a:off x="123920" y="6469404"/>
            <a:ext cx="357572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Fizazi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2022;399:1695-07.</a:t>
            </a:r>
          </a:p>
        </p:txBody>
      </p:sp>
    </p:spTree>
    <p:extLst>
      <p:ext uri="{BB962C8B-B14F-4D97-AF65-F5344CB8AC3E}">
        <p14:creationId xmlns:p14="http://schemas.microsoft.com/office/powerpoint/2010/main" val="1171884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9CF36-9ADA-6848-B0EC-5676BC5378E7}"/>
              </a:ext>
            </a:extLst>
          </p:cNvPr>
          <p:cNvSpPr>
            <a:spLocks noGrp="1"/>
          </p:cNvSpPr>
          <p:nvPr>
            <p:ph type="title"/>
          </p:nvPr>
        </p:nvSpPr>
        <p:spPr/>
        <p:txBody>
          <a:bodyPr/>
          <a:lstStyle/>
          <a:p>
            <a:r>
              <a:rPr lang="en-US" dirty="0"/>
              <a:t>PEACE-1 Coprimary Endpoint: Overall Survival</a:t>
            </a:r>
          </a:p>
        </p:txBody>
      </p:sp>
      <p:pic>
        <p:nvPicPr>
          <p:cNvPr id="5" name="Content Placeholder 4" descr="Chart, line chart&#10;&#10;Description automatically generated">
            <a:extLst>
              <a:ext uri="{FF2B5EF4-FFF2-40B4-BE49-F238E27FC236}">
                <a16:creationId xmlns:a16="http://schemas.microsoft.com/office/drawing/2014/main" id="{64E55D0E-B2FA-5343-A455-458B9F1EFF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497" b="29788"/>
          <a:stretch/>
        </p:blipFill>
        <p:spPr>
          <a:xfrm>
            <a:off x="379658" y="1484784"/>
            <a:ext cx="11424221" cy="4291235"/>
          </a:xfrm>
        </p:spPr>
      </p:pic>
      <p:sp>
        <p:nvSpPr>
          <p:cNvPr id="7" name="TextBox 6">
            <a:extLst>
              <a:ext uri="{FF2B5EF4-FFF2-40B4-BE49-F238E27FC236}">
                <a16:creationId xmlns:a16="http://schemas.microsoft.com/office/drawing/2014/main" id="{0CB34798-6085-394A-9935-B390ED856086}"/>
              </a:ext>
            </a:extLst>
          </p:cNvPr>
          <p:cNvSpPr txBox="1"/>
          <p:nvPr/>
        </p:nvSpPr>
        <p:spPr>
          <a:xfrm>
            <a:off x="123920" y="6469404"/>
            <a:ext cx="357572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Fizazi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2022;399:1695-07.</a:t>
            </a:r>
          </a:p>
        </p:txBody>
      </p:sp>
    </p:spTree>
    <p:extLst>
      <p:ext uri="{BB962C8B-B14F-4D97-AF65-F5344CB8AC3E}">
        <p14:creationId xmlns:p14="http://schemas.microsoft.com/office/powerpoint/2010/main" val="3465949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12D50B-3D33-0D4B-B581-4931DA880A91}"/>
              </a:ext>
            </a:extLst>
          </p:cNvPr>
          <p:cNvSpPr/>
          <p:nvPr/>
        </p:nvSpPr>
        <p:spPr bwMode="auto">
          <a:xfrm>
            <a:off x="799280" y="1484784"/>
            <a:ext cx="11098357"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556792"/>
            <a:ext cx="10224274" cy="4658274"/>
          </a:xfrm>
        </p:spPr>
        <p:txBody>
          <a:bodyPr/>
          <a:lstStyle/>
          <a:p>
            <a:pPr marL="98425" indent="0">
              <a:buNone/>
            </a:pPr>
            <a:r>
              <a:rPr lang="en-US" sz="2400" dirty="0">
                <a:solidFill>
                  <a:schemeClr val="bg1"/>
                </a:solidFill>
              </a:rPr>
              <a:t>Module 1 – Optimal Application of Hormonal Therapy in Prostate Cancer Management</a:t>
            </a:r>
          </a:p>
          <a:p>
            <a:pPr marL="98425" indent="0">
              <a:buNone/>
            </a:pPr>
            <a:r>
              <a:rPr lang="en-US" sz="2400" dirty="0">
                <a:solidFill>
                  <a:srgbClr val="0432FF"/>
                </a:solidFill>
              </a:rPr>
              <a:t>Module 2 – </a:t>
            </a:r>
            <a:r>
              <a:rPr lang="en-US" sz="2400" dirty="0"/>
              <a:t>Selection and Sequencing of Therapy for Patients with Metastatic Castration-Resistant Prostate Cancer (</a:t>
            </a:r>
            <a:r>
              <a:rPr lang="en-US" sz="2400" dirty="0" err="1"/>
              <a:t>mCRPC</a:t>
            </a:r>
            <a:r>
              <a:rPr lang="en-US" sz="2400" dirty="0"/>
              <a:t>); Novel Investigational Strategies</a:t>
            </a:r>
          </a:p>
          <a:p>
            <a:pPr marL="98425" indent="0">
              <a:buNone/>
            </a:pPr>
            <a:r>
              <a:rPr lang="en-US" sz="2500" dirty="0">
                <a:solidFill>
                  <a:srgbClr val="0432FF"/>
                </a:solidFill>
              </a:rPr>
              <a:t>Module 3 – </a:t>
            </a:r>
            <a:r>
              <a:rPr lang="en-US" sz="2400" dirty="0"/>
              <a:t>Current and Potential Role of PARP Inhibitors in the Management of Prostate Cancer</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285142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9CF36-9ADA-6848-B0EC-5676BC5378E7}"/>
              </a:ext>
            </a:extLst>
          </p:cNvPr>
          <p:cNvSpPr>
            <a:spLocks noGrp="1"/>
          </p:cNvSpPr>
          <p:nvPr>
            <p:ph type="title"/>
          </p:nvPr>
        </p:nvSpPr>
        <p:spPr>
          <a:xfrm>
            <a:off x="916516" y="54501"/>
            <a:ext cx="10358967" cy="1143000"/>
          </a:xfrm>
        </p:spPr>
        <p:txBody>
          <a:bodyPr/>
          <a:lstStyle/>
          <a:p>
            <a:r>
              <a:rPr lang="en-US" dirty="0"/>
              <a:t>PEACE-1: Efficacy Outcomes in the ITT Population</a:t>
            </a:r>
          </a:p>
        </p:txBody>
      </p:sp>
      <p:pic>
        <p:nvPicPr>
          <p:cNvPr id="8" name="Picture 7" descr="Calendar&#10;&#10;Description automatically generated">
            <a:extLst>
              <a:ext uri="{FF2B5EF4-FFF2-40B4-BE49-F238E27FC236}">
                <a16:creationId xmlns:a16="http://schemas.microsoft.com/office/drawing/2014/main" id="{CB9B10FA-C1AC-508D-B61C-AAC05DEEF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1061653"/>
            <a:ext cx="9433048" cy="5242423"/>
          </a:xfrm>
          <a:prstGeom prst="rect">
            <a:avLst/>
          </a:prstGeom>
        </p:spPr>
      </p:pic>
      <p:sp>
        <p:nvSpPr>
          <p:cNvPr id="5" name="TextBox 4">
            <a:extLst>
              <a:ext uri="{FF2B5EF4-FFF2-40B4-BE49-F238E27FC236}">
                <a16:creationId xmlns:a16="http://schemas.microsoft.com/office/drawing/2014/main" id="{225110EA-77FB-1A4A-8D2D-3147620F33CB}"/>
              </a:ext>
            </a:extLst>
          </p:cNvPr>
          <p:cNvSpPr txBox="1"/>
          <p:nvPr/>
        </p:nvSpPr>
        <p:spPr>
          <a:xfrm>
            <a:off x="123920" y="6469404"/>
            <a:ext cx="357572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Fizazi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2022;399:1695-07.</a:t>
            </a:r>
          </a:p>
        </p:txBody>
      </p:sp>
    </p:spTree>
    <p:extLst>
      <p:ext uri="{BB962C8B-B14F-4D97-AF65-F5344CB8AC3E}">
        <p14:creationId xmlns:p14="http://schemas.microsoft.com/office/powerpoint/2010/main" val="2487686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9CF36-9ADA-6848-B0EC-5676BC5378E7}"/>
              </a:ext>
            </a:extLst>
          </p:cNvPr>
          <p:cNvSpPr>
            <a:spLocks noGrp="1"/>
          </p:cNvSpPr>
          <p:nvPr>
            <p:ph type="title"/>
          </p:nvPr>
        </p:nvSpPr>
        <p:spPr>
          <a:xfrm>
            <a:off x="916516" y="54501"/>
            <a:ext cx="10358967" cy="1143000"/>
          </a:xfrm>
        </p:spPr>
        <p:txBody>
          <a:bodyPr/>
          <a:lstStyle/>
          <a:p>
            <a:r>
              <a:rPr lang="en-US" dirty="0"/>
              <a:t>PEACE-1: Adverse Events in the Safety Population</a:t>
            </a:r>
          </a:p>
        </p:txBody>
      </p:sp>
      <p:pic>
        <p:nvPicPr>
          <p:cNvPr id="4" name="Picture 3" descr="Table&#10;&#10;Description automatically generated">
            <a:extLst>
              <a:ext uri="{FF2B5EF4-FFF2-40B4-BE49-F238E27FC236}">
                <a16:creationId xmlns:a16="http://schemas.microsoft.com/office/drawing/2014/main" id="{EC918EFB-CFAA-9D4F-9577-70AE44F4C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938" y="797449"/>
            <a:ext cx="6482122" cy="5714176"/>
          </a:xfrm>
          <a:prstGeom prst="rect">
            <a:avLst/>
          </a:prstGeom>
        </p:spPr>
      </p:pic>
      <p:sp>
        <p:nvSpPr>
          <p:cNvPr id="5" name="TextBox 4">
            <a:extLst>
              <a:ext uri="{FF2B5EF4-FFF2-40B4-BE49-F238E27FC236}">
                <a16:creationId xmlns:a16="http://schemas.microsoft.com/office/drawing/2014/main" id="{85478DCB-9F15-0F45-8BFC-26B1B2E42104}"/>
              </a:ext>
            </a:extLst>
          </p:cNvPr>
          <p:cNvSpPr txBox="1"/>
          <p:nvPr/>
        </p:nvSpPr>
        <p:spPr>
          <a:xfrm>
            <a:off x="123920" y="6469404"/>
            <a:ext cx="357572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Fizazi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2022;399:1695-07.</a:t>
            </a:r>
          </a:p>
        </p:txBody>
      </p:sp>
    </p:spTree>
    <p:extLst>
      <p:ext uri="{BB962C8B-B14F-4D97-AF65-F5344CB8AC3E}">
        <p14:creationId xmlns:p14="http://schemas.microsoft.com/office/powerpoint/2010/main" val="138353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7380-AA41-A46C-BC70-6B2D748B6FF4}"/>
              </a:ext>
            </a:extLst>
          </p:cNvPr>
          <p:cNvSpPr>
            <a:spLocks noGrp="1"/>
          </p:cNvSpPr>
          <p:nvPr>
            <p:ph type="title"/>
          </p:nvPr>
        </p:nvSpPr>
        <p:spPr/>
        <p:txBody>
          <a:bodyPr/>
          <a:lstStyle/>
          <a:p>
            <a:r>
              <a:rPr lang="en-US" dirty="0"/>
              <a:t>Summary of Key Clinical Trials in </a:t>
            </a:r>
            <a:r>
              <a:rPr lang="en-US" dirty="0" err="1"/>
              <a:t>mHSPC</a:t>
            </a:r>
            <a:endParaRPr lang="en-US" dirty="0"/>
          </a:p>
        </p:txBody>
      </p:sp>
      <p:graphicFrame>
        <p:nvGraphicFramePr>
          <p:cNvPr id="3" name="Table 4">
            <a:extLst>
              <a:ext uri="{FF2B5EF4-FFF2-40B4-BE49-F238E27FC236}">
                <a16:creationId xmlns:a16="http://schemas.microsoft.com/office/drawing/2014/main" id="{EBC52437-6A1B-24FE-6B49-843C22CEAC04}"/>
              </a:ext>
            </a:extLst>
          </p:cNvPr>
          <p:cNvGraphicFramePr>
            <a:graphicFrameLocks/>
          </p:cNvGraphicFramePr>
          <p:nvPr/>
        </p:nvGraphicFramePr>
        <p:xfrm>
          <a:off x="446619" y="1370013"/>
          <a:ext cx="11290300" cy="4206240"/>
        </p:xfrm>
        <a:graphic>
          <a:graphicData uri="http://schemas.openxmlformats.org/drawingml/2006/table">
            <a:tbl>
              <a:tblPr firstRow="1" bandRow="1"/>
              <a:tblGrid>
                <a:gridCol w="2258060">
                  <a:extLst>
                    <a:ext uri="{9D8B030D-6E8A-4147-A177-3AD203B41FA5}">
                      <a16:colId xmlns:a16="http://schemas.microsoft.com/office/drawing/2014/main" val="581983066"/>
                    </a:ext>
                  </a:extLst>
                </a:gridCol>
                <a:gridCol w="2258060">
                  <a:extLst>
                    <a:ext uri="{9D8B030D-6E8A-4147-A177-3AD203B41FA5}">
                      <a16:colId xmlns:a16="http://schemas.microsoft.com/office/drawing/2014/main" val="1518299855"/>
                    </a:ext>
                  </a:extLst>
                </a:gridCol>
                <a:gridCol w="1681480">
                  <a:extLst>
                    <a:ext uri="{9D8B030D-6E8A-4147-A177-3AD203B41FA5}">
                      <a16:colId xmlns:a16="http://schemas.microsoft.com/office/drawing/2014/main" val="80928557"/>
                    </a:ext>
                  </a:extLst>
                </a:gridCol>
                <a:gridCol w="2565400">
                  <a:extLst>
                    <a:ext uri="{9D8B030D-6E8A-4147-A177-3AD203B41FA5}">
                      <a16:colId xmlns:a16="http://schemas.microsoft.com/office/drawing/2014/main" val="3073597891"/>
                    </a:ext>
                  </a:extLst>
                </a:gridCol>
                <a:gridCol w="2527300">
                  <a:extLst>
                    <a:ext uri="{9D8B030D-6E8A-4147-A177-3AD203B41FA5}">
                      <a16:colId xmlns:a16="http://schemas.microsoft.com/office/drawing/2014/main" val="3686591979"/>
                    </a:ext>
                  </a:extLst>
                </a:gridCol>
              </a:tblGrid>
              <a:tr h="582922">
                <a:tc>
                  <a:txBody>
                    <a:bodyPr/>
                    <a:lstStyle>
                      <a:lvl1pPr marL="0" algn="l" defTabSz="914115" rtl="0" eaLnBrk="1" latinLnBrk="0" hangingPunct="1">
                        <a:defRPr sz="1800" b="1" kern="1200">
                          <a:solidFill>
                            <a:schemeClr val="lt1"/>
                          </a:solidFill>
                          <a:latin typeface="Calibri" panose="020F0502020204030204"/>
                        </a:defRPr>
                      </a:lvl1pPr>
                      <a:lvl2pPr marL="457058" algn="l" defTabSz="914115" rtl="0" eaLnBrk="1" latinLnBrk="0" hangingPunct="1">
                        <a:defRPr sz="1800" b="1" kern="1200">
                          <a:solidFill>
                            <a:schemeClr val="lt1"/>
                          </a:solidFill>
                          <a:latin typeface="Calibri" panose="020F0502020204030204"/>
                        </a:defRPr>
                      </a:lvl2pPr>
                      <a:lvl3pPr marL="914115" algn="l" defTabSz="914115" rtl="0" eaLnBrk="1" latinLnBrk="0" hangingPunct="1">
                        <a:defRPr sz="1800" b="1" kern="1200">
                          <a:solidFill>
                            <a:schemeClr val="lt1"/>
                          </a:solidFill>
                          <a:latin typeface="Calibri" panose="020F0502020204030204"/>
                        </a:defRPr>
                      </a:lvl3pPr>
                      <a:lvl4pPr marL="1371173" algn="l" defTabSz="914115" rtl="0" eaLnBrk="1" latinLnBrk="0" hangingPunct="1">
                        <a:defRPr sz="1800" b="1" kern="1200">
                          <a:solidFill>
                            <a:schemeClr val="lt1"/>
                          </a:solidFill>
                          <a:latin typeface="Calibri" panose="020F0502020204030204"/>
                        </a:defRPr>
                      </a:lvl4pPr>
                      <a:lvl5pPr marL="1828231" algn="l" defTabSz="914115" rtl="0" eaLnBrk="1" latinLnBrk="0" hangingPunct="1">
                        <a:defRPr sz="1800" b="1" kern="1200">
                          <a:solidFill>
                            <a:schemeClr val="lt1"/>
                          </a:solidFill>
                          <a:latin typeface="Calibri" panose="020F0502020204030204"/>
                        </a:defRPr>
                      </a:lvl5pPr>
                      <a:lvl6pPr marL="2285289" algn="l" defTabSz="914115" rtl="0" eaLnBrk="1" latinLnBrk="0" hangingPunct="1">
                        <a:defRPr sz="1800" b="1" kern="1200">
                          <a:solidFill>
                            <a:schemeClr val="lt1"/>
                          </a:solidFill>
                          <a:latin typeface="Calibri" panose="020F0502020204030204"/>
                        </a:defRPr>
                      </a:lvl6pPr>
                      <a:lvl7pPr marL="2742347" algn="l" defTabSz="914115" rtl="0" eaLnBrk="1" latinLnBrk="0" hangingPunct="1">
                        <a:defRPr sz="1800" b="1" kern="1200">
                          <a:solidFill>
                            <a:schemeClr val="lt1"/>
                          </a:solidFill>
                          <a:latin typeface="Calibri" panose="020F0502020204030204"/>
                        </a:defRPr>
                      </a:lvl7pPr>
                      <a:lvl8pPr marL="3199405" algn="l" defTabSz="914115" rtl="0" eaLnBrk="1" latinLnBrk="0" hangingPunct="1">
                        <a:defRPr sz="1800" b="1" kern="1200">
                          <a:solidFill>
                            <a:schemeClr val="lt1"/>
                          </a:solidFill>
                          <a:latin typeface="Calibri" panose="020F0502020204030204"/>
                        </a:defRPr>
                      </a:lvl8pPr>
                      <a:lvl9pPr marL="3656462" algn="l" defTabSz="914115" rtl="0" eaLnBrk="1" latinLnBrk="0" hangingPunct="1">
                        <a:defRPr sz="1800" b="1" kern="1200">
                          <a:solidFill>
                            <a:schemeClr val="lt1"/>
                          </a:solidFill>
                          <a:latin typeface="Calibri" panose="020F0502020204030204"/>
                        </a:defRPr>
                      </a:lvl9pPr>
                    </a:lstStyle>
                    <a:p>
                      <a:r>
                        <a:rPr lang="en-US" dirty="0"/>
                        <a:t>Trial name</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62162"/>
                    </a:solidFill>
                  </a:tcPr>
                </a:tc>
                <a:tc>
                  <a:txBody>
                    <a:bodyPr/>
                    <a:lstStyle>
                      <a:lvl1pPr marL="0" algn="l" defTabSz="914115" rtl="0" eaLnBrk="1" latinLnBrk="0" hangingPunct="1">
                        <a:defRPr sz="1800" b="1" kern="1200">
                          <a:solidFill>
                            <a:schemeClr val="lt1"/>
                          </a:solidFill>
                          <a:latin typeface="Calibri" panose="020F0502020204030204"/>
                        </a:defRPr>
                      </a:lvl1pPr>
                      <a:lvl2pPr marL="457058" algn="l" defTabSz="914115" rtl="0" eaLnBrk="1" latinLnBrk="0" hangingPunct="1">
                        <a:defRPr sz="1800" b="1" kern="1200">
                          <a:solidFill>
                            <a:schemeClr val="lt1"/>
                          </a:solidFill>
                          <a:latin typeface="Calibri" panose="020F0502020204030204"/>
                        </a:defRPr>
                      </a:lvl2pPr>
                      <a:lvl3pPr marL="914115" algn="l" defTabSz="914115" rtl="0" eaLnBrk="1" latinLnBrk="0" hangingPunct="1">
                        <a:defRPr sz="1800" b="1" kern="1200">
                          <a:solidFill>
                            <a:schemeClr val="lt1"/>
                          </a:solidFill>
                          <a:latin typeface="Calibri" panose="020F0502020204030204"/>
                        </a:defRPr>
                      </a:lvl3pPr>
                      <a:lvl4pPr marL="1371173" algn="l" defTabSz="914115" rtl="0" eaLnBrk="1" latinLnBrk="0" hangingPunct="1">
                        <a:defRPr sz="1800" b="1" kern="1200">
                          <a:solidFill>
                            <a:schemeClr val="lt1"/>
                          </a:solidFill>
                          <a:latin typeface="Calibri" panose="020F0502020204030204"/>
                        </a:defRPr>
                      </a:lvl4pPr>
                      <a:lvl5pPr marL="1828231" algn="l" defTabSz="914115" rtl="0" eaLnBrk="1" latinLnBrk="0" hangingPunct="1">
                        <a:defRPr sz="1800" b="1" kern="1200">
                          <a:solidFill>
                            <a:schemeClr val="lt1"/>
                          </a:solidFill>
                          <a:latin typeface="Calibri" panose="020F0502020204030204"/>
                        </a:defRPr>
                      </a:lvl5pPr>
                      <a:lvl6pPr marL="2285289" algn="l" defTabSz="914115" rtl="0" eaLnBrk="1" latinLnBrk="0" hangingPunct="1">
                        <a:defRPr sz="1800" b="1" kern="1200">
                          <a:solidFill>
                            <a:schemeClr val="lt1"/>
                          </a:solidFill>
                          <a:latin typeface="Calibri" panose="020F0502020204030204"/>
                        </a:defRPr>
                      </a:lvl6pPr>
                      <a:lvl7pPr marL="2742347" algn="l" defTabSz="914115" rtl="0" eaLnBrk="1" latinLnBrk="0" hangingPunct="1">
                        <a:defRPr sz="1800" b="1" kern="1200">
                          <a:solidFill>
                            <a:schemeClr val="lt1"/>
                          </a:solidFill>
                          <a:latin typeface="Calibri" panose="020F0502020204030204"/>
                        </a:defRPr>
                      </a:lvl7pPr>
                      <a:lvl8pPr marL="3199405" algn="l" defTabSz="914115" rtl="0" eaLnBrk="1" latinLnBrk="0" hangingPunct="1">
                        <a:defRPr sz="1800" b="1" kern="1200">
                          <a:solidFill>
                            <a:schemeClr val="lt1"/>
                          </a:solidFill>
                          <a:latin typeface="Calibri" panose="020F0502020204030204"/>
                        </a:defRPr>
                      </a:lvl8pPr>
                      <a:lvl9pPr marL="3656462" algn="l" defTabSz="914115" rtl="0" eaLnBrk="1" latinLnBrk="0" hangingPunct="1">
                        <a:defRPr sz="1800" b="1" kern="1200">
                          <a:solidFill>
                            <a:schemeClr val="lt1"/>
                          </a:solidFill>
                          <a:latin typeface="Calibri" panose="020F0502020204030204"/>
                        </a:defRPr>
                      </a:lvl9pPr>
                    </a:lstStyle>
                    <a:p>
                      <a:r>
                        <a:rPr lang="en-US" dirty="0"/>
                        <a:t>Experimental arm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62162"/>
                    </a:solidFill>
                  </a:tcPr>
                </a:tc>
                <a:tc>
                  <a:txBody>
                    <a:bodyPr/>
                    <a:lstStyle>
                      <a:lvl1pPr marL="0" algn="l" defTabSz="914115" rtl="0" eaLnBrk="1" latinLnBrk="0" hangingPunct="1">
                        <a:defRPr sz="1800" b="1" kern="1200">
                          <a:solidFill>
                            <a:schemeClr val="lt1"/>
                          </a:solidFill>
                          <a:latin typeface="Calibri" panose="020F0502020204030204"/>
                        </a:defRPr>
                      </a:lvl1pPr>
                      <a:lvl2pPr marL="457058" algn="l" defTabSz="914115" rtl="0" eaLnBrk="1" latinLnBrk="0" hangingPunct="1">
                        <a:defRPr sz="1800" b="1" kern="1200">
                          <a:solidFill>
                            <a:schemeClr val="lt1"/>
                          </a:solidFill>
                          <a:latin typeface="Calibri" panose="020F0502020204030204"/>
                        </a:defRPr>
                      </a:lvl2pPr>
                      <a:lvl3pPr marL="914115" algn="l" defTabSz="914115" rtl="0" eaLnBrk="1" latinLnBrk="0" hangingPunct="1">
                        <a:defRPr sz="1800" b="1" kern="1200">
                          <a:solidFill>
                            <a:schemeClr val="lt1"/>
                          </a:solidFill>
                          <a:latin typeface="Calibri" panose="020F0502020204030204"/>
                        </a:defRPr>
                      </a:lvl3pPr>
                      <a:lvl4pPr marL="1371173" algn="l" defTabSz="914115" rtl="0" eaLnBrk="1" latinLnBrk="0" hangingPunct="1">
                        <a:defRPr sz="1800" b="1" kern="1200">
                          <a:solidFill>
                            <a:schemeClr val="lt1"/>
                          </a:solidFill>
                          <a:latin typeface="Calibri" panose="020F0502020204030204"/>
                        </a:defRPr>
                      </a:lvl4pPr>
                      <a:lvl5pPr marL="1828231" algn="l" defTabSz="914115" rtl="0" eaLnBrk="1" latinLnBrk="0" hangingPunct="1">
                        <a:defRPr sz="1800" b="1" kern="1200">
                          <a:solidFill>
                            <a:schemeClr val="lt1"/>
                          </a:solidFill>
                          <a:latin typeface="Calibri" panose="020F0502020204030204"/>
                        </a:defRPr>
                      </a:lvl5pPr>
                      <a:lvl6pPr marL="2285289" algn="l" defTabSz="914115" rtl="0" eaLnBrk="1" latinLnBrk="0" hangingPunct="1">
                        <a:defRPr sz="1800" b="1" kern="1200">
                          <a:solidFill>
                            <a:schemeClr val="lt1"/>
                          </a:solidFill>
                          <a:latin typeface="Calibri" panose="020F0502020204030204"/>
                        </a:defRPr>
                      </a:lvl6pPr>
                      <a:lvl7pPr marL="2742347" algn="l" defTabSz="914115" rtl="0" eaLnBrk="1" latinLnBrk="0" hangingPunct="1">
                        <a:defRPr sz="1800" b="1" kern="1200">
                          <a:solidFill>
                            <a:schemeClr val="lt1"/>
                          </a:solidFill>
                          <a:latin typeface="Calibri" panose="020F0502020204030204"/>
                        </a:defRPr>
                      </a:lvl7pPr>
                      <a:lvl8pPr marL="3199405" algn="l" defTabSz="914115" rtl="0" eaLnBrk="1" latinLnBrk="0" hangingPunct="1">
                        <a:defRPr sz="1800" b="1" kern="1200">
                          <a:solidFill>
                            <a:schemeClr val="lt1"/>
                          </a:solidFill>
                          <a:latin typeface="Calibri" panose="020F0502020204030204"/>
                        </a:defRPr>
                      </a:lvl8pPr>
                      <a:lvl9pPr marL="3656462" algn="l" defTabSz="914115" rtl="0" eaLnBrk="1" latinLnBrk="0" hangingPunct="1">
                        <a:defRPr sz="1800" b="1" kern="1200">
                          <a:solidFill>
                            <a:schemeClr val="lt1"/>
                          </a:solidFill>
                          <a:latin typeface="Calibri" panose="020F0502020204030204"/>
                        </a:defRPr>
                      </a:lvl9pPr>
                    </a:lstStyle>
                    <a:p>
                      <a:r>
                        <a:rPr lang="en-US" dirty="0"/>
                        <a:t>Comparator arm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62162"/>
                    </a:solidFill>
                  </a:tcPr>
                </a:tc>
                <a:tc>
                  <a:txBody>
                    <a:bodyPr/>
                    <a:lstStyle>
                      <a:lvl1pPr marL="0" algn="l" defTabSz="914115" rtl="0" eaLnBrk="1" latinLnBrk="0" hangingPunct="1">
                        <a:defRPr sz="1800" b="1" kern="1200">
                          <a:solidFill>
                            <a:schemeClr val="lt1"/>
                          </a:solidFill>
                          <a:latin typeface="Calibri" panose="020F0502020204030204"/>
                        </a:defRPr>
                      </a:lvl1pPr>
                      <a:lvl2pPr marL="457058" algn="l" defTabSz="914115" rtl="0" eaLnBrk="1" latinLnBrk="0" hangingPunct="1">
                        <a:defRPr sz="1800" b="1" kern="1200">
                          <a:solidFill>
                            <a:schemeClr val="lt1"/>
                          </a:solidFill>
                          <a:latin typeface="Calibri" panose="020F0502020204030204"/>
                        </a:defRPr>
                      </a:lvl2pPr>
                      <a:lvl3pPr marL="914115" algn="l" defTabSz="914115" rtl="0" eaLnBrk="1" latinLnBrk="0" hangingPunct="1">
                        <a:defRPr sz="1800" b="1" kern="1200">
                          <a:solidFill>
                            <a:schemeClr val="lt1"/>
                          </a:solidFill>
                          <a:latin typeface="Calibri" panose="020F0502020204030204"/>
                        </a:defRPr>
                      </a:lvl3pPr>
                      <a:lvl4pPr marL="1371173" algn="l" defTabSz="914115" rtl="0" eaLnBrk="1" latinLnBrk="0" hangingPunct="1">
                        <a:defRPr sz="1800" b="1" kern="1200">
                          <a:solidFill>
                            <a:schemeClr val="lt1"/>
                          </a:solidFill>
                          <a:latin typeface="Calibri" panose="020F0502020204030204"/>
                        </a:defRPr>
                      </a:lvl4pPr>
                      <a:lvl5pPr marL="1828231" algn="l" defTabSz="914115" rtl="0" eaLnBrk="1" latinLnBrk="0" hangingPunct="1">
                        <a:defRPr sz="1800" b="1" kern="1200">
                          <a:solidFill>
                            <a:schemeClr val="lt1"/>
                          </a:solidFill>
                          <a:latin typeface="Calibri" panose="020F0502020204030204"/>
                        </a:defRPr>
                      </a:lvl5pPr>
                      <a:lvl6pPr marL="2285289" algn="l" defTabSz="914115" rtl="0" eaLnBrk="1" latinLnBrk="0" hangingPunct="1">
                        <a:defRPr sz="1800" b="1" kern="1200">
                          <a:solidFill>
                            <a:schemeClr val="lt1"/>
                          </a:solidFill>
                          <a:latin typeface="Calibri" panose="020F0502020204030204"/>
                        </a:defRPr>
                      </a:lvl6pPr>
                      <a:lvl7pPr marL="2742347" algn="l" defTabSz="914115" rtl="0" eaLnBrk="1" latinLnBrk="0" hangingPunct="1">
                        <a:defRPr sz="1800" b="1" kern="1200">
                          <a:solidFill>
                            <a:schemeClr val="lt1"/>
                          </a:solidFill>
                          <a:latin typeface="Calibri" panose="020F0502020204030204"/>
                        </a:defRPr>
                      </a:lvl7pPr>
                      <a:lvl8pPr marL="3199405" algn="l" defTabSz="914115" rtl="0" eaLnBrk="1" latinLnBrk="0" hangingPunct="1">
                        <a:defRPr sz="1800" b="1" kern="1200">
                          <a:solidFill>
                            <a:schemeClr val="lt1"/>
                          </a:solidFill>
                          <a:latin typeface="Calibri" panose="020F0502020204030204"/>
                        </a:defRPr>
                      </a:lvl8pPr>
                      <a:lvl9pPr marL="3656462" algn="l" defTabSz="914115" rtl="0" eaLnBrk="1" latinLnBrk="0" hangingPunct="1">
                        <a:defRPr sz="1800" b="1" kern="1200">
                          <a:solidFill>
                            <a:schemeClr val="lt1"/>
                          </a:solidFill>
                          <a:latin typeface="Calibri" panose="020F0502020204030204"/>
                        </a:defRPr>
                      </a:lvl9pPr>
                    </a:lstStyle>
                    <a:p>
                      <a:r>
                        <a:rPr lang="en-US" dirty="0" err="1"/>
                        <a:t>rPFS</a:t>
                      </a:r>
                      <a:endParaRPr lang="en-US"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62162"/>
                    </a:solidFill>
                  </a:tcPr>
                </a:tc>
                <a:tc>
                  <a:txBody>
                    <a:bodyPr/>
                    <a:lstStyle>
                      <a:lvl1pPr marL="0" algn="l" defTabSz="914115" rtl="0" eaLnBrk="1" latinLnBrk="0" hangingPunct="1">
                        <a:defRPr sz="1800" b="1" kern="1200">
                          <a:solidFill>
                            <a:schemeClr val="lt1"/>
                          </a:solidFill>
                          <a:latin typeface="Calibri" panose="020F0502020204030204"/>
                        </a:defRPr>
                      </a:lvl1pPr>
                      <a:lvl2pPr marL="457058" algn="l" defTabSz="914115" rtl="0" eaLnBrk="1" latinLnBrk="0" hangingPunct="1">
                        <a:defRPr sz="1800" b="1" kern="1200">
                          <a:solidFill>
                            <a:schemeClr val="lt1"/>
                          </a:solidFill>
                          <a:latin typeface="Calibri" panose="020F0502020204030204"/>
                        </a:defRPr>
                      </a:lvl2pPr>
                      <a:lvl3pPr marL="914115" algn="l" defTabSz="914115" rtl="0" eaLnBrk="1" latinLnBrk="0" hangingPunct="1">
                        <a:defRPr sz="1800" b="1" kern="1200">
                          <a:solidFill>
                            <a:schemeClr val="lt1"/>
                          </a:solidFill>
                          <a:latin typeface="Calibri" panose="020F0502020204030204"/>
                        </a:defRPr>
                      </a:lvl3pPr>
                      <a:lvl4pPr marL="1371173" algn="l" defTabSz="914115" rtl="0" eaLnBrk="1" latinLnBrk="0" hangingPunct="1">
                        <a:defRPr sz="1800" b="1" kern="1200">
                          <a:solidFill>
                            <a:schemeClr val="lt1"/>
                          </a:solidFill>
                          <a:latin typeface="Calibri" panose="020F0502020204030204"/>
                        </a:defRPr>
                      </a:lvl4pPr>
                      <a:lvl5pPr marL="1828231" algn="l" defTabSz="914115" rtl="0" eaLnBrk="1" latinLnBrk="0" hangingPunct="1">
                        <a:defRPr sz="1800" b="1" kern="1200">
                          <a:solidFill>
                            <a:schemeClr val="lt1"/>
                          </a:solidFill>
                          <a:latin typeface="Calibri" panose="020F0502020204030204"/>
                        </a:defRPr>
                      </a:lvl5pPr>
                      <a:lvl6pPr marL="2285289" algn="l" defTabSz="914115" rtl="0" eaLnBrk="1" latinLnBrk="0" hangingPunct="1">
                        <a:defRPr sz="1800" b="1" kern="1200">
                          <a:solidFill>
                            <a:schemeClr val="lt1"/>
                          </a:solidFill>
                          <a:latin typeface="Calibri" panose="020F0502020204030204"/>
                        </a:defRPr>
                      </a:lvl6pPr>
                      <a:lvl7pPr marL="2742347" algn="l" defTabSz="914115" rtl="0" eaLnBrk="1" latinLnBrk="0" hangingPunct="1">
                        <a:defRPr sz="1800" b="1" kern="1200">
                          <a:solidFill>
                            <a:schemeClr val="lt1"/>
                          </a:solidFill>
                          <a:latin typeface="Calibri" panose="020F0502020204030204"/>
                        </a:defRPr>
                      </a:lvl7pPr>
                      <a:lvl8pPr marL="3199405" algn="l" defTabSz="914115" rtl="0" eaLnBrk="1" latinLnBrk="0" hangingPunct="1">
                        <a:defRPr sz="1800" b="1" kern="1200">
                          <a:solidFill>
                            <a:schemeClr val="lt1"/>
                          </a:solidFill>
                          <a:latin typeface="Calibri" panose="020F0502020204030204"/>
                        </a:defRPr>
                      </a:lvl8pPr>
                      <a:lvl9pPr marL="3656462" algn="l" defTabSz="914115" rtl="0" eaLnBrk="1" latinLnBrk="0" hangingPunct="1">
                        <a:defRPr sz="1800" b="1" kern="1200">
                          <a:solidFill>
                            <a:schemeClr val="lt1"/>
                          </a:solidFill>
                          <a:latin typeface="Calibri" panose="020F0502020204030204"/>
                        </a:defRPr>
                      </a:lvl9pPr>
                    </a:lstStyle>
                    <a:p>
                      <a:r>
                        <a:rPr lang="en-US" dirty="0"/>
                        <a:t>OS</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62162"/>
                    </a:solidFill>
                  </a:tcPr>
                </a:tc>
                <a:extLst>
                  <a:ext uri="{0D108BD9-81ED-4DB2-BD59-A6C34878D82A}">
                    <a16:rowId xmlns:a16="http://schemas.microsoft.com/office/drawing/2014/main" val="757789864"/>
                  </a:ext>
                </a:extLst>
              </a:tr>
              <a:tr h="337725">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CHAARTED</a:t>
                      </a:r>
                      <a:r>
                        <a:rPr lang="en-US" sz="1400" baseline="30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Docetaxel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32 vs 19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sz="1700" dirty="0"/>
                        <a:t>HR: 0.72; 57.6 vs 47.2 </a:t>
                      </a:r>
                      <a:r>
                        <a:rPr lang="en-US" sz="1700" dirty="0" err="1"/>
                        <a:t>mo</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extLst>
                  <a:ext uri="{0D108BD9-81ED-4DB2-BD59-A6C34878D82A}">
                    <a16:rowId xmlns:a16="http://schemas.microsoft.com/office/drawing/2014/main" val="2789201575"/>
                  </a:ext>
                </a:extLst>
              </a:tr>
              <a:tr h="337725">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STAMPEDE-C</a:t>
                      </a:r>
                      <a:r>
                        <a:rPr lang="en-US" sz="1400"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Docetaxel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44 vs 34.8 </a:t>
                      </a:r>
                      <a:r>
                        <a:rPr lang="en-US" dirty="0" err="1"/>
                        <a:t>mo</a:t>
                      </a:r>
                      <a:r>
                        <a:rPr lang="en-US" dirty="0"/>
                        <a:t>, HR: 0.61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HR: 0.81; 81 vs 71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1102516"/>
                  </a:ext>
                </a:extLst>
              </a:tr>
              <a:tr h="337725">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LATITUDE</a:t>
                      </a:r>
                      <a:r>
                        <a:rPr lang="en-US" sz="1400" baseline="300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Abiraterone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sz="1700" dirty="0"/>
                        <a:t>HR: 0.66; 53.3 vs 36.5 </a:t>
                      </a:r>
                      <a:r>
                        <a:rPr lang="en-US" sz="1700" dirty="0" err="1"/>
                        <a:t>mo</a:t>
                      </a:r>
                      <a:endParaRPr lang="en-US"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extLst>
                  <a:ext uri="{0D108BD9-81ED-4DB2-BD59-A6C34878D82A}">
                    <a16:rowId xmlns:a16="http://schemas.microsoft.com/office/drawing/2014/main" val="510910015"/>
                  </a:ext>
                </a:extLst>
              </a:tr>
              <a:tr h="337725">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STAMPEDE-G</a:t>
                      </a:r>
                      <a:r>
                        <a:rPr lang="en-US" sz="1400" baseline="30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Abiraterone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HR: 0.6; 6.6 vs 3.8 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1031626"/>
                  </a:ext>
                </a:extLst>
              </a:tr>
              <a:tr h="337725">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ARCHES</a:t>
                      </a:r>
                      <a:r>
                        <a:rPr lang="en-US" sz="1400" baseline="30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Enzalutamide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HR: 0.39 NR vs 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HR: 0.66; NR vs 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extLst>
                  <a:ext uri="{0D108BD9-81ED-4DB2-BD59-A6C34878D82A}">
                    <a16:rowId xmlns:a16="http://schemas.microsoft.com/office/drawing/2014/main" val="4171000658"/>
                  </a:ext>
                </a:extLst>
              </a:tr>
              <a:tr h="582922">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ENZAMET</a:t>
                      </a:r>
                      <a:r>
                        <a:rPr lang="en-US" sz="1400" baseline="30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Enzalutamide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ADT + NSAA</a:t>
                      </a:r>
                    </a:p>
                    <a:p>
                      <a:r>
                        <a:rPr lang="en-US" dirty="0"/>
                        <a:t>with docetaxel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HR: 0.34</a:t>
                      </a:r>
                    </a:p>
                    <a:p>
                      <a:r>
                        <a:rPr lang="en-US" dirty="0"/>
                        <a:t>HR: 0.48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HR: 0.53</a:t>
                      </a:r>
                    </a:p>
                    <a:p>
                      <a:r>
                        <a:rPr lang="en-US" dirty="0"/>
                        <a:t>HR: 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8903895"/>
                  </a:ext>
                </a:extLst>
              </a:tr>
              <a:tr h="337725">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TITAN</a:t>
                      </a:r>
                      <a:r>
                        <a:rPr lang="en-US" sz="1400" baseline="300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Apalutamide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HR: 0.48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HR: 0.67; NR vs 52.2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extLst>
                  <a:ext uri="{0D108BD9-81ED-4DB2-BD59-A6C34878D82A}">
                    <a16:rowId xmlns:a16="http://schemas.microsoft.com/office/drawing/2014/main" val="1089146107"/>
                  </a:ext>
                </a:extLst>
              </a:tr>
              <a:tr h="337725">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PEACE-1</a:t>
                      </a:r>
                      <a:r>
                        <a:rPr lang="en-US" sz="1400" baseline="30000" dirty="0"/>
                        <a:t>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Abiraterone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ADT + docetaxel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4.5 vs 2 y HR: 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HR: 0.75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28594683"/>
                  </a:ext>
                </a:extLst>
              </a:tr>
              <a:tr h="337725">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ARASENS</a:t>
                      </a:r>
                      <a:r>
                        <a:rPr lang="en-US" sz="1400" baseline="300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err="1"/>
                        <a:t>Darolutamide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ADT + docetaxel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tc>
                  <a:txBody>
                    <a:bodyPr/>
                    <a:lstStyle>
                      <a:lvl1pPr marL="0" algn="l" defTabSz="914115" rtl="0" eaLnBrk="1" latinLnBrk="0" hangingPunct="1">
                        <a:defRPr sz="1800" kern="1200">
                          <a:solidFill>
                            <a:schemeClr val="dk1"/>
                          </a:solidFill>
                          <a:latin typeface="Calibri" panose="020F0502020204030204"/>
                        </a:defRPr>
                      </a:lvl1pPr>
                      <a:lvl2pPr marL="457058" algn="l" defTabSz="914115" rtl="0" eaLnBrk="1" latinLnBrk="0" hangingPunct="1">
                        <a:defRPr sz="1800" kern="1200">
                          <a:solidFill>
                            <a:schemeClr val="dk1"/>
                          </a:solidFill>
                          <a:latin typeface="Calibri" panose="020F0502020204030204"/>
                        </a:defRPr>
                      </a:lvl2pPr>
                      <a:lvl3pPr marL="914115" algn="l" defTabSz="914115" rtl="0" eaLnBrk="1" latinLnBrk="0" hangingPunct="1">
                        <a:defRPr sz="1800" kern="1200">
                          <a:solidFill>
                            <a:schemeClr val="dk1"/>
                          </a:solidFill>
                          <a:latin typeface="Calibri" panose="020F0502020204030204"/>
                        </a:defRPr>
                      </a:lvl3pPr>
                      <a:lvl4pPr marL="1371173" algn="l" defTabSz="914115" rtl="0" eaLnBrk="1" latinLnBrk="0" hangingPunct="1">
                        <a:defRPr sz="1800" kern="1200">
                          <a:solidFill>
                            <a:schemeClr val="dk1"/>
                          </a:solidFill>
                          <a:latin typeface="Calibri" panose="020F0502020204030204"/>
                        </a:defRPr>
                      </a:lvl4pPr>
                      <a:lvl5pPr marL="1828231" algn="l" defTabSz="914115" rtl="0" eaLnBrk="1" latinLnBrk="0" hangingPunct="1">
                        <a:defRPr sz="1800" kern="1200">
                          <a:solidFill>
                            <a:schemeClr val="dk1"/>
                          </a:solidFill>
                          <a:latin typeface="Calibri" panose="020F0502020204030204"/>
                        </a:defRPr>
                      </a:lvl5pPr>
                      <a:lvl6pPr marL="2285289" algn="l" defTabSz="914115" rtl="0" eaLnBrk="1" latinLnBrk="0" hangingPunct="1">
                        <a:defRPr sz="1800" kern="1200">
                          <a:solidFill>
                            <a:schemeClr val="dk1"/>
                          </a:solidFill>
                          <a:latin typeface="Calibri" panose="020F0502020204030204"/>
                        </a:defRPr>
                      </a:lvl6pPr>
                      <a:lvl7pPr marL="2742347" algn="l" defTabSz="914115" rtl="0" eaLnBrk="1" latinLnBrk="0" hangingPunct="1">
                        <a:defRPr sz="1800" kern="1200">
                          <a:solidFill>
                            <a:schemeClr val="dk1"/>
                          </a:solidFill>
                          <a:latin typeface="Calibri" panose="020F0502020204030204"/>
                        </a:defRPr>
                      </a:lvl7pPr>
                      <a:lvl8pPr marL="3199405" algn="l" defTabSz="914115" rtl="0" eaLnBrk="1" latinLnBrk="0" hangingPunct="1">
                        <a:defRPr sz="1800" kern="1200">
                          <a:solidFill>
                            <a:schemeClr val="dk1"/>
                          </a:solidFill>
                          <a:latin typeface="Calibri" panose="020F0502020204030204"/>
                        </a:defRPr>
                      </a:lvl8pPr>
                      <a:lvl9pPr marL="3656462" algn="l" defTabSz="914115" rtl="0" eaLnBrk="1" latinLnBrk="0" hangingPunct="1">
                        <a:defRPr sz="1800" kern="1200">
                          <a:solidFill>
                            <a:schemeClr val="dk1"/>
                          </a:solidFill>
                          <a:latin typeface="Calibri" panose="020F0502020204030204"/>
                        </a:defRPr>
                      </a:lvl9pPr>
                    </a:lstStyle>
                    <a:p>
                      <a:r>
                        <a:rPr lang="en-US" dirty="0"/>
                        <a:t>HR: 0.68; NR vs 48.9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4FE"/>
                    </a:solidFill>
                  </a:tcPr>
                </a:tc>
                <a:extLst>
                  <a:ext uri="{0D108BD9-81ED-4DB2-BD59-A6C34878D82A}">
                    <a16:rowId xmlns:a16="http://schemas.microsoft.com/office/drawing/2014/main" val="2979753943"/>
                  </a:ext>
                </a:extLst>
              </a:tr>
            </a:tbl>
          </a:graphicData>
        </a:graphic>
      </p:graphicFrame>
      <p:sp>
        <p:nvSpPr>
          <p:cNvPr id="4" name="TextBox 3">
            <a:extLst>
              <a:ext uri="{FF2B5EF4-FFF2-40B4-BE49-F238E27FC236}">
                <a16:creationId xmlns:a16="http://schemas.microsoft.com/office/drawing/2014/main" id="{111BDD92-2E96-37AC-ADC2-5BD7E3E184F9}"/>
              </a:ext>
            </a:extLst>
          </p:cNvPr>
          <p:cNvSpPr txBox="1"/>
          <p:nvPr/>
        </p:nvSpPr>
        <p:spPr>
          <a:xfrm>
            <a:off x="16595" y="6084461"/>
            <a:ext cx="10831934" cy="784830"/>
          </a:xfrm>
          <a:prstGeom prst="rect">
            <a:avLst/>
          </a:prstGeom>
          <a:noFill/>
        </p:spPr>
        <p:txBody>
          <a:bodyPr wrap="square" rtlCol="0">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1. Sweeney </a:t>
            </a:r>
            <a:r>
              <a:rPr lang="en-US" sz="1500" b="0" dirty="0">
                <a:solidFill>
                  <a:prstClr val="black"/>
                </a:solidFill>
                <a:latin typeface="Calibri" panose="020F0502020204030204"/>
                <a:cs typeface="+mn-cs"/>
              </a:rPr>
              <a:t>CJ et al.</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NEJM</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2015; 2. James </a:t>
            </a:r>
            <a:r>
              <a:rPr lang="en-US" sz="1500" b="0" dirty="0">
                <a:solidFill>
                  <a:prstClr val="black"/>
                </a:solidFill>
                <a:latin typeface="Calibri" panose="020F0502020204030204"/>
                <a:cs typeface="+mn-cs"/>
              </a:rPr>
              <a:t>ND et al.</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Eur </a:t>
            </a:r>
            <a:r>
              <a:rPr kumimoji="0" lang="en-US" sz="1500" b="0" i="1" u="none" strike="noStrike" kern="1200" cap="none" spc="0" normalizeH="0" baseline="0" noProof="0" dirty="0" err="1">
                <a:ln>
                  <a:noFill/>
                </a:ln>
                <a:solidFill>
                  <a:prstClr val="black"/>
                </a:solidFill>
                <a:effectLst/>
                <a:uLnTx/>
                <a:uFillTx/>
                <a:latin typeface="Calibri" panose="020F0502020204030204"/>
                <a:ea typeface="MS PGothic" charset="0"/>
                <a:cs typeface="+mn-cs"/>
              </a:rPr>
              <a:t>Urol</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2015; 3. </a:t>
            </a:r>
            <a:r>
              <a:rPr kumimoji="0" lang="en-US" sz="15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Fizazi</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lang="en-US" sz="1500" b="0" dirty="0">
                <a:solidFill>
                  <a:prstClr val="black"/>
                </a:solidFill>
                <a:latin typeface="Calibri" panose="020F0502020204030204"/>
                <a:cs typeface="+mn-cs"/>
              </a:rPr>
              <a:t>K et al.</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Lancet Oncol </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2019; 4. </a:t>
            </a:r>
            <a:r>
              <a:rPr lang="en-US" sz="1500" b="0" dirty="0">
                <a:solidFill>
                  <a:prstClr val="black"/>
                </a:solidFill>
                <a:latin typeface="Calibri" panose="020F0502020204030204"/>
                <a:cs typeface="+mn-cs"/>
              </a:rPr>
              <a:t>Clarke NW et al.</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Ann Oncol </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2019; 5. Armstrong </a:t>
            </a:r>
            <a:r>
              <a:rPr lang="en-US" sz="1500" b="0" dirty="0">
                <a:solidFill>
                  <a:prstClr val="black"/>
                </a:solidFill>
                <a:latin typeface="Calibri" panose="020F0502020204030204"/>
                <a:cs typeface="+mn-cs"/>
              </a:rPr>
              <a:t>AJ et al.</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 J Clin Oncol </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2019; 6. </a:t>
            </a:r>
            <a:r>
              <a:rPr lang="en-US" sz="1500" b="0" dirty="0">
                <a:solidFill>
                  <a:prstClr val="black"/>
                </a:solidFill>
                <a:latin typeface="Calibri" panose="020F0502020204030204"/>
                <a:cs typeface="+mn-cs"/>
              </a:rPr>
              <a:t>Davis ID et al.</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NEJM</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2019; 7. Chi </a:t>
            </a:r>
            <a:r>
              <a:rPr lang="en-US" sz="1500" b="0" dirty="0">
                <a:solidFill>
                  <a:prstClr val="black"/>
                </a:solidFill>
                <a:latin typeface="Calibri" panose="020F0502020204030204"/>
                <a:cs typeface="+mn-cs"/>
              </a:rPr>
              <a:t>KN et al.</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NEJM</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2019; 8. </a:t>
            </a:r>
            <a:r>
              <a:rPr lang="en-US" sz="1500" b="0" dirty="0" err="1">
                <a:solidFill>
                  <a:prstClr val="black"/>
                </a:solidFill>
                <a:latin typeface="Calibri" panose="020F0502020204030204"/>
                <a:cs typeface="+mn-cs"/>
              </a:rPr>
              <a:t>Fizazi</a:t>
            </a:r>
            <a:r>
              <a:rPr lang="en-US" sz="1500" b="0" dirty="0">
                <a:solidFill>
                  <a:prstClr val="black"/>
                </a:solidFill>
                <a:latin typeface="Calibri" panose="020F0502020204030204"/>
                <a:cs typeface="+mn-cs"/>
              </a:rPr>
              <a:t> K et al.</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Lancet</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2022; 9. Smith </a:t>
            </a:r>
            <a:r>
              <a:rPr lang="en-US" sz="1500" b="0" dirty="0">
                <a:solidFill>
                  <a:prstClr val="black"/>
                </a:solidFill>
                <a:latin typeface="Calibri" panose="020F0502020204030204"/>
                <a:cs typeface="+mn-cs"/>
              </a:rPr>
              <a:t>MR et al.</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a:t>
            </a:r>
            <a:r>
              <a:rPr kumimoji="0" lang="en-US" sz="1500" b="0" i="1" u="none" strike="noStrike" kern="1200" cap="none" spc="0" normalizeH="0" baseline="0" noProof="0" dirty="0">
                <a:ln>
                  <a:noFill/>
                </a:ln>
                <a:solidFill>
                  <a:prstClr val="black"/>
                </a:solidFill>
                <a:effectLst/>
                <a:uLnTx/>
                <a:uFillTx/>
                <a:latin typeface="Calibri" panose="020F0502020204030204"/>
                <a:ea typeface="MS PGothic" charset="0"/>
                <a:cs typeface="+mn-cs"/>
              </a:rPr>
              <a:t>NEJM</a:t>
            </a:r>
            <a:r>
              <a:rPr kumimoji="0" lang="en-US" sz="15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2022.</a:t>
            </a:r>
          </a:p>
        </p:txBody>
      </p:sp>
      <p:sp>
        <p:nvSpPr>
          <p:cNvPr id="5" name="TextBox 4">
            <a:extLst>
              <a:ext uri="{FF2B5EF4-FFF2-40B4-BE49-F238E27FC236}">
                <a16:creationId xmlns:a16="http://schemas.microsoft.com/office/drawing/2014/main" id="{818F71E9-3EEA-9041-9704-133F9F5C9036}"/>
              </a:ext>
            </a:extLst>
          </p:cNvPr>
          <p:cNvSpPr txBox="1"/>
          <p:nvPr/>
        </p:nvSpPr>
        <p:spPr>
          <a:xfrm>
            <a:off x="438626" y="5630055"/>
            <a:ext cx="11099800"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prstClr val="black"/>
                </a:solidFill>
                <a:latin typeface="Calibri" panose="020F0502020204030204"/>
                <a:cs typeface="+mn-cs"/>
              </a:rPr>
              <a:t>ADT = androgen deprivation therapy; NSAA = nonsteroidal anti-antigen</a:t>
            </a:r>
          </a:p>
        </p:txBody>
      </p:sp>
    </p:spTree>
    <p:extLst>
      <p:ext uri="{BB962C8B-B14F-4D97-AF65-F5344CB8AC3E}">
        <p14:creationId xmlns:p14="http://schemas.microsoft.com/office/powerpoint/2010/main" val="4206280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0F7D-C47D-4332-D185-3470565A6E52}"/>
              </a:ext>
            </a:extLst>
          </p:cNvPr>
          <p:cNvSpPr>
            <a:spLocks noGrp="1"/>
          </p:cNvSpPr>
          <p:nvPr>
            <p:ph type="title"/>
          </p:nvPr>
        </p:nvSpPr>
        <p:spPr>
          <a:xfrm>
            <a:off x="912286" y="1772816"/>
            <a:ext cx="10358967" cy="1872208"/>
          </a:xfrm>
        </p:spPr>
        <p:txBody>
          <a:bodyPr/>
          <a:lstStyle/>
          <a:p>
            <a:pPr algn="l"/>
            <a:r>
              <a:rPr lang="en-US" sz="3600" dirty="0"/>
              <a:t>Updated Overall Survival Outcomes in ENZAMET (ANZUP 1304), an International, Cooperative Group Trial of Enzalutamide in Metastatic Hormone-Sensitive Prostate Cancer (</a:t>
            </a:r>
            <a:r>
              <a:rPr lang="en-US" sz="3600" dirty="0" err="1"/>
              <a:t>mHSPC</a:t>
            </a:r>
            <a:r>
              <a:rPr lang="en-US" sz="3600" dirty="0"/>
              <a:t>) </a:t>
            </a:r>
          </a:p>
        </p:txBody>
      </p:sp>
      <p:sp>
        <p:nvSpPr>
          <p:cNvPr id="3" name="Content Placeholder 2">
            <a:extLst>
              <a:ext uri="{FF2B5EF4-FFF2-40B4-BE49-F238E27FC236}">
                <a16:creationId xmlns:a16="http://schemas.microsoft.com/office/drawing/2014/main" id="{50734C6D-D843-ADBB-EC7B-BFCAC19B826B}"/>
              </a:ext>
            </a:extLst>
          </p:cNvPr>
          <p:cNvSpPr>
            <a:spLocks noGrp="1"/>
          </p:cNvSpPr>
          <p:nvPr>
            <p:ph idx="1"/>
          </p:nvPr>
        </p:nvSpPr>
        <p:spPr>
          <a:xfrm>
            <a:off x="932474" y="3789040"/>
            <a:ext cx="10358967" cy="1143001"/>
          </a:xfrm>
        </p:spPr>
        <p:txBody>
          <a:bodyPr/>
          <a:lstStyle/>
          <a:p>
            <a:pPr marL="98425" indent="0">
              <a:spcBef>
                <a:spcPts val="0"/>
              </a:spcBef>
              <a:spcAft>
                <a:spcPts val="0"/>
              </a:spcAft>
              <a:buNone/>
            </a:pPr>
            <a:r>
              <a:rPr lang="en-US" b="0" dirty="0"/>
              <a:t>Davis ID  et al.</a:t>
            </a:r>
          </a:p>
          <a:p>
            <a:pPr marL="98425" indent="0">
              <a:spcBef>
                <a:spcPts val="0"/>
              </a:spcBef>
              <a:spcAft>
                <a:spcPts val="0"/>
              </a:spcAft>
              <a:buNone/>
            </a:pPr>
            <a:r>
              <a:rPr lang="en-US" b="0" dirty="0"/>
              <a:t>ASCO 2022;Abstract LBA5004.</a:t>
            </a:r>
          </a:p>
        </p:txBody>
      </p:sp>
      <p:sp>
        <p:nvSpPr>
          <p:cNvPr id="4" name="TextBox 3">
            <a:extLst>
              <a:ext uri="{FF2B5EF4-FFF2-40B4-BE49-F238E27FC236}">
                <a16:creationId xmlns:a16="http://schemas.microsoft.com/office/drawing/2014/main" id="{ECE04684-6984-91F7-8181-768DD5834130}"/>
              </a:ext>
            </a:extLst>
          </p:cNvPr>
          <p:cNvSpPr txBox="1"/>
          <p:nvPr/>
        </p:nvSpPr>
        <p:spPr>
          <a:xfrm>
            <a:off x="932474" y="5358248"/>
            <a:ext cx="7916654" cy="83099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Track: Genitourinary Cancer – Prostate, Testicular, and Penile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June 5, 2022, 9:00 AM</a:t>
            </a:r>
          </a:p>
        </p:txBody>
      </p:sp>
    </p:spTree>
    <p:extLst>
      <p:ext uri="{BB962C8B-B14F-4D97-AF65-F5344CB8AC3E}">
        <p14:creationId xmlns:p14="http://schemas.microsoft.com/office/powerpoint/2010/main" val="1552746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03A2695-4FAD-0E94-F3A5-F32EF1759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273" y="224344"/>
            <a:ext cx="5766610" cy="3024336"/>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830AD945-F53B-1556-F174-55CA94E27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856" y="3042364"/>
            <a:ext cx="6373734" cy="3591292"/>
          </a:xfrm>
          <a:prstGeom prst="rect">
            <a:avLst/>
          </a:prstGeom>
        </p:spPr>
      </p:pic>
      <p:sp>
        <p:nvSpPr>
          <p:cNvPr id="8" name="TextBox 7">
            <a:extLst>
              <a:ext uri="{FF2B5EF4-FFF2-40B4-BE49-F238E27FC236}">
                <a16:creationId xmlns:a16="http://schemas.microsoft.com/office/drawing/2014/main" id="{1D8AB835-4DCC-E7AE-459E-43E95C6E19BC}"/>
              </a:ext>
            </a:extLst>
          </p:cNvPr>
          <p:cNvSpPr txBox="1"/>
          <p:nvPr/>
        </p:nvSpPr>
        <p:spPr>
          <a:xfrm>
            <a:off x="966176" y="224344"/>
            <a:ext cx="452880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EF545C"/>
                </a:solidFill>
                <a:effectLst/>
                <a:uLnTx/>
                <a:uFillTx/>
                <a:latin typeface="Arial" pitchFamily="-72" charset="0"/>
                <a:ea typeface="MS PGothic" charset="0"/>
              </a:rPr>
              <a:t>N </a:t>
            </a:r>
            <a:r>
              <a:rPr kumimoji="0" lang="en-US" sz="1600" b="1" i="1" u="none" strike="noStrike" kern="1200" cap="none" spc="0" normalizeH="0" baseline="0" noProof="0" dirty="0" err="1">
                <a:ln>
                  <a:noFill/>
                </a:ln>
                <a:solidFill>
                  <a:srgbClr val="EF545C"/>
                </a:solidFill>
                <a:effectLst/>
                <a:uLnTx/>
                <a:uFillTx/>
                <a:latin typeface="Arial" pitchFamily="-72" charset="0"/>
                <a:ea typeface="MS PGothic" charset="0"/>
              </a:rPr>
              <a:t>Engl</a:t>
            </a:r>
            <a:r>
              <a:rPr kumimoji="0" lang="en-US" sz="1600" b="1" i="1" u="none" strike="noStrike" kern="1200" cap="none" spc="0" normalizeH="0" baseline="0" noProof="0" dirty="0">
                <a:ln>
                  <a:noFill/>
                </a:ln>
                <a:solidFill>
                  <a:srgbClr val="EF545C"/>
                </a:solidFill>
                <a:effectLst/>
                <a:uLnTx/>
                <a:uFillTx/>
                <a:latin typeface="Arial" pitchFamily="-72" charset="0"/>
                <a:ea typeface="MS PGothic" charset="0"/>
              </a:rPr>
              <a:t> J Med </a:t>
            </a:r>
            <a:r>
              <a:rPr kumimoji="0" lang="en-US" sz="1600" b="1" i="0" u="none" strike="noStrike" kern="1200" cap="none" spc="0" normalizeH="0" baseline="0" noProof="0" dirty="0">
                <a:ln>
                  <a:noFill/>
                </a:ln>
                <a:solidFill>
                  <a:srgbClr val="EF545C"/>
                </a:solidFill>
                <a:effectLst/>
                <a:uLnTx/>
                <a:uFillTx/>
                <a:latin typeface="Arial" pitchFamily="-72" charset="0"/>
                <a:ea typeface="MS PGothic" charset="0"/>
              </a:rPr>
              <a:t>2019 Dec 26;381(26):2506-2518</a:t>
            </a:r>
          </a:p>
        </p:txBody>
      </p:sp>
    </p:spTree>
    <p:extLst>
      <p:ext uri="{BB962C8B-B14F-4D97-AF65-F5344CB8AC3E}">
        <p14:creationId xmlns:p14="http://schemas.microsoft.com/office/powerpoint/2010/main" val="2626142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a:extLst>
              <a:ext uri="{FF2B5EF4-FFF2-40B4-BE49-F238E27FC236}">
                <a16:creationId xmlns:a16="http://schemas.microsoft.com/office/drawing/2014/main" id="{A255498D-C418-4B9D-A5DA-EC7FAF9CC8B1}"/>
              </a:ext>
            </a:extLst>
          </p:cNvPr>
          <p:cNvSpPr>
            <a:spLocks noChangeArrowheads="1"/>
          </p:cNvSpPr>
          <p:nvPr/>
        </p:nvSpPr>
        <p:spPr bwMode="auto">
          <a:xfrm>
            <a:off x="169624" y="6490211"/>
            <a:ext cx="8374063" cy="323165"/>
          </a:xfrm>
          <a:prstGeom prst="rect">
            <a:avLst/>
          </a:prstGeom>
          <a:noFill/>
          <a:ln w="9525">
            <a:noFill/>
            <a:miter lim="800000"/>
            <a:headEnd/>
            <a:tailEnd/>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1.</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a:cs typeface="Calibri" panose="020F0502020204030204" pitchFamily="34" charset="0"/>
              </a:rPr>
              <a:t>Henriksen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 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Cancer Res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 2002;62:3120–5. </a:t>
            </a:r>
            <a:r>
              <a:rPr kumimoji="0" lang="en-US" sz="15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2.</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a:cs typeface="Calibri" panose="020F0502020204030204" pitchFamily="34" charset="0"/>
              </a:rPr>
              <a:t>Brechbiel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 MW.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Dalton Trans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 2007;43:4918-28.</a:t>
            </a:r>
          </a:p>
        </p:txBody>
      </p:sp>
      <p:pic>
        <p:nvPicPr>
          <p:cNvPr id="45059" name="Picture 3" descr="storyboard7">
            <a:extLst>
              <a:ext uri="{FF2B5EF4-FFF2-40B4-BE49-F238E27FC236}">
                <a16:creationId xmlns:a16="http://schemas.microsoft.com/office/drawing/2014/main" id="{C4F30696-E6E1-4677-823D-AF4EAA82C19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4376" y="1760538"/>
            <a:ext cx="3171825"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04" name="Text Box 942">
            <a:extLst>
              <a:ext uri="{FF2B5EF4-FFF2-40B4-BE49-F238E27FC236}">
                <a16:creationId xmlns:a16="http://schemas.microsoft.com/office/drawing/2014/main" id="{7E41AB97-0DD4-48DB-B331-BBD5F722FD9B}"/>
              </a:ext>
            </a:extLst>
          </p:cNvPr>
          <p:cNvSpPr txBox="1">
            <a:spLocks noChangeArrowheads="1"/>
          </p:cNvSpPr>
          <p:nvPr/>
        </p:nvSpPr>
        <p:spPr bwMode="auto">
          <a:xfrm>
            <a:off x="8875714" y="1693864"/>
            <a:ext cx="828675" cy="3968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20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Bone</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83" name="Text Box 940">
            <a:extLst>
              <a:ext uri="{FF2B5EF4-FFF2-40B4-BE49-F238E27FC236}">
                <a16:creationId xmlns:a16="http://schemas.microsoft.com/office/drawing/2014/main" id="{2BA59164-3969-4531-AAE9-B0A4CDDF5EF5}"/>
              </a:ext>
            </a:extLst>
          </p:cNvPr>
          <p:cNvSpPr txBox="1">
            <a:spLocks noChangeArrowheads="1"/>
          </p:cNvSpPr>
          <p:nvPr/>
        </p:nvSpPr>
        <p:spPr bwMode="auto">
          <a:xfrm>
            <a:off x="1839914" y="1103313"/>
            <a:ext cx="8370887" cy="400050"/>
          </a:xfrm>
          <a:prstGeom prst="rect">
            <a:avLst/>
          </a:prstGeom>
          <a:noFill/>
          <a:ln w="9525">
            <a:no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Short range </a:t>
            </a:r>
            <a:r>
              <a:rPr kumimoji="0" lang="nb-NO"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of</a:t>
            </a:r>
            <a:r>
              <a:rPr kumimoji="0" lang="nb-NO"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l-GR"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α</a:t>
            </a:r>
            <a:r>
              <a:rPr kumimoji="0" lang="nb-NO"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t>
            </a:r>
            <a:r>
              <a:rPr kumimoji="0" lang="nb-NO"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particles</a:t>
            </a:r>
            <a:r>
              <a:rPr kumimoji="0" lang="nb-NO"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nb-NO"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could</a:t>
            </a:r>
            <a:r>
              <a:rPr kumimoji="0" lang="nb-NO"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nb-NO"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reduce</a:t>
            </a:r>
            <a:r>
              <a:rPr kumimoji="0" lang="nb-NO"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bone </a:t>
            </a:r>
            <a:r>
              <a:rPr kumimoji="0" lang="nb-NO"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marrow</a:t>
            </a:r>
            <a:r>
              <a:rPr kumimoji="0" lang="nb-NO" alt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exposure</a:t>
            </a:r>
            <a:r>
              <a:rPr kumimoji="0" lang="nb-NO" altLang="en-US" sz="2000" b="0" i="0" u="none" strike="noStrike" kern="1200" cap="none" spc="0" normalizeH="0" baseline="3000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1</a:t>
            </a:r>
            <a:endParaRPr kumimoji="0" lang="en-US" altLang="en-US" sz="2400" b="0" i="0" u="none" strike="noStrike" kern="1200" cap="none" spc="0" normalizeH="0" baseline="3000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 name="Rectangle 2">
            <a:extLst>
              <a:ext uri="{FF2B5EF4-FFF2-40B4-BE49-F238E27FC236}">
                <a16:creationId xmlns:a16="http://schemas.microsoft.com/office/drawing/2014/main" id="{DC7FDF83-4AEF-4AD9-AE9D-239E7519A907}"/>
              </a:ext>
            </a:extLst>
          </p:cNvPr>
          <p:cNvSpPr/>
          <p:nvPr/>
        </p:nvSpPr>
        <p:spPr bwMode="auto">
          <a:xfrm>
            <a:off x="8391525" y="2847976"/>
            <a:ext cx="287338" cy="246063"/>
          </a:xfrm>
          <a:prstGeom prst="rect">
            <a:avLst/>
          </a:prstGeom>
          <a:noFill/>
          <a:ln w="15875" cap="flat" cmpd="sng" algn="ctr">
            <a:solidFill>
              <a:schemeClr val="bg2">
                <a:lumMod val="95000"/>
                <a:lumOff val="5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cxnSp>
        <p:nvCxnSpPr>
          <p:cNvPr id="5" name="Straight Connector 4">
            <a:extLst>
              <a:ext uri="{FF2B5EF4-FFF2-40B4-BE49-F238E27FC236}">
                <a16:creationId xmlns:a16="http://schemas.microsoft.com/office/drawing/2014/main" id="{07B5A661-20B9-443D-8DD5-001F65C10838}"/>
              </a:ext>
            </a:extLst>
          </p:cNvPr>
          <p:cNvCxnSpPr/>
          <p:nvPr/>
        </p:nvCxnSpPr>
        <p:spPr bwMode="auto">
          <a:xfrm flipH="1">
            <a:off x="6846889" y="3097213"/>
            <a:ext cx="1819275" cy="1847850"/>
          </a:xfrm>
          <a:prstGeom prst="line">
            <a:avLst/>
          </a:prstGeom>
          <a:noFill/>
          <a:ln w="15875" cap="flat" cmpd="sng" algn="ctr">
            <a:solidFill>
              <a:schemeClr val="bg2">
                <a:lumMod val="95000"/>
                <a:lumOff val="5000"/>
              </a:schemeClr>
            </a:solidFill>
            <a:prstDash val="solid"/>
            <a:round/>
            <a:headEnd type="none" w="med" len="med"/>
            <a:tailEnd type="none" w="med" len="med"/>
          </a:ln>
          <a:effectLst/>
        </p:spPr>
      </p:cxnSp>
      <p:grpSp>
        <p:nvGrpSpPr>
          <p:cNvPr id="45064" name="Group 6">
            <a:extLst>
              <a:ext uri="{FF2B5EF4-FFF2-40B4-BE49-F238E27FC236}">
                <a16:creationId xmlns:a16="http://schemas.microsoft.com/office/drawing/2014/main" id="{B2499829-C08A-4BF8-84F4-9B1C6D2F8C93}"/>
              </a:ext>
            </a:extLst>
          </p:cNvPr>
          <p:cNvGrpSpPr>
            <a:grpSpLocks/>
          </p:cNvGrpSpPr>
          <p:nvPr/>
        </p:nvGrpSpPr>
        <p:grpSpPr bwMode="auto">
          <a:xfrm>
            <a:off x="3440114" y="1657351"/>
            <a:ext cx="3502025" cy="3287713"/>
            <a:chOff x="2609102" y="2787855"/>
            <a:chExt cx="3502292" cy="3286977"/>
          </a:xfrm>
        </p:grpSpPr>
        <p:sp>
          <p:nvSpPr>
            <p:cNvPr id="4043" name="Rectangle 7">
              <a:extLst>
                <a:ext uri="{FF2B5EF4-FFF2-40B4-BE49-F238E27FC236}">
                  <a16:creationId xmlns:a16="http://schemas.microsoft.com/office/drawing/2014/main" id="{8ECAD5D1-6955-4AA9-BEEC-A6D8E4375732}"/>
                </a:ext>
              </a:extLst>
            </p:cNvPr>
            <p:cNvSpPr>
              <a:spLocks noChangeArrowheads="1"/>
            </p:cNvSpPr>
            <p:nvPr/>
          </p:nvSpPr>
          <p:spPr bwMode="auto">
            <a:xfrm>
              <a:off x="2609102" y="3035562"/>
              <a:ext cx="1621361" cy="3035044"/>
            </a:xfrm>
            <a:prstGeom prst="rect">
              <a:avLst/>
            </a:prstGeom>
            <a:blipFill dpi="0" rotWithShape="0">
              <a:blip r:embed="rId4" cstate="print">
                <a:duotone>
                  <a:prstClr val="black"/>
                  <a:srgbClr val="D9C3A5">
                    <a:tint val="50000"/>
                    <a:satMod val="180000"/>
                  </a:srgbClr>
                </a:duotone>
              </a:blip>
              <a:srcRect/>
              <a:tile tx="0" ty="0" sx="100000" sy="100000" flip="none" algn="tl"/>
            </a:blipFill>
            <a:ln w="31750">
              <a:no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4044" name="Rectangle 7">
              <a:extLst>
                <a:ext uri="{FF2B5EF4-FFF2-40B4-BE49-F238E27FC236}">
                  <a16:creationId xmlns:a16="http://schemas.microsoft.com/office/drawing/2014/main" id="{AC75FAAA-3668-4916-BFDF-51035AFC828C}"/>
                </a:ext>
              </a:extLst>
            </p:cNvPr>
            <p:cNvSpPr>
              <a:spLocks noChangeArrowheads="1"/>
            </p:cNvSpPr>
            <p:nvPr/>
          </p:nvSpPr>
          <p:spPr bwMode="auto">
            <a:xfrm rot="16200000">
              <a:off x="3687994" y="3746630"/>
              <a:ext cx="1621361" cy="3035044"/>
            </a:xfrm>
            <a:prstGeom prst="rect">
              <a:avLst/>
            </a:prstGeom>
            <a:blipFill dpi="0" rotWithShape="0">
              <a:blip r:embed="rId4" cstate="print">
                <a:duotone>
                  <a:prstClr val="black"/>
                  <a:srgbClr val="D9C3A5">
                    <a:tint val="50000"/>
                    <a:satMod val="180000"/>
                  </a:srgbClr>
                </a:duotone>
              </a:blip>
              <a:srcRect/>
              <a:tile tx="0" ty="0" sx="100000" sy="100000" flip="none" algn="tl"/>
            </a:blipFill>
            <a:ln w="31750">
              <a:no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45083" name="Oval 939">
              <a:extLst>
                <a:ext uri="{FF2B5EF4-FFF2-40B4-BE49-F238E27FC236}">
                  <a16:creationId xmlns:a16="http://schemas.microsoft.com/office/drawing/2014/main" id="{DF2B31C6-FFDE-410A-A183-ED9E624725D4}"/>
                </a:ext>
              </a:extLst>
            </p:cNvPr>
            <p:cNvSpPr>
              <a:spLocks noChangeArrowheads="1"/>
            </p:cNvSpPr>
            <p:nvPr/>
          </p:nvSpPr>
          <p:spPr bwMode="auto">
            <a:xfrm>
              <a:off x="4571625" y="4970241"/>
              <a:ext cx="91440" cy="91440"/>
            </a:xfrm>
            <a:prstGeom prst="ellipse">
              <a:avLst/>
            </a:prstGeom>
            <a:solidFill>
              <a:srgbClr val="00B0F0"/>
            </a:solidFill>
            <a:ln w="9525">
              <a:solidFill>
                <a:srgbClr val="00B0F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nvGrpSpPr>
            <p:cNvPr id="45084" name="Group 928">
              <a:extLst>
                <a:ext uri="{FF2B5EF4-FFF2-40B4-BE49-F238E27FC236}">
                  <a16:creationId xmlns:a16="http://schemas.microsoft.com/office/drawing/2014/main" id="{207AF6FA-18C2-4B8D-A262-A985F43220F4}"/>
                </a:ext>
              </a:extLst>
            </p:cNvPr>
            <p:cNvGrpSpPr>
              <a:grpSpLocks/>
            </p:cNvGrpSpPr>
            <p:nvPr/>
          </p:nvGrpSpPr>
          <p:grpSpPr bwMode="auto">
            <a:xfrm rot="5400000">
              <a:off x="5030129" y="5477790"/>
              <a:ext cx="232128" cy="152400"/>
              <a:chOff x="528" y="336"/>
              <a:chExt cx="3268" cy="1920"/>
            </a:xfrm>
          </p:grpSpPr>
          <p:sp>
            <p:nvSpPr>
              <p:cNvPr id="46849" name="Oval 929">
                <a:extLst>
                  <a:ext uri="{FF2B5EF4-FFF2-40B4-BE49-F238E27FC236}">
                    <a16:creationId xmlns:a16="http://schemas.microsoft.com/office/drawing/2014/main" id="{0F96A310-5312-4AB5-890D-053792912B8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50" name="Oval 930">
                <a:extLst>
                  <a:ext uri="{FF2B5EF4-FFF2-40B4-BE49-F238E27FC236}">
                    <a16:creationId xmlns:a16="http://schemas.microsoft.com/office/drawing/2014/main" id="{0D6A818A-6C44-4D5E-8D81-CB4FFBB06B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85" name="Group 928">
              <a:extLst>
                <a:ext uri="{FF2B5EF4-FFF2-40B4-BE49-F238E27FC236}">
                  <a16:creationId xmlns:a16="http://schemas.microsoft.com/office/drawing/2014/main" id="{1435C3C2-7F7F-4687-A74A-9CB8F6DE5E11}"/>
                </a:ext>
              </a:extLst>
            </p:cNvPr>
            <p:cNvGrpSpPr>
              <a:grpSpLocks/>
            </p:cNvGrpSpPr>
            <p:nvPr/>
          </p:nvGrpSpPr>
          <p:grpSpPr bwMode="auto">
            <a:xfrm rot="5400000">
              <a:off x="4970862" y="5359267"/>
              <a:ext cx="232128" cy="152400"/>
              <a:chOff x="528" y="336"/>
              <a:chExt cx="3268" cy="1920"/>
            </a:xfrm>
          </p:grpSpPr>
          <p:sp>
            <p:nvSpPr>
              <p:cNvPr id="46847" name="Oval 929">
                <a:extLst>
                  <a:ext uri="{FF2B5EF4-FFF2-40B4-BE49-F238E27FC236}">
                    <a16:creationId xmlns:a16="http://schemas.microsoft.com/office/drawing/2014/main" id="{F9823C9B-C490-4829-BBB2-BD7283E02E0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48" name="Oval 930">
                <a:extLst>
                  <a:ext uri="{FF2B5EF4-FFF2-40B4-BE49-F238E27FC236}">
                    <a16:creationId xmlns:a16="http://schemas.microsoft.com/office/drawing/2014/main" id="{BD246A2B-8715-4D6B-B6D0-A7BEC49FBBB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sp>
          <p:nvSpPr>
            <p:cNvPr id="45086" name="Oval 930">
              <a:extLst>
                <a:ext uri="{FF2B5EF4-FFF2-40B4-BE49-F238E27FC236}">
                  <a16:creationId xmlns:a16="http://schemas.microsoft.com/office/drawing/2014/main" id="{B15CF941-FE25-4DC0-A0A6-8DEE539B4C87}"/>
                </a:ext>
              </a:extLst>
            </p:cNvPr>
            <p:cNvSpPr>
              <a:spLocks noChangeArrowheads="1"/>
            </p:cNvSpPr>
            <p:nvPr/>
          </p:nvSpPr>
          <p:spPr bwMode="auto">
            <a:xfrm rot="5400000">
              <a:off x="4992208" y="5339548"/>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087" name="Oval 930">
              <a:extLst>
                <a:ext uri="{FF2B5EF4-FFF2-40B4-BE49-F238E27FC236}">
                  <a16:creationId xmlns:a16="http://schemas.microsoft.com/office/drawing/2014/main" id="{29D12F14-2FAD-412C-8112-0A6D6EFFB18E}"/>
                </a:ext>
              </a:extLst>
            </p:cNvPr>
            <p:cNvSpPr>
              <a:spLocks noChangeArrowheads="1"/>
            </p:cNvSpPr>
            <p:nvPr/>
          </p:nvSpPr>
          <p:spPr bwMode="auto">
            <a:xfrm rot="5400000">
              <a:off x="4738205" y="4907741"/>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nvGrpSpPr>
            <p:cNvPr id="45088" name="Group 928">
              <a:extLst>
                <a:ext uri="{FF2B5EF4-FFF2-40B4-BE49-F238E27FC236}">
                  <a16:creationId xmlns:a16="http://schemas.microsoft.com/office/drawing/2014/main" id="{A4D7B7A0-6C20-4EA3-BA2B-4D3F46DE8210}"/>
                </a:ext>
              </a:extLst>
            </p:cNvPr>
            <p:cNvGrpSpPr>
              <a:grpSpLocks/>
            </p:cNvGrpSpPr>
            <p:nvPr/>
          </p:nvGrpSpPr>
          <p:grpSpPr bwMode="auto">
            <a:xfrm rot="5400000">
              <a:off x="4564465" y="4707330"/>
              <a:ext cx="232128" cy="152400"/>
              <a:chOff x="528" y="336"/>
              <a:chExt cx="3268" cy="1920"/>
            </a:xfrm>
          </p:grpSpPr>
          <p:sp>
            <p:nvSpPr>
              <p:cNvPr id="46845" name="Oval 929">
                <a:extLst>
                  <a:ext uri="{FF2B5EF4-FFF2-40B4-BE49-F238E27FC236}">
                    <a16:creationId xmlns:a16="http://schemas.microsoft.com/office/drawing/2014/main" id="{29D606CB-EBF2-4548-91B7-B4C39B690A4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46" name="Oval 930">
                <a:extLst>
                  <a:ext uri="{FF2B5EF4-FFF2-40B4-BE49-F238E27FC236}">
                    <a16:creationId xmlns:a16="http://schemas.microsoft.com/office/drawing/2014/main" id="{BDE64A73-CCEC-490F-9F90-6AF4E75271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89" name="Group 928">
              <a:extLst>
                <a:ext uri="{FF2B5EF4-FFF2-40B4-BE49-F238E27FC236}">
                  <a16:creationId xmlns:a16="http://schemas.microsoft.com/office/drawing/2014/main" id="{F42F7DC0-6443-4519-A24D-A228DEDC0565}"/>
                </a:ext>
              </a:extLst>
            </p:cNvPr>
            <p:cNvGrpSpPr>
              <a:grpSpLocks/>
            </p:cNvGrpSpPr>
            <p:nvPr/>
          </p:nvGrpSpPr>
          <p:grpSpPr bwMode="auto">
            <a:xfrm rot="5400000">
              <a:off x="4488262" y="4605726"/>
              <a:ext cx="232128" cy="152400"/>
              <a:chOff x="528" y="336"/>
              <a:chExt cx="3268" cy="1920"/>
            </a:xfrm>
          </p:grpSpPr>
          <p:sp>
            <p:nvSpPr>
              <p:cNvPr id="46843" name="Oval 929">
                <a:extLst>
                  <a:ext uri="{FF2B5EF4-FFF2-40B4-BE49-F238E27FC236}">
                    <a16:creationId xmlns:a16="http://schemas.microsoft.com/office/drawing/2014/main" id="{47BE46A8-ECEC-4399-8EBE-323CA3C7F00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44" name="Oval 930">
                <a:extLst>
                  <a:ext uri="{FF2B5EF4-FFF2-40B4-BE49-F238E27FC236}">
                    <a16:creationId xmlns:a16="http://schemas.microsoft.com/office/drawing/2014/main" id="{99D25627-C611-4BCD-8715-CD3E0D1B6AC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90" name="Group 928">
              <a:extLst>
                <a:ext uri="{FF2B5EF4-FFF2-40B4-BE49-F238E27FC236}">
                  <a16:creationId xmlns:a16="http://schemas.microsoft.com/office/drawing/2014/main" id="{7A3BF7F5-7D95-40F2-8855-D717D3AC602E}"/>
                </a:ext>
              </a:extLst>
            </p:cNvPr>
            <p:cNvGrpSpPr>
              <a:grpSpLocks/>
            </p:cNvGrpSpPr>
            <p:nvPr/>
          </p:nvGrpSpPr>
          <p:grpSpPr bwMode="auto">
            <a:xfrm rot="5400000">
              <a:off x="4412059" y="4504122"/>
              <a:ext cx="232128" cy="152400"/>
              <a:chOff x="528" y="336"/>
              <a:chExt cx="3268" cy="1920"/>
            </a:xfrm>
          </p:grpSpPr>
          <p:sp>
            <p:nvSpPr>
              <p:cNvPr id="46841" name="Oval 929">
                <a:extLst>
                  <a:ext uri="{FF2B5EF4-FFF2-40B4-BE49-F238E27FC236}">
                    <a16:creationId xmlns:a16="http://schemas.microsoft.com/office/drawing/2014/main" id="{E288C3AB-F97B-415A-84D4-D068648189C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42" name="Oval 930">
                <a:extLst>
                  <a:ext uri="{FF2B5EF4-FFF2-40B4-BE49-F238E27FC236}">
                    <a16:creationId xmlns:a16="http://schemas.microsoft.com/office/drawing/2014/main" id="{E2C35299-A5E9-4B7E-AD5B-CB3B8BDD73E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91" name="Group 928">
              <a:extLst>
                <a:ext uri="{FF2B5EF4-FFF2-40B4-BE49-F238E27FC236}">
                  <a16:creationId xmlns:a16="http://schemas.microsoft.com/office/drawing/2014/main" id="{87DBE13E-3B1A-4972-B1F8-47CFBA49A317}"/>
                </a:ext>
              </a:extLst>
            </p:cNvPr>
            <p:cNvGrpSpPr>
              <a:grpSpLocks/>
            </p:cNvGrpSpPr>
            <p:nvPr/>
          </p:nvGrpSpPr>
          <p:grpSpPr bwMode="auto">
            <a:xfrm rot="5400000">
              <a:off x="4344329" y="4385590"/>
              <a:ext cx="232128" cy="152400"/>
              <a:chOff x="528" y="336"/>
              <a:chExt cx="3268" cy="1920"/>
            </a:xfrm>
          </p:grpSpPr>
          <p:sp>
            <p:nvSpPr>
              <p:cNvPr id="46839" name="Oval 929">
                <a:extLst>
                  <a:ext uri="{FF2B5EF4-FFF2-40B4-BE49-F238E27FC236}">
                    <a16:creationId xmlns:a16="http://schemas.microsoft.com/office/drawing/2014/main" id="{9F08E74A-2183-4435-B37A-8C4809AB54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40" name="Oval 930">
                <a:extLst>
                  <a:ext uri="{FF2B5EF4-FFF2-40B4-BE49-F238E27FC236}">
                    <a16:creationId xmlns:a16="http://schemas.microsoft.com/office/drawing/2014/main" id="{830F3656-6C35-42EF-96C8-0C730337B18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92" name="Group 928">
              <a:extLst>
                <a:ext uri="{FF2B5EF4-FFF2-40B4-BE49-F238E27FC236}">
                  <a16:creationId xmlns:a16="http://schemas.microsoft.com/office/drawing/2014/main" id="{61CFE100-05F3-4964-BAAC-4E768FD220A1}"/>
                </a:ext>
              </a:extLst>
            </p:cNvPr>
            <p:cNvGrpSpPr>
              <a:grpSpLocks/>
            </p:cNvGrpSpPr>
            <p:nvPr/>
          </p:nvGrpSpPr>
          <p:grpSpPr bwMode="auto">
            <a:xfrm rot="5400000">
              <a:off x="4285062" y="4267067"/>
              <a:ext cx="232128" cy="152400"/>
              <a:chOff x="528" y="336"/>
              <a:chExt cx="3268" cy="1920"/>
            </a:xfrm>
          </p:grpSpPr>
          <p:sp>
            <p:nvSpPr>
              <p:cNvPr id="46837" name="Oval 929">
                <a:extLst>
                  <a:ext uri="{FF2B5EF4-FFF2-40B4-BE49-F238E27FC236}">
                    <a16:creationId xmlns:a16="http://schemas.microsoft.com/office/drawing/2014/main" id="{B76C53F3-DAE7-4F84-A4A2-175A40F41E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38" name="Oval 930">
                <a:extLst>
                  <a:ext uri="{FF2B5EF4-FFF2-40B4-BE49-F238E27FC236}">
                    <a16:creationId xmlns:a16="http://schemas.microsoft.com/office/drawing/2014/main" id="{A0FBECB1-AB80-40FF-9081-34420ACEF7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93" name="Group 928">
              <a:extLst>
                <a:ext uri="{FF2B5EF4-FFF2-40B4-BE49-F238E27FC236}">
                  <a16:creationId xmlns:a16="http://schemas.microsoft.com/office/drawing/2014/main" id="{ED0C85C5-61F4-48B7-825F-1A336D10596B}"/>
                </a:ext>
              </a:extLst>
            </p:cNvPr>
            <p:cNvGrpSpPr>
              <a:grpSpLocks/>
            </p:cNvGrpSpPr>
            <p:nvPr/>
          </p:nvGrpSpPr>
          <p:grpSpPr bwMode="auto">
            <a:xfrm rot="5400000">
              <a:off x="4208865" y="4157002"/>
              <a:ext cx="232128" cy="152400"/>
              <a:chOff x="528" y="336"/>
              <a:chExt cx="3268" cy="1920"/>
            </a:xfrm>
          </p:grpSpPr>
          <p:sp>
            <p:nvSpPr>
              <p:cNvPr id="46835" name="Oval 929">
                <a:extLst>
                  <a:ext uri="{FF2B5EF4-FFF2-40B4-BE49-F238E27FC236}">
                    <a16:creationId xmlns:a16="http://schemas.microsoft.com/office/drawing/2014/main" id="{94DC988E-494F-416D-9763-6E118FBC292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36" name="Oval 930">
                <a:extLst>
                  <a:ext uri="{FF2B5EF4-FFF2-40B4-BE49-F238E27FC236}">
                    <a16:creationId xmlns:a16="http://schemas.microsoft.com/office/drawing/2014/main" id="{22084195-DF0A-4816-8FD9-4043E8AA26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94" name="Group 928">
              <a:extLst>
                <a:ext uri="{FF2B5EF4-FFF2-40B4-BE49-F238E27FC236}">
                  <a16:creationId xmlns:a16="http://schemas.microsoft.com/office/drawing/2014/main" id="{B533C937-8EAA-47D1-B58F-F79566DFA667}"/>
                </a:ext>
              </a:extLst>
            </p:cNvPr>
            <p:cNvGrpSpPr>
              <a:grpSpLocks/>
            </p:cNvGrpSpPr>
            <p:nvPr/>
          </p:nvGrpSpPr>
          <p:grpSpPr bwMode="auto">
            <a:xfrm rot="5400000">
              <a:off x="4132662" y="4055398"/>
              <a:ext cx="232128" cy="152400"/>
              <a:chOff x="528" y="336"/>
              <a:chExt cx="3268" cy="1920"/>
            </a:xfrm>
          </p:grpSpPr>
          <p:sp>
            <p:nvSpPr>
              <p:cNvPr id="46833" name="Oval 929">
                <a:extLst>
                  <a:ext uri="{FF2B5EF4-FFF2-40B4-BE49-F238E27FC236}">
                    <a16:creationId xmlns:a16="http://schemas.microsoft.com/office/drawing/2014/main" id="{641CDC95-EB10-4F95-A1A7-151A5A65FA2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34" name="Oval 930">
                <a:extLst>
                  <a:ext uri="{FF2B5EF4-FFF2-40B4-BE49-F238E27FC236}">
                    <a16:creationId xmlns:a16="http://schemas.microsoft.com/office/drawing/2014/main" id="{AF498E91-C574-46AC-8F93-7D344524F44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95" name="Group 928">
              <a:extLst>
                <a:ext uri="{FF2B5EF4-FFF2-40B4-BE49-F238E27FC236}">
                  <a16:creationId xmlns:a16="http://schemas.microsoft.com/office/drawing/2014/main" id="{CB95BBD5-1789-4EA1-BECB-78D52DEFD848}"/>
                </a:ext>
              </a:extLst>
            </p:cNvPr>
            <p:cNvGrpSpPr>
              <a:grpSpLocks/>
            </p:cNvGrpSpPr>
            <p:nvPr/>
          </p:nvGrpSpPr>
          <p:grpSpPr bwMode="auto">
            <a:xfrm rot="5400000">
              <a:off x="4056459" y="3953794"/>
              <a:ext cx="232128" cy="152400"/>
              <a:chOff x="528" y="336"/>
              <a:chExt cx="3268" cy="1920"/>
            </a:xfrm>
          </p:grpSpPr>
          <p:sp>
            <p:nvSpPr>
              <p:cNvPr id="46831" name="Oval 929">
                <a:extLst>
                  <a:ext uri="{FF2B5EF4-FFF2-40B4-BE49-F238E27FC236}">
                    <a16:creationId xmlns:a16="http://schemas.microsoft.com/office/drawing/2014/main" id="{4EC9BAA8-34B7-4806-BC0C-C9ACBC31891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32" name="Oval 930">
                <a:extLst>
                  <a:ext uri="{FF2B5EF4-FFF2-40B4-BE49-F238E27FC236}">
                    <a16:creationId xmlns:a16="http://schemas.microsoft.com/office/drawing/2014/main" id="{4CCDA04C-D4E7-4561-9B0D-BC28656C63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96" name="Group 928">
              <a:extLst>
                <a:ext uri="{FF2B5EF4-FFF2-40B4-BE49-F238E27FC236}">
                  <a16:creationId xmlns:a16="http://schemas.microsoft.com/office/drawing/2014/main" id="{B158929C-4522-4078-A67A-5F6A2EDEDCCC}"/>
                </a:ext>
              </a:extLst>
            </p:cNvPr>
            <p:cNvGrpSpPr>
              <a:grpSpLocks/>
            </p:cNvGrpSpPr>
            <p:nvPr/>
          </p:nvGrpSpPr>
          <p:grpSpPr bwMode="auto">
            <a:xfrm rot="5400000">
              <a:off x="3988729" y="3835262"/>
              <a:ext cx="232128" cy="152400"/>
              <a:chOff x="528" y="336"/>
              <a:chExt cx="3268" cy="1920"/>
            </a:xfrm>
          </p:grpSpPr>
          <p:sp>
            <p:nvSpPr>
              <p:cNvPr id="46829" name="Oval 929">
                <a:extLst>
                  <a:ext uri="{FF2B5EF4-FFF2-40B4-BE49-F238E27FC236}">
                    <a16:creationId xmlns:a16="http://schemas.microsoft.com/office/drawing/2014/main" id="{F452C7B1-5C99-4307-BAE0-769819D6F77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30" name="Oval 930">
                <a:extLst>
                  <a:ext uri="{FF2B5EF4-FFF2-40B4-BE49-F238E27FC236}">
                    <a16:creationId xmlns:a16="http://schemas.microsoft.com/office/drawing/2014/main" id="{C1000F8A-D1CE-42BD-BE71-79243F6C02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97" name="Group 928">
              <a:extLst>
                <a:ext uri="{FF2B5EF4-FFF2-40B4-BE49-F238E27FC236}">
                  <a16:creationId xmlns:a16="http://schemas.microsoft.com/office/drawing/2014/main" id="{7D8568F8-8F2C-49FC-B1E5-FD54E3C6CFEF}"/>
                </a:ext>
              </a:extLst>
            </p:cNvPr>
            <p:cNvGrpSpPr>
              <a:grpSpLocks/>
            </p:cNvGrpSpPr>
            <p:nvPr/>
          </p:nvGrpSpPr>
          <p:grpSpPr bwMode="auto">
            <a:xfrm rot="5400000">
              <a:off x="5190990" y="5494712"/>
              <a:ext cx="232128" cy="152400"/>
              <a:chOff x="528" y="336"/>
              <a:chExt cx="3268" cy="1920"/>
            </a:xfrm>
          </p:grpSpPr>
          <p:sp>
            <p:nvSpPr>
              <p:cNvPr id="46827" name="Oval 929">
                <a:extLst>
                  <a:ext uri="{FF2B5EF4-FFF2-40B4-BE49-F238E27FC236}">
                    <a16:creationId xmlns:a16="http://schemas.microsoft.com/office/drawing/2014/main" id="{18C1E5E7-9511-4AD7-8DDE-62471EB600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28" name="Oval 930">
                <a:extLst>
                  <a:ext uri="{FF2B5EF4-FFF2-40B4-BE49-F238E27FC236}">
                    <a16:creationId xmlns:a16="http://schemas.microsoft.com/office/drawing/2014/main" id="{352D847E-D57A-41F1-98C5-DC9AB30340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98" name="Group 928">
              <a:extLst>
                <a:ext uri="{FF2B5EF4-FFF2-40B4-BE49-F238E27FC236}">
                  <a16:creationId xmlns:a16="http://schemas.microsoft.com/office/drawing/2014/main" id="{02A02077-0E24-4C89-A918-C3EFD893710B}"/>
                </a:ext>
              </a:extLst>
            </p:cNvPr>
            <p:cNvGrpSpPr>
              <a:grpSpLocks/>
            </p:cNvGrpSpPr>
            <p:nvPr/>
          </p:nvGrpSpPr>
          <p:grpSpPr bwMode="auto">
            <a:xfrm rot="5400000">
              <a:off x="5123260" y="5376180"/>
              <a:ext cx="232128" cy="152400"/>
              <a:chOff x="528" y="336"/>
              <a:chExt cx="3268" cy="1920"/>
            </a:xfrm>
          </p:grpSpPr>
          <p:sp>
            <p:nvSpPr>
              <p:cNvPr id="46825" name="Oval 929">
                <a:extLst>
                  <a:ext uri="{FF2B5EF4-FFF2-40B4-BE49-F238E27FC236}">
                    <a16:creationId xmlns:a16="http://schemas.microsoft.com/office/drawing/2014/main" id="{44B14BA1-8348-4977-A0D9-8A8BC24B7F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26" name="Oval 930">
                <a:extLst>
                  <a:ext uri="{FF2B5EF4-FFF2-40B4-BE49-F238E27FC236}">
                    <a16:creationId xmlns:a16="http://schemas.microsoft.com/office/drawing/2014/main" id="{89C1FE13-BC61-47ED-8FB4-A5CBC3724FF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099" name="Group 928">
              <a:extLst>
                <a:ext uri="{FF2B5EF4-FFF2-40B4-BE49-F238E27FC236}">
                  <a16:creationId xmlns:a16="http://schemas.microsoft.com/office/drawing/2014/main" id="{ED606D88-0C7F-4533-AE20-5DE3B64B94D1}"/>
                </a:ext>
              </a:extLst>
            </p:cNvPr>
            <p:cNvGrpSpPr>
              <a:grpSpLocks/>
            </p:cNvGrpSpPr>
            <p:nvPr/>
          </p:nvGrpSpPr>
          <p:grpSpPr bwMode="auto">
            <a:xfrm rot="5400000">
              <a:off x="5063993" y="5257657"/>
              <a:ext cx="232128" cy="152400"/>
              <a:chOff x="528" y="336"/>
              <a:chExt cx="3268" cy="1920"/>
            </a:xfrm>
          </p:grpSpPr>
          <p:sp>
            <p:nvSpPr>
              <p:cNvPr id="46823" name="Oval 929">
                <a:extLst>
                  <a:ext uri="{FF2B5EF4-FFF2-40B4-BE49-F238E27FC236}">
                    <a16:creationId xmlns:a16="http://schemas.microsoft.com/office/drawing/2014/main" id="{CA5CBD1D-F5BA-4AAC-8AEB-81A8E7F3B44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24" name="Oval 930">
                <a:extLst>
                  <a:ext uri="{FF2B5EF4-FFF2-40B4-BE49-F238E27FC236}">
                    <a16:creationId xmlns:a16="http://schemas.microsoft.com/office/drawing/2014/main" id="{3B7BE757-2357-482A-AED4-B8CD0D9508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sp>
          <p:nvSpPr>
            <p:cNvPr id="45100" name="Oval 930">
              <a:extLst>
                <a:ext uri="{FF2B5EF4-FFF2-40B4-BE49-F238E27FC236}">
                  <a16:creationId xmlns:a16="http://schemas.microsoft.com/office/drawing/2014/main" id="{732643AE-2EF2-4AD4-9C4A-56ED38B9E650}"/>
                </a:ext>
              </a:extLst>
            </p:cNvPr>
            <p:cNvSpPr>
              <a:spLocks noChangeArrowheads="1"/>
            </p:cNvSpPr>
            <p:nvPr/>
          </p:nvSpPr>
          <p:spPr bwMode="auto">
            <a:xfrm rot="5400000">
              <a:off x="5085339" y="5237938"/>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nvGrpSpPr>
            <p:cNvPr id="45101" name="Group 928">
              <a:extLst>
                <a:ext uri="{FF2B5EF4-FFF2-40B4-BE49-F238E27FC236}">
                  <a16:creationId xmlns:a16="http://schemas.microsoft.com/office/drawing/2014/main" id="{55B4A76A-A5AE-45D2-A258-ABF44494133A}"/>
                </a:ext>
              </a:extLst>
            </p:cNvPr>
            <p:cNvGrpSpPr>
              <a:grpSpLocks/>
            </p:cNvGrpSpPr>
            <p:nvPr/>
          </p:nvGrpSpPr>
          <p:grpSpPr bwMode="auto">
            <a:xfrm rot="5400000">
              <a:off x="4733793" y="4715785"/>
              <a:ext cx="232128" cy="152400"/>
              <a:chOff x="528" y="336"/>
              <a:chExt cx="3268" cy="1920"/>
            </a:xfrm>
          </p:grpSpPr>
          <p:sp>
            <p:nvSpPr>
              <p:cNvPr id="46821" name="Oval 929">
                <a:extLst>
                  <a:ext uri="{FF2B5EF4-FFF2-40B4-BE49-F238E27FC236}">
                    <a16:creationId xmlns:a16="http://schemas.microsoft.com/office/drawing/2014/main" id="{1EEF54F1-42AD-4FEB-A6F2-0C9023A548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22" name="Oval 930">
                <a:extLst>
                  <a:ext uri="{FF2B5EF4-FFF2-40B4-BE49-F238E27FC236}">
                    <a16:creationId xmlns:a16="http://schemas.microsoft.com/office/drawing/2014/main" id="{551C082F-4BA8-4F5B-87EB-A547BD76803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02" name="Group 928">
              <a:extLst>
                <a:ext uri="{FF2B5EF4-FFF2-40B4-BE49-F238E27FC236}">
                  <a16:creationId xmlns:a16="http://schemas.microsoft.com/office/drawing/2014/main" id="{A10BAC46-E99D-4E5C-B2C8-9DA40FF29813}"/>
                </a:ext>
              </a:extLst>
            </p:cNvPr>
            <p:cNvGrpSpPr>
              <a:grpSpLocks/>
            </p:cNvGrpSpPr>
            <p:nvPr/>
          </p:nvGrpSpPr>
          <p:grpSpPr bwMode="auto">
            <a:xfrm rot="5400000">
              <a:off x="4657596" y="4605720"/>
              <a:ext cx="232128" cy="152400"/>
              <a:chOff x="528" y="336"/>
              <a:chExt cx="3268" cy="1920"/>
            </a:xfrm>
          </p:grpSpPr>
          <p:sp>
            <p:nvSpPr>
              <p:cNvPr id="46819" name="Oval 929">
                <a:extLst>
                  <a:ext uri="{FF2B5EF4-FFF2-40B4-BE49-F238E27FC236}">
                    <a16:creationId xmlns:a16="http://schemas.microsoft.com/office/drawing/2014/main" id="{ABFEA66F-3204-487C-BE4F-82211D8B347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20" name="Oval 930">
                <a:extLst>
                  <a:ext uri="{FF2B5EF4-FFF2-40B4-BE49-F238E27FC236}">
                    <a16:creationId xmlns:a16="http://schemas.microsoft.com/office/drawing/2014/main" id="{45C7F4F6-0A32-4753-9AF2-799DF75E0A1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03" name="Group 928">
              <a:extLst>
                <a:ext uri="{FF2B5EF4-FFF2-40B4-BE49-F238E27FC236}">
                  <a16:creationId xmlns:a16="http://schemas.microsoft.com/office/drawing/2014/main" id="{262F08CE-538C-4963-965B-B94262271CF3}"/>
                </a:ext>
              </a:extLst>
            </p:cNvPr>
            <p:cNvGrpSpPr>
              <a:grpSpLocks/>
            </p:cNvGrpSpPr>
            <p:nvPr/>
          </p:nvGrpSpPr>
          <p:grpSpPr bwMode="auto">
            <a:xfrm rot="5400000">
              <a:off x="4581393" y="4504116"/>
              <a:ext cx="232128" cy="152400"/>
              <a:chOff x="528" y="336"/>
              <a:chExt cx="3268" cy="1920"/>
            </a:xfrm>
          </p:grpSpPr>
          <p:sp>
            <p:nvSpPr>
              <p:cNvPr id="46817" name="Oval 929">
                <a:extLst>
                  <a:ext uri="{FF2B5EF4-FFF2-40B4-BE49-F238E27FC236}">
                    <a16:creationId xmlns:a16="http://schemas.microsoft.com/office/drawing/2014/main" id="{D2E04D32-21A4-42F2-8891-1C12580B00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18" name="Oval 930">
                <a:extLst>
                  <a:ext uri="{FF2B5EF4-FFF2-40B4-BE49-F238E27FC236}">
                    <a16:creationId xmlns:a16="http://schemas.microsoft.com/office/drawing/2014/main" id="{4E601CAD-8A49-4632-A94F-C9D895BB4F1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04" name="Group 928">
              <a:extLst>
                <a:ext uri="{FF2B5EF4-FFF2-40B4-BE49-F238E27FC236}">
                  <a16:creationId xmlns:a16="http://schemas.microsoft.com/office/drawing/2014/main" id="{A1E8927C-AC8E-4FD4-8F87-4F4BB953DFD9}"/>
                </a:ext>
              </a:extLst>
            </p:cNvPr>
            <p:cNvGrpSpPr>
              <a:grpSpLocks/>
            </p:cNvGrpSpPr>
            <p:nvPr/>
          </p:nvGrpSpPr>
          <p:grpSpPr bwMode="auto">
            <a:xfrm rot="5400000">
              <a:off x="4505190" y="4402512"/>
              <a:ext cx="232128" cy="152400"/>
              <a:chOff x="528" y="336"/>
              <a:chExt cx="3268" cy="1920"/>
            </a:xfrm>
          </p:grpSpPr>
          <p:sp>
            <p:nvSpPr>
              <p:cNvPr id="46815" name="Oval 929">
                <a:extLst>
                  <a:ext uri="{FF2B5EF4-FFF2-40B4-BE49-F238E27FC236}">
                    <a16:creationId xmlns:a16="http://schemas.microsoft.com/office/drawing/2014/main" id="{9976A6E1-DD52-40BD-92A0-B2B32109D2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16" name="Oval 930">
                <a:extLst>
                  <a:ext uri="{FF2B5EF4-FFF2-40B4-BE49-F238E27FC236}">
                    <a16:creationId xmlns:a16="http://schemas.microsoft.com/office/drawing/2014/main" id="{8EEABCA1-3B38-4832-BB7A-D8F1C84775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05" name="Group 928">
              <a:extLst>
                <a:ext uri="{FF2B5EF4-FFF2-40B4-BE49-F238E27FC236}">
                  <a16:creationId xmlns:a16="http://schemas.microsoft.com/office/drawing/2014/main" id="{68510713-AF19-40A7-BB10-A241A8E48294}"/>
                </a:ext>
              </a:extLst>
            </p:cNvPr>
            <p:cNvGrpSpPr>
              <a:grpSpLocks/>
            </p:cNvGrpSpPr>
            <p:nvPr/>
          </p:nvGrpSpPr>
          <p:grpSpPr bwMode="auto">
            <a:xfrm rot="5400000">
              <a:off x="4437460" y="4283980"/>
              <a:ext cx="232128" cy="152400"/>
              <a:chOff x="528" y="336"/>
              <a:chExt cx="3268" cy="1920"/>
            </a:xfrm>
          </p:grpSpPr>
          <p:sp>
            <p:nvSpPr>
              <p:cNvPr id="46813" name="Oval 929">
                <a:extLst>
                  <a:ext uri="{FF2B5EF4-FFF2-40B4-BE49-F238E27FC236}">
                    <a16:creationId xmlns:a16="http://schemas.microsoft.com/office/drawing/2014/main" id="{2D086D76-7CB8-4CFB-88AB-09AECBDBC60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14" name="Oval 930">
                <a:extLst>
                  <a:ext uri="{FF2B5EF4-FFF2-40B4-BE49-F238E27FC236}">
                    <a16:creationId xmlns:a16="http://schemas.microsoft.com/office/drawing/2014/main" id="{2B8B95E8-0170-4BE1-9B36-95904AB5971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06" name="Group 928">
              <a:extLst>
                <a:ext uri="{FF2B5EF4-FFF2-40B4-BE49-F238E27FC236}">
                  <a16:creationId xmlns:a16="http://schemas.microsoft.com/office/drawing/2014/main" id="{0FA36F1A-3DB9-4740-9B3E-A23251929367}"/>
                </a:ext>
              </a:extLst>
            </p:cNvPr>
            <p:cNvGrpSpPr>
              <a:grpSpLocks/>
            </p:cNvGrpSpPr>
            <p:nvPr/>
          </p:nvGrpSpPr>
          <p:grpSpPr bwMode="auto">
            <a:xfrm rot="5400000">
              <a:off x="4378193" y="4165457"/>
              <a:ext cx="232128" cy="152400"/>
              <a:chOff x="528" y="336"/>
              <a:chExt cx="3268" cy="1920"/>
            </a:xfrm>
          </p:grpSpPr>
          <p:sp>
            <p:nvSpPr>
              <p:cNvPr id="46811" name="Oval 929">
                <a:extLst>
                  <a:ext uri="{FF2B5EF4-FFF2-40B4-BE49-F238E27FC236}">
                    <a16:creationId xmlns:a16="http://schemas.microsoft.com/office/drawing/2014/main" id="{A9AC7030-D85D-4BCA-BDB6-AB694206A6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12" name="Oval 930">
                <a:extLst>
                  <a:ext uri="{FF2B5EF4-FFF2-40B4-BE49-F238E27FC236}">
                    <a16:creationId xmlns:a16="http://schemas.microsoft.com/office/drawing/2014/main" id="{A097F2AB-86E8-4095-BEFC-EE5F5A65AC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07" name="Group 928">
              <a:extLst>
                <a:ext uri="{FF2B5EF4-FFF2-40B4-BE49-F238E27FC236}">
                  <a16:creationId xmlns:a16="http://schemas.microsoft.com/office/drawing/2014/main" id="{F72F04DA-84F3-4722-82C0-90B42A066DB8}"/>
                </a:ext>
              </a:extLst>
            </p:cNvPr>
            <p:cNvGrpSpPr>
              <a:grpSpLocks/>
            </p:cNvGrpSpPr>
            <p:nvPr/>
          </p:nvGrpSpPr>
          <p:grpSpPr bwMode="auto">
            <a:xfrm rot="5400000">
              <a:off x="4301996" y="4055392"/>
              <a:ext cx="232128" cy="152400"/>
              <a:chOff x="528" y="336"/>
              <a:chExt cx="3268" cy="1920"/>
            </a:xfrm>
          </p:grpSpPr>
          <p:sp>
            <p:nvSpPr>
              <p:cNvPr id="46809" name="Oval 929">
                <a:extLst>
                  <a:ext uri="{FF2B5EF4-FFF2-40B4-BE49-F238E27FC236}">
                    <a16:creationId xmlns:a16="http://schemas.microsoft.com/office/drawing/2014/main" id="{6ECDAE5C-7682-4219-A8E2-2C5129DF062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10" name="Oval 930">
                <a:extLst>
                  <a:ext uri="{FF2B5EF4-FFF2-40B4-BE49-F238E27FC236}">
                    <a16:creationId xmlns:a16="http://schemas.microsoft.com/office/drawing/2014/main" id="{15093B76-EDA9-4AD4-B9EC-FCD1F4BB0A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08" name="Group 928">
              <a:extLst>
                <a:ext uri="{FF2B5EF4-FFF2-40B4-BE49-F238E27FC236}">
                  <a16:creationId xmlns:a16="http://schemas.microsoft.com/office/drawing/2014/main" id="{B879C123-FE1B-4FDD-A739-8ED1B35C45E9}"/>
                </a:ext>
              </a:extLst>
            </p:cNvPr>
            <p:cNvGrpSpPr>
              <a:grpSpLocks/>
            </p:cNvGrpSpPr>
            <p:nvPr/>
          </p:nvGrpSpPr>
          <p:grpSpPr bwMode="auto">
            <a:xfrm rot="5400000">
              <a:off x="4225793" y="3953788"/>
              <a:ext cx="232128" cy="152400"/>
              <a:chOff x="528" y="336"/>
              <a:chExt cx="3268" cy="1920"/>
            </a:xfrm>
          </p:grpSpPr>
          <p:sp>
            <p:nvSpPr>
              <p:cNvPr id="46807" name="Oval 929">
                <a:extLst>
                  <a:ext uri="{FF2B5EF4-FFF2-40B4-BE49-F238E27FC236}">
                    <a16:creationId xmlns:a16="http://schemas.microsoft.com/office/drawing/2014/main" id="{3FD3A200-B9B7-4942-B1D5-B14C2B79A23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08" name="Oval 930">
                <a:extLst>
                  <a:ext uri="{FF2B5EF4-FFF2-40B4-BE49-F238E27FC236}">
                    <a16:creationId xmlns:a16="http://schemas.microsoft.com/office/drawing/2014/main" id="{1745E6F8-1D24-4FFD-BE41-7E1449A43E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09" name="Group 928">
              <a:extLst>
                <a:ext uri="{FF2B5EF4-FFF2-40B4-BE49-F238E27FC236}">
                  <a16:creationId xmlns:a16="http://schemas.microsoft.com/office/drawing/2014/main" id="{23758474-AD0F-43D9-91F6-57BD509C2586}"/>
                </a:ext>
              </a:extLst>
            </p:cNvPr>
            <p:cNvGrpSpPr>
              <a:grpSpLocks/>
            </p:cNvGrpSpPr>
            <p:nvPr/>
          </p:nvGrpSpPr>
          <p:grpSpPr bwMode="auto">
            <a:xfrm rot="5400000">
              <a:off x="4149590" y="3852184"/>
              <a:ext cx="232128" cy="152400"/>
              <a:chOff x="528" y="336"/>
              <a:chExt cx="3268" cy="1920"/>
            </a:xfrm>
          </p:grpSpPr>
          <p:sp>
            <p:nvSpPr>
              <p:cNvPr id="46805" name="Oval 929">
                <a:extLst>
                  <a:ext uri="{FF2B5EF4-FFF2-40B4-BE49-F238E27FC236}">
                    <a16:creationId xmlns:a16="http://schemas.microsoft.com/office/drawing/2014/main" id="{5388F103-5DF3-4227-9FC5-3826BAC0B6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06" name="Oval 930">
                <a:extLst>
                  <a:ext uri="{FF2B5EF4-FFF2-40B4-BE49-F238E27FC236}">
                    <a16:creationId xmlns:a16="http://schemas.microsoft.com/office/drawing/2014/main" id="{477DAD23-106E-4733-8616-AE1FF14C47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10" name="Group 928">
              <a:extLst>
                <a:ext uri="{FF2B5EF4-FFF2-40B4-BE49-F238E27FC236}">
                  <a16:creationId xmlns:a16="http://schemas.microsoft.com/office/drawing/2014/main" id="{7079DF1A-21E9-4E21-9524-5BAFC4276B07}"/>
                </a:ext>
              </a:extLst>
            </p:cNvPr>
            <p:cNvGrpSpPr>
              <a:grpSpLocks/>
            </p:cNvGrpSpPr>
            <p:nvPr/>
          </p:nvGrpSpPr>
          <p:grpSpPr bwMode="auto">
            <a:xfrm rot="5400000">
              <a:off x="4081860" y="3733652"/>
              <a:ext cx="232128" cy="152400"/>
              <a:chOff x="528" y="336"/>
              <a:chExt cx="3268" cy="1920"/>
            </a:xfrm>
          </p:grpSpPr>
          <p:sp>
            <p:nvSpPr>
              <p:cNvPr id="46803" name="Oval 929">
                <a:extLst>
                  <a:ext uri="{FF2B5EF4-FFF2-40B4-BE49-F238E27FC236}">
                    <a16:creationId xmlns:a16="http://schemas.microsoft.com/office/drawing/2014/main" id="{8A87732F-F29D-4910-BC2C-9F357ED19A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04" name="Oval 930">
                <a:extLst>
                  <a:ext uri="{FF2B5EF4-FFF2-40B4-BE49-F238E27FC236}">
                    <a16:creationId xmlns:a16="http://schemas.microsoft.com/office/drawing/2014/main" id="{FCB8F98E-4908-4F16-A981-DF2EC779729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11" name="Group 928">
              <a:extLst>
                <a:ext uri="{FF2B5EF4-FFF2-40B4-BE49-F238E27FC236}">
                  <a16:creationId xmlns:a16="http://schemas.microsoft.com/office/drawing/2014/main" id="{E9019845-B738-4EBC-8B6D-61950C17EF8D}"/>
                </a:ext>
              </a:extLst>
            </p:cNvPr>
            <p:cNvGrpSpPr>
              <a:grpSpLocks/>
            </p:cNvGrpSpPr>
            <p:nvPr/>
          </p:nvGrpSpPr>
          <p:grpSpPr bwMode="auto">
            <a:xfrm rot="5400000">
              <a:off x="5326462" y="5426976"/>
              <a:ext cx="232128" cy="152400"/>
              <a:chOff x="528" y="336"/>
              <a:chExt cx="3268" cy="1920"/>
            </a:xfrm>
          </p:grpSpPr>
          <p:sp>
            <p:nvSpPr>
              <p:cNvPr id="46801" name="Oval 929">
                <a:extLst>
                  <a:ext uri="{FF2B5EF4-FFF2-40B4-BE49-F238E27FC236}">
                    <a16:creationId xmlns:a16="http://schemas.microsoft.com/office/drawing/2014/main" id="{B37E0517-B550-4A0B-B50A-74AD00B8255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02" name="Oval 930">
                <a:extLst>
                  <a:ext uri="{FF2B5EF4-FFF2-40B4-BE49-F238E27FC236}">
                    <a16:creationId xmlns:a16="http://schemas.microsoft.com/office/drawing/2014/main" id="{39F56EAB-1050-4659-B856-D967644D60B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12" name="Group 928">
              <a:extLst>
                <a:ext uri="{FF2B5EF4-FFF2-40B4-BE49-F238E27FC236}">
                  <a16:creationId xmlns:a16="http://schemas.microsoft.com/office/drawing/2014/main" id="{C7C5F281-010A-46DC-A12A-99EF9C4B3F7E}"/>
                </a:ext>
              </a:extLst>
            </p:cNvPr>
            <p:cNvGrpSpPr>
              <a:grpSpLocks/>
            </p:cNvGrpSpPr>
            <p:nvPr/>
          </p:nvGrpSpPr>
          <p:grpSpPr bwMode="auto">
            <a:xfrm rot="5400000">
              <a:off x="5250259" y="5325372"/>
              <a:ext cx="232128" cy="152400"/>
              <a:chOff x="528" y="336"/>
              <a:chExt cx="3268" cy="1920"/>
            </a:xfrm>
          </p:grpSpPr>
          <p:sp>
            <p:nvSpPr>
              <p:cNvPr id="46799" name="Oval 929">
                <a:extLst>
                  <a:ext uri="{FF2B5EF4-FFF2-40B4-BE49-F238E27FC236}">
                    <a16:creationId xmlns:a16="http://schemas.microsoft.com/office/drawing/2014/main" id="{2D7C0305-72B5-4F1B-AACD-341370BDF47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800" name="Oval 930">
                <a:extLst>
                  <a:ext uri="{FF2B5EF4-FFF2-40B4-BE49-F238E27FC236}">
                    <a16:creationId xmlns:a16="http://schemas.microsoft.com/office/drawing/2014/main" id="{3DA4EAB8-A22B-4A98-A854-E76E43B352C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13" name="Group 928">
              <a:extLst>
                <a:ext uri="{FF2B5EF4-FFF2-40B4-BE49-F238E27FC236}">
                  <a16:creationId xmlns:a16="http://schemas.microsoft.com/office/drawing/2014/main" id="{0F11390F-CCA1-4480-B2E7-7ABCEA8FEAA7}"/>
                </a:ext>
              </a:extLst>
            </p:cNvPr>
            <p:cNvGrpSpPr>
              <a:grpSpLocks/>
            </p:cNvGrpSpPr>
            <p:nvPr/>
          </p:nvGrpSpPr>
          <p:grpSpPr bwMode="auto">
            <a:xfrm rot="5400000">
              <a:off x="5182529" y="5206840"/>
              <a:ext cx="232128" cy="152400"/>
              <a:chOff x="528" y="336"/>
              <a:chExt cx="3268" cy="1920"/>
            </a:xfrm>
          </p:grpSpPr>
          <p:sp>
            <p:nvSpPr>
              <p:cNvPr id="46797" name="Oval 929">
                <a:extLst>
                  <a:ext uri="{FF2B5EF4-FFF2-40B4-BE49-F238E27FC236}">
                    <a16:creationId xmlns:a16="http://schemas.microsoft.com/office/drawing/2014/main" id="{1E46DC59-7145-4A24-89A3-BCA959CEFC3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98" name="Oval 930">
                <a:extLst>
                  <a:ext uri="{FF2B5EF4-FFF2-40B4-BE49-F238E27FC236}">
                    <a16:creationId xmlns:a16="http://schemas.microsoft.com/office/drawing/2014/main" id="{A01AA7B6-ACB2-4347-966F-0706629DAA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14" name="Group 928">
              <a:extLst>
                <a:ext uri="{FF2B5EF4-FFF2-40B4-BE49-F238E27FC236}">
                  <a16:creationId xmlns:a16="http://schemas.microsoft.com/office/drawing/2014/main" id="{E3071BC7-65B5-4B48-818A-55EA917A70D2}"/>
                </a:ext>
              </a:extLst>
            </p:cNvPr>
            <p:cNvGrpSpPr>
              <a:grpSpLocks/>
            </p:cNvGrpSpPr>
            <p:nvPr/>
          </p:nvGrpSpPr>
          <p:grpSpPr bwMode="auto">
            <a:xfrm rot="5400000">
              <a:off x="4894659" y="4775044"/>
              <a:ext cx="232128" cy="152400"/>
              <a:chOff x="528" y="336"/>
              <a:chExt cx="3268" cy="1920"/>
            </a:xfrm>
          </p:grpSpPr>
          <p:sp>
            <p:nvSpPr>
              <p:cNvPr id="46795" name="Oval 929">
                <a:extLst>
                  <a:ext uri="{FF2B5EF4-FFF2-40B4-BE49-F238E27FC236}">
                    <a16:creationId xmlns:a16="http://schemas.microsoft.com/office/drawing/2014/main" id="{B5A42B74-070E-46AF-AB71-3D543E46379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96" name="Oval 930">
                <a:extLst>
                  <a:ext uri="{FF2B5EF4-FFF2-40B4-BE49-F238E27FC236}">
                    <a16:creationId xmlns:a16="http://schemas.microsoft.com/office/drawing/2014/main" id="{4DDC9348-2C5D-493D-A1E3-86549B85EFA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15" name="Group 928">
              <a:extLst>
                <a:ext uri="{FF2B5EF4-FFF2-40B4-BE49-F238E27FC236}">
                  <a16:creationId xmlns:a16="http://schemas.microsoft.com/office/drawing/2014/main" id="{03B17DA4-3C06-4AFF-A384-9235DFF78AB5}"/>
                </a:ext>
              </a:extLst>
            </p:cNvPr>
            <p:cNvGrpSpPr>
              <a:grpSpLocks/>
            </p:cNvGrpSpPr>
            <p:nvPr/>
          </p:nvGrpSpPr>
          <p:grpSpPr bwMode="auto">
            <a:xfrm rot="5400000">
              <a:off x="4826929" y="4656512"/>
              <a:ext cx="232128" cy="152400"/>
              <a:chOff x="528" y="336"/>
              <a:chExt cx="3268" cy="1920"/>
            </a:xfrm>
          </p:grpSpPr>
          <p:sp>
            <p:nvSpPr>
              <p:cNvPr id="46793" name="Oval 929">
                <a:extLst>
                  <a:ext uri="{FF2B5EF4-FFF2-40B4-BE49-F238E27FC236}">
                    <a16:creationId xmlns:a16="http://schemas.microsoft.com/office/drawing/2014/main" id="{AACCD40C-C757-47AE-A632-D8B57FF9094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94" name="Oval 930">
                <a:extLst>
                  <a:ext uri="{FF2B5EF4-FFF2-40B4-BE49-F238E27FC236}">
                    <a16:creationId xmlns:a16="http://schemas.microsoft.com/office/drawing/2014/main" id="{50531392-C51B-4BDD-B8E5-A56728AF0A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16" name="Group 928">
              <a:extLst>
                <a:ext uri="{FF2B5EF4-FFF2-40B4-BE49-F238E27FC236}">
                  <a16:creationId xmlns:a16="http://schemas.microsoft.com/office/drawing/2014/main" id="{6C2A0310-BBB9-4CEF-9712-E59CCD792F66}"/>
                </a:ext>
              </a:extLst>
            </p:cNvPr>
            <p:cNvGrpSpPr>
              <a:grpSpLocks/>
            </p:cNvGrpSpPr>
            <p:nvPr/>
          </p:nvGrpSpPr>
          <p:grpSpPr bwMode="auto">
            <a:xfrm rot="5400000">
              <a:off x="4793062" y="4546445"/>
              <a:ext cx="232128" cy="152400"/>
              <a:chOff x="528" y="336"/>
              <a:chExt cx="3268" cy="1920"/>
            </a:xfrm>
          </p:grpSpPr>
          <p:sp>
            <p:nvSpPr>
              <p:cNvPr id="46791" name="Oval 929">
                <a:extLst>
                  <a:ext uri="{FF2B5EF4-FFF2-40B4-BE49-F238E27FC236}">
                    <a16:creationId xmlns:a16="http://schemas.microsoft.com/office/drawing/2014/main" id="{F69C454D-F5A2-494C-983B-C9D6EF14C90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92" name="Oval 930">
                <a:extLst>
                  <a:ext uri="{FF2B5EF4-FFF2-40B4-BE49-F238E27FC236}">
                    <a16:creationId xmlns:a16="http://schemas.microsoft.com/office/drawing/2014/main" id="{A869511C-F1D8-4220-BCB7-C6ADCE81B5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17" name="Group 928">
              <a:extLst>
                <a:ext uri="{FF2B5EF4-FFF2-40B4-BE49-F238E27FC236}">
                  <a16:creationId xmlns:a16="http://schemas.microsoft.com/office/drawing/2014/main" id="{148DA8EE-C134-4B60-8060-15DF742CD90E}"/>
                </a:ext>
              </a:extLst>
            </p:cNvPr>
            <p:cNvGrpSpPr>
              <a:grpSpLocks/>
            </p:cNvGrpSpPr>
            <p:nvPr/>
          </p:nvGrpSpPr>
          <p:grpSpPr bwMode="auto">
            <a:xfrm rot="5400000">
              <a:off x="4716865" y="4436380"/>
              <a:ext cx="232128" cy="152400"/>
              <a:chOff x="528" y="336"/>
              <a:chExt cx="3268" cy="1920"/>
            </a:xfrm>
          </p:grpSpPr>
          <p:sp>
            <p:nvSpPr>
              <p:cNvPr id="46789" name="Oval 929">
                <a:extLst>
                  <a:ext uri="{FF2B5EF4-FFF2-40B4-BE49-F238E27FC236}">
                    <a16:creationId xmlns:a16="http://schemas.microsoft.com/office/drawing/2014/main" id="{72283A20-996D-4DA5-BA00-BB2127C7D8A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90" name="Oval 930">
                <a:extLst>
                  <a:ext uri="{FF2B5EF4-FFF2-40B4-BE49-F238E27FC236}">
                    <a16:creationId xmlns:a16="http://schemas.microsoft.com/office/drawing/2014/main" id="{BB2C6AFE-E143-4483-B6BF-306FC99638C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18" name="Group 928">
              <a:extLst>
                <a:ext uri="{FF2B5EF4-FFF2-40B4-BE49-F238E27FC236}">
                  <a16:creationId xmlns:a16="http://schemas.microsoft.com/office/drawing/2014/main" id="{628B66CC-003D-4051-808D-ED6709E16122}"/>
                </a:ext>
              </a:extLst>
            </p:cNvPr>
            <p:cNvGrpSpPr>
              <a:grpSpLocks/>
            </p:cNvGrpSpPr>
            <p:nvPr/>
          </p:nvGrpSpPr>
          <p:grpSpPr bwMode="auto">
            <a:xfrm rot="5400000">
              <a:off x="4640662" y="4334776"/>
              <a:ext cx="232128" cy="152400"/>
              <a:chOff x="528" y="336"/>
              <a:chExt cx="3268" cy="1920"/>
            </a:xfrm>
          </p:grpSpPr>
          <p:sp>
            <p:nvSpPr>
              <p:cNvPr id="46787" name="Oval 929">
                <a:extLst>
                  <a:ext uri="{FF2B5EF4-FFF2-40B4-BE49-F238E27FC236}">
                    <a16:creationId xmlns:a16="http://schemas.microsoft.com/office/drawing/2014/main" id="{505DBC8B-CBB0-422B-851D-F67F5E4B9FA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88" name="Oval 930">
                <a:extLst>
                  <a:ext uri="{FF2B5EF4-FFF2-40B4-BE49-F238E27FC236}">
                    <a16:creationId xmlns:a16="http://schemas.microsoft.com/office/drawing/2014/main" id="{712AFAE5-4C2A-4D08-844F-D7F04430575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19" name="Group 928">
              <a:extLst>
                <a:ext uri="{FF2B5EF4-FFF2-40B4-BE49-F238E27FC236}">
                  <a16:creationId xmlns:a16="http://schemas.microsoft.com/office/drawing/2014/main" id="{D0F70A7A-3177-4FAD-A40E-0B5482283444}"/>
                </a:ext>
              </a:extLst>
            </p:cNvPr>
            <p:cNvGrpSpPr>
              <a:grpSpLocks/>
            </p:cNvGrpSpPr>
            <p:nvPr/>
          </p:nvGrpSpPr>
          <p:grpSpPr bwMode="auto">
            <a:xfrm rot="5400000">
              <a:off x="4564459" y="4233172"/>
              <a:ext cx="232128" cy="152400"/>
              <a:chOff x="528" y="336"/>
              <a:chExt cx="3268" cy="1920"/>
            </a:xfrm>
          </p:grpSpPr>
          <p:sp>
            <p:nvSpPr>
              <p:cNvPr id="46785" name="Oval 929">
                <a:extLst>
                  <a:ext uri="{FF2B5EF4-FFF2-40B4-BE49-F238E27FC236}">
                    <a16:creationId xmlns:a16="http://schemas.microsoft.com/office/drawing/2014/main" id="{EE1F34DE-0665-4ACC-92B9-6E9067FC63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86" name="Oval 930">
                <a:extLst>
                  <a:ext uri="{FF2B5EF4-FFF2-40B4-BE49-F238E27FC236}">
                    <a16:creationId xmlns:a16="http://schemas.microsoft.com/office/drawing/2014/main" id="{16536B46-A8C7-48FA-AF4F-553323EC1D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20" name="Group 928">
              <a:extLst>
                <a:ext uri="{FF2B5EF4-FFF2-40B4-BE49-F238E27FC236}">
                  <a16:creationId xmlns:a16="http://schemas.microsoft.com/office/drawing/2014/main" id="{5DF38626-8ED7-4FB6-8237-8BF4B29D1068}"/>
                </a:ext>
              </a:extLst>
            </p:cNvPr>
            <p:cNvGrpSpPr>
              <a:grpSpLocks/>
            </p:cNvGrpSpPr>
            <p:nvPr/>
          </p:nvGrpSpPr>
          <p:grpSpPr bwMode="auto">
            <a:xfrm rot="5400000">
              <a:off x="4496729" y="4114640"/>
              <a:ext cx="232128" cy="152400"/>
              <a:chOff x="528" y="336"/>
              <a:chExt cx="3268" cy="1920"/>
            </a:xfrm>
          </p:grpSpPr>
          <p:sp>
            <p:nvSpPr>
              <p:cNvPr id="46783" name="Oval 929">
                <a:extLst>
                  <a:ext uri="{FF2B5EF4-FFF2-40B4-BE49-F238E27FC236}">
                    <a16:creationId xmlns:a16="http://schemas.microsoft.com/office/drawing/2014/main" id="{94BAA68A-D9DE-4378-88E3-E3A581B5C44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84" name="Oval 930">
                <a:extLst>
                  <a:ext uri="{FF2B5EF4-FFF2-40B4-BE49-F238E27FC236}">
                    <a16:creationId xmlns:a16="http://schemas.microsoft.com/office/drawing/2014/main" id="{E87896BD-68DF-48C0-8049-DA0EEA0D9D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21" name="Group 928">
              <a:extLst>
                <a:ext uri="{FF2B5EF4-FFF2-40B4-BE49-F238E27FC236}">
                  <a16:creationId xmlns:a16="http://schemas.microsoft.com/office/drawing/2014/main" id="{FBE86274-3375-4839-A7E9-03C419253692}"/>
                </a:ext>
              </a:extLst>
            </p:cNvPr>
            <p:cNvGrpSpPr>
              <a:grpSpLocks/>
            </p:cNvGrpSpPr>
            <p:nvPr/>
          </p:nvGrpSpPr>
          <p:grpSpPr bwMode="auto">
            <a:xfrm rot="5400000">
              <a:off x="4437462" y="3996117"/>
              <a:ext cx="232128" cy="152400"/>
              <a:chOff x="528" y="336"/>
              <a:chExt cx="3268" cy="1920"/>
            </a:xfrm>
          </p:grpSpPr>
          <p:sp>
            <p:nvSpPr>
              <p:cNvPr id="46781" name="Oval 929">
                <a:extLst>
                  <a:ext uri="{FF2B5EF4-FFF2-40B4-BE49-F238E27FC236}">
                    <a16:creationId xmlns:a16="http://schemas.microsoft.com/office/drawing/2014/main" id="{10197BEA-0DC5-4A85-96B7-502CB989483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82" name="Oval 930">
                <a:extLst>
                  <a:ext uri="{FF2B5EF4-FFF2-40B4-BE49-F238E27FC236}">
                    <a16:creationId xmlns:a16="http://schemas.microsoft.com/office/drawing/2014/main" id="{C2F7EF81-FBE7-40DB-A0FE-AD26A11BD5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22" name="Group 928">
              <a:extLst>
                <a:ext uri="{FF2B5EF4-FFF2-40B4-BE49-F238E27FC236}">
                  <a16:creationId xmlns:a16="http://schemas.microsoft.com/office/drawing/2014/main" id="{7E4D5061-5FD1-49D9-8802-F55D6CFB7AD6}"/>
                </a:ext>
              </a:extLst>
            </p:cNvPr>
            <p:cNvGrpSpPr>
              <a:grpSpLocks/>
            </p:cNvGrpSpPr>
            <p:nvPr/>
          </p:nvGrpSpPr>
          <p:grpSpPr bwMode="auto">
            <a:xfrm rot="5400000">
              <a:off x="4361265" y="3886052"/>
              <a:ext cx="232128" cy="152400"/>
              <a:chOff x="528" y="336"/>
              <a:chExt cx="3268" cy="1920"/>
            </a:xfrm>
          </p:grpSpPr>
          <p:sp>
            <p:nvSpPr>
              <p:cNvPr id="46779" name="Oval 929">
                <a:extLst>
                  <a:ext uri="{FF2B5EF4-FFF2-40B4-BE49-F238E27FC236}">
                    <a16:creationId xmlns:a16="http://schemas.microsoft.com/office/drawing/2014/main" id="{2E048F83-E211-47E9-9E1F-C3553C25FD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80" name="Oval 930">
                <a:extLst>
                  <a:ext uri="{FF2B5EF4-FFF2-40B4-BE49-F238E27FC236}">
                    <a16:creationId xmlns:a16="http://schemas.microsoft.com/office/drawing/2014/main" id="{B1F0B5C9-60BD-4E32-9A20-5EEC920F0D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23" name="Group 928">
              <a:extLst>
                <a:ext uri="{FF2B5EF4-FFF2-40B4-BE49-F238E27FC236}">
                  <a16:creationId xmlns:a16="http://schemas.microsoft.com/office/drawing/2014/main" id="{2344B80D-49FD-4FA9-8180-76DC034FF626}"/>
                </a:ext>
              </a:extLst>
            </p:cNvPr>
            <p:cNvGrpSpPr>
              <a:grpSpLocks/>
            </p:cNvGrpSpPr>
            <p:nvPr/>
          </p:nvGrpSpPr>
          <p:grpSpPr bwMode="auto">
            <a:xfrm rot="5400000">
              <a:off x="4285062" y="3784448"/>
              <a:ext cx="232128" cy="152400"/>
              <a:chOff x="528" y="336"/>
              <a:chExt cx="3268" cy="1920"/>
            </a:xfrm>
          </p:grpSpPr>
          <p:sp>
            <p:nvSpPr>
              <p:cNvPr id="46777" name="Oval 929">
                <a:extLst>
                  <a:ext uri="{FF2B5EF4-FFF2-40B4-BE49-F238E27FC236}">
                    <a16:creationId xmlns:a16="http://schemas.microsoft.com/office/drawing/2014/main" id="{0061E8A9-2137-4B98-BCFD-3AED7CCE163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78" name="Oval 930">
                <a:extLst>
                  <a:ext uri="{FF2B5EF4-FFF2-40B4-BE49-F238E27FC236}">
                    <a16:creationId xmlns:a16="http://schemas.microsoft.com/office/drawing/2014/main" id="{21E5DB7F-D0EF-4DEB-BBA8-706DDF9AFC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24" name="Group 928">
              <a:extLst>
                <a:ext uri="{FF2B5EF4-FFF2-40B4-BE49-F238E27FC236}">
                  <a16:creationId xmlns:a16="http://schemas.microsoft.com/office/drawing/2014/main" id="{1EE8C580-C857-479D-ACA7-7CCECDD11DBC}"/>
                </a:ext>
              </a:extLst>
            </p:cNvPr>
            <p:cNvGrpSpPr>
              <a:grpSpLocks/>
            </p:cNvGrpSpPr>
            <p:nvPr/>
          </p:nvGrpSpPr>
          <p:grpSpPr bwMode="auto">
            <a:xfrm rot="5400000">
              <a:off x="4208859" y="3682844"/>
              <a:ext cx="232128" cy="152400"/>
              <a:chOff x="528" y="336"/>
              <a:chExt cx="3268" cy="1920"/>
            </a:xfrm>
          </p:grpSpPr>
          <p:sp>
            <p:nvSpPr>
              <p:cNvPr id="46775" name="Oval 929">
                <a:extLst>
                  <a:ext uri="{FF2B5EF4-FFF2-40B4-BE49-F238E27FC236}">
                    <a16:creationId xmlns:a16="http://schemas.microsoft.com/office/drawing/2014/main" id="{4060B5F8-D04A-46DC-A494-FB9E5C5AB0D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76" name="Oval 930">
                <a:extLst>
                  <a:ext uri="{FF2B5EF4-FFF2-40B4-BE49-F238E27FC236}">
                    <a16:creationId xmlns:a16="http://schemas.microsoft.com/office/drawing/2014/main" id="{1E8C92B5-D413-47AC-BBBD-960DAFDE72C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25" name="Group 928">
              <a:extLst>
                <a:ext uri="{FF2B5EF4-FFF2-40B4-BE49-F238E27FC236}">
                  <a16:creationId xmlns:a16="http://schemas.microsoft.com/office/drawing/2014/main" id="{432A8F5D-840A-429A-89BD-D38AB1738235}"/>
                </a:ext>
              </a:extLst>
            </p:cNvPr>
            <p:cNvGrpSpPr>
              <a:grpSpLocks/>
            </p:cNvGrpSpPr>
            <p:nvPr/>
          </p:nvGrpSpPr>
          <p:grpSpPr bwMode="auto">
            <a:xfrm rot="5400000">
              <a:off x="4141129" y="3564312"/>
              <a:ext cx="232128" cy="152400"/>
              <a:chOff x="528" y="336"/>
              <a:chExt cx="3268" cy="1920"/>
            </a:xfrm>
          </p:grpSpPr>
          <p:sp>
            <p:nvSpPr>
              <p:cNvPr id="46773" name="Oval 929">
                <a:extLst>
                  <a:ext uri="{FF2B5EF4-FFF2-40B4-BE49-F238E27FC236}">
                    <a16:creationId xmlns:a16="http://schemas.microsoft.com/office/drawing/2014/main" id="{1AB555E4-38B7-4F00-BABE-E0DE806ADFB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74" name="Oval 930">
                <a:extLst>
                  <a:ext uri="{FF2B5EF4-FFF2-40B4-BE49-F238E27FC236}">
                    <a16:creationId xmlns:a16="http://schemas.microsoft.com/office/drawing/2014/main" id="{C63520D6-35DA-4A07-8714-3E95EA70B6A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26" name="Group 928">
              <a:extLst>
                <a:ext uri="{FF2B5EF4-FFF2-40B4-BE49-F238E27FC236}">
                  <a16:creationId xmlns:a16="http://schemas.microsoft.com/office/drawing/2014/main" id="{A02965F2-BCF4-48A1-A9F1-89C9BBE531C2}"/>
                </a:ext>
              </a:extLst>
            </p:cNvPr>
            <p:cNvGrpSpPr>
              <a:grpSpLocks/>
            </p:cNvGrpSpPr>
            <p:nvPr/>
          </p:nvGrpSpPr>
          <p:grpSpPr bwMode="auto">
            <a:xfrm rot="5400000">
              <a:off x="5504263" y="5426970"/>
              <a:ext cx="232128" cy="152400"/>
              <a:chOff x="528" y="336"/>
              <a:chExt cx="3268" cy="1920"/>
            </a:xfrm>
          </p:grpSpPr>
          <p:sp>
            <p:nvSpPr>
              <p:cNvPr id="46771" name="Oval 929">
                <a:extLst>
                  <a:ext uri="{FF2B5EF4-FFF2-40B4-BE49-F238E27FC236}">
                    <a16:creationId xmlns:a16="http://schemas.microsoft.com/office/drawing/2014/main" id="{A1BF5E01-B19B-4AE4-B1EE-7D8C63F19C0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72" name="Oval 930">
                <a:extLst>
                  <a:ext uri="{FF2B5EF4-FFF2-40B4-BE49-F238E27FC236}">
                    <a16:creationId xmlns:a16="http://schemas.microsoft.com/office/drawing/2014/main" id="{DD662A90-957E-49E0-B396-EC45F38C00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27" name="Group 928">
              <a:extLst>
                <a:ext uri="{FF2B5EF4-FFF2-40B4-BE49-F238E27FC236}">
                  <a16:creationId xmlns:a16="http://schemas.microsoft.com/office/drawing/2014/main" id="{10C5852F-DAD6-4559-ACFE-75D736BAC2CD}"/>
                </a:ext>
              </a:extLst>
            </p:cNvPr>
            <p:cNvGrpSpPr>
              <a:grpSpLocks/>
            </p:cNvGrpSpPr>
            <p:nvPr/>
          </p:nvGrpSpPr>
          <p:grpSpPr bwMode="auto">
            <a:xfrm rot="5400000">
              <a:off x="5428066" y="5316905"/>
              <a:ext cx="232128" cy="152400"/>
              <a:chOff x="528" y="336"/>
              <a:chExt cx="3268" cy="1920"/>
            </a:xfrm>
          </p:grpSpPr>
          <p:sp>
            <p:nvSpPr>
              <p:cNvPr id="46769" name="Oval 929">
                <a:extLst>
                  <a:ext uri="{FF2B5EF4-FFF2-40B4-BE49-F238E27FC236}">
                    <a16:creationId xmlns:a16="http://schemas.microsoft.com/office/drawing/2014/main" id="{053E0256-AED5-4563-9BF5-CDD11875EC8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70" name="Oval 930">
                <a:extLst>
                  <a:ext uri="{FF2B5EF4-FFF2-40B4-BE49-F238E27FC236}">
                    <a16:creationId xmlns:a16="http://schemas.microsoft.com/office/drawing/2014/main" id="{1408C69F-97BE-4204-A320-8C1A389D44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28" name="Group 928">
              <a:extLst>
                <a:ext uri="{FF2B5EF4-FFF2-40B4-BE49-F238E27FC236}">
                  <a16:creationId xmlns:a16="http://schemas.microsoft.com/office/drawing/2014/main" id="{095F0112-0F77-4251-A06C-B699DF76AF7C}"/>
                </a:ext>
              </a:extLst>
            </p:cNvPr>
            <p:cNvGrpSpPr>
              <a:grpSpLocks/>
            </p:cNvGrpSpPr>
            <p:nvPr/>
          </p:nvGrpSpPr>
          <p:grpSpPr bwMode="auto">
            <a:xfrm rot="5400000">
              <a:off x="5351863" y="5215301"/>
              <a:ext cx="232128" cy="152400"/>
              <a:chOff x="528" y="336"/>
              <a:chExt cx="3268" cy="1920"/>
            </a:xfrm>
          </p:grpSpPr>
          <p:sp>
            <p:nvSpPr>
              <p:cNvPr id="46767" name="Oval 929">
                <a:extLst>
                  <a:ext uri="{FF2B5EF4-FFF2-40B4-BE49-F238E27FC236}">
                    <a16:creationId xmlns:a16="http://schemas.microsoft.com/office/drawing/2014/main" id="{9F7B0E1F-094A-47B2-A270-38ACF47B3D9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68" name="Oval 930">
                <a:extLst>
                  <a:ext uri="{FF2B5EF4-FFF2-40B4-BE49-F238E27FC236}">
                    <a16:creationId xmlns:a16="http://schemas.microsoft.com/office/drawing/2014/main" id="{E97474FF-441B-4A39-A9CF-DE31877612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29" name="Group 928">
              <a:extLst>
                <a:ext uri="{FF2B5EF4-FFF2-40B4-BE49-F238E27FC236}">
                  <a16:creationId xmlns:a16="http://schemas.microsoft.com/office/drawing/2014/main" id="{4ED2ED69-234E-44D3-80B8-CE0FF85FF29B}"/>
                </a:ext>
              </a:extLst>
            </p:cNvPr>
            <p:cNvGrpSpPr>
              <a:grpSpLocks/>
            </p:cNvGrpSpPr>
            <p:nvPr/>
          </p:nvGrpSpPr>
          <p:grpSpPr bwMode="auto">
            <a:xfrm rot="5400000">
              <a:off x="5148663" y="4876642"/>
              <a:ext cx="232128" cy="152400"/>
              <a:chOff x="528" y="336"/>
              <a:chExt cx="3268" cy="1920"/>
            </a:xfrm>
          </p:grpSpPr>
          <p:sp>
            <p:nvSpPr>
              <p:cNvPr id="46765" name="Oval 929">
                <a:extLst>
                  <a:ext uri="{FF2B5EF4-FFF2-40B4-BE49-F238E27FC236}">
                    <a16:creationId xmlns:a16="http://schemas.microsoft.com/office/drawing/2014/main" id="{44C1C886-82F8-47F5-B7DC-EF7345517AD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66" name="Oval 930">
                <a:extLst>
                  <a:ext uri="{FF2B5EF4-FFF2-40B4-BE49-F238E27FC236}">
                    <a16:creationId xmlns:a16="http://schemas.microsoft.com/office/drawing/2014/main" id="{6E1E58DD-A99D-4FAE-8EDF-81739C88AA9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30" name="Group 928">
              <a:extLst>
                <a:ext uri="{FF2B5EF4-FFF2-40B4-BE49-F238E27FC236}">
                  <a16:creationId xmlns:a16="http://schemas.microsoft.com/office/drawing/2014/main" id="{59ADCB47-8A5E-4FED-96CD-7C969CB764AC}"/>
                </a:ext>
              </a:extLst>
            </p:cNvPr>
            <p:cNvGrpSpPr>
              <a:grpSpLocks/>
            </p:cNvGrpSpPr>
            <p:nvPr/>
          </p:nvGrpSpPr>
          <p:grpSpPr bwMode="auto">
            <a:xfrm rot="5400000">
              <a:off x="5072466" y="4766577"/>
              <a:ext cx="232128" cy="152400"/>
              <a:chOff x="528" y="336"/>
              <a:chExt cx="3268" cy="1920"/>
            </a:xfrm>
          </p:grpSpPr>
          <p:sp>
            <p:nvSpPr>
              <p:cNvPr id="46763" name="Oval 929">
                <a:extLst>
                  <a:ext uri="{FF2B5EF4-FFF2-40B4-BE49-F238E27FC236}">
                    <a16:creationId xmlns:a16="http://schemas.microsoft.com/office/drawing/2014/main" id="{78192116-DBF5-467E-BC16-0D0F5D34D0A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64" name="Oval 930">
                <a:extLst>
                  <a:ext uri="{FF2B5EF4-FFF2-40B4-BE49-F238E27FC236}">
                    <a16:creationId xmlns:a16="http://schemas.microsoft.com/office/drawing/2014/main" id="{302E2DF8-9EB8-4894-8E1E-ED702F133CC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31" name="Group 928">
              <a:extLst>
                <a:ext uri="{FF2B5EF4-FFF2-40B4-BE49-F238E27FC236}">
                  <a16:creationId xmlns:a16="http://schemas.microsoft.com/office/drawing/2014/main" id="{D9FF7F8F-5343-4899-A85B-BD4E44F9C17E}"/>
                </a:ext>
              </a:extLst>
            </p:cNvPr>
            <p:cNvGrpSpPr>
              <a:grpSpLocks/>
            </p:cNvGrpSpPr>
            <p:nvPr/>
          </p:nvGrpSpPr>
          <p:grpSpPr bwMode="auto">
            <a:xfrm rot="5400000">
              <a:off x="4996263" y="4664973"/>
              <a:ext cx="232128" cy="152400"/>
              <a:chOff x="528" y="336"/>
              <a:chExt cx="3268" cy="1920"/>
            </a:xfrm>
          </p:grpSpPr>
          <p:sp>
            <p:nvSpPr>
              <p:cNvPr id="46761" name="Oval 929">
                <a:extLst>
                  <a:ext uri="{FF2B5EF4-FFF2-40B4-BE49-F238E27FC236}">
                    <a16:creationId xmlns:a16="http://schemas.microsoft.com/office/drawing/2014/main" id="{71B496F9-66C8-4273-96CA-27F9D67C94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62" name="Oval 930">
                <a:extLst>
                  <a:ext uri="{FF2B5EF4-FFF2-40B4-BE49-F238E27FC236}">
                    <a16:creationId xmlns:a16="http://schemas.microsoft.com/office/drawing/2014/main" id="{CB71309C-EF37-4CD5-8F4A-E616E603114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32" name="Group 928">
              <a:extLst>
                <a:ext uri="{FF2B5EF4-FFF2-40B4-BE49-F238E27FC236}">
                  <a16:creationId xmlns:a16="http://schemas.microsoft.com/office/drawing/2014/main" id="{60D581CC-ABA1-497A-AB90-95E0D447F895}"/>
                </a:ext>
              </a:extLst>
            </p:cNvPr>
            <p:cNvGrpSpPr>
              <a:grpSpLocks/>
            </p:cNvGrpSpPr>
            <p:nvPr/>
          </p:nvGrpSpPr>
          <p:grpSpPr bwMode="auto">
            <a:xfrm rot="5400000">
              <a:off x="4920060" y="4563369"/>
              <a:ext cx="232128" cy="152400"/>
              <a:chOff x="528" y="336"/>
              <a:chExt cx="3268" cy="1920"/>
            </a:xfrm>
          </p:grpSpPr>
          <p:sp>
            <p:nvSpPr>
              <p:cNvPr id="46759" name="Oval 929">
                <a:extLst>
                  <a:ext uri="{FF2B5EF4-FFF2-40B4-BE49-F238E27FC236}">
                    <a16:creationId xmlns:a16="http://schemas.microsoft.com/office/drawing/2014/main" id="{6467C1E0-1AF9-4BDD-B723-F8DA9577A5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60" name="Oval 930">
                <a:extLst>
                  <a:ext uri="{FF2B5EF4-FFF2-40B4-BE49-F238E27FC236}">
                    <a16:creationId xmlns:a16="http://schemas.microsoft.com/office/drawing/2014/main" id="{206DE30B-7AD4-49EB-845C-85BF4132E6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33" name="Group 928">
              <a:extLst>
                <a:ext uri="{FF2B5EF4-FFF2-40B4-BE49-F238E27FC236}">
                  <a16:creationId xmlns:a16="http://schemas.microsoft.com/office/drawing/2014/main" id="{6D98D3B8-FA43-4A57-9CD6-8736DDC02F41}"/>
                </a:ext>
              </a:extLst>
            </p:cNvPr>
            <p:cNvGrpSpPr>
              <a:grpSpLocks/>
            </p:cNvGrpSpPr>
            <p:nvPr/>
          </p:nvGrpSpPr>
          <p:grpSpPr bwMode="auto">
            <a:xfrm rot="5400000">
              <a:off x="4852330" y="4444837"/>
              <a:ext cx="232128" cy="152400"/>
              <a:chOff x="528" y="336"/>
              <a:chExt cx="3268" cy="1920"/>
            </a:xfrm>
          </p:grpSpPr>
          <p:sp>
            <p:nvSpPr>
              <p:cNvPr id="46757" name="Oval 929">
                <a:extLst>
                  <a:ext uri="{FF2B5EF4-FFF2-40B4-BE49-F238E27FC236}">
                    <a16:creationId xmlns:a16="http://schemas.microsoft.com/office/drawing/2014/main" id="{E99A0BC2-8F5D-4EF1-9B55-35ED209FA6C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58" name="Oval 930">
                <a:extLst>
                  <a:ext uri="{FF2B5EF4-FFF2-40B4-BE49-F238E27FC236}">
                    <a16:creationId xmlns:a16="http://schemas.microsoft.com/office/drawing/2014/main" id="{6C85337F-24ED-4A85-8C50-2A95AB6B37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34" name="Group 928">
              <a:extLst>
                <a:ext uri="{FF2B5EF4-FFF2-40B4-BE49-F238E27FC236}">
                  <a16:creationId xmlns:a16="http://schemas.microsoft.com/office/drawing/2014/main" id="{6D4CF8C7-6AC8-4CE9-8F63-C94097C6539E}"/>
                </a:ext>
              </a:extLst>
            </p:cNvPr>
            <p:cNvGrpSpPr>
              <a:grpSpLocks/>
            </p:cNvGrpSpPr>
            <p:nvPr/>
          </p:nvGrpSpPr>
          <p:grpSpPr bwMode="auto">
            <a:xfrm rot="5400000">
              <a:off x="4818463" y="4334770"/>
              <a:ext cx="232128" cy="152400"/>
              <a:chOff x="528" y="336"/>
              <a:chExt cx="3268" cy="1920"/>
            </a:xfrm>
          </p:grpSpPr>
          <p:sp>
            <p:nvSpPr>
              <p:cNvPr id="46755" name="Oval 929">
                <a:extLst>
                  <a:ext uri="{FF2B5EF4-FFF2-40B4-BE49-F238E27FC236}">
                    <a16:creationId xmlns:a16="http://schemas.microsoft.com/office/drawing/2014/main" id="{DB945934-7054-44EF-BCD5-8C221A898A2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56" name="Oval 930">
                <a:extLst>
                  <a:ext uri="{FF2B5EF4-FFF2-40B4-BE49-F238E27FC236}">
                    <a16:creationId xmlns:a16="http://schemas.microsoft.com/office/drawing/2014/main" id="{4D9D8978-CD1B-4CA5-B845-833B9F0799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35" name="Group 928">
              <a:extLst>
                <a:ext uri="{FF2B5EF4-FFF2-40B4-BE49-F238E27FC236}">
                  <a16:creationId xmlns:a16="http://schemas.microsoft.com/office/drawing/2014/main" id="{7DB4D648-8B35-47F7-808C-B415A846DC8D}"/>
                </a:ext>
              </a:extLst>
            </p:cNvPr>
            <p:cNvGrpSpPr>
              <a:grpSpLocks/>
            </p:cNvGrpSpPr>
            <p:nvPr/>
          </p:nvGrpSpPr>
          <p:grpSpPr bwMode="auto">
            <a:xfrm rot="5400000">
              <a:off x="4742266" y="4224705"/>
              <a:ext cx="232128" cy="152400"/>
              <a:chOff x="528" y="336"/>
              <a:chExt cx="3268" cy="1920"/>
            </a:xfrm>
          </p:grpSpPr>
          <p:sp>
            <p:nvSpPr>
              <p:cNvPr id="46753" name="Oval 929">
                <a:extLst>
                  <a:ext uri="{FF2B5EF4-FFF2-40B4-BE49-F238E27FC236}">
                    <a16:creationId xmlns:a16="http://schemas.microsoft.com/office/drawing/2014/main" id="{93BCBC63-760A-49CB-8BE5-9BC630848D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54" name="Oval 930">
                <a:extLst>
                  <a:ext uri="{FF2B5EF4-FFF2-40B4-BE49-F238E27FC236}">
                    <a16:creationId xmlns:a16="http://schemas.microsoft.com/office/drawing/2014/main" id="{8486A001-FDC8-4BFF-8B21-01E3922B89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36" name="Group 928">
              <a:extLst>
                <a:ext uri="{FF2B5EF4-FFF2-40B4-BE49-F238E27FC236}">
                  <a16:creationId xmlns:a16="http://schemas.microsoft.com/office/drawing/2014/main" id="{674A6B52-85E8-4E52-ACFF-705F6BCB0362}"/>
                </a:ext>
              </a:extLst>
            </p:cNvPr>
            <p:cNvGrpSpPr>
              <a:grpSpLocks/>
            </p:cNvGrpSpPr>
            <p:nvPr/>
          </p:nvGrpSpPr>
          <p:grpSpPr bwMode="auto">
            <a:xfrm rot="5400000">
              <a:off x="4666063" y="4123101"/>
              <a:ext cx="232128" cy="152400"/>
              <a:chOff x="528" y="336"/>
              <a:chExt cx="3268" cy="1920"/>
            </a:xfrm>
          </p:grpSpPr>
          <p:sp>
            <p:nvSpPr>
              <p:cNvPr id="46751" name="Oval 929">
                <a:extLst>
                  <a:ext uri="{FF2B5EF4-FFF2-40B4-BE49-F238E27FC236}">
                    <a16:creationId xmlns:a16="http://schemas.microsoft.com/office/drawing/2014/main" id="{05E08FF7-AC68-4002-966D-18F8342A9B5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52" name="Oval 930">
                <a:extLst>
                  <a:ext uri="{FF2B5EF4-FFF2-40B4-BE49-F238E27FC236}">
                    <a16:creationId xmlns:a16="http://schemas.microsoft.com/office/drawing/2014/main" id="{AB5EA712-44B1-4156-B474-F5E850B2333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37" name="Group 928">
              <a:extLst>
                <a:ext uri="{FF2B5EF4-FFF2-40B4-BE49-F238E27FC236}">
                  <a16:creationId xmlns:a16="http://schemas.microsoft.com/office/drawing/2014/main" id="{EC9D34D4-F002-448C-83EF-3DACB1B940E0}"/>
                </a:ext>
              </a:extLst>
            </p:cNvPr>
            <p:cNvGrpSpPr>
              <a:grpSpLocks/>
            </p:cNvGrpSpPr>
            <p:nvPr/>
          </p:nvGrpSpPr>
          <p:grpSpPr bwMode="auto">
            <a:xfrm rot="5400000">
              <a:off x="4589860" y="4021497"/>
              <a:ext cx="232128" cy="152400"/>
              <a:chOff x="528" y="336"/>
              <a:chExt cx="3268" cy="1920"/>
            </a:xfrm>
          </p:grpSpPr>
          <p:sp>
            <p:nvSpPr>
              <p:cNvPr id="46749" name="Oval 929">
                <a:extLst>
                  <a:ext uri="{FF2B5EF4-FFF2-40B4-BE49-F238E27FC236}">
                    <a16:creationId xmlns:a16="http://schemas.microsoft.com/office/drawing/2014/main" id="{4DE07500-F5CF-4177-937F-D103363A236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50" name="Oval 930">
                <a:extLst>
                  <a:ext uri="{FF2B5EF4-FFF2-40B4-BE49-F238E27FC236}">
                    <a16:creationId xmlns:a16="http://schemas.microsoft.com/office/drawing/2014/main" id="{41C67F4F-12B1-45CC-A17A-D548530083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38" name="Group 928">
              <a:extLst>
                <a:ext uri="{FF2B5EF4-FFF2-40B4-BE49-F238E27FC236}">
                  <a16:creationId xmlns:a16="http://schemas.microsoft.com/office/drawing/2014/main" id="{FEE63933-89F1-45D3-B6DF-204DA93EF235}"/>
                </a:ext>
              </a:extLst>
            </p:cNvPr>
            <p:cNvGrpSpPr>
              <a:grpSpLocks/>
            </p:cNvGrpSpPr>
            <p:nvPr/>
          </p:nvGrpSpPr>
          <p:grpSpPr bwMode="auto">
            <a:xfrm rot="5400000">
              <a:off x="4522130" y="3902965"/>
              <a:ext cx="232128" cy="152400"/>
              <a:chOff x="528" y="336"/>
              <a:chExt cx="3268" cy="1920"/>
            </a:xfrm>
          </p:grpSpPr>
          <p:sp>
            <p:nvSpPr>
              <p:cNvPr id="46747" name="Oval 929">
                <a:extLst>
                  <a:ext uri="{FF2B5EF4-FFF2-40B4-BE49-F238E27FC236}">
                    <a16:creationId xmlns:a16="http://schemas.microsoft.com/office/drawing/2014/main" id="{8DB49441-C98F-4988-AC09-6E7EBCE587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48" name="Oval 930">
                <a:extLst>
                  <a:ext uri="{FF2B5EF4-FFF2-40B4-BE49-F238E27FC236}">
                    <a16:creationId xmlns:a16="http://schemas.microsoft.com/office/drawing/2014/main" id="{D0A0048F-EBC7-4933-98C0-19DE42D01E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39" name="Group 928">
              <a:extLst>
                <a:ext uri="{FF2B5EF4-FFF2-40B4-BE49-F238E27FC236}">
                  <a16:creationId xmlns:a16="http://schemas.microsoft.com/office/drawing/2014/main" id="{46F0B5F3-668D-46CA-A473-1A6AC2ACCBA8}"/>
                </a:ext>
              </a:extLst>
            </p:cNvPr>
            <p:cNvGrpSpPr>
              <a:grpSpLocks/>
            </p:cNvGrpSpPr>
            <p:nvPr/>
          </p:nvGrpSpPr>
          <p:grpSpPr bwMode="auto">
            <a:xfrm rot="5400000">
              <a:off x="4462863" y="3784442"/>
              <a:ext cx="232128" cy="152400"/>
              <a:chOff x="528" y="336"/>
              <a:chExt cx="3268" cy="1920"/>
            </a:xfrm>
          </p:grpSpPr>
          <p:sp>
            <p:nvSpPr>
              <p:cNvPr id="46745" name="Oval 929">
                <a:extLst>
                  <a:ext uri="{FF2B5EF4-FFF2-40B4-BE49-F238E27FC236}">
                    <a16:creationId xmlns:a16="http://schemas.microsoft.com/office/drawing/2014/main" id="{8F856B85-AF98-46C8-9272-6E4B0EF7BD6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46" name="Oval 930">
                <a:extLst>
                  <a:ext uri="{FF2B5EF4-FFF2-40B4-BE49-F238E27FC236}">
                    <a16:creationId xmlns:a16="http://schemas.microsoft.com/office/drawing/2014/main" id="{A8FA5B2E-1B09-4535-9C73-AF86B9B3BC0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40" name="Group 928">
              <a:extLst>
                <a:ext uri="{FF2B5EF4-FFF2-40B4-BE49-F238E27FC236}">
                  <a16:creationId xmlns:a16="http://schemas.microsoft.com/office/drawing/2014/main" id="{E223C26C-30A6-4AA5-A8E4-ED2FD554CC25}"/>
                </a:ext>
              </a:extLst>
            </p:cNvPr>
            <p:cNvGrpSpPr>
              <a:grpSpLocks/>
            </p:cNvGrpSpPr>
            <p:nvPr/>
          </p:nvGrpSpPr>
          <p:grpSpPr bwMode="auto">
            <a:xfrm rot="5400000">
              <a:off x="4386666" y="3674377"/>
              <a:ext cx="232128" cy="152400"/>
              <a:chOff x="528" y="336"/>
              <a:chExt cx="3268" cy="1920"/>
            </a:xfrm>
          </p:grpSpPr>
          <p:sp>
            <p:nvSpPr>
              <p:cNvPr id="46743" name="Oval 929">
                <a:extLst>
                  <a:ext uri="{FF2B5EF4-FFF2-40B4-BE49-F238E27FC236}">
                    <a16:creationId xmlns:a16="http://schemas.microsoft.com/office/drawing/2014/main" id="{ADAB7A81-9A2F-44EB-BFD2-2D2E9432988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44" name="Oval 930">
                <a:extLst>
                  <a:ext uri="{FF2B5EF4-FFF2-40B4-BE49-F238E27FC236}">
                    <a16:creationId xmlns:a16="http://schemas.microsoft.com/office/drawing/2014/main" id="{196BFCE5-AA7D-49BC-9C25-79DF76AFFC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41" name="Group 928">
              <a:extLst>
                <a:ext uri="{FF2B5EF4-FFF2-40B4-BE49-F238E27FC236}">
                  <a16:creationId xmlns:a16="http://schemas.microsoft.com/office/drawing/2014/main" id="{97439498-4C86-4236-9E96-61E86E2E5D79}"/>
                </a:ext>
              </a:extLst>
            </p:cNvPr>
            <p:cNvGrpSpPr>
              <a:grpSpLocks/>
            </p:cNvGrpSpPr>
            <p:nvPr/>
          </p:nvGrpSpPr>
          <p:grpSpPr bwMode="auto">
            <a:xfrm rot="5400000">
              <a:off x="4310463" y="3572773"/>
              <a:ext cx="232128" cy="152400"/>
              <a:chOff x="528" y="336"/>
              <a:chExt cx="3268" cy="1920"/>
            </a:xfrm>
          </p:grpSpPr>
          <p:sp>
            <p:nvSpPr>
              <p:cNvPr id="46741" name="Oval 929">
                <a:extLst>
                  <a:ext uri="{FF2B5EF4-FFF2-40B4-BE49-F238E27FC236}">
                    <a16:creationId xmlns:a16="http://schemas.microsoft.com/office/drawing/2014/main" id="{20AB0C5F-F2A1-4785-9C22-69A2AF9C12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42" name="Oval 930">
                <a:extLst>
                  <a:ext uri="{FF2B5EF4-FFF2-40B4-BE49-F238E27FC236}">
                    <a16:creationId xmlns:a16="http://schemas.microsoft.com/office/drawing/2014/main" id="{BAD97FE5-7030-4A47-BFC1-266407C2F30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42" name="Group 928">
              <a:extLst>
                <a:ext uri="{FF2B5EF4-FFF2-40B4-BE49-F238E27FC236}">
                  <a16:creationId xmlns:a16="http://schemas.microsoft.com/office/drawing/2014/main" id="{3FF9878F-8D57-438B-847E-29AC82201F95}"/>
                </a:ext>
              </a:extLst>
            </p:cNvPr>
            <p:cNvGrpSpPr>
              <a:grpSpLocks/>
            </p:cNvGrpSpPr>
            <p:nvPr/>
          </p:nvGrpSpPr>
          <p:grpSpPr bwMode="auto">
            <a:xfrm rot="5400000">
              <a:off x="4234260" y="3471169"/>
              <a:ext cx="232128" cy="152400"/>
              <a:chOff x="528" y="336"/>
              <a:chExt cx="3268" cy="1920"/>
            </a:xfrm>
          </p:grpSpPr>
          <p:sp>
            <p:nvSpPr>
              <p:cNvPr id="46739" name="Oval 929">
                <a:extLst>
                  <a:ext uri="{FF2B5EF4-FFF2-40B4-BE49-F238E27FC236}">
                    <a16:creationId xmlns:a16="http://schemas.microsoft.com/office/drawing/2014/main" id="{7F9FCEA0-191A-47DA-9854-302A68F02C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40" name="Oval 930">
                <a:extLst>
                  <a:ext uri="{FF2B5EF4-FFF2-40B4-BE49-F238E27FC236}">
                    <a16:creationId xmlns:a16="http://schemas.microsoft.com/office/drawing/2014/main" id="{5EF0ABC9-CBB9-449E-9E9E-E32186DF6B0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43" name="Group 928">
              <a:extLst>
                <a:ext uri="{FF2B5EF4-FFF2-40B4-BE49-F238E27FC236}">
                  <a16:creationId xmlns:a16="http://schemas.microsoft.com/office/drawing/2014/main" id="{214DE11F-9BBE-45F8-A46C-F3649EE7F1B5}"/>
                </a:ext>
              </a:extLst>
            </p:cNvPr>
            <p:cNvGrpSpPr>
              <a:grpSpLocks/>
            </p:cNvGrpSpPr>
            <p:nvPr/>
          </p:nvGrpSpPr>
          <p:grpSpPr bwMode="auto">
            <a:xfrm rot="5400000">
              <a:off x="4166530" y="3352637"/>
              <a:ext cx="232128" cy="152400"/>
              <a:chOff x="528" y="336"/>
              <a:chExt cx="3268" cy="1920"/>
            </a:xfrm>
          </p:grpSpPr>
          <p:sp>
            <p:nvSpPr>
              <p:cNvPr id="46737" name="Oval 929">
                <a:extLst>
                  <a:ext uri="{FF2B5EF4-FFF2-40B4-BE49-F238E27FC236}">
                    <a16:creationId xmlns:a16="http://schemas.microsoft.com/office/drawing/2014/main" id="{8FD5DC9C-CF27-43C9-934A-CD9779C281E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38" name="Oval 930">
                <a:extLst>
                  <a:ext uri="{FF2B5EF4-FFF2-40B4-BE49-F238E27FC236}">
                    <a16:creationId xmlns:a16="http://schemas.microsoft.com/office/drawing/2014/main" id="{8BFA5C71-29B3-4950-8012-4045FEE6CD0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44" name="Group 928">
              <a:extLst>
                <a:ext uri="{FF2B5EF4-FFF2-40B4-BE49-F238E27FC236}">
                  <a16:creationId xmlns:a16="http://schemas.microsoft.com/office/drawing/2014/main" id="{BB768339-8BE6-49E5-8683-3E4D6E0B2950}"/>
                </a:ext>
              </a:extLst>
            </p:cNvPr>
            <p:cNvGrpSpPr>
              <a:grpSpLocks/>
            </p:cNvGrpSpPr>
            <p:nvPr/>
          </p:nvGrpSpPr>
          <p:grpSpPr bwMode="auto">
            <a:xfrm rot="5400000">
              <a:off x="5114795" y="5511667"/>
              <a:ext cx="232128" cy="152400"/>
              <a:chOff x="528" y="336"/>
              <a:chExt cx="3268" cy="1920"/>
            </a:xfrm>
          </p:grpSpPr>
          <p:sp>
            <p:nvSpPr>
              <p:cNvPr id="46735" name="Oval 929">
                <a:extLst>
                  <a:ext uri="{FF2B5EF4-FFF2-40B4-BE49-F238E27FC236}">
                    <a16:creationId xmlns:a16="http://schemas.microsoft.com/office/drawing/2014/main" id="{676EC9FF-4D92-4ED2-B22A-6AB0293D49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36" name="Oval 930">
                <a:extLst>
                  <a:ext uri="{FF2B5EF4-FFF2-40B4-BE49-F238E27FC236}">
                    <a16:creationId xmlns:a16="http://schemas.microsoft.com/office/drawing/2014/main" id="{13178B8E-DC25-44DF-884A-8E780B8A2D7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45" name="Group 928">
              <a:extLst>
                <a:ext uri="{FF2B5EF4-FFF2-40B4-BE49-F238E27FC236}">
                  <a16:creationId xmlns:a16="http://schemas.microsoft.com/office/drawing/2014/main" id="{E56612BC-0899-4F9C-877B-258EBD9F39FF}"/>
                </a:ext>
              </a:extLst>
            </p:cNvPr>
            <p:cNvGrpSpPr>
              <a:grpSpLocks/>
            </p:cNvGrpSpPr>
            <p:nvPr/>
          </p:nvGrpSpPr>
          <p:grpSpPr bwMode="auto">
            <a:xfrm rot="5400000">
              <a:off x="5038598" y="5401602"/>
              <a:ext cx="232128" cy="152400"/>
              <a:chOff x="528" y="336"/>
              <a:chExt cx="3268" cy="1920"/>
            </a:xfrm>
          </p:grpSpPr>
          <p:sp>
            <p:nvSpPr>
              <p:cNvPr id="46733" name="Oval 929">
                <a:extLst>
                  <a:ext uri="{FF2B5EF4-FFF2-40B4-BE49-F238E27FC236}">
                    <a16:creationId xmlns:a16="http://schemas.microsoft.com/office/drawing/2014/main" id="{7A5BA668-EE52-4459-B21D-D6E66193C51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34" name="Oval 930">
                <a:extLst>
                  <a:ext uri="{FF2B5EF4-FFF2-40B4-BE49-F238E27FC236}">
                    <a16:creationId xmlns:a16="http://schemas.microsoft.com/office/drawing/2014/main" id="{99693957-5980-433C-8BA6-2377656F1E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46" name="Group 928">
              <a:extLst>
                <a:ext uri="{FF2B5EF4-FFF2-40B4-BE49-F238E27FC236}">
                  <a16:creationId xmlns:a16="http://schemas.microsoft.com/office/drawing/2014/main" id="{E55C4AE2-90D6-489B-A409-520F995E1C00}"/>
                </a:ext>
              </a:extLst>
            </p:cNvPr>
            <p:cNvGrpSpPr>
              <a:grpSpLocks/>
            </p:cNvGrpSpPr>
            <p:nvPr/>
          </p:nvGrpSpPr>
          <p:grpSpPr bwMode="auto">
            <a:xfrm rot="5400000">
              <a:off x="4962395" y="5299998"/>
              <a:ext cx="232128" cy="152400"/>
              <a:chOff x="528" y="336"/>
              <a:chExt cx="3268" cy="1920"/>
            </a:xfrm>
          </p:grpSpPr>
          <p:sp>
            <p:nvSpPr>
              <p:cNvPr id="46731" name="Oval 929">
                <a:extLst>
                  <a:ext uri="{FF2B5EF4-FFF2-40B4-BE49-F238E27FC236}">
                    <a16:creationId xmlns:a16="http://schemas.microsoft.com/office/drawing/2014/main" id="{D4036A99-4BA8-4099-A0EB-F8EA7DA0B03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32" name="Oval 930">
                <a:extLst>
                  <a:ext uri="{FF2B5EF4-FFF2-40B4-BE49-F238E27FC236}">
                    <a16:creationId xmlns:a16="http://schemas.microsoft.com/office/drawing/2014/main" id="{37D9B6C3-1ADE-46B6-9F90-E6B250EE7B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47" name="Group 928">
              <a:extLst>
                <a:ext uri="{FF2B5EF4-FFF2-40B4-BE49-F238E27FC236}">
                  <a16:creationId xmlns:a16="http://schemas.microsoft.com/office/drawing/2014/main" id="{35FA5DC4-23C4-4EDD-B027-C7BC660B2895}"/>
                </a:ext>
              </a:extLst>
            </p:cNvPr>
            <p:cNvGrpSpPr>
              <a:grpSpLocks/>
            </p:cNvGrpSpPr>
            <p:nvPr/>
          </p:nvGrpSpPr>
          <p:grpSpPr bwMode="auto">
            <a:xfrm rot="5400000">
              <a:off x="4632195" y="4758126"/>
              <a:ext cx="232128" cy="152400"/>
              <a:chOff x="528" y="336"/>
              <a:chExt cx="3268" cy="1920"/>
            </a:xfrm>
          </p:grpSpPr>
          <p:sp>
            <p:nvSpPr>
              <p:cNvPr id="46729" name="Oval 929">
                <a:extLst>
                  <a:ext uri="{FF2B5EF4-FFF2-40B4-BE49-F238E27FC236}">
                    <a16:creationId xmlns:a16="http://schemas.microsoft.com/office/drawing/2014/main" id="{CB3C4989-8305-4F1A-AC49-EABAD6F8D9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30" name="Oval 930">
                <a:extLst>
                  <a:ext uri="{FF2B5EF4-FFF2-40B4-BE49-F238E27FC236}">
                    <a16:creationId xmlns:a16="http://schemas.microsoft.com/office/drawing/2014/main" id="{83490009-A15E-46C7-97F8-B2790756F97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48" name="Group 928">
              <a:extLst>
                <a:ext uri="{FF2B5EF4-FFF2-40B4-BE49-F238E27FC236}">
                  <a16:creationId xmlns:a16="http://schemas.microsoft.com/office/drawing/2014/main" id="{FCA7496B-62D5-49CA-B3F5-FBA80BA14363}"/>
                </a:ext>
              </a:extLst>
            </p:cNvPr>
            <p:cNvGrpSpPr>
              <a:grpSpLocks/>
            </p:cNvGrpSpPr>
            <p:nvPr/>
          </p:nvGrpSpPr>
          <p:grpSpPr bwMode="auto">
            <a:xfrm rot="5400000">
              <a:off x="4555992" y="4656522"/>
              <a:ext cx="232128" cy="152400"/>
              <a:chOff x="528" y="336"/>
              <a:chExt cx="3268" cy="1920"/>
            </a:xfrm>
          </p:grpSpPr>
          <p:sp>
            <p:nvSpPr>
              <p:cNvPr id="46727" name="Oval 929">
                <a:extLst>
                  <a:ext uri="{FF2B5EF4-FFF2-40B4-BE49-F238E27FC236}">
                    <a16:creationId xmlns:a16="http://schemas.microsoft.com/office/drawing/2014/main" id="{162FC914-9A3A-4DD7-B7FF-7643C028BAE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28" name="Oval 930">
                <a:extLst>
                  <a:ext uri="{FF2B5EF4-FFF2-40B4-BE49-F238E27FC236}">
                    <a16:creationId xmlns:a16="http://schemas.microsoft.com/office/drawing/2014/main" id="{C5365D7E-74AE-49EA-89FD-4EE399D5A9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49" name="Group 928">
              <a:extLst>
                <a:ext uri="{FF2B5EF4-FFF2-40B4-BE49-F238E27FC236}">
                  <a16:creationId xmlns:a16="http://schemas.microsoft.com/office/drawing/2014/main" id="{7633385B-3F5F-452B-920C-355C3D9F0859}"/>
                </a:ext>
              </a:extLst>
            </p:cNvPr>
            <p:cNvGrpSpPr>
              <a:grpSpLocks/>
            </p:cNvGrpSpPr>
            <p:nvPr/>
          </p:nvGrpSpPr>
          <p:grpSpPr bwMode="auto">
            <a:xfrm rot="5400000">
              <a:off x="4488262" y="4537990"/>
              <a:ext cx="232128" cy="152400"/>
              <a:chOff x="528" y="336"/>
              <a:chExt cx="3268" cy="1920"/>
            </a:xfrm>
          </p:grpSpPr>
          <p:sp>
            <p:nvSpPr>
              <p:cNvPr id="46725" name="Oval 929">
                <a:extLst>
                  <a:ext uri="{FF2B5EF4-FFF2-40B4-BE49-F238E27FC236}">
                    <a16:creationId xmlns:a16="http://schemas.microsoft.com/office/drawing/2014/main" id="{E24AB84D-9D62-4C7B-9535-EA3FE02A9C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26" name="Oval 930">
                <a:extLst>
                  <a:ext uri="{FF2B5EF4-FFF2-40B4-BE49-F238E27FC236}">
                    <a16:creationId xmlns:a16="http://schemas.microsoft.com/office/drawing/2014/main" id="{2544C837-8279-4641-8F22-CBAAEDB5EE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50" name="Group 928">
              <a:extLst>
                <a:ext uri="{FF2B5EF4-FFF2-40B4-BE49-F238E27FC236}">
                  <a16:creationId xmlns:a16="http://schemas.microsoft.com/office/drawing/2014/main" id="{CA46F566-6808-4FB4-9DAA-C5BF2C9B86E1}"/>
                </a:ext>
              </a:extLst>
            </p:cNvPr>
            <p:cNvGrpSpPr>
              <a:grpSpLocks/>
            </p:cNvGrpSpPr>
            <p:nvPr/>
          </p:nvGrpSpPr>
          <p:grpSpPr bwMode="auto">
            <a:xfrm rot="5400000">
              <a:off x="4428995" y="4419467"/>
              <a:ext cx="232128" cy="152400"/>
              <a:chOff x="528" y="336"/>
              <a:chExt cx="3268" cy="1920"/>
            </a:xfrm>
          </p:grpSpPr>
          <p:sp>
            <p:nvSpPr>
              <p:cNvPr id="46723" name="Oval 929">
                <a:extLst>
                  <a:ext uri="{FF2B5EF4-FFF2-40B4-BE49-F238E27FC236}">
                    <a16:creationId xmlns:a16="http://schemas.microsoft.com/office/drawing/2014/main" id="{8AE6E8C8-9FA3-4964-BBD6-37F50FA0C4D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24" name="Oval 930">
                <a:extLst>
                  <a:ext uri="{FF2B5EF4-FFF2-40B4-BE49-F238E27FC236}">
                    <a16:creationId xmlns:a16="http://schemas.microsoft.com/office/drawing/2014/main" id="{7D0510A2-EF8F-43C0-9D7F-C0A23D9CBC5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51" name="Group 928">
              <a:extLst>
                <a:ext uri="{FF2B5EF4-FFF2-40B4-BE49-F238E27FC236}">
                  <a16:creationId xmlns:a16="http://schemas.microsoft.com/office/drawing/2014/main" id="{7D6712C3-9909-49CC-84E3-6D4526F8FE2C}"/>
                </a:ext>
              </a:extLst>
            </p:cNvPr>
            <p:cNvGrpSpPr>
              <a:grpSpLocks/>
            </p:cNvGrpSpPr>
            <p:nvPr/>
          </p:nvGrpSpPr>
          <p:grpSpPr bwMode="auto">
            <a:xfrm rot="5400000">
              <a:off x="4352798" y="4309402"/>
              <a:ext cx="232128" cy="152400"/>
              <a:chOff x="528" y="336"/>
              <a:chExt cx="3268" cy="1920"/>
            </a:xfrm>
          </p:grpSpPr>
          <p:sp>
            <p:nvSpPr>
              <p:cNvPr id="46721" name="Oval 929">
                <a:extLst>
                  <a:ext uri="{FF2B5EF4-FFF2-40B4-BE49-F238E27FC236}">
                    <a16:creationId xmlns:a16="http://schemas.microsoft.com/office/drawing/2014/main" id="{5CD53698-4402-4CA2-B484-2BCC4DDCCCC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22" name="Oval 930">
                <a:extLst>
                  <a:ext uri="{FF2B5EF4-FFF2-40B4-BE49-F238E27FC236}">
                    <a16:creationId xmlns:a16="http://schemas.microsoft.com/office/drawing/2014/main" id="{E9337955-A1CD-4078-AE18-297B5DFC86C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52" name="Group 928">
              <a:extLst>
                <a:ext uri="{FF2B5EF4-FFF2-40B4-BE49-F238E27FC236}">
                  <a16:creationId xmlns:a16="http://schemas.microsoft.com/office/drawing/2014/main" id="{73672356-01C8-4325-95D4-D1EAEA5E785D}"/>
                </a:ext>
              </a:extLst>
            </p:cNvPr>
            <p:cNvGrpSpPr>
              <a:grpSpLocks/>
            </p:cNvGrpSpPr>
            <p:nvPr/>
          </p:nvGrpSpPr>
          <p:grpSpPr bwMode="auto">
            <a:xfrm rot="5400000">
              <a:off x="4276595" y="4207798"/>
              <a:ext cx="232128" cy="152400"/>
              <a:chOff x="528" y="336"/>
              <a:chExt cx="3268" cy="1920"/>
            </a:xfrm>
          </p:grpSpPr>
          <p:sp>
            <p:nvSpPr>
              <p:cNvPr id="46719" name="Oval 929">
                <a:extLst>
                  <a:ext uri="{FF2B5EF4-FFF2-40B4-BE49-F238E27FC236}">
                    <a16:creationId xmlns:a16="http://schemas.microsoft.com/office/drawing/2014/main" id="{2EFE633A-8361-421C-A111-ADC295E08B1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20" name="Oval 930">
                <a:extLst>
                  <a:ext uri="{FF2B5EF4-FFF2-40B4-BE49-F238E27FC236}">
                    <a16:creationId xmlns:a16="http://schemas.microsoft.com/office/drawing/2014/main" id="{878E678E-25E1-42C3-BF9B-D4E2253113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53" name="Group 928">
              <a:extLst>
                <a:ext uri="{FF2B5EF4-FFF2-40B4-BE49-F238E27FC236}">
                  <a16:creationId xmlns:a16="http://schemas.microsoft.com/office/drawing/2014/main" id="{FB527A0D-FCA4-4373-812D-E908AA3FCF23}"/>
                </a:ext>
              </a:extLst>
            </p:cNvPr>
            <p:cNvGrpSpPr>
              <a:grpSpLocks/>
            </p:cNvGrpSpPr>
            <p:nvPr/>
          </p:nvGrpSpPr>
          <p:grpSpPr bwMode="auto">
            <a:xfrm rot="5400000">
              <a:off x="4200392" y="4106194"/>
              <a:ext cx="232128" cy="152400"/>
              <a:chOff x="528" y="336"/>
              <a:chExt cx="3268" cy="1920"/>
            </a:xfrm>
          </p:grpSpPr>
          <p:sp>
            <p:nvSpPr>
              <p:cNvPr id="46717" name="Oval 929">
                <a:extLst>
                  <a:ext uri="{FF2B5EF4-FFF2-40B4-BE49-F238E27FC236}">
                    <a16:creationId xmlns:a16="http://schemas.microsoft.com/office/drawing/2014/main" id="{886BA54F-73FE-4C22-ADF3-16CF03B718D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18" name="Oval 930">
                <a:extLst>
                  <a:ext uri="{FF2B5EF4-FFF2-40B4-BE49-F238E27FC236}">
                    <a16:creationId xmlns:a16="http://schemas.microsoft.com/office/drawing/2014/main" id="{C722D1E7-DA09-45FD-A964-7F551C8FC5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54" name="Group 928">
              <a:extLst>
                <a:ext uri="{FF2B5EF4-FFF2-40B4-BE49-F238E27FC236}">
                  <a16:creationId xmlns:a16="http://schemas.microsoft.com/office/drawing/2014/main" id="{21B000C2-7695-4318-B41D-D71DD634F0B5}"/>
                </a:ext>
              </a:extLst>
            </p:cNvPr>
            <p:cNvGrpSpPr>
              <a:grpSpLocks/>
            </p:cNvGrpSpPr>
            <p:nvPr/>
          </p:nvGrpSpPr>
          <p:grpSpPr bwMode="auto">
            <a:xfrm rot="5400000">
              <a:off x="4132662" y="3987662"/>
              <a:ext cx="232128" cy="152400"/>
              <a:chOff x="528" y="336"/>
              <a:chExt cx="3268" cy="1920"/>
            </a:xfrm>
          </p:grpSpPr>
          <p:sp>
            <p:nvSpPr>
              <p:cNvPr id="46715" name="Oval 929">
                <a:extLst>
                  <a:ext uri="{FF2B5EF4-FFF2-40B4-BE49-F238E27FC236}">
                    <a16:creationId xmlns:a16="http://schemas.microsoft.com/office/drawing/2014/main" id="{6F6D847B-1976-4A17-8310-B0BADE489F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16" name="Oval 930">
                <a:extLst>
                  <a:ext uri="{FF2B5EF4-FFF2-40B4-BE49-F238E27FC236}">
                    <a16:creationId xmlns:a16="http://schemas.microsoft.com/office/drawing/2014/main" id="{7A804C05-AA8C-4371-B441-2D899E2BC8F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55" name="Group 928">
              <a:extLst>
                <a:ext uri="{FF2B5EF4-FFF2-40B4-BE49-F238E27FC236}">
                  <a16:creationId xmlns:a16="http://schemas.microsoft.com/office/drawing/2014/main" id="{5F452643-8DAB-4DA1-9A3A-FD0642D6A878}"/>
                </a:ext>
              </a:extLst>
            </p:cNvPr>
            <p:cNvGrpSpPr>
              <a:grpSpLocks/>
            </p:cNvGrpSpPr>
            <p:nvPr/>
          </p:nvGrpSpPr>
          <p:grpSpPr bwMode="auto">
            <a:xfrm rot="5400000">
              <a:off x="5207926" y="5410057"/>
              <a:ext cx="232128" cy="152400"/>
              <a:chOff x="528" y="336"/>
              <a:chExt cx="3268" cy="1920"/>
            </a:xfrm>
          </p:grpSpPr>
          <p:sp>
            <p:nvSpPr>
              <p:cNvPr id="46713" name="Oval 929">
                <a:extLst>
                  <a:ext uri="{FF2B5EF4-FFF2-40B4-BE49-F238E27FC236}">
                    <a16:creationId xmlns:a16="http://schemas.microsoft.com/office/drawing/2014/main" id="{927DAD0A-87E1-4C3E-8B23-A4028B56224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14" name="Oval 930">
                <a:extLst>
                  <a:ext uri="{FF2B5EF4-FFF2-40B4-BE49-F238E27FC236}">
                    <a16:creationId xmlns:a16="http://schemas.microsoft.com/office/drawing/2014/main" id="{F0865141-12E7-4EA5-A9F5-F134B991B5B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56" name="Group 928">
              <a:extLst>
                <a:ext uri="{FF2B5EF4-FFF2-40B4-BE49-F238E27FC236}">
                  <a16:creationId xmlns:a16="http://schemas.microsoft.com/office/drawing/2014/main" id="{6555CA80-3BA5-413A-AE7A-B84977B8B107}"/>
                </a:ext>
              </a:extLst>
            </p:cNvPr>
            <p:cNvGrpSpPr>
              <a:grpSpLocks/>
            </p:cNvGrpSpPr>
            <p:nvPr/>
          </p:nvGrpSpPr>
          <p:grpSpPr bwMode="auto">
            <a:xfrm rot="5400000">
              <a:off x="5131729" y="5299992"/>
              <a:ext cx="232128" cy="152400"/>
              <a:chOff x="528" y="336"/>
              <a:chExt cx="3268" cy="1920"/>
            </a:xfrm>
          </p:grpSpPr>
          <p:sp>
            <p:nvSpPr>
              <p:cNvPr id="46711" name="Oval 929">
                <a:extLst>
                  <a:ext uri="{FF2B5EF4-FFF2-40B4-BE49-F238E27FC236}">
                    <a16:creationId xmlns:a16="http://schemas.microsoft.com/office/drawing/2014/main" id="{A3F920C8-8BB0-42F5-A950-0AA606D22B1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12" name="Oval 930">
                <a:extLst>
                  <a:ext uri="{FF2B5EF4-FFF2-40B4-BE49-F238E27FC236}">
                    <a16:creationId xmlns:a16="http://schemas.microsoft.com/office/drawing/2014/main" id="{9CF164F7-3E6A-46BB-BCA3-0D127721CD4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57" name="Group 928">
              <a:extLst>
                <a:ext uri="{FF2B5EF4-FFF2-40B4-BE49-F238E27FC236}">
                  <a16:creationId xmlns:a16="http://schemas.microsoft.com/office/drawing/2014/main" id="{C9FC0308-A22A-411E-8CD6-7452238280E0}"/>
                </a:ext>
              </a:extLst>
            </p:cNvPr>
            <p:cNvGrpSpPr>
              <a:grpSpLocks/>
            </p:cNvGrpSpPr>
            <p:nvPr/>
          </p:nvGrpSpPr>
          <p:grpSpPr bwMode="auto">
            <a:xfrm rot="5400000">
              <a:off x="5055526" y="5198388"/>
              <a:ext cx="232128" cy="152400"/>
              <a:chOff x="528" y="336"/>
              <a:chExt cx="3268" cy="1920"/>
            </a:xfrm>
          </p:grpSpPr>
          <p:sp>
            <p:nvSpPr>
              <p:cNvPr id="46709" name="Oval 929">
                <a:extLst>
                  <a:ext uri="{FF2B5EF4-FFF2-40B4-BE49-F238E27FC236}">
                    <a16:creationId xmlns:a16="http://schemas.microsoft.com/office/drawing/2014/main" id="{6828ECD4-DDA6-4378-A2BA-C51D83D67A4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10" name="Oval 930">
                <a:extLst>
                  <a:ext uri="{FF2B5EF4-FFF2-40B4-BE49-F238E27FC236}">
                    <a16:creationId xmlns:a16="http://schemas.microsoft.com/office/drawing/2014/main" id="{13C8F59E-BF53-4922-A7BD-5F33E85DB70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58" name="Group 928">
              <a:extLst>
                <a:ext uri="{FF2B5EF4-FFF2-40B4-BE49-F238E27FC236}">
                  <a16:creationId xmlns:a16="http://schemas.microsoft.com/office/drawing/2014/main" id="{59A01BD6-BFD5-4EAD-B7DE-8B3CBC757B28}"/>
                </a:ext>
              </a:extLst>
            </p:cNvPr>
            <p:cNvGrpSpPr>
              <a:grpSpLocks/>
            </p:cNvGrpSpPr>
            <p:nvPr/>
          </p:nvGrpSpPr>
          <p:grpSpPr bwMode="auto">
            <a:xfrm rot="5400000">
              <a:off x="4801529" y="4758120"/>
              <a:ext cx="232128" cy="152400"/>
              <a:chOff x="528" y="336"/>
              <a:chExt cx="3268" cy="1920"/>
            </a:xfrm>
          </p:grpSpPr>
          <p:sp>
            <p:nvSpPr>
              <p:cNvPr id="46707" name="Oval 929">
                <a:extLst>
                  <a:ext uri="{FF2B5EF4-FFF2-40B4-BE49-F238E27FC236}">
                    <a16:creationId xmlns:a16="http://schemas.microsoft.com/office/drawing/2014/main" id="{75F328CF-8688-46A9-92D4-B4770570BFA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08" name="Oval 930">
                <a:extLst>
                  <a:ext uri="{FF2B5EF4-FFF2-40B4-BE49-F238E27FC236}">
                    <a16:creationId xmlns:a16="http://schemas.microsoft.com/office/drawing/2014/main" id="{FF8C63FE-6262-4613-B440-745F7BF55F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59" name="Group 928">
              <a:extLst>
                <a:ext uri="{FF2B5EF4-FFF2-40B4-BE49-F238E27FC236}">
                  <a16:creationId xmlns:a16="http://schemas.microsoft.com/office/drawing/2014/main" id="{B532297D-C539-4508-B627-7819E1F4A7FC}"/>
                </a:ext>
              </a:extLst>
            </p:cNvPr>
            <p:cNvGrpSpPr>
              <a:grpSpLocks/>
            </p:cNvGrpSpPr>
            <p:nvPr/>
          </p:nvGrpSpPr>
          <p:grpSpPr bwMode="auto">
            <a:xfrm rot="5400000">
              <a:off x="4725326" y="4656516"/>
              <a:ext cx="232128" cy="152400"/>
              <a:chOff x="528" y="336"/>
              <a:chExt cx="3268" cy="1920"/>
            </a:xfrm>
          </p:grpSpPr>
          <p:sp>
            <p:nvSpPr>
              <p:cNvPr id="46705" name="Oval 929">
                <a:extLst>
                  <a:ext uri="{FF2B5EF4-FFF2-40B4-BE49-F238E27FC236}">
                    <a16:creationId xmlns:a16="http://schemas.microsoft.com/office/drawing/2014/main" id="{199AD699-0371-463C-9110-326CEA0DB26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06" name="Oval 930">
                <a:extLst>
                  <a:ext uri="{FF2B5EF4-FFF2-40B4-BE49-F238E27FC236}">
                    <a16:creationId xmlns:a16="http://schemas.microsoft.com/office/drawing/2014/main" id="{7343F0A9-C9AF-416A-906B-2F1B1BE6339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60" name="Group 928">
              <a:extLst>
                <a:ext uri="{FF2B5EF4-FFF2-40B4-BE49-F238E27FC236}">
                  <a16:creationId xmlns:a16="http://schemas.microsoft.com/office/drawing/2014/main" id="{D7346280-BD9B-48A4-B2F8-946D714960B4}"/>
                </a:ext>
              </a:extLst>
            </p:cNvPr>
            <p:cNvGrpSpPr>
              <a:grpSpLocks/>
            </p:cNvGrpSpPr>
            <p:nvPr/>
          </p:nvGrpSpPr>
          <p:grpSpPr bwMode="auto">
            <a:xfrm rot="5400000">
              <a:off x="4649123" y="4554912"/>
              <a:ext cx="232128" cy="152400"/>
              <a:chOff x="528" y="336"/>
              <a:chExt cx="3268" cy="1920"/>
            </a:xfrm>
          </p:grpSpPr>
          <p:sp>
            <p:nvSpPr>
              <p:cNvPr id="46703" name="Oval 929">
                <a:extLst>
                  <a:ext uri="{FF2B5EF4-FFF2-40B4-BE49-F238E27FC236}">
                    <a16:creationId xmlns:a16="http://schemas.microsoft.com/office/drawing/2014/main" id="{E3344F36-1E21-4D65-97C0-7BED746657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04" name="Oval 930">
                <a:extLst>
                  <a:ext uri="{FF2B5EF4-FFF2-40B4-BE49-F238E27FC236}">
                    <a16:creationId xmlns:a16="http://schemas.microsoft.com/office/drawing/2014/main" id="{627E3074-0E67-4E57-A564-B3396A0D9C5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61" name="Group 928">
              <a:extLst>
                <a:ext uri="{FF2B5EF4-FFF2-40B4-BE49-F238E27FC236}">
                  <a16:creationId xmlns:a16="http://schemas.microsoft.com/office/drawing/2014/main" id="{59101F50-FC3B-443E-8016-AB0E8AC746B9}"/>
                </a:ext>
              </a:extLst>
            </p:cNvPr>
            <p:cNvGrpSpPr>
              <a:grpSpLocks/>
            </p:cNvGrpSpPr>
            <p:nvPr/>
          </p:nvGrpSpPr>
          <p:grpSpPr bwMode="auto">
            <a:xfrm rot="5400000">
              <a:off x="4581393" y="4436380"/>
              <a:ext cx="232128" cy="152400"/>
              <a:chOff x="528" y="336"/>
              <a:chExt cx="3268" cy="1920"/>
            </a:xfrm>
          </p:grpSpPr>
          <p:sp>
            <p:nvSpPr>
              <p:cNvPr id="46701" name="Oval 929">
                <a:extLst>
                  <a:ext uri="{FF2B5EF4-FFF2-40B4-BE49-F238E27FC236}">
                    <a16:creationId xmlns:a16="http://schemas.microsoft.com/office/drawing/2014/main" id="{7ED22FEC-7E6C-42D1-85F3-8C2CB79AC38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02" name="Oval 930">
                <a:extLst>
                  <a:ext uri="{FF2B5EF4-FFF2-40B4-BE49-F238E27FC236}">
                    <a16:creationId xmlns:a16="http://schemas.microsoft.com/office/drawing/2014/main" id="{306EEFD4-C7C4-489B-ABF0-5F73FA37C1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62" name="Group 928">
              <a:extLst>
                <a:ext uri="{FF2B5EF4-FFF2-40B4-BE49-F238E27FC236}">
                  <a16:creationId xmlns:a16="http://schemas.microsoft.com/office/drawing/2014/main" id="{0121C032-47A7-4339-BA68-56814AD84C76}"/>
                </a:ext>
              </a:extLst>
            </p:cNvPr>
            <p:cNvGrpSpPr>
              <a:grpSpLocks/>
            </p:cNvGrpSpPr>
            <p:nvPr/>
          </p:nvGrpSpPr>
          <p:grpSpPr bwMode="auto">
            <a:xfrm rot="5400000">
              <a:off x="4522126" y="4317857"/>
              <a:ext cx="232128" cy="152400"/>
              <a:chOff x="528" y="336"/>
              <a:chExt cx="3268" cy="1920"/>
            </a:xfrm>
          </p:grpSpPr>
          <p:sp>
            <p:nvSpPr>
              <p:cNvPr id="46699" name="Oval 929">
                <a:extLst>
                  <a:ext uri="{FF2B5EF4-FFF2-40B4-BE49-F238E27FC236}">
                    <a16:creationId xmlns:a16="http://schemas.microsoft.com/office/drawing/2014/main" id="{A441FD0C-EEC6-4C54-BCA2-8114B273CB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700" name="Oval 930">
                <a:extLst>
                  <a:ext uri="{FF2B5EF4-FFF2-40B4-BE49-F238E27FC236}">
                    <a16:creationId xmlns:a16="http://schemas.microsoft.com/office/drawing/2014/main" id="{AFF13CD9-2082-45A8-80DB-3735D944D5A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63" name="Group 928">
              <a:extLst>
                <a:ext uri="{FF2B5EF4-FFF2-40B4-BE49-F238E27FC236}">
                  <a16:creationId xmlns:a16="http://schemas.microsoft.com/office/drawing/2014/main" id="{FDEA97C6-6B39-4723-8785-F0E43FCA3883}"/>
                </a:ext>
              </a:extLst>
            </p:cNvPr>
            <p:cNvGrpSpPr>
              <a:grpSpLocks/>
            </p:cNvGrpSpPr>
            <p:nvPr/>
          </p:nvGrpSpPr>
          <p:grpSpPr bwMode="auto">
            <a:xfrm rot="5400000">
              <a:off x="4445929" y="4207792"/>
              <a:ext cx="232128" cy="152400"/>
              <a:chOff x="528" y="336"/>
              <a:chExt cx="3268" cy="1920"/>
            </a:xfrm>
          </p:grpSpPr>
          <p:sp>
            <p:nvSpPr>
              <p:cNvPr id="46697" name="Oval 929">
                <a:extLst>
                  <a:ext uri="{FF2B5EF4-FFF2-40B4-BE49-F238E27FC236}">
                    <a16:creationId xmlns:a16="http://schemas.microsoft.com/office/drawing/2014/main" id="{8ACA929D-5A06-4C48-B84D-32DCA071EEC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98" name="Oval 930">
                <a:extLst>
                  <a:ext uri="{FF2B5EF4-FFF2-40B4-BE49-F238E27FC236}">
                    <a16:creationId xmlns:a16="http://schemas.microsoft.com/office/drawing/2014/main" id="{5F9F3414-3045-4F34-B07D-33534B6070C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64" name="Group 928">
              <a:extLst>
                <a:ext uri="{FF2B5EF4-FFF2-40B4-BE49-F238E27FC236}">
                  <a16:creationId xmlns:a16="http://schemas.microsoft.com/office/drawing/2014/main" id="{64D09598-1E03-4BEE-8769-1C785D893EEE}"/>
                </a:ext>
              </a:extLst>
            </p:cNvPr>
            <p:cNvGrpSpPr>
              <a:grpSpLocks/>
            </p:cNvGrpSpPr>
            <p:nvPr/>
          </p:nvGrpSpPr>
          <p:grpSpPr bwMode="auto">
            <a:xfrm rot="5400000">
              <a:off x="4369726" y="4106188"/>
              <a:ext cx="232128" cy="152400"/>
              <a:chOff x="528" y="336"/>
              <a:chExt cx="3268" cy="1920"/>
            </a:xfrm>
          </p:grpSpPr>
          <p:sp>
            <p:nvSpPr>
              <p:cNvPr id="46695" name="Oval 929">
                <a:extLst>
                  <a:ext uri="{FF2B5EF4-FFF2-40B4-BE49-F238E27FC236}">
                    <a16:creationId xmlns:a16="http://schemas.microsoft.com/office/drawing/2014/main" id="{5E945E2C-B8DC-4A5A-AC86-362FD0BE5B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96" name="Oval 930">
                <a:extLst>
                  <a:ext uri="{FF2B5EF4-FFF2-40B4-BE49-F238E27FC236}">
                    <a16:creationId xmlns:a16="http://schemas.microsoft.com/office/drawing/2014/main" id="{A8397202-4817-4915-969C-B0DE4A3238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65" name="Group 928">
              <a:extLst>
                <a:ext uri="{FF2B5EF4-FFF2-40B4-BE49-F238E27FC236}">
                  <a16:creationId xmlns:a16="http://schemas.microsoft.com/office/drawing/2014/main" id="{741C29D8-CD0E-4226-9C2B-F1E2A3B9537E}"/>
                </a:ext>
              </a:extLst>
            </p:cNvPr>
            <p:cNvGrpSpPr>
              <a:grpSpLocks/>
            </p:cNvGrpSpPr>
            <p:nvPr/>
          </p:nvGrpSpPr>
          <p:grpSpPr bwMode="auto">
            <a:xfrm rot="5400000">
              <a:off x="4293523" y="4004584"/>
              <a:ext cx="232128" cy="152400"/>
              <a:chOff x="528" y="336"/>
              <a:chExt cx="3268" cy="1920"/>
            </a:xfrm>
          </p:grpSpPr>
          <p:sp>
            <p:nvSpPr>
              <p:cNvPr id="46693" name="Oval 929">
                <a:extLst>
                  <a:ext uri="{FF2B5EF4-FFF2-40B4-BE49-F238E27FC236}">
                    <a16:creationId xmlns:a16="http://schemas.microsoft.com/office/drawing/2014/main" id="{C36097DF-7743-4D61-8035-9F880F27E06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94" name="Oval 930">
                <a:extLst>
                  <a:ext uri="{FF2B5EF4-FFF2-40B4-BE49-F238E27FC236}">
                    <a16:creationId xmlns:a16="http://schemas.microsoft.com/office/drawing/2014/main" id="{C67A08C2-A8A4-47E0-AFB3-B25FF02AD3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66" name="Group 928">
              <a:extLst>
                <a:ext uri="{FF2B5EF4-FFF2-40B4-BE49-F238E27FC236}">
                  <a16:creationId xmlns:a16="http://schemas.microsoft.com/office/drawing/2014/main" id="{8DBD089C-6D13-445B-A743-E58248566D8F}"/>
                </a:ext>
              </a:extLst>
            </p:cNvPr>
            <p:cNvGrpSpPr>
              <a:grpSpLocks/>
            </p:cNvGrpSpPr>
            <p:nvPr/>
          </p:nvGrpSpPr>
          <p:grpSpPr bwMode="auto">
            <a:xfrm rot="5400000">
              <a:off x="4225793" y="3886052"/>
              <a:ext cx="232128" cy="152400"/>
              <a:chOff x="528" y="336"/>
              <a:chExt cx="3268" cy="1920"/>
            </a:xfrm>
          </p:grpSpPr>
          <p:sp>
            <p:nvSpPr>
              <p:cNvPr id="46691" name="Oval 929">
                <a:extLst>
                  <a:ext uri="{FF2B5EF4-FFF2-40B4-BE49-F238E27FC236}">
                    <a16:creationId xmlns:a16="http://schemas.microsoft.com/office/drawing/2014/main" id="{820C565D-B437-4F49-92F9-A478FF453BB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92" name="Oval 930">
                <a:extLst>
                  <a:ext uri="{FF2B5EF4-FFF2-40B4-BE49-F238E27FC236}">
                    <a16:creationId xmlns:a16="http://schemas.microsoft.com/office/drawing/2014/main" id="{DA8BB190-55A5-4D9E-90B5-D020CA77F1E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67" name="Group 928">
              <a:extLst>
                <a:ext uri="{FF2B5EF4-FFF2-40B4-BE49-F238E27FC236}">
                  <a16:creationId xmlns:a16="http://schemas.microsoft.com/office/drawing/2014/main" id="{F0D436AE-C9E0-411B-8E92-4D2BAFB433AC}"/>
                </a:ext>
              </a:extLst>
            </p:cNvPr>
            <p:cNvGrpSpPr>
              <a:grpSpLocks/>
            </p:cNvGrpSpPr>
            <p:nvPr/>
          </p:nvGrpSpPr>
          <p:grpSpPr bwMode="auto">
            <a:xfrm rot="5400000">
              <a:off x="5394192" y="5477772"/>
              <a:ext cx="232128" cy="152400"/>
              <a:chOff x="528" y="336"/>
              <a:chExt cx="3268" cy="1920"/>
            </a:xfrm>
          </p:grpSpPr>
          <p:sp>
            <p:nvSpPr>
              <p:cNvPr id="46689" name="Oval 929">
                <a:extLst>
                  <a:ext uri="{FF2B5EF4-FFF2-40B4-BE49-F238E27FC236}">
                    <a16:creationId xmlns:a16="http://schemas.microsoft.com/office/drawing/2014/main" id="{5A79F48D-8D27-4DF1-B656-2DF69C3EC9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90" name="Oval 930">
                <a:extLst>
                  <a:ext uri="{FF2B5EF4-FFF2-40B4-BE49-F238E27FC236}">
                    <a16:creationId xmlns:a16="http://schemas.microsoft.com/office/drawing/2014/main" id="{0E27EDA4-369C-424C-9829-A595B53B506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68" name="Group 928">
              <a:extLst>
                <a:ext uri="{FF2B5EF4-FFF2-40B4-BE49-F238E27FC236}">
                  <a16:creationId xmlns:a16="http://schemas.microsoft.com/office/drawing/2014/main" id="{346EA5F9-B5A1-4CFC-862A-AA8D160AE478}"/>
                </a:ext>
              </a:extLst>
            </p:cNvPr>
            <p:cNvGrpSpPr>
              <a:grpSpLocks/>
            </p:cNvGrpSpPr>
            <p:nvPr/>
          </p:nvGrpSpPr>
          <p:grpSpPr bwMode="auto">
            <a:xfrm rot="5400000">
              <a:off x="5326462" y="5359240"/>
              <a:ext cx="232128" cy="152400"/>
              <a:chOff x="528" y="336"/>
              <a:chExt cx="3268" cy="1920"/>
            </a:xfrm>
          </p:grpSpPr>
          <p:sp>
            <p:nvSpPr>
              <p:cNvPr id="46687" name="Oval 929">
                <a:extLst>
                  <a:ext uri="{FF2B5EF4-FFF2-40B4-BE49-F238E27FC236}">
                    <a16:creationId xmlns:a16="http://schemas.microsoft.com/office/drawing/2014/main" id="{E13E8F07-C053-4099-935B-19BEC0B3FA1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88" name="Oval 930">
                <a:extLst>
                  <a:ext uri="{FF2B5EF4-FFF2-40B4-BE49-F238E27FC236}">
                    <a16:creationId xmlns:a16="http://schemas.microsoft.com/office/drawing/2014/main" id="{8074BCB3-4799-4828-973F-28BDB6BA3C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69" name="Group 928">
              <a:extLst>
                <a:ext uri="{FF2B5EF4-FFF2-40B4-BE49-F238E27FC236}">
                  <a16:creationId xmlns:a16="http://schemas.microsoft.com/office/drawing/2014/main" id="{2E64E160-FAB4-4A6C-AAF1-EC39B6681F25}"/>
                </a:ext>
              </a:extLst>
            </p:cNvPr>
            <p:cNvGrpSpPr>
              <a:grpSpLocks/>
            </p:cNvGrpSpPr>
            <p:nvPr/>
          </p:nvGrpSpPr>
          <p:grpSpPr bwMode="auto">
            <a:xfrm rot="5400000">
              <a:off x="5267195" y="5240717"/>
              <a:ext cx="232128" cy="152400"/>
              <a:chOff x="528" y="336"/>
              <a:chExt cx="3268" cy="1920"/>
            </a:xfrm>
          </p:grpSpPr>
          <p:sp>
            <p:nvSpPr>
              <p:cNvPr id="46685" name="Oval 929">
                <a:extLst>
                  <a:ext uri="{FF2B5EF4-FFF2-40B4-BE49-F238E27FC236}">
                    <a16:creationId xmlns:a16="http://schemas.microsoft.com/office/drawing/2014/main" id="{DFD70F6C-FD4B-49D7-9B4C-93857ABA42C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86" name="Oval 930">
                <a:extLst>
                  <a:ext uri="{FF2B5EF4-FFF2-40B4-BE49-F238E27FC236}">
                    <a16:creationId xmlns:a16="http://schemas.microsoft.com/office/drawing/2014/main" id="{AAF6DC12-0FCC-4806-922E-60397279ED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70" name="Group 928">
              <a:extLst>
                <a:ext uri="{FF2B5EF4-FFF2-40B4-BE49-F238E27FC236}">
                  <a16:creationId xmlns:a16="http://schemas.microsoft.com/office/drawing/2014/main" id="{EDA42BCA-5585-4B1A-9FF2-0F4B98A1494A}"/>
                </a:ext>
              </a:extLst>
            </p:cNvPr>
            <p:cNvGrpSpPr>
              <a:grpSpLocks/>
            </p:cNvGrpSpPr>
            <p:nvPr/>
          </p:nvGrpSpPr>
          <p:grpSpPr bwMode="auto">
            <a:xfrm rot="5400000">
              <a:off x="4970862" y="4808912"/>
              <a:ext cx="232128" cy="152400"/>
              <a:chOff x="528" y="336"/>
              <a:chExt cx="3268" cy="1920"/>
            </a:xfrm>
          </p:grpSpPr>
          <p:sp>
            <p:nvSpPr>
              <p:cNvPr id="46683" name="Oval 929">
                <a:extLst>
                  <a:ext uri="{FF2B5EF4-FFF2-40B4-BE49-F238E27FC236}">
                    <a16:creationId xmlns:a16="http://schemas.microsoft.com/office/drawing/2014/main" id="{61FCB332-5FE9-4373-9AF9-94000F41294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84" name="Oval 930">
                <a:extLst>
                  <a:ext uri="{FF2B5EF4-FFF2-40B4-BE49-F238E27FC236}">
                    <a16:creationId xmlns:a16="http://schemas.microsoft.com/office/drawing/2014/main" id="{C69BE546-60DB-46B0-9E6D-E8BF22D3648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71" name="Group 928">
              <a:extLst>
                <a:ext uri="{FF2B5EF4-FFF2-40B4-BE49-F238E27FC236}">
                  <a16:creationId xmlns:a16="http://schemas.microsoft.com/office/drawing/2014/main" id="{001EBD31-1C40-4084-B4A0-28DA4F94C163}"/>
                </a:ext>
              </a:extLst>
            </p:cNvPr>
            <p:cNvGrpSpPr>
              <a:grpSpLocks/>
            </p:cNvGrpSpPr>
            <p:nvPr/>
          </p:nvGrpSpPr>
          <p:grpSpPr bwMode="auto">
            <a:xfrm rot="5400000">
              <a:off x="4936995" y="4698845"/>
              <a:ext cx="232128" cy="152400"/>
              <a:chOff x="528" y="336"/>
              <a:chExt cx="3268" cy="1920"/>
            </a:xfrm>
          </p:grpSpPr>
          <p:sp>
            <p:nvSpPr>
              <p:cNvPr id="46681" name="Oval 929">
                <a:extLst>
                  <a:ext uri="{FF2B5EF4-FFF2-40B4-BE49-F238E27FC236}">
                    <a16:creationId xmlns:a16="http://schemas.microsoft.com/office/drawing/2014/main" id="{E4D5117D-E285-4C3C-AF36-AFD1C49C68C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82" name="Oval 930">
                <a:extLst>
                  <a:ext uri="{FF2B5EF4-FFF2-40B4-BE49-F238E27FC236}">
                    <a16:creationId xmlns:a16="http://schemas.microsoft.com/office/drawing/2014/main" id="{3ED614B1-B415-4A62-95DF-6867D0A637C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72" name="Group 928">
              <a:extLst>
                <a:ext uri="{FF2B5EF4-FFF2-40B4-BE49-F238E27FC236}">
                  <a16:creationId xmlns:a16="http://schemas.microsoft.com/office/drawing/2014/main" id="{D021AEE3-8A48-48AE-AC8B-93C34FDBCDAB}"/>
                </a:ext>
              </a:extLst>
            </p:cNvPr>
            <p:cNvGrpSpPr>
              <a:grpSpLocks/>
            </p:cNvGrpSpPr>
            <p:nvPr/>
          </p:nvGrpSpPr>
          <p:grpSpPr bwMode="auto">
            <a:xfrm rot="5400000">
              <a:off x="4860798" y="4588780"/>
              <a:ext cx="232128" cy="152400"/>
              <a:chOff x="528" y="336"/>
              <a:chExt cx="3268" cy="1920"/>
            </a:xfrm>
          </p:grpSpPr>
          <p:sp>
            <p:nvSpPr>
              <p:cNvPr id="46679" name="Oval 929">
                <a:extLst>
                  <a:ext uri="{FF2B5EF4-FFF2-40B4-BE49-F238E27FC236}">
                    <a16:creationId xmlns:a16="http://schemas.microsoft.com/office/drawing/2014/main" id="{963E9592-A95A-439A-8BE4-4EA11FE701E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80" name="Oval 930">
                <a:extLst>
                  <a:ext uri="{FF2B5EF4-FFF2-40B4-BE49-F238E27FC236}">
                    <a16:creationId xmlns:a16="http://schemas.microsoft.com/office/drawing/2014/main" id="{9E5E54CC-6D53-4377-BF2E-E0F9525D40C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73" name="Group 928">
              <a:extLst>
                <a:ext uri="{FF2B5EF4-FFF2-40B4-BE49-F238E27FC236}">
                  <a16:creationId xmlns:a16="http://schemas.microsoft.com/office/drawing/2014/main" id="{2BD0ED62-15C0-43DA-9766-FFA18D21A63F}"/>
                </a:ext>
              </a:extLst>
            </p:cNvPr>
            <p:cNvGrpSpPr>
              <a:grpSpLocks/>
            </p:cNvGrpSpPr>
            <p:nvPr/>
          </p:nvGrpSpPr>
          <p:grpSpPr bwMode="auto">
            <a:xfrm rot="5400000">
              <a:off x="4784595" y="4487176"/>
              <a:ext cx="232128" cy="152400"/>
              <a:chOff x="528" y="336"/>
              <a:chExt cx="3268" cy="1920"/>
            </a:xfrm>
          </p:grpSpPr>
          <p:sp>
            <p:nvSpPr>
              <p:cNvPr id="46677" name="Oval 929">
                <a:extLst>
                  <a:ext uri="{FF2B5EF4-FFF2-40B4-BE49-F238E27FC236}">
                    <a16:creationId xmlns:a16="http://schemas.microsoft.com/office/drawing/2014/main" id="{FAD49B13-C9F3-4456-9B2F-525DD28E47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78" name="Oval 930">
                <a:extLst>
                  <a:ext uri="{FF2B5EF4-FFF2-40B4-BE49-F238E27FC236}">
                    <a16:creationId xmlns:a16="http://schemas.microsoft.com/office/drawing/2014/main" id="{AF309EFA-D5FB-4BB5-BD84-FB99B397211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74" name="Group 928">
              <a:extLst>
                <a:ext uri="{FF2B5EF4-FFF2-40B4-BE49-F238E27FC236}">
                  <a16:creationId xmlns:a16="http://schemas.microsoft.com/office/drawing/2014/main" id="{A21F10DE-C588-4140-9799-C47B7AE759A1}"/>
                </a:ext>
              </a:extLst>
            </p:cNvPr>
            <p:cNvGrpSpPr>
              <a:grpSpLocks/>
            </p:cNvGrpSpPr>
            <p:nvPr/>
          </p:nvGrpSpPr>
          <p:grpSpPr bwMode="auto">
            <a:xfrm rot="5400000">
              <a:off x="4708392" y="4385572"/>
              <a:ext cx="232128" cy="152400"/>
              <a:chOff x="528" y="336"/>
              <a:chExt cx="3268" cy="1920"/>
            </a:xfrm>
          </p:grpSpPr>
          <p:sp>
            <p:nvSpPr>
              <p:cNvPr id="46675" name="Oval 929">
                <a:extLst>
                  <a:ext uri="{FF2B5EF4-FFF2-40B4-BE49-F238E27FC236}">
                    <a16:creationId xmlns:a16="http://schemas.microsoft.com/office/drawing/2014/main" id="{E7039DF1-B1A1-4346-BFF8-FBF2DCD2D84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76" name="Oval 930">
                <a:extLst>
                  <a:ext uri="{FF2B5EF4-FFF2-40B4-BE49-F238E27FC236}">
                    <a16:creationId xmlns:a16="http://schemas.microsoft.com/office/drawing/2014/main" id="{06180DE5-469F-4F60-89C9-B690F665AA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75" name="Group 928">
              <a:extLst>
                <a:ext uri="{FF2B5EF4-FFF2-40B4-BE49-F238E27FC236}">
                  <a16:creationId xmlns:a16="http://schemas.microsoft.com/office/drawing/2014/main" id="{3819FDDA-1AF6-4611-A75A-26C5AF9B56EB}"/>
                </a:ext>
              </a:extLst>
            </p:cNvPr>
            <p:cNvGrpSpPr>
              <a:grpSpLocks/>
            </p:cNvGrpSpPr>
            <p:nvPr/>
          </p:nvGrpSpPr>
          <p:grpSpPr bwMode="auto">
            <a:xfrm rot="5400000">
              <a:off x="4640662" y="4267040"/>
              <a:ext cx="232128" cy="152400"/>
              <a:chOff x="528" y="336"/>
              <a:chExt cx="3268" cy="1920"/>
            </a:xfrm>
          </p:grpSpPr>
          <p:sp>
            <p:nvSpPr>
              <p:cNvPr id="46673" name="Oval 929">
                <a:extLst>
                  <a:ext uri="{FF2B5EF4-FFF2-40B4-BE49-F238E27FC236}">
                    <a16:creationId xmlns:a16="http://schemas.microsoft.com/office/drawing/2014/main" id="{42C1CD9E-6E9E-474A-A0CA-4B6441BDAFE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74" name="Oval 930">
                <a:extLst>
                  <a:ext uri="{FF2B5EF4-FFF2-40B4-BE49-F238E27FC236}">
                    <a16:creationId xmlns:a16="http://schemas.microsoft.com/office/drawing/2014/main" id="{CEF48CAC-C626-4DBA-934D-D141F31892E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76" name="Group 928">
              <a:extLst>
                <a:ext uri="{FF2B5EF4-FFF2-40B4-BE49-F238E27FC236}">
                  <a16:creationId xmlns:a16="http://schemas.microsoft.com/office/drawing/2014/main" id="{2112A82F-BADB-41F9-83CE-3F6F66BDB8E6}"/>
                </a:ext>
              </a:extLst>
            </p:cNvPr>
            <p:cNvGrpSpPr>
              <a:grpSpLocks/>
            </p:cNvGrpSpPr>
            <p:nvPr/>
          </p:nvGrpSpPr>
          <p:grpSpPr bwMode="auto">
            <a:xfrm rot="5400000">
              <a:off x="4581395" y="4148517"/>
              <a:ext cx="232128" cy="152400"/>
              <a:chOff x="528" y="336"/>
              <a:chExt cx="3268" cy="1920"/>
            </a:xfrm>
          </p:grpSpPr>
          <p:sp>
            <p:nvSpPr>
              <p:cNvPr id="46671" name="Oval 929">
                <a:extLst>
                  <a:ext uri="{FF2B5EF4-FFF2-40B4-BE49-F238E27FC236}">
                    <a16:creationId xmlns:a16="http://schemas.microsoft.com/office/drawing/2014/main" id="{CEBA80E6-2F14-4DE0-A200-5B05B8A3E9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72" name="Oval 930">
                <a:extLst>
                  <a:ext uri="{FF2B5EF4-FFF2-40B4-BE49-F238E27FC236}">
                    <a16:creationId xmlns:a16="http://schemas.microsoft.com/office/drawing/2014/main" id="{43B11563-98B5-46E5-8B02-6091B91223A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77" name="Group 928">
              <a:extLst>
                <a:ext uri="{FF2B5EF4-FFF2-40B4-BE49-F238E27FC236}">
                  <a16:creationId xmlns:a16="http://schemas.microsoft.com/office/drawing/2014/main" id="{E8F83391-FAB4-4F86-88E3-964778329791}"/>
                </a:ext>
              </a:extLst>
            </p:cNvPr>
            <p:cNvGrpSpPr>
              <a:grpSpLocks/>
            </p:cNvGrpSpPr>
            <p:nvPr/>
          </p:nvGrpSpPr>
          <p:grpSpPr bwMode="auto">
            <a:xfrm rot="5400000">
              <a:off x="4505198" y="4038452"/>
              <a:ext cx="232128" cy="152400"/>
              <a:chOff x="528" y="336"/>
              <a:chExt cx="3268" cy="1920"/>
            </a:xfrm>
          </p:grpSpPr>
          <p:sp>
            <p:nvSpPr>
              <p:cNvPr id="46669" name="Oval 929">
                <a:extLst>
                  <a:ext uri="{FF2B5EF4-FFF2-40B4-BE49-F238E27FC236}">
                    <a16:creationId xmlns:a16="http://schemas.microsoft.com/office/drawing/2014/main" id="{60017BD6-5161-44BD-BEE4-BD11F178E7E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70" name="Oval 930">
                <a:extLst>
                  <a:ext uri="{FF2B5EF4-FFF2-40B4-BE49-F238E27FC236}">
                    <a16:creationId xmlns:a16="http://schemas.microsoft.com/office/drawing/2014/main" id="{5AF9A526-19D5-405C-8B2C-461DFECB4A5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78" name="Group 928">
              <a:extLst>
                <a:ext uri="{FF2B5EF4-FFF2-40B4-BE49-F238E27FC236}">
                  <a16:creationId xmlns:a16="http://schemas.microsoft.com/office/drawing/2014/main" id="{FF6A1FE9-3F67-4BFF-B784-96BCCC0AAB11}"/>
                </a:ext>
              </a:extLst>
            </p:cNvPr>
            <p:cNvGrpSpPr>
              <a:grpSpLocks/>
            </p:cNvGrpSpPr>
            <p:nvPr/>
          </p:nvGrpSpPr>
          <p:grpSpPr bwMode="auto">
            <a:xfrm rot="5400000">
              <a:off x="4428995" y="3936848"/>
              <a:ext cx="232128" cy="152400"/>
              <a:chOff x="528" y="336"/>
              <a:chExt cx="3268" cy="1920"/>
            </a:xfrm>
          </p:grpSpPr>
          <p:sp>
            <p:nvSpPr>
              <p:cNvPr id="46667" name="Oval 929">
                <a:extLst>
                  <a:ext uri="{FF2B5EF4-FFF2-40B4-BE49-F238E27FC236}">
                    <a16:creationId xmlns:a16="http://schemas.microsoft.com/office/drawing/2014/main" id="{02DA160A-1461-42C7-A168-E7ACEE3C234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68" name="Oval 930">
                <a:extLst>
                  <a:ext uri="{FF2B5EF4-FFF2-40B4-BE49-F238E27FC236}">
                    <a16:creationId xmlns:a16="http://schemas.microsoft.com/office/drawing/2014/main" id="{A20AAD12-8E07-430F-ADC0-A04E320B80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79" name="Group 928">
              <a:extLst>
                <a:ext uri="{FF2B5EF4-FFF2-40B4-BE49-F238E27FC236}">
                  <a16:creationId xmlns:a16="http://schemas.microsoft.com/office/drawing/2014/main" id="{D5F4A715-BF1F-4C36-8033-E1557A03A5B6}"/>
                </a:ext>
              </a:extLst>
            </p:cNvPr>
            <p:cNvGrpSpPr>
              <a:grpSpLocks/>
            </p:cNvGrpSpPr>
            <p:nvPr/>
          </p:nvGrpSpPr>
          <p:grpSpPr bwMode="auto">
            <a:xfrm rot="5400000">
              <a:off x="4352792" y="3835244"/>
              <a:ext cx="232128" cy="152400"/>
              <a:chOff x="528" y="336"/>
              <a:chExt cx="3268" cy="1920"/>
            </a:xfrm>
          </p:grpSpPr>
          <p:sp>
            <p:nvSpPr>
              <p:cNvPr id="46665" name="Oval 929">
                <a:extLst>
                  <a:ext uri="{FF2B5EF4-FFF2-40B4-BE49-F238E27FC236}">
                    <a16:creationId xmlns:a16="http://schemas.microsoft.com/office/drawing/2014/main" id="{6253C50D-7C7C-4C00-88F3-234967604A8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66" name="Oval 930">
                <a:extLst>
                  <a:ext uri="{FF2B5EF4-FFF2-40B4-BE49-F238E27FC236}">
                    <a16:creationId xmlns:a16="http://schemas.microsoft.com/office/drawing/2014/main" id="{21A4A2BE-E1E5-4A80-A7DC-7CF29975444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80" name="Group 928">
              <a:extLst>
                <a:ext uri="{FF2B5EF4-FFF2-40B4-BE49-F238E27FC236}">
                  <a16:creationId xmlns:a16="http://schemas.microsoft.com/office/drawing/2014/main" id="{A2DFBDE0-000F-46A9-80AB-C4A87FDA2222}"/>
                </a:ext>
              </a:extLst>
            </p:cNvPr>
            <p:cNvGrpSpPr>
              <a:grpSpLocks/>
            </p:cNvGrpSpPr>
            <p:nvPr/>
          </p:nvGrpSpPr>
          <p:grpSpPr bwMode="auto">
            <a:xfrm rot="5400000">
              <a:off x="4285062" y="3716712"/>
              <a:ext cx="232128" cy="152400"/>
              <a:chOff x="528" y="336"/>
              <a:chExt cx="3268" cy="1920"/>
            </a:xfrm>
          </p:grpSpPr>
          <p:sp>
            <p:nvSpPr>
              <p:cNvPr id="46663" name="Oval 929">
                <a:extLst>
                  <a:ext uri="{FF2B5EF4-FFF2-40B4-BE49-F238E27FC236}">
                    <a16:creationId xmlns:a16="http://schemas.microsoft.com/office/drawing/2014/main" id="{0AB9B2FD-9108-4C4B-8DF0-66022212D4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64" name="Oval 930">
                <a:extLst>
                  <a:ext uri="{FF2B5EF4-FFF2-40B4-BE49-F238E27FC236}">
                    <a16:creationId xmlns:a16="http://schemas.microsoft.com/office/drawing/2014/main" id="{73EAD5E4-FE7B-45CC-A8F3-5FDD5EC735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81" name="Group 928">
              <a:extLst>
                <a:ext uri="{FF2B5EF4-FFF2-40B4-BE49-F238E27FC236}">
                  <a16:creationId xmlns:a16="http://schemas.microsoft.com/office/drawing/2014/main" id="{4A4592D0-9B8E-4CA3-9FB0-71053D4ED170}"/>
                </a:ext>
              </a:extLst>
            </p:cNvPr>
            <p:cNvGrpSpPr>
              <a:grpSpLocks/>
            </p:cNvGrpSpPr>
            <p:nvPr/>
          </p:nvGrpSpPr>
          <p:grpSpPr bwMode="auto">
            <a:xfrm rot="5400000">
              <a:off x="5571999" y="5469305"/>
              <a:ext cx="232128" cy="152400"/>
              <a:chOff x="528" y="336"/>
              <a:chExt cx="3268" cy="1920"/>
            </a:xfrm>
          </p:grpSpPr>
          <p:sp>
            <p:nvSpPr>
              <p:cNvPr id="46661" name="Oval 929">
                <a:extLst>
                  <a:ext uri="{FF2B5EF4-FFF2-40B4-BE49-F238E27FC236}">
                    <a16:creationId xmlns:a16="http://schemas.microsoft.com/office/drawing/2014/main" id="{297BBF2C-77FA-45D7-A7D5-785DBECAF2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62" name="Oval 930">
                <a:extLst>
                  <a:ext uri="{FF2B5EF4-FFF2-40B4-BE49-F238E27FC236}">
                    <a16:creationId xmlns:a16="http://schemas.microsoft.com/office/drawing/2014/main" id="{84777EC1-AC10-489E-86FA-1A618C794A7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82" name="Group 928">
              <a:extLst>
                <a:ext uri="{FF2B5EF4-FFF2-40B4-BE49-F238E27FC236}">
                  <a16:creationId xmlns:a16="http://schemas.microsoft.com/office/drawing/2014/main" id="{AA23C6AA-31A5-44A4-BB24-3502FA13A8F9}"/>
                </a:ext>
              </a:extLst>
            </p:cNvPr>
            <p:cNvGrpSpPr>
              <a:grpSpLocks/>
            </p:cNvGrpSpPr>
            <p:nvPr/>
          </p:nvGrpSpPr>
          <p:grpSpPr bwMode="auto">
            <a:xfrm rot="5400000">
              <a:off x="5495796" y="5367701"/>
              <a:ext cx="232128" cy="152400"/>
              <a:chOff x="528" y="336"/>
              <a:chExt cx="3268" cy="1920"/>
            </a:xfrm>
          </p:grpSpPr>
          <p:sp>
            <p:nvSpPr>
              <p:cNvPr id="46659" name="Oval 929">
                <a:extLst>
                  <a:ext uri="{FF2B5EF4-FFF2-40B4-BE49-F238E27FC236}">
                    <a16:creationId xmlns:a16="http://schemas.microsoft.com/office/drawing/2014/main" id="{AABA3480-B7B7-44D0-8E66-3C1C34DD1D9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60" name="Oval 930">
                <a:extLst>
                  <a:ext uri="{FF2B5EF4-FFF2-40B4-BE49-F238E27FC236}">
                    <a16:creationId xmlns:a16="http://schemas.microsoft.com/office/drawing/2014/main" id="{88FBB5EC-EF34-464D-ACC8-A7B30AFCA3F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83" name="Group 928">
              <a:extLst>
                <a:ext uri="{FF2B5EF4-FFF2-40B4-BE49-F238E27FC236}">
                  <a16:creationId xmlns:a16="http://schemas.microsoft.com/office/drawing/2014/main" id="{601FFAB4-00B3-4F26-8611-E3AC88CDF3CF}"/>
                </a:ext>
              </a:extLst>
            </p:cNvPr>
            <p:cNvGrpSpPr>
              <a:grpSpLocks/>
            </p:cNvGrpSpPr>
            <p:nvPr/>
          </p:nvGrpSpPr>
          <p:grpSpPr bwMode="auto">
            <a:xfrm rot="5400000">
              <a:off x="5419593" y="5266097"/>
              <a:ext cx="232128" cy="152400"/>
              <a:chOff x="528" y="336"/>
              <a:chExt cx="3268" cy="1920"/>
            </a:xfrm>
          </p:grpSpPr>
          <p:sp>
            <p:nvSpPr>
              <p:cNvPr id="46657" name="Oval 929">
                <a:extLst>
                  <a:ext uri="{FF2B5EF4-FFF2-40B4-BE49-F238E27FC236}">
                    <a16:creationId xmlns:a16="http://schemas.microsoft.com/office/drawing/2014/main" id="{F790C16C-4EB4-4907-9860-2E7D5BA214F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58" name="Oval 930">
                <a:extLst>
                  <a:ext uri="{FF2B5EF4-FFF2-40B4-BE49-F238E27FC236}">
                    <a16:creationId xmlns:a16="http://schemas.microsoft.com/office/drawing/2014/main" id="{120D3224-BF2F-420B-A864-77C36F91EB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84" name="Group 928">
              <a:extLst>
                <a:ext uri="{FF2B5EF4-FFF2-40B4-BE49-F238E27FC236}">
                  <a16:creationId xmlns:a16="http://schemas.microsoft.com/office/drawing/2014/main" id="{0BB55877-56D4-4E50-AFEA-25AC6BAED53F}"/>
                </a:ext>
              </a:extLst>
            </p:cNvPr>
            <p:cNvGrpSpPr>
              <a:grpSpLocks/>
            </p:cNvGrpSpPr>
            <p:nvPr/>
          </p:nvGrpSpPr>
          <p:grpSpPr bwMode="auto">
            <a:xfrm rot="5400000">
              <a:off x="5351863" y="5147565"/>
              <a:ext cx="232128" cy="152400"/>
              <a:chOff x="528" y="336"/>
              <a:chExt cx="3268" cy="1920"/>
            </a:xfrm>
          </p:grpSpPr>
          <p:sp>
            <p:nvSpPr>
              <p:cNvPr id="46655" name="Oval 929">
                <a:extLst>
                  <a:ext uri="{FF2B5EF4-FFF2-40B4-BE49-F238E27FC236}">
                    <a16:creationId xmlns:a16="http://schemas.microsoft.com/office/drawing/2014/main" id="{415A7650-0346-481E-9A03-4AE2D1891A5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56" name="Oval 930">
                <a:extLst>
                  <a:ext uri="{FF2B5EF4-FFF2-40B4-BE49-F238E27FC236}">
                    <a16:creationId xmlns:a16="http://schemas.microsoft.com/office/drawing/2014/main" id="{9D5021CA-9F35-43EC-8A47-73482FFAAA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85" name="Group 928">
              <a:extLst>
                <a:ext uri="{FF2B5EF4-FFF2-40B4-BE49-F238E27FC236}">
                  <a16:creationId xmlns:a16="http://schemas.microsoft.com/office/drawing/2014/main" id="{B15C5242-F445-4E28-B896-FE27A32C39C9}"/>
                </a:ext>
              </a:extLst>
            </p:cNvPr>
            <p:cNvGrpSpPr>
              <a:grpSpLocks/>
            </p:cNvGrpSpPr>
            <p:nvPr/>
          </p:nvGrpSpPr>
          <p:grpSpPr bwMode="auto">
            <a:xfrm rot="5400000">
              <a:off x="5140196" y="4817373"/>
              <a:ext cx="232128" cy="152400"/>
              <a:chOff x="528" y="336"/>
              <a:chExt cx="3268" cy="1920"/>
            </a:xfrm>
          </p:grpSpPr>
          <p:sp>
            <p:nvSpPr>
              <p:cNvPr id="46653" name="Oval 929">
                <a:extLst>
                  <a:ext uri="{FF2B5EF4-FFF2-40B4-BE49-F238E27FC236}">
                    <a16:creationId xmlns:a16="http://schemas.microsoft.com/office/drawing/2014/main" id="{7799C2F2-4210-4B35-AC77-441A0527C4F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54" name="Oval 930">
                <a:extLst>
                  <a:ext uri="{FF2B5EF4-FFF2-40B4-BE49-F238E27FC236}">
                    <a16:creationId xmlns:a16="http://schemas.microsoft.com/office/drawing/2014/main" id="{BEF4850C-3BF3-489F-9465-11A23AF3736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86" name="Group 928">
              <a:extLst>
                <a:ext uri="{FF2B5EF4-FFF2-40B4-BE49-F238E27FC236}">
                  <a16:creationId xmlns:a16="http://schemas.microsoft.com/office/drawing/2014/main" id="{E58ACAC5-A9FD-4D00-9D42-4BAD93B5D958}"/>
                </a:ext>
              </a:extLst>
            </p:cNvPr>
            <p:cNvGrpSpPr>
              <a:grpSpLocks/>
            </p:cNvGrpSpPr>
            <p:nvPr/>
          </p:nvGrpSpPr>
          <p:grpSpPr bwMode="auto">
            <a:xfrm rot="5400000">
              <a:off x="5063993" y="4715769"/>
              <a:ext cx="232128" cy="152400"/>
              <a:chOff x="528" y="336"/>
              <a:chExt cx="3268" cy="1920"/>
            </a:xfrm>
          </p:grpSpPr>
          <p:sp>
            <p:nvSpPr>
              <p:cNvPr id="46651" name="Oval 929">
                <a:extLst>
                  <a:ext uri="{FF2B5EF4-FFF2-40B4-BE49-F238E27FC236}">
                    <a16:creationId xmlns:a16="http://schemas.microsoft.com/office/drawing/2014/main" id="{BE7F2437-1EA6-4EF6-96D6-4FB9F426EEC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52" name="Oval 930">
                <a:extLst>
                  <a:ext uri="{FF2B5EF4-FFF2-40B4-BE49-F238E27FC236}">
                    <a16:creationId xmlns:a16="http://schemas.microsoft.com/office/drawing/2014/main" id="{8E71CF8F-BA8A-41C9-8BCA-46DEEFF5C2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87" name="Group 928">
              <a:extLst>
                <a:ext uri="{FF2B5EF4-FFF2-40B4-BE49-F238E27FC236}">
                  <a16:creationId xmlns:a16="http://schemas.microsoft.com/office/drawing/2014/main" id="{9DECFA1F-23A9-4921-BF14-63383036E678}"/>
                </a:ext>
              </a:extLst>
            </p:cNvPr>
            <p:cNvGrpSpPr>
              <a:grpSpLocks/>
            </p:cNvGrpSpPr>
            <p:nvPr/>
          </p:nvGrpSpPr>
          <p:grpSpPr bwMode="auto">
            <a:xfrm rot="5400000">
              <a:off x="4996263" y="4597237"/>
              <a:ext cx="232128" cy="152400"/>
              <a:chOff x="528" y="336"/>
              <a:chExt cx="3268" cy="1920"/>
            </a:xfrm>
          </p:grpSpPr>
          <p:sp>
            <p:nvSpPr>
              <p:cNvPr id="46649" name="Oval 929">
                <a:extLst>
                  <a:ext uri="{FF2B5EF4-FFF2-40B4-BE49-F238E27FC236}">
                    <a16:creationId xmlns:a16="http://schemas.microsoft.com/office/drawing/2014/main" id="{D6EBB4FA-949B-45E9-9C1F-CD0237230D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50" name="Oval 930">
                <a:extLst>
                  <a:ext uri="{FF2B5EF4-FFF2-40B4-BE49-F238E27FC236}">
                    <a16:creationId xmlns:a16="http://schemas.microsoft.com/office/drawing/2014/main" id="{4021AFCF-1377-4939-B83E-AE48124F716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88" name="Group 928">
              <a:extLst>
                <a:ext uri="{FF2B5EF4-FFF2-40B4-BE49-F238E27FC236}">
                  <a16:creationId xmlns:a16="http://schemas.microsoft.com/office/drawing/2014/main" id="{9C369463-5279-4EF6-85C2-FC4923FAC074}"/>
                </a:ext>
              </a:extLst>
            </p:cNvPr>
            <p:cNvGrpSpPr>
              <a:grpSpLocks/>
            </p:cNvGrpSpPr>
            <p:nvPr/>
          </p:nvGrpSpPr>
          <p:grpSpPr bwMode="auto">
            <a:xfrm rot="5400000">
              <a:off x="4962396" y="4487170"/>
              <a:ext cx="232128" cy="152400"/>
              <a:chOff x="528" y="336"/>
              <a:chExt cx="3268" cy="1920"/>
            </a:xfrm>
          </p:grpSpPr>
          <p:sp>
            <p:nvSpPr>
              <p:cNvPr id="46647" name="Oval 929">
                <a:extLst>
                  <a:ext uri="{FF2B5EF4-FFF2-40B4-BE49-F238E27FC236}">
                    <a16:creationId xmlns:a16="http://schemas.microsoft.com/office/drawing/2014/main" id="{6FCA2E20-8CBD-49D8-8312-D88B5799D20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48" name="Oval 930">
                <a:extLst>
                  <a:ext uri="{FF2B5EF4-FFF2-40B4-BE49-F238E27FC236}">
                    <a16:creationId xmlns:a16="http://schemas.microsoft.com/office/drawing/2014/main" id="{064D5649-41D7-4252-BE94-299B47FFC76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89" name="Group 928">
              <a:extLst>
                <a:ext uri="{FF2B5EF4-FFF2-40B4-BE49-F238E27FC236}">
                  <a16:creationId xmlns:a16="http://schemas.microsoft.com/office/drawing/2014/main" id="{D1DC7961-D6C9-4B4C-B3D2-236BEAA79BF4}"/>
                </a:ext>
              </a:extLst>
            </p:cNvPr>
            <p:cNvGrpSpPr>
              <a:grpSpLocks/>
            </p:cNvGrpSpPr>
            <p:nvPr/>
          </p:nvGrpSpPr>
          <p:grpSpPr bwMode="auto">
            <a:xfrm rot="5400000">
              <a:off x="4886199" y="4377105"/>
              <a:ext cx="232128" cy="152400"/>
              <a:chOff x="528" y="336"/>
              <a:chExt cx="3268" cy="1920"/>
            </a:xfrm>
          </p:grpSpPr>
          <p:sp>
            <p:nvSpPr>
              <p:cNvPr id="46645" name="Oval 929">
                <a:extLst>
                  <a:ext uri="{FF2B5EF4-FFF2-40B4-BE49-F238E27FC236}">
                    <a16:creationId xmlns:a16="http://schemas.microsoft.com/office/drawing/2014/main" id="{3C4D3AFE-A711-4AF7-BD53-6E62461C919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46" name="Oval 930">
                <a:extLst>
                  <a:ext uri="{FF2B5EF4-FFF2-40B4-BE49-F238E27FC236}">
                    <a16:creationId xmlns:a16="http://schemas.microsoft.com/office/drawing/2014/main" id="{B45E0335-3803-4432-BE72-6C80A4B1086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90" name="Group 928">
              <a:extLst>
                <a:ext uri="{FF2B5EF4-FFF2-40B4-BE49-F238E27FC236}">
                  <a16:creationId xmlns:a16="http://schemas.microsoft.com/office/drawing/2014/main" id="{9A40E36B-1F67-4D0C-8B63-B06128EFD6B7}"/>
                </a:ext>
              </a:extLst>
            </p:cNvPr>
            <p:cNvGrpSpPr>
              <a:grpSpLocks/>
            </p:cNvGrpSpPr>
            <p:nvPr/>
          </p:nvGrpSpPr>
          <p:grpSpPr bwMode="auto">
            <a:xfrm rot="5400000">
              <a:off x="4809996" y="4275501"/>
              <a:ext cx="232128" cy="152400"/>
              <a:chOff x="528" y="336"/>
              <a:chExt cx="3268" cy="1920"/>
            </a:xfrm>
          </p:grpSpPr>
          <p:sp>
            <p:nvSpPr>
              <p:cNvPr id="46643" name="Oval 929">
                <a:extLst>
                  <a:ext uri="{FF2B5EF4-FFF2-40B4-BE49-F238E27FC236}">
                    <a16:creationId xmlns:a16="http://schemas.microsoft.com/office/drawing/2014/main" id="{7F0B8103-57BF-4FB6-A918-2165FD4BF9C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44" name="Oval 930">
                <a:extLst>
                  <a:ext uri="{FF2B5EF4-FFF2-40B4-BE49-F238E27FC236}">
                    <a16:creationId xmlns:a16="http://schemas.microsoft.com/office/drawing/2014/main" id="{A0B40490-86B9-4686-A79D-4D0A56DFED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91" name="Group 928">
              <a:extLst>
                <a:ext uri="{FF2B5EF4-FFF2-40B4-BE49-F238E27FC236}">
                  <a16:creationId xmlns:a16="http://schemas.microsoft.com/office/drawing/2014/main" id="{17C64182-ACC4-4047-8F30-D7BD54EF7301}"/>
                </a:ext>
              </a:extLst>
            </p:cNvPr>
            <p:cNvGrpSpPr>
              <a:grpSpLocks/>
            </p:cNvGrpSpPr>
            <p:nvPr/>
          </p:nvGrpSpPr>
          <p:grpSpPr bwMode="auto">
            <a:xfrm rot="5400000">
              <a:off x="4733793" y="4173897"/>
              <a:ext cx="232128" cy="152400"/>
              <a:chOff x="528" y="336"/>
              <a:chExt cx="3268" cy="1920"/>
            </a:xfrm>
          </p:grpSpPr>
          <p:sp>
            <p:nvSpPr>
              <p:cNvPr id="46641" name="Oval 929">
                <a:extLst>
                  <a:ext uri="{FF2B5EF4-FFF2-40B4-BE49-F238E27FC236}">
                    <a16:creationId xmlns:a16="http://schemas.microsoft.com/office/drawing/2014/main" id="{99379816-F23A-4A54-B67F-21EBBA28EE5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42" name="Oval 930">
                <a:extLst>
                  <a:ext uri="{FF2B5EF4-FFF2-40B4-BE49-F238E27FC236}">
                    <a16:creationId xmlns:a16="http://schemas.microsoft.com/office/drawing/2014/main" id="{10F78FB2-D7D9-4A64-84C0-FB3DD65227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92" name="Group 928">
              <a:extLst>
                <a:ext uri="{FF2B5EF4-FFF2-40B4-BE49-F238E27FC236}">
                  <a16:creationId xmlns:a16="http://schemas.microsoft.com/office/drawing/2014/main" id="{57A3B924-F4A1-4191-B448-FF3940394182}"/>
                </a:ext>
              </a:extLst>
            </p:cNvPr>
            <p:cNvGrpSpPr>
              <a:grpSpLocks/>
            </p:cNvGrpSpPr>
            <p:nvPr/>
          </p:nvGrpSpPr>
          <p:grpSpPr bwMode="auto">
            <a:xfrm rot="5400000">
              <a:off x="4666063" y="4055365"/>
              <a:ext cx="232128" cy="152400"/>
              <a:chOff x="528" y="336"/>
              <a:chExt cx="3268" cy="1920"/>
            </a:xfrm>
          </p:grpSpPr>
          <p:sp>
            <p:nvSpPr>
              <p:cNvPr id="46639" name="Oval 929">
                <a:extLst>
                  <a:ext uri="{FF2B5EF4-FFF2-40B4-BE49-F238E27FC236}">
                    <a16:creationId xmlns:a16="http://schemas.microsoft.com/office/drawing/2014/main" id="{862E2A26-0552-41BD-9582-3A23353262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40" name="Oval 930">
                <a:extLst>
                  <a:ext uri="{FF2B5EF4-FFF2-40B4-BE49-F238E27FC236}">
                    <a16:creationId xmlns:a16="http://schemas.microsoft.com/office/drawing/2014/main" id="{055DCEC4-C378-4965-9962-E73BA74C20D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93" name="Group 928">
              <a:extLst>
                <a:ext uri="{FF2B5EF4-FFF2-40B4-BE49-F238E27FC236}">
                  <a16:creationId xmlns:a16="http://schemas.microsoft.com/office/drawing/2014/main" id="{DF719604-0267-49C5-A9B3-F32A80D0DC23}"/>
                </a:ext>
              </a:extLst>
            </p:cNvPr>
            <p:cNvGrpSpPr>
              <a:grpSpLocks/>
            </p:cNvGrpSpPr>
            <p:nvPr/>
          </p:nvGrpSpPr>
          <p:grpSpPr bwMode="auto">
            <a:xfrm rot="5400000">
              <a:off x="4606796" y="3936842"/>
              <a:ext cx="232128" cy="152400"/>
              <a:chOff x="528" y="336"/>
              <a:chExt cx="3268" cy="1920"/>
            </a:xfrm>
          </p:grpSpPr>
          <p:sp>
            <p:nvSpPr>
              <p:cNvPr id="46637" name="Oval 929">
                <a:extLst>
                  <a:ext uri="{FF2B5EF4-FFF2-40B4-BE49-F238E27FC236}">
                    <a16:creationId xmlns:a16="http://schemas.microsoft.com/office/drawing/2014/main" id="{43DE3240-B700-494D-909C-A39EFF5214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38" name="Oval 930">
                <a:extLst>
                  <a:ext uri="{FF2B5EF4-FFF2-40B4-BE49-F238E27FC236}">
                    <a16:creationId xmlns:a16="http://schemas.microsoft.com/office/drawing/2014/main" id="{54B0337E-1D3D-42F9-B526-3C9469823D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94" name="Group 928">
              <a:extLst>
                <a:ext uri="{FF2B5EF4-FFF2-40B4-BE49-F238E27FC236}">
                  <a16:creationId xmlns:a16="http://schemas.microsoft.com/office/drawing/2014/main" id="{6641D537-D9AF-4EB1-B444-18810F70A20C}"/>
                </a:ext>
              </a:extLst>
            </p:cNvPr>
            <p:cNvGrpSpPr>
              <a:grpSpLocks/>
            </p:cNvGrpSpPr>
            <p:nvPr/>
          </p:nvGrpSpPr>
          <p:grpSpPr bwMode="auto">
            <a:xfrm rot="5400000">
              <a:off x="4530599" y="3826777"/>
              <a:ext cx="232128" cy="152400"/>
              <a:chOff x="528" y="336"/>
              <a:chExt cx="3268" cy="1920"/>
            </a:xfrm>
          </p:grpSpPr>
          <p:sp>
            <p:nvSpPr>
              <p:cNvPr id="46635" name="Oval 929">
                <a:extLst>
                  <a:ext uri="{FF2B5EF4-FFF2-40B4-BE49-F238E27FC236}">
                    <a16:creationId xmlns:a16="http://schemas.microsoft.com/office/drawing/2014/main" id="{C652B3D0-37FD-49C3-A41A-75AC442D84B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36" name="Oval 930">
                <a:extLst>
                  <a:ext uri="{FF2B5EF4-FFF2-40B4-BE49-F238E27FC236}">
                    <a16:creationId xmlns:a16="http://schemas.microsoft.com/office/drawing/2014/main" id="{3D78DCCC-3547-4C80-BDAC-295BBDAA3A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95" name="Group 928">
              <a:extLst>
                <a:ext uri="{FF2B5EF4-FFF2-40B4-BE49-F238E27FC236}">
                  <a16:creationId xmlns:a16="http://schemas.microsoft.com/office/drawing/2014/main" id="{232B1D1F-BDFC-4032-9E74-C7FED82A638D}"/>
                </a:ext>
              </a:extLst>
            </p:cNvPr>
            <p:cNvGrpSpPr>
              <a:grpSpLocks/>
            </p:cNvGrpSpPr>
            <p:nvPr/>
          </p:nvGrpSpPr>
          <p:grpSpPr bwMode="auto">
            <a:xfrm rot="5400000">
              <a:off x="4454396" y="3725173"/>
              <a:ext cx="232128" cy="152400"/>
              <a:chOff x="528" y="336"/>
              <a:chExt cx="3268" cy="1920"/>
            </a:xfrm>
          </p:grpSpPr>
          <p:sp>
            <p:nvSpPr>
              <p:cNvPr id="46633" name="Oval 929">
                <a:extLst>
                  <a:ext uri="{FF2B5EF4-FFF2-40B4-BE49-F238E27FC236}">
                    <a16:creationId xmlns:a16="http://schemas.microsoft.com/office/drawing/2014/main" id="{655167B0-246A-41D5-B2D7-3ED79CED4E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34" name="Oval 930">
                <a:extLst>
                  <a:ext uri="{FF2B5EF4-FFF2-40B4-BE49-F238E27FC236}">
                    <a16:creationId xmlns:a16="http://schemas.microsoft.com/office/drawing/2014/main" id="{CC82AB00-42A2-4245-848C-78C776E8242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96" name="Group 928">
              <a:extLst>
                <a:ext uri="{FF2B5EF4-FFF2-40B4-BE49-F238E27FC236}">
                  <a16:creationId xmlns:a16="http://schemas.microsoft.com/office/drawing/2014/main" id="{F992790B-0402-420C-99A1-3F23F6B91E2E}"/>
                </a:ext>
              </a:extLst>
            </p:cNvPr>
            <p:cNvGrpSpPr>
              <a:grpSpLocks/>
            </p:cNvGrpSpPr>
            <p:nvPr/>
          </p:nvGrpSpPr>
          <p:grpSpPr bwMode="auto">
            <a:xfrm rot="5400000">
              <a:off x="4378193" y="3623569"/>
              <a:ext cx="232128" cy="152400"/>
              <a:chOff x="528" y="336"/>
              <a:chExt cx="3268" cy="1920"/>
            </a:xfrm>
          </p:grpSpPr>
          <p:sp>
            <p:nvSpPr>
              <p:cNvPr id="46631" name="Oval 929">
                <a:extLst>
                  <a:ext uri="{FF2B5EF4-FFF2-40B4-BE49-F238E27FC236}">
                    <a16:creationId xmlns:a16="http://schemas.microsoft.com/office/drawing/2014/main" id="{E4951F8C-90C3-4A97-B4B8-5A428631B2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32" name="Oval 930">
                <a:extLst>
                  <a:ext uri="{FF2B5EF4-FFF2-40B4-BE49-F238E27FC236}">
                    <a16:creationId xmlns:a16="http://schemas.microsoft.com/office/drawing/2014/main" id="{A0840E4B-1F99-4711-A893-F46208A149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97" name="Group 928">
              <a:extLst>
                <a:ext uri="{FF2B5EF4-FFF2-40B4-BE49-F238E27FC236}">
                  <a16:creationId xmlns:a16="http://schemas.microsoft.com/office/drawing/2014/main" id="{AD411FD2-29ED-4493-B323-114FE48D6E70}"/>
                </a:ext>
              </a:extLst>
            </p:cNvPr>
            <p:cNvGrpSpPr>
              <a:grpSpLocks/>
            </p:cNvGrpSpPr>
            <p:nvPr/>
          </p:nvGrpSpPr>
          <p:grpSpPr bwMode="auto">
            <a:xfrm rot="5400000">
              <a:off x="4310463" y="3505037"/>
              <a:ext cx="232128" cy="152400"/>
              <a:chOff x="528" y="336"/>
              <a:chExt cx="3268" cy="1920"/>
            </a:xfrm>
          </p:grpSpPr>
          <p:sp>
            <p:nvSpPr>
              <p:cNvPr id="46629" name="Oval 929">
                <a:extLst>
                  <a:ext uri="{FF2B5EF4-FFF2-40B4-BE49-F238E27FC236}">
                    <a16:creationId xmlns:a16="http://schemas.microsoft.com/office/drawing/2014/main" id="{9A9BDBD9-C9CC-48C7-A906-B01FF3EC6B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30" name="Oval 930">
                <a:extLst>
                  <a:ext uri="{FF2B5EF4-FFF2-40B4-BE49-F238E27FC236}">
                    <a16:creationId xmlns:a16="http://schemas.microsoft.com/office/drawing/2014/main" id="{A0D89A37-9D9B-42EC-86D3-1A9E2CDFEF5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98" name="Group 928">
              <a:extLst>
                <a:ext uri="{FF2B5EF4-FFF2-40B4-BE49-F238E27FC236}">
                  <a16:creationId xmlns:a16="http://schemas.microsoft.com/office/drawing/2014/main" id="{6915D465-9937-40A6-9F89-28CD936A6554}"/>
                </a:ext>
              </a:extLst>
            </p:cNvPr>
            <p:cNvGrpSpPr>
              <a:grpSpLocks/>
            </p:cNvGrpSpPr>
            <p:nvPr/>
          </p:nvGrpSpPr>
          <p:grpSpPr bwMode="auto">
            <a:xfrm rot="5400000">
              <a:off x="5648198" y="5410063"/>
              <a:ext cx="232128" cy="152400"/>
              <a:chOff x="528" y="336"/>
              <a:chExt cx="3268" cy="1920"/>
            </a:xfrm>
          </p:grpSpPr>
          <p:sp>
            <p:nvSpPr>
              <p:cNvPr id="46627" name="Oval 929">
                <a:extLst>
                  <a:ext uri="{FF2B5EF4-FFF2-40B4-BE49-F238E27FC236}">
                    <a16:creationId xmlns:a16="http://schemas.microsoft.com/office/drawing/2014/main" id="{F92154BD-8581-4CF5-B79B-33D258E4E7B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28" name="Oval 930">
                <a:extLst>
                  <a:ext uri="{FF2B5EF4-FFF2-40B4-BE49-F238E27FC236}">
                    <a16:creationId xmlns:a16="http://schemas.microsoft.com/office/drawing/2014/main" id="{A2FD7007-53C4-43EF-BA2B-681F2C5316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199" name="Group 928">
              <a:extLst>
                <a:ext uri="{FF2B5EF4-FFF2-40B4-BE49-F238E27FC236}">
                  <a16:creationId xmlns:a16="http://schemas.microsoft.com/office/drawing/2014/main" id="{C709CE8E-0D03-432C-BAA9-0E07AB6181AC}"/>
                </a:ext>
              </a:extLst>
            </p:cNvPr>
            <p:cNvGrpSpPr>
              <a:grpSpLocks/>
            </p:cNvGrpSpPr>
            <p:nvPr/>
          </p:nvGrpSpPr>
          <p:grpSpPr bwMode="auto">
            <a:xfrm rot="5400000">
              <a:off x="5571995" y="5308459"/>
              <a:ext cx="232128" cy="152400"/>
              <a:chOff x="528" y="336"/>
              <a:chExt cx="3268" cy="1920"/>
            </a:xfrm>
          </p:grpSpPr>
          <p:sp>
            <p:nvSpPr>
              <p:cNvPr id="46625" name="Oval 929">
                <a:extLst>
                  <a:ext uri="{FF2B5EF4-FFF2-40B4-BE49-F238E27FC236}">
                    <a16:creationId xmlns:a16="http://schemas.microsoft.com/office/drawing/2014/main" id="{71368406-A896-45BB-AC92-076C1FF9878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26" name="Oval 930">
                <a:extLst>
                  <a:ext uri="{FF2B5EF4-FFF2-40B4-BE49-F238E27FC236}">
                    <a16:creationId xmlns:a16="http://schemas.microsoft.com/office/drawing/2014/main" id="{9A50AD62-0DA5-48D4-9B29-8BFD69B37BA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00" name="Group 928">
              <a:extLst>
                <a:ext uri="{FF2B5EF4-FFF2-40B4-BE49-F238E27FC236}">
                  <a16:creationId xmlns:a16="http://schemas.microsoft.com/office/drawing/2014/main" id="{5B16A7EE-3361-45B2-8CE3-52D05EA29523}"/>
                </a:ext>
              </a:extLst>
            </p:cNvPr>
            <p:cNvGrpSpPr>
              <a:grpSpLocks/>
            </p:cNvGrpSpPr>
            <p:nvPr/>
          </p:nvGrpSpPr>
          <p:grpSpPr bwMode="auto">
            <a:xfrm rot="5400000">
              <a:off x="5495792" y="5206855"/>
              <a:ext cx="232128" cy="152400"/>
              <a:chOff x="528" y="336"/>
              <a:chExt cx="3268" cy="1920"/>
            </a:xfrm>
          </p:grpSpPr>
          <p:sp>
            <p:nvSpPr>
              <p:cNvPr id="46623" name="Oval 929">
                <a:extLst>
                  <a:ext uri="{FF2B5EF4-FFF2-40B4-BE49-F238E27FC236}">
                    <a16:creationId xmlns:a16="http://schemas.microsoft.com/office/drawing/2014/main" id="{B4029B47-7493-40C6-B89A-FBD307986C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24" name="Oval 930">
                <a:extLst>
                  <a:ext uri="{FF2B5EF4-FFF2-40B4-BE49-F238E27FC236}">
                    <a16:creationId xmlns:a16="http://schemas.microsoft.com/office/drawing/2014/main" id="{24FB226A-537C-4441-8BDF-B632F1E0E5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01" name="Group 928">
              <a:extLst>
                <a:ext uri="{FF2B5EF4-FFF2-40B4-BE49-F238E27FC236}">
                  <a16:creationId xmlns:a16="http://schemas.microsoft.com/office/drawing/2014/main" id="{FBDC5F05-A856-4B07-8E14-06C6B53EAA32}"/>
                </a:ext>
              </a:extLst>
            </p:cNvPr>
            <p:cNvGrpSpPr>
              <a:grpSpLocks/>
            </p:cNvGrpSpPr>
            <p:nvPr/>
          </p:nvGrpSpPr>
          <p:grpSpPr bwMode="auto">
            <a:xfrm rot="5400000">
              <a:off x="5428062" y="5088323"/>
              <a:ext cx="232128" cy="152400"/>
              <a:chOff x="528" y="336"/>
              <a:chExt cx="3268" cy="1920"/>
            </a:xfrm>
          </p:grpSpPr>
          <p:sp>
            <p:nvSpPr>
              <p:cNvPr id="46621" name="Oval 929">
                <a:extLst>
                  <a:ext uri="{FF2B5EF4-FFF2-40B4-BE49-F238E27FC236}">
                    <a16:creationId xmlns:a16="http://schemas.microsoft.com/office/drawing/2014/main" id="{AA028963-DC66-4A4A-BC45-8FC0FC4F7E8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22" name="Oval 930">
                <a:extLst>
                  <a:ext uri="{FF2B5EF4-FFF2-40B4-BE49-F238E27FC236}">
                    <a16:creationId xmlns:a16="http://schemas.microsoft.com/office/drawing/2014/main" id="{B7AE3208-B99A-46F3-8434-8E746D4121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02" name="Group 928">
              <a:extLst>
                <a:ext uri="{FF2B5EF4-FFF2-40B4-BE49-F238E27FC236}">
                  <a16:creationId xmlns:a16="http://schemas.microsoft.com/office/drawing/2014/main" id="{A07CE4AC-C65F-4F97-AAF7-B84DA79149D9}"/>
                </a:ext>
              </a:extLst>
            </p:cNvPr>
            <p:cNvGrpSpPr>
              <a:grpSpLocks/>
            </p:cNvGrpSpPr>
            <p:nvPr/>
          </p:nvGrpSpPr>
          <p:grpSpPr bwMode="auto">
            <a:xfrm rot="5400000">
              <a:off x="5368795" y="4969800"/>
              <a:ext cx="232128" cy="152400"/>
              <a:chOff x="528" y="336"/>
              <a:chExt cx="3268" cy="1920"/>
            </a:xfrm>
          </p:grpSpPr>
          <p:sp>
            <p:nvSpPr>
              <p:cNvPr id="46619" name="Oval 929">
                <a:extLst>
                  <a:ext uri="{FF2B5EF4-FFF2-40B4-BE49-F238E27FC236}">
                    <a16:creationId xmlns:a16="http://schemas.microsoft.com/office/drawing/2014/main" id="{F9B00EC6-3E00-4A41-8594-C3D35806CC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20" name="Oval 930">
                <a:extLst>
                  <a:ext uri="{FF2B5EF4-FFF2-40B4-BE49-F238E27FC236}">
                    <a16:creationId xmlns:a16="http://schemas.microsoft.com/office/drawing/2014/main" id="{862AF8D1-58C4-4395-B61C-3D4D77A251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03" name="Group 928">
              <a:extLst>
                <a:ext uri="{FF2B5EF4-FFF2-40B4-BE49-F238E27FC236}">
                  <a16:creationId xmlns:a16="http://schemas.microsoft.com/office/drawing/2014/main" id="{FD728DC4-C3BA-4576-B531-2BDCD7F55041}"/>
                </a:ext>
              </a:extLst>
            </p:cNvPr>
            <p:cNvGrpSpPr>
              <a:grpSpLocks/>
            </p:cNvGrpSpPr>
            <p:nvPr/>
          </p:nvGrpSpPr>
          <p:grpSpPr bwMode="auto">
            <a:xfrm rot="5400000">
              <a:off x="5292598" y="4859735"/>
              <a:ext cx="232128" cy="152400"/>
              <a:chOff x="528" y="336"/>
              <a:chExt cx="3268" cy="1920"/>
            </a:xfrm>
          </p:grpSpPr>
          <p:sp>
            <p:nvSpPr>
              <p:cNvPr id="46617" name="Oval 929">
                <a:extLst>
                  <a:ext uri="{FF2B5EF4-FFF2-40B4-BE49-F238E27FC236}">
                    <a16:creationId xmlns:a16="http://schemas.microsoft.com/office/drawing/2014/main" id="{87F351D2-4395-41F9-A547-4C22F36620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18" name="Oval 930">
                <a:extLst>
                  <a:ext uri="{FF2B5EF4-FFF2-40B4-BE49-F238E27FC236}">
                    <a16:creationId xmlns:a16="http://schemas.microsoft.com/office/drawing/2014/main" id="{7CDF2F67-8439-42D4-8062-6D5CFC0E0AB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04" name="Group 928">
              <a:extLst>
                <a:ext uri="{FF2B5EF4-FFF2-40B4-BE49-F238E27FC236}">
                  <a16:creationId xmlns:a16="http://schemas.microsoft.com/office/drawing/2014/main" id="{ACF7F064-B440-419A-B00C-8A5FBD85FB2E}"/>
                </a:ext>
              </a:extLst>
            </p:cNvPr>
            <p:cNvGrpSpPr>
              <a:grpSpLocks/>
            </p:cNvGrpSpPr>
            <p:nvPr/>
          </p:nvGrpSpPr>
          <p:grpSpPr bwMode="auto">
            <a:xfrm rot="5400000">
              <a:off x="5216395" y="4758131"/>
              <a:ext cx="232128" cy="152400"/>
              <a:chOff x="528" y="336"/>
              <a:chExt cx="3268" cy="1920"/>
            </a:xfrm>
          </p:grpSpPr>
          <p:sp>
            <p:nvSpPr>
              <p:cNvPr id="46615" name="Oval 929">
                <a:extLst>
                  <a:ext uri="{FF2B5EF4-FFF2-40B4-BE49-F238E27FC236}">
                    <a16:creationId xmlns:a16="http://schemas.microsoft.com/office/drawing/2014/main" id="{3ECCBD12-55FB-4697-9DD0-1020F2635D9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16" name="Oval 930">
                <a:extLst>
                  <a:ext uri="{FF2B5EF4-FFF2-40B4-BE49-F238E27FC236}">
                    <a16:creationId xmlns:a16="http://schemas.microsoft.com/office/drawing/2014/main" id="{A52A5953-E7C4-4033-B86D-8FAFCE774F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05" name="Group 928">
              <a:extLst>
                <a:ext uri="{FF2B5EF4-FFF2-40B4-BE49-F238E27FC236}">
                  <a16:creationId xmlns:a16="http://schemas.microsoft.com/office/drawing/2014/main" id="{068D58F8-C1E6-4BD2-8637-80180423B634}"/>
                </a:ext>
              </a:extLst>
            </p:cNvPr>
            <p:cNvGrpSpPr>
              <a:grpSpLocks/>
            </p:cNvGrpSpPr>
            <p:nvPr/>
          </p:nvGrpSpPr>
          <p:grpSpPr bwMode="auto">
            <a:xfrm rot="5400000">
              <a:off x="5140192" y="4656527"/>
              <a:ext cx="232128" cy="152400"/>
              <a:chOff x="528" y="336"/>
              <a:chExt cx="3268" cy="1920"/>
            </a:xfrm>
          </p:grpSpPr>
          <p:sp>
            <p:nvSpPr>
              <p:cNvPr id="46613" name="Oval 929">
                <a:extLst>
                  <a:ext uri="{FF2B5EF4-FFF2-40B4-BE49-F238E27FC236}">
                    <a16:creationId xmlns:a16="http://schemas.microsoft.com/office/drawing/2014/main" id="{C575EB5E-ECD6-4BE7-92B8-B27431B2026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14" name="Oval 930">
                <a:extLst>
                  <a:ext uri="{FF2B5EF4-FFF2-40B4-BE49-F238E27FC236}">
                    <a16:creationId xmlns:a16="http://schemas.microsoft.com/office/drawing/2014/main" id="{8E959C61-A9EC-4F8C-A5E4-6F6594B5D2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06" name="Group 928">
              <a:extLst>
                <a:ext uri="{FF2B5EF4-FFF2-40B4-BE49-F238E27FC236}">
                  <a16:creationId xmlns:a16="http://schemas.microsoft.com/office/drawing/2014/main" id="{E2D4FE99-E8A7-458F-9051-7B6CA238859C}"/>
                </a:ext>
              </a:extLst>
            </p:cNvPr>
            <p:cNvGrpSpPr>
              <a:grpSpLocks/>
            </p:cNvGrpSpPr>
            <p:nvPr/>
          </p:nvGrpSpPr>
          <p:grpSpPr bwMode="auto">
            <a:xfrm rot="5400000">
              <a:off x="5072462" y="4537995"/>
              <a:ext cx="232128" cy="152400"/>
              <a:chOff x="528" y="336"/>
              <a:chExt cx="3268" cy="1920"/>
            </a:xfrm>
          </p:grpSpPr>
          <p:sp>
            <p:nvSpPr>
              <p:cNvPr id="46611" name="Oval 929">
                <a:extLst>
                  <a:ext uri="{FF2B5EF4-FFF2-40B4-BE49-F238E27FC236}">
                    <a16:creationId xmlns:a16="http://schemas.microsoft.com/office/drawing/2014/main" id="{C9CB0D4B-53ED-4408-9039-E6790BEAA83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12" name="Oval 930">
                <a:extLst>
                  <a:ext uri="{FF2B5EF4-FFF2-40B4-BE49-F238E27FC236}">
                    <a16:creationId xmlns:a16="http://schemas.microsoft.com/office/drawing/2014/main" id="{5121E7B7-4295-4F68-82A4-1BCD829DFE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07" name="Group 928">
              <a:extLst>
                <a:ext uri="{FF2B5EF4-FFF2-40B4-BE49-F238E27FC236}">
                  <a16:creationId xmlns:a16="http://schemas.microsoft.com/office/drawing/2014/main" id="{C9C949AD-200F-4635-845A-92936D43FD54}"/>
                </a:ext>
              </a:extLst>
            </p:cNvPr>
            <p:cNvGrpSpPr>
              <a:grpSpLocks/>
            </p:cNvGrpSpPr>
            <p:nvPr/>
          </p:nvGrpSpPr>
          <p:grpSpPr bwMode="auto">
            <a:xfrm rot="5400000">
              <a:off x="5038595" y="4427928"/>
              <a:ext cx="232128" cy="152400"/>
              <a:chOff x="528" y="336"/>
              <a:chExt cx="3268" cy="1920"/>
            </a:xfrm>
          </p:grpSpPr>
          <p:sp>
            <p:nvSpPr>
              <p:cNvPr id="46609" name="Oval 929">
                <a:extLst>
                  <a:ext uri="{FF2B5EF4-FFF2-40B4-BE49-F238E27FC236}">
                    <a16:creationId xmlns:a16="http://schemas.microsoft.com/office/drawing/2014/main" id="{1139F122-B8E5-47EB-B51D-EFF2E140A2F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10" name="Oval 930">
                <a:extLst>
                  <a:ext uri="{FF2B5EF4-FFF2-40B4-BE49-F238E27FC236}">
                    <a16:creationId xmlns:a16="http://schemas.microsoft.com/office/drawing/2014/main" id="{79847FE6-4AB3-45FB-A0B7-3E56E45019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08" name="Group 928">
              <a:extLst>
                <a:ext uri="{FF2B5EF4-FFF2-40B4-BE49-F238E27FC236}">
                  <a16:creationId xmlns:a16="http://schemas.microsoft.com/office/drawing/2014/main" id="{1715795B-4DBE-4C2F-BBB2-2D11C286C7F1}"/>
                </a:ext>
              </a:extLst>
            </p:cNvPr>
            <p:cNvGrpSpPr>
              <a:grpSpLocks/>
            </p:cNvGrpSpPr>
            <p:nvPr/>
          </p:nvGrpSpPr>
          <p:grpSpPr bwMode="auto">
            <a:xfrm rot="5400000">
              <a:off x="4962398" y="4317863"/>
              <a:ext cx="232128" cy="152400"/>
              <a:chOff x="528" y="336"/>
              <a:chExt cx="3268" cy="1920"/>
            </a:xfrm>
          </p:grpSpPr>
          <p:sp>
            <p:nvSpPr>
              <p:cNvPr id="46607" name="Oval 929">
                <a:extLst>
                  <a:ext uri="{FF2B5EF4-FFF2-40B4-BE49-F238E27FC236}">
                    <a16:creationId xmlns:a16="http://schemas.microsoft.com/office/drawing/2014/main" id="{BA4C7332-DCEC-48D9-B2AF-96D356E62B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08" name="Oval 930">
                <a:extLst>
                  <a:ext uri="{FF2B5EF4-FFF2-40B4-BE49-F238E27FC236}">
                    <a16:creationId xmlns:a16="http://schemas.microsoft.com/office/drawing/2014/main" id="{8DBF4591-10A8-4DC9-B919-40D5F3D6CCA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09" name="Group 928">
              <a:extLst>
                <a:ext uri="{FF2B5EF4-FFF2-40B4-BE49-F238E27FC236}">
                  <a16:creationId xmlns:a16="http://schemas.microsoft.com/office/drawing/2014/main" id="{C25D43B9-B8A9-4BEC-BA25-409D783654BD}"/>
                </a:ext>
              </a:extLst>
            </p:cNvPr>
            <p:cNvGrpSpPr>
              <a:grpSpLocks/>
            </p:cNvGrpSpPr>
            <p:nvPr/>
          </p:nvGrpSpPr>
          <p:grpSpPr bwMode="auto">
            <a:xfrm rot="5400000">
              <a:off x="4886195" y="4216259"/>
              <a:ext cx="232128" cy="152400"/>
              <a:chOff x="528" y="336"/>
              <a:chExt cx="3268" cy="1920"/>
            </a:xfrm>
          </p:grpSpPr>
          <p:sp>
            <p:nvSpPr>
              <p:cNvPr id="46605" name="Oval 929">
                <a:extLst>
                  <a:ext uri="{FF2B5EF4-FFF2-40B4-BE49-F238E27FC236}">
                    <a16:creationId xmlns:a16="http://schemas.microsoft.com/office/drawing/2014/main" id="{1E79B3D6-24F0-4973-956C-F6484D0421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06" name="Oval 930">
                <a:extLst>
                  <a:ext uri="{FF2B5EF4-FFF2-40B4-BE49-F238E27FC236}">
                    <a16:creationId xmlns:a16="http://schemas.microsoft.com/office/drawing/2014/main" id="{AD6F7C71-0115-4AEB-BD2C-86D32A70B57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10" name="Group 928">
              <a:extLst>
                <a:ext uri="{FF2B5EF4-FFF2-40B4-BE49-F238E27FC236}">
                  <a16:creationId xmlns:a16="http://schemas.microsoft.com/office/drawing/2014/main" id="{73832F9F-052F-4DDF-AAAA-87259FB861CA}"/>
                </a:ext>
              </a:extLst>
            </p:cNvPr>
            <p:cNvGrpSpPr>
              <a:grpSpLocks/>
            </p:cNvGrpSpPr>
            <p:nvPr/>
          </p:nvGrpSpPr>
          <p:grpSpPr bwMode="auto">
            <a:xfrm rot="5400000">
              <a:off x="4809992" y="4114655"/>
              <a:ext cx="232128" cy="152400"/>
              <a:chOff x="528" y="336"/>
              <a:chExt cx="3268" cy="1920"/>
            </a:xfrm>
          </p:grpSpPr>
          <p:sp>
            <p:nvSpPr>
              <p:cNvPr id="46603" name="Oval 929">
                <a:extLst>
                  <a:ext uri="{FF2B5EF4-FFF2-40B4-BE49-F238E27FC236}">
                    <a16:creationId xmlns:a16="http://schemas.microsoft.com/office/drawing/2014/main" id="{277234C7-BD0A-4C43-BB97-7FD942F5B0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04" name="Oval 930">
                <a:extLst>
                  <a:ext uri="{FF2B5EF4-FFF2-40B4-BE49-F238E27FC236}">
                    <a16:creationId xmlns:a16="http://schemas.microsoft.com/office/drawing/2014/main" id="{F34D37B9-B198-4644-AE43-18E2B70E0AD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11" name="Group 928">
              <a:extLst>
                <a:ext uri="{FF2B5EF4-FFF2-40B4-BE49-F238E27FC236}">
                  <a16:creationId xmlns:a16="http://schemas.microsoft.com/office/drawing/2014/main" id="{A4D33108-4269-4B70-A3F0-1B4A3FE1B62A}"/>
                </a:ext>
              </a:extLst>
            </p:cNvPr>
            <p:cNvGrpSpPr>
              <a:grpSpLocks/>
            </p:cNvGrpSpPr>
            <p:nvPr/>
          </p:nvGrpSpPr>
          <p:grpSpPr bwMode="auto">
            <a:xfrm rot="5400000">
              <a:off x="4742262" y="3996123"/>
              <a:ext cx="232128" cy="152400"/>
              <a:chOff x="528" y="336"/>
              <a:chExt cx="3268" cy="1920"/>
            </a:xfrm>
          </p:grpSpPr>
          <p:sp>
            <p:nvSpPr>
              <p:cNvPr id="46601" name="Oval 929">
                <a:extLst>
                  <a:ext uri="{FF2B5EF4-FFF2-40B4-BE49-F238E27FC236}">
                    <a16:creationId xmlns:a16="http://schemas.microsoft.com/office/drawing/2014/main" id="{B97EA189-2330-4556-B569-601AF3719F1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02" name="Oval 930">
                <a:extLst>
                  <a:ext uri="{FF2B5EF4-FFF2-40B4-BE49-F238E27FC236}">
                    <a16:creationId xmlns:a16="http://schemas.microsoft.com/office/drawing/2014/main" id="{F08CB724-E288-4F06-934E-6A87C2BA83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12" name="Group 928">
              <a:extLst>
                <a:ext uri="{FF2B5EF4-FFF2-40B4-BE49-F238E27FC236}">
                  <a16:creationId xmlns:a16="http://schemas.microsoft.com/office/drawing/2014/main" id="{7CD55D49-E124-4723-9179-05CA83E131F7}"/>
                </a:ext>
              </a:extLst>
            </p:cNvPr>
            <p:cNvGrpSpPr>
              <a:grpSpLocks/>
            </p:cNvGrpSpPr>
            <p:nvPr/>
          </p:nvGrpSpPr>
          <p:grpSpPr bwMode="auto">
            <a:xfrm rot="5400000">
              <a:off x="4682995" y="3877600"/>
              <a:ext cx="232128" cy="152400"/>
              <a:chOff x="528" y="336"/>
              <a:chExt cx="3268" cy="1920"/>
            </a:xfrm>
          </p:grpSpPr>
          <p:sp>
            <p:nvSpPr>
              <p:cNvPr id="46599" name="Oval 929">
                <a:extLst>
                  <a:ext uri="{FF2B5EF4-FFF2-40B4-BE49-F238E27FC236}">
                    <a16:creationId xmlns:a16="http://schemas.microsoft.com/office/drawing/2014/main" id="{3A9791B4-E311-4EB6-AEE9-D3676BFE65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600" name="Oval 930">
                <a:extLst>
                  <a:ext uri="{FF2B5EF4-FFF2-40B4-BE49-F238E27FC236}">
                    <a16:creationId xmlns:a16="http://schemas.microsoft.com/office/drawing/2014/main" id="{F05D5141-39BD-4803-BABC-1AFEB75DF14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13" name="Group 928">
              <a:extLst>
                <a:ext uri="{FF2B5EF4-FFF2-40B4-BE49-F238E27FC236}">
                  <a16:creationId xmlns:a16="http://schemas.microsoft.com/office/drawing/2014/main" id="{26C38396-0AEE-418D-99EE-E59D6F41994C}"/>
                </a:ext>
              </a:extLst>
            </p:cNvPr>
            <p:cNvGrpSpPr>
              <a:grpSpLocks/>
            </p:cNvGrpSpPr>
            <p:nvPr/>
          </p:nvGrpSpPr>
          <p:grpSpPr bwMode="auto">
            <a:xfrm rot="5400000">
              <a:off x="4606798" y="3767535"/>
              <a:ext cx="232128" cy="152400"/>
              <a:chOff x="528" y="336"/>
              <a:chExt cx="3268" cy="1920"/>
            </a:xfrm>
          </p:grpSpPr>
          <p:sp>
            <p:nvSpPr>
              <p:cNvPr id="46597" name="Oval 929">
                <a:extLst>
                  <a:ext uri="{FF2B5EF4-FFF2-40B4-BE49-F238E27FC236}">
                    <a16:creationId xmlns:a16="http://schemas.microsoft.com/office/drawing/2014/main" id="{7D29D0BE-9102-4B3F-9425-A0F116C0D7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98" name="Oval 930">
                <a:extLst>
                  <a:ext uri="{FF2B5EF4-FFF2-40B4-BE49-F238E27FC236}">
                    <a16:creationId xmlns:a16="http://schemas.microsoft.com/office/drawing/2014/main" id="{732F080E-9672-4CDD-9982-554ADA9AAE7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14" name="Group 928">
              <a:extLst>
                <a:ext uri="{FF2B5EF4-FFF2-40B4-BE49-F238E27FC236}">
                  <a16:creationId xmlns:a16="http://schemas.microsoft.com/office/drawing/2014/main" id="{862F988C-4ECC-46D7-B022-5AD820132022}"/>
                </a:ext>
              </a:extLst>
            </p:cNvPr>
            <p:cNvGrpSpPr>
              <a:grpSpLocks/>
            </p:cNvGrpSpPr>
            <p:nvPr/>
          </p:nvGrpSpPr>
          <p:grpSpPr bwMode="auto">
            <a:xfrm rot="5400000">
              <a:off x="4530595" y="3665931"/>
              <a:ext cx="232128" cy="152400"/>
              <a:chOff x="528" y="336"/>
              <a:chExt cx="3268" cy="1920"/>
            </a:xfrm>
          </p:grpSpPr>
          <p:sp>
            <p:nvSpPr>
              <p:cNvPr id="46595" name="Oval 929">
                <a:extLst>
                  <a:ext uri="{FF2B5EF4-FFF2-40B4-BE49-F238E27FC236}">
                    <a16:creationId xmlns:a16="http://schemas.microsoft.com/office/drawing/2014/main" id="{EC32766D-8AED-477B-B6ED-F3E664C697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96" name="Oval 930">
                <a:extLst>
                  <a:ext uri="{FF2B5EF4-FFF2-40B4-BE49-F238E27FC236}">
                    <a16:creationId xmlns:a16="http://schemas.microsoft.com/office/drawing/2014/main" id="{1936CB8D-6DFF-4413-AB76-49898E10E58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15" name="Group 928">
              <a:extLst>
                <a:ext uri="{FF2B5EF4-FFF2-40B4-BE49-F238E27FC236}">
                  <a16:creationId xmlns:a16="http://schemas.microsoft.com/office/drawing/2014/main" id="{250737CF-63E6-418E-AF5D-530BD5CECB0A}"/>
                </a:ext>
              </a:extLst>
            </p:cNvPr>
            <p:cNvGrpSpPr>
              <a:grpSpLocks/>
            </p:cNvGrpSpPr>
            <p:nvPr/>
          </p:nvGrpSpPr>
          <p:grpSpPr bwMode="auto">
            <a:xfrm rot="5400000">
              <a:off x="4454392" y="3564327"/>
              <a:ext cx="232128" cy="152400"/>
              <a:chOff x="528" y="336"/>
              <a:chExt cx="3268" cy="1920"/>
            </a:xfrm>
          </p:grpSpPr>
          <p:sp>
            <p:nvSpPr>
              <p:cNvPr id="46593" name="Oval 929">
                <a:extLst>
                  <a:ext uri="{FF2B5EF4-FFF2-40B4-BE49-F238E27FC236}">
                    <a16:creationId xmlns:a16="http://schemas.microsoft.com/office/drawing/2014/main" id="{6EBC0C44-1AA0-484E-B1A2-2BD9D89CCC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94" name="Oval 930">
                <a:extLst>
                  <a:ext uri="{FF2B5EF4-FFF2-40B4-BE49-F238E27FC236}">
                    <a16:creationId xmlns:a16="http://schemas.microsoft.com/office/drawing/2014/main" id="{46E99B22-8467-45BC-881E-F56B4D18CD6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16" name="Group 928">
              <a:extLst>
                <a:ext uri="{FF2B5EF4-FFF2-40B4-BE49-F238E27FC236}">
                  <a16:creationId xmlns:a16="http://schemas.microsoft.com/office/drawing/2014/main" id="{354A9932-FAE9-4840-A993-551C6408EB6B}"/>
                </a:ext>
              </a:extLst>
            </p:cNvPr>
            <p:cNvGrpSpPr>
              <a:grpSpLocks/>
            </p:cNvGrpSpPr>
            <p:nvPr/>
          </p:nvGrpSpPr>
          <p:grpSpPr bwMode="auto">
            <a:xfrm rot="5400000">
              <a:off x="4386662" y="3445795"/>
              <a:ext cx="232128" cy="152400"/>
              <a:chOff x="528" y="336"/>
              <a:chExt cx="3268" cy="1920"/>
            </a:xfrm>
          </p:grpSpPr>
          <p:sp>
            <p:nvSpPr>
              <p:cNvPr id="46591" name="Oval 929">
                <a:extLst>
                  <a:ext uri="{FF2B5EF4-FFF2-40B4-BE49-F238E27FC236}">
                    <a16:creationId xmlns:a16="http://schemas.microsoft.com/office/drawing/2014/main" id="{0A3C1CCB-7AAE-402D-A0AE-5457D0B86CF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92" name="Oval 930">
                <a:extLst>
                  <a:ext uri="{FF2B5EF4-FFF2-40B4-BE49-F238E27FC236}">
                    <a16:creationId xmlns:a16="http://schemas.microsoft.com/office/drawing/2014/main" id="{D0BE7636-F6DE-4710-BA77-8F14624B33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17" name="Group 928">
              <a:extLst>
                <a:ext uri="{FF2B5EF4-FFF2-40B4-BE49-F238E27FC236}">
                  <a16:creationId xmlns:a16="http://schemas.microsoft.com/office/drawing/2014/main" id="{C39526D0-A549-4168-8465-2A8EBA60F114}"/>
                </a:ext>
              </a:extLst>
            </p:cNvPr>
            <p:cNvGrpSpPr>
              <a:grpSpLocks/>
            </p:cNvGrpSpPr>
            <p:nvPr/>
          </p:nvGrpSpPr>
          <p:grpSpPr bwMode="auto">
            <a:xfrm rot="5400000">
              <a:off x="5741329" y="5308453"/>
              <a:ext cx="232128" cy="152400"/>
              <a:chOff x="528" y="336"/>
              <a:chExt cx="3268" cy="1920"/>
            </a:xfrm>
          </p:grpSpPr>
          <p:sp>
            <p:nvSpPr>
              <p:cNvPr id="46589" name="Oval 929">
                <a:extLst>
                  <a:ext uri="{FF2B5EF4-FFF2-40B4-BE49-F238E27FC236}">
                    <a16:creationId xmlns:a16="http://schemas.microsoft.com/office/drawing/2014/main" id="{635DEF16-61EB-4661-B60D-C3A635FC9C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90" name="Oval 930">
                <a:extLst>
                  <a:ext uri="{FF2B5EF4-FFF2-40B4-BE49-F238E27FC236}">
                    <a16:creationId xmlns:a16="http://schemas.microsoft.com/office/drawing/2014/main" id="{C167D5D8-D71B-408A-94D5-CF338A45260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18" name="Group 928">
              <a:extLst>
                <a:ext uri="{FF2B5EF4-FFF2-40B4-BE49-F238E27FC236}">
                  <a16:creationId xmlns:a16="http://schemas.microsoft.com/office/drawing/2014/main" id="{A5E9F4F7-3699-47A5-8D9B-A52D340B44FD}"/>
                </a:ext>
              </a:extLst>
            </p:cNvPr>
            <p:cNvGrpSpPr>
              <a:grpSpLocks/>
            </p:cNvGrpSpPr>
            <p:nvPr/>
          </p:nvGrpSpPr>
          <p:grpSpPr bwMode="auto">
            <a:xfrm rot="5400000">
              <a:off x="5665126" y="5206849"/>
              <a:ext cx="232128" cy="152400"/>
              <a:chOff x="528" y="336"/>
              <a:chExt cx="3268" cy="1920"/>
            </a:xfrm>
          </p:grpSpPr>
          <p:sp>
            <p:nvSpPr>
              <p:cNvPr id="46587" name="Oval 929">
                <a:extLst>
                  <a:ext uri="{FF2B5EF4-FFF2-40B4-BE49-F238E27FC236}">
                    <a16:creationId xmlns:a16="http://schemas.microsoft.com/office/drawing/2014/main" id="{F6C06A41-3256-4D18-87F1-D95DFECB569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88" name="Oval 930">
                <a:extLst>
                  <a:ext uri="{FF2B5EF4-FFF2-40B4-BE49-F238E27FC236}">
                    <a16:creationId xmlns:a16="http://schemas.microsoft.com/office/drawing/2014/main" id="{D4E93D42-4446-43C3-892A-522AC97FADF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19" name="Group 928">
              <a:extLst>
                <a:ext uri="{FF2B5EF4-FFF2-40B4-BE49-F238E27FC236}">
                  <a16:creationId xmlns:a16="http://schemas.microsoft.com/office/drawing/2014/main" id="{A626A594-1B66-4C73-81A2-3789A8868490}"/>
                </a:ext>
              </a:extLst>
            </p:cNvPr>
            <p:cNvGrpSpPr>
              <a:grpSpLocks/>
            </p:cNvGrpSpPr>
            <p:nvPr/>
          </p:nvGrpSpPr>
          <p:grpSpPr bwMode="auto">
            <a:xfrm rot="5400000">
              <a:off x="5588923" y="5105245"/>
              <a:ext cx="232128" cy="152400"/>
              <a:chOff x="528" y="336"/>
              <a:chExt cx="3268" cy="1920"/>
            </a:xfrm>
          </p:grpSpPr>
          <p:sp>
            <p:nvSpPr>
              <p:cNvPr id="46585" name="Oval 929">
                <a:extLst>
                  <a:ext uri="{FF2B5EF4-FFF2-40B4-BE49-F238E27FC236}">
                    <a16:creationId xmlns:a16="http://schemas.microsoft.com/office/drawing/2014/main" id="{DF4D8466-A315-4465-8286-EF89BDF0790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86" name="Oval 930">
                <a:extLst>
                  <a:ext uri="{FF2B5EF4-FFF2-40B4-BE49-F238E27FC236}">
                    <a16:creationId xmlns:a16="http://schemas.microsoft.com/office/drawing/2014/main" id="{F081D396-CED3-4AD2-8B98-DF8BF1DCA9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20" name="Group 928">
              <a:extLst>
                <a:ext uri="{FF2B5EF4-FFF2-40B4-BE49-F238E27FC236}">
                  <a16:creationId xmlns:a16="http://schemas.microsoft.com/office/drawing/2014/main" id="{6C426853-7EFF-448B-B428-7522AFAFAF46}"/>
                </a:ext>
              </a:extLst>
            </p:cNvPr>
            <p:cNvGrpSpPr>
              <a:grpSpLocks/>
            </p:cNvGrpSpPr>
            <p:nvPr/>
          </p:nvGrpSpPr>
          <p:grpSpPr bwMode="auto">
            <a:xfrm rot="5400000">
              <a:off x="5521193" y="4986713"/>
              <a:ext cx="232128" cy="152400"/>
              <a:chOff x="528" y="336"/>
              <a:chExt cx="3268" cy="1920"/>
            </a:xfrm>
          </p:grpSpPr>
          <p:sp>
            <p:nvSpPr>
              <p:cNvPr id="46583" name="Oval 929">
                <a:extLst>
                  <a:ext uri="{FF2B5EF4-FFF2-40B4-BE49-F238E27FC236}">
                    <a16:creationId xmlns:a16="http://schemas.microsoft.com/office/drawing/2014/main" id="{6C736A44-D905-4E0D-8072-815D33F504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84" name="Oval 930">
                <a:extLst>
                  <a:ext uri="{FF2B5EF4-FFF2-40B4-BE49-F238E27FC236}">
                    <a16:creationId xmlns:a16="http://schemas.microsoft.com/office/drawing/2014/main" id="{5C98837D-5297-491E-8858-C487D71080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21" name="Group 928">
              <a:extLst>
                <a:ext uri="{FF2B5EF4-FFF2-40B4-BE49-F238E27FC236}">
                  <a16:creationId xmlns:a16="http://schemas.microsoft.com/office/drawing/2014/main" id="{B1CCE5BB-79FD-4058-B2A2-34C0FB95E368}"/>
                </a:ext>
              </a:extLst>
            </p:cNvPr>
            <p:cNvGrpSpPr>
              <a:grpSpLocks/>
            </p:cNvGrpSpPr>
            <p:nvPr/>
          </p:nvGrpSpPr>
          <p:grpSpPr bwMode="auto">
            <a:xfrm rot="5400000">
              <a:off x="5461926" y="4868190"/>
              <a:ext cx="232128" cy="152400"/>
              <a:chOff x="528" y="336"/>
              <a:chExt cx="3268" cy="1920"/>
            </a:xfrm>
          </p:grpSpPr>
          <p:sp>
            <p:nvSpPr>
              <p:cNvPr id="46581" name="Oval 929">
                <a:extLst>
                  <a:ext uri="{FF2B5EF4-FFF2-40B4-BE49-F238E27FC236}">
                    <a16:creationId xmlns:a16="http://schemas.microsoft.com/office/drawing/2014/main" id="{CC5CB075-C95F-4BC1-AB5A-98EEE00A736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82" name="Oval 930">
                <a:extLst>
                  <a:ext uri="{FF2B5EF4-FFF2-40B4-BE49-F238E27FC236}">
                    <a16:creationId xmlns:a16="http://schemas.microsoft.com/office/drawing/2014/main" id="{6A087FE8-C5A1-49CA-8BA8-7384DB0496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22" name="Group 928">
              <a:extLst>
                <a:ext uri="{FF2B5EF4-FFF2-40B4-BE49-F238E27FC236}">
                  <a16:creationId xmlns:a16="http://schemas.microsoft.com/office/drawing/2014/main" id="{1F148E70-4260-4D64-87FE-51D3D626C400}"/>
                </a:ext>
              </a:extLst>
            </p:cNvPr>
            <p:cNvGrpSpPr>
              <a:grpSpLocks/>
            </p:cNvGrpSpPr>
            <p:nvPr/>
          </p:nvGrpSpPr>
          <p:grpSpPr bwMode="auto">
            <a:xfrm rot="5400000">
              <a:off x="5385729" y="4758125"/>
              <a:ext cx="232128" cy="152400"/>
              <a:chOff x="528" y="336"/>
              <a:chExt cx="3268" cy="1920"/>
            </a:xfrm>
          </p:grpSpPr>
          <p:sp>
            <p:nvSpPr>
              <p:cNvPr id="46579" name="Oval 929">
                <a:extLst>
                  <a:ext uri="{FF2B5EF4-FFF2-40B4-BE49-F238E27FC236}">
                    <a16:creationId xmlns:a16="http://schemas.microsoft.com/office/drawing/2014/main" id="{83258340-C979-4179-8487-3C66A4A7857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80" name="Oval 930">
                <a:extLst>
                  <a:ext uri="{FF2B5EF4-FFF2-40B4-BE49-F238E27FC236}">
                    <a16:creationId xmlns:a16="http://schemas.microsoft.com/office/drawing/2014/main" id="{C3954425-F883-40FE-844E-8B9EB5131C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23" name="Group 928">
              <a:extLst>
                <a:ext uri="{FF2B5EF4-FFF2-40B4-BE49-F238E27FC236}">
                  <a16:creationId xmlns:a16="http://schemas.microsoft.com/office/drawing/2014/main" id="{E2B536F3-E910-4E11-85AD-7AA55C34C8A3}"/>
                </a:ext>
              </a:extLst>
            </p:cNvPr>
            <p:cNvGrpSpPr>
              <a:grpSpLocks/>
            </p:cNvGrpSpPr>
            <p:nvPr/>
          </p:nvGrpSpPr>
          <p:grpSpPr bwMode="auto">
            <a:xfrm rot="5400000">
              <a:off x="5309526" y="4656521"/>
              <a:ext cx="232128" cy="152400"/>
              <a:chOff x="528" y="336"/>
              <a:chExt cx="3268" cy="1920"/>
            </a:xfrm>
          </p:grpSpPr>
          <p:sp>
            <p:nvSpPr>
              <p:cNvPr id="46577" name="Oval 929">
                <a:extLst>
                  <a:ext uri="{FF2B5EF4-FFF2-40B4-BE49-F238E27FC236}">
                    <a16:creationId xmlns:a16="http://schemas.microsoft.com/office/drawing/2014/main" id="{058B1EEE-4211-41EF-BDC3-7D5F91D387F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78" name="Oval 930">
                <a:extLst>
                  <a:ext uri="{FF2B5EF4-FFF2-40B4-BE49-F238E27FC236}">
                    <a16:creationId xmlns:a16="http://schemas.microsoft.com/office/drawing/2014/main" id="{9C9F94A4-D1FC-47D3-9EAB-0F2E17017E8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24" name="Group 928">
              <a:extLst>
                <a:ext uri="{FF2B5EF4-FFF2-40B4-BE49-F238E27FC236}">
                  <a16:creationId xmlns:a16="http://schemas.microsoft.com/office/drawing/2014/main" id="{118E7889-A90B-4CEA-A277-D5863E7C9C46}"/>
                </a:ext>
              </a:extLst>
            </p:cNvPr>
            <p:cNvGrpSpPr>
              <a:grpSpLocks/>
            </p:cNvGrpSpPr>
            <p:nvPr/>
          </p:nvGrpSpPr>
          <p:grpSpPr bwMode="auto">
            <a:xfrm rot="5400000">
              <a:off x="5233323" y="4554917"/>
              <a:ext cx="232128" cy="152400"/>
              <a:chOff x="528" y="336"/>
              <a:chExt cx="3268" cy="1920"/>
            </a:xfrm>
          </p:grpSpPr>
          <p:sp>
            <p:nvSpPr>
              <p:cNvPr id="46575" name="Oval 929">
                <a:extLst>
                  <a:ext uri="{FF2B5EF4-FFF2-40B4-BE49-F238E27FC236}">
                    <a16:creationId xmlns:a16="http://schemas.microsoft.com/office/drawing/2014/main" id="{548F3E4F-9D63-4721-BD8F-29C8911D679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76" name="Oval 930">
                <a:extLst>
                  <a:ext uri="{FF2B5EF4-FFF2-40B4-BE49-F238E27FC236}">
                    <a16:creationId xmlns:a16="http://schemas.microsoft.com/office/drawing/2014/main" id="{FF90DD4B-46BE-40D0-A4DB-63DA5A04284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25" name="Group 928">
              <a:extLst>
                <a:ext uri="{FF2B5EF4-FFF2-40B4-BE49-F238E27FC236}">
                  <a16:creationId xmlns:a16="http://schemas.microsoft.com/office/drawing/2014/main" id="{21D28ED8-7654-4752-839E-46EDEEB43B5C}"/>
                </a:ext>
              </a:extLst>
            </p:cNvPr>
            <p:cNvGrpSpPr>
              <a:grpSpLocks/>
            </p:cNvGrpSpPr>
            <p:nvPr/>
          </p:nvGrpSpPr>
          <p:grpSpPr bwMode="auto">
            <a:xfrm rot="5400000">
              <a:off x="5165593" y="4436385"/>
              <a:ext cx="232128" cy="152400"/>
              <a:chOff x="528" y="336"/>
              <a:chExt cx="3268" cy="1920"/>
            </a:xfrm>
          </p:grpSpPr>
          <p:sp>
            <p:nvSpPr>
              <p:cNvPr id="46573" name="Oval 929">
                <a:extLst>
                  <a:ext uri="{FF2B5EF4-FFF2-40B4-BE49-F238E27FC236}">
                    <a16:creationId xmlns:a16="http://schemas.microsoft.com/office/drawing/2014/main" id="{4E37A9D4-B8A5-4C88-AB45-2D729FE81AA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74" name="Oval 930">
                <a:extLst>
                  <a:ext uri="{FF2B5EF4-FFF2-40B4-BE49-F238E27FC236}">
                    <a16:creationId xmlns:a16="http://schemas.microsoft.com/office/drawing/2014/main" id="{057A917F-8D7B-41FA-9F80-3C9767EE72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26" name="Group 928">
              <a:extLst>
                <a:ext uri="{FF2B5EF4-FFF2-40B4-BE49-F238E27FC236}">
                  <a16:creationId xmlns:a16="http://schemas.microsoft.com/office/drawing/2014/main" id="{C7A3088C-3E6A-4395-8D8F-2A70E39EDE9B}"/>
                </a:ext>
              </a:extLst>
            </p:cNvPr>
            <p:cNvGrpSpPr>
              <a:grpSpLocks/>
            </p:cNvGrpSpPr>
            <p:nvPr/>
          </p:nvGrpSpPr>
          <p:grpSpPr bwMode="auto">
            <a:xfrm rot="5400000">
              <a:off x="5131726" y="4326318"/>
              <a:ext cx="232128" cy="152400"/>
              <a:chOff x="528" y="336"/>
              <a:chExt cx="3268" cy="1920"/>
            </a:xfrm>
          </p:grpSpPr>
          <p:sp>
            <p:nvSpPr>
              <p:cNvPr id="46571" name="Oval 929">
                <a:extLst>
                  <a:ext uri="{FF2B5EF4-FFF2-40B4-BE49-F238E27FC236}">
                    <a16:creationId xmlns:a16="http://schemas.microsoft.com/office/drawing/2014/main" id="{4716BCCF-8640-4173-A3C2-6CFC478722B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72" name="Oval 930">
                <a:extLst>
                  <a:ext uri="{FF2B5EF4-FFF2-40B4-BE49-F238E27FC236}">
                    <a16:creationId xmlns:a16="http://schemas.microsoft.com/office/drawing/2014/main" id="{026AF954-D524-4B4C-85B7-B221211B9C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27" name="Group 928">
              <a:extLst>
                <a:ext uri="{FF2B5EF4-FFF2-40B4-BE49-F238E27FC236}">
                  <a16:creationId xmlns:a16="http://schemas.microsoft.com/office/drawing/2014/main" id="{48CA5E2A-7C81-456F-AE09-9E58419320B3}"/>
                </a:ext>
              </a:extLst>
            </p:cNvPr>
            <p:cNvGrpSpPr>
              <a:grpSpLocks/>
            </p:cNvGrpSpPr>
            <p:nvPr/>
          </p:nvGrpSpPr>
          <p:grpSpPr bwMode="auto">
            <a:xfrm rot="5400000">
              <a:off x="5055529" y="4216253"/>
              <a:ext cx="232128" cy="152400"/>
              <a:chOff x="528" y="336"/>
              <a:chExt cx="3268" cy="1920"/>
            </a:xfrm>
          </p:grpSpPr>
          <p:sp>
            <p:nvSpPr>
              <p:cNvPr id="46569" name="Oval 929">
                <a:extLst>
                  <a:ext uri="{FF2B5EF4-FFF2-40B4-BE49-F238E27FC236}">
                    <a16:creationId xmlns:a16="http://schemas.microsoft.com/office/drawing/2014/main" id="{144FEC36-5F82-4831-993C-1DCE35889F6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70" name="Oval 930">
                <a:extLst>
                  <a:ext uri="{FF2B5EF4-FFF2-40B4-BE49-F238E27FC236}">
                    <a16:creationId xmlns:a16="http://schemas.microsoft.com/office/drawing/2014/main" id="{80F14F29-263E-4736-8EB5-308453233D1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28" name="Group 928">
              <a:extLst>
                <a:ext uri="{FF2B5EF4-FFF2-40B4-BE49-F238E27FC236}">
                  <a16:creationId xmlns:a16="http://schemas.microsoft.com/office/drawing/2014/main" id="{16D845BD-E2AF-4590-B991-D6E8E4482BDD}"/>
                </a:ext>
              </a:extLst>
            </p:cNvPr>
            <p:cNvGrpSpPr>
              <a:grpSpLocks/>
            </p:cNvGrpSpPr>
            <p:nvPr/>
          </p:nvGrpSpPr>
          <p:grpSpPr bwMode="auto">
            <a:xfrm rot="5400000">
              <a:off x="4979326" y="4114649"/>
              <a:ext cx="232128" cy="152400"/>
              <a:chOff x="528" y="336"/>
              <a:chExt cx="3268" cy="1920"/>
            </a:xfrm>
          </p:grpSpPr>
          <p:sp>
            <p:nvSpPr>
              <p:cNvPr id="46567" name="Oval 929">
                <a:extLst>
                  <a:ext uri="{FF2B5EF4-FFF2-40B4-BE49-F238E27FC236}">
                    <a16:creationId xmlns:a16="http://schemas.microsoft.com/office/drawing/2014/main" id="{83583945-99CF-45DD-9040-A7D311F20A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68" name="Oval 930">
                <a:extLst>
                  <a:ext uri="{FF2B5EF4-FFF2-40B4-BE49-F238E27FC236}">
                    <a16:creationId xmlns:a16="http://schemas.microsoft.com/office/drawing/2014/main" id="{511709A3-A8D3-4273-A490-2987BC311E3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29" name="Group 928">
              <a:extLst>
                <a:ext uri="{FF2B5EF4-FFF2-40B4-BE49-F238E27FC236}">
                  <a16:creationId xmlns:a16="http://schemas.microsoft.com/office/drawing/2014/main" id="{F7A71799-3B99-4272-8C3B-72B142FDA399}"/>
                </a:ext>
              </a:extLst>
            </p:cNvPr>
            <p:cNvGrpSpPr>
              <a:grpSpLocks/>
            </p:cNvGrpSpPr>
            <p:nvPr/>
          </p:nvGrpSpPr>
          <p:grpSpPr bwMode="auto">
            <a:xfrm rot="5400000">
              <a:off x="4903123" y="4013045"/>
              <a:ext cx="232128" cy="152400"/>
              <a:chOff x="528" y="336"/>
              <a:chExt cx="3268" cy="1920"/>
            </a:xfrm>
          </p:grpSpPr>
          <p:sp>
            <p:nvSpPr>
              <p:cNvPr id="46565" name="Oval 929">
                <a:extLst>
                  <a:ext uri="{FF2B5EF4-FFF2-40B4-BE49-F238E27FC236}">
                    <a16:creationId xmlns:a16="http://schemas.microsoft.com/office/drawing/2014/main" id="{A5EF9C51-E82F-402A-A081-7D7B325C98F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66" name="Oval 930">
                <a:extLst>
                  <a:ext uri="{FF2B5EF4-FFF2-40B4-BE49-F238E27FC236}">
                    <a16:creationId xmlns:a16="http://schemas.microsoft.com/office/drawing/2014/main" id="{A7200E1C-8A00-421E-A52A-0E76AD77951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30" name="Group 928">
              <a:extLst>
                <a:ext uri="{FF2B5EF4-FFF2-40B4-BE49-F238E27FC236}">
                  <a16:creationId xmlns:a16="http://schemas.microsoft.com/office/drawing/2014/main" id="{87E98486-9442-4CBF-9AE9-1491BC2AF837}"/>
                </a:ext>
              </a:extLst>
            </p:cNvPr>
            <p:cNvGrpSpPr>
              <a:grpSpLocks/>
            </p:cNvGrpSpPr>
            <p:nvPr/>
          </p:nvGrpSpPr>
          <p:grpSpPr bwMode="auto">
            <a:xfrm rot="5400000">
              <a:off x="4835393" y="3894513"/>
              <a:ext cx="232128" cy="152400"/>
              <a:chOff x="528" y="336"/>
              <a:chExt cx="3268" cy="1920"/>
            </a:xfrm>
          </p:grpSpPr>
          <p:sp>
            <p:nvSpPr>
              <p:cNvPr id="46563" name="Oval 929">
                <a:extLst>
                  <a:ext uri="{FF2B5EF4-FFF2-40B4-BE49-F238E27FC236}">
                    <a16:creationId xmlns:a16="http://schemas.microsoft.com/office/drawing/2014/main" id="{3920C202-1886-4796-80BF-35031B659CA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64" name="Oval 930">
                <a:extLst>
                  <a:ext uri="{FF2B5EF4-FFF2-40B4-BE49-F238E27FC236}">
                    <a16:creationId xmlns:a16="http://schemas.microsoft.com/office/drawing/2014/main" id="{41D6AAFA-4DE8-4B7D-97F4-8733E634AE5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31" name="Group 928">
              <a:extLst>
                <a:ext uri="{FF2B5EF4-FFF2-40B4-BE49-F238E27FC236}">
                  <a16:creationId xmlns:a16="http://schemas.microsoft.com/office/drawing/2014/main" id="{CAF27F1A-F8DB-4015-B26C-EE41AC3D4981}"/>
                </a:ext>
              </a:extLst>
            </p:cNvPr>
            <p:cNvGrpSpPr>
              <a:grpSpLocks/>
            </p:cNvGrpSpPr>
            <p:nvPr/>
          </p:nvGrpSpPr>
          <p:grpSpPr bwMode="auto">
            <a:xfrm rot="5400000">
              <a:off x="4776126" y="3775990"/>
              <a:ext cx="232128" cy="152400"/>
              <a:chOff x="528" y="336"/>
              <a:chExt cx="3268" cy="1920"/>
            </a:xfrm>
          </p:grpSpPr>
          <p:sp>
            <p:nvSpPr>
              <p:cNvPr id="46561" name="Oval 929">
                <a:extLst>
                  <a:ext uri="{FF2B5EF4-FFF2-40B4-BE49-F238E27FC236}">
                    <a16:creationId xmlns:a16="http://schemas.microsoft.com/office/drawing/2014/main" id="{208F4781-6D1B-4FBA-9147-6A93C9A7AA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62" name="Oval 930">
                <a:extLst>
                  <a:ext uri="{FF2B5EF4-FFF2-40B4-BE49-F238E27FC236}">
                    <a16:creationId xmlns:a16="http://schemas.microsoft.com/office/drawing/2014/main" id="{2464B360-89FE-41B7-9D5D-FEA79D2907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32" name="Group 928">
              <a:extLst>
                <a:ext uri="{FF2B5EF4-FFF2-40B4-BE49-F238E27FC236}">
                  <a16:creationId xmlns:a16="http://schemas.microsoft.com/office/drawing/2014/main" id="{EF8175F6-68F5-4D91-B986-817C6665B290}"/>
                </a:ext>
              </a:extLst>
            </p:cNvPr>
            <p:cNvGrpSpPr>
              <a:grpSpLocks/>
            </p:cNvGrpSpPr>
            <p:nvPr/>
          </p:nvGrpSpPr>
          <p:grpSpPr bwMode="auto">
            <a:xfrm rot="5400000">
              <a:off x="4699929" y="3665925"/>
              <a:ext cx="232128" cy="152400"/>
              <a:chOff x="528" y="336"/>
              <a:chExt cx="3268" cy="1920"/>
            </a:xfrm>
          </p:grpSpPr>
          <p:sp>
            <p:nvSpPr>
              <p:cNvPr id="46559" name="Oval 929">
                <a:extLst>
                  <a:ext uri="{FF2B5EF4-FFF2-40B4-BE49-F238E27FC236}">
                    <a16:creationId xmlns:a16="http://schemas.microsoft.com/office/drawing/2014/main" id="{E6011DCF-F6F0-4E86-BC71-ED975EA82A4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60" name="Oval 930">
                <a:extLst>
                  <a:ext uri="{FF2B5EF4-FFF2-40B4-BE49-F238E27FC236}">
                    <a16:creationId xmlns:a16="http://schemas.microsoft.com/office/drawing/2014/main" id="{46298A83-E0BC-47E7-B51A-90667E8F1F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33" name="Group 928">
              <a:extLst>
                <a:ext uri="{FF2B5EF4-FFF2-40B4-BE49-F238E27FC236}">
                  <a16:creationId xmlns:a16="http://schemas.microsoft.com/office/drawing/2014/main" id="{A64F12F4-676B-42D8-859F-E25FCA224DD1}"/>
                </a:ext>
              </a:extLst>
            </p:cNvPr>
            <p:cNvGrpSpPr>
              <a:grpSpLocks/>
            </p:cNvGrpSpPr>
            <p:nvPr/>
          </p:nvGrpSpPr>
          <p:grpSpPr bwMode="auto">
            <a:xfrm rot="5400000">
              <a:off x="4623726" y="3564321"/>
              <a:ext cx="232128" cy="152400"/>
              <a:chOff x="528" y="336"/>
              <a:chExt cx="3268" cy="1920"/>
            </a:xfrm>
          </p:grpSpPr>
          <p:sp>
            <p:nvSpPr>
              <p:cNvPr id="46557" name="Oval 929">
                <a:extLst>
                  <a:ext uri="{FF2B5EF4-FFF2-40B4-BE49-F238E27FC236}">
                    <a16:creationId xmlns:a16="http://schemas.microsoft.com/office/drawing/2014/main" id="{E853EC95-014E-40C7-90B0-F4BF743082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58" name="Oval 930">
                <a:extLst>
                  <a:ext uri="{FF2B5EF4-FFF2-40B4-BE49-F238E27FC236}">
                    <a16:creationId xmlns:a16="http://schemas.microsoft.com/office/drawing/2014/main" id="{5AF5B9AC-E2D0-41BC-8280-8924781D5D6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34" name="Group 928">
              <a:extLst>
                <a:ext uri="{FF2B5EF4-FFF2-40B4-BE49-F238E27FC236}">
                  <a16:creationId xmlns:a16="http://schemas.microsoft.com/office/drawing/2014/main" id="{F4BFE96C-25E9-43FE-8741-E2763F6FB126}"/>
                </a:ext>
              </a:extLst>
            </p:cNvPr>
            <p:cNvGrpSpPr>
              <a:grpSpLocks/>
            </p:cNvGrpSpPr>
            <p:nvPr/>
          </p:nvGrpSpPr>
          <p:grpSpPr bwMode="auto">
            <a:xfrm rot="5400000">
              <a:off x="4547523" y="3462717"/>
              <a:ext cx="232128" cy="152400"/>
              <a:chOff x="528" y="336"/>
              <a:chExt cx="3268" cy="1920"/>
            </a:xfrm>
          </p:grpSpPr>
          <p:sp>
            <p:nvSpPr>
              <p:cNvPr id="46555" name="Oval 929">
                <a:extLst>
                  <a:ext uri="{FF2B5EF4-FFF2-40B4-BE49-F238E27FC236}">
                    <a16:creationId xmlns:a16="http://schemas.microsoft.com/office/drawing/2014/main" id="{6368A6AF-2326-44C6-9943-204CDE935E0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56" name="Oval 930">
                <a:extLst>
                  <a:ext uri="{FF2B5EF4-FFF2-40B4-BE49-F238E27FC236}">
                    <a16:creationId xmlns:a16="http://schemas.microsoft.com/office/drawing/2014/main" id="{572EC7FB-2501-486A-B0DF-5F5B25C7DB2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35" name="Group 928">
              <a:extLst>
                <a:ext uri="{FF2B5EF4-FFF2-40B4-BE49-F238E27FC236}">
                  <a16:creationId xmlns:a16="http://schemas.microsoft.com/office/drawing/2014/main" id="{5A23EED3-92A3-4C42-A30D-DC461D2495DE}"/>
                </a:ext>
              </a:extLst>
            </p:cNvPr>
            <p:cNvGrpSpPr>
              <a:grpSpLocks/>
            </p:cNvGrpSpPr>
            <p:nvPr/>
          </p:nvGrpSpPr>
          <p:grpSpPr bwMode="auto">
            <a:xfrm rot="5400000">
              <a:off x="4479793" y="3344185"/>
              <a:ext cx="232128" cy="152400"/>
              <a:chOff x="528" y="336"/>
              <a:chExt cx="3268" cy="1920"/>
            </a:xfrm>
          </p:grpSpPr>
          <p:sp>
            <p:nvSpPr>
              <p:cNvPr id="46553" name="Oval 929">
                <a:extLst>
                  <a:ext uri="{FF2B5EF4-FFF2-40B4-BE49-F238E27FC236}">
                    <a16:creationId xmlns:a16="http://schemas.microsoft.com/office/drawing/2014/main" id="{BFE853A4-521E-4E92-A624-9AC89872C8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54" name="Oval 930">
                <a:extLst>
                  <a:ext uri="{FF2B5EF4-FFF2-40B4-BE49-F238E27FC236}">
                    <a16:creationId xmlns:a16="http://schemas.microsoft.com/office/drawing/2014/main" id="{904571D9-4082-47F2-AE77-D75B4C68DE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36" name="Group 928">
              <a:extLst>
                <a:ext uri="{FF2B5EF4-FFF2-40B4-BE49-F238E27FC236}">
                  <a16:creationId xmlns:a16="http://schemas.microsoft.com/office/drawing/2014/main" id="{59D1EEDB-1F61-442D-8059-C8A1D1563E31}"/>
                </a:ext>
              </a:extLst>
            </p:cNvPr>
            <p:cNvGrpSpPr>
              <a:grpSpLocks/>
            </p:cNvGrpSpPr>
            <p:nvPr/>
          </p:nvGrpSpPr>
          <p:grpSpPr bwMode="auto">
            <a:xfrm rot="5400000">
              <a:off x="5876795" y="5249178"/>
              <a:ext cx="232128" cy="152400"/>
              <a:chOff x="528" y="336"/>
              <a:chExt cx="3268" cy="1920"/>
            </a:xfrm>
          </p:grpSpPr>
          <p:sp>
            <p:nvSpPr>
              <p:cNvPr id="46551" name="Oval 929">
                <a:extLst>
                  <a:ext uri="{FF2B5EF4-FFF2-40B4-BE49-F238E27FC236}">
                    <a16:creationId xmlns:a16="http://schemas.microsoft.com/office/drawing/2014/main" id="{3AA007A3-80E5-42FF-A7D6-36DB28E6D27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52" name="Oval 930">
                <a:extLst>
                  <a:ext uri="{FF2B5EF4-FFF2-40B4-BE49-F238E27FC236}">
                    <a16:creationId xmlns:a16="http://schemas.microsoft.com/office/drawing/2014/main" id="{53C2FBE0-2A0A-4F6B-8D47-576991D1E0C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37" name="Group 928">
              <a:extLst>
                <a:ext uri="{FF2B5EF4-FFF2-40B4-BE49-F238E27FC236}">
                  <a16:creationId xmlns:a16="http://schemas.microsoft.com/office/drawing/2014/main" id="{92C0AE33-3793-4F60-A434-F0889C403B14}"/>
                </a:ext>
              </a:extLst>
            </p:cNvPr>
            <p:cNvGrpSpPr>
              <a:grpSpLocks/>
            </p:cNvGrpSpPr>
            <p:nvPr/>
          </p:nvGrpSpPr>
          <p:grpSpPr bwMode="auto">
            <a:xfrm rot="5400000">
              <a:off x="5800598" y="5139113"/>
              <a:ext cx="232128" cy="152400"/>
              <a:chOff x="528" y="336"/>
              <a:chExt cx="3268" cy="1920"/>
            </a:xfrm>
          </p:grpSpPr>
          <p:sp>
            <p:nvSpPr>
              <p:cNvPr id="46549" name="Oval 929">
                <a:extLst>
                  <a:ext uri="{FF2B5EF4-FFF2-40B4-BE49-F238E27FC236}">
                    <a16:creationId xmlns:a16="http://schemas.microsoft.com/office/drawing/2014/main" id="{8C4BAEC3-9A30-42AB-9C2D-5DADCEFAC39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50" name="Oval 930">
                <a:extLst>
                  <a:ext uri="{FF2B5EF4-FFF2-40B4-BE49-F238E27FC236}">
                    <a16:creationId xmlns:a16="http://schemas.microsoft.com/office/drawing/2014/main" id="{00A6E0DD-0FAC-40DD-BC1D-A95CDDDCAF0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38" name="Group 928">
              <a:extLst>
                <a:ext uri="{FF2B5EF4-FFF2-40B4-BE49-F238E27FC236}">
                  <a16:creationId xmlns:a16="http://schemas.microsoft.com/office/drawing/2014/main" id="{702064CD-5DE0-49B7-8754-9AE2358120DE}"/>
                </a:ext>
              </a:extLst>
            </p:cNvPr>
            <p:cNvGrpSpPr>
              <a:grpSpLocks/>
            </p:cNvGrpSpPr>
            <p:nvPr/>
          </p:nvGrpSpPr>
          <p:grpSpPr bwMode="auto">
            <a:xfrm rot="5400000">
              <a:off x="5724395" y="5037509"/>
              <a:ext cx="232128" cy="152400"/>
              <a:chOff x="528" y="336"/>
              <a:chExt cx="3268" cy="1920"/>
            </a:xfrm>
          </p:grpSpPr>
          <p:sp>
            <p:nvSpPr>
              <p:cNvPr id="46547" name="Oval 929">
                <a:extLst>
                  <a:ext uri="{FF2B5EF4-FFF2-40B4-BE49-F238E27FC236}">
                    <a16:creationId xmlns:a16="http://schemas.microsoft.com/office/drawing/2014/main" id="{269AD5BB-A5C4-43ED-BD58-4A8994C6914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48" name="Oval 930">
                <a:extLst>
                  <a:ext uri="{FF2B5EF4-FFF2-40B4-BE49-F238E27FC236}">
                    <a16:creationId xmlns:a16="http://schemas.microsoft.com/office/drawing/2014/main" id="{69E12DFF-BA28-4D59-B84B-B60B573B2F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39" name="Group 928">
              <a:extLst>
                <a:ext uri="{FF2B5EF4-FFF2-40B4-BE49-F238E27FC236}">
                  <a16:creationId xmlns:a16="http://schemas.microsoft.com/office/drawing/2014/main" id="{05C486A9-5109-457B-8623-BD5BB301F5FB}"/>
                </a:ext>
              </a:extLst>
            </p:cNvPr>
            <p:cNvGrpSpPr>
              <a:grpSpLocks/>
            </p:cNvGrpSpPr>
            <p:nvPr/>
          </p:nvGrpSpPr>
          <p:grpSpPr bwMode="auto">
            <a:xfrm rot="5400000">
              <a:off x="5648192" y="4935905"/>
              <a:ext cx="232128" cy="152400"/>
              <a:chOff x="528" y="336"/>
              <a:chExt cx="3268" cy="1920"/>
            </a:xfrm>
          </p:grpSpPr>
          <p:sp>
            <p:nvSpPr>
              <p:cNvPr id="46545" name="Oval 929">
                <a:extLst>
                  <a:ext uri="{FF2B5EF4-FFF2-40B4-BE49-F238E27FC236}">
                    <a16:creationId xmlns:a16="http://schemas.microsoft.com/office/drawing/2014/main" id="{BA63F2F3-2BA1-4D6D-A187-0BDD87B996E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46" name="Oval 930">
                <a:extLst>
                  <a:ext uri="{FF2B5EF4-FFF2-40B4-BE49-F238E27FC236}">
                    <a16:creationId xmlns:a16="http://schemas.microsoft.com/office/drawing/2014/main" id="{8E5502AF-2D9F-4DC4-A189-591316C7E3B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40" name="Group 928">
              <a:extLst>
                <a:ext uri="{FF2B5EF4-FFF2-40B4-BE49-F238E27FC236}">
                  <a16:creationId xmlns:a16="http://schemas.microsoft.com/office/drawing/2014/main" id="{972BA0E1-B7B7-4103-927E-937D54F9BFF0}"/>
                </a:ext>
              </a:extLst>
            </p:cNvPr>
            <p:cNvGrpSpPr>
              <a:grpSpLocks/>
            </p:cNvGrpSpPr>
            <p:nvPr/>
          </p:nvGrpSpPr>
          <p:grpSpPr bwMode="auto">
            <a:xfrm rot="5400000">
              <a:off x="5580462" y="4817373"/>
              <a:ext cx="232128" cy="152400"/>
              <a:chOff x="528" y="336"/>
              <a:chExt cx="3268" cy="1920"/>
            </a:xfrm>
          </p:grpSpPr>
          <p:sp>
            <p:nvSpPr>
              <p:cNvPr id="46543" name="Oval 929">
                <a:extLst>
                  <a:ext uri="{FF2B5EF4-FFF2-40B4-BE49-F238E27FC236}">
                    <a16:creationId xmlns:a16="http://schemas.microsoft.com/office/drawing/2014/main" id="{6CA212E0-DF93-43C7-8120-FA88D070B38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44" name="Oval 930">
                <a:extLst>
                  <a:ext uri="{FF2B5EF4-FFF2-40B4-BE49-F238E27FC236}">
                    <a16:creationId xmlns:a16="http://schemas.microsoft.com/office/drawing/2014/main" id="{CD67687D-B26C-4F13-8807-11852DDFBC3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41" name="Group 928">
              <a:extLst>
                <a:ext uri="{FF2B5EF4-FFF2-40B4-BE49-F238E27FC236}">
                  <a16:creationId xmlns:a16="http://schemas.microsoft.com/office/drawing/2014/main" id="{4AFD098A-2C30-48C1-9A23-1E493254F1B3}"/>
                </a:ext>
              </a:extLst>
            </p:cNvPr>
            <p:cNvGrpSpPr>
              <a:grpSpLocks/>
            </p:cNvGrpSpPr>
            <p:nvPr/>
          </p:nvGrpSpPr>
          <p:grpSpPr bwMode="auto">
            <a:xfrm rot="5400000">
              <a:off x="5521195" y="4698850"/>
              <a:ext cx="232128" cy="152400"/>
              <a:chOff x="528" y="336"/>
              <a:chExt cx="3268" cy="1920"/>
            </a:xfrm>
          </p:grpSpPr>
          <p:sp>
            <p:nvSpPr>
              <p:cNvPr id="46541" name="Oval 929">
                <a:extLst>
                  <a:ext uri="{FF2B5EF4-FFF2-40B4-BE49-F238E27FC236}">
                    <a16:creationId xmlns:a16="http://schemas.microsoft.com/office/drawing/2014/main" id="{742F1750-E9D6-45CF-86EA-B59DD76B46F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42" name="Oval 930">
                <a:extLst>
                  <a:ext uri="{FF2B5EF4-FFF2-40B4-BE49-F238E27FC236}">
                    <a16:creationId xmlns:a16="http://schemas.microsoft.com/office/drawing/2014/main" id="{EAF331F5-0D4B-45AE-9279-F6B63F5D360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42" name="Group 928">
              <a:extLst>
                <a:ext uri="{FF2B5EF4-FFF2-40B4-BE49-F238E27FC236}">
                  <a16:creationId xmlns:a16="http://schemas.microsoft.com/office/drawing/2014/main" id="{05D465FD-2B93-4A36-BF9F-800FA377159A}"/>
                </a:ext>
              </a:extLst>
            </p:cNvPr>
            <p:cNvGrpSpPr>
              <a:grpSpLocks/>
            </p:cNvGrpSpPr>
            <p:nvPr/>
          </p:nvGrpSpPr>
          <p:grpSpPr bwMode="auto">
            <a:xfrm rot="5400000">
              <a:off x="5444998" y="4588785"/>
              <a:ext cx="232128" cy="152400"/>
              <a:chOff x="528" y="336"/>
              <a:chExt cx="3268" cy="1920"/>
            </a:xfrm>
          </p:grpSpPr>
          <p:sp>
            <p:nvSpPr>
              <p:cNvPr id="46539" name="Oval 929">
                <a:extLst>
                  <a:ext uri="{FF2B5EF4-FFF2-40B4-BE49-F238E27FC236}">
                    <a16:creationId xmlns:a16="http://schemas.microsoft.com/office/drawing/2014/main" id="{D13818DC-E374-44DC-8F85-B930439C0E8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40" name="Oval 930">
                <a:extLst>
                  <a:ext uri="{FF2B5EF4-FFF2-40B4-BE49-F238E27FC236}">
                    <a16:creationId xmlns:a16="http://schemas.microsoft.com/office/drawing/2014/main" id="{C63F6B81-C032-4A4C-99E1-89109A67511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43" name="Group 928">
              <a:extLst>
                <a:ext uri="{FF2B5EF4-FFF2-40B4-BE49-F238E27FC236}">
                  <a16:creationId xmlns:a16="http://schemas.microsoft.com/office/drawing/2014/main" id="{94FA1C56-2B5C-4EF0-9459-BC24C462504F}"/>
                </a:ext>
              </a:extLst>
            </p:cNvPr>
            <p:cNvGrpSpPr>
              <a:grpSpLocks/>
            </p:cNvGrpSpPr>
            <p:nvPr/>
          </p:nvGrpSpPr>
          <p:grpSpPr bwMode="auto">
            <a:xfrm rot="5400000">
              <a:off x="5368795" y="4487181"/>
              <a:ext cx="232128" cy="152400"/>
              <a:chOff x="528" y="336"/>
              <a:chExt cx="3268" cy="1920"/>
            </a:xfrm>
          </p:grpSpPr>
          <p:sp>
            <p:nvSpPr>
              <p:cNvPr id="46537" name="Oval 929">
                <a:extLst>
                  <a:ext uri="{FF2B5EF4-FFF2-40B4-BE49-F238E27FC236}">
                    <a16:creationId xmlns:a16="http://schemas.microsoft.com/office/drawing/2014/main" id="{62C17952-7F98-4A88-A9A5-7A06DC0019F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38" name="Oval 930">
                <a:extLst>
                  <a:ext uri="{FF2B5EF4-FFF2-40B4-BE49-F238E27FC236}">
                    <a16:creationId xmlns:a16="http://schemas.microsoft.com/office/drawing/2014/main" id="{E0160743-FAC4-42A3-A33B-DD27D36B93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44" name="Group 928">
              <a:extLst>
                <a:ext uri="{FF2B5EF4-FFF2-40B4-BE49-F238E27FC236}">
                  <a16:creationId xmlns:a16="http://schemas.microsoft.com/office/drawing/2014/main" id="{CC34F8BC-76C1-4043-8C99-B2F06424D221}"/>
                </a:ext>
              </a:extLst>
            </p:cNvPr>
            <p:cNvGrpSpPr>
              <a:grpSpLocks/>
            </p:cNvGrpSpPr>
            <p:nvPr/>
          </p:nvGrpSpPr>
          <p:grpSpPr bwMode="auto">
            <a:xfrm rot="5400000">
              <a:off x="5292592" y="4385577"/>
              <a:ext cx="232128" cy="152400"/>
              <a:chOff x="528" y="336"/>
              <a:chExt cx="3268" cy="1920"/>
            </a:xfrm>
          </p:grpSpPr>
          <p:sp>
            <p:nvSpPr>
              <p:cNvPr id="46535" name="Oval 929">
                <a:extLst>
                  <a:ext uri="{FF2B5EF4-FFF2-40B4-BE49-F238E27FC236}">
                    <a16:creationId xmlns:a16="http://schemas.microsoft.com/office/drawing/2014/main" id="{078C6A24-44B5-4EC3-B310-281F9773CFA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36" name="Oval 930">
                <a:extLst>
                  <a:ext uri="{FF2B5EF4-FFF2-40B4-BE49-F238E27FC236}">
                    <a16:creationId xmlns:a16="http://schemas.microsoft.com/office/drawing/2014/main" id="{B72D10B5-784D-423D-AE6E-B790B33C057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45" name="Group 928">
              <a:extLst>
                <a:ext uri="{FF2B5EF4-FFF2-40B4-BE49-F238E27FC236}">
                  <a16:creationId xmlns:a16="http://schemas.microsoft.com/office/drawing/2014/main" id="{58CD9B3A-32BD-4EF8-9FEA-73B9F5C27ADB}"/>
                </a:ext>
              </a:extLst>
            </p:cNvPr>
            <p:cNvGrpSpPr>
              <a:grpSpLocks/>
            </p:cNvGrpSpPr>
            <p:nvPr/>
          </p:nvGrpSpPr>
          <p:grpSpPr bwMode="auto">
            <a:xfrm rot="5400000">
              <a:off x="5224862" y="4267045"/>
              <a:ext cx="232128" cy="152400"/>
              <a:chOff x="528" y="336"/>
              <a:chExt cx="3268" cy="1920"/>
            </a:xfrm>
          </p:grpSpPr>
          <p:sp>
            <p:nvSpPr>
              <p:cNvPr id="46533" name="Oval 929">
                <a:extLst>
                  <a:ext uri="{FF2B5EF4-FFF2-40B4-BE49-F238E27FC236}">
                    <a16:creationId xmlns:a16="http://schemas.microsoft.com/office/drawing/2014/main" id="{6AB28080-963C-49AF-A34A-85CCA4B083A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34" name="Oval 930">
                <a:extLst>
                  <a:ext uri="{FF2B5EF4-FFF2-40B4-BE49-F238E27FC236}">
                    <a16:creationId xmlns:a16="http://schemas.microsoft.com/office/drawing/2014/main" id="{4C9B2375-E7E7-4BA8-A150-794C0028DE4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46" name="Group 928">
              <a:extLst>
                <a:ext uri="{FF2B5EF4-FFF2-40B4-BE49-F238E27FC236}">
                  <a16:creationId xmlns:a16="http://schemas.microsoft.com/office/drawing/2014/main" id="{EEDA7E36-BCB7-4FE5-9FB8-F7FE9A4A3AF9}"/>
                </a:ext>
              </a:extLst>
            </p:cNvPr>
            <p:cNvGrpSpPr>
              <a:grpSpLocks/>
            </p:cNvGrpSpPr>
            <p:nvPr/>
          </p:nvGrpSpPr>
          <p:grpSpPr bwMode="auto">
            <a:xfrm rot="5400000">
              <a:off x="5190995" y="4156978"/>
              <a:ext cx="232128" cy="152400"/>
              <a:chOff x="528" y="336"/>
              <a:chExt cx="3268" cy="1920"/>
            </a:xfrm>
          </p:grpSpPr>
          <p:sp>
            <p:nvSpPr>
              <p:cNvPr id="46531" name="Oval 929">
                <a:extLst>
                  <a:ext uri="{FF2B5EF4-FFF2-40B4-BE49-F238E27FC236}">
                    <a16:creationId xmlns:a16="http://schemas.microsoft.com/office/drawing/2014/main" id="{66CCD52D-28B6-4629-9C63-2F883C1B37D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32" name="Oval 930">
                <a:extLst>
                  <a:ext uri="{FF2B5EF4-FFF2-40B4-BE49-F238E27FC236}">
                    <a16:creationId xmlns:a16="http://schemas.microsoft.com/office/drawing/2014/main" id="{045E707B-B1F6-4420-A500-92BE2B3D0F0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47" name="Group 928">
              <a:extLst>
                <a:ext uri="{FF2B5EF4-FFF2-40B4-BE49-F238E27FC236}">
                  <a16:creationId xmlns:a16="http://schemas.microsoft.com/office/drawing/2014/main" id="{787DCAB8-5D21-47EE-A700-B6CD5FAFB270}"/>
                </a:ext>
              </a:extLst>
            </p:cNvPr>
            <p:cNvGrpSpPr>
              <a:grpSpLocks/>
            </p:cNvGrpSpPr>
            <p:nvPr/>
          </p:nvGrpSpPr>
          <p:grpSpPr bwMode="auto">
            <a:xfrm rot="5400000">
              <a:off x="5114798" y="4046913"/>
              <a:ext cx="232128" cy="152400"/>
              <a:chOff x="528" y="336"/>
              <a:chExt cx="3268" cy="1920"/>
            </a:xfrm>
          </p:grpSpPr>
          <p:sp>
            <p:nvSpPr>
              <p:cNvPr id="46529" name="Oval 929">
                <a:extLst>
                  <a:ext uri="{FF2B5EF4-FFF2-40B4-BE49-F238E27FC236}">
                    <a16:creationId xmlns:a16="http://schemas.microsoft.com/office/drawing/2014/main" id="{A30EC9C3-D0F4-4D25-9E5B-B0942A1563F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30" name="Oval 930">
                <a:extLst>
                  <a:ext uri="{FF2B5EF4-FFF2-40B4-BE49-F238E27FC236}">
                    <a16:creationId xmlns:a16="http://schemas.microsoft.com/office/drawing/2014/main" id="{DBF699CA-1F3C-43A7-A85D-2446826CA1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48" name="Group 928">
              <a:extLst>
                <a:ext uri="{FF2B5EF4-FFF2-40B4-BE49-F238E27FC236}">
                  <a16:creationId xmlns:a16="http://schemas.microsoft.com/office/drawing/2014/main" id="{DA02BA01-201F-44A2-82F9-FE7C9A61F663}"/>
                </a:ext>
              </a:extLst>
            </p:cNvPr>
            <p:cNvGrpSpPr>
              <a:grpSpLocks/>
            </p:cNvGrpSpPr>
            <p:nvPr/>
          </p:nvGrpSpPr>
          <p:grpSpPr bwMode="auto">
            <a:xfrm rot="5400000">
              <a:off x="5038595" y="3945309"/>
              <a:ext cx="232128" cy="152400"/>
              <a:chOff x="528" y="336"/>
              <a:chExt cx="3268" cy="1920"/>
            </a:xfrm>
          </p:grpSpPr>
          <p:sp>
            <p:nvSpPr>
              <p:cNvPr id="46527" name="Oval 929">
                <a:extLst>
                  <a:ext uri="{FF2B5EF4-FFF2-40B4-BE49-F238E27FC236}">
                    <a16:creationId xmlns:a16="http://schemas.microsoft.com/office/drawing/2014/main" id="{3728682F-A84A-47C4-9C11-A4BA4775B24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28" name="Oval 930">
                <a:extLst>
                  <a:ext uri="{FF2B5EF4-FFF2-40B4-BE49-F238E27FC236}">
                    <a16:creationId xmlns:a16="http://schemas.microsoft.com/office/drawing/2014/main" id="{C0C6DBC1-1BD1-46DE-9A55-C5499DE040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49" name="Group 928">
              <a:extLst>
                <a:ext uri="{FF2B5EF4-FFF2-40B4-BE49-F238E27FC236}">
                  <a16:creationId xmlns:a16="http://schemas.microsoft.com/office/drawing/2014/main" id="{0360C615-8C1B-4E55-BC52-66266FABC813}"/>
                </a:ext>
              </a:extLst>
            </p:cNvPr>
            <p:cNvGrpSpPr>
              <a:grpSpLocks/>
            </p:cNvGrpSpPr>
            <p:nvPr/>
          </p:nvGrpSpPr>
          <p:grpSpPr bwMode="auto">
            <a:xfrm rot="5400000">
              <a:off x="4962392" y="3843705"/>
              <a:ext cx="232128" cy="152400"/>
              <a:chOff x="528" y="336"/>
              <a:chExt cx="3268" cy="1920"/>
            </a:xfrm>
          </p:grpSpPr>
          <p:sp>
            <p:nvSpPr>
              <p:cNvPr id="46525" name="Oval 929">
                <a:extLst>
                  <a:ext uri="{FF2B5EF4-FFF2-40B4-BE49-F238E27FC236}">
                    <a16:creationId xmlns:a16="http://schemas.microsoft.com/office/drawing/2014/main" id="{299EFD72-C6CF-4F2B-8786-5A8C42F44E9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26" name="Oval 930">
                <a:extLst>
                  <a:ext uri="{FF2B5EF4-FFF2-40B4-BE49-F238E27FC236}">
                    <a16:creationId xmlns:a16="http://schemas.microsoft.com/office/drawing/2014/main" id="{DB06CCDD-09F0-4F0B-AF07-CC11B618C67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50" name="Group 928">
              <a:extLst>
                <a:ext uri="{FF2B5EF4-FFF2-40B4-BE49-F238E27FC236}">
                  <a16:creationId xmlns:a16="http://schemas.microsoft.com/office/drawing/2014/main" id="{F967BC6A-BCAA-4526-BA1C-DC55C9D1DC04}"/>
                </a:ext>
              </a:extLst>
            </p:cNvPr>
            <p:cNvGrpSpPr>
              <a:grpSpLocks/>
            </p:cNvGrpSpPr>
            <p:nvPr/>
          </p:nvGrpSpPr>
          <p:grpSpPr bwMode="auto">
            <a:xfrm rot="5400000">
              <a:off x="4894662" y="3725173"/>
              <a:ext cx="232128" cy="152400"/>
              <a:chOff x="528" y="336"/>
              <a:chExt cx="3268" cy="1920"/>
            </a:xfrm>
          </p:grpSpPr>
          <p:sp>
            <p:nvSpPr>
              <p:cNvPr id="46523" name="Oval 929">
                <a:extLst>
                  <a:ext uri="{FF2B5EF4-FFF2-40B4-BE49-F238E27FC236}">
                    <a16:creationId xmlns:a16="http://schemas.microsoft.com/office/drawing/2014/main" id="{E5407C67-DAEE-44F0-99EF-A3CAAFAB80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24" name="Oval 930">
                <a:extLst>
                  <a:ext uri="{FF2B5EF4-FFF2-40B4-BE49-F238E27FC236}">
                    <a16:creationId xmlns:a16="http://schemas.microsoft.com/office/drawing/2014/main" id="{E28AEB08-5170-4328-9B22-6EA2497275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51" name="Group 928">
              <a:extLst>
                <a:ext uri="{FF2B5EF4-FFF2-40B4-BE49-F238E27FC236}">
                  <a16:creationId xmlns:a16="http://schemas.microsoft.com/office/drawing/2014/main" id="{63467BF0-9B4B-4F01-88F1-8FE713030055}"/>
                </a:ext>
              </a:extLst>
            </p:cNvPr>
            <p:cNvGrpSpPr>
              <a:grpSpLocks/>
            </p:cNvGrpSpPr>
            <p:nvPr/>
          </p:nvGrpSpPr>
          <p:grpSpPr bwMode="auto">
            <a:xfrm rot="5400000">
              <a:off x="4835395" y="3606650"/>
              <a:ext cx="232128" cy="152400"/>
              <a:chOff x="528" y="336"/>
              <a:chExt cx="3268" cy="1920"/>
            </a:xfrm>
          </p:grpSpPr>
          <p:sp>
            <p:nvSpPr>
              <p:cNvPr id="46521" name="Oval 929">
                <a:extLst>
                  <a:ext uri="{FF2B5EF4-FFF2-40B4-BE49-F238E27FC236}">
                    <a16:creationId xmlns:a16="http://schemas.microsoft.com/office/drawing/2014/main" id="{EF41A078-F540-4638-976B-438AB1BFBD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22" name="Oval 930">
                <a:extLst>
                  <a:ext uri="{FF2B5EF4-FFF2-40B4-BE49-F238E27FC236}">
                    <a16:creationId xmlns:a16="http://schemas.microsoft.com/office/drawing/2014/main" id="{1F870A98-8C78-4832-8478-C4BF4D992C7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52" name="Group 928">
              <a:extLst>
                <a:ext uri="{FF2B5EF4-FFF2-40B4-BE49-F238E27FC236}">
                  <a16:creationId xmlns:a16="http://schemas.microsoft.com/office/drawing/2014/main" id="{48497F1C-1480-4DD1-89CB-75C7B0AD32DF}"/>
                </a:ext>
              </a:extLst>
            </p:cNvPr>
            <p:cNvGrpSpPr>
              <a:grpSpLocks/>
            </p:cNvGrpSpPr>
            <p:nvPr/>
          </p:nvGrpSpPr>
          <p:grpSpPr bwMode="auto">
            <a:xfrm rot="5400000">
              <a:off x="4759198" y="3496585"/>
              <a:ext cx="232128" cy="152400"/>
              <a:chOff x="528" y="336"/>
              <a:chExt cx="3268" cy="1920"/>
            </a:xfrm>
          </p:grpSpPr>
          <p:sp>
            <p:nvSpPr>
              <p:cNvPr id="46519" name="Oval 929">
                <a:extLst>
                  <a:ext uri="{FF2B5EF4-FFF2-40B4-BE49-F238E27FC236}">
                    <a16:creationId xmlns:a16="http://schemas.microsoft.com/office/drawing/2014/main" id="{27A769EF-E666-4B5D-A450-006A9DA48A9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20" name="Oval 930">
                <a:extLst>
                  <a:ext uri="{FF2B5EF4-FFF2-40B4-BE49-F238E27FC236}">
                    <a16:creationId xmlns:a16="http://schemas.microsoft.com/office/drawing/2014/main" id="{456458D3-4545-47C7-96A3-4324A0AB00B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53" name="Group 928">
              <a:extLst>
                <a:ext uri="{FF2B5EF4-FFF2-40B4-BE49-F238E27FC236}">
                  <a16:creationId xmlns:a16="http://schemas.microsoft.com/office/drawing/2014/main" id="{95BB31A3-47B7-409A-8D5F-BAA691F2CA88}"/>
                </a:ext>
              </a:extLst>
            </p:cNvPr>
            <p:cNvGrpSpPr>
              <a:grpSpLocks/>
            </p:cNvGrpSpPr>
            <p:nvPr/>
          </p:nvGrpSpPr>
          <p:grpSpPr bwMode="auto">
            <a:xfrm rot="5400000">
              <a:off x="4682995" y="3394981"/>
              <a:ext cx="232128" cy="152400"/>
              <a:chOff x="528" y="336"/>
              <a:chExt cx="3268" cy="1920"/>
            </a:xfrm>
          </p:grpSpPr>
          <p:sp>
            <p:nvSpPr>
              <p:cNvPr id="46517" name="Oval 929">
                <a:extLst>
                  <a:ext uri="{FF2B5EF4-FFF2-40B4-BE49-F238E27FC236}">
                    <a16:creationId xmlns:a16="http://schemas.microsoft.com/office/drawing/2014/main" id="{68BD4944-721C-4CB2-BDD9-7911A322FA6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18" name="Oval 930">
                <a:extLst>
                  <a:ext uri="{FF2B5EF4-FFF2-40B4-BE49-F238E27FC236}">
                    <a16:creationId xmlns:a16="http://schemas.microsoft.com/office/drawing/2014/main" id="{1716830F-9995-4678-808A-28D20CB3C95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54" name="Group 928">
              <a:extLst>
                <a:ext uri="{FF2B5EF4-FFF2-40B4-BE49-F238E27FC236}">
                  <a16:creationId xmlns:a16="http://schemas.microsoft.com/office/drawing/2014/main" id="{0E647E97-9C81-4693-BB83-B190356E3B22}"/>
                </a:ext>
              </a:extLst>
            </p:cNvPr>
            <p:cNvGrpSpPr>
              <a:grpSpLocks/>
            </p:cNvGrpSpPr>
            <p:nvPr/>
          </p:nvGrpSpPr>
          <p:grpSpPr bwMode="auto">
            <a:xfrm rot="5400000">
              <a:off x="4606792" y="3293377"/>
              <a:ext cx="232128" cy="152400"/>
              <a:chOff x="528" y="336"/>
              <a:chExt cx="3268" cy="1920"/>
            </a:xfrm>
          </p:grpSpPr>
          <p:sp>
            <p:nvSpPr>
              <p:cNvPr id="46515" name="Oval 929">
                <a:extLst>
                  <a:ext uri="{FF2B5EF4-FFF2-40B4-BE49-F238E27FC236}">
                    <a16:creationId xmlns:a16="http://schemas.microsoft.com/office/drawing/2014/main" id="{559B46FC-9A97-4777-8768-842EDFBFA60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16" name="Oval 930">
                <a:extLst>
                  <a:ext uri="{FF2B5EF4-FFF2-40B4-BE49-F238E27FC236}">
                    <a16:creationId xmlns:a16="http://schemas.microsoft.com/office/drawing/2014/main" id="{287659A9-7939-4396-A016-29B19FF49D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55" name="Group 928">
              <a:extLst>
                <a:ext uri="{FF2B5EF4-FFF2-40B4-BE49-F238E27FC236}">
                  <a16:creationId xmlns:a16="http://schemas.microsoft.com/office/drawing/2014/main" id="{E6C4FB56-3634-4E31-88E8-066117F2AE95}"/>
                </a:ext>
              </a:extLst>
            </p:cNvPr>
            <p:cNvGrpSpPr>
              <a:grpSpLocks/>
            </p:cNvGrpSpPr>
            <p:nvPr/>
          </p:nvGrpSpPr>
          <p:grpSpPr bwMode="auto">
            <a:xfrm rot="5400000">
              <a:off x="4539062" y="3174845"/>
              <a:ext cx="232128" cy="152400"/>
              <a:chOff x="528" y="336"/>
              <a:chExt cx="3268" cy="1920"/>
            </a:xfrm>
          </p:grpSpPr>
          <p:sp>
            <p:nvSpPr>
              <p:cNvPr id="46513" name="Oval 929">
                <a:extLst>
                  <a:ext uri="{FF2B5EF4-FFF2-40B4-BE49-F238E27FC236}">
                    <a16:creationId xmlns:a16="http://schemas.microsoft.com/office/drawing/2014/main" id="{92196B95-A9CC-4B4C-87FF-636120206F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14" name="Oval 930">
                <a:extLst>
                  <a:ext uri="{FF2B5EF4-FFF2-40B4-BE49-F238E27FC236}">
                    <a16:creationId xmlns:a16="http://schemas.microsoft.com/office/drawing/2014/main" id="{F0277551-C763-47F7-BD27-559BEC8DC2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56" name="Group 928">
              <a:extLst>
                <a:ext uri="{FF2B5EF4-FFF2-40B4-BE49-F238E27FC236}">
                  <a16:creationId xmlns:a16="http://schemas.microsoft.com/office/drawing/2014/main" id="{0130C001-151F-40C3-BB0C-B5FD7CA766E9}"/>
                </a:ext>
              </a:extLst>
            </p:cNvPr>
            <p:cNvGrpSpPr>
              <a:grpSpLocks/>
            </p:cNvGrpSpPr>
            <p:nvPr/>
          </p:nvGrpSpPr>
          <p:grpSpPr bwMode="auto">
            <a:xfrm rot="5400000">
              <a:off x="5902196" y="5037503"/>
              <a:ext cx="232128" cy="152400"/>
              <a:chOff x="528" y="336"/>
              <a:chExt cx="3268" cy="1920"/>
            </a:xfrm>
          </p:grpSpPr>
          <p:sp>
            <p:nvSpPr>
              <p:cNvPr id="46511" name="Oval 929">
                <a:extLst>
                  <a:ext uri="{FF2B5EF4-FFF2-40B4-BE49-F238E27FC236}">
                    <a16:creationId xmlns:a16="http://schemas.microsoft.com/office/drawing/2014/main" id="{7EE0DC65-74E4-4001-88A2-C174EBD0A43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12" name="Oval 930">
                <a:extLst>
                  <a:ext uri="{FF2B5EF4-FFF2-40B4-BE49-F238E27FC236}">
                    <a16:creationId xmlns:a16="http://schemas.microsoft.com/office/drawing/2014/main" id="{2856409E-38D5-46EB-BCDD-148F9E61B2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57" name="Group 928">
              <a:extLst>
                <a:ext uri="{FF2B5EF4-FFF2-40B4-BE49-F238E27FC236}">
                  <a16:creationId xmlns:a16="http://schemas.microsoft.com/office/drawing/2014/main" id="{D1FDE6F6-DD82-4C71-B764-A303A4B3094A}"/>
                </a:ext>
              </a:extLst>
            </p:cNvPr>
            <p:cNvGrpSpPr>
              <a:grpSpLocks/>
            </p:cNvGrpSpPr>
            <p:nvPr/>
          </p:nvGrpSpPr>
          <p:grpSpPr bwMode="auto">
            <a:xfrm rot="5400000">
              <a:off x="5825999" y="4927438"/>
              <a:ext cx="232128" cy="152400"/>
              <a:chOff x="528" y="336"/>
              <a:chExt cx="3268" cy="1920"/>
            </a:xfrm>
          </p:grpSpPr>
          <p:sp>
            <p:nvSpPr>
              <p:cNvPr id="46509" name="Oval 929">
                <a:extLst>
                  <a:ext uri="{FF2B5EF4-FFF2-40B4-BE49-F238E27FC236}">
                    <a16:creationId xmlns:a16="http://schemas.microsoft.com/office/drawing/2014/main" id="{D228BD16-15E5-41EA-BA78-AF8BEA3D76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10" name="Oval 930">
                <a:extLst>
                  <a:ext uri="{FF2B5EF4-FFF2-40B4-BE49-F238E27FC236}">
                    <a16:creationId xmlns:a16="http://schemas.microsoft.com/office/drawing/2014/main" id="{3F3303C6-5E55-45B8-A5F7-16193EBE7FE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58" name="Group 928">
              <a:extLst>
                <a:ext uri="{FF2B5EF4-FFF2-40B4-BE49-F238E27FC236}">
                  <a16:creationId xmlns:a16="http://schemas.microsoft.com/office/drawing/2014/main" id="{EDF0B89D-4A54-4C6F-A552-60AB08E23CF3}"/>
                </a:ext>
              </a:extLst>
            </p:cNvPr>
            <p:cNvGrpSpPr>
              <a:grpSpLocks/>
            </p:cNvGrpSpPr>
            <p:nvPr/>
          </p:nvGrpSpPr>
          <p:grpSpPr bwMode="auto">
            <a:xfrm rot="5400000">
              <a:off x="5749796" y="4825834"/>
              <a:ext cx="232128" cy="152400"/>
              <a:chOff x="528" y="336"/>
              <a:chExt cx="3268" cy="1920"/>
            </a:xfrm>
          </p:grpSpPr>
          <p:sp>
            <p:nvSpPr>
              <p:cNvPr id="46507" name="Oval 929">
                <a:extLst>
                  <a:ext uri="{FF2B5EF4-FFF2-40B4-BE49-F238E27FC236}">
                    <a16:creationId xmlns:a16="http://schemas.microsoft.com/office/drawing/2014/main" id="{67D323F6-37DA-4037-9AB5-114944FB02C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08" name="Oval 930">
                <a:extLst>
                  <a:ext uri="{FF2B5EF4-FFF2-40B4-BE49-F238E27FC236}">
                    <a16:creationId xmlns:a16="http://schemas.microsoft.com/office/drawing/2014/main" id="{5141323E-82E0-44E7-AA46-1A591EFFB3E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59" name="Group 928">
              <a:extLst>
                <a:ext uri="{FF2B5EF4-FFF2-40B4-BE49-F238E27FC236}">
                  <a16:creationId xmlns:a16="http://schemas.microsoft.com/office/drawing/2014/main" id="{D7268177-A796-46D1-AE7E-A9FF5635D469}"/>
                </a:ext>
              </a:extLst>
            </p:cNvPr>
            <p:cNvGrpSpPr>
              <a:grpSpLocks/>
            </p:cNvGrpSpPr>
            <p:nvPr/>
          </p:nvGrpSpPr>
          <p:grpSpPr bwMode="auto">
            <a:xfrm rot="5400000">
              <a:off x="5673593" y="4724230"/>
              <a:ext cx="232128" cy="152400"/>
              <a:chOff x="528" y="336"/>
              <a:chExt cx="3268" cy="1920"/>
            </a:xfrm>
          </p:grpSpPr>
          <p:sp>
            <p:nvSpPr>
              <p:cNvPr id="46505" name="Oval 929">
                <a:extLst>
                  <a:ext uri="{FF2B5EF4-FFF2-40B4-BE49-F238E27FC236}">
                    <a16:creationId xmlns:a16="http://schemas.microsoft.com/office/drawing/2014/main" id="{3267A7A5-E796-4E61-B9C8-DBF99B1FC94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06" name="Oval 930">
                <a:extLst>
                  <a:ext uri="{FF2B5EF4-FFF2-40B4-BE49-F238E27FC236}">
                    <a16:creationId xmlns:a16="http://schemas.microsoft.com/office/drawing/2014/main" id="{16637360-EFF2-4A9F-AF87-E1FD05DD3B3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60" name="Group 928">
              <a:extLst>
                <a:ext uri="{FF2B5EF4-FFF2-40B4-BE49-F238E27FC236}">
                  <a16:creationId xmlns:a16="http://schemas.microsoft.com/office/drawing/2014/main" id="{48CC3AD7-DB98-4215-BC80-F75907614FA4}"/>
                </a:ext>
              </a:extLst>
            </p:cNvPr>
            <p:cNvGrpSpPr>
              <a:grpSpLocks/>
            </p:cNvGrpSpPr>
            <p:nvPr/>
          </p:nvGrpSpPr>
          <p:grpSpPr bwMode="auto">
            <a:xfrm rot="5400000">
              <a:off x="5605863" y="4605698"/>
              <a:ext cx="232128" cy="152400"/>
              <a:chOff x="528" y="336"/>
              <a:chExt cx="3268" cy="1920"/>
            </a:xfrm>
          </p:grpSpPr>
          <p:sp>
            <p:nvSpPr>
              <p:cNvPr id="46503" name="Oval 929">
                <a:extLst>
                  <a:ext uri="{FF2B5EF4-FFF2-40B4-BE49-F238E27FC236}">
                    <a16:creationId xmlns:a16="http://schemas.microsoft.com/office/drawing/2014/main" id="{FFBE3A63-F5B0-455E-84CD-17D9B755873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04" name="Oval 930">
                <a:extLst>
                  <a:ext uri="{FF2B5EF4-FFF2-40B4-BE49-F238E27FC236}">
                    <a16:creationId xmlns:a16="http://schemas.microsoft.com/office/drawing/2014/main" id="{1934D8F0-8D73-42D6-8B66-A9501861D0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61" name="Group 928">
              <a:extLst>
                <a:ext uri="{FF2B5EF4-FFF2-40B4-BE49-F238E27FC236}">
                  <a16:creationId xmlns:a16="http://schemas.microsoft.com/office/drawing/2014/main" id="{2CE99DDA-01C4-441D-9007-AF20E2CE2F30}"/>
                </a:ext>
              </a:extLst>
            </p:cNvPr>
            <p:cNvGrpSpPr>
              <a:grpSpLocks/>
            </p:cNvGrpSpPr>
            <p:nvPr/>
          </p:nvGrpSpPr>
          <p:grpSpPr bwMode="auto">
            <a:xfrm rot="5400000">
              <a:off x="5546596" y="4487175"/>
              <a:ext cx="232128" cy="152400"/>
              <a:chOff x="528" y="336"/>
              <a:chExt cx="3268" cy="1920"/>
            </a:xfrm>
          </p:grpSpPr>
          <p:sp>
            <p:nvSpPr>
              <p:cNvPr id="46501" name="Oval 929">
                <a:extLst>
                  <a:ext uri="{FF2B5EF4-FFF2-40B4-BE49-F238E27FC236}">
                    <a16:creationId xmlns:a16="http://schemas.microsoft.com/office/drawing/2014/main" id="{43650CFA-D44B-4906-B17C-130DEB47E5D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02" name="Oval 930">
                <a:extLst>
                  <a:ext uri="{FF2B5EF4-FFF2-40B4-BE49-F238E27FC236}">
                    <a16:creationId xmlns:a16="http://schemas.microsoft.com/office/drawing/2014/main" id="{D1EF47CC-8152-4A13-9B34-7529A9D4812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62" name="Group 928">
              <a:extLst>
                <a:ext uri="{FF2B5EF4-FFF2-40B4-BE49-F238E27FC236}">
                  <a16:creationId xmlns:a16="http://schemas.microsoft.com/office/drawing/2014/main" id="{CBE0D102-1375-472E-BE24-07DB24B5ECF6}"/>
                </a:ext>
              </a:extLst>
            </p:cNvPr>
            <p:cNvGrpSpPr>
              <a:grpSpLocks/>
            </p:cNvGrpSpPr>
            <p:nvPr/>
          </p:nvGrpSpPr>
          <p:grpSpPr bwMode="auto">
            <a:xfrm rot="5400000">
              <a:off x="5470399" y="4377110"/>
              <a:ext cx="232128" cy="152400"/>
              <a:chOff x="528" y="336"/>
              <a:chExt cx="3268" cy="1920"/>
            </a:xfrm>
          </p:grpSpPr>
          <p:sp>
            <p:nvSpPr>
              <p:cNvPr id="46499" name="Oval 929">
                <a:extLst>
                  <a:ext uri="{FF2B5EF4-FFF2-40B4-BE49-F238E27FC236}">
                    <a16:creationId xmlns:a16="http://schemas.microsoft.com/office/drawing/2014/main" id="{D1FB6322-8A47-4F2A-AE59-BC4E0335A9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500" name="Oval 930">
                <a:extLst>
                  <a:ext uri="{FF2B5EF4-FFF2-40B4-BE49-F238E27FC236}">
                    <a16:creationId xmlns:a16="http://schemas.microsoft.com/office/drawing/2014/main" id="{840C8BAE-A931-4599-84A3-12A9E56095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63" name="Group 928">
              <a:extLst>
                <a:ext uri="{FF2B5EF4-FFF2-40B4-BE49-F238E27FC236}">
                  <a16:creationId xmlns:a16="http://schemas.microsoft.com/office/drawing/2014/main" id="{861B8B19-4FCB-4B77-8CA4-354E9982ABFF}"/>
                </a:ext>
              </a:extLst>
            </p:cNvPr>
            <p:cNvGrpSpPr>
              <a:grpSpLocks/>
            </p:cNvGrpSpPr>
            <p:nvPr/>
          </p:nvGrpSpPr>
          <p:grpSpPr bwMode="auto">
            <a:xfrm rot="5400000">
              <a:off x="5394196" y="4275506"/>
              <a:ext cx="232128" cy="152400"/>
              <a:chOff x="528" y="336"/>
              <a:chExt cx="3268" cy="1920"/>
            </a:xfrm>
          </p:grpSpPr>
          <p:sp>
            <p:nvSpPr>
              <p:cNvPr id="46497" name="Oval 929">
                <a:extLst>
                  <a:ext uri="{FF2B5EF4-FFF2-40B4-BE49-F238E27FC236}">
                    <a16:creationId xmlns:a16="http://schemas.microsoft.com/office/drawing/2014/main" id="{5DC35742-093A-4C04-8A34-7D9515E763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98" name="Oval 930">
                <a:extLst>
                  <a:ext uri="{FF2B5EF4-FFF2-40B4-BE49-F238E27FC236}">
                    <a16:creationId xmlns:a16="http://schemas.microsoft.com/office/drawing/2014/main" id="{8C021E74-BFAF-454D-979B-183FE7B475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64" name="Group 928">
              <a:extLst>
                <a:ext uri="{FF2B5EF4-FFF2-40B4-BE49-F238E27FC236}">
                  <a16:creationId xmlns:a16="http://schemas.microsoft.com/office/drawing/2014/main" id="{5F70E43A-DE96-448F-8E82-CDE96BE09654}"/>
                </a:ext>
              </a:extLst>
            </p:cNvPr>
            <p:cNvGrpSpPr>
              <a:grpSpLocks/>
            </p:cNvGrpSpPr>
            <p:nvPr/>
          </p:nvGrpSpPr>
          <p:grpSpPr bwMode="auto">
            <a:xfrm rot="5400000">
              <a:off x="5317993" y="4173902"/>
              <a:ext cx="232128" cy="152400"/>
              <a:chOff x="528" y="336"/>
              <a:chExt cx="3268" cy="1920"/>
            </a:xfrm>
          </p:grpSpPr>
          <p:sp>
            <p:nvSpPr>
              <p:cNvPr id="46495" name="Oval 929">
                <a:extLst>
                  <a:ext uri="{FF2B5EF4-FFF2-40B4-BE49-F238E27FC236}">
                    <a16:creationId xmlns:a16="http://schemas.microsoft.com/office/drawing/2014/main" id="{AC9FABBF-E65D-4A84-90A4-8D30D55EEB0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96" name="Oval 930">
                <a:extLst>
                  <a:ext uri="{FF2B5EF4-FFF2-40B4-BE49-F238E27FC236}">
                    <a16:creationId xmlns:a16="http://schemas.microsoft.com/office/drawing/2014/main" id="{DC5F8AEA-E3AC-4BC2-8147-01EAF3CA4C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65" name="Group 928">
              <a:extLst>
                <a:ext uri="{FF2B5EF4-FFF2-40B4-BE49-F238E27FC236}">
                  <a16:creationId xmlns:a16="http://schemas.microsoft.com/office/drawing/2014/main" id="{909931E0-2766-4285-A056-2BA3E96A4841}"/>
                </a:ext>
              </a:extLst>
            </p:cNvPr>
            <p:cNvGrpSpPr>
              <a:grpSpLocks/>
            </p:cNvGrpSpPr>
            <p:nvPr/>
          </p:nvGrpSpPr>
          <p:grpSpPr bwMode="auto">
            <a:xfrm rot="5400000">
              <a:off x="5250263" y="4055370"/>
              <a:ext cx="232128" cy="152400"/>
              <a:chOff x="528" y="336"/>
              <a:chExt cx="3268" cy="1920"/>
            </a:xfrm>
          </p:grpSpPr>
          <p:sp>
            <p:nvSpPr>
              <p:cNvPr id="46493" name="Oval 929">
                <a:extLst>
                  <a:ext uri="{FF2B5EF4-FFF2-40B4-BE49-F238E27FC236}">
                    <a16:creationId xmlns:a16="http://schemas.microsoft.com/office/drawing/2014/main" id="{91D1CD20-A3BA-41C9-807B-E433C8EB6EB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94" name="Oval 930">
                <a:extLst>
                  <a:ext uri="{FF2B5EF4-FFF2-40B4-BE49-F238E27FC236}">
                    <a16:creationId xmlns:a16="http://schemas.microsoft.com/office/drawing/2014/main" id="{F2CC0AB7-6681-4D03-A073-EF66478481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66" name="Group 928">
              <a:extLst>
                <a:ext uri="{FF2B5EF4-FFF2-40B4-BE49-F238E27FC236}">
                  <a16:creationId xmlns:a16="http://schemas.microsoft.com/office/drawing/2014/main" id="{B66C6A75-8255-4A1B-B297-EDF1C505AA03}"/>
                </a:ext>
              </a:extLst>
            </p:cNvPr>
            <p:cNvGrpSpPr>
              <a:grpSpLocks/>
            </p:cNvGrpSpPr>
            <p:nvPr/>
          </p:nvGrpSpPr>
          <p:grpSpPr bwMode="auto">
            <a:xfrm rot="5400000">
              <a:off x="5216396" y="3945303"/>
              <a:ext cx="232128" cy="152400"/>
              <a:chOff x="528" y="336"/>
              <a:chExt cx="3268" cy="1920"/>
            </a:xfrm>
          </p:grpSpPr>
          <p:sp>
            <p:nvSpPr>
              <p:cNvPr id="46491" name="Oval 929">
                <a:extLst>
                  <a:ext uri="{FF2B5EF4-FFF2-40B4-BE49-F238E27FC236}">
                    <a16:creationId xmlns:a16="http://schemas.microsoft.com/office/drawing/2014/main" id="{F9BF3F5E-2AD2-430D-9E53-8B96E1C77D2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92" name="Oval 930">
                <a:extLst>
                  <a:ext uri="{FF2B5EF4-FFF2-40B4-BE49-F238E27FC236}">
                    <a16:creationId xmlns:a16="http://schemas.microsoft.com/office/drawing/2014/main" id="{3BF4F6D6-2A26-44D1-9E4C-E34EBDD41A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67" name="Group 928">
              <a:extLst>
                <a:ext uri="{FF2B5EF4-FFF2-40B4-BE49-F238E27FC236}">
                  <a16:creationId xmlns:a16="http://schemas.microsoft.com/office/drawing/2014/main" id="{A40015DD-5C2D-463B-B915-DC441F7E20E9}"/>
                </a:ext>
              </a:extLst>
            </p:cNvPr>
            <p:cNvGrpSpPr>
              <a:grpSpLocks/>
            </p:cNvGrpSpPr>
            <p:nvPr/>
          </p:nvGrpSpPr>
          <p:grpSpPr bwMode="auto">
            <a:xfrm rot="5400000">
              <a:off x="5140199" y="3835238"/>
              <a:ext cx="232128" cy="152400"/>
              <a:chOff x="528" y="336"/>
              <a:chExt cx="3268" cy="1920"/>
            </a:xfrm>
          </p:grpSpPr>
          <p:sp>
            <p:nvSpPr>
              <p:cNvPr id="46489" name="Oval 929">
                <a:extLst>
                  <a:ext uri="{FF2B5EF4-FFF2-40B4-BE49-F238E27FC236}">
                    <a16:creationId xmlns:a16="http://schemas.microsoft.com/office/drawing/2014/main" id="{7C2E7C8C-F31A-4324-A820-E2AFADA99D5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90" name="Oval 930">
                <a:extLst>
                  <a:ext uri="{FF2B5EF4-FFF2-40B4-BE49-F238E27FC236}">
                    <a16:creationId xmlns:a16="http://schemas.microsoft.com/office/drawing/2014/main" id="{C9636696-B781-44A2-8D1A-EF2497AC42F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68" name="Group 928">
              <a:extLst>
                <a:ext uri="{FF2B5EF4-FFF2-40B4-BE49-F238E27FC236}">
                  <a16:creationId xmlns:a16="http://schemas.microsoft.com/office/drawing/2014/main" id="{70447BD7-4D97-4A8B-94B8-06AEC713F068}"/>
                </a:ext>
              </a:extLst>
            </p:cNvPr>
            <p:cNvGrpSpPr>
              <a:grpSpLocks/>
            </p:cNvGrpSpPr>
            <p:nvPr/>
          </p:nvGrpSpPr>
          <p:grpSpPr bwMode="auto">
            <a:xfrm rot="5400000">
              <a:off x="5063996" y="3733634"/>
              <a:ext cx="232128" cy="152400"/>
              <a:chOff x="528" y="336"/>
              <a:chExt cx="3268" cy="1920"/>
            </a:xfrm>
          </p:grpSpPr>
          <p:sp>
            <p:nvSpPr>
              <p:cNvPr id="46487" name="Oval 929">
                <a:extLst>
                  <a:ext uri="{FF2B5EF4-FFF2-40B4-BE49-F238E27FC236}">
                    <a16:creationId xmlns:a16="http://schemas.microsoft.com/office/drawing/2014/main" id="{680E0270-9673-4B77-9F9A-A08B55BEC1F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88" name="Oval 930">
                <a:extLst>
                  <a:ext uri="{FF2B5EF4-FFF2-40B4-BE49-F238E27FC236}">
                    <a16:creationId xmlns:a16="http://schemas.microsoft.com/office/drawing/2014/main" id="{1A3911CE-F3C1-47C5-B934-84903A8C882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69" name="Group 928">
              <a:extLst>
                <a:ext uri="{FF2B5EF4-FFF2-40B4-BE49-F238E27FC236}">
                  <a16:creationId xmlns:a16="http://schemas.microsoft.com/office/drawing/2014/main" id="{E61FFDD6-BEC9-43FF-A66E-1EECA46EFC94}"/>
                </a:ext>
              </a:extLst>
            </p:cNvPr>
            <p:cNvGrpSpPr>
              <a:grpSpLocks/>
            </p:cNvGrpSpPr>
            <p:nvPr/>
          </p:nvGrpSpPr>
          <p:grpSpPr bwMode="auto">
            <a:xfrm rot="5400000">
              <a:off x="4987793" y="3632030"/>
              <a:ext cx="232128" cy="152400"/>
              <a:chOff x="528" y="336"/>
              <a:chExt cx="3268" cy="1920"/>
            </a:xfrm>
          </p:grpSpPr>
          <p:sp>
            <p:nvSpPr>
              <p:cNvPr id="46485" name="Oval 929">
                <a:extLst>
                  <a:ext uri="{FF2B5EF4-FFF2-40B4-BE49-F238E27FC236}">
                    <a16:creationId xmlns:a16="http://schemas.microsoft.com/office/drawing/2014/main" id="{0B5F2112-833D-42E5-B5FC-6BC766C2041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86" name="Oval 930">
                <a:extLst>
                  <a:ext uri="{FF2B5EF4-FFF2-40B4-BE49-F238E27FC236}">
                    <a16:creationId xmlns:a16="http://schemas.microsoft.com/office/drawing/2014/main" id="{BC8D8497-4E3D-4272-AEE3-A27864CE4E9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70" name="Group 928">
              <a:extLst>
                <a:ext uri="{FF2B5EF4-FFF2-40B4-BE49-F238E27FC236}">
                  <a16:creationId xmlns:a16="http://schemas.microsoft.com/office/drawing/2014/main" id="{CB451121-0B2C-4955-83D5-BC0EDF4775B7}"/>
                </a:ext>
              </a:extLst>
            </p:cNvPr>
            <p:cNvGrpSpPr>
              <a:grpSpLocks/>
            </p:cNvGrpSpPr>
            <p:nvPr/>
          </p:nvGrpSpPr>
          <p:grpSpPr bwMode="auto">
            <a:xfrm rot="5400000">
              <a:off x="4920063" y="3513498"/>
              <a:ext cx="232128" cy="152400"/>
              <a:chOff x="528" y="336"/>
              <a:chExt cx="3268" cy="1920"/>
            </a:xfrm>
          </p:grpSpPr>
          <p:sp>
            <p:nvSpPr>
              <p:cNvPr id="46483" name="Oval 929">
                <a:extLst>
                  <a:ext uri="{FF2B5EF4-FFF2-40B4-BE49-F238E27FC236}">
                    <a16:creationId xmlns:a16="http://schemas.microsoft.com/office/drawing/2014/main" id="{CEC95848-D5AC-4016-8205-E21E7F61923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84" name="Oval 930">
                <a:extLst>
                  <a:ext uri="{FF2B5EF4-FFF2-40B4-BE49-F238E27FC236}">
                    <a16:creationId xmlns:a16="http://schemas.microsoft.com/office/drawing/2014/main" id="{79F1791E-7E9C-4B3F-A29D-6C50CCCD19E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71" name="Group 928">
              <a:extLst>
                <a:ext uri="{FF2B5EF4-FFF2-40B4-BE49-F238E27FC236}">
                  <a16:creationId xmlns:a16="http://schemas.microsoft.com/office/drawing/2014/main" id="{01E45F2E-7CE5-4322-86F4-1FFEEB22B9FE}"/>
                </a:ext>
              </a:extLst>
            </p:cNvPr>
            <p:cNvGrpSpPr>
              <a:grpSpLocks/>
            </p:cNvGrpSpPr>
            <p:nvPr/>
          </p:nvGrpSpPr>
          <p:grpSpPr bwMode="auto">
            <a:xfrm rot="5400000">
              <a:off x="4860796" y="3394975"/>
              <a:ext cx="232128" cy="152400"/>
              <a:chOff x="528" y="336"/>
              <a:chExt cx="3268" cy="1920"/>
            </a:xfrm>
          </p:grpSpPr>
          <p:sp>
            <p:nvSpPr>
              <p:cNvPr id="46481" name="Oval 929">
                <a:extLst>
                  <a:ext uri="{FF2B5EF4-FFF2-40B4-BE49-F238E27FC236}">
                    <a16:creationId xmlns:a16="http://schemas.microsoft.com/office/drawing/2014/main" id="{909F4A76-DFBE-48ED-A80C-472E485F00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82" name="Oval 930">
                <a:extLst>
                  <a:ext uri="{FF2B5EF4-FFF2-40B4-BE49-F238E27FC236}">
                    <a16:creationId xmlns:a16="http://schemas.microsoft.com/office/drawing/2014/main" id="{91C93FCA-A9E8-4F74-99B7-A72EBF4E70F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72" name="Group 928">
              <a:extLst>
                <a:ext uri="{FF2B5EF4-FFF2-40B4-BE49-F238E27FC236}">
                  <a16:creationId xmlns:a16="http://schemas.microsoft.com/office/drawing/2014/main" id="{3E1D3CB4-8345-4F74-A81D-9C9D11A82AA2}"/>
                </a:ext>
              </a:extLst>
            </p:cNvPr>
            <p:cNvGrpSpPr>
              <a:grpSpLocks/>
            </p:cNvGrpSpPr>
            <p:nvPr/>
          </p:nvGrpSpPr>
          <p:grpSpPr bwMode="auto">
            <a:xfrm rot="5400000">
              <a:off x="4784599" y="3284910"/>
              <a:ext cx="232128" cy="152400"/>
              <a:chOff x="528" y="336"/>
              <a:chExt cx="3268" cy="1920"/>
            </a:xfrm>
          </p:grpSpPr>
          <p:sp>
            <p:nvSpPr>
              <p:cNvPr id="46479" name="Oval 929">
                <a:extLst>
                  <a:ext uri="{FF2B5EF4-FFF2-40B4-BE49-F238E27FC236}">
                    <a16:creationId xmlns:a16="http://schemas.microsoft.com/office/drawing/2014/main" id="{4747FD51-5CAE-4E2A-9EAC-C90658E63B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80" name="Oval 930">
                <a:extLst>
                  <a:ext uri="{FF2B5EF4-FFF2-40B4-BE49-F238E27FC236}">
                    <a16:creationId xmlns:a16="http://schemas.microsoft.com/office/drawing/2014/main" id="{E35D8DF3-4640-4250-8A05-F6FC00025E9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73" name="Group 928">
              <a:extLst>
                <a:ext uri="{FF2B5EF4-FFF2-40B4-BE49-F238E27FC236}">
                  <a16:creationId xmlns:a16="http://schemas.microsoft.com/office/drawing/2014/main" id="{AE27BE84-7683-464E-B5E2-B22B98555607}"/>
                </a:ext>
              </a:extLst>
            </p:cNvPr>
            <p:cNvGrpSpPr>
              <a:grpSpLocks/>
            </p:cNvGrpSpPr>
            <p:nvPr/>
          </p:nvGrpSpPr>
          <p:grpSpPr bwMode="auto">
            <a:xfrm rot="5400000">
              <a:off x="4708396" y="3183306"/>
              <a:ext cx="232128" cy="152400"/>
              <a:chOff x="528" y="336"/>
              <a:chExt cx="3268" cy="1920"/>
            </a:xfrm>
          </p:grpSpPr>
          <p:sp>
            <p:nvSpPr>
              <p:cNvPr id="46477" name="Oval 929">
                <a:extLst>
                  <a:ext uri="{FF2B5EF4-FFF2-40B4-BE49-F238E27FC236}">
                    <a16:creationId xmlns:a16="http://schemas.microsoft.com/office/drawing/2014/main" id="{55641BD3-8C57-458D-B13D-87538E957DC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78" name="Oval 930">
                <a:extLst>
                  <a:ext uri="{FF2B5EF4-FFF2-40B4-BE49-F238E27FC236}">
                    <a16:creationId xmlns:a16="http://schemas.microsoft.com/office/drawing/2014/main" id="{9411B51E-6486-4BBD-9030-A1830273E03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74" name="Group 928">
              <a:extLst>
                <a:ext uri="{FF2B5EF4-FFF2-40B4-BE49-F238E27FC236}">
                  <a16:creationId xmlns:a16="http://schemas.microsoft.com/office/drawing/2014/main" id="{ABB4EF40-9AAA-4C78-8F61-6166F3E3ED06}"/>
                </a:ext>
              </a:extLst>
            </p:cNvPr>
            <p:cNvGrpSpPr>
              <a:grpSpLocks/>
            </p:cNvGrpSpPr>
            <p:nvPr/>
          </p:nvGrpSpPr>
          <p:grpSpPr bwMode="auto">
            <a:xfrm rot="5400000">
              <a:off x="4632193" y="3081702"/>
              <a:ext cx="232128" cy="152400"/>
              <a:chOff x="528" y="336"/>
              <a:chExt cx="3268" cy="1920"/>
            </a:xfrm>
          </p:grpSpPr>
          <p:sp>
            <p:nvSpPr>
              <p:cNvPr id="46475" name="Oval 929">
                <a:extLst>
                  <a:ext uri="{FF2B5EF4-FFF2-40B4-BE49-F238E27FC236}">
                    <a16:creationId xmlns:a16="http://schemas.microsoft.com/office/drawing/2014/main" id="{033C6D85-B329-4A88-977B-13600039DCA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76" name="Oval 930">
                <a:extLst>
                  <a:ext uri="{FF2B5EF4-FFF2-40B4-BE49-F238E27FC236}">
                    <a16:creationId xmlns:a16="http://schemas.microsoft.com/office/drawing/2014/main" id="{1E1BFC8C-31F6-409F-8AAB-56994C64F0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75" name="Group 928">
              <a:extLst>
                <a:ext uri="{FF2B5EF4-FFF2-40B4-BE49-F238E27FC236}">
                  <a16:creationId xmlns:a16="http://schemas.microsoft.com/office/drawing/2014/main" id="{77B009AC-5550-4772-B12C-1E299503B48F}"/>
                </a:ext>
              </a:extLst>
            </p:cNvPr>
            <p:cNvGrpSpPr>
              <a:grpSpLocks/>
            </p:cNvGrpSpPr>
            <p:nvPr/>
          </p:nvGrpSpPr>
          <p:grpSpPr bwMode="auto">
            <a:xfrm rot="5400000">
              <a:off x="4564463" y="2963170"/>
              <a:ext cx="232128" cy="152400"/>
              <a:chOff x="528" y="336"/>
              <a:chExt cx="3268" cy="1920"/>
            </a:xfrm>
          </p:grpSpPr>
          <p:sp>
            <p:nvSpPr>
              <p:cNvPr id="46473" name="Oval 929">
                <a:extLst>
                  <a:ext uri="{FF2B5EF4-FFF2-40B4-BE49-F238E27FC236}">
                    <a16:creationId xmlns:a16="http://schemas.microsoft.com/office/drawing/2014/main" id="{200A0484-4AF6-4D10-8EE0-8047CECEEF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74" name="Oval 930">
                <a:extLst>
                  <a:ext uri="{FF2B5EF4-FFF2-40B4-BE49-F238E27FC236}">
                    <a16:creationId xmlns:a16="http://schemas.microsoft.com/office/drawing/2014/main" id="{723F60D7-E66F-4C1D-8BD0-587BA251253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76" name="Group 928">
              <a:extLst>
                <a:ext uri="{FF2B5EF4-FFF2-40B4-BE49-F238E27FC236}">
                  <a16:creationId xmlns:a16="http://schemas.microsoft.com/office/drawing/2014/main" id="{1453D508-7895-488C-823C-A8D6FCA02130}"/>
                </a:ext>
              </a:extLst>
            </p:cNvPr>
            <p:cNvGrpSpPr>
              <a:grpSpLocks/>
            </p:cNvGrpSpPr>
            <p:nvPr/>
          </p:nvGrpSpPr>
          <p:grpSpPr bwMode="auto">
            <a:xfrm rot="5400000">
              <a:off x="3929462" y="3716729"/>
              <a:ext cx="232128" cy="152400"/>
              <a:chOff x="528" y="336"/>
              <a:chExt cx="3268" cy="1920"/>
            </a:xfrm>
          </p:grpSpPr>
          <p:sp>
            <p:nvSpPr>
              <p:cNvPr id="46471" name="Oval 929">
                <a:extLst>
                  <a:ext uri="{FF2B5EF4-FFF2-40B4-BE49-F238E27FC236}">
                    <a16:creationId xmlns:a16="http://schemas.microsoft.com/office/drawing/2014/main" id="{5B5D04DC-C02A-48F5-8522-894620CF69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72" name="Oval 930">
                <a:extLst>
                  <a:ext uri="{FF2B5EF4-FFF2-40B4-BE49-F238E27FC236}">
                    <a16:creationId xmlns:a16="http://schemas.microsoft.com/office/drawing/2014/main" id="{8E412744-124D-4CCC-BB46-D2B90665441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77" name="Group 928">
              <a:extLst>
                <a:ext uri="{FF2B5EF4-FFF2-40B4-BE49-F238E27FC236}">
                  <a16:creationId xmlns:a16="http://schemas.microsoft.com/office/drawing/2014/main" id="{476ED634-6517-4BEC-BB63-156317112646}"/>
                </a:ext>
              </a:extLst>
            </p:cNvPr>
            <p:cNvGrpSpPr>
              <a:grpSpLocks/>
            </p:cNvGrpSpPr>
            <p:nvPr/>
          </p:nvGrpSpPr>
          <p:grpSpPr bwMode="auto">
            <a:xfrm rot="5400000">
              <a:off x="3895595" y="3606662"/>
              <a:ext cx="232128" cy="152400"/>
              <a:chOff x="528" y="336"/>
              <a:chExt cx="3268" cy="1920"/>
            </a:xfrm>
          </p:grpSpPr>
          <p:sp>
            <p:nvSpPr>
              <p:cNvPr id="46469" name="Oval 929">
                <a:extLst>
                  <a:ext uri="{FF2B5EF4-FFF2-40B4-BE49-F238E27FC236}">
                    <a16:creationId xmlns:a16="http://schemas.microsoft.com/office/drawing/2014/main" id="{2BA0E48D-A68E-4795-A438-8348D19705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70" name="Oval 930">
                <a:extLst>
                  <a:ext uri="{FF2B5EF4-FFF2-40B4-BE49-F238E27FC236}">
                    <a16:creationId xmlns:a16="http://schemas.microsoft.com/office/drawing/2014/main" id="{B3D6A2C6-611F-4482-8F02-698F59576CF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78" name="Group 928">
              <a:extLst>
                <a:ext uri="{FF2B5EF4-FFF2-40B4-BE49-F238E27FC236}">
                  <a16:creationId xmlns:a16="http://schemas.microsoft.com/office/drawing/2014/main" id="{F08CCFE8-FCBE-4262-9E89-1954C8027965}"/>
                </a:ext>
              </a:extLst>
            </p:cNvPr>
            <p:cNvGrpSpPr>
              <a:grpSpLocks/>
            </p:cNvGrpSpPr>
            <p:nvPr/>
          </p:nvGrpSpPr>
          <p:grpSpPr bwMode="auto">
            <a:xfrm rot="5400000">
              <a:off x="3743195" y="3394993"/>
              <a:ext cx="232128" cy="152400"/>
              <a:chOff x="528" y="336"/>
              <a:chExt cx="3268" cy="1920"/>
            </a:xfrm>
          </p:grpSpPr>
          <p:sp>
            <p:nvSpPr>
              <p:cNvPr id="46467" name="Oval 929">
                <a:extLst>
                  <a:ext uri="{FF2B5EF4-FFF2-40B4-BE49-F238E27FC236}">
                    <a16:creationId xmlns:a16="http://schemas.microsoft.com/office/drawing/2014/main" id="{FA6519F2-E283-415D-9A0E-E9DF5DCBD1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68" name="Oval 930">
                <a:extLst>
                  <a:ext uri="{FF2B5EF4-FFF2-40B4-BE49-F238E27FC236}">
                    <a16:creationId xmlns:a16="http://schemas.microsoft.com/office/drawing/2014/main" id="{E2095A9C-A894-4D01-97AF-541E43889E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79" name="Group 928">
              <a:extLst>
                <a:ext uri="{FF2B5EF4-FFF2-40B4-BE49-F238E27FC236}">
                  <a16:creationId xmlns:a16="http://schemas.microsoft.com/office/drawing/2014/main" id="{AE7E5488-29E8-4AEC-A219-C55B43FA87EA}"/>
                </a:ext>
              </a:extLst>
            </p:cNvPr>
            <p:cNvGrpSpPr>
              <a:grpSpLocks/>
            </p:cNvGrpSpPr>
            <p:nvPr/>
          </p:nvGrpSpPr>
          <p:grpSpPr bwMode="auto">
            <a:xfrm rot="5400000">
              <a:off x="3666992" y="3293389"/>
              <a:ext cx="232128" cy="152400"/>
              <a:chOff x="528" y="336"/>
              <a:chExt cx="3268" cy="1920"/>
            </a:xfrm>
          </p:grpSpPr>
          <p:sp>
            <p:nvSpPr>
              <p:cNvPr id="46465" name="Oval 929">
                <a:extLst>
                  <a:ext uri="{FF2B5EF4-FFF2-40B4-BE49-F238E27FC236}">
                    <a16:creationId xmlns:a16="http://schemas.microsoft.com/office/drawing/2014/main" id="{9D35AEAD-1C3D-4F85-AF77-AB9761A816A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66" name="Oval 930">
                <a:extLst>
                  <a:ext uri="{FF2B5EF4-FFF2-40B4-BE49-F238E27FC236}">
                    <a16:creationId xmlns:a16="http://schemas.microsoft.com/office/drawing/2014/main" id="{37B65F0F-C8A5-4F30-B4CE-11F7D15286C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80" name="Group 928">
              <a:extLst>
                <a:ext uri="{FF2B5EF4-FFF2-40B4-BE49-F238E27FC236}">
                  <a16:creationId xmlns:a16="http://schemas.microsoft.com/office/drawing/2014/main" id="{BD4434F3-695D-4450-AFA0-55247C06D995}"/>
                </a:ext>
              </a:extLst>
            </p:cNvPr>
            <p:cNvGrpSpPr>
              <a:grpSpLocks/>
            </p:cNvGrpSpPr>
            <p:nvPr/>
          </p:nvGrpSpPr>
          <p:grpSpPr bwMode="auto">
            <a:xfrm rot="5400000">
              <a:off x="3599262" y="3174857"/>
              <a:ext cx="232128" cy="152400"/>
              <a:chOff x="528" y="336"/>
              <a:chExt cx="3268" cy="1920"/>
            </a:xfrm>
          </p:grpSpPr>
          <p:sp>
            <p:nvSpPr>
              <p:cNvPr id="46463" name="Oval 929">
                <a:extLst>
                  <a:ext uri="{FF2B5EF4-FFF2-40B4-BE49-F238E27FC236}">
                    <a16:creationId xmlns:a16="http://schemas.microsoft.com/office/drawing/2014/main" id="{DC4BB8DE-A080-47BA-AD75-2E111F5DFDF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64" name="Oval 930">
                <a:extLst>
                  <a:ext uri="{FF2B5EF4-FFF2-40B4-BE49-F238E27FC236}">
                    <a16:creationId xmlns:a16="http://schemas.microsoft.com/office/drawing/2014/main" id="{DA99FF8F-9717-4B06-8054-2DD8514512A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81" name="Group 928">
              <a:extLst>
                <a:ext uri="{FF2B5EF4-FFF2-40B4-BE49-F238E27FC236}">
                  <a16:creationId xmlns:a16="http://schemas.microsoft.com/office/drawing/2014/main" id="{3184E69A-CE01-4519-87CD-52CC62008102}"/>
                </a:ext>
              </a:extLst>
            </p:cNvPr>
            <p:cNvGrpSpPr>
              <a:grpSpLocks/>
            </p:cNvGrpSpPr>
            <p:nvPr/>
          </p:nvGrpSpPr>
          <p:grpSpPr bwMode="auto">
            <a:xfrm rot="5400000">
              <a:off x="3539995" y="3056334"/>
              <a:ext cx="232128" cy="152400"/>
              <a:chOff x="528" y="336"/>
              <a:chExt cx="3268" cy="1920"/>
            </a:xfrm>
          </p:grpSpPr>
          <p:sp>
            <p:nvSpPr>
              <p:cNvPr id="46461" name="Oval 929">
                <a:extLst>
                  <a:ext uri="{FF2B5EF4-FFF2-40B4-BE49-F238E27FC236}">
                    <a16:creationId xmlns:a16="http://schemas.microsoft.com/office/drawing/2014/main" id="{AF8E6F2D-0BA3-4374-AA24-98292711376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62" name="Oval 930">
                <a:extLst>
                  <a:ext uri="{FF2B5EF4-FFF2-40B4-BE49-F238E27FC236}">
                    <a16:creationId xmlns:a16="http://schemas.microsoft.com/office/drawing/2014/main" id="{69CFB039-8A8D-4DB4-970F-602702C863B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82" name="Group 928">
              <a:extLst>
                <a:ext uri="{FF2B5EF4-FFF2-40B4-BE49-F238E27FC236}">
                  <a16:creationId xmlns:a16="http://schemas.microsoft.com/office/drawing/2014/main" id="{F5A911CD-4415-4C3A-992C-209C133D8767}"/>
                </a:ext>
              </a:extLst>
            </p:cNvPr>
            <p:cNvGrpSpPr>
              <a:grpSpLocks/>
            </p:cNvGrpSpPr>
            <p:nvPr/>
          </p:nvGrpSpPr>
          <p:grpSpPr bwMode="auto">
            <a:xfrm rot="5400000">
              <a:off x="3463798" y="2946269"/>
              <a:ext cx="232128" cy="152400"/>
              <a:chOff x="528" y="336"/>
              <a:chExt cx="3268" cy="1920"/>
            </a:xfrm>
          </p:grpSpPr>
          <p:sp>
            <p:nvSpPr>
              <p:cNvPr id="46459" name="Oval 929">
                <a:extLst>
                  <a:ext uri="{FF2B5EF4-FFF2-40B4-BE49-F238E27FC236}">
                    <a16:creationId xmlns:a16="http://schemas.microsoft.com/office/drawing/2014/main" id="{26E5240F-19C8-4A72-835C-1F087C676B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60" name="Oval 930">
                <a:extLst>
                  <a:ext uri="{FF2B5EF4-FFF2-40B4-BE49-F238E27FC236}">
                    <a16:creationId xmlns:a16="http://schemas.microsoft.com/office/drawing/2014/main" id="{D99B9BA3-2DF7-4D42-A018-A921560AB37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83" name="Group 928">
              <a:extLst>
                <a:ext uri="{FF2B5EF4-FFF2-40B4-BE49-F238E27FC236}">
                  <a16:creationId xmlns:a16="http://schemas.microsoft.com/office/drawing/2014/main" id="{032B08E2-14D8-4E94-A6BA-1E21A0F62939}"/>
                </a:ext>
              </a:extLst>
            </p:cNvPr>
            <p:cNvGrpSpPr>
              <a:grpSpLocks/>
            </p:cNvGrpSpPr>
            <p:nvPr/>
          </p:nvGrpSpPr>
          <p:grpSpPr bwMode="auto">
            <a:xfrm rot="5400000">
              <a:off x="3446864" y="3166411"/>
              <a:ext cx="232128" cy="152400"/>
              <a:chOff x="528" y="336"/>
              <a:chExt cx="3268" cy="1920"/>
            </a:xfrm>
          </p:grpSpPr>
          <p:sp>
            <p:nvSpPr>
              <p:cNvPr id="46457" name="Oval 929">
                <a:extLst>
                  <a:ext uri="{FF2B5EF4-FFF2-40B4-BE49-F238E27FC236}">
                    <a16:creationId xmlns:a16="http://schemas.microsoft.com/office/drawing/2014/main" id="{84624AF9-D25B-4DC3-A339-A28C64DC0D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58" name="Oval 930">
                <a:extLst>
                  <a:ext uri="{FF2B5EF4-FFF2-40B4-BE49-F238E27FC236}">
                    <a16:creationId xmlns:a16="http://schemas.microsoft.com/office/drawing/2014/main" id="{19C4ED62-198A-4B6F-9C4E-BAD457BEB7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84" name="Group 928">
              <a:extLst>
                <a:ext uri="{FF2B5EF4-FFF2-40B4-BE49-F238E27FC236}">
                  <a16:creationId xmlns:a16="http://schemas.microsoft.com/office/drawing/2014/main" id="{5297F6E7-C10D-4A5F-8161-855F5464C89E}"/>
                </a:ext>
              </a:extLst>
            </p:cNvPr>
            <p:cNvGrpSpPr>
              <a:grpSpLocks/>
            </p:cNvGrpSpPr>
            <p:nvPr/>
          </p:nvGrpSpPr>
          <p:grpSpPr bwMode="auto">
            <a:xfrm rot="5400000">
              <a:off x="5140192" y="4343261"/>
              <a:ext cx="232128" cy="152400"/>
              <a:chOff x="528" y="336"/>
              <a:chExt cx="3268" cy="1920"/>
            </a:xfrm>
          </p:grpSpPr>
          <p:sp>
            <p:nvSpPr>
              <p:cNvPr id="46455" name="Oval 929">
                <a:extLst>
                  <a:ext uri="{FF2B5EF4-FFF2-40B4-BE49-F238E27FC236}">
                    <a16:creationId xmlns:a16="http://schemas.microsoft.com/office/drawing/2014/main" id="{28F75CB7-B0A7-4E65-B77F-94FE608804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56" name="Oval 930">
                <a:extLst>
                  <a:ext uri="{FF2B5EF4-FFF2-40B4-BE49-F238E27FC236}">
                    <a16:creationId xmlns:a16="http://schemas.microsoft.com/office/drawing/2014/main" id="{1FCF1BB2-E328-4E34-891A-84D84561BE3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85" name="Group 928">
              <a:extLst>
                <a:ext uri="{FF2B5EF4-FFF2-40B4-BE49-F238E27FC236}">
                  <a16:creationId xmlns:a16="http://schemas.microsoft.com/office/drawing/2014/main" id="{45206E94-461E-4A99-94A1-C79EAA02FB82}"/>
                </a:ext>
              </a:extLst>
            </p:cNvPr>
            <p:cNvGrpSpPr>
              <a:grpSpLocks/>
            </p:cNvGrpSpPr>
            <p:nvPr/>
          </p:nvGrpSpPr>
          <p:grpSpPr bwMode="auto">
            <a:xfrm rot="5400000">
              <a:off x="5072462" y="4224729"/>
              <a:ext cx="232128" cy="152400"/>
              <a:chOff x="528" y="336"/>
              <a:chExt cx="3268" cy="1920"/>
            </a:xfrm>
          </p:grpSpPr>
          <p:sp>
            <p:nvSpPr>
              <p:cNvPr id="46453" name="Oval 929">
                <a:extLst>
                  <a:ext uri="{FF2B5EF4-FFF2-40B4-BE49-F238E27FC236}">
                    <a16:creationId xmlns:a16="http://schemas.microsoft.com/office/drawing/2014/main" id="{67E4F63A-A624-4B33-A952-04A1F206A41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54" name="Oval 930">
                <a:extLst>
                  <a:ext uri="{FF2B5EF4-FFF2-40B4-BE49-F238E27FC236}">
                    <a16:creationId xmlns:a16="http://schemas.microsoft.com/office/drawing/2014/main" id="{937A07F4-CCE2-46E2-977A-03D34582D22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86" name="Group 928">
              <a:extLst>
                <a:ext uri="{FF2B5EF4-FFF2-40B4-BE49-F238E27FC236}">
                  <a16:creationId xmlns:a16="http://schemas.microsoft.com/office/drawing/2014/main" id="{05AF24C4-43CA-4E5B-917E-2D70ECF0F589}"/>
                </a:ext>
              </a:extLst>
            </p:cNvPr>
            <p:cNvGrpSpPr>
              <a:grpSpLocks/>
            </p:cNvGrpSpPr>
            <p:nvPr/>
          </p:nvGrpSpPr>
          <p:grpSpPr bwMode="auto">
            <a:xfrm rot="5400000">
              <a:off x="4022593" y="3615119"/>
              <a:ext cx="232128" cy="152400"/>
              <a:chOff x="528" y="336"/>
              <a:chExt cx="3268" cy="1920"/>
            </a:xfrm>
          </p:grpSpPr>
          <p:sp>
            <p:nvSpPr>
              <p:cNvPr id="46451" name="Oval 929">
                <a:extLst>
                  <a:ext uri="{FF2B5EF4-FFF2-40B4-BE49-F238E27FC236}">
                    <a16:creationId xmlns:a16="http://schemas.microsoft.com/office/drawing/2014/main" id="{8E06DC95-E56D-45DE-9E06-873D4C3416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52" name="Oval 930">
                <a:extLst>
                  <a:ext uri="{FF2B5EF4-FFF2-40B4-BE49-F238E27FC236}">
                    <a16:creationId xmlns:a16="http://schemas.microsoft.com/office/drawing/2014/main" id="{1BC7117F-12AD-42AB-9D08-640EEFFD8D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sp>
          <p:nvSpPr>
            <p:cNvPr id="45287" name="Oval 930">
              <a:extLst>
                <a:ext uri="{FF2B5EF4-FFF2-40B4-BE49-F238E27FC236}">
                  <a16:creationId xmlns:a16="http://schemas.microsoft.com/office/drawing/2014/main" id="{6AA86D22-9DFC-4DD9-B7E0-214527DE34D3}"/>
                </a:ext>
              </a:extLst>
            </p:cNvPr>
            <p:cNvSpPr>
              <a:spLocks noChangeArrowheads="1"/>
            </p:cNvSpPr>
            <p:nvPr/>
          </p:nvSpPr>
          <p:spPr bwMode="auto">
            <a:xfrm rot="5400000">
              <a:off x="4086269" y="3595398"/>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nvGrpSpPr>
            <p:cNvPr id="45288" name="Group 928">
              <a:extLst>
                <a:ext uri="{FF2B5EF4-FFF2-40B4-BE49-F238E27FC236}">
                  <a16:creationId xmlns:a16="http://schemas.microsoft.com/office/drawing/2014/main" id="{7A283EC3-68CC-4919-92AF-C60A5478DDCA}"/>
                </a:ext>
              </a:extLst>
            </p:cNvPr>
            <p:cNvGrpSpPr>
              <a:grpSpLocks/>
            </p:cNvGrpSpPr>
            <p:nvPr/>
          </p:nvGrpSpPr>
          <p:grpSpPr bwMode="auto">
            <a:xfrm rot="5400000">
              <a:off x="3836326" y="3293383"/>
              <a:ext cx="232128" cy="152400"/>
              <a:chOff x="528" y="336"/>
              <a:chExt cx="3268" cy="1920"/>
            </a:xfrm>
          </p:grpSpPr>
          <p:sp>
            <p:nvSpPr>
              <p:cNvPr id="46449" name="Oval 929">
                <a:extLst>
                  <a:ext uri="{FF2B5EF4-FFF2-40B4-BE49-F238E27FC236}">
                    <a16:creationId xmlns:a16="http://schemas.microsoft.com/office/drawing/2014/main" id="{F490BEBA-FB52-48E9-9AE5-009BFD586A4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50" name="Oval 930">
                <a:extLst>
                  <a:ext uri="{FF2B5EF4-FFF2-40B4-BE49-F238E27FC236}">
                    <a16:creationId xmlns:a16="http://schemas.microsoft.com/office/drawing/2014/main" id="{2F6299F3-C955-466C-8960-EB59B270F7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89" name="Group 928">
              <a:extLst>
                <a:ext uri="{FF2B5EF4-FFF2-40B4-BE49-F238E27FC236}">
                  <a16:creationId xmlns:a16="http://schemas.microsoft.com/office/drawing/2014/main" id="{F8F17DF2-66C9-44E4-9EF9-C70DDF4E57A2}"/>
                </a:ext>
              </a:extLst>
            </p:cNvPr>
            <p:cNvGrpSpPr>
              <a:grpSpLocks/>
            </p:cNvGrpSpPr>
            <p:nvPr/>
          </p:nvGrpSpPr>
          <p:grpSpPr bwMode="auto">
            <a:xfrm rot="5400000">
              <a:off x="3760123" y="3191779"/>
              <a:ext cx="232128" cy="152400"/>
              <a:chOff x="528" y="336"/>
              <a:chExt cx="3268" cy="1920"/>
            </a:xfrm>
          </p:grpSpPr>
          <p:sp>
            <p:nvSpPr>
              <p:cNvPr id="46447" name="Oval 929">
                <a:extLst>
                  <a:ext uri="{FF2B5EF4-FFF2-40B4-BE49-F238E27FC236}">
                    <a16:creationId xmlns:a16="http://schemas.microsoft.com/office/drawing/2014/main" id="{BC101C0E-1F9B-45F4-8D3B-E0E9B28F12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48" name="Oval 930">
                <a:extLst>
                  <a:ext uri="{FF2B5EF4-FFF2-40B4-BE49-F238E27FC236}">
                    <a16:creationId xmlns:a16="http://schemas.microsoft.com/office/drawing/2014/main" id="{E612D4B2-7B6F-4B27-AD2F-E643B8B0BAA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90" name="Group 928">
              <a:extLst>
                <a:ext uri="{FF2B5EF4-FFF2-40B4-BE49-F238E27FC236}">
                  <a16:creationId xmlns:a16="http://schemas.microsoft.com/office/drawing/2014/main" id="{32E17D40-1FEF-4BA3-B0CE-675051006C67}"/>
                </a:ext>
              </a:extLst>
            </p:cNvPr>
            <p:cNvGrpSpPr>
              <a:grpSpLocks/>
            </p:cNvGrpSpPr>
            <p:nvPr/>
          </p:nvGrpSpPr>
          <p:grpSpPr bwMode="auto">
            <a:xfrm rot="5400000">
              <a:off x="3692393" y="3073247"/>
              <a:ext cx="232128" cy="152400"/>
              <a:chOff x="528" y="336"/>
              <a:chExt cx="3268" cy="1920"/>
            </a:xfrm>
          </p:grpSpPr>
          <p:sp>
            <p:nvSpPr>
              <p:cNvPr id="46445" name="Oval 929">
                <a:extLst>
                  <a:ext uri="{FF2B5EF4-FFF2-40B4-BE49-F238E27FC236}">
                    <a16:creationId xmlns:a16="http://schemas.microsoft.com/office/drawing/2014/main" id="{329B39CA-D3E3-4FB4-8524-33BF0DCC8F9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46" name="Oval 930">
                <a:extLst>
                  <a:ext uri="{FF2B5EF4-FFF2-40B4-BE49-F238E27FC236}">
                    <a16:creationId xmlns:a16="http://schemas.microsoft.com/office/drawing/2014/main" id="{FFA9A38C-E38E-4640-A9B3-BD92F166AD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91" name="Group 928">
              <a:extLst>
                <a:ext uri="{FF2B5EF4-FFF2-40B4-BE49-F238E27FC236}">
                  <a16:creationId xmlns:a16="http://schemas.microsoft.com/office/drawing/2014/main" id="{BD36A8E1-CC71-452F-B5DB-C3A33321CE6D}"/>
                </a:ext>
              </a:extLst>
            </p:cNvPr>
            <p:cNvGrpSpPr>
              <a:grpSpLocks/>
            </p:cNvGrpSpPr>
            <p:nvPr/>
          </p:nvGrpSpPr>
          <p:grpSpPr bwMode="auto">
            <a:xfrm rot="5400000">
              <a:off x="3633126" y="2954724"/>
              <a:ext cx="232128" cy="152400"/>
              <a:chOff x="528" y="336"/>
              <a:chExt cx="3268" cy="1920"/>
            </a:xfrm>
          </p:grpSpPr>
          <p:sp>
            <p:nvSpPr>
              <p:cNvPr id="46443" name="Oval 929">
                <a:extLst>
                  <a:ext uri="{FF2B5EF4-FFF2-40B4-BE49-F238E27FC236}">
                    <a16:creationId xmlns:a16="http://schemas.microsoft.com/office/drawing/2014/main" id="{D3400765-657C-45EC-A61A-9A0136B753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44" name="Oval 930">
                <a:extLst>
                  <a:ext uri="{FF2B5EF4-FFF2-40B4-BE49-F238E27FC236}">
                    <a16:creationId xmlns:a16="http://schemas.microsoft.com/office/drawing/2014/main" id="{D54FBF5C-0032-406C-89C2-12F1C46D144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92" name="Group 928">
              <a:extLst>
                <a:ext uri="{FF2B5EF4-FFF2-40B4-BE49-F238E27FC236}">
                  <a16:creationId xmlns:a16="http://schemas.microsoft.com/office/drawing/2014/main" id="{25DE9F30-62CC-4C2E-BFF2-FE2E63B437B1}"/>
                </a:ext>
              </a:extLst>
            </p:cNvPr>
            <p:cNvGrpSpPr>
              <a:grpSpLocks/>
            </p:cNvGrpSpPr>
            <p:nvPr/>
          </p:nvGrpSpPr>
          <p:grpSpPr bwMode="auto">
            <a:xfrm rot="5400000">
              <a:off x="3556929" y="2844659"/>
              <a:ext cx="232128" cy="152400"/>
              <a:chOff x="528" y="336"/>
              <a:chExt cx="3268" cy="1920"/>
            </a:xfrm>
          </p:grpSpPr>
          <p:sp>
            <p:nvSpPr>
              <p:cNvPr id="46441" name="Oval 929">
                <a:extLst>
                  <a:ext uri="{FF2B5EF4-FFF2-40B4-BE49-F238E27FC236}">
                    <a16:creationId xmlns:a16="http://schemas.microsoft.com/office/drawing/2014/main" id="{3924AA45-7127-4E06-83B1-647FB4F5D4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42" name="Oval 930">
                <a:extLst>
                  <a:ext uri="{FF2B5EF4-FFF2-40B4-BE49-F238E27FC236}">
                    <a16:creationId xmlns:a16="http://schemas.microsoft.com/office/drawing/2014/main" id="{E5EC29E8-11BA-4486-981E-9A3CF79E23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93" name="Group 928">
              <a:extLst>
                <a:ext uri="{FF2B5EF4-FFF2-40B4-BE49-F238E27FC236}">
                  <a16:creationId xmlns:a16="http://schemas.microsoft.com/office/drawing/2014/main" id="{CFC9EDB6-2317-455B-B80C-4BD2D955D0BD}"/>
                </a:ext>
              </a:extLst>
            </p:cNvPr>
            <p:cNvGrpSpPr>
              <a:grpSpLocks/>
            </p:cNvGrpSpPr>
            <p:nvPr/>
          </p:nvGrpSpPr>
          <p:grpSpPr bwMode="auto">
            <a:xfrm rot="5400000">
              <a:off x="5309526" y="4343255"/>
              <a:ext cx="232128" cy="152400"/>
              <a:chOff x="528" y="336"/>
              <a:chExt cx="3268" cy="1920"/>
            </a:xfrm>
          </p:grpSpPr>
          <p:sp>
            <p:nvSpPr>
              <p:cNvPr id="46439" name="Oval 929">
                <a:extLst>
                  <a:ext uri="{FF2B5EF4-FFF2-40B4-BE49-F238E27FC236}">
                    <a16:creationId xmlns:a16="http://schemas.microsoft.com/office/drawing/2014/main" id="{EE5FFE16-399B-4182-AE30-8C2C0E7082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40" name="Oval 930">
                <a:extLst>
                  <a:ext uri="{FF2B5EF4-FFF2-40B4-BE49-F238E27FC236}">
                    <a16:creationId xmlns:a16="http://schemas.microsoft.com/office/drawing/2014/main" id="{3615A530-9604-4536-9493-713A49898BC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94" name="Group 928">
              <a:extLst>
                <a:ext uri="{FF2B5EF4-FFF2-40B4-BE49-F238E27FC236}">
                  <a16:creationId xmlns:a16="http://schemas.microsoft.com/office/drawing/2014/main" id="{D53D2012-AEEC-46C7-9F83-0CC1E1BEBECB}"/>
                </a:ext>
              </a:extLst>
            </p:cNvPr>
            <p:cNvGrpSpPr>
              <a:grpSpLocks/>
            </p:cNvGrpSpPr>
            <p:nvPr/>
          </p:nvGrpSpPr>
          <p:grpSpPr bwMode="auto">
            <a:xfrm rot="5400000">
              <a:off x="5233323" y="4241651"/>
              <a:ext cx="232128" cy="152400"/>
              <a:chOff x="528" y="336"/>
              <a:chExt cx="3268" cy="1920"/>
            </a:xfrm>
          </p:grpSpPr>
          <p:sp>
            <p:nvSpPr>
              <p:cNvPr id="46437" name="Oval 929">
                <a:extLst>
                  <a:ext uri="{FF2B5EF4-FFF2-40B4-BE49-F238E27FC236}">
                    <a16:creationId xmlns:a16="http://schemas.microsoft.com/office/drawing/2014/main" id="{551713B6-8433-49C1-AA2A-51EF2A52777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38" name="Oval 930">
                <a:extLst>
                  <a:ext uri="{FF2B5EF4-FFF2-40B4-BE49-F238E27FC236}">
                    <a16:creationId xmlns:a16="http://schemas.microsoft.com/office/drawing/2014/main" id="{93B6B8F4-1D5D-4247-A711-03B99411C3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95" name="Group 928">
              <a:extLst>
                <a:ext uri="{FF2B5EF4-FFF2-40B4-BE49-F238E27FC236}">
                  <a16:creationId xmlns:a16="http://schemas.microsoft.com/office/drawing/2014/main" id="{A36A9A24-6051-4F94-A983-F3FB70CE8A6F}"/>
                </a:ext>
              </a:extLst>
            </p:cNvPr>
            <p:cNvGrpSpPr>
              <a:grpSpLocks/>
            </p:cNvGrpSpPr>
            <p:nvPr/>
          </p:nvGrpSpPr>
          <p:grpSpPr bwMode="auto">
            <a:xfrm rot="5400000">
              <a:off x="5165593" y="4123119"/>
              <a:ext cx="232128" cy="152400"/>
              <a:chOff x="528" y="336"/>
              <a:chExt cx="3268" cy="1920"/>
            </a:xfrm>
          </p:grpSpPr>
          <p:sp>
            <p:nvSpPr>
              <p:cNvPr id="46435" name="Oval 929">
                <a:extLst>
                  <a:ext uri="{FF2B5EF4-FFF2-40B4-BE49-F238E27FC236}">
                    <a16:creationId xmlns:a16="http://schemas.microsoft.com/office/drawing/2014/main" id="{E53962A7-1345-48C1-8479-449930A4E09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36" name="Oval 930">
                <a:extLst>
                  <a:ext uri="{FF2B5EF4-FFF2-40B4-BE49-F238E27FC236}">
                    <a16:creationId xmlns:a16="http://schemas.microsoft.com/office/drawing/2014/main" id="{5B1C6A87-45AE-4B1A-8777-71507FA17B9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96" name="Group 928">
              <a:extLst>
                <a:ext uri="{FF2B5EF4-FFF2-40B4-BE49-F238E27FC236}">
                  <a16:creationId xmlns:a16="http://schemas.microsoft.com/office/drawing/2014/main" id="{F344D212-13A3-4958-A0A3-93EABFC2386A}"/>
                </a:ext>
              </a:extLst>
            </p:cNvPr>
            <p:cNvGrpSpPr>
              <a:grpSpLocks/>
            </p:cNvGrpSpPr>
            <p:nvPr/>
          </p:nvGrpSpPr>
          <p:grpSpPr bwMode="auto">
            <a:xfrm rot="5400000">
              <a:off x="4225795" y="3665915"/>
              <a:ext cx="232128" cy="152400"/>
              <a:chOff x="528" y="336"/>
              <a:chExt cx="3268" cy="1920"/>
            </a:xfrm>
          </p:grpSpPr>
          <p:sp>
            <p:nvSpPr>
              <p:cNvPr id="46433" name="Oval 929">
                <a:extLst>
                  <a:ext uri="{FF2B5EF4-FFF2-40B4-BE49-F238E27FC236}">
                    <a16:creationId xmlns:a16="http://schemas.microsoft.com/office/drawing/2014/main" id="{FA49A174-53EC-4A73-97F3-18293D63C24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34" name="Oval 930">
                <a:extLst>
                  <a:ext uri="{FF2B5EF4-FFF2-40B4-BE49-F238E27FC236}">
                    <a16:creationId xmlns:a16="http://schemas.microsoft.com/office/drawing/2014/main" id="{070DA399-CF5E-47AD-B80F-0DDE988A0A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97" name="Group 928">
              <a:extLst>
                <a:ext uri="{FF2B5EF4-FFF2-40B4-BE49-F238E27FC236}">
                  <a16:creationId xmlns:a16="http://schemas.microsoft.com/office/drawing/2014/main" id="{994B1694-DDF2-4CA5-ADFC-21B499C1CFB5}"/>
                </a:ext>
              </a:extLst>
            </p:cNvPr>
            <p:cNvGrpSpPr>
              <a:grpSpLocks/>
            </p:cNvGrpSpPr>
            <p:nvPr/>
          </p:nvGrpSpPr>
          <p:grpSpPr bwMode="auto">
            <a:xfrm rot="5400000">
              <a:off x="4149592" y="3564311"/>
              <a:ext cx="232128" cy="152400"/>
              <a:chOff x="528" y="336"/>
              <a:chExt cx="3268" cy="1920"/>
            </a:xfrm>
          </p:grpSpPr>
          <p:sp>
            <p:nvSpPr>
              <p:cNvPr id="46431" name="Oval 929">
                <a:extLst>
                  <a:ext uri="{FF2B5EF4-FFF2-40B4-BE49-F238E27FC236}">
                    <a16:creationId xmlns:a16="http://schemas.microsoft.com/office/drawing/2014/main" id="{226172CF-7EA0-412E-9ABC-282D85B7F45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32" name="Oval 930">
                <a:extLst>
                  <a:ext uri="{FF2B5EF4-FFF2-40B4-BE49-F238E27FC236}">
                    <a16:creationId xmlns:a16="http://schemas.microsoft.com/office/drawing/2014/main" id="{C53BFE14-EAD4-4E0D-90AE-0A985DC0F7E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98" name="Group 928">
              <a:extLst>
                <a:ext uri="{FF2B5EF4-FFF2-40B4-BE49-F238E27FC236}">
                  <a16:creationId xmlns:a16="http://schemas.microsoft.com/office/drawing/2014/main" id="{BE916DBD-FAD0-4025-A627-E399AC1EDED4}"/>
                </a:ext>
              </a:extLst>
            </p:cNvPr>
            <p:cNvGrpSpPr>
              <a:grpSpLocks/>
            </p:cNvGrpSpPr>
            <p:nvPr/>
          </p:nvGrpSpPr>
          <p:grpSpPr bwMode="auto">
            <a:xfrm rot="5400000">
              <a:off x="4081862" y="3445779"/>
              <a:ext cx="232128" cy="152400"/>
              <a:chOff x="528" y="336"/>
              <a:chExt cx="3268" cy="1920"/>
            </a:xfrm>
          </p:grpSpPr>
          <p:sp>
            <p:nvSpPr>
              <p:cNvPr id="46429" name="Oval 929">
                <a:extLst>
                  <a:ext uri="{FF2B5EF4-FFF2-40B4-BE49-F238E27FC236}">
                    <a16:creationId xmlns:a16="http://schemas.microsoft.com/office/drawing/2014/main" id="{8769C8B9-63F4-4391-B1E3-5E356A73B3E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30" name="Oval 930">
                <a:extLst>
                  <a:ext uri="{FF2B5EF4-FFF2-40B4-BE49-F238E27FC236}">
                    <a16:creationId xmlns:a16="http://schemas.microsoft.com/office/drawing/2014/main" id="{0F797027-9B3D-4B02-9A42-23CBA08757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299" name="Group 928">
              <a:extLst>
                <a:ext uri="{FF2B5EF4-FFF2-40B4-BE49-F238E27FC236}">
                  <a16:creationId xmlns:a16="http://schemas.microsoft.com/office/drawing/2014/main" id="{A9A8333D-4181-4D25-949D-7AB048CA0D0B}"/>
                </a:ext>
              </a:extLst>
            </p:cNvPr>
            <p:cNvGrpSpPr>
              <a:grpSpLocks/>
            </p:cNvGrpSpPr>
            <p:nvPr/>
          </p:nvGrpSpPr>
          <p:grpSpPr bwMode="auto">
            <a:xfrm rot="5400000">
              <a:off x="4047995" y="3335712"/>
              <a:ext cx="232128" cy="152400"/>
              <a:chOff x="528" y="336"/>
              <a:chExt cx="3268" cy="1920"/>
            </a:xfrm>
          </p:grpSpPr>
          <p:sp>
            <p:nvSpPr>
              <p:cNvPr id="46427" name="Oval 929">
                <a:extLst>
                  <a:ext uri="{FF2B5EF4-FFF2-40B4-BE49-F238E27FC236}">
                    <a16:creationId xmlns:a16="http://schemas.microsoft.com/office/drawing/2014/main" id="{5BCDC771-40D3-4FDC-89BA-7ACC5D72289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28" name="Oval 930">
                <a:extLst>
                  <a:ext uri="{FF2B5EF4-FFF2-40B4-BE49-F238E27FC236}">
                    <a16:creationId xmlns:a16="http://schemas.microsoft.com/office/drawing/2014/main" id="{927244B0-B682-4707-9B08-A185AF60DD1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00" name="Group 928">
              <a:extLst>
                <a:ext uri="{FF2B5EF4-FFF2-40B4-BE49-F238E27FC236}">
                  <a16:creationId xmlns:a16="http://schemas.microsoft.com/office/drawing/2014/main" id="{986821D4-CD0F-429B-9D53-EE57D9F2F599}"/>
                </a:ext>
              </a:extLst>
            </p:cNvPr>
            <p:cNvGrpSpPr>
              <a:grpSpLocks/>
            </p:cNvGrpSpPr>
            <p:nvPr/>
          </p:nvGrpSpPr>
          <p:grpSpPr bwMode="auto">
            <a:xfrm rot="5400000">
              <a:off x="3971798" y="3225647"/>
              <a:ext cx="232128" cy="152400"/>
              <a:chOff x="528" y="336"/>
              <a:chExt cx="3268" cy="1920"/>
            </a:xfrm>
          </p:grpSpPr>
          <p:sp>
            <p:nvSpPr>
              <p:cNvPr id="46425" name="Oval 929">
                <a:extLst>
                  <a:ext uri="{FF2B5EF4-FFF2-40B4-BE49-F238E27FC236}">
                    <a16:creationId xmlns:a16="http://schemas.microsoft.com/office/drawing/2014/main" id="{3F4E5DF5-F948-4515-AC35-3F455FD7429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26" name="Oval 930">
                <a:extLst>
                  <a:ext uri="{FF2B5EF4-FFF2-40B4-BE49-F238E27FC236}">
                    <a16:creationId xmlns:a16="http://schemas.microsoft.com/office/drawing/2014/main" id="{9437AF20-B9B2-46D7-A37A-132F822A4C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01" name="Group 928">
              <a:extLst>
                <a:ext uri="{FF2B5EF4-FFF2-40B4-BE49-F238E27FC236}">
                  <a16:creationId xmlns:a16="http://schemas.microsoft.com/office/drawing/2014/main" id="{B84936BD-8C91-4C78-AAE1-BFEC45345795}"/>
                </a:ext>
              </a:extLst>
            </p:cNvPr>
            <p:cNvGrpSpPr>
              <a:grpSpLocks/>
            </p:cNvGrpSpPr>
            <p:nvPr/>
          </p:nvGrpSpPr>
          <p:grpSpPr bwMode="auto">
            <a:xfrm rot="5400000">
              <a:off x="3895595" y="3124043"/>
              <a:ext cx="232128" cy="152400"/>
              <a:chOff x="528" y="336"/>
              <a:chExt cx="3268" cy="1920"/>
            </a:xfrm>
          </p:grpSpPr>
          <p:sp>
            <p:nvSpPr>
              <p:cNvPr id="46423" name="Oval 929">
                <a:extLst>
                  <a:ext uri="{FF2B5EF4-FFF2-40B4-BE49-F238E27FC236}">
                    <a16:creationId xmlns:a16="http://schemas.microsoft.com/office/drawing/2014/main" id="{D6AF0A29-B3A0-4507-BE01-A8F663B17D3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24" name="Oval 930">
                <a:extLst>
                  <a:ext uri="{FF2B5EF4-FFF2-40B4-BE49-F238E27FC236}">
                    <a16:creationId xmlns:a16="http://schemas.microsoft.com/office/drawing/2014/main" id="{972936BC-001B-47BD-BA43-4741EAAF9B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02" name="Group 928">
              <a:extLst>
                <a:ext uri="{FF2B5EF4-FFF2-40B4-BE49-F238E27FC236}">
                  <a16:creationId xmlns:a16="http://schemas.microsoft.com/office/drawing/2014/main" id="{A190E7A8-436F-4EC5-9361-710FCCE777AB}"/>
                </a:ext>
              </a:extLst>
            </p:cNvPr>
            <p:cNvGrpSpPr>
              <a:grpSpLocks/>
            </p:cNvGrpSpPr>
            <p:nvPr/>
          </p:nvGrpSpPr>
          <p:grpSpPr bwMode="auto">
            <a:xfrm rot="5400000">
              <a:off x="3819392" y="3022439"/>
              <a:ext cx="232128" cy="152400"/>
              <a:chOff x="528" y="336"/>
              <a:chExt cx="3268" cy="1920"/>
            </a:xfrm>
          </p:grpSpPr>
          <p:sp>
            <p:nvSpPr>
              <p:cNvPr id="46421" name="Oval 929">
                <a:extLst>
                  <a:ext uri="{FF2B5EF4-FFF2-40B4-BE49-F238E27FC236}">
                    <a16:creationId xmlns:a16="http://schemas.microsoft.com/office/drawing/2014/main" id="{4ADFB799-C833-4D20-A5D5-A1C71BED021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22" name="Oval 930">
                <a:extLst>
                  <a:ext uri="{FF2B5EF4-FFF2-40B4-BE49-F238E27FC236}">
                    <a16:creationId xmlns:a16="http://schemas.microsoft.com/office/drawing/2014/main" id="{EBEB5A53-4A5D-4DB7-9BDB-5557D2DEECA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03" name="Group 928">
              <a:extLst>
                <a:ext uri="{FF2B5EF4-FFF2-40B4-BE49-F238E27FC236}">
                  <a16:creationId xmlns:a16="http://schemas.microsoft.com/office/drawing/2014/main" id="{AFE3EA65-B86F-44A6-9287-6370D71EA123}"/>
                </a:ext>
              </a:extLst>
            </p:cNvPr>
            <p:cNvGrpSpPr>
              <a:grpSpLocks/>
            </p:cNvGrpSpPr>
            <p:nvPr/>
          </p:nvGrpSpPr>
          <p:grpSpPr bwMode="auto">
            <a:xfrm rot="5400000">
              <a:off x="3751662" y="2903907"/>
              <a:ext cx="232128" cy="152400"/>
              <a:chOff x="528" y="336"/>
              <a:chExt cx="3268" cy="1920"/>
            </a:xfrm>
          </p:grpSpPr>
          <p:sp>
            <p:nvSpPr>
              <p:cNvPr id="46419" name="Oval 929">
                <a:extLst>
                  <a:ext uri="{FF2B5EF4-FFF2-40B4-BE49-F238E27FC236}">
                    <a16:creationId xmlns:a16="http://schemas.microsoft.com/office/drawing/2014/main" id="{28074634-0B26-4CD9-A373-5EC28AAAA6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20" name="Oval 930">
                <a:extLst>
                  <a:ext uri="{FF2B5EF4-FFF2-40B4-BE49-F238E27FC236}">
                    <a16:creationId xmlns:a16="http://schemas.microsoft.com/office/drawing/2014/main" id="{73A98838-915D-4864-BF88-ED8D9BF0EE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04" name="Group 928">
              <a:extLst>
                <a:ext uri="{FF2B5EF4-FFF2-40B4-BE49-F238E27FC236}">
                  <a16:creationId xmlns:a16="http://schemas.microsoft.com/office/drawing/2014/main" id="{C185259C-916B-4FCF-ADF1-B152D616C5E7}"/>
                </a:ext>
              </a:extLst>
            </p:cNvPr>
            <p:cNvGrpSpPr>
              <a:grpSpLocks/>
            </p:cNvGrpSpPr>
            <p:nvPr/>
          </p:nvGrpSpPr>
          <p:grpSpPr bwMode="auto">
            <a:xfrm rot="5400000">
              <a:off x="5521195" y="4385584"/>
              <a:ext cx="232128" cy="152400"/>
              <a:chOff x="528" y="336"/>
              <a:chExt cx="3268" cy="1920"/>
            </a:xfrm>
          </p:grpSpPr>
          <p:sp>
            <p:nvSpPr>
              <p:cNvPr id="46417" name="Oval 929">
                <a:extLst>
                  <a:ext uri="{FF2B5EF4-FFF2-40B4-BE49-F238E27FC236}">
                    <a16:creationId xmlns:a16="http://schemas.microsoft.com/office/drawing/2014/main" id="{398D6A74-8BDE-41CD-ACE8-2E055510B64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18" name="Oval 930">
                <a:extLst>
                  <a:ext uri="{FF2B5EF4-FFF2-40B4-BE49-F238E27FC236}">
                    <a16:creationId xmlns:a16="http://schemas.microsoft.com/office/drawing/2014/main" id="{C5D5C556-FA7D-4E73-9ABD-F89706ACE7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05" name="Group 928">
              <a:extLst>
                <a:ext uri="{FF2B5EF4-FFF2-40B4-BE49-F238E27FC236}">
                  <a16:creationId xmlns:a16="http://schemas.microsoft.com/office/drawing/2014/main" id="{D18F3D3A-FE12-4B50-B1F8-BCC5EBD9F922}"/>
                </a:ext>
              </a:extLst>
            </p:cNvPr>
            <p:cNvGrpSpPr>
              <a:grpSpLocks/>
            </p:cNvGrpSpPr>
            <p:nvPr/>
          </p:nvGrpSpPr>
          <p:grpSpPr bwMode="auto">
            <a:xfrm rot="5400000">
              <a:off x="5444998" y="4275519"/>
              <a:ext cx="232128" cy="152400"/>
              <a:chOff x="528" y="336"/>
              <a:chExt cx="3268" cy="1920"/>
            </a:xfrm>
          </p:grpSpPr>
          <p:sp>
            <p:nvSpPr>
              <p:cNvPr id="46415" name="Oval 929">
                <a:extLst>
                  <a:ext uri="{FF2B5EF4-FFF2-40B4-BE49-F238E27FC236}">
                    <a16:creationId xmlns:a16="http://schemas.microsoft.com/office/drawing/2014/main" id="{18F4DF02-CDB5-48BE-A644-72AA095715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16" name="Oval 930">
                <a:extLst>
                  <a:ext uri="{FF2B5EF4-FFF2-40B4-BE49-F238E27FC236}">
                    <a16:creationId xmlns:a16="http://schemas.microsoft.com/office/drawing/2014/main" id="{D55A841E-6CDD-4166-B37E-B3A3AAE2910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06" name="Group 928">
              <a:extLst>
                <a:ext uri="{FF2B5EF4-FFF2-40B4-BE49-F238E27FC236}">
                  <a16:creationId xmlns:a16="http://schemas.microsoft.com/office/drawing/2014/main" id="{E8271BD7-8896-48DE-8FE6-77AE4F2D3FB1}"/>
                </a:ext>
              </a:extLst>
            </p:cNvPr>
            <p:cNvGrpSpPr>
              <a:grpSpLocks/>
            </p:cNvGrpSpPr>
            <p:nvPr/>
          </p:nvGrpSpPr>
          <p:grpSpPr bwMode="auto">
            <a:xfrm rot="5400000">
              <a:off x="5368795" y="4173915"/>
              <a:ext cx="232128" cy="152400"/>
              <a:chOff x="528" y="336"/>
              <a:chExt cx="3268" cy="1920"/>
            </a:xfrm>
          </p:grpSpPr>
          <p:sp>
            <p:nvSpPr>
              <p:cNvPr id="46413" name="Oval 929">
                <a:extLst>
                  <a:ext uri="{FF2B5EF4-FFF2-40B4-BE49-F238E27FC236}">
                    <a16:creationId xmlns:a16="http://schemas.microsoft.com/office/drawing/2014/main" id="{7BC16126-48EC-4F83-A6F9-77EE7C4F65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14" name="Oval 930">
                <a:extLst>
                  <a:ext uri="{FF2B5EF4-FFF2-40B4-BE49-F238E27FC236}">
                    <a16:creationId xmlns:a16="http://schemas.microsoft.com/office/drawing/2014/main" id="{15E0CF9B-797B-44D7-83A9-3AD1A60C12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07" name="Group 928">
              <a:extLst>
                <a:ext uri="{FF2B5EF4-FFF2-40B4-BE49-F238E27FC236}">
                  <a16:creationId xmlns:a16="http://schemas.microsoft.com/office/drawing/2014/main" id="{2AE2E5A2-7FB8-43A3-95D3-CDCE7E7E3EF7}"/>
                </a:ext>
              </a:extLst>
            </p:cNvPr>
            <p:cNvGrpSpPr>
              <a:grpSpLocks/>
            </p:cNvGrpSpPr>
            <p:nvPr/>
          </p:nvGrpSpPr>
          <p:grpSpPr bwMode="auto">
            <a:xfrm rot="5400000">
              <a:off x="5292592" y="4072311"/>
              <a:ext cx="232128" cy="152400"/>
              <a:chOff x="528" y="336"/>
              <a:chExt cx="3268" cy="1920"/>
            </a:xfrm>
          </p:grpSpPr>
          <p:sp>
            <p:nvSpPr>
              <p:cNvPr id="46411" name="Oval 929">
                <a:extLst>
                  <a:ext uri="{FF2B5EF4-FFF2-40B4-BE49-F238E27FC236}">
                    <a16:creationId xmlns:a16="http://schemas.microsoft.com/office/drawing/2014/main" id="{07C77B9E-CEAF-47F2-AB99-633CF776DB6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12" name="Oval 930">
                <a:extLst>
                  <a:ext uri="{FF2B5EF4-FFF2-40B4-BE49-F238E27FC236}">
                    <a16:creationId xmlns:a16="http://schemas.microsoft.com/office/drawing/2014/main" id="{DC4D19CA-D3C8-4AEB-A15C-CF66B9339D6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08" name="Group 928">
              <a:extLst>
                <a:ext uri="{FF2B5EF4-FFF2-40B4-BE49-F238E27FC236}">
                  <a16:creationId xmlns:a16="http://schemas.microsoft.com/office/drawing/2014/main" id="{424121C7-FA6E-43AE-9E74-5EA56235850A}"/>
                </a:ext>
              </a:extLst>
            </p:cNvPr>
            <p:cNvGrpSpPr>
              <a:grpSpLocks/>
            </p:cNvGrpSpPr>
            <p:nvPr/>
          </p:nvGrpSpPr>
          <p:grpSpPr bwMode="auto">
            <a:xfrm rot="5400000">
              <a:off x="5224862" y="3953779"/>
              <a:ext cx="232128" cy="152400"/>
              <a:chOff x="528" y="336"/>
              <a:chExt cx="3268" cy="1920"/>
            </a:xfrm>
          </p:grpSpPr>
          <p:sp>
            <p:nvSpPr>
              <p:cNvPr id="46409" name="Oval 929">
                <a:extLst>
                  <a:ext uri="{FF2B5EF4-FFF2-40B4-BE49-F238E27FC236}">
                    <a16:creationId xmlns:a16="http://schemas.microsoft.com/office/drawing/2014/main" id="{20E41150-D42E-46A0-8A91-C76386EEE06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10" name="Oval 930">
                <a:extLst>
                  <a:ext uri="{FF2B5EF4-FFF2-40B4-BE49-F238E27FC236}">
                    <a16:creationId xmlns:a16="http://schemas.microsoft.com/office/drawing/2014/main" id="{A70CE458-D83F-4908-BC5A-7FC3BFAC1A3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09" name="Group 928">
              <a:extLst>
                <a:ext uri="{FF2B5EF4-FFF2-40B4-BE49-F238E27FC236}">
                  <a16:creationId xmlns:a16="http://schemas.microsoft.com/office/drawing/2014/main" id="{F757B9CB-9EF2-429A-BD6F-387C30BCC969}"/>
                </a:ext>
              </a:extLst>
            </p:cNvPr>
            <p:cNvGrpSpPr>
              <a:grpSpLocks/>
            </p:cNvGrpSpPr>
            <p:nvPr/>
          </p:nvGrpSpPr>
          <p:grpSpPr bwMode="auto">
            <a:xfrm rot="5400000">
              <a:off x="4403596" y="3665909"/>
              <a:ext cx="232128" cy="152400"/>
              <a:chOff x="528" y="336"/>
              <a:chExt cx="3268" cy="1920"/>
            </a:xfrm>
          </p:grpSpPr>
          <p:sp>
            <p:nvSpPr>
              <p:cNvPr id="46407" name="Oval 929">
                <a:extLst>
                  <a:ext uri="{FF2B5EF4-FFF2-40B4-BE49-F238E27FC236}">
                    <a16:creationId xmlns:a16="http://schemas.microsoft.com/office/drawing/2014/main" id="{D7EE2BAD-F1E8-45ED-B9A2-5E0FA346E5F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08" name="Oval 930">
                <a:extLst>
                  <a:ext uri="{FF2B5EF4-FFF2-40B4-BE49-F238E27FC236}">
                    <a16:creationId xmlns:a16="http://schemas.microsoft.com/office/drawing/2014/main" id="{9D56DF35-FF7E-4BBD-8FCD-AB583B2D0F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10" name="Group 928">
              <a:extLst>
                <a:ext uri="{FF2B5EF4-FFF2-40B4-BE49-F238E27FC236}">
                  <a16:creationId xmlns:a16="http://schemas.microsoft.com/office/drawing/2014/main" id="{145E023A-A8FD-4BEE-9C71-EB3D51387AF8}"/>
                </a:ext>
              </a:extLst>
            </p:cNvPr>
            <p:cNvGrpSpPr>
              <a:grpSpLocks/>
            </p:cNvGrpSpPr>
            <p:nvPr/>
          </p:nvGrpSpPr>
          <p:grpSpPr bwMode="auto">
            <a:xfrm rot="5400000">
              <a:off x="4327399" y="3555844"/>
              <a:ext cx="232128" cy="152400"/>
              <a:chOff x="528" y="336"/>
              <a:chExt cx="3268" cy="1920"/>
            </a:xfrm>
          </p:grpSpPr>
          <p:sp>
            <p:nvSpPr>
              <p:cNvPr id="46405" name="Oval 929">
                <a:extLst>
                  <a:ext uri="{FF2B5EF4-FFF2-40B4-BE49-F238E27FC236}">
                    <a16:creationId xmlns:a16="http://schemas.microsoft.com/office/drawing/2014/main" id="{37AC2D8D-7D10-4ADC-ABA1-26B3233E94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06" name="Oval 930">
                <a:extLst>
                  <a:ext uri="{FF2B5EF4-FFF2-40B4-BE49-F238E27FC236}">
                    <a16:creationId xmlns:a16="http://schemas.microsoft.com/office/drawing/2014/main" id="{908E3319-904B-4B0F-BA3D-FCF6407592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11" name="Group 928">
              <a:extLst>
                <a:ext uri="{FF2B5EF4-FFF2-40B4-BE49-F238E27FC236}">
                  <a16:creationId xmlns:a16="http://schemas.microsoft.com/office/drawing/2014/main" id="{D7D810C3-B9C2-4CD6-BF2E-6C7D069FF54C}"/>
                </a:ext>
              </a:extLst>
            </p:cNvPr>
            <p:cNvGrpSpPr>
              <a:grpSpLocks/>
            </p:cNvGrpSpPr>
            <p:nvPr/>
          </p:nvGrpSpPr>
          <p:grpSpPr bwMode="auto">
            <a:xfrm rot="5400000">
              <a:off x="4251196" y="3454240"/>
              <a:ext cx="232128" cy="152400"/>
              <a:chOff x="528" y="336"/>
              <a:chExt cx="3268" cy="1920"/>
            </a:xfrm>
          </p:grpSpPr>
          <p:sp>
            <p:nvSpPr>
              <p:cNvPr id="46403" name="Oval 929">
                <a:extLst>
                  <a:ext uri="{FF2B5EF4-FFF2-40B4-BE49-F238E27FC236}">
                    <a16:creationId xmlns:a16="http://schemas.microsoft.com/office/drawing/2014/main" id="{CBA1BBA1-0E71-4CA6-B5F7-46E72DAB731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04" name="Oval 930">
                <a:extLst>
                  <a:ext uri="{FF2B5EF4-FFF2-40B4-BE49-F238E27FC236}">
                    <a16:creationId xmlns:a16="http://schemas.microsoft.com/office/drawing/2014/main" id="{4E621AB5-E1CE-4F51-A9A7-A3CF389C72D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12" name="Group 928">
              <a:extLst>
                <a:ext uri="{FF2B5EF4-FFF2-40B4-BE49-F238E27FC236}">
                  <a16:creationId xmlns:a16="http://schemas.microsoft.com/office/drawing/2014/main" id="{6E506B16-6F88-4C61-97F7-AAB8F51785B6}"/>
                </a:ext>
              </a:extLst>
            </p:cNvPr>
            <p:cNvGrpSpPr>
              <a:grpSpLocks/>
            </p:cNvGrpSpPr>
            <p:nvPr/>
          </p:nvGrpSpPr>
          <p:grpSpPr bwMode="auto">
            <a:xfrm rot="5400000">
              <a:off x="4174993" y="3352636"/>
              <a:ext cx="232128" cy="152400"/>
              <a:chOff x="528" y="336"/>
              <a:chExt cx="3268" cy="1920"/>
            </a:xfrm>
          </p:grpSpPr>
          <p:sp>
            <p:nvSpPr>
              <p:cNvPr id="46401" name="Oval 929">
                <a:extLst>
                  <a:ext uri="{FF2B5EF4-FFF2-40B4-BE49-F238E27FC236}">
                    <a16:creationId xmlns:a16="http://schemas.microsoft.com/office/drawing/2014/main" id="{2D183ED5-B297-4A5A-A155-13D2FD2D74F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02" name="Oval 930">
                <a:extLst>
                  <a:ext uri="{FF2B5EF4-FFF2-40B4-BE49-F238E27FC236}">
                    <a16:creationId xmlns:a16="http://schemas.microsoft.com/office/drawing/2014/main" id="{31F28D5C-494B-44CE-A0DE-A6BF17CB2C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13" name="Group 928">
              <a:extLst>
                <a:ext uri="{FF2B5EF4-FFF2-40B4-BE49-F238E27FC236}">
                  <a16:creationId xmlns:a16="http://schemas.microsoft.com/office/drawing/2014/main" id="{E8229381-4DF4-49E4-AC5E-79B9DC68215B}"/>
                </a:ext>
              </a:extLst>
            </p:cNvPr>
            <p:cNvGrpSpPr>
              <a:grpSpLocks/>
            </p:cNvGrpSpPr>
            <p:nvPr/>
          </p:nvGrpSpPr>
          <p:grpSpPr bwMode="auto">
            <a:xfrm rot="5400000">
              <a:off x="4107263" y="3234104"/>
              <a:ext cx="232128" cy="152400"/>
              <a:chOff x="528" y="336"/>
              <a:chExt cx="3268" cy="1920"/>
            </a:xfrm>
          </p:grpSpPr>
          <p:sp>
            <p:nvSpPr>
              <p:cNvPr id="46399" name="Oval 929">
                <a:extLst>
                  <a:ext uri="{FF2B5EF4-FFF2-40B4-BE49-F238E27FC236}">
                    <a16:creationId xmlns:a16="http://schemas.microsoft.com/office/drawing/2014/main" id="{67B4519A-66DB-486D-8397-78689882664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400" name="Oval 930">
                <a:extLst>
                  <a:ext uri="{FF2B5EF4-FFF2-40B4-BE49-F238E27FC236}">
                    <a16:creationId xmlns:a16="http://schemas.microsoft.com/office/drawing/2014/main" id="{296A5C55-B82E-47EC-A615-37AD0A9C72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14" name="Group 928">
              <a:extLst>
                <a:ext uri="{FF2B5EF4-FFF2-40B4-BE49-F238E27FC236}">
                  <a16:creationId xmlns:a16="http://schemas.microsoft.com/office/drawing/2014/main" id="{C1C46F8A-1E07-4D7F-A217-AAEA1EC70CCB}"/>
                </a:ext>
              </a:extLst>
            </p:cNvPr>
            <p:cNvGrpSpPr>
              <a:grpSpLocks/>
            </p:cNvGrpSpPr>
            <p:nvPr/>
          </p:nvGrpSpPr>
          <p:grpSpPr bwMode="auto">
            <a:xfrm rot="5400000">
              <a:off x="4073396" y="3124037"/>
              <a:ext cx="232128" cy="152400"/>
              <a:chOff x="528" y="336"/>
              <a:chExt cx="3268" cy="1920"/>
            </a:xfrm>
          </p:grpSpPr>
          <p:sp>
            <p:nvSpPr>
              <p:cNvPr id="46397" name="Oval 929">
                <a:extLst>
                  <a:ext uri="{FF2B5EF4-FFF2-40B4-BE49-F238E27FC236}">
                    <a16:creationId xmlns:a16="http://schemas.microsoft.com/office/drawing/2014/main" id="{182DB94A-F9B3-49A0-843E-5A05DA78A73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98" name="Oval 930">
                <a:extLst>
                  <a:ext uri="{FF2B5EF4-FFF2-40B4-BE49-F238E27FC236}">
                    <a16:creationId xmlns:a16="http://schemas.microsoft.com/office/drawing/2014/main" id="{4C4FA28C-0239-4D0D-AC4C-C06EA306737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15" name="Group 928">
              <a:extLst>
                <a:ext uri="{FF2B5EF4-FFF2-40B4-BE49-F238E27FC236}">
                  <a16:creationId xmlns:a16="http://schemas.microsoft.com/office/drawing/2014/main" id="{A1401B21-5C48-4777-9FA6-8831A63FB839}"/>
                </a:ext>
              </a:extLst>
            </p:cNvPr>
            <p:cNvGrpSpPr>
              <a:grpSpLocks/>
            </p:cNvGrpSpPr>
            <p:nvPr/>
          </p:nvGrpSpPr>
          <p:grpSpPr bwMode="auto">
            <a:xfrm rot="5400000">
              <a:off x="3997199" y="3013972"/>
              <a:ext cx="232128" cy="152400"/>
              <a:chOff x="528" y="336"/>
              <a:chExt cx="3268" cy="1920"/>
            </a:xfrm>
          </p:grpSpPr>
          <p:sp>
            <p:nvSpPr>
              <p:cNvPr id="46395" name="Oval 929">
                <a:extLst>
                  <a:ext uri="{FF2B5EF4-FFF2-40B4-BE49-F238E27FC236}">
                    <a16:creationId xmlns:a16="http://schemas.microsoft.com/office/drawing/2014/main" id="{B3AF7F6E-41AA-4B67-BBB9-52A71ECB1FB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96" name="Oval 930">
                <a:extLst>
                  <a:ext uri="{FF2B5EF4-FFF2-40B4-BE49-F238E27FC236}">
                    <a16:creationId xmlns:a16="http://schemas.microsoft.com/office/drawing/2014/main" id="{4D4E8F88-8FAF-4B97-9049-92F81DB7C5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16" name="Group 928">
              <a:extLst>
                <a:ext uri="{FF2B5EF4-FFF2-40B4-BE49-F238E27FC236}">
                  <a16:creationId xmlns:a16="http://schemas.microsoft.com/office/drawing/2014/main" id="{3DD9E24A-8546-491D-B1DA-BBB23DDB1482}"/>
                </a:ext>
              </a:extLst>
            </p:cNvPr>
            <p:cNvGrpSpPr>
              <a:grpSpLocks/>
            </p:cNvGrpSpPr>
            <p:nvPr/>
          </p:nvGrpSpPr>
          <p:grpSpPr bwMode="auto">
            <a:xfrm rot="5400000">
              <a:off x="3920996" y="2912368"/>
              <a:ext cx="232128" cy="152400"/>
              <a:chOff x="528" y="336"/>
              <a:chExt cx="3268" cy="1920"/>
            </a:xfrm>
          </p:grpSpPr>
          <p:sp>
            <p:nvSpPr>
              <p:cNvPr id="46393" name="Oval 929">
                <a:extLst>
                  <a:ext uri="{FF2B5EF4-FFF2-40B4-BE49-F238E27FC236}">
                    <a16:creationId xmlns:a16="http://schemas.microsoft.com/office/drawing/2014/main" id="{0A56330E-003F-4A42-9F8F-D891AE53E5F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94" name="Oval 930">
                <a:extLst>
                  <a:ext uri="{FF2B5EF4-FFF2-40B4-BE49-F238E27FC236}">
                    <a16:creationId xmlns:a16="http://schemas.microsoft.com/office/drawing/2014/main" id="{0F4F368A-6D36-4078-9D1E-68AFA88056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17" name="Group 928">
              <a:extLst>
                <a:ext uri="{FF2B5EF4-FFF2-40B4-BE49-F238E27FC236}">
                  <a16:creationId xmlns:a16="http://schemas.microsoft.com/office/drawing/2014/main" id="{D0C352CB-EDAF-4627-A8D7-A4E858991352}"/>
                </a:ext>
              </a:extLst>
            </p:cNvPr>
            <p:cNvGrpSpPr>
              <a:grpSpLocks/>
            </p:cNvGrpSpPr>
            <p:nvPr/>
          </p:nvGrpSpPr>
          <p:grpSpPr bwMode="auto">
            <a:xfrm rot="5400000">
              <a:off x="5673593" y="4410964"/>
              <a:ext cx="232128" cy="152400"/>
              <a:chOff x="528" y="336"/>
              <a:chExt cx="3268" cy="1920"/>
            </a:xfrm>
          </p:grpSpPr>
          <p:sp>
            <p:nvSpPr>
              <p:cNvPr id="46391" name="Oval 929">
                <a:extLst>
                  <a:ext uri="{FF2B5EF4-FFF2-40B4-BE49-F238E27FC236}">
                    <a16:creationId xmlns:a16="http://schemas.microsoft.com/office/drawing/2014/main" id="{FCFB737C-3070-43B0-95D9-7F4F82B5EBF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92" name="Oval 930">
                <a:extLst>
                  <a:ext uri="{FF2B5EF4-FFF2-40B4-BE49-F238E27FC236}">
                    <a16:creationId xmlns:a16="http://schemas.microsoft.com/office/drawing/2014/main" id="{34F1B885-C29F-4424-B08D-93178FABBAD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18" name="Group 928">
              <a:extLst>
                <a:ext uri="{FF2B5EF4-FFF2-40B4-BE49-F238E27FC236}">
                  <a16:creationId xmlns:a16="http://schemas.microsoft.com/office/drawing/2014/main" id="{FF4B811F-C7CA-4886-B4FF-1E7D2C90D876}"/>
                </a:ext>
              </a:extLst>
            </p:cNvPr>
            <p:cNvGrpSpPr>
              <a:grpSpLocks/>
            </p:cNvGrpSpPr>
            <p:nvPr/>
          </p:nvGrpSpPr>
          <p:grpSpPr bwMode="auto">
            <a:xfrm rot="5400000">
              <a:off x="5605863" y="4292432"/>
              <a:ext cx="232128" cy="152400"/>
              <a:chOff x="528" y="336"/>
              <a:chExt cx="3268" cy="1920"/>
            </a:xfrm>
          </p:grpSpPr>
          <p:sp>
            <p:nvSpPr>
              <p:cNvPr id="46389" name="Oval 929">
                <a:extLst>
                  <a:ext uri="{FF2B5EF4-FFF2-40B4-BE49-F238E27FC236}">
                    <a16:creationId xmlns:a16="http://schemas.microsoft.com/office/drawing/2014/main" id="{C4EE93C8-3F8A-4929-A66D-2B20EDA7046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90" name="Oval 930">
                <a:extLst>
                  <a:ext uri="{FF2B5EF4-FFF2-40B4-BE49-F238E27FC236}">
                    <a16:creationId xmlns:a16="http://schemas.microsoft.com/office/drawing/2014/main" id="{11539328-7E3E-4C35-B9D3-F9C07338E95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19" name="Group 928">
              <a:extLst>
                <a:ext uri="{FF2B5EF4-FFF2-40B4-BE49-F238E27FC236}">
                  <a16:creationId xmlns:a16="http://schemas.microsoft.com/office/drawing/2014/main" id="{DEAEB203-BD3E-4157-BEF0-3C5B558A0012}"/>
                </a:ext>
              </a:extLst>
            </p:cNvPr>
            <p:cNvGrpSpPr>
              <a:grpSpLocks/>
            </p:cNvGrpSpPr>
            <p:nvPr/>
          </p:nvGrpSpPr>
          <p:grpSpPr bwMode="auto">
            <a:xfrm rot="5400000">
              <a:off x="5546596" y="4173909"/>
              <a:ext cx="232128" cy="152400"/>
              <a:chOff x="528" y="336"/>
              <a:chExt cx="3268" cy="1920"/>
            </a:xfrm>
          </p:grpSpPr>
          <p:sp>
            <p:nvSpPr>
              <p:cNvPr id="46387" name="Oval 929">
                <a:extLst>
                  <a:ext uri="{FF2B5EF4-FFF2-40B4-BE49-F238E27FC236}">
                    <a16:creationId xmlns:a16="http://schemas.microsoft.com/office/drawing/2014/main" id="{A635F8DF-B68F-44F6-ACE1-16157F3FAD5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88" name="Oval 930">
                <a:extLst>
                  <a:ext uri="{FF2B5EF4-FFF2-40B4-BE49-F238E27FC236}">
                    <a16:creationId xmlns:a16="http://schemas.microsoft.com/office/drawing/2014/main" id="{0321E829-8D14-4F0C-A252-7207BB53D4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20" name="Group 928">
              <a:extLst>
                <a:ext uri="{FF2B5EF4-FFF2-40B4-BE49-F238E27FC236}">
                  <a16:creationId xmlns:a16="http://schemas.microsoft.com/office/drawing/2014/main" id="{F6EA57D4-0B48-4DCA-AA53-6BCCDF4F4274}"/>
                </a:ext>
              </a:extLst>
            </p:cNvPr>
            <p:cNvGrpSpPr>
              <a:grpSpLocks/>
            </p:cNvGrpSpPr>
            <p:nvPr/>
          </p:nvGrpSpPr>
          <p:grpSpPr bwMode="auto">
            <a:xfrm rot="5400000">
              <a:off x="5470399" y="4063844"/>
              <a:ext cx="232128" cy="152400"/>
              <a:chOff x="528" y="336"/>
              <a:chExt cx="3268" cy="1920"/>
            </a:xfrm>
          </p:grpSpPr>
          <p:sp>
            <p:nvSpPr>
              <p:cNvPr id="46385" name="Oval 929">
                <a:extLst>
                  <a:ext uri="{FF2B5EF4-FFF2-40B4-BE49-F238E27FC236}">
                    <a16:creationId xmlns:a16="http://schemas.microsoft.com/office/drawing/2014/main" id="{1C34A7A4-AAD5-4164-8534-52C0C76718C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86" name="Oval 930">
                <a:extLst>
                  <a:ext uri="{FF2B5EF4-FFF2-40B4-BE49-F238E27FC236}">
                    <a16:creationId xmlns:a16="http://schemas.microsoft.com/office/drawing/2014/main" id="{FC044ECE-C35A-42D1-B25D-F0BC5DE0D96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21" name="Group 928">
              <a:extLst>
                <a:ext uri="{FF2B5EF4-FFF2-40B4-BE49-F238E27FC236}">
                  <a16:creationId xmlns:a16="http://schemas.microsoft.com/office/drawing/2014/main" id="{3370291D-39C8-410D-908D-67B36710C21B}"/>
                </a:ext>
              </a:extLst>
            </p:cNvPr>
            <p:cNvGrpSpPr>
              <a:grpSpLocks/>
            </p:cNvGrpSpPr>
            <p:nvPr/>
          </p:nvGrpSpPr>
          <p:grpSpPr bwMode="auto">
            <a:xfrm rot="5400000">
              <a:off x="5394196" y="3962240"/>
              <a:ext cx="232128" cy="152400"/>
              <a:chOff x="528" y="336"/>
              <a:chExt cx="3268" cy="1920"/>
            </a:xfrm>
          </p:grpSpPr>
          <p:sp>
            <p:nvSpPr>
              <p:cNvPr id="46383" name="Oval 929">
                <a:extLst>
                  <a:ext uri="{FF2B5EF4-FFF2-40B4-BE49-F238E27FC236}">
                    <a16:creationId xmlns:a16="http://schemas.microsoft.com/office/drawing/2014/main" id="{5C9E20EB-1DA0-4023-B088-09E34142C4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84" name="Oval 930">
                <a:extLst>
                  <a:ext uri="{FF2B5EF4-FFF2-40B4-BE49-F238E27FC236}">
                    <a16:creationId xmlns:a16="http://schemas.microsoft.com/office/drawing/2014/main" id="{3402CD6F-19EC-4EFD-B4DB-F7338729EC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22" name="Group 928">
              <a:extLst>
                <a:ext uri="{FF2B5EF4-FFF2-40B4-BE49-F238E27FC236}">
                  <a16:creationId xmlns:a16="http://schemas.microsoft.com/office/drawing/2014/main" id="{A4FF235C-4DCD-405E-86CC-00F8C682FB90}"/>
                </a:ext>
              </a:extLst>
            </p:cNvPr>
            <p:cNvGrpSpPr>
              <a:grpSpLocks/>
            </p:cNvGrpSpPr>
            <p:nvPr/>
          </p:nvGrpSpPr>
          <p:grpSpPr bwMode="auto">
            <a:xfrm rot="5400000">
              <a:off x="5317993" y="3860636"/>
              <a:ext cx="232128" cy="152400"/>
              <a:chOff x="528" y="336"/>
              <a:chExt cx="3268" cy="1920"/>
            </a:xfrm>
          </p:grpSpPr>
          <p:sp>
            <p:nvSpPr>
              <p:cNvPr id="46381" name="Oval 929">
                <a:extLst>
                  <a:ext uri="{FF2B5EF4-FFF2-40B4-BE49-F238E27FC236}">
                    <a16:creationId xmlns:a16="http://schemas.microsoft.com/office/drawing/2014/main" id="{DE1F05F1-8EB1-4236-8675-C6AF317CF6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82" name="Oval 930">
                <a:extLst>
                  <a:ext uri="{FF2B5EF4-FFF2-40B4-BE49-F238E27FC236}">
                    <a16:creationId xmlns:a16="http://schemas.microsoft.com/office/drawing/2014/main" id="{2A405456-5140-4CB8-9E9E-0CE6AE6E38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23" name="Group 928">
              <a:extLst>
                <a:ext uri="{FF2B5EF4-FFF2-40B4-BE49-F238E27FC236}">
                  <a16:creationId xmlns:a16="http://schemas.microsoft.com/office/drawing/2014/main" id="{88B5B1A6-4BCD-4F27-B876-792134D19A52}"/>
                </a:ext>
              </a:extLst>
            </p:cNvPr>
            <p:cNvGrpSpPr>
              <a:grpSpLocks/>
            </p:cNvGrpSpPr>
            <p:nvPr/>
          </p:nvGrpSpPr>
          <p:grpSpPr bwMode="auto">
            <a:xfrm rot="5400000">
              <a:off x="5250263" y="3742104"/>
              <a:ext cx="232128" cy="152400"/>
              <a:chOff x="528" y="336"/>
              <a:chExt cx="3268" cy="1920"/>
            </a:xfrm>
          </p:grpSpPr>
          <p:sp>
            <p:nvSpPr>
              <p:cNvPr id="46379" name="Oval 929">
                <a:extLst>
                  <a:ext uri="{FF2B5EF4-FFF2-40B4-BE49-F238E27FC236}">
                    <a16:creationId xmlns:a16="http://schemas.microsoft.com/office/drawing/2014/main" id="{527A0D72-0FDC-4D36-86B2-C7EEEC0570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80" name="Oval 930">
                <a:extLst>
                  <a:ext uri="{FF2B5EF4-FFF2-40B4-BE49-F238E27FC236}">
                    <a16:creationId xmlns:a16="http://schemas.microsoft.com/office/drawing/2014/main" id="{F537C09A-AF76-4EE8-9D1C-C42963F02C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24" name="Group 928">
              <a:extLst>
                <a:ext uri="{FF2B5EF4-FFF2-40B4-BE49-F238E27FC236}">
                  <a16:creationId xmlns:a16="http://schemas.microsoft.com/office/drawing/2014/main" id="{3EF685F7-9444-4245-A53C-9CCA9AD2062F}"/>
                </a:ext>
              </a:extLst>
            </p:cNvPr>
            <p:cNvGrpSpPr>
              <a:grpSpLocks/>
            </p:cNvGrpSpPr>
            <p:nvPr/>
          </p:nvGrpSpPr>
          <p:grpSpPr bwMode="auto">
            <a:xfrm rot="5400000">
              <a:off x="3963331" y="3648997"/>
              <a:ext cx="232128" cy="152400"/>
              <a:chOff x="528" y="336"/>
              <a:chExt cx="3268" cy="1920"/>
            </a:xfrm>
          </p:grpSpPr>
          <p:sp>
            <p:nvSpPr>
              <p:cNvPr id="46377" name="Oval 929">
                <a:extLst>
                  <a:ext uri="{FF2B5EF4-FFF2-40B4-BE49-F238E27FC236}">
                    <a16:creationId xmlns:a16="http://schemas.microsoft.com/office/drawing/2014/main" id="{0726A9C0-C5EA-4FC7-9351-FD218722DA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78" name="Oval 930">
                <a:extLst>
                  <a:ext uri="{FF2B5EF4-FFF2-40B4-BE49-F238E27FC236}">
                    <a16:creationId xmlns:a16="http://schemas.microsoft.com/office/drawing/2014/main" id="{68101C83-0D09-4710-B641-32CE4354AF2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25" name="Group 928">
              <a:extLst>
                <a:ext uri="{FF2B5EF4-FFF2-40B4-BE49-F238E27FC236}">
                  <a16:creationId xmlns:a16="http://schemas.microsoft.com/office/drawing/2014/main" id="{8228D8D9-1236-4319-B0CB-5B9C2CD14146}"/>
                </a:ext>
              </a:extLst>
            </p:cNvPr>
            <p:cNvGrpSpPr>
              <a:grpSpLocks/>
            </p:cNvGrpSpPr>
            <p:nvPr/>
          </p:nvGrpSpPr>
          <p:grpSpPr bwMode="auto">
            <a:xfrm rot="5400000">
              <a:off x="3743195" y="3327257"/>
              <a:ext cx="232128" cy="152400"/>
              <a:chOff x="528" y="336"/>
              <a:chExt cx="3268" cy="1920"/>
            </a:xfrm>
          </p:grpSpPr>
          <p:sp>
            <p:nvSpPr>
              <p:cNvPr id="46375" name="Oval 929">
                <a:extLst>
                  <a:ext uri="{FF2B5EF4-FFF2-40B4-BE49-F238E27FC236}">
                    <a16:creationId xmlns:a16="http://schemas.microsoft.com/office/drawing/2014/main" id="{D9ED9ED5-CD83-439D-94D8-5FB76F19CE1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76" name="Oval 930">
                <a:extLst>
                  <a:ext uri="{FF2B5EF4-FFF2-40B4-BE49-F238E27FC236}">
                    <a16:creationId xmlns:a16="http://schemas.microsoft.com/office/drawing/2014/main" id="{5695754C-2C3F-4E25-9D42-2CBD4B659C8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26" name="Group 928">
              <a:extLst>
                <a:ext uri="{FF2B5EF4-FFF2-40B4-BE49-F238E27FC236}">
                  <a16:creationId xmlns:a16="http://schemas.microsoft.com/office/drawing/2014/main" id="{19E8527E-49DE-448D-87A1-1A52A83B1756}"/>
                </a:ext>
              </a:extLst>
            </p:cNvPr>
            <p:cNvGrpSpPr>
              <a:grpSpLocks/>
            </p:cNvGrpSpPr>
            <p:nvPr/>
          </p:nvGrpSpPr>
          <p:grpSpPr bwMode="auto">
            <a:xfrm rot="5400000">
              <a:off x="3683928" y="3208734"/>
              <a:ext cx="232128" cy="152400"/>
              <a:chOff x="528" y="336"/>
              <a:chExt cx="3268" cy="1920"/>
            </a:xfrm>
          </p:grpSpPr>
          <p:sp>
            <p:nvSpPr>
              <p:cNvPr id="46373" name="Oval 929">
                <a:extLst>
                  <a:ext uri="{FF2B5EF4-FFF2-40B4-BE49-F238E27FC236}">
                    <a16:creationId xmlns:a16="http://schemas.microsoft.com/office/drawing/2014/main" id="{968CC0C6-3773-468A-BE26-6BB2F0507F5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74" name="Oval 930">
                <a:extLst>
                  <a:ext uri="{FF2B5EF4-FFF2-40B4-BE49-F238E27FC236}">
                    <a16:creationId xmlns:a16="http://schemas.microsoft.com/office/drawing/2014/main" id="{26F6C3F7-E08F-4E66-96BC-280E0CF152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27" name="Group 928">
              <a:extLst>
                <a:ext uri="{FF2B5EF4-FFF2-40B4-BE49-F238E27FC236}">
                  <a16:creationId xmlns:a16="http://schemas.microsoft.com/office/drawing/2014/main" id="{DFB782ED-47BB-469A-98EF-840CCAE96AC7}"/>
                </a:ext>
              </a:extLst>
            </p:cNvPr>
            <p:cNvGrpSpPr>
              <a:grpSpLocks/>
            </p:cNvGrpSpPr>
            <p:nvPr/>
          </p:nvGrpSpPr>
          <p:grpSpPr bwMode="auto">
            <a:xfrm rot="5400000">
              <a:off x="3607731" y="3098669"/>
              <a:ext cx="232128" cy="152400"/>
              <a:chOff x="528" y="336"/>
              <a:chExt cx="3268" cy="1920"/>
            </a:xfrm>
          </p:grpSpPr>
          <p:sp>
            <p:nvSpPr>
              <p:cNvPr id="46371" name="Oval 929">
                <a:extLst>
                  <a:ext uri="{FF2B5EF4-FFF2-40B4-BE49-F238E27FC236}">
                    <a16:creationId xmlns:a16="http://schemas.microsoft.com/office/drawing/2014/main" id="{17C018A9-D378-4E7E-BA5C-31A53DBDD1A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72" name="Oval 930">
                <a:extLst>
                  <a:ext uri="{FF2B5EF4-FFF2-40B4-BE49-F238E27FC236}">
                    <a16:creationId xmlns:a16="http://schemas.microsoft.com/office/drawing/2014/main" id="{81795157-4DAC-4BA5-82E6-224F3BF881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28" name="Group 928">
              <a:extLst>
                <a:ext uri="{FF2B5EF4-FFF2-40B4-BE49-F238E27FC236}">
                  <a16:creationId xmlns:a16="http://schemas.microsoft.com/office/drawing/2014/main" id="{CD9C84B7-FE3F-49B4-BF72-DDB931057A14}"/>
                </a:ext>
              </a:extLst>
            </p:cNvPr>
            <p:cNvGrpSpPr>
              <a:grpSpLocks/>
            </p:cNvGrpSpPr>
            <p:nvPr/>
          </p:nvGrpSpPr>
          <p:grpSpPr bwMode="auto">
            <a:xfrm rot="5400000">
              <a:off x="3531528" y="2997065"/>
              <a:ext cx="232128" cy="152400"/>
              <a:chOff x="528" y="336"/>
              <a:chExt cx="3268" cy="1920"/>
            </a:xfrm>
          </p:grpSpPr>
          <p:sp>
            <p:nvSpPr>
              <p:cNvPr id="46369" name="Oval 929">
                <a:extLst>
                  <a:ext uri="{FF2B5EF4-FFF2-40B4-BE49-F238E27FC236}">
                    <a16:creationId xmlns:a16="http://schemas.microsoft.com/office/drawing/2014/main" id="{17B0F8C8-617D-49F5-842F-BE38BA1AD23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70" name="Oval 930">
                <a:extLst>
                  <a:ext uri="{FF2B5EF4-FFF2-40B4-BE49-F238E27FC236}">
                    <a16:creationId xmlns:a16="http://schemas.microsoft.com/office/drawing/2014/main" id="{A35429DF-5489-437E-91D0-58078D00181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29" name="Group 928">
              <a:extLst>
                <a:ext uri="{FF2B5EF4-FFF2-40B4-BE49-F238E27FC236}">
                  <a16:creationId xmlns:a16="http://schemas.microsoft.com/office/drawing/2014/main" id="{95BDCAF3-33E8-48B3-BBA6-572B825A4110}"/>
                </a:ext>
              </a:extLst>
            </p:cNvPr>
            <p:cNvGrpSpPr>
              <a:grpSpLocks/>
            </p:cNvGrpSpPr>
            <p:nvPr/>
          </p:nvGrpSpPr>
          <p:grpSpPr bwMode="auto">
            <a:xfrm rot="5400000">
              <a:off x="3455325" y="2895461"/>
              <a:ext cx="232128" cy="152400"/>
              <a:chOff x="528" y="336"/>
              <a:chExt cx="3268" cy="1920"/>
            </a:xfrm>
          </p:grpSpPr>
          <p:sp>
            <p:nvSpPr>
              <p:cNvPr id="46367" name="Oval 929">
                <a:extLst>
                  <a:ext uri="{FF2B5EF4-FFF2-40B4-BE49-F238E27FC236}">
                    <a16:creationId xmlns:a16="http://schemas.microsoft.com/office/drawing/2014/main" id="{BD816796-A9FF-48AF-A471-4830A3DB5C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68" name="Oval 930">
                <a:extLst>
                  <a:ext uri="{FF2B5EF4-FFF2-40B4-BE49-F238E27FC236}">
                    <a16:creationId xmlns:a16="http://schemas.microsoft.com/office/drawing/2014/main" id="{FD5C0AEE-4E86-4709-97B3-05972777DF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30" name="Group 928">
              <a:extLst>
                <a:ext uri="{FF2B5EF4-FFF2-40B4-BE49-F238E27FC236}">
                  <a16:creationId xmlns:a16="http://schemas.microsoft.com/office/drawing/2014/main" id="{9EE19FCC-2C49-453F-B0D6-C9B8FD9F8DAC}"/>
                </a:ext>
              </a:extLst>
            </p:cNvPr>
            <p:cNvGrpSpPr>
              <a:grpSpLocks/>
            </p:cNvGrpSpPr>
            <p:nvPr/>
          </p:nvGrpSpPr>
          <p:grpSpPr bwMode="auto">
            <a:xfrm rot="5400000">
              <a:off x="5216395" y="4377129"/>
              <a:ext cx="232128" cy="152400"/>
              <a:chOff x="528" y="336"/>
              <a:chExt cx="3268" cy="1920"/>
            </a:xfrm>
          </p:grpSpPr>
          <p:sp>
            <p:nvSpPr>
              <p:cNvPr id="46365" name="Oval 929">
                <a:extLst>
                  <a:ext uri="{FF2B5EF4-FFF2-40B4-BE49-F238E27FC236}">
                    <a16:creationId xmlns:a16="http://schemas.microsoft.com/office/drawing/2014/main" id="{6020E81A-F614-490C-BAAC-3A5514791E5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66" name="Oval 930">
                <a:extLst>
                  <a:ext uri="{FF2B5EF4-FFF2-40B4-BE49-F238E27FC236}">
                    <a16:creationId xmlns:a16="http://schemas.microsoft.com/office/drawing/2014/main" id="{A10CA610-90BD-40E3-82DE-D8CAA8FEE14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31" name="Group 928">
              <a:extLst>
                <a:ext uri="{FF2B5EF4-FFF2-40B4-BE49-F238E27FC236}">
                  <a16:creationId xmlns:a16="http://schemas.microsoft.com/office/drawing/2014/main" id="{60F5313D-53AA-4B1C-BAC9-C798A4ABE5B3}"/>
                </a:ext>
              </a:extLst>
            </p:cNvPr>
            <p:cNvGrpSpPr>
              <a:grpSpLocks/>
            </p:cNvGrpSpPr>
            <p:nvPr/>
          </p:nvGrpSpPr>
          <p:grpSpPr bwMode="auto">
            <a:xfrm rot="5400000">
              <a:off x="4132659" y="3657452"/>
              <a:ext cx="232128" cy="152400"/>
              <a:chOff x="528" y="336"/>
              <a:chExt cx="3268" cy="1920"/>
            </a:xfrm>
          </p:grpSpPr>
          <p:sp>
            <p:nvSpPr>
              <p:cNvPr id="46363" name="Oval 929">
                <a:extLst>
                  <a:ext uri="{FF2B5EF4-FFF2-40B4-BE49-F238E27FC236}">
                    <a16:creationId xmlns:a16="http://schemas.microsoft.com/office/drawing/2014/main" id="{F47540DE-3C90-4CA4-8181-C5F5BC92E65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64" name="Oval 930">
                <a:extLst>
                  <a:ext uri="{FF2B5EF4-FFF2-40B4-BE49-F238E27FC236}">
                    <a16:creationId xmlns:a16="http://schemas.microsoft.com/office/drawing/2014/main" id="{90FE6342-7B04-4FFB-9E5F-81318E84843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32" name="Group 928">
              <a:extLst>
                <a:ext uri="{FF2B5EF4-FFF2-40B4-BE49-F238E27FC236}">
                  <a16:creationId xmlns:a16="http://schemas.microsoft.com/office/drawing/2014/main" id="{360E3EC8-3D8E-4D30-A440-629C76243FBF}"/>
                </a:ext>
              </a:extLst>
            </p:cNvPr>
            <p:cNvGrpSpPr>
              <a:grpSpLocks/>
            </p:cNvGrpSpPr>
            <p:nvPr/>
          </p:nvGrpSpPr>
          <p:grpSpPr bwMode="auto">
            <a:xfrm rot="5400000">
              <a:off x="4056462" y="3547387"/>
              <a:ext cx="232128" cy="152400"/>
              <a:chOff x="528" y="336"/>
              <a:chExt cx="3268" cy="1920"/>
            </a:xfrm>
          </p:grpSpPr>
          <p:sp>
            <p:nvSpPr>
              <p:cNvPr id="46361" name="Oval 929">
                <a:extLst>
                  <a:ext uri="{FF2B5EF4-FFF2-40B4-BE49-F238E27FC236}">
                    <a16:creationId xmlns:a16="http://schemas.microsoft.com/office/drawing/2014/main" id="{58537313-CDB0-4A96-A4E6-B46829BFE6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62" name="Oval 930">
                <a:extLst>
                  <a:ext uri="{FF2B5EF4-FFF2-40B4-BE49-F238E27FC236}">
                    <a16:creationId xmlns:a16="http://schemas.microsoft.com/office/drawing/2014/main" id="{2A341C41-9003-4330-8420-B05BE95989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33" name="Group 928">
              <a:extLst>
                <a:ext uri="{FF2B5EF4-FFF2-40B4-BE49-F238E27FC236}">
                  <a16:creationId xmlns:a16="http://schemas.microsoft.com/office/drawing/2014/main" id="{6054C50C-4FB1-4302-9E0F-2667ACA0124A}"/>
                </a:ext>
              </a:extLst>
            </p:cNvPr>
            <p:cNvGrpSpPr>
              <a:grpSpLocks/>
            </p:cNvGrpSpPr>
            <p:nvPr/>
          </p:nvGrpSpPr>
          <p:grpSpPr bwMode="auto">
            <a:xfrm rot="5400000">
              <a:off x="3836326" y="3225647"/>
              <a:ext cx="232128" cy="152400"/>
              <a:chOff x="528" y="336"/>
              <a:chExt cx="3268" cy="1920"/>
            </a:xfrm>
          </p:grpSpPr>
          <p:sp>
            <p:nvSpPr>
              <p:cNvPr id="46359" name="Oval 929">
                <a:extLst>
                  <a:ext uri="{FF2B5EF4-FFF2-40B4-BE49-F238E27FC236}">
                    <a16:creationId xmlns:a16="http://schemas.microsoft.com/office/drawing/2014/main" id="{77815D4F-8651-4CDE-9409-D0808FC626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60" name="Oval 930">
                <a:extLst>
                  <a:ext uri="{FF2B5EF4-FFF2-40B4-BE49-F238E27FC236}">
                    <a16:creationId xmlns:a16="http://schemas.microsoft.com/office/drawing/2014/main" id="{7E602272-718D-4A87-9552-103DE6AA8F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34" name="Group 928">
              <a:extLst>
                <a:ext uri="{FF2B5EF4-FFF2-40B4-BE49-F238E27FC236}">
                  <a16:creationId xmlns:a16="http://schemas.microsoft.com/office/drawing/2014/main" id="{8F9564CD-4168-4141-850D-BA7B421EC16C}"/>
                </a:ext>
              </a:extLst>
            </p:cNvPr>
            <p:cNvGrpSpPr>
              <a:grpSpLocks/>
            </p:cNvGrpSpPr>
            <p:nvPr/>
          </p:nvGrpSpPr>
          <p:grpSpPr bwMode="auto">
            <a:xfrm rot="5400000">
              <a:off x="3777059" y="3107124"/>
              <a:ext cx="232128" cy="152400"/>
              <a:chOff x="528" y="336"/>
              <a:chExt cx="3268" cy="1920"/>
            </a:xfrm>
          </p:grpSpPr>
          <p:sp>
            <p:nvSpPr>
              <p:cNvPr id="46357" name="Oval 929">
                <a:extLst>
                  <a:ext uri="{FF2B5EF4-FFF2-40B4-BE49-F238E27FC236}">
                    <a16:creationId xmlns:a16="http://schemas.microsoft.com/office/drawing/2014/main" id="{0D704BEB-82A1-4A59-B04C-5EF2D276B7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58" name="Oval 930">
                <a:extLst>
                  <a:ext uri="{FF2B5EF4-FFF2-40B4-BE49-F238E27FC236}">
                    <a16:creationId xmlns:a16="http://schemas.microsoft.com/office/drawing/2014/main" id="{991A2829-D298-4266-BE07-757CC2F1AB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35" name="Group 928">
              <a:extLst>
                <a:ext uri="{FF2B5EF4-FFF2-40B4-BE49-F238E27FC236}">
                  <a16:creationId xmlns:a16="http://schemas.microsoft.com/office/drawing/2014/main" id="{F8178CFB-C5C1-4FB2-BCAA-3CBD7E5ACC36}"/>
                </a:ext>
              </a:extLst>
            </p:cNvPr>
            <p:cNvGrpSpPr>
              <a:grpSpLocks/>
            </p:cNvGrpSpPr>
            <p:nvPr/>
          </p:nvGrpSpPr>
          <p:grpSpPr bwMode="auto">
            <a:xfrm rot="5400000">
              <a:off x="3700862" y="2997059"/>
              <a:ext cx="232128" cy="152400"/>
              <a:chOff x="528" y="336"/>
              <a:chExt cx="3268" cy="1920"/>
            </a:xfrm>
          </p:grpSpPr>
          <p:sp>
            <p:nvSpPr>
              <p:cNvPr id="46355" name="Oval 929">
                <a:extLst>
                  <a:ext uri="{FF2B5EF4-FFF2-40B4-BE49-F238E27FC236}">
                    <a16:creationId xmlns:a16="http://schemas.microsoft.com/office/drawing/2014/main" id="{5C1F91BA-A8D6-45DB-B2FF-D9EF9177D55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56" name="Oval 930">
                <a:extLst>
                  <a:ext uri="{FF2B5EF4-FFF2-40B4-BE49-F238E27FC236}">
                    <a16:creationId xmlns:a16="http://schemas.microsoft.com/office/drawing/2014/main" id="{C816E5EB-6595-4F88-BCBB-2CF1A5A4CC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36" name="Group 928">
              <a:extLst>
                <a:ext uri="{FF2B5EF4-FFF2-40B4-BE49-F238E27FC236}">
                  <a16:creationId xmlns:a16="http://schemas.microsoft.com/office/drawing/2014/main" id="{4E712393-ABA7-4CDB-A39F-0A38D29E3D72}"/>
                </a:ext>
              </a:extLst>
            </p:cNvPr>
            <p:cNvGrpSpPr>
              <a:grpSpLocks/>
            </p:cNvGrpSpPr>
            <p:nvPr/>
          </p:nvGrpSpPr>
          <p:grpSpPr bwMode="auto">
            <a:xfrm rot="5400000">
              <a:off x="3624659" y="2895455"/>
              <a:ext cx="232128" cy="152400"/>
              <a:chOff x="528" y="336"/>
              <a:chExt cx="3268" cy="1920"/>
            </a:xfrm>
          </p:grpSpPr>
          <p:sp>
            <p:nvSpPr>
              <p:cNvPr id="46353" name="Oval 929">
                <a:extLst>
                  <a:ext uri="{FF2B5EF4-FFF2-40B4-BE49-F238E27FC236}">
                    <a16:creationId xmlns:a16="http://schemas.microsoft.com/office/drawing/2014/main" id="{6EC5E4DD-996C-418E-971F-12D83BB1D64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54" name="Oval 930">
                <a:extLst>
                  <a:ext uri="{FF2B5EF4-FFF2-40B4-BE49-F238E27FC236}">
                    <a16:creationId xmlns:a16="http://schemas.microsoft.com/office/drawing/2014/main" id="{18AB1076-AED9-4077-B3BA-F16F7ACEE27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37" name="Group 928">
              <a:extLst>
                <a:ext uri="{FF2B5EF4-FFF2-40B4-BE49-F238E27FC236}">
                  <a16:creationId xmlns:a16="http://schemas.microsoft.com/office/drawing/2014/main" id="{8F91E2E8-C371-4F78-8101-2FBAAD1D91C3}"/>
                </a:ext>
              </a:extLst>
            </p:cNvPr>
            <p:cNvGrpSpPr>
              <a:grpSpLocks/>
            </p:cNvGrpSpPr>
            <p:nvPr/>
          </p:nvGrpSpPr>
          <p:grpSpPr bwMode="auto">
            <a:xfrm rot="5400000">
              <a:off x="5377256" y="4394051"/>
              <a:ext cx="232128" cy="152400"/>
              <a:chOff x="528" y="336"/>
              <a:chExt cx="3268" cy="1920"/>
            </a:xfrm>
          </p:grpSpPr>
          <p:sp>
            <p:nvSpPr>
              <p:cNvPr id="46351" name="Oval 929">
                <a:extLst>
                  <a:ext uri="{FF2B5EF4-FFF2-40B4-BE49-F238E27FC236}">
                    <a16:creationId xmlns:a16="http://schemas.microsoft.com/office/drawing/2014/main" id="{289CD55F-B1C5-43EE-B135-FBF9B213280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52" name="Oval 930">
                <a:extLst>
                  <a:ext uri="{FF2B5EF4-FFF2-40B4-BE49-F238E27FC236}">
                    <a16:creationId xmlns:a16="http://schemas.microsoft.com/office/drawing/2014/main" id="{CC03BF38-CCEB-4EB6-8EEC-7EF6D38367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38" name="Group 928">
              <a:extLst>
                <a:ext uri="{FF2B5EF4-FFF2-40B4-BE49-F238E27FC236}">
                  <a16:creationId xmlns:a16="http://schemas.microsoft.com/office/drawing/2014/main" id="{2CF4E7A8-718E-4D88-89E9-FDCC8AC44EB8}"/>
                </a:ext>
              </a:extLst>
            </p:cNvPr>
            <p:cNvGrpSpPr>
              <a:grpSpLocks/>
            </p:cNvGrpSpPr>
            <p:nvPr/>
          </p:nvGrpSpPr>
          <p:grpSpPr bwMode="auto">
            <a:xfrm rot="5400000">
              <a:off x="5309526" y="4275519"/>
              <a:ext cx="232128" cy="152400"/>
              <a:chOff x="528" y="336"/>
              <a:chExt cx="3268" cy="1920"/>
            </a:xfrm>
          </p:grpSpPr>
          <p:sp>
            <p:nvSpPr>
              <p:cNvPr id="46349" name="Oval 929">
                <a:extLst>
                  <a:ext uri="{FF2B5EF4-FFF2-40B4-BE49-F238E27FC236}">
                    <a16:creationId xmlns:a16="http://schemas.microsoft.com/office/drawing/2014/main" id="{FD74D012-6CEF-4190-80DF-A54E5D6D97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50" name="Oval 930">
                <a:extLst>
                  <a:ext uri="{FF2B5EF4-FFF2-40B4-BE49-F238E27FC236}">
                    <a16:creationId xmlns:a16="http://schemas.microsoft.com/office/drawing/2014/main" id="{064A511B-D852-4E1F-978C-3E173A2E37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39" name="Group 928">
              <a:extLst>
                <a:ext uri="{FF2B5EF4-FFF2-40B4-BE49-F238E27FC236}">
                  <a16:creationId xmlns:a16="http://schemas.microsoft.com/office/drawing/2014/main" id="{78DBF4B6-EBEB-4CD3-A43A-52B88F94CA97}"/>
                </a:ext>
              </a:extLst>
            </p:cNvPr>
            <p:cNvGrpSpPr>
              <a:grpSpLocks/>
            </p:cNvGrpSpPr>
            <p:nvPr/>
          </p:nvGrpSpPr>
          <p:grpSpPr bwMode="auto">
            <a:xfrm rot="5400000">
              <a:off x="4293525" y="3716711"/>
              <a:ext cx="232128" cy="152400"/>
              <a:chOff x="528" y="336"/>
              <a:chExt cx="3268" cy="1920"/>
            </a:xfrm>
          </p:grpSpPr>
          <p:sp>
            <p:nvSpPr>
              <p:cNvPr id="46347" name="Oval 929">
                <a:extLst>
                  <a:ext uri="{FF2B5EF4-FFF2-40B4-BE49-F238E27FC236}">
                    <a16:creationId xmlns:a16="http://schemas.microsoft.com/office/drawing/2014/main" id="{99FCCB42-55FE-4336-A72E-263E1B8424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48" name="Oval 930">
                <a:extLst>
                  <a:ext uri="{FF2B5EF4-FFF2-40B4-BE49-F238E27FC236}">
                    <a16:creationId xmlns:a16="http://schemas.microsoft.com/office/drawing/2014/main" id="{26E08A8B-A280-4095-B462-EFBB871525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40" name="Group 928">
              <a:extLst>
                <a:ext uri="{FF2B5EF4-FFF2-40B4-BE49-F238E27FC236}">
                  <a16:creationId xmlns:a16="http://schemas.microsoft.com/office/drawing/2014/main" id="{F59E4590-A9C5-4E1C-BE3E-A2E2F64789DD}"/>
                </a:ext>
              </a:extLst>
            </p:cNvPr>
            <p:cNvGrpSpPr>
              <a:grpSpLocks/>
            </p:cNvGrpSpPr>
            <p:nvPr/>
          </p:nvGrpSpPr>
          <p:grpSpPr bwMode="auto">
            <a:xfrm rot="5400000">
              <a:off x="4225795" y="3598179"/>
              <a:ext cx="232128" cy="152400"/>
              <a:chOff x="528" y="336"/>
              <a:chExt cx="3268" cy="1920"/>
            </a:xfrm>
          </p:grpSpPr>
          <p:sp>
            <p:nvSpPr>
              <p:cNvPr id="46345" name="Oval 929">
                <a:extLst>
                  <a:ext uri="{FF2B5EF4-FFF2-40B4-BE49-F238E27FC236}">
                    <a16:creationId xmlns:a16="http://schemas.microsoft.com/office/drawing/2014/main" id="{A42F6C23-8476-47B8-9D90-D46A12A85C0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46" name="Oval 930">
                <a:extLst>
                  <a:ext uri="{FF2B5EF4-FFF2-40B4-BE49-F238E27FC236}">
                    <a16:creationId xmlns:a16="http://schemas.microsoft.com/office/drawing/2014/main" id="{C8F4C5A7-62B5-4E39-814E-784052E1B45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41" name="Group 928">
              <a:extLst>
                <a:ext uri="{FF2B5EF4-FFF2-40B4-BE49-F238E27FC236}">
                  <a16:creationId xmlns:a16="http://schemas.microsoft.com/office/drawing/2014/main" id="{F1418CC3-4069-48C6-A7D1-8E4F5491A819}"/>
                </a:ext>
              </a:extLst>
            </p:cNvPr>
            <p:cNvGrpSpPr>
              <a:grpSpLocks/>
            </p:cNvGrpSpPr>
            <p:nvPr/>
          </p:nvGrpSpPr>
          <p:grpSpPr bwMode="auto">
            <a:xfrm rot="5400000">
              <a:off x="4191928" y="3488112"/>
              <a:ext cx="232128" cy="152400"/>
              <a:chOff x="528" y="336"/>
              <a:chExt cx="3268" cy="1920"/>
            </a:xfrm>
          </p:grpSpPr>
          <p:sp>
            <p:nvSpPr>
              <p:cNvPr id="46343" name="Oval 929">
                <a:extLst>
                  <a:ext uri="{FF2B5EF4-FFF2-40B4-BE49-F238E27FC236}">
                    <a16:creationId xmlns:a16="http://schemas.microsoft.com/office/drawing/2014/main" id="{0C5DC482-6FCE-456F-B6DE-D33E2EF60F0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44" name="Oval 930">
                <a:extLst>
                  <a:ext uri="{FF2B5EF4-FFF2-40B4-BE49-F238E27FC236}">
                    <a16:creationId xmlns:a16="http://schemas.microsoft.com/office/drawing/2014/main" id="{7D5A1CAD-AEC5-4254-91F9-80C032E2DEE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42" name="Group 928">
              <a:extLst>
                <a:ext uri="{FF2B5EF4-FFF2-40B4-BE49-F238E27FC236}">
                  <a16:creationId xmlns:a16="http://schemas.microsoft.com/office/drawing/2014/main" id="{B7B7BF41-AC77-47CA-B16A-5B74501FE364}"/>
                </a:ext>
              </a:extLst>
            </p:cNvPr>
            <p:cNvGrpSpPr>
              <a:grpSpLocks/>
            </p:cNvGrpSpPr>
            <p:nvPr/>
          </p:nvGrpSpPr>
          <p:grpSpPr bwMode="auto">
            <a:xfrm rot="5400000">
              <a:off x="4115731" y="3378047"/>
              <a:ext cx="232128" cy="152400"/>
              <a:chOff x="528" y="336"/>
              <a:chExt cx="3268" cy="1920"/>
            </a:xfrm>
          </p:grpSpPr>
          <p:sp>
            <p:nvSpPr>
              <p:cNvPr id="46341" name="Oval 929">
                <a:extLst>
                  <a:ext uri="{FF2B5EF4-FFF2-40B4-BE49-F238E27FC236}">
                    <a16:creationId xmlns:a16="http://schemas.microsoft.com/office/drawing/2014/main" id="{987C6CF1-42DB-46AE-AF01-4448B7EF9B0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42" name="Oval 930">
                <a:extLst>
                  <a:ext uri="{FF2B5EF4-FFF2-40B4-BE49-F238E27FC236}">
                    <a16:creationId xmlns:a16="http://schemas.microsoft.com/office/drawing/2014/main" id="{1B510148-DE0D-4B23-BD3A-71306B01036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43" name="Group 928">
              <a:extLst>
                <a:ext uri="{FF2B5EF4-FFF2-40B4-BE49-F238E27FC236}">
                  <a16:creationId xmlns:a16="http://schemas.microsoft.com/office/drawing/2014/main" id="{F67C5937-BFB7-40F3-BE2D-835B141C8168}"/>
                </a:ext>
              </a:extLst>
            </p:cNvPr>
            <p:cNvGrpSpPr>
              <a:grpSpLocks/>
            </p:cNvGrpSpPr>
            <p:nvPr/>
          </p:nvGrpSpPr>
          <p:grpSpPr bwMode="auto">
            <a:xfrm rot="5400000">
              <a:off x="4039528" y="3276443"/>
              <a:ext cx="232128" cy="152400"/>
              <a:chOff x="528" y="336"/>
              <a:chExt cx="3268" cy="1920"/>
            </a:xfrm>
          </p:grpSpPr>
          <p:sp>
            <p:nvSpPr>
              <p:cNvPr id="46339" name="Oval 929">
                <a:extLst>
                  <a:ext uri="{FF2B5EF4-FFF2-40B4-BE49-F238E27FC236}">
                    <a16:creationId xmlns:a16="http://schemas.microsoft.com/office/drawing/2014/main" id="{726B6DF4-F444-4DA7-9CA0-DA1E8A9921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40" name="Oval 930">
                <a:extLst>
                  <a:ext uri="{FF2B5EF4-FFF2-40B4-BE49-F238E27FC236}">
                    <a16:creationId xmlns:a16="http://schemas.microsoft.com/office/drawing/2014/main" id="{55D83ED9-ABCF-4087-8BAE-EA4926345E6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44" name="Group 928">
              <a:extLst>
                <a:ext uri="{FF2B5EF4-FFF2-40B4-BE49-F238E27FC236}">
                  <a16:creationId xmlns:a16="http://schemas.microsoft.com/office/drawing/2014/main" id="{4E7DCD1D-2B82-419F-973E-208A622190CC}"/>
                </a:ext>
              </a:extLst>
            </p:cNvPr>
            <p:cNvGrpSpPr>
              <a:grpSpLocks/>
            </p:cNvGrpSpPr>
            <p:nvPr/>
          </p:nvGrpSpPr>
          <p:grpSpPr bwMode="auto">
            <a:xfrm rot="5400000">
              <a:off x="3963325" y="3174839"/>
              <a:ext cx="232128" cy="152400"/>
              <a:chOff x="528" y="336"/>
              <a:chExt cx="3268" cy="1920"/>
            </a:xfrm>
          </p:grpSpPr>
          <p:sp>
            <p:nvSpPr>
              <p:cNvPr id="46337" name="Oval 929">
                <a:extLst>
                  <a:ext uri="{FF2B5EF4-FFF2-40B4-BE49-F238E27FC236}">
                    <a16:creationId xmlns:a16="http://schemas.microsoft.com/office/drawing/2014/main" id="{5C7D40F8-47C0-46C9-84A9-5EBF08FC68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38" name="Oval 930">
                <a:extLst>
                  <a:ext uri="{FF2B5EF4-FFF2-40B4-BE49-F238E27FC236}">
                    <a16:creationId xmlns:a16="http://schemas.microsoft.com/office/drawing/2014/main" id="{6294D1BF-1647-45EE-86E7-573BBBB93A3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45" name="Group 928">
              <a:extLst>
                <a:ext uri="{FF2B5EF4-FFF2-40B4-BE49-F238E27FC236}">
                  <a16:creationId xmlns:a16="http://schemas.microsoft.com/office/drawing/2014/main" id="{46F6E6F8-D762-4FEB-A104-482E925738FB}"/>
                </a:ext>
              </a:extLst>
            </p:cNvPr>
            <p:cNvGrpSpPr>
              <a:grpSpLocks/>
            </p:cNvGrpSpPr>
            <p:nvPr/>
          </p:nvGrpSpPr>
          <p:grpSpPr bwMode="auto">
            <a:xfrm rot="5400000">
              <a:off x="3895595" y="3056307"/>
              <a:ext cx="232128" cy="152400"/>
              <a:chOff x="528" y="336"/>
              <a:chExt cx="3268" cy="1920"/>
            </a:xfrm>
          </p:grpSpPr>
          <p:sp>
            <p:nvSpPr>
              <p:cNvPr id="46335" name="Oval 929">
                <a:extLst>
                  <a:ext uri="{FF2B5EF4-FFF2-40B4-BE49-F238E27FC236}">
                    <a16:creationId xmlns:a16="http://schemas.microsoft.com/office/drawing/2014/main" id="{6184B691-A4AB-4935-9931-54D6969070C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36" name="Oval 930">
                <a:extLst>
                  <a:ext uri="{FF2B5EF4-FFF2-40B4-BE49-F238E27FC236}">
                    <a16:creationId xmlns:a16="http://schemas.microsoft.com/office/drawing/2014/main" id="{3C3987E2-CE48-4FD3-905E-9356D97DAE7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46" name="Group 928">
              <a:extLst>
                <a:ext uri="{FF2B5EF4-FFF2-40B4-BE49-F238E27FC236}">
                  <a16:creationId xmlns:a16="http://schemas.microsoft.com/office/drawing/2014/main" id="{E7940AE7-D2C6-4B43-9921-6199A0DD6878}"/>
                </a:ext>
              </a:extLst>
            </p:cNvPr>
            <p:cNvGrpSpPr>
              <a:grpSpLocks/>
            </p:cNvGrpSpPr>
            <p:nvPr/>
          </p:nvGrpSpPr>
          <p:grpSpPr bwMode="auto">
            <a:xfrm rot="5400000">
              <a:off x="3836328" y="2937784"/>
              <a:ext cx="232128" cy="152400"/>
              <a:chOff x="528" y="336"/>
              <a:chExt cx="3268" cy="1920"/>
            </a:xfrm>
          </p:grpSpPr>
          <p:sp>
            <p:nvSpPr>
              <p:cNvPr id="46333" name="Oval 929">
                <a:extLst>
                  <a:ext uri="{FF2B5EF4-FFF2-40B4-BE49-F238E27FC236}">
                    <a16:creationId xmlns:a16="http://schemas.microsoft.com/office/drawing/2014/main" id="{FFDACE0A-0469-48FE-9AA4-3F01E79BF10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34" name="Oval 930">
                <a:extLst>
                  <a:ext uri="{FF2B5EF4-FFF2-40B4-BE49-F238E27FC236}">
                    <a16:creationId xmlns:a16="http://schemas.microsoft.com/office/drawing/2014/main" id="{3914CF7E-7AEB-4479-B2B6-7CBFBF8C98D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47" name="Group 928">
              <a:extLst>
                <a:ext uri="{FF2B5EF4-FFF2-40B4-BE49-F238E27FC236}">
                  <a16:creationId xmlns:a16="http://schemas.microsoft.com/office/drawing/2014/main" id="{ABC5CE79-F470-465B-B77A-0C1BBA7FDD5F}"/>
                </a:ext>
              </a:extLst>
            </p:cNvPr>
            <p:cNvGrpSpPr>
              <a:grpSpLocks/>
            </p:cNvGrpSpPr>
            <p:nvPr/>
          </p:nvGrpSpPr>
          <p:grpSpPr bwMode="auto">
            <a:xfrm rot="5400000">
              <a:off x="3760131" y="2827719"/>
              <a:ext cx="232128" cy="152400"/>
              <a:chOff x="528" y="336"/>
              <a:chExt cx="3268" cy="1920"/>
            </a:xfrm>
          </p:grpSpPr>
          <p:sp>
            <p:nvSpPr>
              <p:cNvPr id="46331" name="Oval 929">
                <a:extLst>
                  <a:ext uri="{FF2B5EF4-FFF2-40B4-BE49-F238E27FC236}">
                    <a16:creationId xmlns:a16="http://schemas.microsoft.com/office/drawing/2014/main" id="{23FF8592-BE4E-4213-B8AA-7F5E366F30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32" name="Oval 930">
                <a:extLst>
                  <a:ext uri="{FF2B5EF4-FFF2-40B4-BE49-F238E27FC236}">
                    <a16:creationId xmlns:a16="http://schemas.microsoft.com/office/drawing/2014/main" id="{82CE0AF3-F054-4330-9210-F7AFFBD2E62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48" name="Group 928">
              <a:extLst>
                <a:ext uri="{FF2B5EF4-FFF2-40B4-BE49-F238E27FC236}">
                  <a16:creationId xmlns:a16="http://schemas.microsoft.com/office/drawing/2014/main" id="{C0697072-BD32-4343-A691-51DC66C66747}"/>
                </a:ext>
              </a:extLst>
            </p:cNvPr>
            <p:cNvGrpSpPr>
              <a:grpSpLocks/>
            </p:cNvGrpSpPr>
            <p:nvPr/>
          </p:nvGrpSpPr>
          <p:grpSpPr bwMode="auto">
            <a:xfrm rot="5400000">
              <a:off x="5512728" y="4326315"/>
              <a:ext cx="232128" cy="152400"/>
              <a:chOff x="528" y="336"/>
              <a:chExt cx="3268" cy="1920"/>
            </a:xfrm>
          </p:grpSpPr>
          <p:sp>
            <p:nvSpPr>
              <p:cNvPr id="46329" name="Oval 929">
                <a:extLst>
                  <a:ext uri="{FF2B5EF4-FFF2-40B4-BE49-F238E27FC236}">
                    <a16:creationId xmlns:a16="http://schemas.microsoft.com/office/drawing/2014/main" id="{99AE1519-B0DA-4195-97F5-B5F7CD4214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30" name="Oval 930">
                <a:extLst>
                  <a:ext uri="{FF2B5EF4-FFF2-40B4-BE49-F238E27FC236}">
                    <a16:creationId xmlns:a16="http://schemas.microsoft.com/office/drawing/2014/main" id="{80AB1656-60F2-4460-8E81-8D69781B385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49" name="Group 928">
              <a:extLst>
                <a:ext uri="{FF2B5EF4-FFF2-40B4-BE49-F238E27FC236}">
                  <a16:creationId xmlns:a16="http://schemas.microsoft.com/office/drawing/2014/main" id="{C4E65D96-890B-4D7E-862E-9340F6879EEE}"/>
                </a:ext>
              </a:extLst>
            </p:cNvPr>
            <p:cNvGrpSpPr>
              <a:grpSpLocks/>
            </p:cNvGrpSpPr>
            <p:nvPr/>
          </p:nvGrpSpPr>
          <p:grpSpPr bwMode="auto">
            <a:xfrm rot="5400000">
              <a:off x="5436525" y="4224711"/>
              <a:ext cx="232128" cy="152400"/>
              <a:chOff x="528" y="336"/>
              <a:chExt cx="3268" cy="1920"/>
            </a:xfrm>
          </p:grpSpPr>
          <p:sp>
            <p:nvSpPr>
              <p:cNvPr id="46327" name="Oval 929">
                <a:extLst>
                  <a:ext uri="{FF2B5EF4-FFF2-40B4-BE49-F238E27FC236}">
                    <a16:creationId xmlns:a16="http://schemas.microsoft.com/office/drawing/2014/main" id="{B786D678-F293-4C2E-A0FE-C83A6F8B046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28" name="Oval 930">
                <a:extLst>
                  <a:ext uri="{FF2B5EF4-FFF2-40B4-BE49-F238E27FC236}">
                    <a16:creationId xmlns:a16="http://schemas.microsoft.com/office/drawing/2014/main" id="{BFF9B83B-E61C-4A38-89E5-1E8FEFC1A8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50" name="Group 928">
              <a:extLst>
                <a:ext uri="{FF2B5EF4-FFF2-40B4-BE49-F238E27FC236}">
                  <a16:creationId xmlns:a16="http://schemas.microsoft.com/office/drawing/2014/main" id="{529A7797-7612-495B-94F6-D5B67941E396}"/>
                </a:ext>
              </a:extLst>
            </p:cNvPr>
            <p:cNvGrpSpPr>
              <a:grpSpLocks/>
            </p:cNvGrpSpPr>
            <p:nvPr/>
          </p:nvGrpSpPr>
          <p:grpSpPr bwMode="auto">
            <a:xfrm rot="5400000">
              <a:off x="5368795" y="4106179"/>
              <a:ext cx="232128" cy="152400"/>
              <a:chOff x="528" y="336"/>
              <a:chExt cx="3268" cy="1920"/>
            </a:xfrm>
          </p:grpSpPr>
          <p:sp>
            <p:nvSpPr>
              <p:cNvPr id="46325" name="Oval 929">
                <a:extLst>
                  <a:ext uri="{FF2B5EF4-FFF2-40B4-BE49-F238E27FC236}">
                    <a16:creationId xmlns:a16="http://schemas.microsoft.com/office/drawing/2014/main" id="{3D734D31-B342-4D80-8BC3-2E11B8DA89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26" name="Oval 930">
                <a:extLst>
                  <a:ext uri="{FF2B5EF4-FFF2-40B4-BE49-F238E27FC236}">
                    <a16:creationId xmlns:a16="http://schemas.microsoft.com/office/drawing/2014/main" id="{561796CE-7A1A-4C10-B4E1-991BB28EA6B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51" name="Group 928">
              <a:extLst>
                <a:ext uri="{FF2B5EF4-FFF2-40B4-BE49-F238E27FC236}">
                  <a16:creationId xmlns:a16="http://schemas.microsoft.com/office/drawing/2014/main" id="{6D27E076-619E-4B04-86CA-B8DF62BF424E}"/>
                </a:ext>
              </a:extLst>
            </p:cNvPr>
            <p:cNvGrpSpPr>
              <a:grpSpLocks/>
            </p:cNvGrpSpPr>
            <p:nvPr/>
          </p:nvGrpSpPr>
          <p:grpSpPr bwMode="auto">
            <a:xfrm rot="5400000">
              <a:off x="4471332" y="3708244"/>
              <a:ext cx="232128" cy="152400"/>
              <a:chOff x="528" y="336"/>
              <a:chExt cx="3268" cy="1920"/>
            </a:xfrm>
          </p:grpSpPr>
          <p:sp>
            <p:nvSpPr>
              <p:cNvPr id="46323" name="Oval 929">
                <a:extLst>
                  <a:ext uri="{FF2B5EF4-FFF2-40B4-BE49-F238E27FC236}">
                    <a16:creationId xmlns:a16="http://schemas.microsoft.com/office/drawing/2014/main" id="{57268D8D-F350-477E-9FA6-731560B1C0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24" name="Oval 930">
                <a:extLst>
                  <a:ext uri="{FF2B5EF4-FFF2-40B4-BE49-F238E27FC236}">
                    <a16:creationId xmlns:a16="http://schemas.microsoft.com/office/drawing/2014/main" id="{C99AE8DB-5B9C-4AA2-B0B5-F8FE6E435D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52" name="Group 928">
              <a:extLst>
                <a:ext uri="{FF2B5EF4-FFF2-40B4-BE49-F238E27FC236}">
                  <a16:creationId xmlns:a16="http://schemas.microsoft.com/office/drawing/2014/main" id="{7FA4CD7A-E8FF-49CE-A768-75A3B8FB93B1}"/>
                </a:ext>
              </a:extLst>
            </p:cNvPr>
            <p:cNvGrpSpPr>
              <a:grpSpLocks/>
            </p:cNvGrpSpPr>
            <p:nvPr/>
          </p:nvGrpSpPr>
          <p:grpSpPr bwMode="auto">
            <a:xfrm rot="5400000">
              <a:off x="4395129" y="3606640"/>
              <a:ext cx="232128" cy="152400"/>
              <a:chOff x="528" y="336"/>
              <a:chExt cx="3268" cy="1920"/>
            </a:xfrm>
          </p:grpSpPr>
          <p:sp>
            <p:nvSpPr>
              <p:cNvPr id="46321" name="Oval 929">
                <a:extLst>
                  <a:ext uri="{FF2B5EF4-FFF2-40B4-BE49-F238E27FC236}">
                    <a16:creationId xmlns:a16="http://schemas.microsoft.com/office/drawing/2014/main" id="{9B891D52-336F-413B-B099-338B1A5EF42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22" name="Oval 930">
                <a:extLst>
                  <a:ext uri="{FF2B5EF4-FFF2-40B4-BE49-F238E27FC236}">
                    <a16:creationId xmlns:a16="http://schemas.microsoft.com/office/drawing/2014/main" id="{40FC2FF7-A4CA-41D1-8DD7-5A88461C0F0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53" name="Group 928">
              <a:extLst>
                <a:ext uri="{FF2B5EF4-FFF2-40B4-BE49-F238E27FC236}">
                  <a16:creationId xmlns:a16="http://schemas.microsoft.com/office/drawing/2014/main" id="{06B3570C-4AD6-408B-BF88-344FD2D9A484}"/>
                </a:ext>
              </a:extLst>
            </p:cNvPr>
            <p:cNvGrpSpPr>
              <a:grpSpLocks/>
            </p:cNvGrpSpPr>
            <p:nvPr/>
          </p:nvGrpSpPr>
          <p:grpSpPr bwMode="auto">
            <a:xfrm rot="5400000">
              <a:off x="4318926" y="3505036"/>
              <a:ext cx="232128" cy="152400"/>
              <a:chOff x="528" y="336"/>
              <a:chExt cx="3268" cy="1920"/>
            </a:xfrm>
          </p:grpSpPr>
          <p:sp>
            <p:nvSpPr>
              <p:cNvPr id="46319" name="Oval 929">
                <a:extLst>
                  <a:ext uri="{FF2B5EF4-FFF2-40B4-BE49-F238E27FC236}">
                    <a16:creationId xmlns:a16="http://schemas.microsoft.com/office/drawing/2014/main" id="{BC652A30-BDC0-40C0-B6A8-127717CB5EA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20" name="Oval 930">
                <a:extLst>
                  <a:ext uri="{FF2B5EF4-FFF2-40B4-BE49-F238E27FC236}">
                    <a16:creationId xmlns:a16="http://schemas.microsoft.com/office/drawing/2014/main" id="{B3E970BE-4003-4F52-A06D-A1E5C240776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54" name="Group 928">
              <a:extLst>
                <a:ext uri="{FF2B5EF4-FFF2-40B4-BE49-F238E27FC236}">
                  <a16:creationId xmlns:a16="http://schemas.microsoft.com/office/drawing/2014/main" id="{9B6880B2-2057-4E16-85CB-8C02F5A18A80}"/>
                </a:ext>
              </a:extLst>
            </p:cNvPr>
            <p:cNvGrpSpPr>
              <a:grpSpLocks/>
            </p:cNvGrpSpPr>
            <p:nvPr/>
          </p:nvGrpSpPr>
          <p:grpSpPr bwMode="auto">
            <a:xfrm rot="5400000">
              <a:off x="4251196" y="3386504"/>
              <a:ext cx="232128" cy="152400"/>
              <a:chOff x="528" y="336"/>
              <a:chExt cx="3268" cy="1920"/>
            </a:xfrm>
          </p:grpSpPr>
          <p:sp>
            <p:nvSpPr>
              <p:cNvPr id="46317" name="Oval 929">
                <a:extLst>
                  <a:ext uri="{FF2B5EF4-FFF2-40B4-BE49-F238E27FC236}">
                    <a16:creationId xmlns:a16="http://schemas.microsoft.com/office/drawing/2014/main" id="{87B76888-322B-4DC7-B191-DA23B32DF5C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18" name="Oval 930">
                <a:extLst>
                  <a:ext uri="{FF2B5EF4-FFF2-40B4-BE49-F238E27FC236}">
                    <a16:creationId xmlns:a16="http://schemas.microsoft.com/office/drawing/2014/main" id="{4BCC68D4-5478-48A5-9DF5-65F151A3AE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55" name="Group 928">
              <a:extLst>
                <a:ext uri="{FF2B5EF4-FFF2-40B4-BE49-F238E27FC236}">
                  <a16:creationId xmlns:a16="http://schemas.microsoft.com/office/drawing/2014/main" id="{CE96B831-91E6-472B-BCBD-5DC7C4CE5F88}"/>
                </a:ext>
              </a:extLst>
            </p:cNvPr>
            <p:cNvGrpSpPr>
              <a:grpSpLocks/>
            </p:cNvGrpSpPr>
            <p:nvPr/>
          </p:nvGrpSpPr>
          <p:grpSpPr bwMode="auto">
            <a:xfrm rot="5400000">
              <a:off x="4217329" y="3276437"/>
              <a:ext cx="232128" cy="152400"/>
              <a:chOff x="528" y="336"/>
              <a:chExt cx="3268" cy="1920"/>
            </a:xfrm>
          </p:grpSpPr>
          <p:sp>
            <p:nvSpPr>
              <p:cNvPr id="46315" name="Oval 929">
                <a:extLst>
                  <a:ext uri="{FF2B5EF4-FFF2-40B4-BE49-F238E27FC236}">
                    <a16:creationId xmlns:a16="http://schemas.microsoft.com/office/drawing/2014/main" id="{AA2C4A70-EED0-42F8-88E9-A7523CFDCC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16" name="Oval 930">
                <a:extLst>
                  <a:ext uri="{FF2B5EF4-FFF2-40B4-BE49-F238E27FC236}">
                    <a16:creationId xmlns:a16="http://schemas.microsoft.com/office/drawing/2014/main" id="{2A126917-C4E9-4923-B9F3-C180386DCB2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56" name="Group 928">
              <a:extLst>
                <a:ext uri="{FF2B5EF4-FFF2-40B4-BE49-F238E27FC236}">
                  <a16:creationId xmlns:a16="http://schemas.microsoft.com/office/drawing/2014/main" id="{CA854111-A375-4E5F-9751-01410763B39D}"/>
                </a:ext>
              </a:extLst>
            </p:cNvPr>
            <p:cNvGrpSpPr>
              <a:grpSpLocks/>
            </p:cNvGrpSpPr>
            <p:nvPr/>
          </p:nvGrpSpPr>
          <p:grpSpPr bwMode="auto">
            <a:xfrm rot="5400000">
              <a:off x="4141132" y="3166372"/>
              <a:ext cx="232128" cy="152400"/>
              <a:chOff x="528" y="336"/>
              <a:chExt cx="3268" cy="1920"/>
            </a:xfrm>
          </p:grpSpPr>
          <p:sp>
            <p:nvSpPr>
              <p:cNvPr id="46313" name="Oval 929">
                <a:extLst>
                  <a:ext uri="{FF2B5EF4-FFF2-40B4-BE49-F238E27FC236}">
                    <a16:creationId xmlns:a16="http://schemas.microsoft.com/office/drawing/2014/main" id="{A4622D96-1BE4-48BE-9B74-4F39103A92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14" name="Oval 930">
                <a:extLst>
                  <a:ext uri="{FF2B5EF4-FFF2-40B4-BE49-F238E27FC236}">
                    <a16:creationId xmlns:a16="http://schemas.microsoft.com/office/drawing/2014/main" id="{513E95F4-21B1-4A66-B4E8-A14AD31D300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57" name="Group 928">
              <a:extLst>
                <a:ext uri="{FF2B5EF4-FFF2-40B4-BE49-F238E27FC236}">
                  <a16:creationId xmlns:a16="http://schemas.microsoft.com/office/drawing/2014/main" id="{F28C6067-E462-4F05-A7C0-0F86AA2F7D49}"/>
                </a:ext>
              </a:extLst>
            </p:cNvPr>
            <p:cNvGrpSpPr>
              <a:grpSpLocks/>
            </p:cNvGrpSpPr>
            <p:nvPr/>
          </p:nvGrpSpPr>
          <p:grpSpPr bwMode="auto">
            <a:xfrm rot="5400000">
              <a:off x="4064929" y="3064768"/>
              <a:ext cx="232128" cy="152400"/>
              <a:chOff x="528" y="336"/>
              <a:chExt cx="3268" cy="1920"/>
            </a:xfrm>
          </p:grpSpPr>
          <p:sp>
            <p:nvSpPr>
              <p:cNvPr id="46311" name="Oval 929">
                <a:extLst>
                  <a:ext uri="{FF2B5EF4-FFF2-40B4-BE49-F238E27FC236}">
                    <a16:creationId xmlns:a16="http://schemas.microsoft.com/office/drawing/2014/main" id="{34032423-8BC9-4F05-B92F-D6301001E9E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12" name="Oval 930">
                <a:extLst>
                  <a:ext uri="{FF2B5EF4-FFF2-40B4-BE49-F238E27FC236}">
                    <a16:creationId xmlns:a16="http://schemas.microsoft.com/office/drawing/2014/main" id="{28ABB68B-4ADC-40B6-945D-EB58810DA36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58" name="Group 928">
              <a:extLst>
                <a:ext uri="{FF2B5EF4-FFF2-40B4-BE49-F238E27FC236}">
                  <a16:creationId xmlns:a16="http://schemas.microsoft.com/office/drawing/2014/main" id="{ED776490-C01D-44CE-8862-D87D2A22160A}"/>
                </a:ext>
              </a:extLst>
            </p:cNvPr>
            <p:cNvGrpSpPr>
              <a:grpSpLocks/>
            </p:cNvGrpSpPr>
            <p:nvPr/>
          </p:nvGrpSpPr>
          <p:grpSpPr bwMode="auto">
            <a:xfrm rot="5400000">
              <a:off x="3988726" y="2963164"/>
              <a:ext cx="232128" cy="152400"/>
              <a:chOff x="528" y="336"/>
              <a:chExt cx="3268" cy="1920"/>
            </a:xfrm>
          </p:grpSpPr>
          <p:sp>
            <p:nvSpPr>
              <p:cNvPr id="46309" name="Oval 929">
                <a:extLst>
                  <a:ext uri="{FF2B5EF4-FFF2-40B4-BE49-F238E27FC236}">
                    <a16:creationId xmlns:a16="http://schemas.microsoft.com/office/drawing/2014/main" id="{9E4EE591-3D5A-4E73-9DC6-CA3D353CD54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10" name="Oval 930">
                <a:extLst>
                  <a:ext uri="{FF2B5EF4-FFF2-40B4-BE49-F238E27FC236}">
                    <a16:creationId xmlns:a16="http://schemas.microsoft.com/office/drawing/2014/main" id="{632B0AFB-CFD1-43D0-A590-836522B478E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59" name="Group 928">
              <a:extLst>
                <a:ext uri="{FF2B5EF4-FFF2-40B4-BE49-F238E27FC236}">
                  <a16:creationId xmlns:a16="http://schemas.microsoft.com/office/drawing/2014/main" id="{196C0F06-8CF5-4DE2-BA25-22D53B73CD00}"/>
                </a:ext>
              </a:extLst>
            </p:cNvPr>
            <p:cNvGrpSpPr>
              <a:grpSpLocks/>
            </p:cNvGrpSpPr>
            <p:nvPr/>
          </p:nvGrpSpPr>
          <p:grpSpPr bwMode="auto">
            <a:xfrm rot="5400000">
              <a:off x="3920996" y="2844632"/>
              <a:ext cx="232128" cy="152400"/>
              <a:chOff x="528" y="336"/>
              <a:chExt cx="3268" cy="1920"/>
            </a:xfrm>
          </p:grpSpPr>
          <p:sp>
            <p:nvSpPr>
              <p:cNvPr id="46307" name="Oval 929">
                <a:extLst>
                  <a:ext uri="{FF2B5EF4-FFF2-40B4-BE49-F238E27FC236}">
                    <a16:creationId xmlns:a16="http://schemas.microsoft.com/office/drawing/2014/main" id="{F78D097B-B555-46D6-9CF8-A9A2B538756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08" name="Oval 930">
                <a:extLst>
                  <a:ext uri="{FF2B5EF4-FFF2-40B4-BE49-F238E27FC236}">
                    <a16:creationId xmlns:a16="http://schemas.microsoft.com/office/drawing/2014/main" id="{A680E6B6-75E6-4D9E-BDAF-9150C56C54A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60" name="Group 928">
              <a:extLst>
                <a:ext uri="{FF2B5EF4-FFF2-40B4-BE49-F238E27FC236}">
                  <a16:creationId xmlns:a16="http://schemas.microsoft.com/office/drawing/2014/main" id="{8DF8D346-A957-42E8-877B-28C34EC2070F}"/>
                </a:ext>
              </a:extLst>
            </p:cNvPr>
            <p:cNvGrpSpPr>
              <a:grpSpLocks/>
            </p:cNvGrpSpPr>
            <p:nvPr/>
          </p:nvGrpSpPr>
          <p:grpSpPr bwMode="auto">
            <a:xfrm rot="5400000">
              <a:off x="5690529" y="4326309"/>
              <a:ext cx="232128" cy="152400"/>
              <a:chOff x="528" y="336"/>
              <a:chExt cx="3268" cy="1920"/>
            </a:xfrm>
          </p:grpSpPr>
          <p:sp>
            <p:nvSpPr>
              <p:cNvPr id="46305" name="Oval 929">
                <a:extLst>
                  <a:ext uri="{FF2B5EF4-FFF2-40B4-BE49-F238E27FC236}">
                    <a16:creationId xmlns:a16="http://schemas.microsoft.com/office/drawing/2014/main" id="{91DF230C-739D-44D6-B506-BCDC2727928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06" name="Oval 930">
                <a:extLst>
                  <a:ext uri="{FF2B5EF4-FFF2-40B4-BE49-F238E27FC236}">
                    <a16:creationId xmlns:a16="http://schemas.microsoft.com/office/drawing/2014/main" id="{9BC5A6A0-4CD2-4749-8B51-24F2010377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61" name="Group 928">
              <a:extLst>
                <a:ext uri="{FF2B5EF4-FFF2-40B4-BE49-F238E27FC236}">
                  <a16:creationId xmlns:a16="http://schemas.microsoft.com/office/drawing/2014/main" id="{BDDD0389-3178-4E5E-8E8E-0E843357F175}"/>
                </a:ext>
              </a:extLst>
            </p:cNvPr>
            <p:cNvGrpSpPr>
              <a:grpSpLocks/>
            </p:cNvGrpSpPr>
            <p:nvPr/>
          </p:nvGrpSpPr>
          <p:grpSpPr bwMode="auto">
            <a:xfrm rot="5400000">
              <a:off x="5614332" y="4216244"/>
              <a:ext cx="232128" cy="152400"/>
              <a:chOff x="528" y="336"/>
              <a:chExt cx="3268" cy="1920"/>
            </a:xfrm>
          </p:grpSpPr>
          <p:sp>
            <p:nvSpPr>
              <p:cNvPr id="46303" name="Oval 929">
                <a:extLst>
                  <a:ext uri="{FF2B5EF4-FFF2-40B4-BE49-F238E27FC236}">
                    <a16:creationId xmlns:a16="http://schemas.microsoft.com/office/drawing/2014/main" id="{56C6BBD4-CB23-4256-92E9-8F62EC2A66A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04" name="Oval 930">
                <a:extLst>
                  <a:ext uri="{FF2B5EF4-FFF2-40B4-BE49-F238E27FC236}">
                    <a16:creationId xmlns:a16="http://schemas.microsoft.com/office/drawing/2014/main" id="{7F320006-7B86-41A7-ABDC-77A3015F1A8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62" name="Group 928">
              <a:extLst>
                <a:ext uri="{FF2B5EF4-FFF2-40B4-BE49-F238E27FC236}">
                  <a16:creationId xmlns:a16="http://schemas.microsoft.com/office/drawing/2014/main" id="{82578D00-8A21-49F8-836F-C9BC28666E79}"/>
                </a:ext>
              </a:extLst>
            </p:cNvPr>
            <p:cNvGrpSpPr>
              <a:grpSpLocks/>
            </p:cNvGrpSpPr>
            <p:nvPr/>
          </p:nvGrpSpPr>
          <p:grpSpPr bwMode="auto">
            <a:xfrm rot="5400000">
              <a:off x="5538129" y="4114640"/>
              <a:ext cx="232128" cy="152400"/>
              <a:chOff x="528" y="336"/>
              <a:chExt cx="3268" cy="1920"/>
            </a:xfrm>
          </p:grpSpPr>
          <p:sp>
            <p:nvSpPr>
              <p:cNvPr id="46301" name="Oval 929">
                <a:extLst>
                  <a:ext uri="{FF2B5EF4-FFF2-40B4-BE49-F238E27FC236}">
                    <a16:creationId xmlns:a16="http://schemas.microsoft.com/office/drawing/2014/main" id="{F13CDF5F-447F-4F1F-8CE1-C9EE0FAF91B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02" name="Oval 930">
                <a:extLst>
                  <a:ext uri="{FF2B5EF4-FFF2-40B4-BE49-F238E27FC236}">
                    <a16:creationId xmlns:a16="http://schemas.microsoft.com/office/drawing/2014/main" id="{D78A6DB1-C1F5-440C-ADDD-B48944A560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63" name="Group 928">
              <a:extLst>
                <a:ext uri="{FF2B5EF4-FFF2-40B4-BE49-F238E27FC236}">
                  <a16:creationId xmlns:a16="http://schemas.microsoft.com/office/drawing/2014/main" id="{91F536AF-42A3-4E0E-8FD2-27CE7A34CDBB}"/>
                </a:ext>
              </a:extLst>
            </p:cNvPr>
            <p:cNvGrpSpPr>
              <a:grpSpLocks/>
            </p:cNvGrpSpPr>
            <p:nvPr/>
          </p:nvGrpSpPr>
          <p:grpSpPr bwMode="auto">
            <a:xfrm rot="5400000">
              <a:off x="5461926" y="4013036"/>
              <a:ext cx="232128" cy="152400"/>
              <a:chOff x="528" y="336"/>
              <a:chExt cx="3268" cy="1920"/>
            </a:xfrm>
          </p:grpSpPr>
          <p:sp>
            <p:nvSpPr>
              <p:cNvPr id="46299" name="Oval 929">
                <a:extLst>
                  <a:ext uri="{FF2B5EF4-FFF2-40B4-BE49-F238E27FC236}">
                    <a16:creationId xmlns:a16="http://schemas.microsoft.com/office/drawing/2014/main" id="{C5FFE777-77AD-4F29-B0D1-60D9EC882D9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300" name="Oval 930">
                <a:extLst>
                  <a:ext uri="{FF2B5EF4-FFF2-40B4-BE49-F238E27FC236}">
                    <a16:creationId xmlns:a16="http://schemas.microsoft.com/office/drawing/2014/main" id="{9F91CBA7-B50D-499F-9F7D-033BB2ACA2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64" name="Group 928">
              <a:extLst>
                <a:ext uri="{FF2B5EF4-FFF2-40B4-BE49-F238E27FC236}">
                  <a16:creationId xmlns:a16="http://schemas.microsoft.com/office/drawing/2014/main" id="{1347FE0E-A87B-4732-B27F-89B0B82913A3}"/>
                </a:ext>
              </a:extLst>
            </p:cNvPr>
            <p:cNvGrpSpPr>
              <a:grpSpLocks/>
            </p:cNvGrpSpPr>
            <p:nvPr/>
          </p:nvGrpSpPr>
          <p:grpSpPr bwMode="auto">
            <a:xfrm rot="5400000">
              <a:off x="5394196" y="3894504"/>
              <a:ext cx="232128" cy="152400"/>
              <a:chOff x="528" y="336"/>
              <a:chExt cx="3268" cy="1920"/>
            </a:xfrm>
          </p:grpSpPr>
          <p:sp>
            <p:nvSpPr>
              <p:cNvPr id="46297" name="Oval 929">
                <a:extLst>
                  <a:ext uri="{FF2B5EF4-FFF2-40B4-BE49-F238E27FC236}">
                    <a16:creationId xmlns:a16="http://schemas.microsoft.com/office/drawing/2014/main" id="{ABA85C1A-F156-4ACF-AAEE-211F1B01496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98" name="Oval 930">
                <a:extLst>
                  <a:ext uri="{FF2B5EF4-FFF2-40B4-BE49-F238E27FC236}">
                    <a16:creationId xmlns:a16="http://schemas.microsoft.com/office/drawing/2014/main" id="{F8F10EF5-A5BF-4C4E-BB5E-75215638BB2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65" name="Group 928">
              <a:extLst>
                <a:ext uri="{FF2B5EF4-FFF2-40B4-BE49-F238E27FC236}">
                  <a16:creationId xmlns:a16="http://schemas.microsoft.com/office/drawing/2014/main" id="{69597A62-5969-4BFB-A9F7-795CA99BAD3C}"/>
                </a:ext>
              </a:extLst>
            </p:cNvPr>
            <p:cNvGrpSpPr>
              <a:grpSpLocks/>
            </p:cNvGrpSpPr>
            <p:nvPr/>
          </p:nvGrpSpPr>
          <p:grpSpPr bwMode="auto">
            <a:xfrm rot="5400000">
              <a:off x="4547531" y="3649002"/>
              <a:ext cx="232128" cy="152400"/>
              <a:chOff x="528" y="336"/>
              <a:chExt cx="3268" cy="1920"/>
            </a:xfrm>
          </p:grpSpPr>
          <p:sp>
            <p:nvSpPr>
              <p:cNvPr id="46295" name="Oval 929">
                <a:extLst>
                  <a:ext uri="{FF2B5EF4-FFF2-40B4-BE49-F238E27FC236}">
                    <a16:creationId xmlns:a16="http://schemas.microsoft.com/office/drawing/2014/main" id="{E4D3FA43-3021-4553-8516-77AFC29A2B0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96" name="Oval 930">
                <a:extLst>
                  <a:ext uri="{FF2B5EF4-FFF2-40B4-BE49-F238E27FC236}">
                    <a16:creationId xmlns:a16="http://schemas.microsoft.com/office/drawing/2014/main" id="{B5D66F59-1056-43F4-8828-CE46BD38DC0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66" name="Group 928">
              <a:extLst>
                <a:ext uri="{FF2B5EF4-FFF2-40B4-BE49-F238E27FC236}">
                  <a16:creationId xmlns:a16="http://schemas.microsoft.com/office/drawing/2014/main" id="{D454CEA1-905D-4C6B-88D1-7F42D9950085}"/>
                </a:ext>
              </a:extLst>
            </p:cNvPr>
            <p:cNvGrpSpPr>
              <a:grpSpLocks/>
            </p:cNvGrpSpPr>
            <p:nvPr/>
          </p:nvGrpSpPr>
          <p:grpSpPr bwMode="auto">
            <a:xfrm rot="5400000">
              <a:off x="4471328" y="3547398"/>
              <a:ext cx="232128" cy="152400"/>
              <a:chOff x="528" y="336"/>
              <a:chExt cx="3268" cy="1920"/>
            </a:xfrm>
          </p:grpSpPr>
          <p:sp>
            <p:nvSpPr>
              <p:cNvPr id="46293" name="Oval 929">
                <a:extLst>
                  <a:ext uri="{FF2B5EF4-FFF2-40B4-BE49-F238E27FC236}">
                    <a16:creationId xmlns:a16="http://schemas.microsoft.com/office/drawing/2014/main" id="{41C1C906-0DFD-43AA-877C-F657DF917F3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94" name="Oval 930">
                <a:extLst>
                  <a:ext uri="{FF2B5EF4-FFF2-40B4-BE49-F238E27FC236}">
                    <a16:creationId xmlns:a16="http://schemas.microsoft.com/office/drawing/2014/main" id="{608BFD69-940A-4A2E-9B47-81E6235C905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67" name="Group 928">
              <a:extLst>
                <a:ext uri="{FF2B5EF4-FFF2-40B4-BE49-F238E27FC236}">
                  <a16:creationId xmlns:a16="http://schemas.microsoft.com/office/drawing/2014/main" id="{F9AE9008-6FC6-40DC-825B-731282714426}"/>
                </a:ext>
              </a:extLst>
            </p:cNvPr>
            <p:cNvGrpSpPr>
              <a:grpSpLocks/>
            </p:cNvGrpSpPr>
            <p:nvPr/>
          </p:nvGrpSpPr>
          <p:grpSpPr bwMode="auto">
            <a:xfrm rot="5400000">
              <a:off x="4395125" y="3445794"/>
              <a:ext cx="232128" cy="152400"/>
              <a:chOff x="528" y="336"/>
              <a:chExt cx="3268" cy="1920"/>
            </a:xfrm>
          </p:grpSpPr>
          <p:sp>
            <p:nvSpPr>
              <p:cNvPr id="46291" name="Oval 929">
                <a:extLst>
                  <a:ext uri="{FF2B5EF4-FFF2-40B4-BE49-F238E27FC236}">
                    <a16:creationId xmlns:a16="http://schemas.microsoft.com/office/drawing/2014/main" id="{AB6DD38B-0302-4D76-B1ED-77DBE61B10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92" name="Oval 930">
                <a:extLst>
                  <a:ext uri="{FF2B5EF4-FFF2-40B4-BE49-F238E27FC236}">
                    <a16:creationId xmlns:a16="http://schemas.microsoft.com/office/drawing/2014/main" id="{A8CB6A2A-DC37-4446-B8A6-21F22DF1FDF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68" name="Group 928">
              <a:extLst>
                <a:ext uri="{FF2B5EF4-FFF2-40B4-BE49-F238E27FC236}">
                  <a16:creationId xmlns:a16="http://schemas.microsoft.com/office/drawing/2014/main" id="{13D51426-8116-43B4-B63B-D66D66BCDEB9}"/>
                </a:ext>
              </a:extLst>
            </p:cNvPr>
            <p:cNvGrpSpPr>
              <a:grpSpLocks/>
            </p:cNvGrpSpPr>
            <p:nvPr/>
          </p:nvGrpSpPr>
          <p:grpSpPr bwMode="auto">
            <a:xfrm rot="5400000">
              <a:off x="4327395" y="3327262"/>
              <a:ext cx="232128" cy="152400"/>
              <a:chOff x="528" y="336"/>
              <a:chExt cx="3268" cy="1920"/>
            </a:xfrm>
          </p:grpSpPr>
          <p:sp>
            <p:nvSpPr>
              <p:cNvPr id="46289" name="Oval 929">
                <a:extLst>
                  <a:ext uri="{FF2B5EF4-FFF2-40B4-BE49-F238E27FC236}">
                    <a16:creationId xmlns:a16="http://schemas.microsoft.com/office/drawing/2014/main" id="{21857D27-CA8B-486E-B1F8-2ED436CCADB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90" name="Oval 930">
                <a:extLst>
                  <a:ext uri="{FF2B5EF4-FFF2-40B4-BE49-F238E27FC236}">
                    <a16:creationId xmlns:a16="http://schemas.microsoft.com/office/drawing/2014/main" id="{523E0279-5980-46CD-A6A0-8AC343B7501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69" name="Group 928">
              <a:extLst>
                <a:ext uri="{FF2B5EF4-FFF2-40B4-BE49-F238E27FC236}">
                  <a16:creationId xmlns:a16="http://schemas.microsoft.com/office/drawing/2014/main" id="{650EE2B8-8755-495E-ADB3-FA5B7E8E391C}"/>
                </a:ext>
              </a:extLst>
            </p:cNvPr>
            <p:cNvGrpSpPr>
              <a:grpSpLocks/>
            </p:cNvGrpSpPr>
            <p:nvPr/>
          </p:nvGrpSpPr>
          <p:grpSpPr bwMode="auto">
            <a:xfrm rot="5400000">
              <a:off x="4293528" y="3217195"/>
              <a:ext cx="232128" cy="152400"/>
              <a:chOff x="528" y="336"/>
              <a:chExt cx="3268" cy="1920"/>
            </a:xfrm>
          </p:grpSpPr>
          <p:sp>
            <p:nvSpPr>
              <p:cNvPr id="46287" name="Oval 929">
                <a:extLst>
                  <a:ext uri="{FF2B5EF4-FFF2-40B4-BE49-F238E27FC236}">
                    <a16:creationId xmlns:a16="http://schemas.microsoft.com/office/drawing/2014/main" id="{D406B4CB-C202-4125-8EE3-769F14C6110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88" name="Oval 930">
                <a:extLst>
                  <a:ext uri="{FF2B5EF4-FFF2-40B4-BE49-F238E27FC236}">
                    <a16:creationId xmlns:a16="http://schemas.microsoft.com/office/drawing/2014/main" id="{0838EDBB-7E7E-4636-A311-9DA34C9670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70" name="Group 928">
              <a:extLst>
                <a:ext uri="{FF2B5EF4-FFF2-40B4-BE49-F238E27FC236}">
                  <a16:creationId xmlns:a16="http://schemas.microsoft.com/office/drawing/2014/main" id="{EC068757-543E-4B3B-91F5-3A1C27DEF9D0}"/>
                </a:ext>
              </a:extLst>
            </p:cNvPr>
            <p:cNvGrpSpPr>
              <a:grpSpLocks/>
            </p:cNvGrpSpPr>
            <p:nvPr/>
          </p:nvGrpSpPr>
          <p:grpSpPr bwMode="auto">
            <a:xfrm rot="5400000">
              <a:off x="4217331" y="3107130"/>
              <a:ext cx="232128" cy="152400"/>
              <a:chOff x="528" y="336"/>
              <a:chExt cx="3268" cy="1920"/>
            </a:xfrm>
          </p:grpSpPr>
          <p:sp>
            <p:nvSpPr>
              <p:cNvPr id="46285" name="Oval 929">
                <a:extLst>
                  <a:ext uri="{FF2B5EF4-FFF2-40B4-BE49-F238E27FC236}">
                    <a16:creationId xmlns:a16="http://schemas.microsoft.com/office/drawing/2014/main" id="{E9D2C3F3-1F8D-4936-A53C-3FC82DD2B30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86" name="Oval 930">
                <a:extLst>
                  <a:ext uri="{FF2B5EF4-FFF2-40B4-BE49-F238E27FC236}">
                    <a16:creationId xmlns:a16="http://schemas.microsoft.com/office/drawing/2014/main" id="{2257C0ED-1EC6-4D86-ACD3-273178FDC2A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71" name="Group 928">
              <a:extLst>
                <a:ext uri="{FF2B5EF4-FFF2-40B4-BE49-F238E27FC236}">
                  <a16:creationId xmlns:a16="http://schemas.microsoft.com/office/drawing/2014/main" id="{AD513D0C-B42C-44BD-A5E1-AD5DCE255336}"/>
                </a:ext>
              </a:extLst>
            </p:cNvPr>
            <p:cNvGrpSpPr>
              <a:grpSpLocks/>
            </p:cNvGrpSpPr>
            <p:nvPr/>
          </p:nvGrpSpPr>
          <p:grpSpPr bwMode="auto">
            <a:xfrm rot="5400000">
              <a:off x="4141128" y="3005526"/>
              <a:ext cx="232128" cy="152400"/>
              <a:chOff x="528" y="336"/>
              <a:chExt cx="3268" cy="1920"/>
            </a:xfrm>
          </p:grpSpPr>
          <p:sp>
            <p:nvSpPr>
              <p:cNvPr id="46283" name="Oval 929">
                <a:extLst>
                  <a:ext uri="{FF2B5EF4-FFF2-40B4-BE49-F238E27FC236}">
                    <a16:creationId xmlns:a16="http://schemas.microsoft.com/office/drawing/2014/main" id="{F2A26EBA-7B69-4D0C-80DE-C869DAA744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84" name="Oval 930">
                <a:extLst>
                  <a:ext uri="{FF2B5EF4-FFF2-40B4-BE49-F238E27FC236}">
                    <a16:creationId xmlns:a16="http://schemas.microsoft.com/office/drawing/2014/main" id="{F5D67F66-3750-4349-AB61-77BA125846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72" name="Group 928">
              <a:extLst>
                <a:ext uri="{FF2B5EF4-FFF2-40B4-BE49-F238E27FC236}">
                  <a16:creationId xmlns:a16="http://schemas.microsoft.com/office/drawing/2014/main" id="{EFFCDD6E-18D1-4E70-9F1B-D6F7A7CD270F}"/>
                </a:ext>
              </a:extLst>
            </p:cNvPr>
            <p:cNvGrpSpPr>
              <a:grpSpLocks/>
            </p:cNvGrpSpPr>
            <p:nvPr/>
          </p:nvGrpSpPr>
          <p:grpSpPr bwMode="auto">
            <a:xfrm rot="5400000">
              <a:off x="4064925" y="2903922"/>
              <a:ext cx="232128" cy="152400"/>
              <a:chOff x="528" y="336"/>
              <a:chExt cx="3268" cy="1920"/>
            </a:xfrm>
          </p:grpSpPr>
          <p:sp>
            <p:nvSpPr>
              <p:cNvPr id="46281" name="Oval 929">
                <a:extLst>
                  <a:ext uri="{FF2B5EF4-FFF2-40B4-BE49-F238E27FC236}">
                    <a16:creationId xmlns:a16="http://schemas.microsoft.com/office/drawing/2014/main" id="{3A2E24FF-1533-49B2-9C7F-2D35528746A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82" name="Oval 930">
                <a:extLst>
                  <a:ext uri="{FF2B5EF4-FFF2-40B4-BE49-F238E27FC236}">
                    <a16:creationId xmlns:a16="http://schemas.microsoft.com/office/drawing/2014/main" id="{26B32882-F212-4570-A051-1581016E2BA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73" name="Group 928">
              <a:extLst>
                <a:ext uri="{FF2B5EF4-FFF2-40B4-BE49-F238E27FC236}">
                  <a16:creationId xmlns:a16="http://schemas.microsoft.com/office/drawing/2014/main" id="{3B1E14FC-A143-48E2-886C-24F0DACAC07F}"/>
                </a:ext>
              </a:extLst>
            </p:cNvPr>
            <p:cNvGrpSpPr>
              <a:grpSpLocks/>
            </p:cNvGrpSpPr>
            <p:nvPr/>
          </p:nvGrpSpPr>
          <p:grpSpPr bwMode="auto">
            <a:xfrm rot="5400000">
              <a:off x="5825995" y="4385590"/>
              <a:ext cx="232128" cy="152400"/>
              <a:chOff x="528" y="336"/>
              <a:chExt cx="3268" cy="1920"/>
            </a:xfrm>
          </p:grpSpPr>
          <p:sp>
            <p:nvSpPr>
              <p:cNvPr id="46279" name="Oval 929">
                <a:extLst>
                  <a:ext uri="{FF2B5EF4-FFF2-40B4-BE49-F238E27FC236}">
                    <a16:creationId xmlns:a16="http://schemas.microsoft.com/office/drawing/2014/main" id="{7C884579-946D-424F-97D9-89A8D5C5A09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80" name="Oval 930">
                <a:extLst>
                  <a:ext uri="{FF2B5EF4-FFF2-40B4-BE49-F238E27FC236}">
                    <a16:creationId xmlns:a16="http://schemas.microsoft.com/office/drawing/2014/main" id="{251C180F-FEDE-482F-9902-E3601B8A3FE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74" name="Group 928">
              <a:extLst>
                <a:ext uri="{FF2B5EF4-FFF2-40B4-BE49-F238E27FC236}">
                  <a16:creationId xmlns:a16="http://schemas.microsoft.com/office/drawing/2014/main" id="{8EEAD8B2-2120-442A-9F21-BAB60C74E13C}"/>
                </a:ext>
              </a:extLst>
            </p:cNvPr>
            <p:cNvGrpSpPr>
              <a:grpSpLocks/>
            </p:cNvGrpSpPr>
            <p:nvPr/>
          </p:nvGrpSpPr>
          <p:grpSpPr bwMode="auto">
            <a:xfrm rot="5400000">
              <a:off x="5766728" y="4267067"/>
              <a:ext cx="232128" cy="152400"/>
              <a:chOff x="528" y="336"/>
              <a:chExt cx="3268" cy="1920"/>
            </a:xfrm>
          </p:grpSpPr>
          <p:sp>
            <p:nvSpPr>
              <p:cNvPr id="46277" name="Oval 929">
                <a:extLst>
                  <a:ext uri="{FF2B5EF4-FFF2-40B4-BE49-F238E27FC236}">
                    <a16:creationId xmlns:a16="http://schemas.microsoft.com/office/drawing/2014/main" id="{DAC82049-7220-4B14-BE96-57A3BD933CD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78" name="Oval 930">
                <a:extLst>
                  <a:ext uri="{FF2B5EF4-FFF2-40B4-BE49-F238E27FC236}">
                    <a16:creationId xmlns:a16="http://schemas.microsoft.com/office/drawing/2014/main" id="{CB57AC74-4242-4406-AE24-8EE5880DEA7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75" name="Group 928">
              <a:extLst>
                <a:ext uri="{FF2B5EF4-FFF2-40B4-BE49-F238E27FC236}">
                  <a16:creationId xmlns:a16="http://schemas.microsoft.com/office/drawing/2014/main" id="{9D71124A-AA93-4C60-B2B7-BAE012A5FEE4}"/>
                </a:ext>
              </a:extLst>
            </p:cNvPr>
            <p:cNvGrpSpPr>
              <a:grpSpLocks/>
            </p:cNvGrpSpPr>
            <p:nvPr/>
          </p:nvGrpSpPr>
          <p:grpSpPr bwMode="auto">
            <a:xfrm rot="5400000">
              <a:off x="5690531" y="4157002"/>
              <a:ext cx="232128" cy="152400"/>
              <a:chOff x="528" y="336"/>
              <a:chExt cx="3268" cy="1920"/>
            </a:xfrm>
          </p:grpSpPr>
          <p:sp>
            <p:nvSpPr>
              <p:cNvPr id="46275" name="Oval 929">
                <a:extLst>
                  <a:ext uri="{FF2B5EF4-FFF2-40B4-BE49-F238E27FC236}">
                    <a16:creationId xmlns:a16="http://schemas.microsoft.com/office/drawing/2014/main" id="{26DCDDF9-C23F-416A-A9FC-94859F498CF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76" name="Oval 930">
                <a:extLst>
                  <a:ext uri="{FF2B5EF4-FFF2-40B4-BE49-F238E27FC236}">
                    <a16:creationId xmlns:a16="http://schemas.microsoft.com/office/drawing/2014/main" id="{F22EA2FA-2885-4DE9-B126-C04B85A23EC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76" name="Group 928">
              <a:extLst>
                <a:ext uri="{FF2B5EF4-FFF2-40B4-BE49-F238E27FC236}">
                  <a16:creationId xmlns:a16="http://schemas.microsoft.com/office/drawing/2014/main" id="{00362C65-0A4C-41F3-AACC-668A9FA3732E}"/>
                </a:ext>
              </a:extLst>
            </p:cNvPr>
            <p:cNvGrpSpPr>
              <a:grpSpLocks/>
            </p:cNvGrpSpPr>
            <p:nvPr/>
          </p:nvGrpSpPr>
          <p:grpSpPr bwMode="auto">
            <a:xfrm rot="5400000">
              <a:off x="5614328" y="4055398"/>
              <a:ext cx="232128" cy="152400"/>
              <a:chOff x="528" y="336"/>
              <a:chExt cx="3268" cy="1920"/>
            </a:xfrm>
          </p:grpSpPr>
          <p:sp>
            <p:nvSpPr>
              <p:cNvPr id="46273" name="Oval 929">
                <a:extLst>
                  <a:ext uri="{FF2B5EF4-FFF2-40B4-BE49-F238E27FC236}">
                    <a16:creationId xmlns:a16="http://schemas.microsoft.com/office/drawing/2014/main" id="{53BB741B-CBFC-4215-82B3-A0EB11FF86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74" name="Oval 930">
                <a:extLst>
                  <a:ext uri="{FF2B5EF4-FFF2-40B4-BE49-F238E27FC236}">
                    <a16:creationId xmlns:a16="http://schemas.microsoft.com/office/drawing/2014/main" id="{AE1DCB52-2749-4D18-AB28-2232ECA224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77" name="Group 928">
              <a:extLst>
                <a:ext uri="{FF2B5EF4-FFF2-40B4-BE49-F238E27FC236}">
                  <a16:creationId xmlns:a16="http://schemas.microsoft.com/office/drawing/2014/main" id="{F94F6C6E-5240-4DD9-9B07-99A7FBFD22E9}"/>
                </a:ext>
              </a:extLst>
            </p:cNvPr>
            <p:cNvGrpSpPr>
              <a:grpSpLocks/>
            </p:cNvGrpSpPr>
            <p:nvPr/>
          </p:nvGrpSpPr>
          <p:grpSpPr bwMode="auto">
            <a:xfrm rot="5400000">
              <a:off x="5538125" y="3953794"/>
              <a:ext cx="232128" cy="152400"/>
              <a:chOff x="528" y="336"/>
              <a:chExt cx="3268" cy="1920"/>
            </a:xfrm>
          </p:grpSpPr>
          <p:sp>
            <p:nvSpPr>
              <p:cNvPr id="46271" name="Oval 929">
                <a:extLst>
                  <a:ext uri="{FF2B5EF4-FFF2-40B4-BE49-F238E27FC236}">
                    <a16:creationId xmlns:a16="http://schemas.microsoft.com/office/drawing/2014/main" id="{F6E1232D-089F-4BFF-8DCC-DD5799B037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72" name="Oval 930">
                <a:extLst>
                  <a:ext uri="{FF2B5EF4-FFF2-40B4-BE49-F238E27FC236}">
                    <a16:creationId xmlns:a16="http://schemas.microsoft.com/office/drawing/2014/main" id="{69F2498F-BB58-46D3-9A5D-CC4865F9305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78" name="Group 928">
              <a:extLst>
                <a:ext uri="{FF2B5EF4-FFF2-40B4-BE49-F238E27FC236}">
                  <a16:creationId xmlns:a16="http://schemas.microsoft.com/office/drawing/2014/main" id="{DFEFF173-012E-4496-A6CA-BAEA939B1098}"/>
                </a:ext>
              </a:extLst>
            </p:cNvPr>
            <p:cNvGrpSpPr>
              <a:grpSpLocks/>
            </p:cNvGrpSpPr>
            <p:nvPr/>
          </p:nvGrpSpPr>
          <p:grpSpPr bwMode="auto">
            <a:xfrm rot="5400000">
              <a:off x="5055529" y="3725196"/>
              <a:ext cx="232128" cy="152400"/>
              <a:chOff x="528" y="336"/>
              <a:chExt cx="3268" cy="1920"/>
            </a:xfrm>
          </p:grpSpPr>
          <p:sp>
            <p:nvSpPr>
              <p:cNvPr id="46269" name="Oval 929">
                <a:extLst>
                  <a:ext uri="{FF2B5EF4-FFF2-40B4-BE49-F238E27FC236}">
                    <a16:creationId xmlns:a16="http://schemas.microsoft.com/office/drawing/2014/main" id="{8A6F3045-3F98-4742-AD6E-65BBC0B44A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70" name="Oval 930">
                <a:extLst>
                  <a:ext uri="{FF2B5EF4-FFF2-40B4-BE49-F238E27FC236}">
                    <a16:creationId xmlns:a16="http://schemas.microsoft.com/office/drawing/2014/main" id="{134FBEB9-3B1D-47D5-A11A-81EACD43DAB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79" name="Group 928">
              <a:extLst>
                <a:ext uri="{FF2B5EF4-FFF2-40B4-BE49-F238E27FC236}">
                  <a16:creationId xmlns:a16="http://schemas.microsoft.com/office/drawing/2014/main" id="{E62A8340-B894-4099-8D6B-714CF78A2179}"/>
                </a:ext>
              </a:extLst>
            </p:cNvPr>
            <p:cNvGrpSpPr>
              <a:grpSpLocks/>
            </p:cNvGrpSpPr>
            <p:nvPr/>
          </p:nvGrpSpPr>
          <p:grpSpPr bwMode="auto">
            <a:xfrm rot="5400000">
              <a:off x="4716859" y="3657457"/>
              <a:ext cx="232128" cy="152400"/>
              <a:chOff x="528" y="336"/>
              <a:chExt cx="3268" cy="1920"/>
            </a:xfrm>
          </p:grpSpPr>
          <p:sp>
            <p:nvSpPr>
              <p:cNvPr id="46267" name="Oval 929">
                <a:extLst>
                  <a:ext uri="{FF2B5EF4-FFF2-40B4-BE49-F238E27FC236}">
                    <a16:creationId xmlns:a16="http://schemas.microsoft.com/office/drawing/2014/main" id="{4A7B7752-81A3-4B86-B11C-8ED1EC7C059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68" name="Oval 930">
                <a:extLst>
                  <a:ext uri="{FF2B5EF4-FFF2-40B4-BE49-F238E27FC236}">
                    <a16:creationId xmlns:a16="http://schemas.microsoft.com/office/drawing/2014/main" id="{598C4390-54A2-44C3-9B09-88B6B3C697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80" name="Group 928">
              <a:extLst>
                <a:ext uri="{FF2B5EF4-FFF2-40B4-BE49-F238E27FC236}">
                  <a16:creationId xmlns:a16="http://schemas.microsoft.com/office/drawing/2014/main" id="{4026F21C-9A9F-4157-B7A3-4AEF671A4F82}"/>
                </a:ext>
              </a:extLst>
            </p:cNvPr>
            <p:cNvGrpSpPr>
              <a:grpSpLocks/>
            </p:cNvGrpSpPr>
            <p:nvPr/>
          </p:nvGrpSpPr>
          <p:grpSpPr bwMode="auto">
            <a:xfrm rot="5400000">
              <a:off x="4640662" y="3547392"/>
              <a:ext cx="232128" cy="152400"/>
              <a:chOff x="528" y="336"/>
              <a:chExt cx="3268" cy="1920"/>
            </a:xfrm>
          </p:grpSpPr>
          <p:sp>
            <p:nvSpPr>
              <p:cNvPr id="46265" name="Oval 929">
                <a:extLst>
                  <a:ext uri="{FF2B5EF4-FFF2-40B4-BE49-F238E27FC236}">
                    <a16:creationId xmlns:a16="http://schemas.microsoft.com/office/drawing/2014/main" id="{61F8D4D7-1385-48A5-BAF6-476FE8DB2B4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66" name="Oval 930">
                <a:extLst>
                  <a:ext uri="{FF2B5EF4-FFF2-40B4-BE49-F238E27FC236}">
                    <a16:creationId xmlns:a16="http://schemas.microsoft.com/office/drawing/2014/main" id="{3BE379CB-0EFB-46F7-A17F-139E049CBB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81" name="Group 928">
              <a:extLst>
                <a:ext uri="{FF2B5EF4-FFF2-40B4-BE49-F238E27FC236}">
                  <a16:creationId xmlns:a16="http://schemas.microsoft.com/office/drawing/2014/main" id="{4950763F-3BF9-4E85-8109-D03129270DC7}"/>
                </a:ext>
              </a:extLst>
            </p:cNvPr>
            <p:cNvGrpSpPr>
              <a:grpSpLocks/>
            </p:cNvGrpSpPr>
            <p:nvPr/>
          </p:nvGrpSpPr>
          <p:grpSpPr bwMode="auto">
            <a:xfrm rot="5400000">
              <a:off x="4564459" y="3445788"/>
              <a:ext cx="232128" cy="152400"/>
              <a:chOff x="528" y="336"/>
              <a:chExt cx="3268" cy="1920"/>
            </a:xfrm>
          </p:grpSpPr>
          <p:sp>
            <p:nvSpPr>
              <p:cNvPr id="46263" name="Oval 929">
                <a:extLst>
                  <a:ext uri="{FF2B5EF4-FFF2-40B4-BE49-F238E27FC236}">
                    <a16:creationId xmlns:a16="http://schemas.microsoft.com/office/drawing/2014/main" id="{294B33AD-DFC8-4A0B-961D-C42E980CAFA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64" name="Oval 930">
                <a:extLst>
                  <a:ext uri="{FF2B5EF4-FFF2-40B4-BE49-F238E27FC236}">
                    <a16:creationId xmlns:a16="http://schemas.microsoft.com/office/drawing/2014/main" id="{04A2AFE2-2EF0-41B6-B9DA-40F9812194F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82" name="Group 928">
              <a:extLst>
                <a:ext uri="{FF2B5EF4-FFF2-40B4-BE49-F238E27FC236}">
                  <a16:creationId xmlns:a16="http://schemas.microsoft.com/office/drawing/2014/main" id="{9966EB16-332E-4B44-8466-54313394ECF2}"/>
                </a:ext>
              </a:extLst>
            </p:cNvPr>
            <p:cNvGrpSpPr>
              <a:grpSpLocks/>
            </p:cNvGrpSpPr>
            <p:nvPr/>
          </p:nvGrpSpPr>
          <p:grpSpPr bwMode="auto">
            <a:xfrm rot="5400000">
              <a:off x="4488256" y="3344184"/>
              <a:ext cx="232128" cy="152400"/>
              <a:chOff x="528" y="336"/>
              <a:chExt cx="3268" cy="1920"/>
            </a:xfrm>
          </p:grpSpPr>
          <p:sp>
            <p:nvSpPr>
              <p:cNvPr id="46261" name="Oval 929">
                <a:extLst>
                  <a:ext uri="{FF2B5EF4-FFF2-40B4-BE49-F238E27FC236}">
                    <a16:creationId xmlns:a16="http://schemas.microsoft.com/office/drawing/2014/main" id="{6D2C019D-A0D9-4601-B482-3DBF373A5A1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62" name="Oval 930">
                <a:extLst>
                  <a:ext uri="{FF2B5EF4-FFF2-40B4-BE49-F238E27FC236}">
                    <a16:creationId xmlns:a16="http://schemas.microsoft.com/office/drawing/2014/main" id="{24A6A3CB-C52B-452F-A877-4CB595AF71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83" name="Group 928">
              <a:extLst>
                <a:ext uri="{FF2B5EF4-FFF2-40B4-BE49-F238E27FC236}">
                  <a16:creationId xmlns:a16="http://schemas.microsoft.com/office/drawing/2014/main" id="{23C3803B-FD63-4A67-AFB7-427903A971C5}"/>
                </a:ext>
              </a:extLst>
            </p:cNvPr>
            <p:cNvGrpSpPr>
              <a:grpSpLocks/>
            </p:cNvGrpSpPr>
            <p:nvPr/>
          </p:nvGrpSpPr>
          <p:grpSpPr bwMode="auto">
            <a:xfrm rot="5400000">
              <a:off x="4420526" y="3225652"/>
              <a:ext cx="232128" cy="152400"/>
              <a:chOff x="528" y="336"/>
              <a:chExt cx="3268" cy="1920"/>
            </a:xfrm>
          </p:grpSpPr>
          <p:sp>
            <p:nvSpPr>
              <p:cNvPr id="46259" name="Oval 929">
                <a:extLst>
                  <a:ext uri="{FF2B5EF4-FFF2-40B4-BE49-F238E27FC236}">
                    <a16:creationId xmlns:a16="http://schemas.microsoft.com/office/drawing/2014/main" id="{B3C1C527-35FF-4127-80AD-C182C08B6D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60" name="Oval 930">
                <a:extLst>
                  <a:ext uri="{FF2B5EF4-FFF2-40B4-BE49-F238E27FC236}">
                    <a16:creationId xmlns:a16="http://schemas.microsoft.com/office/drawing/2014/main" id="{9CA67D15-2D33-412C-92A8-275FF2C0E2C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84" name="Group 928">
              <a:extLst>
                <a:ext uri="{FF2B5EF4-FFF2-40B4-BE49-F238E27FC236}">
                  <a16:creationId xmlns:a16="http://schemas.microsoft.com/office/drawing/2014/main" id="{DFF56529-0267-4444-B068-69CD1BDD5C2C}"/>
                </a:ext>
              </a:extLst>
            </p:cNvPr>
            <p:cNvGrpSpPr>
              <a:grpSpLocks/>
            </p:cNvGrpSpPr>
            <p:nvPr/>
          </p:nvGrpSpPr>
          <p:grpSpPr bwMode="auto">
            <a:xfrm rot="5400000">
              <a:off x="4386659" y="3115585"/>
              <a:ext cx="232128" cy="152400"/>
              <a:chOff x="528" y="336"/>
              <a:chExt cx="3268" cy="1920"/>
            </a:xfrm>
          </p:grpSpPr>
          <p:sp>
            <p:nvSpPr>
              <p:cNvPr id="46257" name="Oval 929">
                <a:extLst>
                  <a:ext uri="{FF2B5EF4-FFF2-40B4-BE49-F238E27FC236}">
                    <a16:creationId xmlns:a16="http://schemas.microsoft.com/office/drawing/2014/main" id="{83111717-AA69-42A5-894B-772E20C6547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58" name="Oval 930">
                <a:extLst>
                  <a:ext uri="{FF2B5EF4-FFF2-40B4-BE49-F238E27FC236}">
                    <a16:creationId xmlns:a16="http://schemas.microsoft.com/office/drawing/2014/main" id="{CB6DC146-AC0F-4BBB-96A2-6124587084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85" name="Group 928">
              <a:extLst>
                <a:ext uri="{FF2B5EF4-FFF2-40B4-BE49-F238E27FC236}">
                  <a16:creationId xmlns:a16="http://schemas.microsoft.com/office/drawing/2014/main" id="{6B3D1371-8213-4FE2-B1C9-211359826D83}"/>
                </a:ext>
              </a:extLst>
            </p:cNvPr>
            <p:cNvGrpSpPr>
              <a:grpSpLocks/>
            </p:cNvGrpSpPr>
            <p:nvPr/>
          </p:nvGrpSpPr>
          <p:grpSpPr bwMode="auto">
            <a:xfrm rot="5400000">
              <a:off x="4310462" y="3005520"/>
              <a:ext cx="232128" cy="152400"/>
              <a:chOff x="528" y="336"/>
              <a:chExt cx="3268" cy="1920"/>
            </a:xfrm>
          </p:grpSpPr>
          <p:sp>
            <p:nvSpPr>
              <p:cNvPr id="46255" name="Oval 929">
                <a:extLst>
                  <a:ext uri="{FF2B5EF4-FFF2-40B4-BE49-F238E27FC236}">
                    <a16:creationId xmlns:a16="http://schemas.microsoft.com/office/drawing/2014/main" id="{C31911B7-088C-45F7-990F-67981673B62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56" name="Oval 930">
                <a:extLst>
                  <a:ext uri="{FF2B5EF4-FFF2-40B4-BE49-F238E27FC236}">
                    <a16:creationId xmlns:a16="http://schemas.microsoft.com/office/drawing/2014/main" id="{CB26E680-85B5-4BED-8536-A3BECD8862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86" name="Group 928">
              <a:extLst>
                <a:ext uri="{FF2B5EF4-FFF2-40B4-BE49-F238E27FC236}">
                  <a16:creationId xmlns:a16="http://schemas.microsoft.com/office/drawing/2014/main" id="{98BFD65B-01CF-4545-843C-3A8DAE0880CC}"/>
                </a:ext>
              </a:extLst>
            </p:cNvPr>
            <p:cNvGrpSpPr>
              <a:grpSpLocks/>
            </p:cNvGrpSpPr>
            <p:nvPr/>
          </p:nvGrpSpPr>
          <p:grpSpPr bwMode="auto">
            <a:xfrm rot="5400000">
              <a:off x="4234259" y="2903916"/>
              <a:ext cx="232128" cy="152400"/>
              <a:chOff x="528" y="336"/>
              <a:chExt cx="3268" cy="1920"/>
            </a:xfrm>
          </p:grpSpPr>
          <p:sp>
            <p:nvSpPr>
              <p:cNvPr id="46253" name="Oval 929">
                <a:extLst>
                  <a:ext uri="{FF2B5EF4-FFF2-40B4-BE49-F238E27FC236}">
                    <a16:creationId xmlns:a16="http://schemas.microsoft.com/office/drawing/2014/main" id="{0CAF39E0-27C6-4C0B-970C-A32912552A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54" name="Oval 930">
                <a:extLst>
                  <a:ext uri="{FF2B5EF4-FFF2-40B4-BE49-F238E27FC236}">
                    <a16:creationId xmlns:a16="http://schemas.microsoft.com/office/drawing/2014/main" id="{68771BCC-7A7F-4B44-BF68-C243BD6AC4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87" name="Group 928">
              <a:extLst>
                <a:ext uri="{FF2B5EF4-FFF2-40B4-BE49-F238E27FC236}">
                  <a16:creationId xmlns:a16="http://schemas.microsoft.com/office/drawing/2014/main" id="{83FBD72D-345A-4460-B0DE-5EECFFF36531}"/>
                </a:ext>
              </a:extLst>
            </p:cNvPr>
            <p:cNvGrpSpPr>
              <a:grpSpLocks/>
            </p:cNvGrpSpPr>
            <p:nvPr/>
          </p:nvGrpSpPr>
          <p:grpSpPr bwMode="auto">
            <a:xfrm rot="5400000">
              <a:off x="4860789" y="3157912"/>
              <a:ext cx="232128" cy="152400"/>
              <a:chOff x="528" y="336"/>
              <a:chExt cx="3268" cy="1920"/>
            </a:xfrm>
          </p:grpSpPr>
          <p:sp>
            <p:nvSpPr>
              <p:cNvPr id="46251" name="Oval 929">
                <a:extLst>
                  <a:ext uri="{FF2B5EF4-FFF2-40B4-BE49-F238E27FC236}">
                    <a16:creationId xmlns:a16="http://schemas.microsoft.com/office/drawing/2014/main" id="{D67A2749-0972-4F8F-AC00-CCBD8B405BB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52" name="Oval 930">
                <a:extLst>
                  <a:ext uri="{FF2B5EF4-FFF2-40B4-BE49-F238E27FC236}">
                    <a16:creationId xmlns:a16="http://schemas.microsoft.com/office/drawing/2014/main" id="{65EEB956-AEEA-400A-8EA6-8FCFAC369AB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88" name="Group 928">
              <a:extLst>
                <a:ext uri="{FF2B5EF4-FFF2-40B4-BE49-F238E27FC236}">
                  <a16:creationId xmlns:a16="http://schemas.microsoft.com/office/drawing/2014/main" id="{ACDD809C-7FBC-45F2-934B-C5BB9FD59B29}"/>
                </a:ext>
              </a:extLst>
            </p:cNvPr>
            <p:cNvGrpSpPr>
              <a:grpSpLocks/>
            </p:cNvGrpSpPr>
            <p:nvPr/>
          </p:nvGrpSpPr>
          <p:grpSpPr bwMode="auto">
            <a:xfrm rot="5400000">
              <a:off x="5859859" y="4165457"/>
              <a:ext cx="232128" cy="152400"/>
              <a:chOff x="528" y="336"/>
              <a:chExt cx="3268" cy="1920"/>
            </a:xfrm>
          </p:grpSpPr>
          <p:sp>
            <p:nvSpPr>
              <p:cNvPr id="46249" name="Oval 929">
                <a:extLst>
                  <a:ext uri="{FF2B5EF4-FFF2-40B4-BE49-F238E27FC236}">
                    <a16:creationId xmlns:a16="http://schemas.microsoft.com/office/drawing/2014/main" id="{885F4523-0F88-4E3B-B515-31F230617D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50" name="Oval 930">
                <a:extLst>
                  <a:ext uri="{FF2B5EF4-FFF2-40B4-BE49-F238E27FC236}">
                    <a16:creationId xmlns:a16="http://schemas.microsoft.com/office/drawing/2014/main" id="{E896538D-EEEA-47E5-B0D5-28047AC4EB4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89" name="Group 928">
              <a:extLst>
                <a:ext uri="{FF2B5EF4-FFF2-40B4-BE49-F238E27FC236}">
                  <a16:creationId xmlns:a16="http://schemas.microsoft.com/office/drawing/2014/main" id="{E5BFB0AF-4891-49E2-8B50-70A180CB5092}"/>
                </a:ext>
              </a:extLst>
            </p:cNvPr>
            <p:cNvGrpSpPr>
              <a:grpSpLocks/>
            </p:cNvGrpSpPr>
            <p:nvPr/>
          </p:nvGrpSpPr>
          <p:grpSpPr bwMode="auto">
            <a:xfrm rot="5400000">
              <a:off x="5783662" y="4055392"/>
              <a:ext cx="232128" cy="152400"/>
              <a:chOff x="528" y="336"/>
              <a:chExt cx="3268" cy="1920"/>
            </a:xfrm>
          </p:grpSpPr>
          <p:sp>
            <p:nvSpPr>
              <p:cNvPr id="46247" name="Oval 929">
                <a:extLst>
                  <a:ext uri="{FF2B5EF4-FFF2-40B4-BE49-F238E27FC236}">
                    <a16:creationId xmlns:a16="http://schemas.microsoft.com/office/drawing/2014/main" id="{7460C802-EF53-4082-875F-9A7F7B65FC9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48" name="Oval 930">
                <a:extLst>
                  <a:ext uri="{FF2B5EF4-FFF2-40B4-BE49-F238E27FC236}">
                    <a16:creationId xmlns:a16="http://schemas.microsoft.com/office/drawing/2014/main" id="{9DC60F56-1304-4D31-A0B0-A4BBF1B2D7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90" name="Group 928">
              <a:extLst>
                <a:ext uri="{FF2B5EF4-FFF2-40B4-BE49-F238E27FC236}">
                  <a16:creationId xmlns:a16="http://schemas.microsoft.com/office/drawing/2014/main" id="{C6CA1E05-04E5-497E-ABE8-9CDE783118BD}"/>
                </a:ext>
              </a:extLst>
            </p:cNvPr>
            <p:cNvGrpSpPr>
              <a:grpSpLocks/>
            </p:cNvGrpSpPr>
            <p:nvPr/>
          </p:nvGrpSpPr>
          <p:grpSpPr bwMode="auto">
            <a:xfrm rot="5400000">
              <a:off x="5707459" y="3953788"/>
              <a:ext cx="232128" cy="152400"/>
              <a:chOff x="528" y="336"/>
              <a:chExt cx="3268" cy="1920"/>
            </a:xfrm>
          </p:grpSpPr>
          <p:sp>
            <p:nvSpPr>
              <p:cNvPr id="46245" name="Oval 929">
                <a:extLst>
                  <a:ext uri="{FF2B5EF4-FFF2-40B4-BE49-F238E27FC236}">
                    <a16:creationId xmlns:a16="http://schemas.microsoft.com/office/drawing/2014/main" id="{E2951C18-7B96-46F9-82AF-E8ED7251CE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46" name="Oval 930">
                <a:extLst>
                  <a:ext uri="{FF2B5EF4-FFF2-40B4-BE49-F238E27FC236}">
                    <a16:creationId xmlns:a16="http://schemas.microsoft.com/office/drawing/2014/main" id="{C4691E4F-66B0-4CF4-A19A-898E164E9E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91" name="Group 928">
              <a:extLst>
                <a:ext uri="{FF2B5EF4-FFF2-40B4-BE49-F238E27FC236}">
                  <a16:creationId xmlns:a16="http://schemas.microsoft.com/office/drawing/2014/main" id="{FDD17BAB-5F78-48EF-A881-97F745D5A0AC}"/>
                </a:ext>
              </a:extLst>
            </p:cNvPr>
            <p:cNvGrpSpPr>
              <a:grpSpLocks/>
            </p:cNvGrpSpPr>
            <p:nvPr/>
          </p:nvGrpSpPr>
          <p:grpSpPr bwMode="auto">
            <a:xfrm rot="5400000">
              <a:off x="5216390" y="3742118"/>
              <a:ext cx="232128" cy="152400"/>
              <a:chOff x="528" y="336"/>
              <a:chExt cx="3268" cy="1920"/>
            </a:xfrm>
          </p:grpSpPr>
          <p:sp>
            <p:nvSpPr>
              <p:cNvPr id="46243" name="Oval 929">
                <a:extLst>
                  <a:ext uri="{FF2B5EF4-FFF2-40B4-BE49-F238E27FC236}">
                    <a16:creationId xmlns:a16="http://schemas.microsoft.com/office/drawing/2014/main" id="{A35E2C60-9FAE-444A-871A-B94C264D71C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44" name="Oval 930">
                <a:extLst>
                  <a:ext uri="{FF2B5EF4-FFF2-40B4-BE49-F238E27FC236}">
                    <a16:creationId xmlns:a16="http://schemas.microsoft.com/office/drawing/2014/main" id="{29BC58F4-A1CE-4B5A-8CEE-60095C39091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92" name="Group 928">
              <a:extLst>
                <a:ext uri="{FF2B5EF4-FFF2-40B4-BE49-F238E27FC236}">
                  <a16:creationId xmlns:a16="http://schemas.microsoft.com/office/drawing/2014/main" id="{F25615DF-FF12-45E0-A93E-1A9BA1F30292}"/>
                </a:ext>
              </a:extLst>
            </p:cNvPr>
            <p:cNvGrpSpPr>
              <a:grpSpLocks/>
            </p:cNvGrpSpPr>
            <p:nvPr/>
          </p:nvGrpSpPr>
          <p:grpSpPr bwMode="auto">
            <a:xfrm rot="5400000">
              <a:off x="5148660" y="3623586"/>
              <a:ext cx="232128" cy="152400"/>
              <a:chOff x="528" y="336"/>
              <a:chExt cx="3268" cy="1920"/>
            </a:xfrm>
          </p:grpSpPr>
          <p:sp>
            <p:nvSpPr>
              <p:cNvPr id="46241" name="Oval 929">
                <a:extLst>
                  <a:ext uri="{FF2B5EF4-FFF2-40B4-BE49-F238E27FC236}">
                    <a16:creationId xmlns:a16="http://schemas.microsoft.com/office/drawing/2014/main" id="{36AC096B-0441-41C8-A8E6-43C1EAF1E10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42" name="Oval 930">
                <a:extLst>
                  <a:ext uri="{FF2B5EF4-FFF2-40B4-BE49-F238E27FC236}">
                    <a16:creationId xmlns:a16="http://schemas.microsoft.com/office/drawing/2014/main" id="{A249B567-9DD3-4122-98CE-36C8E76C2A3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93" name="Group 928">
              <a:extLst>
                <a:ext uri="{FF2B5EF4-FFF2-40B4-BE49-F238E27FC236}">
                  <a16:creationId xmlns:a16="http://schemas.microsoft.com/office/drawing/2014/main" id="{3275FBE2-39A8-489E-B173-FF5913D0A8BB}"/>
                </a:ext>
              </a:extLst>
            </p:cNvPr>
            <p:cNvGrpSpPr>
              <a:grpSpLocks/>
            </p:cNvGrpSpPr>
            <p:nvPr/>
          </p:nvGrpSpPr>
          <p:grpSpPr bwMode="auto">
            <a:xfrm rot="5400000">
              <a:off x="4835395" y="3606640"/>
              <a:ext cx="232128" cy="152400"/>
              <a:chOff x="528" y="336"/>
              <a:chExt cx="3268" cy="1920"/>
            </a:xfrm>
          </p:grpSpPr>
          <p:sp>
            <p:nvSpPr>
              <p:cNvPr id="46239" name="Oval 929">
                <a:extLst>
                  <a:ext uri="{FF2B5EF4-FFF2-40B4-BE49-F238E27FC236}">
                    <a16:creationId xmlns:a16="http://schemas.microsoft.com/office/drawing/2014/main" id="{B9DE4B64-5D66-416E-8C93-6BF903483E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40" name="Oval 930">
                <a:extLst>
                  <a:ext uri="{FF2B5EF4-FFF2-40B4-BE49-F238E27FC236}">
                    <a16:creationId xmlns:a16="http://schemas.microsoft.com/office/drawing/2014/main" id="{5D150A01-764E-4092-ADE2-EE3451F630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94" name="Group 928">
              <a:extLst>
                <a:ext uri="{FF2B5EF4-FFF2-40B4-BE49-F238E27FC236}">
                  <a16:creationId xmlns:a16="http://schemas.microsoft.com/office/drawing/2014/main" id="{64082ECA-12C1-4595-8389-99590F01434D}"/>
                </a:ext>
              </a:extLst>
            </p:cNvPr>
            <p:cNvGrpSpPr>
              <a:grpSpLocks/>
            </p:cNvGrpSpPr>
            <p:nvPr/>
          </p:nvGrpSpPr>
          <p:grpSpPr bwMode="auto">
            <a:xfrm rot="5400000">
              <a:off x="4776128" y="3488117"/>
              <a:ext cx="232128" cy="152400"/>
              <a:chOff x="528" y="336"/>
              <a:chExt cx="3268" cy="1920"/>
            </a:xfrm>
          </p:grpSpPr>
          <p:sp>
            <p:nvSpPr>
              <p:cNvPr id="46237" name="Oval 929">
                <a:extLst>
                  <a:ext uri="{FF2B5EF4-FFF2-40B4-BE49-F238E27FC236}">
                    <a16:creationId xmlns:a16="http://schemas.microsoft.com/office/drawing/2014/main" id="{C8E8CB6C-597B-49E7-8C7A-4C275B46237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38" name="Oval 930">
                <a:extLst>
                  <a:ext uri="{FF2B5EF4-FFF2-40B4-BE49-F238E27FC236}">
                    <a16:creationId xmlns:a16="http://schemas.microsoft.com/office/drawing/2014/main" id="{CB1573FC-5B1F-42EA-9B5A-9CBE63C5B4E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95" name="Group 928">
              <a:extLst>
                <a:ext uri="{FF2B5EF4-FFF2-40B4-BE49-F238E27FC236}">
                  <a16:creationId xmlns:a16="http://schemas.microsoft.com/office/drawing/2014/main" id="{904103EC-1088-4188-B1DB-DCE1DFCF693A}"/>
                </a:ext>
              </a:extLst>
            </p:cNvPr>
            <p:cNvGrpSpPr>
              <a:grpSpLocks/>
            </p:cNvGrpSpPr>
            <p:nvPr/>
          </p:nvGrpSpPr>
          <p:grpSpPr bwMode="auto">
            <a:xfrm rot="5400000">
              <a:off x="4699931" y="3378052"/>
              <a:ext cx="232128" cy="152400"/>
              <a:chOff x="528" y="336"/>
              <a:chExt cx="3268" cy="1920"/>
            </a:xfrm>
          </p:grpSpPr>
          <p:sp>
            <p:nvSpPr>
              <p:cNvPr id="46235" name="Oval 929">
                <a:extLst>
                  <a:ext uri="{FF2B5EF4-FFF2-40B4-BE49-F238E27FC236}">
                    <a16:creationId xmlns:a16="http://schemas.microsoft.com/office/drawing/2014/main" id="{F4CB85ED-2F8C-4B63-9DF9-AEDA358D234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36" name="Oval 930">
                <a:extLst>
                  <a:ext uri="{FF2B5EF4-FFF2-40B4-BE49-F238E27FC236}">
                    <a16:creationId xmlns:a16="http://schemas.microsoft.com/office/drawing/2014/main" id="{FF5B06DE-71B1-4261-808E-63BD21A07DA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96" name="Group 928">
              <a:extLst>
                <a:ext uri="{FF2B5EF4-FFF2-40B4-BE49-F238E27FC236}">
                  <a16:creationId xmlns:a16="http://schemas.microsoft.com/office/drawing/2014/main" id="{99AFF59C-76AC-434F-A325-FA021639422E}"/>
                </a:ext>
              </a:extLst>
            </p:cNvPr>
            <p:cNvGrpSpPr>
              <a:grpSpLocks/>
            </p:cNvGrpSpPr>
            <p:nvPr/>
          </p:nvGrpSpPr>
          <p:grpSpPr bwMode="auto">
            <a:xfrm rot="5400000">
              <a:off x="4623728" y="3276448"/>
              <a:ext cx="232128" cy="152400"/>
              <a:chOff x="528" y="336"/>
              <a:chExt cx="3268" cy="1920"/>
            </a:xfrm>
          </p:grpSpPr>
          <p:sp>
            <p:nvSpPr>
              <p:cNvPr id="46233" name="Oval 929">
                <a:extLst>
                  <a:ext uri="{FF2B5EF4-FFF2-40B4-BE49-F238E27FC236}">
                    <a16:creationId xmlns:a16="http://schemas.microsoft.com/office/drawing/2014/main" id="{24C39C42-FBA4-493A-B9A0-71B302448C9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34" name="Oval 930">
                <a:extLst>
                  <a:ext uri="{FF2B5EF4-FFF2-40B4-BE49-F238E27FC236}">
                    <a16:creationId xmlns:a16="http://schemas.microsoft.com/office/drawing/2014/main" id="{669ACCBB-A664-41BE-96AC-E65C441AEE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97" name="Group 928">
              <a:extLst>
                <a:ext uri="{FF2B5EF4-FFF2-40B4-BE49-F238E27FC236}">
                  <a16:creationId xmlns:a16="http://schemas.microsoft.com/office/drawing/2014/main" id="{1BB91706-763F-489D-8799-43C8E9090384}"/>
                </a:ext>
              </a:extLst>
            </p:cNvPr>
            <p:cNvGrpSpPr>
              <a:grpSpLocks/>
            </p:cNvGrpSpPr>
            <p:nvPr/>
          </p:nvGrpSpPr>
          <p:grpSpPr bwMode="auto">
            <a:xfrm rot="5400000">
              <a:off x="4547525" y="3174844"/>
              <a:ext cx="232128" cy="152400"/>
              <a:chOff x="528" y="336"/>
              <a:chExt cx="3268" cy="1920"/>
            </a:xfrm>
          </p:grpSpPr>
          <p:sp>
            <p:nvSpPr>
              <p:cNvPr id="46231" name="Oval 929">
                <a:extLst>
                  <a:ext uri="{FF2B5EF4-FFF2-40B4-BE49-F238E27FC236}">
                    <a16:creationId xmlns:a16="http://schemas.microsoft.com/office/drawing/2014/main" id="{F3A96591-3031-412D-9C67-486D67DFD69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32" name="Oval 930">
                <a:extLst>
                  <a:ext uri="{FF2B5EF4-FFF2-40B4-BE49-F238E27FC236}">
                    <a16:creationId xmlns:a16="http://schemas.microsoft.com/office/drawing/2014/main" id="{C43128DE-7A1B-484A-9450-097FB1B9430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98" name="Group 928">
              <a:extLst>
                <a:ext uri="{FF2B5EF4-FFF2-40B4-BE49-F238E27FC236}">
                  <a16:creationId xmlns:a16="http://schemas.microsoft.com/office/drawing/2014/main" id="{B309A75D-61C3-4117-92C8-C8922A8EFA12}"/>
                </a:ext>
              </a:extLst>
            </p:cNvPr>
            <p:cNvGrpSpPr>
              <a:grpSpLocks/>
            </p:cNvGrpSpPr>
            <p:nvPr/>
          </p:nvGrpSpPr>
          <p:grpSpPr bwMode="auto">
            <a:xfrm rot="5400000">
              <a:off x="4479795" y="3056312"/>
              <a:ext cx="232128" cy="152400"/>
              <a:chOff x="528" y="336"/>
              <a:chExt cx="3268" cy="1920"/>
            </a:xfrm>
          </p:grpSpPr>
          <p:sp>
            <p:nvSpPr>
              <p:cNvPr id="46229" name="Oval 929">
                <a:extLst>
                  <a:ext uri="{FF2B5EF4-FFF2-40B4-BE49-F238E27FC236}">
                    <a16:creationId xmlns:a16="http://schemas.microsoft.com/office/drawing/2014/main" id="{2A4A9548-E1BC-42C7-B238-550CB820307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30" name="Oval 930">
                <a:extLst>
                  <a:ext uri="{FF2B5EF4-FFF2-40B4-BE49-F238E27FC236}">
                    <a16:creationId xmlns:a16="http://schemas.microsoft.com/office/drawing/2014/main" id="{150F9C00-8B8C-47F9-971E-8100DDEE3D6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399" name="Group 928">
              <a:extLst>
                <a:ext uri="{FF2B5EF4-FFF2-40B4-BE49-F238E27FC236}">
                  <a16:creationId xmlns:a16="http://schemas.microsoft.com/office/drawing/2014/main" id="{3C1815D8-2FDD-41F7-827F-205670F5BC2C}"/>
                </a:ext>
              </a:extLst>
            </p:cNvPr>
            <p:cNvGrpSpPr>
              <a:grpSpLocks/>
            </p:cNvGrpSpPr>
            <p:nvPr/>
          </p:nvGrpSpPr>
          <p:grpSpPr bwMode="auto">
            <a:xfrm rot="5400000">
              <a:off x="4445928" y="2946245"/>
              <a:ext cx="232128" cy="152400"/>
              <a:chOff x="528" y="336"/>
              <a:chExt cx="3268" cy="1920"/>
            </a:xfrm>
          </p:grpSpPr>
          <p:sp>
            <p:nvSpPr>
              <p:cNvPr id="46227" name="Oval 929">
                <a:extLst>
                  <a:ext uri="{FF2B5EF4-FFF2-40B4-BE49-F238E27FC236}">
                    <a16:creationId xmlns:a16="http://schemas.microsoft.com/office/drawing/2014/main" id="{C088DDD0-9308-4771-9B11-339DD93636E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28" name="Oval 930">
                <a:extLst>
                  <a:ext uri="{FF2B5EF4-FFF2-40B4-BE49-F238E27FC236}">
                    <a16:creationId xmlns:a16="http://schemas.microsoft.com/office/drawing/2014/main" id="{2CD15741-DDBD-41E4-8782-8AB20242173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00" name="Group 928">
              <a:extLst>
                <a:ext uri="{FF2B5EF4-FFF2-40B4-BE49-F238E27FC236}">
                  <a16:creationId xmlns:a16="http://schemas.microsoft.com/office/drawing/2014/main" id="{7007DC6D-3320-40C5-9062-671848991112}"/>
                </a:ext>
              </a:extLst>
            </p:cNvPr>
            <p:cNvGrpSpPr>
              <a:grpSpLocks/>
            </p:cNvGrpSpPr>
            <p:nvPr/>
          </p:nvGrpSpPr>
          <p:grpSpPr bwMode="auto">
            <a:xfrm rot="5400000">
              <a:off x="4369731" y="2836180"/>
              <a:ext cx="232128" cy="152400"/>
              <a:chOff x="528" y="336"/>
              <a:chExt cx="3268" cy="1920"/>
            </a:xfrm>
          </p:grpSpPr>
          <p:sp>
            <p:nvSpPr>
              <p:cNvPr id="46225" name="Oval 929">
                <a:extLst>
                  <a:ext uri="{FF2B5EF4-FFF2-40B4-BE49-F238E27FC236}">
                    <a16:creationId xmlns:a16="http://schemas.microsoft.com/office/drawing/2014/main" id="{B126BB0E-8D30-441E-980F-7B458089604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26" name="Oval 930">
                <a:extLst>
                  <a:ext uri="{FF2B5EF4-FFF2-40B4-BE49-F238E27FC236}">
                    <a16:creationId xmlns:a16="http://schemas.microsoft.com/office/drawing/2014/main" id="{68E3AC15-AE4B-4DEF-8D1A-DBBDEC832D6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01" name="Group 928">
              <a:extLst>
                <a:ext uri="{FF2B5EF4-FFF2-40B4-BE49-F238E27FC236}">
                  <a16:creationId xmlns:a16="http://schemas.microsoft.com/office/drawing/2014/main" id="{16197A26-0523-4794-9B53-ACE7FE93BB28}"/>
                </a:ext>
              </a:extLst>
            </p:cNvPr>
            <p:cNvGrpSpPr>
              <a:grpSpLocks/>
            </p:cNvGrpSpPr>
            <p:nvPr/>
          </p:nvGrpSpPr>
          <p:grpSpPr bwMode="auto">
            <a:xfrm rot="5400000">
              <a:off x="5089395" y="3665910"/>
              <a:ext cx="232128" cy="152400"/>
              <a:chOff x="528" y="336"/>
              <a:chExt cx="3268" cy="1920"/>
            </a:xfrm>
          </p:grpSpPr>
          <p:sp>
            <p:nvSpPr>
              <p:cNvPr id="46223" name="Oval 929">
                <a:extLst>
                  <a:ext uri="{FF2B5EF4-FFF2-40B4-BE49-F238E27FC236}">
                    <a16:creationId xmlns:a16="http://schemas.microsoft.com/office/drawing/2014/main" id="{5E236624-411C-44BF-8BC8-F3F054BBF4C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24" name="Oval 930">
                <a:extLst>
                  <a:ext uri="{FF2B5EF4-FFF2-40B4-BE49-F238E27FC236}">
                    <a16:creationId xmlns:a16="http://schemas.microsoft.com/office/drawing/2014/main" id="{D4257182-B680-464B-B917-B88D938124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02" name="Group 928">
              <a:extLst>
                <a:ext uri="{FF2B5EF4-FFF2-40B4-BE49-F238E27FC236}">
                  <a16:creationId xmlns:a16="http://schemas.microsoft.com/office/drawing/2014/main" id="{C861172F-8FEE-4CFE-8A93-AA4066FF9668}"/>
                </a:ext>
              </a:extLst>
            </p:cNvPr>
            <p:cNvGrpSpPr>
              <a:grpSpLocks/>
            </p:cNvGrpSpPr>
            <p:nvPr/>
          </p:nvGrpSpPr>
          <p:grpSpPr bwMode="auto">
            <a:xfrm rot="5400000">
              <a:off x="5013192" y="3564306"/>
              <a:ext cx="232128" cy="152400"/>
              <a:chOff x="528" y="336"/>
              <a:chExt cx="3268" cy="1920"/>
            </a:xfrm>
          </p:grpSpPr>
          <p:sp>
            <p:nvSpPr>
              <p:cNvPr id="46221" name="Oval 929">
                <a:extLst>
                  <a:ext uri="{FF2B5EF4-FFF2-40B4-BE49-F238E27FC236}">
                    <a16:creationId xmlns:a16="http://schemas.microsoft.com/office/drawing/2014/main" id="{36A8C925-A85C-40B1-8552-D118C85D411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22" name="Oval 930">
                <a:extLst>
                  <a:ext uri="{FF2B5EF4-FFF2-40B4-BE49-F238E27FC236}">
                    <a16:creationId xmlns:a16="http://schemas.microsoft.com/office/drawing/2014/main" id="{3C8D4FAC-973F-4CA8-97E3-11F05B2EF0E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03" name="Group 928">
              <a:extLst>
                <a:ext uri="{FF2B5EF4-FFF2-40B4-BE49-F238E27FC236}">
                  <a16:creationId xmlns:a16="http://schemas.microsoft.com/office/drawing/2014/main" id="{0091451C-BCE6-46A7-8F7D-512432D1B6D2}"/>
                </a:ext>
              </a:extLst>
            </p:cNvPr>
            <p:cNvGrpSpPr>
              <a:grpSpLocks/>
            </p:cNvGrpSpPr>
            <p:nvPr/>
          </p:nvGrpSpPr>
          <p:grpSpPr bwMode="auto">
            <a:xfrm rot="5400000">
              <a:off x="5123262" y="3251041"/>
              <a:ext cx="232128" cy="152400"/>
              <a:chOff x="528" y="336"/>
              <a:chExt cx="3268" cy="1920"/>
            </a:xfrm>
          </p:grpSpPr>
          <p:sp>
            <p:nvSpPr>
              <p:cNvPr id="46219" name="Oval 929">
                <a:extLst>
                  <a:ext uri="{FF2B5EF4-FFF2-40B4-BE49-F238E27FC236}">
                    <a16:creationId xmlns:a16="http://schemas.microsoft.com/office/drawing/2014/main" id="{DBBE3224-2F9B-44EA-9695-CAFFDA5C73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20" name="Oval 930">
                <a:extLst>
                  <a:ext uri="{FF2B5EF4-FFF2-40B4-BE49-F238E27FC236}">
                    <a16:creationId xmlns:a16="http://schemas.microsoft.com/office/drawing/2014/main" id="{6B34CD50-F693-44D4-A8CD-39D800BD0B5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04" name="Group 928">
              <a:extLst>
                <a:ext uri="{FF2B5EF4-FFF2-40B4-BE49-F238E27FC236}">
                  <a16:creationId xmlns:a16="http://schemas.microsoft.com/office/drawing/2014/main" id="{C8ACED4F-11D2-4FC1-A004-D08F3A0EB55B}"/>
                </a:ext>
              </a:extLst>
            </p:cNvPr>
            <p:cNvGrpSpPr>
              <a:grpSpLocks/>
            </p:cNvGrpSpPr>
            <p:nvPr/>
          </p:nvGrpSpPr>
          <p:grpSpPr bwMode="auto">
            <a:xfrm rot="5400000">
              <a:off x="5616774" y="3818317"/>
              <a:ext cx="232128" cy="152400"/>
              <a:chOff x="528" y="336"/>
              <a:chExt cx="3268" cy="1920"/>
            </a:xfrm>
          </p:grpSpPr>
          <p:sp>
            <p:nvSpPr>
              <p:cNvPr id="46217" name="Oval 929">
                <a:extLst>
                  <a:ext uri="{FF2B5EF4-FFF2-40B4-BE49-F238E27FC236}">
                    <a16:creationId xmlns:a16="http://schemas.microsoft.com/office/drawing/2014/main" id="{0CD7D6FC-7E09-46B1-8239-0D3AF2FC1B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18" name="Oval 930">
                <a:extLst>
                  <a:ext uri="{FF2B5EF4-FFF2-40B4-BE49-F238E27FC236}">
                    <a16:creationId xmlns:a16="http://schemas.microsoft.com/office/drawing/2014/main" id="{C6BD2541-9A53-4393-93C9-823B05AF828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05" name="Group 928">
              <a:extLst>
                <a:ext uri="{FF2B5EF4-FFF2-40B4-BE49-F238E27FC236}">
                  <a16:creationId xmlns:a16="http://schemas.microsoft.com/office/drawing/2014/main" id="{3B9253AD-448E-4F95-81A2-7BE9D7F12EC1}"/>
                </a:ext>
              </a:extLst>
            </p:cNvPr>
            <p:cNvGrpSpPr>
              <a:grpSpLocks/>
            </p:cNvGrpSpPr>
            <p:nvPr/>
          </p:nvGrpSpPr>
          <p:grpSpPr bwMode="auto">
            <a:xfrm rot="5400000">
              <a:off x="5464374" y="3759052"/>
              <a:ext cx="232128" cy="152400"/>
              <a:chOff x="528" y="336"/>
              <a:chExt cx="3268" cy="1920"/>
            </a:xfrm>
          </p:grpSpPr>
          <p:sp>
            <p:nvSpPr>
              <p:cNvPr id="46215" name="Oval 929">
                <a:extLst>
                  <a:ext uri="{FF2B5EF4-FFF2-40B4-BE49-F238E27FC236}">
                    <a16:creationId xmlns:a16="http://schemas.microsoft.com/office/drawing/2014/main" id="{0CC6E5E7-E21F-4353-9D12-8A0B46684BC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16" name="Oval 930">
                <a:extLst>
                  <a:ext uri="{FF2B5EF4-FFF2-40B4-BE49-F238E27FC236}">
                    <a16:creationId xmlns:a16="http://schemas.microsoft.com/office/drawing/2014/main" id="{42428A2F-9DE1-43E9-A57A-946D1D8527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06" name="Group 928">
              <a:extLst>
                <a:ext uri="{FF2B5EF4-FFF2-40B4-BE49-F238E27FC236}">
                  <a16:creationId xmlns:a16="http://schemas.microsoft.com/office/drawing/2014/main" id="{9FC9EA1F-7EA1-439E-8D58-0F9F74A5B15B}"/>
                </a:ext>
              </a:extLst>
            </p:cNvPr>
            <p:cNvGrpSpPr>
              <a:grpSpLocks/>
            </p:cNvGrpSpPr>
            <p:nvPr/>
          </p:nvGrpSpPr>
          <p:grpSpPr bwMode="auto">
            <a:xfrm rot="5400000">
              <a:off x="5351862" y="3674382"/>
              <a:ext cx="232128" cy="152400"/>
              <a:chOff x="528" y="336"/>
              <a:chExt cx="3268" cy="1920"/>
            </a:xfrm>
          </p:grpSpPr>
          <p:sp>
            <p:nvSpPr>
              <p:cNvPr id="46213" name="Oval 929">
                <a:extLst>
                  <a:ext uri="{FF2B5EF4-FFF2-40B4-BE49-F238E27FC236}">
                    <a16:creationId xmlns:a16="http://schemas.microsoft.com/office/drawing/2014/main" id="{42B7A00E-EED1-4DD2-90D4-01A369916A1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14" name="Oval 930">
                <a:extLst>
                  <a:ext uri="{FF2B5EF4-FFF2-40B4-BE49-F238E27FC236}">
                    <a16:creationId xmlns:a16="http://schemas.microsoft.com/office/drawing/2014/main" id="{BD0E68F4-02E3-40EB-9469-E7CACBF0391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07" name="Group 928">
              <a:extLst>
                <a:ext uri="{FF2B5EF4-FFF2-40B4-BE49-F238E27FC236}">
                  <a16:creationId xmlns:a16="http://schemas.microsoft.com/office/drawing/2014/main" id="{277FA55D-76C6-40E3-9218-0C9D3EC8282E}"/>
                </a:ext>
              </a:extLst>
            </p:cNvPr>
            <p:cNvGrpSpPr>
              <a:grpSpLocks/>
            </p:cNvGrpSpPr>
            <p:nvPr/>
          </p:nvGrpSpPr>
          <p:grpSpPr bwMode="auto">
            <a:xfrm rot="5400000">
              <a:off x="5275659" y="3572778"/>
              <a:ext cx="232128" cy="152400"/>
              <a:chOff x="528" y="336"/>
              <a:chExt cx="3268" cy="1920"/>
            </a:xfrm>
          </p:grpSpPr>
          <p:sp>
            <p:nvSpPr>
              <p:cNvPr id="46211" name="Oval 929">
                <a:extLst>
                  <a:ext uri="{FF2B5EF4-FFF2-40B4-BE49-F238E27FC236}">
                    <a16:creationId xmlns:a16="http://schemas.microsoft.com/office/drawing/2014/main" id="{F6E5ADE7-6BEA-4907-A3D2-3C93001F1F4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12" name="Oval 930">
                <a:extLst>
                  <a:ext uri="{FF2B5EF4-FFF2-40B4-BE49-F238E27FC236}">
                    <a16:creationId xmlns:a16="http://schemas.microsoft.com/office/drawing/2014/main" id="{C280E626-6323-411C-BA05-C0B9C2D84A5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08" name="Group 928">
              <a:extLst>
                <a:ext uri="{FF2B5EF4-FFF2-40B4-BE49-F238E27FC236}">
                  <a16:creationId xmlns:a16="http://schemas.microsoft.com/office/drawing/2014/main" id="{34FB7D3F-E760-4052-89BA-E2EBA4FD4650}"/>
                </a:ext>
              </a:extLst>
            </p:cNvPr>
            <p:cNvGrpSpPr>
              <a:grpSpLocks/>
            </p:cNvGrpSpPr>
            <p:nvPr/>
          </p:nvGrpSpPr>
          <p:grpSpPr bwMode="auto">
            <a:xfrm rot="5400000">
              <a:off x="5207929" y="3454246"/>
              <a:ext cx="232128" cy="152400"/>
              <a:chOff x="528" y="336"/>
              <a:chExt cx="3268" cy="1920"/>
            </a:xfrm>
          </p:grpSpPr>
          <p:sp>
            <p:nvSpPr>
              <p:cNvPr id="46209" name="Oval 929">
                <a:extLst>
                  <a:ext uri="{FF2B5EF4-FFF2-40B4-BE49-F238E27FC236}">
                    <a16:creationId xmlns:a16="http://schemas.microsoft.com/office/drawing/2014/main" id="{C266F3B1-F2D4-48CD-BC40-2B52B7E130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10" name="Oval 930">
                <a:extLst>
                  <a:ext uri="{FF2B5EF4-FFF2-40B4-BE49-F238E27FC236}">
                    <a16:creationId xmlns:a16="http://schemas.microsoft.com/office/drawing/2014/main" id="{B46FA69A-4AA6-407B-ABC6-EE8FF331A4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09" name="Group 928">
              <a:extLst>
                <a:ext uri="{FF2B5EF4-FFF2-40B4-BE49-F238E27FC236}">
                  <a16:creationId xmlns:a16="http://schemas.microsoft.com/office/drawing/2014/main" id="{43678D8C-8AF1-4825-9F17-7D91276B09F5}"/>
                </a:ext>
              </a:extLst>
            </p:cNvPr>
            <p:cNvGrpSpPr>
              <a:grpSpLocks/>
            </p:cNvGrpSpPr>
            <p:nvPr/>
          </p:nvGrpSpPr>
          <p:grpSpPr bwMode="auto">
            <a:xfrm rot="5400000">
              <a:off x="4860796" y="3394965"/>
              <a:ext cx="232128" cy="152400"/>
              <a:chOff x="528" y="336"/>
              <a:chExt cx="3268" cy="1920"/>
            </a:xfrm>
          </p:grpSpPr>
          <p:sp>
            <p:nvSpPr>
              <p:cNvPr id="46207" name="Oval 929">
                <a:extLst>
                  <a:ext uri="{FF2B5EF4-FFF2-40B4-BE49-F238E27FC236}">
                    <a16:creationId xmlns:a16="http://schemas.microsoft.com/office/drawing/2014/main" id="{C5539F28-49CA-4E54-9B4C-8EC31A1958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08" name="Oval 930">
                <a:extLst>
                  <a:ext uri="{FF2B5EF4-FFF2-40B4-BE49-F238E27FC236}">
                    <a16:creationId xmlns:a16="http://schemas.microsoft.com/office/drawing/2014/main" id="{51853BE1-AEEC-4D76-92CB-4ECCABF5DB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10" name="Group 928">
              <a:extLst>
                <a:ext uri="{FF2B5EF4-FFF2-40B4-BE49-F238E27FC236}">
                  <a16:creationId xmlns:a16="http://schemas.microsoft.com/office/drawing/2014/main" id="{C5830101-D482-4FAC-BF0D-AD6DB22238BD}"/>
                </a:ext>
              </a:extLst>
            </p:cNvPr>
            <p:cNvGrpSpPr>
              <a:grpSpLocks/>
            </p:cNvGrpSpPr>
            <p:nvPr/>
          </p:nvGrpSpPr>
          <p:grpSpPr bwMode="auto">
            <a:xfrm rot="5400000">
              <a:off x="4801529" y="3276442"/>
              <a:ext cx="232128" cy="152400"/>
              <a:chOff x="528" y="336"/>
              <a:chExt cx="3268" cy="1920"/>
            </a:xfrm>
          </p:grpSpPr>
          <p:sp>
            <p:nvSpPr>
              <p:cNvPr id="46205" name="Oval 929">
                <a:extLst>
                  <a:ext uri="{FF2B5EF4-FFF2-40B4-BE49-F238E27FC236}">
                    <a16:creationId xmlns:a16="http://schemas.microsoft.com/office/drawing/2014/main" id="{DAC580EF-D971-421A-91FC-2D3E8A31988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06" name="Oval 930">
                <a:extLst>
                  <a:ext uri="{FF2B5EF4-FFF2-40B4-BE49-F238E27FC236}">
                    <a16:creationId xmlns:a16="http://schemas.microsoft.com/office/drawing/2014/main" id="{8C45E812-FE29-4B02-B226-4C794BCBDE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11" name="Group 928">
              <a:extLst>
                <a:ext uri="{FF2B5EF4-FFF2-40B4-BE49-F238E27FC236}">
                  <a16:creationId xmlns:a16="http://schemas.microsoft.com/office/drawing/2014/main" id="{FC4F4F1B-6D90-44C6-9815-D55AF0CB21F3}"/>
                </a:ext>
              </a:extLst>
            </p:cNvPr>
            <p:cNvGrpSpPr>
              <a:grpSpLocks/>
            </p:cNvGrpSpPr>
            <p:nvPr/>
          </p:nvGrpSpPr>
          <p:grpSpPr bwMode="auto">
            <a:xfrm rot="5400000">
              <a:off x="4725332" y="3166377"/>
              <a:ext cx="232128" cy="152400"/>
              <a:chOff x="528" y="336"/>
              <a:chExt cx="3268" cy="1920"/>
            </a:xfrm>
          </p:grpSpPr>
          <p:sp>
            <p:nvSpPr>
              <p:cNvPr id="46203" name="Oval 929">
                <a:extLst>
                  <a:ext uri="{FF2B5EF4-FFF2-40B4-BE49-F238E27FC236}">
                    <a16:creationId xmlns:a16="http://schemas.microsoft.com/office/drawing/2014/main" id="{940FA47F-0605-4CCE-AFD4-9D146C2AE22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04" name="Oval 930">
                <a:extLst>
                  <a:ext uri="{FF2B5EF4-FFF2-40B4-BE49-F238E27FC236}">
                    <a16:creationId xmlns:a16="http://schemas.microsoft.com/office/drawing/2014/main" id="{7A0D8423-6A43-4E17-8C65-EB5731F395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12" name="Group 928">
              <a:extLst>
                <a:ext uri="{FF2B5EF4-FFF2-40B4-BE49-F238E27FC236}">
                  <a16:creationId xmlns:a16="http://schemas.microsoft.com/office/drawing/2014/main" id="{9EE5B6C0-0D1A-4F89-839D-A90C20DC2D7D}"/>
                </a:ext>
              </a:extLst>
            </p:cNvPr>
            <p:cNvGrpSpPr>
              <a:grpSpLocks/>
            </p:cNvGrpSpPr>
            <p:nvPr/>
          </p:nvGrpSpPr>
          <p:grpSpPr bwMode="auto">
            <a:xfrm rot="5400000">
              <a:off x="4649129" y="3064773"/>
              <a:ext cx="232128" cy="152400"/>
              <a:chOff x="528" y="336"/>
              <a:chExt cx="3268" cy="1920"/>
            </a:xfrm>
          </p:grpSpPr>
          <p:sp>
            <p:nvSpPr>
              <p:cNvPr id="46201" name="Oval 929">
                <a:extLst>
                  <a:ext uri="{FF2B5EF4-FFF2-40B4-BE49-F238E27FC236}">
                    <a16:creationId xmlns:a16="http://schemas.microsoft.com/office/drawing/2014/main" id="{2195D50E-6F8E-4A7A-9582-724A64EBD0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02" name="Oval 930">
                <a:extLst>
                  <a:ext uri="{FF2B5EF4-FFF2-40B4-BE49-F238E27FC236}">
                    <a16:creationId xmlns:a16="http://schemas.microsoft.com/office/drawing/2014/main" id="{F7D7B218-7F21-46E5-AB8B-022EE159ED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13" name="Group 928">
              <a:extLst>
                <a:ext uri="{FF2B5EF4-FFF2-40B4-BE49-F238E27FC236}">
                  <a16:creationId xmlns:a16="http://schemas.microsoft.com/office/drawing/2014/main" id="{745995E2-EBD8-4CBB-B3CD-60BB4C9A9CA2}"/>
                </a:ext>
              </a:extLst>
            </p:cNvPr>
            <p:cNvGrpSpPr>
              <a:grpSpLocks/>
            </p:cNvGrpSpPr>
            <p:nvPr/>
          </p:nvGrpSpPr>
          <p:grpSpPr bwMode="auto">
            <a:xfrm rot="5400000">
              <a:off x="4572926" y="2963169"/>
              <a:ext cx="232128" cy="152400"/>
              <a:chOff x="528" y="336"/>
              <a:chExt cx="3268" cy="1920"/>
            </a:xfrm>
          </p:grpSpPr>
          <p:sp>
            <p:nvSpPr>
              <p:cNvPr id="46199" name="Oval 929">
                <a:extLst>
                  <a:ext uri="{FF2B5EF4-FFF2-40B4-BE49-F238E27FC236}">
                    <a16:creationId xmlns:a16="http://schemas.microsoft.com/office/drawing/2014/main" id="{ADC74D94-D35E-4B1A-A5A3-1FD3AF3A1AC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200" name="Oval 930">
                <a:extLst>
                  <a:ext uri="{FF2B5EF4-FFF2-40B4-BE49-F238E27FC236}">
                    <a16:creationId xmlns:a16="http://schemas.microsoft.com/office/drawing/2014/main" id="{3F79151B-0D31-491C-B50F-3A2B590F81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14" name="Group 928">
              <a:extLst>
                <a:ext uri="{FF2B5EF4-FFF2-40B4-BE49-F238E27FC236}">
                  <a16:creationId xmlns:a16="http://schemas.microsoft.com/office/drawing/2014/main" id="{453C7FD5-AFB7-408A-B188-EA02DE61C486}"/>
                </a:ext>
              </a:extLst>
            </p:cNvPr>
            <p:cNvGrpSpPr>
              <a:grpSpLocks/>
            </p:cNvGrpSpPr>
            <p:nvPr/>
          </p:nvGrpSpPr>
          <p:grpSpPr bwMode="auto">
            <a:xfrm rot="5400000">
              <a:off x="4505196" y="2844637"/>
              <a:ext cx="232128" cy="152400"/>
              <a:chOff x="528" y="336"/>
              <a:chExt cx="3268" cy="1920"/>
            </a:xfrm>
          </p:grpSpPr>
          <p:sp>
            <p:nvSpPr>
              <p:cNvPr id="46197" name="Oval 929">
                <a:extLst>
                  <a:ext uri="{FF2B5EF4-FFF2-40B4-BE49-F238E27FC236}">
                    <a16:creationId xmlns:a16="http://schemas.microsoft.com/office/drawing/2014/main" id="{6A7FAE03-0CA0-4D85-9C30-FE1D4C1E5F7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98" name="Oval 930">
                <a:extLst>
                  <a:ext uri="{FF2B5EF4-FFF2-40B4-BE49-F238E27FC236}">
                    <a16:creationId xmlns:a16="http://schemas.microsoft.com/office/drawing/2014/main" id="{5E51A96E-245C-4CEA-B3DD-4744108EE7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15" name="Group 928">
              <a:extLst>
                <a:ext uri="{FF2B5EF4-FFF2-40B4-BE49-F238E27FC236}">
                  <a16:creationId xmlns:a16="http://schemas.microsoft.com/office/drawing/2014/main" id="{9FB4E6DA-CBD6-41AC-A01F-CCF978F985E4}"/>
                </a:ext>
              </a:extLst>
            </p:cNvPr>
            <p:cNvGrpSpPr>
              <a:grpSpLocks/>
            </p:cNvGrpSpPr>
            <p:nvPr/>
          </p:nvGrpSpPr>
          <p:grpSpPr bwMode="auto">
            <a:xfrm rot="5400000">
              <a:off x="5267196" y="3665904"/>
              <a:ext cx="232128" cy="152400"/>
              <a:chOff x="528" y="336"/>
              <a:chExt cx="3268" cy="1920"/>
            </a:xfrm>
          </p:grpSpPr>
          <p:sp>
            <p:nvSpPr>
              <p:cNvPr id="46195" name="Oval 929">
                <a:extLst>
                  <a:ext uri="{FF2B5EF4-FFF2-40B4-BE49-F238E27FC236}">
                    <a16:creationId xmlns:a16="http://schemas.microsoft.com/office/drawing/2014/main" id="{DC0EA96C-7F68-46D6-9E85-A94C1EF9B1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96" name="Oval 930">
                <a:extLst>
                  <a:ext uri="{FF2B5EF4-FFF2-40B4-BE49-F238E27FC236}">
                    <a16:creationId xmlns:a16="http://schemas.microsoft.com/office/drawing/2014/main" id="{A0ABE447-AACB-486D-91D7-19EA2D4F8D5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16" name="Group 928">
              <a:extLst>
                <a:ext uri="{FF2B5EF4-FFF2-40B4-BE49-F238E27FC236}">
                  <a16:creationId xmlns:a16="http://schemas.microsoft.com/office/drawing/2014/main" id="{95DE363C-2448-44EC-B6BA-89F18096637C}"/>
                </a:ext>
              </a:extLst>
            </p:cNvPr>
            <p:cNvGrpSpPr>
              <a:grpSpLocks/>
            </p:cNvGrpSpPr>
            <p:nvPr/>
          </p:nvGrpSpPr>
          <p:grpSpPr bwMode="auto">
            <a:xfrm rot="5400000">
              <a:off x="5190999" y="3555839"/>
              <a:ext cx="232128" cy="152400"/>
              <a:chOff x="528" y="336"/>
              <a:chExt cx="3268" cy="1920"/>
            </a:xfrm>
          </p:grpSpPr>
          <p:sp>
            <p:nvSpPr>
              <p:cNvPr id="46193" name="Oval 929">
                <a:extLst>
                  <a:ext uri="{FF2B5EF4-FFF2-40B4-BE49-F238E27FC236}">
                    <a16:creationId xmlns:a16="http://schemas.microsoft.com/office/drawing/2014/main" id="{1FB67BE1-AD59-4F52-A003-DB210CFCE5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94" name="Oval 930">
                <a:extLst>
                  <a:ext uri="{FF2B5EF4-FFF2-40B4-BE49-F238E27FC236}">
                    <a16:creationId xmlns:a16="http://schemas.microsoft.com/office/drawing/2014/main" id="{3F2DA41A-E18B-4F6C-AA2C-326AC7F17B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17" name="Group 928">
              <a:extLst>
                <a:ext uri="{FF2B5EF4-FFF2-40B4-BE49-F238E27FC236}">
                  <a16:creationId xmlns:a16="http://schemas.microsoft.com/office/drawing/2014/main" id="{5BB179BA-4FB3-474E-84A4-30543841F01F}"/>
                </a:ext>
              </a:extLst>
            </p:cNvPr>
            <p:cNvGrpSpPr>
              <a:grpSpLocks/>
            </p:cNvGrpSpPr>
            <p:nvPr/>
          </p:nvGrpSpPr>
          <p:grpSpPr bwMode="auto">
            <a:xfrm rot="5400000">
              <a:off x="5114796" y="3454235"/>
              <a:ext cx="232128" cy="152400"/>
              <a:chOff x="528" y="336"/>
              <a:chExt cx="3268" cy="1920"/>
            </a:xfrm>
          </p:grpSpPr>
          <p:sp>
            <p:nvSpPr>
              <p:cNvPr id="46191" name="Oval 929">
                <a:extLst>
                  <a:ext uri="{FF2B5EF4-FFF2-40B4-BE49-F238E27FC236}">
                    <a16:creationId xmlns:a16="http://schemas.microsoft.com/office/drawing/2014/main" id="{7C3A8B86-5B33-4C34-B1E6-21CDF5774C5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92" name="Oval 930">
                <a:extLst>
                  <a:ext uri="{FF2B5EF4-FFF2-40B4-BE49-F238E27FC236}">
                    <a16:creationId xmlns:a16="http://schemas.microsoft.com/office/drawing/2014/main" id="{390F7B86-D716-4A18-A01D-99064AA4FCA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18" name="Group 928">
              <a:extLst>
                <a:ext uri="{FF2B5EF4-FFF2-40B4-BE49-F238E27FC236}">
                  <a16:creationId xmlns:a16="http://schemas.microsoft.com/office/drawing/2014/main" id="{5EA51770-F45E-4E70-86F3-F1BB02BBBA4D}"/>
                </a:ext>
              </a:extLst>
            </p:cNvPr>
            <p:cNvGrpSpPr>
              <a:grpSpLocks/>
            </p:cNvGrpSpPr>
            <p:nvPr/>
          </p:nvGrpSpPr>
          <p:grpSpPr bwMode="auto">
            <a:xfrm rot="5400000">
              <a:off x="5038593" y="3352631"/>
              <a:ext cx="232128" cy="152400"/>
              <a:chOff x="528" y="336"/>
              <a:chExt cx="3268" cy="1920"/>
            </a:xfrm>
          </p:grpSpPr>
          <p:sp>
            <p:nvSpPr>
              <p:cNvPr id="46189" name="Oval 929">
                <a:extLst>
                  <a:ext uri="{FF2B5EF4-FFF2-40B4-BE49-F238E27FC236}">
                    <a16:creationId xmlns:a16="http://schemas.microsoft.com/office/drawing/2014/main" id="{78C57878-0EFE-4E46-A677-F91BB44568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90" name="Oval 930">
                <a:extLst>
                  <a:ext uri="{FF2B5EF4-FFF2-40B4-BE49-F238E27FC236}">
                    <a16:creationId xmlns:a16="http://schemas.microsoft.com/office/drawing/2014/main" id="{8D4EA51C-56FA-4D68-87FF-1E50C644B47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19" name="Group 928">
              <a:extLst>
                <a:ext uri="{FF2B5EF4-FFF2-40B4-BE49-F238E27FC236}">
                  <a16:creationId xmlns:a16="http://schemas.microsoft.com/office/drawing/2014/main" id="{5AC3F901-91F0-42DB-B799-E0C4D4FE6B5D}"/>
                </a:ext>
              </a:extLst>
            </p:cNvPr>
            <p:cNvGrpSpPr>
              <a:grpSpLocks/>
            </p:cNvGrpSpPr>
            <p:nvPr/>
          </p:nvGrpSpPr>
          <p:grpSpPr bwMode="auto">
            <a:xfrm rot="5400000">
              <a:off x="4970863" y="3234099"/>
              <a:ext cx="232128" cy="152400"/>
              <a:chOff x="528" y="336"/>
              <a:chExt cx="3268" cy="1920"/>
            </a:xfrm>
          </p:grpSpPr>
          <p:sp>
            <p:nvSpPr>
              <p:cNvPr id="46187" name="Oval 929">
                <a:extLst>
                  <a:ext uri="{FF2B5EF4-FFF2-40B4-BE49-F238E27FC236}">
                    <a16:creationId xmlns:a16="http://schemas.microsoft.com/office/drawing/2014/main" id="{DF9D6501-2A2A-4E66-A410-99439CEDCE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88" name="Oval 930">
                <a:extLst>
                  <a:ext uri="{FF2B5EF4-FFF2-40B4-BE49-F238E27FC236}">
                    <a16:creationId xmlns:a16="http://schemas.microsoft.com/office/drawing/2014/main" id="{29362E04-BF6C-4E3E-9937-A908BD5C3EF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20" name="Group 928">
              <a:extLst>
                <a:ext uri="{FF2B5EF4-FFF2-40B4-BE49-F238E27FC236}">
                  <a16:creationId xmlns:a16="http://schemas.microsoft.com/office/drawing/2014/main" id="{6064F200-5349-4BFC-96B2-F5998FBA188D}"/>
                </a:ext>
              </a:extLst>
            </p:cNvPr>
            <p:cNvGrpSpPr>
              <a:grpSpLocks/>
            </p:cNvGrpSpPr>
            <p:nvPr/>
          </p:nvGrpSpPr>
          <p:grpSpPr bwMode="auto">
            <a:xfrm rot="5400000">
              <a:off x="5529663" y="3674376"/>
              <a:ext cx="232128" cy="152400"/>
              <a:chOff x="528" y="336"/>
              <a:chExt cx="3268" cy="1920"/>
            </a:xfrm>
          </p:grpSpPr>
          <p:sp>
            <p:nvSpPr>
              <p:cNvPr id="46185" name="Oval 929">
                <a:extLst>
                  <a:ext uri="{FF2B5EF4-FFF2-40B4-BE49-F238E27FC236}">
                    <a16:creationId xmlns:a16="http://schemas.microsoft.com/office/drawing/2014/main" id="{FD0E3C56-86C0-4CC3-A117-915DA0E55BD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86" name="Oval 930">
                <a:extLst>
                  <a:ext uri="{FF2B5EF4-FFF2-40B4-BE49-F238E27FC236}">
                    <a16:creationId xmlns:a16="http://schemas.microsoft.com/office/drawing/2014/main" id="{F9D4D6A8-B5F5-47F2-8DD3-2A9ED07DF25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21" name="Group 928">
              <a:extLst>
                <a:ext uri="{FF2B5EF4-FFF2-40B4-BE49-F238E27FC236}">
                  <a16:creationId xmlns:a16="http://schemas.microsoft.com/office/drawing/2014/main" id="{5E5F2F19-D449-4C4E-86DD-547ECACBDDD7}"/>
                </a:ext>
              </a:extLst>
            </p:cNvPr>
            <p:cNvGrpSpPr>
              <a:grpSpLocks/>
            </p:cNvGrpSpPr>
            <p:nvPr/>
          </p:nvGrpSpPr>
          <p:grpSpPr bwMode="auto">
            <a:xfrm rot="5400000">
              <a:off x="5453466" y="3564311"/>
              <a:ext cx="232128" cy="152400"/>
              <a:chOff x="528" y="336"/>
              <a:chExt cx="3268" cy="1920"/>
            </a:xfrm>
          </p:grpSpPr>
          <p:sp>
            <p:nvSpPr>
              <p:cNvPr id="46183" name="Oval 929">
                <a:extLst>
                  <a:ext uri="{FF2B5EF4-FFF2-40B4-BE49-F238E27FC236}">
                    <a16:creationId xmlns:a16="http://schemas.microsoft.com/office/drawing/2014/main" id="{70A21240-3942-48EC-B32B-63298E8D271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84" name="Oval 930">
                <a:extLst>
                  <a:ext uri="{FF2B5EF4-FFF2-40B4-BE49-F238E27FC236}">
                    <a16:creationId xmlns:a16="http://schemas.microsoft.com/office/drawing/2014/main" id="{C98F319D-819A-4101-B0B8-F8E943722D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22" name="Group 928">
              <a:extLst>
                <a:ext uri="{FF2B5EF4-FFF2-40B4-BE49-F238E27FC236}">
                  <a16:creationId xmlns:a16="http://schemas.microsoft.com/office/drawing/2014/main" id="{154A7D46-83D4-481E-856E-810C9B05A002}"/>
                </a:ext>
              </a:extLst>
            </p:cNvPr>
            <p:cNvGrpSpPr>
              <a:grpSpLocks/>
            </p:cNvGrpSpPr>
            <p:nvPr/>
          </p:nvGrpSpPr>
          <p:grpSpPr bwMode="auto">
            <a:xfrm rot="5400000">
              <a:off x="5377263" y="3462707"/>
              <a:ext cx="232128" cy="152400"/>
              <a:chOff x="528" y="336"/>
              <a:chExt cx="3268" cy="1920"/>
            </a:xfrm>
          </p:grpSpPr>
          <p:sp>
            <p:nvSpPr>
              <p:cNvPr id="46181" name="Oval 929">
                <a:extLst>
                  <a:ext uri="{FF2B5EF4-FFF2-40B4-BE49-F238E27FC236}">
                    <a16:creationId xmlns:a16="http://schemas.microsoft.com/office/drawing/2014/main" id="{5A94FDAD-3F77-4366-8727-3B0F79BEA4C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82" name="Oval 930">
                <a:extLst>
                  <a:ext uri="{FF2B5EF4-FFF2-40B4-BE49-F238E27FC236}">
                    <a16:creationId xmlns:a16="http://schemas.microsoft.com/office/drawing/2014/main" id="{3DCD207C-B7CC-4201-AB31-A43099D19CD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23" name="Group 928">
              <a:extLst>
                <a:ext uri="{FF2B5EF4-FFF2-40B4-BE49-F238E27FC236}">
                  <a16:creationId xmlns:a16="http://schemas.microsoft.com/office/drawing/2014/main" id="{C3304A15-61B0-4800-84CA-22600BB3A7EC}"/>
                </a:ext>
              </a:extLst>
            </p:cNvPr>
            <p:cNvGrpSpPr>
              <a:grpSpLocks/>
            </p:cNvGrpSpPr>
            <p:nvPr/>
          </p:nvGrpSpPr>
          <p:grpSpPr bwMode="auto">
            <a:xfrm rot="5400000">
              <a:off x="5301060" y="3361103"/>
              <a:ext cx="232128" cy="152400"/>
              <a:chOff x="528" y="336"/>
              <a:chExt cx="3268" cy="1920"/>
            </a:xfrm>
          </p:grpSpPr>
          <p:sp>
            <p:nvSpPr>
              <p:cNvPr id="46179" name="Oval 929">
                <a:extLst>
                  <a:ext uri="{FF2B5EF4-FFF2-40B4-BE49-F238E27FC236}">
                    <a16:creationId xmlns:a16="http://schemas.microsoft.com/office/drawing/2014/main" id="{440E6E66-7C13-4398-BE38-46835A38006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80" name="Oval 930">
                <a:extLst>
                  <a:ext uri="{FF2B5EF4-FFF2-40B4-BE49-F238E27FC236}">
                    <a16:creationId xmlns:a16="http://schemas.microsoft.com/office/drawing/2014/main" id="{72FA79F7-133E-4E66-8588-AF1DE8D39B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24" name="Group 928">
              <a:extLst>
                <a:ext uri="{FF2B5EF4-FFF2-40B4-BE49-F238E27FC236}">
                  <a16:creationId xmlns:a16="http://schemas.microsoft.com/office/drawing/2014/main" id="{7DEB173C-3795-41EA-9B26-47F4D0E18938}"/>
                </a:ext>
              </a:extLst>
            </p:cNvPr>
            <p:cNvGrpSpPr>
              <a:grpSpLocks/>
            </p:cNvGrpSpPr>
            <p:nvPr/>
          </p:nvGrpSpPr>
          <p:grpSpPr bwMode="auto">
            <a:xfrm rot="5400000">
              <a:off x="5233330" y="3242571"/>
              <a:ext cx="232128" cy="152400"/>
              <a:chOff x="528" y="336"/>
              <a:chExt cx="3268" cy="1920"/>
            </a:xfrm>
          </p:grpSpPr>
          <p:sp>
            <p:nvSpPr>
              <p:cNvPr id="46177" name="Oval 929">
                <a:extLst>
                  <a:ext uri="{FF2B5EF4-FFF2-40B4-BE49-F238E27FC236}">
                    <a16:creationId xmlns:a16="http://schemas.microsoft.com/office/drawing/2014/main" id="{3691E430-A1D8-4294-854D-7CE62AE51E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78" name="Oval 930">
                <a:extLst>
                  <a:ext uri="{FF2B5EF4-FFF2-40B4-BE49-F238E27FC236}">
                    <a16:creationId xmlns:a16="http://schemas.microsoft.com/office/drawing/2014/main" id="{ADDEECE4-64AC-48AC-95BF-46631F98EC1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25" name="Group 928">
              <a:extLst>
                <a:ext uri="{FF2B5EF4-FFF2-40B4-BE49-F238E27FC236}">
                  <a16:creationId xmlns:a16="http://schemas.microsoft.com/office/drawing/2014/main" id="{94E3751A-B224-4460-9332-8783233EB2FA}"/>
                </a:ext>
              </a:extLst>
            </p:cNvPr>
            <p:cNvGrpSpPr>
              <a:grpSpLocks/>
            </p:cNvGrpSpPr>
            <p:nvPr/>
          </p:nvGrpSpPr>
          <p:grpSpPr bwMode="auto">
            <a:xfrm rot="5400000">
              <a:off x="4793062" y="5463998"/>
              <a:ext cx="232128" cy="152400"/>
              <a:chOff x="528" y="336"/>
              <a:chExt cx="3268" cy="1920"/>
            </a:xfrm>
          </p:grpSpPr>
          <p:sp>
            <p:nvSpPr>
              <p:cNvPr id="46175" name="Oval 929">
                <a:extLst>
                  <a:ext uri="{FF2B5EF4-FFF2-40B4-BE49-F238E27FC236}">
                    <a16:creationId xmlns:a16="http://schemas.microsoft.com/office/drawing/2014/main" id="{8161EB39-7533-42C4-9F99-18A6FA656B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76" name="Oval 930">
                <a:extLst>
                  <a:ext uri="{FF2B5EF4-FFF2-40B4-BE49-F238E27FC236}">
                    <a16:creationId xmlns:a16="http://schemas.microsoft.com/office/drawing/2014/main" id="{F90D001B-28EC-45E5-9A42-7B9EF37F8FF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26" name="Group 928">
              <a:extLst>
                <a:ext uri="{FF2B5EF4-FFF2-40B4-BE49-F238E27FC236}">
                  <a16:creationId xmlns:a16="http://schemas.microsoft.com/office/drawing/2014/main" id="{C94F6DD2-0AB4-48CF-A0AB-F4EF3A489136}"/>
                </a:ext>
              </a:extLst>
            </p:cNvPr>
            <p:cNvGrpSpPr>
              <a:grpSpLocks/>
            </p:cNvGrpSpPr>
            <p:nvPr/>
          </p:nvGrpSpPr>
          <p:grpSpPr bwMode="auto">
            <a:xfrm rot="5400000">
              <a:off x="4962396" y="5472459"/>
              <a:ext cx="232128" cy="152400"/>
              <a:chOff x="528" y="336"/>
              <a:chExt cx="3268" cy="1920"/>
            </a:xfrm>
          </p:grpSpPr>
          <p:sp>
            <p:nvSpPr>
              <p:cNvPr id="46173" name="Oval 929">
                <a:extLst>
                  <a:ext uri="{FF2B5EF4-FFF2-40B4-BE49-F238E27FC236}">
                    <a16:creationId xmlns:a16="http://schemas.microsoft.com/office/drawing/2014/main" id="{18CA32B0-B129-4A7E-BB7D-2E5AFC62CF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74" name="Oval 930">
                <a:extLst>
                  <a:ext uri="{FF2B5EF4-FFF2-40B4-BE49-F238E27FC236}">
                    <a16:creationId xmlns:a16="http://schemas.microsoft.com/office/drawing/2014/main" id="{ABB1DDF8-F39E-4451-8080-74990BAD425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27" name="Group 928">
              <a:extLst>
                <a:ext uri="{FF2B5EF4-FFF2-40B4-BE49-F238E27FC236}">
                  <a16:creationId xmlns:a16="http://schemas.microsoft.com/office/drawing/2014/main" id="{46A0A0E2-6E4C-41B3-BF5F-2624EF33C672}"/>
                </a:ext>
              </a:extLst>
            </p:cNvPr>
            <p:cNvGrpSpPr>
              <a:grpSpLocks/>
            </p:cNvGrpSpPr>
            <p:nvPr/>
          </p:nvGrpSpPr>
          <p:grpSpPr bwMode="auto">
            <a:xfrm rot="5400000">
              <a:off x="4886193" y="5370855"/>
              <a:ext cx="232128" cy="152400"/>
              <a:chOff x="528" y="336"/>
              <a:chExt cx="3268" cy="1920"/>
            </a:xfrm>
          </p:grpSpPr>
          <p:sp>
            <p:nvSpPr>
              <p:cNvPr id="46171" name="Oval 929">
                <a:extLst>
                  <a:ext uri="{FF2B5EF4-FFF2-40B4-BE49-F238E27FC236}">
                    <a16:creationId xmlns:a16="http://schemas.microsoft.com/office/drawing/2014/main" id="{2D1825E8-F018-4FCB-92C6-D12EC39F73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72" name="Oval 930">
                <a:extLst>
                  <a:ext uri="{FF2B5EF4-FFF2-40B4-BE49-F238E27FC236}">
                    <a16:creationId xmlns:a16="http://schemas.microsoft.com/office/drawing/2014/main" id="{58096B64-7ACC-41DA-B250-426E27F1BAF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28" name="Group 928">
              <a:extLst>
                <a:ext uri="{FF2B5EF4-FFF2-40B4-BE49-F238E27FC236}">
                  <a16:creationId xmlns:a16="http://schemas.microsoft.com/office/drawing/2014/main" id="{0EC264CC-7F82-4314-8410-77F51B43E689}"/>
                </a:ext>
              </a:extLst>
            </p:cNvPr>
            <p:cNvGrpSpPr>
              <a:grpSpLocks/>
            </p:cNvGrpSpPr>
            <p:nvPr/>
          </p:nvGrpSpPr>
          <p:grpSpPr bwMode="auto">
            <a:xfrm rot="5400000">
              <a:off x="3853262" y="5464010"/>
              <a:ext cx="232128" cy="152400"/>
              <a:chOff x="528" y="336"/>
              <a:chExt cx="3268" cy="1920"/>
            </a:xfrm>
          </p:grpSpPr>
          <p:sp>
            <p:nvSpPr>
              <p:cNvPr id="46169" name="Oval 929">
                <a:extLst>
                  <a:ext uri="{FF2B5EF4-FFF2-40B4-BE49-F238E27FC236}">
                    <a16:creationId xmlns:a16="http://schemas.microsoft.com/office/drawing/2014/main" id="{F5710CCE-D841-45D3-B6A3-FEA0E0535C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70" name="Oval 930">
                <a:extLst>
                  <a:ext uri="{FF2B5EF4-FFF2-40B4-BE49-F238E27FC236}">
                    <a16:creationId xmlns:a16="http://schemas.microsoft.com/office/drawing/2014/main" id="{13F8F80C-78E6-4F58-AD72-4563F3A176E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29" name="Group 928">
              <a:extLst>
                <a:ext uri="{FF2B5EF4-FFF2-40B4-BE49-F238E27FC236}">
                  <a16:creationId xmlns:a16="http://schemas.microsoft.com/office/drawing/2014/main" id="{816F5EE3-C68F-46BF-89EB-FB0FBCC753F6}"/>
                </a:ext>
              </a:extLst>
            </p:cNvPr>
            <p:cNvGrpSpPr>
              <a:grpSpLocks/>
            </p:cNvGrpSpPr>
            <p:nvPr/>
          </p:nvGrpSpPr>
          <p:grpSpPr bwMode="auto">
            <a:xfrm rot="5400000">
              <a:off x="3793995" y="5345487"/>
              <a:ext cx="232128" cy="152400"/>
              <a:chOff x="528" y="336"/>
              <a:chExt cx="3268" cy="1920"/>
            </a:xfrm>
          </p:grpSpPr>
          <p:sp>
            <p:nvSpPr>
              <p:cNvPr id="46167" name="Oval 929">
                <a:extLst>
                  <a:ext uri="{FF2B5EF4-FFF2-40B4-BE49-F238E27FC236}">
                    <a16:creationId xmlns:a16="http://schemas.microsoft.com/office/drawing/2014/main" id="{5A4148B5-6762-4583-BBE8-12EF52F2C9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68" name="Oval 930">
                <a:extLst>
                  <a:ext uri="{FF2B5EF4-FFF2-40B4-BE49-F238E27FC236}">
                    <a16:creationId xmlns:a16="http://schemas.microsoft.com/office/drawing/2014/main" id="{A3ED137B-B6E2-4250-81CF-8FC0F3EAAF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30" name="Group 928">
              <a:extLst>
                <a:ext uri="{FF2B5EF4-FFF2-40B4-BE49-F238E27FC236}">
                  <a16:creationId xmlns:a16="http://schemas.microsoft.com/office/drawing/2014/main" id="{AE15F9B8-934B-444C-B569-2C7D0E47B636}"/>
                </a:ext>
              </a:extLst>
            </p:cNvPr>
            <p:cNvGrpSpPr>
              <a:grpSpLocks/>
            </p:cNvGrpSpPr>
            <p:nvPr/>
          </p:nvGrpSpPr>
          <p:grpSpPr bwMode="auto">
            <a:xfrm rot="5400000">
              <a:off x="3717798" y="5235422"/>
              <a:ext cx="232128" cy="152400"/>
              <a:chOff x="528" y="336"/>
              <a:chExt cx="3268" cy="1920"/>
            </a:xfrm>
          </p:grpSpPr>
          <p:sp>
            <p:nvSpPr>
              <p:cNvPr id="46165" name="Oval 929">
                <a:extLst>
                  <a:ext uri="{FF2B5EF4-FFF2-40B4-BE49-F238E27FC236}">
                    <a16:creationId xmlns:a16="http://schemas.microsoft.com/office/drawing/2014/main" id="{110E627B-5DE3-461B-BB5F-C9D86652F36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66" name="Oval 930">
                <a:extLst>
                  <a:ext uri="{FF2B5EF4-FFF2-40B4-BE49-F238E27FC236}">
                    <a16:creationId xmlns:a16="http://schemas.microsoft.com/office/drawing/2014/main" id="{2A46829F-030E-48DE-A6C4-3D5DA48499B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31" name="Group 928">
              <a:extLst>
                <a:ext uri="{FF2B5EF4-FFF2-40B4-BE49-F238E27FC236}">
                  <a16:creationId xmlns:a16="http://schemas.microsoft.com/office/drawing/2014/main" id="{6520604A-8CDC-4036-AA51-CF3F88D91F12}"/>
                </a:ext>
              </a:extLst>
            </p:cNvPr>
            <p:cNvGrpSpPr>
              <a:grpSpLocks/>
            </p:cNvGrpSpPr>
            <p:nvPr/>
          </p:nvGrpSpPr>
          <p:grpSpPr bwMode="auto">
            <a:xfrm rot="5400000">
              <a:off x="3641595" y="5133818"/>
              <a:ext cx="232128" cy="152400"/>
              <a:chOff x="528" y="336"/>
              <a:chExt cx="3268" cy="1920"/>
            </a:xfrm>
          </p:grpSpPr>
          <p:sp>
            <p:nvSpPr>
              <p:cNvPr id="46163" name="Oval 929">
                <a:extLst>
                  <a:ext uri="{FF2B5EF4-FFF2-40B4-BE49-F238E27FC236}">
                    <a16:creationId xmlns:a16="http://schemas.microsoft.com/office/drawing/2014/main" id="{5E90D72D-2F92-4241-9A86-A823AA01497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64" name="Oval 930">
                <a:extLst>
                  <a:ext uri="{FF2B5EF4-FFF2-40B4-BE49-F238E27FC236}">
                    <a16:creationId xmlns:a16="http://schemas.microsoft.com/office/drawing/2014/main" id="{D98AD66E-FE06-4E0D-BBF5-35DC89B961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32" name="Group 928">
              <a:extLst>
                <a:ext uri="{FF2B5EF4-FFF2-40B4-BE49-F238E27FC236}">
                  <a16:creationId xmlns:a16="http://schemas.microsoft.com/office/drawing/2014/main" id="{7D473C13-8EEF-42B5-B1A5-23361D404DC1}"/>
                </a:ext>
              </a:extLst>
            </p:cNvPr>
            <p:cNvGrpSpPr>
              <a:grpSpLocks/>
            </p:cNvGrpSpPr>
            <p:nvPr/>
          </p:nvGrpSpPr>
          <p:grpSpPr bwMode="auto">
            <a:xfrm rot="5400000">
              <a:off x="4014123" y="5480932"/>
              <a:ext cx="232128" cy="152400"/>
              <a:chOff x="528" y="336"/>
              <a:chExt cx="3268" cy="1920"/>
            </a:xfrm>
          </p:grpSpPr>
          <p:sp>
            <p:nvSpPr>
              <p:cNvPr id="46161" name="Oval 929">
                <a:extLst>
                  <a:ext uri="{FF2B5EF4-FFF2-40B4-BE49-F238E27FC236}">
                    <a16:creationId xmlns:a16="http://schemas.microsoft.com/office/drawing/2014/main" id="{DACA1D14-E937-42CA-9092-FC2028ED501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62" name="Oval 930">
                <a:extLst>
                  <a:ext uri="{FF2B5EF4-FFF2-40B4-BE49-F238E27FC236}">
                    <a16:creationId xmlns:a16="http://schemas.microsoft.com/office/drawing/2014/main" id="{E852D2E3-AB78-4F09-AF27-2800DB14AA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33" name="Group 928">
              <a:extLst>
                <a:ext uri="{FF2B5EF4-FFF2-40B4-BE49-F238E27FC236}">
                  <a16:creationId xmlns:a16="http://schemas.microsoft.com/office/drawing/2014/main" id="{42132690-1335-4546-BC46-0174D15FD3C0}"/>
                </a:ext>
              </a:extLst>
            </p:cNvPr>
            <p:cNvGrpSpPr>
              <a:grpSpLocks/>
            </p:cNvGrpSpPr>
            <p:nvPr/>
          </p:nvGrpSpPr>
          <p:grpSpPr bwMode="auto">
            <a:xfrm rot="5400000">
              <a:off x="3946393" y="5362400"/>
              <a:ext cx="232128" cy="152400"/>
              <a:chOff x="528" y="336"/>
              <a:chExt cx="3268" cy="1920"/>
            </a:xfrm>
          </p:grpSpPr>
          <p:sp>
            <p:nvSpPr>
              <p:cNvPr id="46159" name="Oval 929">
                <a:extLst>
                  <a:ext uri="{FF2B5EF4-FFF2-40B4-BE49-F238E27FC236}">
                    <a16:creationId xmlns:a16="http://schemas.microsoft.com/office/drawing/2014/main" id="{565490F2-076D-4683-A4DE-EE8B93A2F98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60" name="Oval 930">
                <a:extLst>
                  <a:ext uri="{FF2B5EF4-FFF2-40B4-BE49-F238E27FC236}">
                    <a16:creationId xmlns:a16="http://schemas.microsoft.com/office/drawing/2014/main" id="{D362F349-1EB2-4E24-95A0-902841190F1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34" name="Group 928">
              <a:extLst>
                <a:ext uri="{FF2B5EF4-FFF2-40B4-BE49-F238E27FC236}">
                  <a16:creationId xmlns:a16="http://schemas.microsoft.com/office/drawing/2014/main" id="{1C4E48A6-DA25-4299-9860-CA8281C36223}"/>
                </a:ext>
              </a:extLst>
            </p:cNvPr>
            <p:cNvGrpSpPr>
              <a:grpSpLocks/>
            </p:cNvGrpSpPr>
            <p:nvPr/>
          </p:nvGrpSpPr>
          <p:grpSpPr bwMode="auto">
            <a:xfrm rot="5400000">
              <a:off x="3887126" y="5243877"/>
              <a:ext cx="232128" cy="152400"/>
              <a:chOff x="528" y="336"/>
              <a:chExt cx="3268" cy="1920"/>
            </a:xfrm>
          </p:grpSpPr>
          <p:sp>
            <p:nvSpPr>
              <p:cNvPr id="46157" name="Oval 929">
                <a:extLst>
                  <a:ext uri="{FF2B5EF4-FFF2-40B4-BE49-F238E27FC236}">
                    <a16:creationId xmlns:a16="http://schemas.microsoft.com/office/drawing/2014/main" id="{9D53B7E1-6B59-4CAE-AD23-4E36A2C6B42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58" name="Oval 930">
                <a:extLst>
                  <a:ext uri="{FF2B5EF4-FFF2-40B4-BE49-F238E27FC236}">
                    <a16:creationId xmlns:a16="http://schemas.microsoft.com/office/drawing/2014/main" id="{DB402AC0-93D8-4C02-845F-BD4AC9390F8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35" name="Group 928">
              <a:extLst>
                <a:ext uri="{FF2B5EF4-FFF2-40B4-BE49-F238E27FC236}">
                  <a16:creationId xmlns:a16="http://schemas.microsoft.com/office/drawing/2014/main" id="{B3C41812-BF2F-4BA1-8F73-6726C475E870}"/>
                </a:ext>
              </a:extLst>
            </p:cNvPr>
            <p:cNvGrpSpPr>
              <a:grpSpLocks/>
            </p:cNvGrpSpPr>
            <p:nvPr/>
          </p:nvGrpSpPr>
          <p:grpSpPr bwMode="auto">
            <a:xfrm rot="5400000">
              <a:off x="3810929" y="5133812"/>
              <a:ext cx="232128" cy="152400"/>
              <a:chOff x="528" y="336"/>
              <a:chExt cx="3268" cy="1920"/>
            </a:xfrm>
          </p:grpSpPr>
          <p:sp>
            <p:nvSpPr>
              <p:cNvPr id="46155" name="Oval 929">
                <a:extLst>
                  <a:ext uri="{FF2B5EF4-FFF2-40B4-BE49-F238E27FC236}">
                    <a16:creationId xmlns:a16="http://schemas.microsoft.com/office/drawing/2014/main" id="{67333ECF-CEF2-4F38-9E6A-98FA55B99B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56" name="Oval 930">
                <a:extLst>
                  <a:ext uri="{FF2B5EF4-FFF2-40B4-BE49-F238E27FC236}">
                    <a16:creationId xmlns:a16="http://schemas.microsoft.com/office/drawing/2014/main" id="{7B2082D1-DE3E-4864-BD6D-2EEC24AAC4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36" name="Group 928">
              <a:extLst>
                <a:ext uri="{FF2B5EF4-FFF2-40B4-BE49-F238E27FC236}">
                  <a16:creationId xmlns:a16="http://schemas.microsoft.com/office/drawing/2014/main" id="{BECA8666-5FE8-4083-9674-89B8894424C8}"/>
                </a:ext>
              </a:extLst>
            </p:cNvPr>
            <p:cNvGrpSpPr>
              <a:grpSpLocks/>
            </p:cNvGrpSpPr>
            <p:nvPr/>
          </p:nvGrpSpPr>
          <p:grpSpPr bwMode="auto">
            <a:xfrm rot="5400000">
              <a:off x="3734726" y="5032208"/>
              <a:ext cx="232128" cy="152400"/>
              <a:chOff x="528" y="336"/>
              <a:chExt cx="3268" cy="1920"/>
            </a:xfrm>
          </p:grpSpPr>
          <p:sp>
            <p:nvSpPr>
              <p:cNvPr id="46153" name="Oval 929">
                <a:extLst>
                  <a:ext uri="{FF2B5EF4-FFF2-40B4-BE49-F238E27FC236}">
                    <a16:creationId xmlns:a16="http://schemas.microsoft.com/office/drawing/2014/main" id="{CA7D5D07-4C56-4819-81C1-BBFFF662B7E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54" name="Oval 930">
                <a:extLst>
                  <a:ext uri="{FF2B5EF4-FFF2-40B4-BE49-F238E27FC236}">
                    <a16:creationId xmlns:a16="http://schemas.microsoft.com/office/drawing/2014/main" id="{32871317-CED7-4B3A-942B-03BBD37674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37" name="Group 928">
              <a:extLst>
                <a:ext uri="{FF2B5EF4-FFF2-40B4-BE49-F238E27FC236}">
                  <a16:creationId xmlns:a16="http://schemas.microsoft.com/office/drawing/2014/main" id="{2B8E5D2F-C8E8-4747-8F64-30DAFC2EF962}"/>
                </a:ext>
              </a:extLst>
            </p:cNvPr>
            <p:cNvGrpSpPr>
              <a:grpSpLocks/>
            </p:cNvGrpSpPr>
            <p:nvPr/>
          </p:nvGrpSpPr>
          <p:grpSpPr bwMode="auto">
            <a:xfrm rot="5400000">
              <a:off x="3658523" y="4930604"/>
              <a:ext cx="232128" cy="152400"/>
              <a:chOff x="528" y="336"/>
              <a:chExt cx="3268" cy="1920"/>
            </a:xfrm>
          </p:grpSpPr>
          <p:sp>
            <p:nvSpPr>
              <p:cNvPr id="46151" name="Oval 929">
                <a:extLst>
                  <a:ext uri="{FF2B5EF4-FFF2-40B4-BE49-F238E27FC236}">
                    <a16:creationId xmlns:a16="http://schemas.microsoft.com/office/drawing/2014/main" id="{B6A00D22-4C67-4437-8952-5B3152DCCF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52" name="Oval 930">
                <a:extLst>
                  <a:ext uri="{FF2B5EF4-FFF2-40B4-BE49-F238E27FC236}">
                    <a16:creationId xmlns:a16="http://schemas.microsoft.com/office/drawing/2014/main" id="{8C97983E-41DC-4544-ACA0-7F41DAF32C3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38" name="Group 928">
              <a:extLst>
                <a:ext uri="{FF2B5EF4-FFF2-40B4-BE49-F238E27FC236}">
                  <a16:creationId xmlns:a16="http://schemas.microsoft.com/office/drawing/2014/main" id="{5761E49F-6355-4BC0-B4A9-C37CA3F79D99}"/>
                </a:ext>
              </a:extLst>
            </p:cNvPr>
            <p:cNvGrpSpPr>
              <a:grpSpLocks/>
            </p:cNvGrpSpPr>
            <p:nvPr/>
          </p:nvGrpSpPr>
          <p:grpSpPr bwMode="auto">
            <a:xfrm rot="5400000">
              <a:off x="3590793" y="4812072"/>
              <a:ext cx="232128" cy="152400"/>
              <a:chOff x="528" y="336"/>
              <a:chExt cx="3268" cy="1920"/>
            </a:xfrm>
          </p:grpSpPr>
          <p:sp>
            <p:nvSpPr>
              <p:cNvPr id="46149" name="Oval 929">
                <a:extLst>
                  <a:ext uri="{FF2B5EF4-FFF2-40B4-BE49-F238E27FC236}">
                    <a16:creationId xmlns:a16="http://schemas.microsoft.com/office/drawing/2014/main" id="{A6DCD08B-2A41-4C7C-8F3C-DC2FF74F06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50" name="Oval 930">
                <a:extLst>
                  <a:ext uri="{FF2B5EF4-FFF2-40B4-BE49-F238E27FC236}">
                    <a16:creationId xmlns:a16="http://schemas.microsoft.com/office/drawing/2014/main" id="{05F93A37-1F55-4882-9717-A3E9039C18C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39" name="Group 928">
              <a:extLst>
                <a:ext uri="{FF2B5EF4-FFF2-40B4-BE49-F238E27FC236}">
                  <a16:creationId xmlns:a16="http://schemas.microsoft.com/office/drawing/2014/main" id="{52BA5A25-D86E-4679-9F83-31114C6C8A27}"/>
                </a:ext>
              </a:extLst>
            </p:cNvPr>
            <p:cNvGrpSpPr>
              <a:grpSpLocks/>
            </p:cNvGrpSpPr>
            <p:nvPr/>
          </p:nvGrpSpPr>
          <p:grpSpPr bwMode="auto">
            <a:xfrm rot="5400000">
              <a:off x="4149595" y="5413196"/>
              <a:ext cx="232128" cy="152400"/>
              <a:chOff x="528" y="336"/>
              <a:chExt cx="3268" cy="1920"/>
            </a:xfrm>
          </p:grpSpPr>
          <p:sp>
            <p:nvSpPr>
              <p:cNvPr id="46147" name="Oval 929">
                <a:extLst>
                  <a:ext uri="{FF2B5EF4-FFF2-40B4-BE49-F238E27FC236}">
                    <a16:creationId xmlns:a16="http://schemas.microsoft.com/office/drawing/2014/main" id="{6EFE6ADB-7D79-4E2C-BB02-AA58F355DB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48" name="Oval 930">
                <a:extLst>
                  <a:ext uri="{FF2B5EF4-FFF2-40B4-BE49-F238E27FC236}">
                    <a16:creationId xmlns:a16="http://schemas.microsoft.com/office/drawing/2014/main" id="{E83A51B9-DF7F-4F20-8B7A-D825CA76786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40" name="Group 928">
              <a:extLst>
                <a:ext uri="{FF2B5EF4-FFF2-40B4-BE49-F238E27FC236}">
                  <a16:creationId xmlns:a16="http://schemas.microsoft.com/office/drawing/2014/main" id="{67CD512D-7DCB-4CDA-8AEB-3B315B6B6F3D}"/>
                </a:ext>
              </a:extLst>
            </p:cNvPr>
            <p:cNvGrpSpPr>
              <a:grpSpLocks/>
            </p:cNvGrpSpPr>
            <p:nvPr/>
          </p:nvGrpSpPr>
          <p:grpSpPr bwMode="auto">
            <a:xfrm rot="5400000">
              <a:off x="4073392" y="5311592"/>
              <a:ext cx="232128" cy="152400"/>
              <a:chOff x="528" y="336"/>
              <a:chExt cx="3268" cy="1920"/>
            </a:xfrm>
          </p:grpSpPr>
          <p:sp>
            <p:nvSpPr>
              <p:cNvPr id="46145" name="Oval 929">
                <a:extLst>
                  <a:ext uri="{FF2B5EF4-FFF2-40B4-BE49-F238E27FC236}">
                    <a16:creationId xmlns:a16="http://schemas.microsoft.com/office/drawing/2014/main" id="{2BD8D268-D180-4282-A676-302DAA6C9C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46" name="Oval 930">
                <a:extLst>
                  <a:ext uri="{FF2B5EF4-FFF2-40B4-BE49-F238E27FC236}">
                    <a16:creationId xmlns:a16="http://schemas.microsoft.com/office/drawing/2014/main" id="{E75659FA-FCF3-4E12-A766-487DB1BDA69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41" name="Group 928">
              <a:extLst>
                <a:ext uri="{FF2B5EF4-FFF2-40B4-BE49-F238E27FC236}">
                  <a16:creationId xmlns:a16="http://schemas.microsoft.com/office/drawing/2014/main" id="{21A1DF10-8B8A-4E75-96EA-41D2C1EC1E6F}"/>
                </a:ext>
              </a:extLst>
            </p:cNvPr>
            <p:cNvGrpSpPr>
              <a:grpSpLocks/>
            </p:cNvGrpSpPr>
            <p:nvPr/>
          </p:nvGrpSpPr>
          <p:grpSpPr bwMode="auto">
            <a:xfrm rot="5400000">
              <a:off x="4005662" y="5193060"/>
              <a:ext cx="232128" cy="152400"/>
              <a:chOff x="528" y="336"/>
              <a:chExt cx="3268" cy="1920"/>
            </a:xfrm>
          </p:grpSpPr>
          <p:sp>
            <p:nvSpPr>
              <p:cNvPr id="46143" name="Oval 929">
                <a:extLst>
                  <a:ext uri="{FF2B5EF4-FFF2-40B4-BE49-F238E27FC236}">
                    <a16:creationId xmlns:a16="http://schemas.microsoft.com/office/drawing/2014/main" id="{D6DBF133-FF91-442E-89C3-E6EA436E2CD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44" name="Oval 930">
                <a:extLst>
                  <a:ext uri="{FF2B5EF4-FFF2-40B4-BE49-F238E27FC236}">
                    <a16:creationId xmlns:a16="http://schemas.microsoft.com/office/drawing/2014/main" id="{8C5B6804-11C7-4BF7-B435-95101FE73C6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42" name="Group 928">
              <a:extLst>
                <a:ext uri="{FF2B5EF4-FFF2-40B4-BE49-F238E27FC236}">
                  <a16:creationId xmlns:a16="http://schemas.microsoft.com/office/drawing/2014/main" id="{6801EFB6-0698-4D51-9FBC-101AB8569923}"/>
                </a:ext>
              </a:extLst>
            </p:cNvPr>
            <p:cNvGrpSpPr>
              <a:grpSpLocks/>
            </p:cNvGrpSpPr>
            <p:nvPr/>
          </p:nvGrpSpPr>
          <p:grpSpPr bwMode="auto">
            <a:xfrm rot="5400000">
              <a:off x="3946395" y="5074537"/>
              <a:ext cx="232128" cy="152400"/>
              <a:chOff x="528" y="336"/>
              <a:chExt cx="3268" cy="1920"/>
            </a:xfrm>
          </p:grpSpPr>
          <p:sp>
            <p:nvSpPr>
              <p:cNvPr id="46141" name="Oval 929">
                <a:extLst>
                  <a:ext uri="{FF2B5EF4-FFF2-40B4-BE49-F238E27FC236}">
                    <a16:creationId xmlns:a16="http://schemas.microsoft.com/office/drawing/2014/main" id="{B4412C2C-F3E9-4F33-AB46-EA026355142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42" name="Oval 930">
                <a:extLst>
                  <a:ext uri="{FF2B5EF4-FFF2-40B4-BE49-F238E27FC236}">
                    <a16:creationId xmlns:a16="http://schemas.microsoft.com/office/drawing/2014/main" id="{5C93EB3B-C266-4EFE-94A7-3570D761682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43" name="Group 928">
              <a:extLst>
                <a:ext uri="{FF2B5EF4-FFF2-40B4-BE49-F238E27FC236}">
                  <a16:creationId xmlns:a16="http://schemas.microsoft.com/office/drawing/2014/main" id="{8C86C19C-ED97-40D3-8936-1D4313C6299D}"/>
                </a:ext>
              </a:extLst>
            </p:cNvPr>
            <p:cNvGrpSpPr>
              <a:grpSpLocks/>
            </p:cNvGrpSpPr>
            <p:nvPr/>
          </p:nvGrpSpPr>
          <p:grpSpPr bwMode="auto">
            <a:xfrm rot="5400000">
              <a:off x="3870198" y="4964472"/>
              <a:ext cx="232128" cy="152400"/>
              <a:chOff x="528" y="336"/>
              <a:chExt cx="3268" cy="1920"/>
            </a:xfrm>
          </p:grpSpPr>
          <p:sp>
            <p:nvSpPr>
              <p:cNvPr id="46139" name="Oval 929">
                <a:extLst>
                  <a:ext uri="{FF2B5EF4-FFF2-40B4-BE49-F238E27FC236}">
                    <a16:creationId xmlns:a16="http://schemas.microsoft.com/office/drawing/2014/main" id="{DCEA6929-08BB-404D-BFD1-F299351705A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40" name="Oval 930">
                <a:extLst>
                  <a:ext uri="{FF2B5EF4-FFF2-40B4-BE49-F238E27FC236}">
                    <a16:creationId xmlns:a16="http://schemas.microsoft.com/office/drawing/2014/main" id="{A98D30BD-74D9-4E1F-A1A6-F1B21BFBC5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44" name="Group 928">
              <a:extLst>
                <a:ext uri="{FF2B5EF4-FFF2-40B4-BE49-F238E27FC236}">
                  <a16:creationId xmlns:a16="http://schemas.microsoft.com/office/drawing/2014/main" id="{EB67BAC5-36FD-41AD-9611-D0805D863C1B}"/>
                </a:ext>
              </a:extLst>
            </p:cNvPr>
            <p:cNvGrpSpPr>
              <a:grpSpLocks/>
            </p:cNvGrpSpPr>
            <p:nvPr/>
          </p:nvGrpSpPr>
          <p:grpSpPr bwMode="auto">
            <a:xfrm rot="5400000">
              <a:off x="3793995" y="4862868"/>
              <a:ext cx="232128" cy="152400"/>
              <a:chOff x="528" y="336"/>
              <a:chExt cx="3268" cy="1920"/>
            </a:xfrm>
          </p:grpSpPr>
          <p:sp>
            <p:nvSpPr>
              <p:cNvPr id="46137" name="Oval 929">
                <a:extLst>
                  <a:ext uri="{FF2B5EF4-FFF2-40B4-BE49-F238E27FC236}">
                    <a16:creationId xmlns:a16="http://schemas.microsoft.com/office/drawing/2014/main" id="{F9FDB250-AE4F-45F0-8413-9168FCC630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38" name="Oval 930">
                <a:extLst>
                  <a:ext uri="{FF2B5EF4-FFF2-40B4-BE49-F238E27FC236}">
                    <a16:creationId xmlns:a16="http://schemas.microsoft.com/office/drawing/2014/main" id="{7EAAC27B-69C2-405B-8473-19C7BED7200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45" name="Group 928">
              <a:extLst>
                <a:ext uri="{FF2B5EF4-FFF2-40B4-BE49-F238E27FC236}">
                  <a16:creationId xmlns:a16="http://schemas.microsoft.com/office/drawing/2014/main" id="{B0BDF58F-C6E8-49AB-86EF-7631CBA6C3B4}"/>
                </a:ext>
              </a:extLst>
            </p:cNvPr>
            <p:cNvGrpSpPr>
              <a:grpSpLocks/>
            </p:cNvGrpSpPr>
            <p:nvPr/>
          </p:nvGrpSpPr>
          <p:grpSpPr bwMode="auto">
            <a:xfrm rot="5400000">
              <a:off x="3717792" y="4761264"/>
              <a:ext cx="232128" cy="152400"/>
              <a:chOff x="528" y="336"/>
              <a:chExt cx="3268" cy="1920"/>
            </a:xfrm>
          </p:grpSpPr>
          <p:sp>
            <p:nvSpPr>
              <p:cNvPr id="46135" name="Oval 929">
                <a:extLst>
                  <a:ext uri="{FF2B5EF4-FFF2-40B4-BE49-F238E27FC236}">
                    <a16:creationId xmlns:a16="http://schemas.microsoft.com/office/drawing/2014/main" id="{9F4BF347-0739-4526-B59D-51FEBE37B5A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36" name="Oval 930">
                <a:extLst>
                  <a:ext uri="{FF2B5EF4-FFF2-40B4-BE49-F238E27FC236}">
                    <a16:creationId xmlns:a16="http://schemas.microsoft.com/office/drawing/2014/main" id="{3DFD7A09-54B7-4CA0-8C82-E8DE8C33C3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46" name="Group 928">
              <a:extLst>
                <a:ext uri="{FF2B5EF4-FFF2-40B4-BE49-F238E27FC236}">
                  <a16:creationId xmlns:a16="http://schemas.microsoft.com/office/drawing/2014/main" id="{A32EC6F9-9D4A-43F4-BE95-13CB5D257FFB}"/>
                </a:ext>
              </a:extLst>
            </p:cNvPr>
            <p:cNvGrpSpPr>
              <a:grpSpLocks/>
            </p:cNvGrpSpPr>
            <p:nvPr/>
          </p:nvGrpSpPr>
          <p:grpSpPr bwMode="auto">
            <a:xfrm rot="5400000">
              <a:off x="3650062" y="4642732"/>
              <a:ext cx="232128" cy="152400"/>
              <a:chOff x="528" y="336"/>
              <a:chExt cx="3268" cy="1920"/>
            </a:xfrm>
          </p:grpSpPr>
          <p:sp>
            <p:nvSpPr>
              <p:cNvPr id="46133" name="Oval 929">
                <a:extLst>
                  <a:ext uri="{FF2B5EF4-FFF2-40B4-BE49-F238E27FC236}">
                    <a16:creationId xmlns:a16="http://schemas.microsoft.com/office/drawing/2014/main" id="{4DF7331A-8638-4355-A88B-24397C29868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34" name="Oval 930">
                <a:extLst>
                  <a:ext uri="{FF2B5EF4-FFF2-40B4-BE49-F238E27FC236}">
                    <a16:creationId xmlns:a16="http://schemas.microsoft.com/office/drawing/2014/main" id="{CDECD332-E47E-4248-A43C-5C573B64B16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47" name="Group 928">
              <a:extLst>
                <a:ext uri="{FF2B5EF4-FFF2-40B4-BE49-F238E27FC236}">
                  <a16:creationId xmlns:a16="http://schemas.microsoft.com/office/drawing/2014/main" id="{BFF84E6F-FAE9-4EE7-88D1-22C6B877C610}"/>
                </a:ext>
              </a:extLst>
            </p:cNvPr>
            <p:cNvGrpSpPr>
              <a:grpSpLocks/>
            </p:cNvGrpSpPr>
            <p:nvPr/>
          </p:nvGrpSpPr>
          <p:grpSpPr bwMode="auto">
            <a:xfrm rot="5400000">
              <a:off x="4361263" y="5523257"/>
              <a:ext cx="232128" cy="152400"/>
              <a:chOff x="528" y="336"/>
              <a:chExt cx="3268" cy="1920"/>
            </a:xfrm>
          </p:grpSpPr>
          <p:sp>
            <p:nvSpPr>
              <p:cNvPr id="46131" name="Oval 929">
                <a:extLst>
                  <a:ext uri="{FF2B5EF4-FFF2-40B4-BE49-F238E27FC236}">
                    <a16:creationId xmlns:a16="http://schemas.microsoft.com/office/drawing/2014/main" id="{867F358F-4BE9-4887-8E2E-68B4E4969F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32" name="Oval 930">
                <a:extLst>
                  <a:ext uri="{FF2B5EF4-FFF2-40B4-BE49-F238E27FC236}">
                    <a16:creationId xmlns:a16="http://schemas.microsoft.com/office/drawing/2014/main" id="{C3DE2C4F-CAC7-4E83-B2EF-2D4E07CC5E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48" name="Group 928">
              <a:extLst>
                <a:ext uri="{FF2B5EF4-FFF2-40B4-BE49-F238E27FC236}">
                  <a16:creationId xmlns:a16="http://schemas.microsoft.com/office/drawing/2014/main" id="{8037C0B4-2A70-4629-9A17-753315112FC7}"/>
                </a:ext>
              </a:extLst>
            </p:cNvPr>
            <p:cNvGrpSpPr>
              <a:grpSpLocks/>
            </p:cNvGrpSpPr>
            <p:nvPr/>
          </p:nvGrpSpPr>
          <p:grpSpPr bwMode="auto">
            <a:xfrm rot="5400000">
              <a:off x="4327396" y="5413190"/>
              <a:ext cx="232128" cy="152400"/>
              <a:chOff x="528" y="336"/>
              <a:chExt cx="3268" cy="1920"/>
            </a:xfrm>
          </p:grpSpPr>
          <p:sp>
            <p:nvSpPr>
              <p:cNvPr id="46129" name="Oval 929">
                <a:extLst>
                  <a:ext uri="{FF2B5EF4-FFF2-40B4-BE49-F238E27FC236}">
                    <a16:creationId xmlns:a16="http://schemas.microsoft.com/office/drawing/2014/main" id="{49A0570B-639D-4998-99C4-7B8E4AE12B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30" name="Oval 930">
                <a:extLst>
                  <a:ext uri="{FF2B5EF4-FFF2-40B4-BE49-F238E27FC236}">
                    <a16:creationId xmlns:a16="http://schemas.microsoft.com/office/drawing/2014/main" id="{6AE07993-9927-422B-B50B-000D84B1AF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49" name="Group 928">
              <a:extLst>
                <a:ext uri="{FF2B5EF4-FFF2-40B4-BE49-F238E27FC236}">
                  <a16:creationId xmlns:a16="http://schemas.microsoft.com/office/drawing/2014/main" id="{15CC39A1-3E24-46E5-BF7A-0FF1D1D06DB0}"/>
                </a:ext>
              </a:extLst>
            </p:cNvPr>
            <p:cNvGrpSpPr>
              <a:grpSpLocks/>
            </p:cNvGrpSpPr>
            <p:nvPr/>
          </p:nvGrpSpPr>
          <p:grpSpPr bwMode="auto">
            <a:xfrm rot="5400000">
              <a:off x="4251199" y="5303125"/>
              <a:ext cx="232128" cy="152400"/>
              <a:chOff x="528" y="336"/>
              <a:chExt cx="3268" cy="1920"/>
            </a:xfrm>
          </p:grpSpPr>
          <p:sp>
            <p:nvSpPr>
              <p:cNvPr id="46127" name="Oval 929">
                <a:extLst>
                  <a:ext uri="{FF2B5EF4-FFF2-40B4-BE49-F238E27FC236}">
                    <a16:creationId xmlns:a16="http://schemas.microsoft.com/office/drawing/2014/main" id="{887BF044-75C7-4658-A8E9-968ADE30C9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28" name="Oval 930">
                <a:extLst>
                  <a:ext uri="{FF2B5EF4-FFF2-40B4-BE49-F238E27FC236}">
                    <a16:creationId xmlns:a16="http://schemas.microsoft.com/office/drawing/2014/main" id="{C1008DC8-6DE4-4E64-9B03-F32C9202CF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50" name="Group 928">
              <a:extLst>
                <a:ext uri="{FF2B5EF4-FFF2-40B4-BE49-F238E27FC236}">
                  <a16:creationId xmlns:a16="http://schemas.microsoft.com/office/drawing/2014/main" id="{A11B0E83-621F-4430-A19F-6A4146E28E2A}"/>
                </a:ext>
              </a:extLst>
            </p:cNvPr>
            <p:cNvGrpSpPr>
              <a:grpSpLocks/>
            </p:cNvGrpSpPr>
            <p:nvPr/>
          </p:nvGrpSpPr>
          <p:grpSpPr bwMode="auto">
            <a:xfrm rot="5400000">
              <a:off x="4174996" y="5201521"/>
              <a:ext cx="232128" cy="152400"/>
              <a:chOff x="528" y="336"/>
              <a:chExt cx="3268" cy="1920"/>
            </a:xfrm>
          </p:grpSpPr>
          <p:sp>
            <p:nvSpPr>
              <p:cNvPr id="46125" name="Oval 929">
                <a:extLst>
                  <a:ext uri="{FF2B5EF4-FFF2-40B4-BE49-F238E27FC236}">
                    <a16:creationId xmlns:a16="http://schemas.microsoft.com/office/drawing/2014/main" id="{1B81B8BE-ECB0-4606-80FD-33BCEF5C85B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26" name="Oval 930">
                <a:extLst>
                  <a:ext uri="{FF2B5EF4-FFF2-40B4-BE49-F238E27FC236}">
                    <a16:creationId xmlns:a16="http://schemas.microsoft.com/office/drawing/2014/main" id="{AF5B3E3C-0DE5-47F0-BE2D-DD02AAF819A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51" name="Group 928">
              <a:extLst>
                <a:ext uri="{FF2B5EF4-FFF2-40B4-BE49-F238E27FC236}">
                  <a16:creationId xmlns:a16="http://schemas.microsoft.com/office/drawing/2014/main" id="{E9DCC604-8C9D-40C8-8C46-1D3570FD4E82}"/>
                </a:ext>
              </a:extLst>
            </p:cNvPr>
            <p:cNvGrpSpPr>
              <a:grpSpLocks/>
            </p:cNvGrpSpPr>
            <p:nvPr/>
          </p:nvGrpSpPr>
          <p:grpSpPr bwMode="auto">
            <a:xfrm rot="5400000">
              <a:off x="4098793" y="5099917"/>
              <a:ext cx="232128" cy="152400"/>
              <a:chOff x="528" y="336"/>
              <a:chExt cx="3268" cy="1920"/>
            </a:xfrm>
          </p:grpSpPr>
          <p:sp>
            <p:nvSpPr>
              <p:cNvPr id="46123" name="Oval 929">
                <a:extLst>
                  <a:ext uri="{FF2B5EF4-FFF2-40B4-BE49-F238E27FC236}">
                    <a16:creationId xmlns:a16="http://schemas.microsoft.com/office/drawing/2014/main" id="{5148A923-8567-4846-98F1-E92BC83CE31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24" name="Oval 930">
                <a:extLst>
                  <a:ext uri="{FF2B5EF4-FFF2-40B4-BE49-F238E27FC236}">
                    <a16:creationId xmlns:a16="http://schemas.microsoft.com/office/drawing/2014/main" id="{7650E54C-52E0-4AC3-9C66-E3BB155852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52" name="Group 928">
              <a:extLst>
                <a:ext uri="{FF2B5EF4-FFF2-40B4-BE49-F238E27FC236}">
                  <a16:creationId xmlns:a16="http://schemas.microsoft.com/office/drawing/2014/main" id="{2BDD3C38-92DE-493F-9582-031967866F4C}"/>
                </a:ext>
              </a:extLst>
            </p:cNvPr>
            <p:cNvGrpSpPr>
              <a:grpSpLocks/>
            </p:cNvGrpSpPr>
            <p:nvPr/>
          </p:nvGrpSpPr>
          <p:grpSpPr bwMode="auto">
            <a:xfrm rot="5400000">
              <a:off x="4031063" y="4981385"/>
              <a:ext cx="232128" cy="152400"/>
              <a:chOff x="528" y="336"/>
              <a:chExt cx="3268" cy="1920"/>
            </a:xfrm>
          </p:grpSpPr>
          <p:sp>
            <p:nvSpPr>
              <p:cNvPr id="46121" name="Oval 929">
                <a:extLst>
                  <a:ext uri="{FF2B5EF4-FFF2-40B4-BE49-F238E27FC236}">
                    <a16:creationId xmlns:a16="http://schemas.microsoft.com/office/drawing/2014/main" id="{C6A719E6-330A-4AD9-8219-9C80A470355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22" name="Oval 930">
                <a:extLst>
                  <a:ext uri="{FF2B5EF4-FFF2-40B4-BE49-F238E27FC236}">
                    <a16:creationId xmlns:a16="http://schemas.microsoft.com/office/drawing/2014/main" id="{41AFFA2A-F0AE-400B-A077-4E09167772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53" name="Group 928">
              <a:extLst>
                <a:ext uri="{FF2B5EF4-FFF2-40B4-BE49-F238E27FC236}">
                  <a16:creationId xmlns:a16="http://schemas.microsoft.com/office/drawing/2014/main" id="{8ECB9C79-C866-4B57-9E5E-C7AD110258F1}"/>
                </a:ext>
              </a:extLst>
            </p:cNvPr>
            <p:cNvGrpSpPr>
              <a:grpSpLocks/>
            </p:cNvGrpSpPr>
            <p:nvPr/>
          </p:nvGrpSpPr>
          <p:grpSpPr bwMode="auto">
            <a:xfrm rot="5400000">
              <a:off x="3971796" y="4862862"/>
              <a:ext cx="232128" cy="152400"/>
              <a:chOff x="528" y="336"/>
              <a:chExt cx="3268" cy="1920"/>
            </a:xfrm>
          </p:grpSpPr>
          <p:sp>
            <p:nvSpPr>
              <p:cNvPr id="46119" name="Oval 929">
                <a:extLst>
                  <a:ext uri="{FF2B5EF4-FFF2-40B4-BE49-F238E27FC236}">
                    <a16:creationId xmlns:a16="http://schemas.microsoft.com/office/drawing/2014/main" id="{25BFF632-A206-45DD-BCC7-DB1009363E6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20" name="Oval 930">
                <a:extLst>
                  <a:ext uri="{FF2B5EF4-FFF2-40B4-BE49-F238E27FC236}">
                    <a16:creationId xmlns:a16="http://schemas.microsoft.com/office/drawing/2014/main" id="{845A96ED-DA9F-4C07-87E6-C8BE8153612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54" name="Group 928">
              <a:extLst>
                <a:ext uri="{FF2B5EF4-FFF2-40B4-BE49-F238E27FC236}">
                  <a16:creationId xmlns:a16="http://schemas.microsoft.com/office/drawing/2014/main" id="{3AE48468-6069-4A26-A944-3826B70010AC}"/>
                </a:ext>
              </a:extLst>
            </p:cNvPr>
            <p:cNvGrpSpPr>
              <a:grpSpLocks/>
            </p:cNvGrpSpPr>
            <p:nvPr/>
          </p:nvGrpSpPr>
          <p:grpSpPr bwMode="auto">
            <a:xfrm rot="5400000">
              <a:off x="3895599" y="4752797"/>
              <a:ext cx="232128" cy="152400"/>
              <a:chOff x="528" y="336"/>
              <a:chExt cx="3268" cy="1920"/>
            </a:xfrm>
          </p:grpSpPr>
          <p:sp>
            <p:nvSpPr>
              <p:cNvPr id="46117" name="Oval 929">
                <a:extLst>
                  <a:ext uri="{FF2B5EF4-FFF2-40B4-BE49-F238E27FC236}">
                    <a16:creationId xmlns:a16="http://schemas.microsoft.com/office/drawing/2014/main" id="{6629779B-F3B9-4F67-AEB9-96E1BDB43B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18" name="Oval 930">
                <a:extLst>
                  <a:ext uri="{FF2B5EF4-FFF2-40B4-BE49-F238E27FC236}">
                    <a16:creationId xmlns:a16="http://schemas.microsoft.com/office/drawing/2014/main" id="{D0FCF2C2-5DD5-43A2-9121-58C8D2E0D3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55" name="Group 928">
              <a:extLst>
                <a:ext uri="{FF2B5EF4-FFF2-40B4-BE49-F238E27FC236}">
                  <a16:creationId xmlns:a16="http://schemas.microsoft.com/office/drawing/2014/main" id="{817EDD32-19A4-4BF7-B5A6-7E16F90C9FA1}"/>
                </a:ext>
              </a:extLst>
            </p:cNvPr>
            <p:cNvGrpSpPr>
              <a:grpSpLocks/>
            </p:cNvGrpSpPr>
            <p:nvPr/>
          </p:nvGrpSpPr>
          <p:grpSpPr bwMode="auto">
            <a:xfrm rot="5400000">
              <a:off x="3819396" y="4651193"/>
              <a:ext cx="232128" cy="152400"/>
              <a:chOff x="528" y="336"/>
              <a:chExt cx="3268" cy="1920"/>
            </a:xfrm>
          </p:grpSpPr>
          <p:sp>
            <p:nvSpPr>
              <p:cNvPr id="46115" name="Oval 929">
                <a:extLst>
                  <a:ext uri="{FF2B5EF4-FFF2-40B4-BE49-F238E27FC236}">
                    <a16:creationId xmlns:a16="http://schemas.microsoft.com/office/drawing/2014/main" id="{9817874F-65F3-471E-9A7A-084F13903BD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16" name="Oval 930">
                <a:extLst>
                  <a:ext uri="{FF2B5EF4-FFF2-40B4-BE49-F238E27FC236}">
                    <a16:creationId xmlns:a16="http://schemas.microsoft.com/office/drawing/2014/main" id="{B5FB2F49-9752-4231-BEFA-9E71E0AAE1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56" name="Group 928">
              <a:extLst>
                <a:ext uri="{FF2B5EF4-FFF2-40B4-BE49-F238E27FC236}">
                  <a16:creationId xmlns:a16="http://schemas.microsoft.com/office/drawing/2014/main" id="{2F79DAB7-84F7-4DEA-8E22-800EBD0A6D3A}"/>
                </a:ext>
              </a:extLst>
            </p:cNvPr>
            <p:cNvGrpSpPr>
              <a:grpSpLocks/>
            </p:cNvGrpSpPr>
            <p:nvPr/>
          </p:nvGrpSpPr>
          <p:grpSpPr bwMode="auto">
            <a:xfrm rot="5400000">
              <a:off x="3743193" y="4549589"/>
              <a:ext cx="232128" cy="152400"/>
              <a:chOff x="528" y="336"/>
              <a:chExt cx="3268" cy="1920"/>
            </a:xfrm>
          </p:grpSpPr>
          <p:sp>
            <p:nvSpPr>
              <p:cNvPr id="46113" name="Oval 929">
                <a:extLst>
                  <a:ext uri="{FF2B5EF4-FFF2-40B4-BE49-F238E27FC236}">
                    <a16:creationId xmlns:a16="http://schemas.microsoft.com/office/drawing/2014/main" id="{8B577BFF-9D07-4A0D-837F-0E82150278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14" name="Oval 930">
                <a:extLst>
                  <a:ext uri="{FF2B5EF4-FFF2-40B4-BE49-F238E27FC236}">
                    <a16:creationId xmlns:a16="http://schemas.microsoft.com/office/drawing/2014/main" id="{79DB5CFE-1D4E-4B1B-BAD7-A3077F83E0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57" name="Group 928">
              <a:extLst>
                <a:ext uri="{FF2B5EF4-FFF2-40B4-BE49-F238E27FC236}">
                  <a16:creationId xmlns:a16="http://schemas.microsoft.com/office/drawing/2014/main" id="{52CB4336-04D9-41F9-9B0C-348C56A164AB}"/>
                </a:ext>
              </a:extLst>
            </p:cNvPr>
            <p:cNvGrpSpPr>
              <a:grpSpLocks/>
            </p:cNvGrpSpPr>
            <p:nvPr/>
          </p:nvGrpSpPr>
          <p:grpSpPr bwMode="auto">
            <a:xfrm rot="5400000">
              <a:off x="3675463" y="4431057"/>
              <a:ext cx="232128" cy="152400"/>
              <a:chOff x="528" y="336"/>
              <a:chExt cx="3268" cy="1920"/>
            </a:xfrm>
          </p:grpSpPr>
          <p:sp>
            <p:nvSpPr>
              <p:cNvPr id="46111" name="Oval 929">
                <a:extLst>
                  <a:ext uri="{FF2B5EF4-FFF2-40B4-BE49-F238E27FC236}">
                    <a16:creationId xmlns:a16="http://schemas.microsoft.com/office/drawing/2014/main" id="{301F55D8-9201-4201-B06C-E0A0D4A738F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12" name="Oval 930">
                <a:extLst>
                  <a:ext uri="{FF2B5EF4-FFF2-40B4-BE49-F238E27FC236}">
                    <a16:creationId xmlns:a16="http://schemas.microsoft.com/office/drawing/2014/main" id="{8A453661-5EC1-4703-8915-24121233280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58" name="Group 928">
              <a:extLst>
                <a:ext uri="{FF2B5EF4-FFF2-40B4-BE49-F238E27FC236}">
                  <a16:creationId xmlns:a16="http://schemas.microsoft.com/office/drawing/2014/main" id="{AD65A18D-A93E-4F8B-B5E4-84DA47647412}"/>
                </a:ext>
              </a:extLst>
            </p:cNvPr>
            <p:cNvGrpSpPr>
              <a:grpSpLocks/>
            </p:cNvGrpSpPr>
            <p:nvPr/>
          </p:nvGrpSpPr>
          <p:grpSpPr bwMode="auto">
            <a:xfrm rot="5400000">
              <a:off x="3937928" y="5497887"/>
              <a:ext cx="232128" cy="152400"/>
              <a:chOff x="528" y="336"/>
              <a:chExt cx="3268" cy="1920"/>
            </a:xfrm>
          </p:grpSpPr>
          <p:sp>
            <p:nvSpPr>
              <p:cNvPr id="46109" name="Oval 929">
                <a:extLst>
                  <a:ext uri="{FF2B5EF4-FFF2-40B4-BE49-F238E27FC236}">
                    <a16:creationId xmlns:a16="http://schemas.microsoft.com/office/drawing/2014/main" id="{1C674BB9-6A04-47DF-AF5B-14C5DAF00E5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10" name="Oval 930">
                <a:extLst>
                  <a:ext uri="{FF2B5EF4-FFF2-40B4-BE49-F238E27FC236}">
                    <a16:creationId xmlns:a16="http://schemas.microsoft.com/office/drawing/2014/main" id="{09898BCE-43FA-4C06-AEB4-6669FD543D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59" name="Group 928">
              <a:extLst>
                <a:ext uri="{FF2B5EF4-FFF2-40B4-BE49-F238E27FC236}">
                  <a16:creationId xmlns:a16="http://schemas.microsoft.com/office/drawing/2014/main" id="{E739ECC7-B10B-4178-BE1A-3BF338FF1AC6}"/>
                </a:ext>
              </a:extLst>
            </p:cNvPr>
            <p:cNvGrpSpPr>
              <a:grpSpLocks/>
            </p:cNvGrpSpPr>
            <p:nvPr/>
          </p:nvGrpSpPr>
          <p:grpSpPr bwMode="auto">
            <a:xfrm rot="5400000">
              <a:off x="3861731" y="5387822"/>
              <a:ext cx="232128" cy="152400"/>
              <a:chOff x="528" y="336"/>
              <a:chExt cx="3268" cy="1920"/>
            </a:xfrm>
          </p:grpSpPr>
          <p:sp>
            <p:nvSpPr>
              <p:cNvPr id="46107" name="Oval 929">
                <a:extLst>
                  <a:ext uri="{FF2B5EF4-FFF2-40B4-BE49-F238E27FC236}">
                    <a16:creationId xmlns:a16="http://schemas.microsoft.com/office/drawing/2014/main" id="{4AE9E52C-ECD2-4692-BA47-97DA0CADE3E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08" name="Oval 930">
                <a:extLst>
                  <a:ext uri="{FF2B5EF4-FFF2-40B4-BE49-F238E27FC236}">
                    <a16:creationId xmlns:a16="http://schemas.microsoft.com/office/drawing/2014/main" id="{E280F3AD-950F-490F-BED0-AE058B1269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60" name="Group 928">
              <a:extLst>
                <a:ext uri="{FF2B5EF4-FFF2-40B4-BE49-F238E27FC236}">
                  <a16:creationId xmlns:a16="http://schemas.microsoft.com/office/drawing/2014/main" id="{26AF578D-262E-4E5B-96D5-882F66F08D20}"/>
                </a:ext>
              </a:extLst>
            </p:cNvPr>
            <p:cNvGrpSpPr>
              <a:grpSpLocks/>
            </p:cNvGrpSpPr>
            <p:nvPr/>
          </p:nvGrpSpPr>
          <p:grpSpPr bwMode="auto">
            <a:xfrm rot="5400000">
              <a:off x="3785528" y="5286218"/>
              <a:ext cx="232128" cy="152400"/>
              <a:chOff x="528" y="336"/>
              <a:chExt cx="3268" cy="1920"/>
            </a:xfrm>
          </p:grpSpPr>
          <p:sp>
            <p:nvSpPr>
              <p:cNvPr id="46105" name="Oval 929">
                <a:extLst>
                  <a:ext uri="{FF2B5EF4-FFF2-40B4-BE49-F238E27FC236}">
                    <a16:creationId xmlns:a16="http://schemas.microsoft.com/office/drawing/2014/main" id="{299E1766-EBC7-4982-BB50-49E59374A3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06" name="Oval 930">
                <a:extLst>
                  <a:ext uri="{FF2B5EF4-FFF2-40B4-BE49-F238E27FC236}">
                    <a16:creationId xmlns:a16="http://schemas.microsoft.com/office/drawing/2014/main" id="{CA7E168C-5D14-4121-8880-DA01EEE74AF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61" name="Group 928">
              <a:extLst>
                <a:ext uri="{FF2B5EF4-FFF2-40B4-BE49-F238E27FC236}">
                  <a16:creationId xmlns:a16="http://schemas.microsoft.com/office/drawing/2014/main" id="{BE4A227D-4181-42A2-B80E-FEC79B5D2337}"/>
                </a:ext>
              </a:extLst>
            </p:cNvPr>
            <p:cNvGrpSpPr>
              <a:grpSpLocks/>
            </p:cNvGrpSpPr>
            <p:nvPr/>
          </p:nvGrpSpPr>
          <p:grpSpPr bwMode="auto">
            <a:xfrm rot="5400000">
              <a:off x="3709325" y="5184614"/>
              <a:ext cx="232128" cy="152400"/>
              <a:chOff x="528" y="336"/>
              <a:chExt cx="3268" cy="1920"/>
            </a:xfrm>
          </p:grpSpPr>
          <p:sp>
            <p:nvSpPr>
              <p:cNvPr id="46103" name="Oval 929">
                <a:extLst>
                  <a:ext uri="{FF2B5EF4-FFF2-40B4-BE49-F238E27FC236}">
                    <a16:creationId xmlns:a16="http://schemas.microsoft.com/office/drawing/2014/main" id="{7B720496-E945-4B8C-9A55-0A1657AC8F0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04" name="Oval 930">
                <a:extLst>
                  <a:ext uri="{FF2B5EF4-FFF2-40B4-BE49-F238E27FC236}">
                    <a16:creationId xmlns:a16="http://schemas.microsoft.com/office/drawing/2014/main" id="{CBB3618D-FFE1-4A2D-8268-66E34681D55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62" name="Group 928">
              <a:extLst>
                <a:ext uri="{FF2B5EF4-FFF2-40B4-BE49-F238E27FC236}">
                  <a16:creationId xmlns:a16="http://schemas.microsoft.com/office/drawing/2014/main" id="{78CFB5E0-4C72-42BC-B658-2FC9DF40F4FC}"/>
                </a:ext>
              </a:extLst>
            </p:cNvPr>
            <p:cNvGrpSpPr>
              <a:grpSpLocks/>
            </p:cNvGrpSpPr>
            <p:nvPr/>
          </p:nvGrpSpPr>
          <p:grpSpPr bwMode="auto">
            <a:xfrm rot="5400000">
              <a:off x="3641595" y="5066082"/>
              <a:ext cx="232128" cy="152400"/>
              <a:chOff x="528" y="336"/>
              <a:chExt cx="3268" cy="1920"/>
            </a:xfrm>
          </p:grpSpPr>
          <p:sp>
            <p:nvSpPr>
              <p:cNvPr id="46101" name="Oval 929">
                <a:extLst>
                  <a:ext uri="{FF2B5EF4-FFF2-40B4-BE49-F238E27FC236}">
                    <a16:creationId xmlns:a16="http://schemas.microsoft.com/office/drawing/2014/main" id="{157B2D9D-353F-4805-821A-362A549EBC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02" name="Oval 930">
                <a:extLst>
                  <a:ext uri="{FF2B5EF4-FFF2-40B4-BE49-F238E27FC236}">
                    <a16:creationId xmlns:a16="http://schemas.microsoft.com/office/drawing/2014/main" id="{3238AA70-3873-448D-9F63-BC5F84877E6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63" name="Group 928">
              <a:extLst>
                <a:ext uri="{FF2B5EF4-FFF2-40B4-BE49-F238E27FC236}">
                  <a16:creationId xmlns:a16="http://schemas.microsoft.com/office/drawing/2014/main" id="{E183F29C-DE0E-45B7-9D7F-A8A06783FC1E}"/>
                </a:ext>
              </a:extLst>
            </p:cNvPr>
            <p:cNvGrpSpPr>
              <a:grpSpLocks/>
            </p:cNvGrpSpPr>
            <p:nvPr/>
          </p:nvGrpSpPr>
          <p:grpSpPr bwMode="auto">
            <a:xfrm rot="5400000">
              <a:off x="4090326" y="5514800"/>
              <a:ext cx="232128" cy="152400"/>
              <a:chOff x="528" y="336"/>
              <a:chExt cx="3268" cy="1920"/>
            </a:xfrm>
          </p:grpSpPr>
          <p:sp>
            <p:nvSpPr>
              <p:cNvPr id="46099" name="Oval 929">
                <a:extLst>
                  <a:ext uri="{FF2B5EF4-FFF2-40B4-BE49-F238E27FC236}">
                    <a16:creationId xmlns:a16="http://schemas.microsoft.com/office/drawing/2014/main" id="{A8A253FE-4DB5-4F3E-8951-95ECDBDEA3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100" name="Oval 930">
                <a:extLst>
                  <a:ext uri="{FF2B5EF4-FFF2-40B4-BE49-F238E27FC236}">
                    <a16:creationId xmlns:a16="http://schemas.microsoft.com/office/drawing/2014/main" id="{4BEF9521-4147-4AC3-93D0-44787027110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64" name="Group 928">
              <a:extLst>
                <a:ext uri="{FF2B5EF4-FFF2-40B4-BE49-F238E27FC236}">
                  <a16:creationId xmlns:a16="http://schemas.microsoft.com/office/drawing/2014/main" id="{3914C9AF-C8CB-4B6E-9AD4-198E4A9AA86F}"/>
                </a:ext>
              </a:extLst>
            </p:cNvPr>
            <p:cNvGrpSpPr>
              <a:grpSpLocks/>
            </p:cNvGrpSpPr>
            <p:nvPr/>
          </p:nvGrpSpPr>
          <p:grpSpPr bwMode="auto">
            <a:xfrm rot="5400000">
              <a:off x="4031059" y="5396277"/>
              <a:ext cx="232128" cy="152400"/>
              <a:chOff x="528" y="336"/>
              <a:chExt cx="3268" cy="1920"/>
            </a:xfrm>
          </p:grpSpPr>
          <p:sp>
            <p:nvSpPr>
              <p:cNvPr id="46097" name="Oval 929">
                <a:extLst>
                  <a:ext uri="{FF2B5EF4-FFF2-40B4-BE49-F238E27FC236}">
                    <a16:creationId xmlns:a16="http://schemas.microsoft.com/office/drawing/2014/main" id="{4D913131-A587-4025-B699-406E7EB218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98" name="Oval 930">
                <a:extLst>
                  <a:ext uri="{FF2B5EF4-FFF2-40B4-BE49-F238E27FC236}">
                    <a16:creationId xmlns:a16="http://schemas.microsoft.com/office/drawing/2014/main" id="{F5B050BE-31B9-4277-9B93-3E30E56B2BF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65" name="Group 928">
              <a:extLst>
                <a:ext uri="{FF2B5EF4-FFF2-40B4-BE49-F238E27FC236}">
                  <a16:creationId xmlns:a16="http://schemas.microsoft.com/office/drawing/2014/main" id="{D9B85DB2-C2F1-46A4-A301-01D71080E119}"/>
                </a:ext>
              </a:extLst>
            </p:cNvPr>
            <p:cNvGrpSpPr>
              <a:grpSpLocks/>
            </p:cNvGrpSpPr>
            <p:nvPr/>
          </p:nvGrpSpPr>
          <p:grpSpPr bwMode="auto">
            <a:xfrm rot="5400000">
              <a:off x="3954862" y="5286212"/>
              <a:ext cx="232128" cy="152400"/>
              <a:chOff x="528" y="336"/>
              <a:chExt cx="3268" cy="1920"/>
            </a:xfrm>
          </p:grpSpPr>
          <p:sp>
            <p:nvSpPr>
              <p:cNvPr id="46095" name="Oval 929">
                <a:extLst>
                  <a:ext uri="{FF2B5EF4-FFF2-40B4-BE49-F238E27FC236}">
                    <a16:creationId xmlns:a16="http://schemas.microsoft.com/office/drawing/2014/main" id="{D85B9975-5136-4A72-808C-89E7BCCC754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96" name="Oval 930">
                <a:extLst>
                  <a:ext uri="{FF2B5EF4-FFF2-40B4-BE49-F238E27FC236}">
                    <a16:creationId xmlns:a16="http://schemas.microsoft.com/office/drawing/2014/main" id="{6480BF32-FF15-4FEF-9AB8-EFD98CA8784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66" name="Group 928">
              <a:extLst>
                <a:ext uri="{FF2B5EF4-FFF2-40B4-BE49-F238E27FC236}">
                  <a16:creationId xmlns:a16="http://schemas.microsoft.com/office/drawing/2014/main" id="{983D0B0B-DFAA-49BD-9B48-F19FDA333AD8}"/>
                </a:ext>
              </a:extLst>
            </p:cNvPr>
            <p:cNvGrpSpPr>
              <a:grpSpLocks/>
            </p:cNvGrpSpPr>
            <p:nvPr/>
          </p:nvGrpSpPr>
          <p:grpSpPr bwMode="auto">
            <a:xfrm rot="5400000">
              <a:off x="3878659" y="5184608"/>
              <a:ext cx="232128" cy="152400"/>
              <a:chOff x="528" y="336"/>
              <a:chExt cx="3268" cy="1920"/>
            </a:xfrm>
          </p:grpSpPr>
          <p:sp>
            <p:nvSpPr>
              <p:cNvPr id="46093" name="Oval 929">
                <a:extLst>
                  <a:ext uri="{FF2B5EF4-FFF2-40B4-BE49-F238E27FC236}">
                    <a16:creationId xmlns:a16="http://schemas.microsoft.com/office/drawing/2014/main" id="{ABA55669-4EC1-40C0-B085-3D5B6CCAA6D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94" name="Oval 930">
                <a:extLst>
                  <a:ext uri="{FF2B5EF4-FFF2-40B4-BE49-F238E27FC236}">
                    <a16:creationId xmlns:a16="http://schemas.microsoft.com/office/drawing/2014/main" id="{C90D8360-35C9-4464-8BCE-92EF2DDC225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67" name="Group 928">
              <a:extLst>
                <a:ext uri="{FF2B5EF4-FFF2-40B4-BE49-F238E27FC236}">
                  <a16:creationId xmlns:a16="http://schemas.microsoft.com/office/drawing/2014/main" id="{843918BB-0E51-4E1D-A670-8C49FB24CC1D}"/>
                </a:ext>
              </a:extLst>
            </p:cNvPr>
            <p:cNvGrpSpPr>
              <a:grpSpLocks/>
            </p:cNvGrpSpPr>
            <p:nvPr/>
          </p:nvGrpSpPr>
          <p:grpSpPr bwMode="auto">
            <a:xfrm rot="5400000">
              <a:off x="3802456" y="5083004"/>
              <a:ext cx="232128" cy="152400"/>
              <a:chOff x="528" y="336"/>
              <a:chExt cx="3268" cy="1920"/>
            </a:xfrm>
          </p:grpSpPr>
          <p:sp>
            <p:nvSpPr>
              <p:cNvPr id="46091" name="Oval 929">
                <a:extLst>
                  <a:ext uri="{FF2B5EF4-FFF2-40B4-BE49-F238E27FC236}">
                    <a16:creationId xmlns:a16="http://schemas.microsoft.com/office/drawing/2014/main" id="{575F5B4F-8D1C-4136-BC6A-5F7D59BCE63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92" name="Oval 930">
                <a:extLst>
                  <a:ext uri="{FF2B5EF4-FFF2-40B4-BE49-F238E27FC236}">
                    <a16:creationId xmlns:a16="http://schemas.microsoft.com/office/drawing/2014/main" id="{16ECEF75-2F03-47FC-B357-3298114403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68" name="Group 928">
              <a:extLst>
                <a:ext uri="{FF2B5EF4-FFF2-40B4-BE49-F238E27FC236}">
                  <a16:creationId xmlns:a16="http://schemas.microsoft.com/office/drawing/2014/main" id="{22EB0668-AFC3-4B31-831F-E0BA1F38E11B}"/>
                </a:ext>
              </a:extLst>
            </p:cNvPr>
            <p:cNvGrpSpPr>
              <a:grpSpLocks/>
            </p:cNvGrpSpPr>
            <p:nvPr/>
          </p:nvGrpSpPr>
          <p:grpSpPr bwMode="auto">
            <a:xfrm rot="5400000">
              <a:off x="3734726" y="4964472"/>
              <a:ext cx="232128" cy="152400"/>
              <a:chOff x="528" y="336"/>
              <a:chExt cx="3268" cy="1920"/>
            </a:xfrm>
          </p:grpSpPr>
          <p:sp>
            <p:nvSpPr>
              <p:cNvPr id="46089" name="Oval 929">
                <a:extLst>
                  <a:ext uri="{FF2B5EF4-FFF2-40B4-BE49-F238E27FC236}">
                    <a16:creationId xmlns:a16="http://schemas.microsoft.com/office/drawing/2014/main" id="{9588A462-A235-45C7-8266-070675FDA23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90" name="Oval 930">
                <a:extLst>
                  <a:ext uri="{FF2B5EF4-FFF2-40B4-BE49-F238E27FC236}">
                    <a16:creationId xmlns:a16="http://schemas.microsoft.com/office/drawing/2014/main" id="{1C6A13A2-3200-409B-A9F9-7617A83F458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69" name="Group 928">
              <a:extLst>
                <a:ext uri="{FF2B5EF4-FFF2-40B4-BE49-F238E27FC236}">
                  <a16:creationId xmlns:a16="http://schemas.microsoft.com/office/drawing/2014/main" id="{092F0F5D-C125-4042-8CD2-FE83ADD553E8}"/>
                </a:ext>
              </a:extLst>
            </p:cNvPr>
            <p:cNvGrpSpPr>
              <a:grpSpLocks/>
            </p:cNvGrpSpPr>
            <p:nvPr/>
          </p:nvGrpSpPr>
          <p:grpSpPr bwMode="auto">
            <a:xfrm rot="5400000">
              <a:off x="4217325" y="5463992"/>
              <a:ext cx="232128" cy="152400"/>
              <a:chOff x="528" y="336"/>
              <a:chExt cx="3268" cy="1920"/>
            </a:xfrm>
          </p:grpSpPr>
          <p:sp>
            <p:nvSpPr>
              <p:cNvPr id="46087" name="Oval 929">
                <a:extLst>
                  <a:ext uri="{FF2B5EF4-FFF2-40B4-BE49-F238E27FC236}">
                    <a16:creationId xmlns:a16="http://schemas.microsoft.com/office/drawing/2014/main" id="{0EE2D88A-76C1-4720-A03C-F66EA69D71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88" name="Oval 930">
                <a:extLst>
                  <a:ext uri="{FF2B5EF4-FFF2-40B4-BE49-F238E27FC236}">
                    <a16:creationId xmlns:a16="http://schemas.microsoft.com/office/drawing/2014/main" id="{4D2C920F-6A22-4DEE-9553-C8D44B948AB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70" name="Group 928">
              <a:extLst>
                <a:ext uri="{FF2B5EF4-FFF2-40B4-BE49-F238E27FC236}">
                  <a16:creationId xmlns:a16="http://schemas.microsoft.com/office/drawing/2014/main" id="{817F873C-EC69-44BB-8276-0A2102D3D685}"/>
                </a:ext>
              </a:extLst>
            </p:cNvPr>
            <p:cNvGrpSpPr>
              <a:grpSpLocks/>
            </p:cNvGrpSpPr>
            <p:nvPr/>
          </p:nvGrpSpPr>
          <p:grpSpPr bwMode="auto">
            <a:xfrm rot="5400000">
              <a:off x="4149595" y="5345460"/>
              <a:ext cx="232128" cy="152400"/>
              <a:chOff x="528" y="336"/>
              <a:chExt cx="3268" cy="1920"/>
            </a:xfrm>
          </p:grpSpPr>
          <p:sp>
            <p:nvSpPr>
              <p:cNvPr id="46085" name="Oval 929">
                <a:extLst>
                  <a:ext uri="{FF2B5EF4-FFF2-40B4-BE49-F238E27FC236}">
                    <a16:creationId xmlns:a16="http://schemas.microsoft.com/office/drawing/2014/main" id="{7277F953-F798-40B4-A6CC-03D95F0E02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86" name="Oval 930">
                <a:extLst>
                  <a:ext uri="{FF2B5EF4-FFF2-40B4-BE49-F238E27FC236}">
                    <a16:creationId xmlns:a16="http://schemas.microsoft.com/office/drawing/2014/main" id="{4B90B49F-F125-4599-87FD-87BE4F735B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71" name="Group 928">
              <a:extLst>
                <a:ext uri="{FF2B5EF4-FFF2-40B4-BE49-F238E27FC236}">
                  <a16:creationId xmlns:a16="http://schemas.microsoft.com/office/drawing/2014/main" id="{18DDE3A0-C59C-4171-AD3D-85B5E333F549}"/>
                </a:ext>
              </a:extLst>
            </p:cNvPr>
            <p:cNvGrpSpPr>
              <a:grpSpLocks/>
            </p:cNvGrpSpPr>
            <p:nvPr/>
          </p:nvGrpSpPr>
          <p:grpSpPr bwMode="auto">
            <a:xfrm rot="5400000">
              <a:off x="4090328" y="5226937"/>
              <a:ext cx="232128" cy="152400"/>
              <a:chOff x="528" y="336"/>
              <a:chExt cx="3268" cy="1920"/>
            </a:xfrm>
          </p:grpSpPr>
          <p:sp>
            <p:nvSpPr>
              <p:cNvPr id="46083" name="Oval 929">
                <a:extLst>
                  <a:ext uri="{FF2B5EF4-FFF2-40B4-BE49-F238E27FC236}">
                    <a16:creationId xmlns:a16="http://schemas.microsoft.com/office/drawing/2014/main" id="{773A5DEF-EF26-4123-B37E-B6154507B91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84" name="Oval 930">
                <a:extLst>
                  <a:ext uri="{FF2B5EF4-FFF2-40B4-BE49-F238E27FC236}">
                    <a16:creationId xmlns:a16="http://schemas.microsoft.com/office/drawing/2014/main" id="{6B041543-22FB-4AC1-91B1-48D1CB1853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72" name="Group 928">
              <a:extLst>
                <a:ext uri="{FF2B5EF4-FFF2-40B4-BE49-F238E27FC236}">
                  <a16:creationId xmlns:a16="http://schemas.microsoft.com/office/drawing/2014/main" id="{3CA944C6-165B-4C3E-8555-F29661C1BE34}"/>
                </a:ext>
              </a:extLst>
            </p:cNvPr>
            <p:cNvGrpSpPr>
              <a:grpSpLocks/>
            </p:cNvGrpSpPr>
            <p:nvPr/>
          </p:nvGrpSpPr>
          <p:grpSpPr bwMode="auto">
            <a:xfrm rot="5400000">
              <a:off x="4014131" y="5116872"/>
              <a:ext cx="232128" cy="152400"/>
              <a:chOff x="528" y="336"/>
              <a:chExt cx="3268" cy="1920"/>
            </a:xfrm>
          </p:grpSpPr>
          <p:sp>
            <p:nvSpPr>
              <p:cNvPr id="46081" name="Oval 929">
                <a:extLst>
                  <a:ext uri="{FF2B5EF4-FFF2-40B4-BE49-F238E27FC236}">
                    <a16:creationId xmlns:a16="http://schemas.microsoft.com/office/drawing/2014/main" id="{BF14C39A-E980-44AF-B13F-839FE1D33A7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82" name="Oval 930">
                <a:extLst>
                  <a:ext uri="{FF2B5EF4-FFF2-40B4-BE49-F238E27FC236}">
                    <a16:creationId xmlns:a16="http://schemas.microsoft.com/office/drawing/2014/main" id="{9C58A6BF-DBAD-49F9-9C33-D0781A10F60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73" name="Group 928">
              <a:extLst>
                <a:ext uri="{FF2B5EF4-FFF2-40B4-BE49-F238E27FC236}">
                  <a16:creationId xmlns:a16="http://schemas.microsoft.com/office/drawing/2014/main" id="{7DFF499F-49DB-475E-8CF5-38E465F3A97D}"/>
                </a:ext>
              </a:extLst>
            </p:cNvPr>
            <p:cNvGrpSpPr>
              <a:grpSpLocks/>
            </p:cNvGrpSpPr>
            <p:nvPr/>
          </p:nvGrpSpPr>
          <p:grpSpPr bwMode="auto">
            <a:xfrm rot="5400000">
              <a:off x="3937928" y="5015268"/>
              <a:ext cx="232128" cy="152400"/>
              <a:chOff x="528" y="336"/>
              <a:chExt cx="3268" cy="1920"/>
            </a:xfrm>
          </p:grpSpPr>
          <p:sp>
            <p:nvSpPr>
              <p:cNvPr id="46079" name="Oval 929">
                <a:extLst>
                  <a:ext uri="{FF2B5EF4-FFF2-40B4-BE49-F238E27FC236}">
                    <a16:creationId xmlns:a16="http://schemas.microsoft.com/office/drawing/2014/main" id="{5FC0656D-F29B-4C02-A843-5CDBAE26AC4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80" name="Oval 930">
                <a:extLst>
                  <a:ext uri="{FF2B5EF4-FFF2-40B4-BE49-F238E27FC236}">
                    <a16:creationId xmlns:a16="http://schemas.microsoft.com/office/drawing/2014/main" id="{1355D5B9-EC85-47E1-B005-2EC51341255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74" name="Group 928">
              <a:extLst>
                <a:ext uri="{FF2B5EF4-FFF2-40B4-BE49-F238E27FC236}">
                  <a16:creationId xmlns:a16="http://schemas.microsoft.com/office/drawing/2014/main" id="{597AC0C2-12E8-4A2B-A036-1F67980F3540}"/>
                </a:ext>
              </a:extLst>
            </p:cNvPr>
            <p:cNvGrpSpPr>
              <a:grpSpLocks/>
            </p:cNvGrpSpPr>
            <p:nvPr/>
          </p:nvGrpSpPr>
          <p:grpSpPr bwMode="auto">
            <a:xfrm rot="5400000">
              <a:off x="3861725" y="4913664"/>
              <a:ext cx="232128" cy="152400"/>
              <a:chOff x="528" y="336"/>
              <a:chExt cx="3268" cy="1920"/>
            </a:xfrm>
          </p:grpSpPr>
          <p:sp>
            <p:nvSpPr>
              <p:cNvPr id="46077" name="Oval 929">
                <a:extLst>
                  <a:ext uri="{FF2B5EF4-FFF2-40B4-BE49-F238E27FC236}">
                    <a16:creationId xmlns:a16="http://schemas.microsoft.com/office/drawing/2014/main" id="{EFC9D570-6870-4644-9B14-4699485F6F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78" name="Oval 930">
                <a:extLst>
                  <a:ext uri="{FF2B5EF4-FFF2-40B4-BE49-F238E27FC236}">
                    <a16:creationId xmlns:a16="http://schemas.microsoft.com/office/drawing/2014/main" id="{247B0684-5763-4800-A977-646F6A7A99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75" name="Group 928">
              <a:extLst>
                <a:ext uri="{FF2B5EF4-FFF2-40B4-BE49-F238E27FC236}">
                  <a16:creationId xmlns:a16="http://schemas.microsoft.com/office/drawing/2014/main" id="{CE401978-DE1A-434E-BAAF-D9301112625A}"/>
                </a:ext>
              </a:extLst>
            </p:cNvPr>
            <p:cNvGrpSpPr>
              <a:grpSpLocks/>
            </p:cNvGrpSpPr>
            <p:nvPr/>
          </p:nvGrpSpPr>
          <p:grpSpPr bwMode="auto">
            <a:xfrm rot="5400000">
              <a:off x="3793995" y="4795132"/>
              <a:ext cx="232128" cy="152400"/>
              <a:chOff x="528" y="336"/>
              <a:chExt cx="3268" cy="1920"/>
            </a:xfrm>
          </p:grpSpPr>
          <p:sp>
            <p:nvSpPr>
              <p:cNvPr id="46075" name="Oval 929">
                <a:extLst>
                  <a:ext uri="{FF2B5EF4-FFF2-40B4-BE49-F238E27FC236}">
                    <a16:creationId xmlns:a16="http://schemas.microsoft.com/office/drawing/2014/main" id="{D87D26B9-3B2B-4424-B826-4EF917F1A42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76" name="Oval 930">
                <a:extLst>
                  <a:ext uri="{FF2B5EF4-FFF2-40B4-BE49-F238E27FC236}">
                    <a16:creationId xmlns:a16="http://schemas.microsoft.com/office/drawing/2014/main" id="{65213489-0F08-4DAC-BE00-A958381666D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76" name="Group 928">
              <a:extLst>
                <a:ext uri="{FF2B5EF4-FFF2-40B4-BE49-F238E27FC236}">
                  <a16:creationId xmlns:a16="http://schemas.microsoft.com/office/drawing/2014/main" id="{318776ED-ADBA-492B-B1E5-9985C9204AF2}"/>
                </a:ext>
              </a:extLst>
            </p:cNvPr>
            <p:cNvGrpSpPr>
              <a:grpSpLocks/>
            </p:cNvGrpSpPr>
            <p:nvPr/>
          </p:nvGrpSpPr>
          <p:grpSpPr bwMode="auto">
            <a:xfrm rot="5400000">
              <a:off x="4318929" y="5353921"/>
              <a:ext cx="232128" cy="152400"/>
              <a:chOff x="528" y="336"/>
              <a:chExt cx="3268" cy="1920"/>
            </a:xfrm>
          </p:grpSpPr>
          <p:sp>
            <p:nvSpPr>
              <p:cNvPr id="46073" name="Oval 929">
                <a:extLst>
                  <a:ext uri="{FF2B5EF4-FFF2-40B4-BE49-F238E27FC236}">
                    <a16:creationId xmlns:a16="http://schemas.microsoft.com/office/drawing/2014/main" id="{7F40AFE9-D97F-47D1-8FDC-8EB1196DC6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74" name="Oval 930">
                <a:extLst>
                  <a:ext uri="{FF2B5EF4-FFF2-40B4-BE49-F238E27FC236}">
                    <a16:creationId xmlns:a16="http://schemas.microsoft.com/office/drawing/2014/main" id="{7CC6F701-29E7-4B90-9030-1307F409F8B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77" name="Group 928">
              <a:extLst>
                <a:ext uri="{FF2B5EF4-FFF2-40B4-BE49-F238E27FC236}">
                  <a16:creationId xmlns:a16="http://schemas.microsoft.com/office/drawing/2014/main" id="{9A301080-F9E2-4389-B2FD-D714DAA37533}"/>
                </a:ext>
              </a:extLst>
            </p:cNvPr>
            <p:cNvGrpSpPr>
              <a:grpSpLocks/>
            </p:cNvGrpSpPr>
            <p:nvPr/>
          </p:nvGrpSpPr>
          <p:grpSpPr bwMode="auto">
            <a:xfrm rot="5400000">
              <a:off x="4242726" y="5252317"/>
              <a:ext cx="232128" cy="152400"/>
              <a:chOff x="528" y="336"/>
              <a:chExt cx="3268" cy="1920"/>
            </a:xfrm>
          </p:grpSpPr>
          <p:sp>
            <p:nvSpPr>
              <p:cNvPr id="46071" name="Oval 929">
                <a:extLst>
                  <a:ext uri="{FF2B5EF4-FFF2-40B4-BE49-F238E27FC236}">
                    <a16:creationId xmlns:a16="http://schemas.microsoft.com/office/drawing/2014/main" id="{EE22DE57-89B7-4A0E-B37D-014A14E6B0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72" name="Oval 930">
                <a:extLst>
                  <a:ext uri="{FF2B5EF4-FFF2-40B4-BE49-F238E27FC236}">
                    <a16:creationId xmlns:a16="http://schemas.microsoft.com/office/drawing/2014/main" id="{91C82FBD-D154-4462-8C49-B39DA6B717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78" name="Group 928">
              <a:extLst>
                <a:ext uri="{FF2B5EF4-FFF2-40B4-BE49-F238E27FC236}">
                  <a16:creationId xmlns:a16="http://schemas.microsoft.com/office/drawing/2014/main" id="{5285B766-D193-4586-B763-FDB637D43AAF}"/>
                </a:ext>
              </a:extLst>
            </p:cNvPr>
            <p:cNvGrpSpPr>
              <a:grpSpLocks/>
            </p:cNvGrpSpPr>
            <p:nvPr/>
          </p:nvGrpSpPr>
          <p:grpSpPr bwMode="auto">
            <a:xfrm rot="5400000">
              <a:off x="4174996" y="5133785"/>
              <a:ext cx="232128" cy="152400"/>
              <a:chOff x="528" y="336"/>
              <a:chExt cx="3268" cy="1920"/>
            </a:xfrm>
          </p:grpSpPr>
          <p:sp>
            <p:nvSpPr>
              <p:cNvPr id="46069" name="Oval 929">
                <a:extLst>
                  <a:ext uri="{FF2B5EF4-FFF2-40B4-BE49-F238E27FC236}">
                    <a16:creationId xmlns:a16="http://schemas.microsoft.com/office/drawing/2014/main" id="{8E4509D5-3CAC-4A63-AB6C-5DAAA5C2054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70" name="Oval 930">
                <a:extLst>
                  <a:ext uri="{FF2B5EF4-FFF2-40B4-BE49-F238E27FC236}">
                    <a16:creationId xmlns:a16="http://schemas.microsoft.com/office/drawing/2014/main" id="{3074871F-8F8C-46A8-8D15-3AAB604DD2A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79" name="Group 928">
              <a:extLst>
                <a:ext uri="{FF2B5EF4-FFF2-40B4-BE49-F238E27FC236}">
                  <a16:creationId xmlns:a16="http://schemas.microsoft.com/office/drawing/2014/main" id="{C7C368ED-FE90-4243-A492-D99CE891F06B}"/>
                </a:ext>
              </a:extLst>
            </p:cNvPr>
            <p:cNvGrpSpPr>
              <a:grpSpLocks/>
            </p:cNvGrpSpPr>
            <p:nvPr/>
          </p:nvGrpSpPr>
          <p:grpSpPr bwMode="auto">
            <a:xfrm rot="5400000">
              <a:off x="4115729" y="5015262"/>
              <a:ext cx="232128" cy="152400"/>
              <a:chOff x="528" y="336"/>
              <a:chExt cx="3268" cy="1920"/>
            </a:xfrm>
          </p:grpSpPr>
          <p:sp>
            <p:nvSpPr>
              <p:cNvPr id="46067" name="Oval 929">
                <a:extLst>
                  <a:ext uri="{FF2B5EF4-FFF2-40B4-BE49-F238E27FC236}">
                    <a16:creationId xmlns:a16="http://schemas.microsoft.com/office/drawing/2014/main" id="{A4351577-0BAD-43CD-A561-761BEF7C30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68" name="Oval 930">
                <a:extLst>
                  <a:ext uri="{FF2B5EF4-FFF2-40B4-BE49-F238E27FC236}">
                    <a16:creationId xmlns:a16="http://schemas.microsoft.com/office/drawing/2014/main" id="{F7814D28-8F3D-460B-9CBB-64C9E118069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80" name="Group 928">
              <a:extLst>
                <a:ext uri="{FF2B5EF4-FFF2-40B4-BE49-F238E27FC236}">
                  <a16:creationId xmlns:a16="http://schemas.microsoft.com/office/drawing/2014/main" id="{3C97AA50-47BE-4D76-82C8-A3AAD8ED5CCF}"/>
                </a:ext>
              </a:extLst>
            </p:cNvPr>
            <p:cNvGrpSpPr>
              <a:grpSpLocks/>
            </p:cNvGrpSpPr>
            <p:nvPr/>
          </p:nvGrpSpPr>
          <p:grpSpPr bwMode="auto">
            <a:xfrm rot="5400000">
              <a:off x="4039532" y="4905197"/>
              <a:ext cx="232128" cy="152400"/>
              <a:chOff x="528" y="336"/>
              <a:chExt cx="3268" cy="1920"/>
            </a:xfrm>
          </p:grpSpPr>
          <p:sp>
            <p:nvSpPr>
              <p:cNvPr id="46065" name="Oval 929">
                <a:extLst>
                  <a:ext uri="{FF2B5EF4-FFF2-40B4-BE49-F238E27FC236}">
                    <a16:creationId xmlns:a16="http://schemas.microsoft.com/office/drawing/2014/main" id="{3B8FDFAB-3C1A-4771-909A-C7DCE427C5A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66" name="Oval 930">
                <a:extLst>
                  <a:ext uri="{FF2B5EF4-FFF2-40B4-BE49-F238E27FC236}">
                    <a16:creationId xmlns:a16="http://schemas.microsoft.com/office/drawing/2014/main" id="{3CBD0D0F-9E96-418B-B96C-3BA31C7CCBC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81" name="Group 928">
              <a:extLst>
                <a:ext uri="{FF2B5EF4-FFF2-40B4-BE49-F238E27FC236}">
                  <a16:creationId xmlns:a16="http://schemas.microsoft.com/office/drawing/2014/main" id="{5DBCE919-D9C2-4C1A-A305-B8C5953C64C6}"/>
                </a:ext>
              </a:extLst>
            </p:cNvPr>
            <p:cNvGrpSpPr>
              <a:grpSpLocks/>
            </p:cNvGrpSpPr>
            <p:nvPr/>
          </p:nvGrpSpPr>
          <p:grpSpPr bwMode="auto">
            <a:xfrm rot="5400000">
              <a:off x="3963329" y="4803593"/>
              <a:ext cx="232128" cy="152400"/>
              <a:chOff x="528" y="336"/>
              <a:chExt cx="3268" cy="1920"/>
            </a:xfrm>
          </p:grpSpPr>
          <p:sp>
            <p:nvSpPr>
              <p:cNvPr id="46063" name="Oval 929">
                <a:extLst>
                  <a:ext uri="{FF2B5EF4-FFF2-40B4-BE49-F238E27FC236}">
                    <a16:creationId xmlns:a16="http://schemas.microsoft.com/office/drawing/2014/main" id="{112208CC-482B-4F99-AF1B-B8533EDAAFA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64" name="Oval 930">
                <a:extLst>
                  <a:ext uri="{FF2B5EF4-FFF2-40B4-BE49-F238E27FC236}">
                    <a16:creationId xmlns:a16="http://schemas.microsoft.com/office/drawing/2014/main" id="{A77DEFF0-E3E2-4102-B9A1-B71FF61D13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82" name="Group 928">
              <a:extLst>
                <a:ext uri="{FF2B5EF4-FFF2-40B4-BE49-F238E27FC236}">
                  <a16:creationId xmlns:a16="http://schemas.microsoft.com/office/drawing/2014/main" id="{86B6DCA8-8667-40C1-BC64-1563883408EF}"/>
                </a:ext>
              </a:extLst>
            </p:cNvPr>
            <p:cNvGrpSpPr>
              <a:grpSpLocks/>
            </p:cNvGrpSpPr>
            <p:nvPr/>
          </p:nvGrpSpPr>
          <p:grpSpPr bwMode="auto">
            <a:xfrm rot="5400000">
              <a:off x="3887126" y="4701989"/>
              <a:ext cx="232128" cy="152400"/>
              <a:chOff x="528" y="336"/>
              <a:chExt cx="3268" cy="1920"/>
            </a:xfrm>
          </p:grpSpPr>
          <p:sp>
            <p:nvSpPr>
              <p:cNvPr id="46061" name="Oval 929">
                <a:extLst>
                  <a:ext uri="{FF2B5EF4-FFF2-40B4-BE49-F238E27FC236}">
                    <a16:creationId xmlns:a16="http://schemas.microsoft.com/office/drawing/2014/main" id="{44971E48-647D-489D-B90D-D4DD7F8B2A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62" name="Oval 930">
                <a:extLst>
                  <a:ext uri="{FF2B5EF4-FFF2-40B4-BE49-F238E27FC236}">
                    <a16:creationId xmlns:a16="http://schemas.microsoft.com/office/drawing/2014/main" id="{D36FB840-60A0-4592-8D94-9232EC779F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83" name="Group 928">
              <a:extLst>
                <a:ext uri="{FF2B5EF4-FFF2-40B4-BE49-F238E27FC236}">
                  <a16:creationId xmlns:a16="http://schemas.microsoft.com/office/drawing/2014/main" id="{55B67145-92D1-4E50-AC73-586E3C23A26A}"/>
                </a:ext>
              </a:extLst>
            </p:cNvPr>
            <p:cNvGrpSpPr>
              <a:grpSpLocks/>
            </p:cNvGrpSpPr>
            <p:nvPr/>
          </p:nvGrpSpPr>
          <p:grpSpPr bwMode="auto">
            <a:xfrm rot="5400000">
              <a:off x="3819396" y="4583457"/>
              <a:ext cx="232128" cy="152400"/>
              <a:chOff x="528" y="336"/>
              <a:chExt cx="3268" cy="1920"/>
            </a:xfrm>
          </p:grpSpPr>
          <p:sp>
            <p:nvSpPr>
              <p:cNvPr id="46059" name="Oval 929">
                <a:extLst>
                  <a:ext uri="{FF2B5EF4-FFF2-40B4-BE49-F238E27FC236}">
                    <a16:creationId xmlns:a16="http://schemas.microsoft.com/office/drawing/2014/main" id="{0B8B7328-FE78-4407-9BC0-F4B309097B1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60" name="Oval 930">
                <a:extLst>
                  <a:ext uri="{FF2B5EF4-FFF2-40B4-BE49-F238E27FC236}">
                    <a16:creationId xmlns:a16="http://schemas.microsoft.com/office/drawing/2014/main" id="{8317B2B4-A420-4CA9-A2B4-76F36E8C2DE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84" name="Group 928">
              <a:extLst>
                <a:ext uri="{FF2B5EF4-FFF2-40B4-BE49-F238E27FC236}">
                  <a16:creationId xmlns:a16="http://schemas.microsoft.com/office/drawing/2014/main" id="{1DDB6681-4EB8-4C8D-8E47-D11F904574B0}"/>
                </a:ext>
              </a:extLst>
            </p:cNvPr>
            <p:cNvGrpSpPr>
              <a:grpSpLocks/>
            </p:cNvGrpSpPr>
            <p:nvPr/>
          </p:nvGrpSpPr>
          <p:grpSpPr bwMode="auto">
            <a:xfrm rot="5400000">
              <a:off x="4395128" y="5294679"/>
              <a:ext cx="232128" cy="152400"/>
              <a:chOff x="528" y="336"/>
              <a:chExt cx="3268" cy="1920"/>
            </a:xfrm>
          </p:grpSpPr>
          <p:sp>
            <p:nvSpPr>
              <p:cNvPr id="46057" name="Oval 929">
                <a:extLst>
                  <a:ext uri="{FF2B5EF4-FFF2-40B4-BE49-F238E27FC236}">
                    <a16:creationId xmlns:a16="http://schemas.microsoft.com/office/drawing/2014/main" id="{4799E42F-301A-4B45-9724-1B6C80D68D0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58" name="Oval 930">
                <a:extLst>
                  <a:ext uri="{FF2B5EF4-FFF2-40B4-BE49-F238E27FC236}">
                    <a16:creationId xmlns:a16="http://schemas.microsoft.com/office/drawing/2014/main" id="{B0CD3218-F135-4E70-AC95-8C59BE853B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85" name="Group 928">
              <a:extLst>
                <a:ext uri="{FF2B5EF4-FFF2-40B4-BE49-F238E27FC236}">
                  <a16:creationId xmlns:a16="http://schemas.microsoft.com/office/drawing/2014/main" id="{4AFA5065-2002-4C57-ABCD-C9D0DC9E7126}"/>
                </a:ext>
              </a:extLst>
            </p:cNvPr>
            <p:cNvGrpSpPr>
              <a:grpSpLocks/>
            </p:cNvGrpSpPr>
            <p:nvPr/>
          </p:nvGrpSpPr>
          <p:grpSpPr bwMode="auto">
            <a:xfrm rot="5400000">
              <a:off x="4318925" y="5193075"/>
              <a:ext cx="232128" cy="152400"/>
              <a:chOff x="528" y="336"/>
              <a:chExt cx="3268" cy="1920"/>
            </a:xfrm>
          </p:grpSpPr>
          <p:sp>
            <p:nvSpPr>
              <p:cNvPr id="46055" name="Oval 929">
                <a:extLst>
                  <a:ext uri="{FF2B5EF4-FFF2-40B4-BE49-F238E27FC236}">
                    <a16:creationId xmlns:a16="http://schemas.microsoft.com/office/drawing/2014/main" id="{771949B8-0881-4B19-867A-D51682B32B5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56" name="Oval 930">
                <a:extLst>
                  <a:ext uri="{FF2B5EF4-FFF2-40B4-BE49-F238E27FC236}">
                    <a16:creationId xmlns:a16="http://schemas.microsoft.com/office/drawing/2014/main" id="{D00AA0AA-618E-4C9D-AE46-5D499F48A2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86" name="Group 928">
              <a:extLst>
                <a:ext uri="{FF2B5EF4-FFF2-40B4-BE49-F238E27FC236}">
                  <a16:creationId xmlns:a16="http://schemas.microsoft.com/office/drawing/2014/main" id="{BDD415F3-3932-4883-970D-2ED152CEFE83}"/>
                </a:ext>
              </a:extLst>
            </p:cNvPr>
            <p:cNvGrpSpPr>
              <a:grpSpLocks/>
            </p:cNvGrpSpPr>
            <p:nvPr/>
          </p:nvGrpSpPr>
          <p:grpSpPr bwMode="auto">
            <a:xfrm rot="5400000">
              <a:off x="4251195" y="5074543"/>
              <a:ext cx="232128" cy="152400"/>
              <a:chOff x="528" y="336"/>
              <a:chExt cx="3268" cy="1920"/>
            </a:xfrm>
          </p:grpSpPr>
          <p:sp>
            <p:nvSpPr>
              <p:cNvPr id="46053" name="Oval 929">
                <a:extLst>
                  <a:ext uri="{FF2B5EF4-FFF2-40B4-BE49-F238E27FC236}">
                    <a16:creationId xmlns:a16="http://schemas.microsoft.com/office/drawing/2014/main" id="{EE9DD9E5-CFDB-471E-B507-6E5617C5F83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54" name="Oval 930">
                <a:extLst>
                  <a:ext uri="{FF2B5EF4-FFF2-40B4-BE49-F238E27FC236}">
                    <a16:creationId xmlns:a16="http://schemas.microsoft.com/office/drawing/2014/main" id="{4C2D0FA5-64E9-4F62-AF04-32E631CE145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87" name="Group 928">
              <a:extLst>
                <a:ext uri="{FF2B5EF4-FFF2-40B4-BE49-F238E27FC236}">
                  <a16:creationId xmlns:a16="http://schemas.microsoft.com/office/drawing/2014/main" id="{AD5783FE-89EC-40B6-B3A0-4E7F0E7F2FBA}"/>
                </a:ext>
              </a:extLst>
            </p:cNvPr>
            <p:cNvGrpSpPr>
              <a:grpSpLocks/>
            </p:cNvGrpSpPr>
            <p:nvPr/>
          </p:nvGrpSpPr>
          <p:grpSpPr bwMode="auto">
            <a:xfrm rot="5400000">
              <a:off x="4191928" y="4956020"/>
              <a:ext cx="232128" cy="152400"/>
              <a:chOff x="528" y="336"/>
              <a:chExt cx="3268" cy="1920"/>
            </a:xfrm>
          </p:grpSpPr>
          <p:sp>
            <p:nvSpPr>
              <p:cNvPr id="46051" name="Oval 929">
                <a:extLst>
                  <a:ext uri="{FF2B5EF4-FFF2-40B4-BE49-F238E27FC236}">
                    <a16:creationId xmlns:a16="http://schemas.microsoft.com/office/drawing/2014/main" id="{A6DE22E7-F706-4153-934A-61AE86FA9B7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52" name="Oval 930">
                <a:extLst>
                  <a:ext uri="{FF2B5EF4-FFF2-40B4-BE49-F238E27FC236}">
                    <a16:creationId xmlns:a16="http://schemas.microsoft.com/office/drawing/2014/main" id="{2CDF3825-9716-4F8E-8440-EE230D0343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88" name="Group 928">
              <a:extLst>
                <a:ext uri="{FF2B5EF4-FFF2-40B4-BE49-F238E27FC236}">
                  <a16:creationId xmlns:a16="http://schemas.microsoft.com/office/drawing/2014/main" id="{DF976C44-DB24-43C6-BD67-C595E8B06FCB}"/>
                </a:ext>
              </a:extLst>
            </p:cNvPr>
            <p:cNvGrpSpPr>
              <a:grpSpLocks/>
            </p:cNvGrpSpPr>
            <p:nvPr/>
          </p:nvGrpSpPr>
          <p:grpSpPr bwMode="auto">
            <a:xfrm rot="5400000">
              <a:off x="4115731" y="4845955"/>
              <a:ext cx="232128" cy="152400"/>
              <a:chOff x="528" y="336"/>
              <a:chExt cx="3268" cy="1920"/>
            </a:xfrm>
          </p:grpSpPr>
          <p:sp>
            <p:nvSpPr>
              <p:cNvPr id="46049" name="Oval 929">
                <a:extLst>
                  <a:ext uri="{FF2B5EF4-FFF2-40B4-BE49-F238E27FC236}">
                    <a16:creationId xmlns:a16="http://schemas.microsoft.com/office/drawing/2014/main" id="{4EDD86FF-EA66-438E-88BA-37CF34EAB18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50" name="Oval 930">
                <a:extLst>
                  <a:ext uri="{FF2B5EF4-FFF2-40B4-BE49-F238E27FC236}">
                    <a16:creationId xmlns:a16="http://schemas.microsoft.com/office/drawing/2014/main" id="{4B376356-E190-4E83-8023-5F067D9DC82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89" name="Group 928">
              <a:extLst>
                <a:ext uri="{FF2B5EF4-FFF2-40B4-BE49-F238E27FC236}">
                  <a16:creationId xmlns:a16="http://schemas.microsoft.com/office/drawing/2014/main" id="{129A69D5-AB6B-4024-BBCA-FD45298973B2}"/>
                </a:ext>
              </a:extLst>
            </p:cNvPr>
            <p:cNvGrpSpPr>
              <a:grpSpLocks/>
            </p:cNvGrpSpPr>
            <p:nvPr/>
          </p:nvGrpSpPr>
          <p:grpSpPr bwMode="auto">
            <a:xfrm rot="5400000">
              <a:off x="4039528" y="4744351"/>
              <a:ext cx="232128" cy="152400"/>
              <a:chOff x="528" y="336"/>
              <a:chExt cx="3268" cy="1920"/>
            </a:xfrm>
          </p:grpSpPr>
          <p:sp>
            <p:nvSpPr>
              <p:cNvPr id="46047" name="Oval 929">
                <a:extLst>
                  <a:ext uri="{FF2B5EF4-FFF2-40B4-BE49-F238E27FC236}">
                    <a16:creationId xmlns:a16="http://schemas.microsoft.com/office/drawing/2014/main" id="{2BA54DB7-B11B-47D2-817C-4DEAF7095BE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48" name="Oval 930">
                <a:extLst>
                  <a:ext uri="{FF2B5EF4-FFF2-40B4-BE49-F238E27FC236}">
                    <a16:creationId xmlns:a16="http://schemas.microsoft.com/office/drawing/2014/main" id="{5148FCD1-D728-4E76-85BA-1DED2F01F7B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90" name="Group 928">
              <a:extLst>
                <a:ext uri="{FF2B5EF4-FFF2-40B4-BE49-F238E27FC236}">
                  <a16:creationId xmlns:a16="http://schemas.microsoft.com/office/drawing/2014/main" id="{AC562585-D207-47D9-A51D-D9F120EA3EB0}"/>
                </a:ext>
              </a:extLst>
            </p:cNvPr>
            <p:cNvGrpSpPr>
              <a:grpSpLocks/>
            </p:cNvGrpSpPr>
            <p:nvPr/>
          </p:nvGrpSpPr>
          <p:grpSpPr bwMode="auto">
            <a:xfrm rot="5400000">
              <a:off x="3963325" y="4642747"/>
              <a:ext cx="232128" cy="152400"/>
              <a:chOff x="528" y="336"/>
              <a:chExt cx="3268" cy="1920"/>
            </a:xfrm>
          </p:grpSpPr>
          <p:sp>
            <p:nvSpPr>
              <p:cNvPr id="46045" name="Oval 929">
                <a:extLst>
                  <a:ext uri="{FF2B5EF4-FFF2-40B4-BE49-F238E27FC236}">
                    <a16:creationId xmlns:a16="http://schemas.microsoft.com/office/drawing/2014/main" id="{B76D227C-2C51-419E-961D-A6B94A2A38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46" name="Oval 930">
                <a:extLst>
                  <a:ext uri="{FF2B5EF4-FFF2-40B4-BE49-F238E27FC236}">
                    <a16:creationId xmlns:a16="http://schemas.microsoft.com/office/drawing/2014/main" id="{AE9DA00B-F1AA-4D38-B6AB-89848C0A644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91" name="Group 928">
              <a:extLst>
                <a:ext uri="{FF2B5EF4-FFF2-40B4-BE49-F238E27FC236}">
                  <a16:creationId xmlns:a16="http://schemas.microsoft.com/office/drawing/2014/main" id="{052411C3-754A-4CB9-A4BA-4408D1B846B0}"/>
                </a:ext>
              </a:extLst>
            </p:cNvPr>
            <p:cNvGrpSpPr>
              <a:grpSpLocks/>
            </p:cNvGrpSpPr>
            <p:nvPr/>
          </p:nvGrpSpPr>
          <p:grpSpPr bwMode="auto">
            <a:xfrm rot="5400000">
              <a:off x="3895595" y="4524215"/>
              <a:ext cx="232128" cy="152400"/>
              <a:chOff x="528" y="336"/>
              <a:chExt cx="3268" cy="1920"/>
            </a:xfrm>
          </p:grpSpPr>
          <p:sp>
            <p:nvSpPr>
              <p:cNvPr id="46043" name="Oval 929">
                <a:extLst>
                  <a:ext uri="{FF2B5EF4-FFF2-40B4-BE49-F238E27FC236}">
                    <a16:creationId xmlns:a16="http://schemas.microsoft.com/office/drawing/2014/main" id="{0CF043F0-9FFF-488E-B20F-7153D6F9EF8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44" name="Oval 930">
                <a:extLst>
                  <a:ext uri="{FF2B5EF4-FFF2-40B4-BE49-F238E27FC236}">
                    <a16:creationId xmlns:a16="http://schemas.microsoft.com/office/drawing/2014/main" id="{7986D7E1-7AB9-4E2B-99BA-410AAD92AE1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92" name="Group 928">
              <a:extLst>
                <a:ext uri="{FF2B5EF4-FFF2-40B4-BE49-F238E27FC236}">
                  <a16:creationId xmlns:a16="http://schemas.microsoft.com/office/drawing/2014/main" id="{3039312C-0156-4008-8EB0-5B74D00FD419}"/>
                </a:ext>
              </a:extLst>
            </p:cNvPr>
            <p:cNvGrpSpPr>
              <a:grpSpLocks/>
            </p:cNvGrpSpPr>
            <p:nvPr/>
          </p:nvGrpSpPr>
          <p:grpSpPr bwMode="auto">
            <a:xfrm rot="5400000">
              <a:off x="4344326" y="4972933"/>
              <a:ext cx="232128" cy="152400"/>
              <a:chOff x="528" y="336"/>
              <a:chExt cx="3268" cy="1920"/>
            </a:xfrm>
          </p:grpSpPr>
          <p:sp>
            <p:nvSpPr>
              <p:cNvPr id="46041" name="Oval 929">
                <a:extLst>
                  <a:ext uri="{FF2B5EF4-FFF2-40B4-BE49-F238E27FC236}">
                    <a16:creationId xmlns:a16="http://schemas.microsoft.com/office/drawing/2014/main" id="{0C756E50-E15C-45A8-ABFF-3F49338702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42" name="Oval 930">
                <a:extLst>
                  <a:ext uri="{FF2B5EF4-FFF2-40B4-BE49-F238E27FC236}">
                    <a16:creationId xmlns:a16="http://schemas.microsoft.com/office/drawing/2014/main" id="{2ABB0DA9-5E11-489D-A93B-79EFBB0FDC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93" name="Group 928">
              <a:extLst>
                <a:ext uri="{FF2B5EF4-FFF2-40B4-BE49-F238E27FC236}">
                  <a16:creationId xmlns:a16="http://schemas.microsoft.com/office/drawing/2014/main" id="{554ED712-4257-42C0-BB67-7ABC3CC983EA}"/>
                </a:ext>
              </a:extLst>
            </p:cNvPr>
            <p:cNvGrpSpPr>
              <a:grpSpLocks/>
            </p:cNvGrpSpPr>
            <p:nvPr/>
          </p:nvGrpSpPr>
          <p:grpSpPr bwMode="auto">
            <a:xfrm rot="5400000">
              <a:off x="4285059" y="4854410"/>
              <a:ext cx="232128" cy="152400"/>
              <a:chOff x="528" y="336"/>
              <a:chExt cx="3268" cy="1920"/>
            </a:xfrm>
          </p:grpSpPr>
          <p:sp>
            <p:nvSpPr>
              <p:cNvPr id="46039" name="Oval 929">
                <a:extLst>
                  <a:ext uri="{FF2B5EF4-FFF2-40B4-BE49-F238E27FC236}">
                    <a16:creationId xmlns:a16="http://schemas.microsoft.com/office/drawing/2014/main" id="{87DDE741-CB0C-4B67-85BF-C477B6D622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40" name="Oval 930">
                <a:extLst>
                  <a:ext uri="{FF2B5EF4-FFF2-40B4-BE49-F238E27FC236}">
                    <a16:creationId xmlns:a16="http://schemas.microsoft.com/office/drawing/2014/main" id="{D49E66F4-FF16-4293-81C3-EA71F0F0F3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94" name="Group 928">
              <a:extLst>
                <a:ext uri="{FF2B5EF4-FFF2-40B4-BE49-F238E27FC236}">
                  <a16:creationId xmlns:a16="http://schemas.microsoft.com/office/drawing/2014/main" id="{7D2EB96F-00BC-40E4-A250-D60D406F32AC}"/>
                </a:ext>
              </a:extLst>
            </p:cNvPr>
            <p:cNvGrpSpPr>
              <a:grpSpLocks/>
            </p:cNvGrpSpPr>
            <p:nvPr/>
          </p:nvGrpSpPr>
          <p:grpSpPr bwMode="auto">
            <a:xfrm rot="5400000">
              <a:off x="4208862" y="4744345"/>
              <a:ext cx="232128" cy="152400"/>
              <a:chOff x="528" y="336"/>
              <a:chExt cx="3268" cy="1920"/>
            </a:xfrm>
          </p:grpSpPr>
          <p:sp>
            <p:nvSpPr>
              <p:cNvPr id="46037" name="Oval 929">
                <a:extLst>
                  <a:ext uri="{FF2B5EF4-FFF2-40B4-BE49-F238E27FC236}">
                    <a16:creationId xmlns:a16="http://schemas.microsoft.com/office/drawing/2014/main" id="{B2AF59ED-7292-4E10-B536-1715E7EEE77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38" name="Oval 930">
                <a:extLst>
                  <a:ext uri="{FF2B5EF4-FFF2-40B4-BE49-F238E27FC236}">
                    <a16:creationId xmlns:a16="http://schemas.microsoft.com/office/drawing/2014/main" id="{FB92D10B-6178-414C-870E-3742BBD0F6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95" name="Group 928">
              <a:extLst>
                <a:ext uri="{FF2B5EF4-FFF2-40B4-BE49-F238E27FC236}">
                  <a16:creationId xmlns:a16="http://schemas.microsoft.com/office/drawing/2014/main" id="{61195257-AFA4-4263-9ED9-D33F5B96A5D8}"/>
                </a:ext>
              </a:extLst>
            </p:cNvPr>
            <p:cNvGrpSpPr>
              <a:grpSpLocks/>
            </p:cNvGrpSpPr>
            <p:nvPr/>
          </p:nvGrpSpPr>
          <p:grpSpPr bwMode="auto">
            <a:xfrm rot="5400000">
              <a:off x="4132659" y="4642741"/>
              <a:ext cx="232128" cy="152400"/>
              <a:chOff x="528" y="336"/>
              <a:chExt cx="3268" cy="1920"/>
            </a:xfrm>
          </p:grpSpPr>
          <p:sp>
            <p:nvSpPr>
              <p:cNvPr id="46035" name="Oval 929">
                <a:extLst>
                  <a:ext uri="{FF2B5EF4-FFF2-40B4-BE49-F238E27FC236}">
                    <a16:creationId xmlns:a16="http://schemas.microsoft.com/office/drawing/2014/main" id="{1F1B7A26-3BC1-47FD-B94A-D2B0146113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36" name="Oval 930">
                <a:extLst>
                  <a:ext uri="{FF2B5EF4-FFF2-40B4-BE49-F238E27FC236}">
                    <a16:creationId xmlns:a16="http://schemas.microsoft.com/office/drawing/2014/main" id="{07AC0D60-ED54-4FF5-967E-D583C0A3998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96" name="Group 928">
              <a:extLst>
                <a:ext uri="{FF2B5EF4-FFF2-40B4-BE49-F238E27FC236}">
                  <a16:creationId xmlns:a16="http://schemas.microsoft.com/office/drawing/2014/main" id="{A3438ABD-BAC1-46B0-8AB0-BED6DFEF02CA}"/>
                </a:ext>
              </a:extLst>
            </p:cNvPr>
            <p:cNvGrpSpPr>
              <a:grpSpLocks/>
            </p:cNvGrpSpPr>
            <p:nvPr/>
          </p:nvGrpSpPr>
          <p:grpSpPr bwMode="auto">
            <a:xfrm rot="5400000">
              <a:off x="4056456" y="4541137"/>
              <a:ext cx="232128" cy="152400"/>
              <a:chOff x="528" y="336"/>
              <a:chExt cx="3268" cy="1920"/>
            </a:xfrm>
          </p:grpSpPr>
          <p:sp>
            <p:nvSpPr>
              <p:cNvPr id="46033" name="Oval 929">
                <a:extLst>
                  <a:ext uri="{FF2B5EF4-FFF2-40B4-BE49-F238E27FC236}">
                    <a16:creationId xmlns:a16="http://schemas.microsoft.com/office/drawing/2014/main" id="{99FE78E0-AB83-4F1B-8246-666DEF3E65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34" name="Oval 930">
                <a:extLst>
                  <a:ext uri="{FF2B5EF4-FFF2-40B4-BE49-F238E27FC236}">
                    <a16:creationId xmlns:a16="http://schemas.microsoft.com/office/drawing/2014/main" id="{0C992D58-03A4-457B-B6AC-4C45E45AD58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97" name="Group 928">
              <a:extLst>
                <a:ext uri="{FF2B5EF4-FFF2-40B4-BE49-F238E27FC236}">
                  <a16:creationId xmlns:a16="http://schemas.microsoft.com/office/drawing/2014/main" id="{1A98D03A-03AB-4618-A3E2-65D330659A08}"/>
                </a:ext>
              </a:extLst>
            </p:cNvPr>
            <p:cNvGrpSpPr>
              <a:grpSpLocks/>
            </p:cNvGrpSpPr>
            <p:nvPr/>
          </p:nvGrpSpPr>
          <p:grpSpPr bwMode="auto">
            <a:xfrm rot="5400000">
              <a:off x="3988726" y="4422605"/>
              <a:ext cx="232128" cy="152400"/>
              <a:chOff x="528" y="336"/>
              <a:chExt cx="3268" cy="1920"/>
            </a:xfrm>
          </p:grpSpPr>
          <p:sp>
            <p:nvSpPr>
              <p:cNvPr id="46031" name="Oval 929">
                <a:extLst>
                  <a:ext uri="{FF2B5EF4-FFF2-40B4-BE49-F238E27FC236}">
                    <a16:creationId xmlns:a16="http://schemas.microsoft.com/office/drawing/2014/main" id="{36056583-CF7E-43CA-9F3C-08BE193108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32" name="Oval 930">
                <a:extLst>
                  <a:ext uri="{FF2B5EF4-FFF2-40B4-BE49-F238E27FC236}">
                    <a16:creationId xmlns:a16="http://schemas.microsoft.com/office/drawing/2014/main" id="{88CC3F43-1FE7-4E19-8915-27A2CEDE23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98" name="Group 928">
              <a:extLst>
                <a:ext uri="{FF2B5EF4-FFF2-40B4-BE49-F238E27FC236}">
                  <a16:creationId xmlns:a16="http://schemas.microsoft.com/office/drawing/2014/main" id="{B7246E03-BFD3-4848-BCB5-2711A68E2426}"/>
                </a:ext>
              </a:extLst>
            </p:cNvPr>
            <p:cNvGrpSpPr>
              <a:grpSpLocks/>
            </p:cNvGrpSpPr>
            <p:nvPr/>
          </p:nvGrpSpPr>
          <p:grpSpPr bwMode="auto">
            <a:xfrm rot="5400000">
              <a:off x="4801525" y="5463997"/>
              <a:ext cx="232128" cy="152400"/>
              <a:chOff x="528" y="336"/>
              <a:chExt cx="3268" cy="1920"/>
            </a:xfrm>
          </p:grpSpPr>
          <p:sp>
            <p:nvSpPr>
              <p:cNvPr id="46029" name="Oval 929">
                <a:extLst>
                  <a:ext uri="{FF2B5EF4-FFF2-40B4-BE49-F238E27FC236}">
                    <a16:creationId xmlns:a16="http://schemas.microsoft.com/office/drawing/2014/main" id="{4ACC06BA-2D98-4C0B-A8FE-560FAD46D54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30" name="Oval 930">
                <a:extLst>
                  <a:ext uri="{FF2B5EF4-FFF2-40B4-BE49-F238E27FC236}">
                    <a16:creationId xmlns:a16="http://schemas.microsoft.com/office/drawing/2014/main" id="{33EC6018-7868-447E-A6C7-D50509ED6AD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499" name="Group 928">
              <a:extLst>
                <a:ext uri="{FF2B5EF4-FFF2-40B4-BE49-F238E27FC236}">
                  <a16:creationId xmlns:a16="http://schemas.microsoft.com/office/drawing/2014/main" id="{BAD6100A-3BB1-484E-A8EA-398E30DB1C55}"/>
                </a:ext>
              </a:extLst>
            </p:cNvPr>
            <p:cNvGrpSpPr>
              <a:grpSpLocks/>
            </p:cNvGrpSpPr>
            <p:nvPr/>
          </p:nvGrpSpPr>
          <p:grpSpPr bwMode="auto">
            <a:xfrm rot="5400000">
              <a:off x="4801531" y="5345465"/>
              <a:ext cx="232128" cy="152400"/>
              <a:chOff x="528" y="336"/>
              <a:chExt cx="3268" cy="1920"/>
            </a:xfrm>
          </p:grpSpPr>
          <p:sp>
            <p:nvSpPr>
              <p:cNvPr id="46027" name="Oval 929">
                <a:extLst>
                  <a:ext uri="{FF2B5EF4-FFF2-40B4-BE49-F238E27FC236}">
                    <a16:creationId xmlns:a16="http://schemas.microsoft.com/office/drawing/2014/main" id="{1CF71EFF-B62E-4F53-815B-55F416F14A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28" name="Oval 930">
                <a:extLst>
                  <a:ext uri="{FF2B5EF4-FFF2-40B4-BE49-F238E27FC236}">
                    <a16:creationId xmlns:a16="http://schemas.microsoft.com/office/drawing/2014/main" id="{4A553E35-FBBA-4B33-9EC0-97EFEB1AF8A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00" name="Group 928">
              <a:extLst>
                <a:ext uri="{FF2B5EF4-FFF2-40B4-BE49-F238E27FC236}">
                  <a16:creationId xmlns:a16="http://schemas.microsoft.com/office/drawing/2014/main" id="{5A518309-3E93-4BD1-8CEF-5ED67243021A}"/>
                </a:ext>
              </a:extLst>
            </p:cNvPr>
            <p:cNvGrpSpPr>
              <a:grpSpLocks/>
            </p:cNvGrpSpPr>
            <p:nvPr/>
          </p:nvGrpSpPr>
          <p:grpSpPr bwMode="auto">
            <a:xfrm rot="5400000">
              <a:off x="4403595" y="4803593"/>
              <a:ext cx="232128" cy="152400"/>
              <a:chOff x="528" y="336"/>
              <a:chExt cx="3268" cy="1920"/>
            </a:xfrm>
          </p:grpSpPr>
          <p:sp>
            <p:nvSpPr>
              <p:cNvPr id="46025" name="Oval 929">
                <a:extLst>
                  <a:ext uri="{FF2B5EF4-FFF2-40B4-BE49-F238E27FC236}">
                    <a16:creationId xmlns:a16="http://schemas.microsoft.com/office/drawing/2014/main" id="{51FD6BF0-B382-45F3-BB0D-A9BBE15DF8A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26" name="Oval 930">
                <a:extLst>
                  <a:ext uri="{FF2B5EF4-FFF2-40B4-BE49-F238E27FC236}">
                    <a16:creationId xmlns:a16="http://schemas.microsoft.com/office/drawing/2014/main" id="{1A89DFBC-C3DC-4DCA-9B17-90653C9B7A3C}"/>
                  </a:ext>
                </a:extLst>
              </p:cNvPr>
              <p:cNvSpPr>
                <a:spLocks noChangeArrowheads="1"/>
              </p:cNvSpPr>
              <p:nvPr/>
            </p:nvSpPr>
            <p:spPr bwMode="auto">
              <a:xfrm>
                <a:off x="2734"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01" name="Group 928">
              <a:extLst>
                <a:ext uri="{FF2B5EF4-FFF2-40B4-BE49-F238E27FC236}">
                  <a16:creationId xmlns:a16="http://schemas.microsoft.com/office/drawing/2014/main" id="{B874CC3D-7AC1-4418-B667-CB3ACC3A9D59}"/>
                </a:ext>
              </a:extLst>
            </p:cNvPr>
            <p:cNvGrpSpPr>
              <a:grpSpLocks/>
            </p:cNvGrpSpPr>
            <p:nvPr/>
          </p:nvGrpSpPr>
          <p:grpSpPr bwMode="auto">
            <a:xfrm rot="5400000">
              <a:off x="4344328" y="4685070"/>
              <a:ext cx="232128" cy="152400"/>
              <a:chOff x="528" y="336"/>
              <a:chExt cx="3268" cy="1920"/>
            </a:xfrm>
          </p:grpSpPr>
          <p:sp>
            <p:nvSpPr>
              <p:cNvPr id="46023" name="Oval 929">
                <a:extLst>
                  <a:ext uri="{FF2B5EF4-FFF2-40B4-BE49-F238E27FC236}">
                    <a16:creationId xmlns:a16="http://schemas.microsoft.com/office/drawing/2014/main" id="{ECF65FD8-B3FE-4599-B20D-35CE2B99AB4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24" name="Oval 930">
                <a:extLst>
                  <a:ext uri="{FF2B5EF4-FFF2-40B4-BE49-F238E27FC236}">
                    <a16:creationId xmlns:a16="http://schemas.microsoft.com/office/drawing/2014/main" id="{2EDE0E80-0B95-42B7-B3C8-6B7C597021C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02" name="Group 928">
              <a:extLst>
                <a:ext uri="{FF2B5EF4-FFF2-40B4-BE49-F238E27FC236}">
                  <a16:creationId xmlns:a16="http://schemas.microsoft.com/office/drawing/2014/main" id="{91FD1879-FBEB-4AAC-BA5D-B4DCB973A1C6}"/>
                </a:ext>
              </a:extLst>
            </p:cNvPr>
            <p:cNvGrpSpPr>
              <a:grpSpLocks/>
            </p:cNvGrpSpPr>
            <p:nvPr/>
          </p:nvGrpSpPr>
          <p:grpSpPr bwMode="auto">
            <a:xfrm rot="5400000">
              <a:off x="4268131" y="4575005"/>
              <a:ext cx="232128" cy="152400"/>
              <a:chOff x="528" y="336"/>
              <a:chExt cx="3268" cy="1920"/>
            </a:xfrm>
          </p:grpSpPr>
          <p:sp>
            <p:nvSpPr>
              <p:cNvPr id="46021" name="Oval 929">
                <a:extLst>
                  <a:ext uri="{FF2B5EF4-FFF2-40B4-BE49-F238E27FC236}">
                    <a16:creationId xmlns:a16="http://schemas.microsoft.com/office/drawing/2014/main" id="{2644775A-DF1E-43F0-AB3B-CA30BC4312F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22" name="Oval 930">
                <a:extLst>
                  <a:ext uri="{FF2B5EF4-FFF2-40B4-BE49-F238E27FC236}">
                    <a16:creationId xmlns:a16="http://schemas.microsoft.com/office/drawing/2014/main" id="{837FBF77-DCD9-4EE1-A90F-C2D1DE19E2F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03" name="Group 928">
              <a:extLst>
                <a:ext uri="{FF2B5EF4-FFF2-40B4-BE49-F238E27FC236}">
                  <a16:creationId xmlns:a16="http://schemas.microsoft.com/office/drawing/2014/main" id="{F1F29B60-722A-4F5B-BD2D-2047F21635C0}"/>
                </a:ext>
              </a:extLst>
            </p:cNvPr>
            <p:cNvGrpSpPr>
              <a:grpSpLocks/>
            </p:cNvGrpSpPr>
            <p:nvPr/>
          </p:nvGrpSpPr>
          <p:grpSpPr bwMode="auto">
            <a:xfrm rot="5400000">
              <a:off x="4191928" y="4473401"/>
              <a:ext cx="232128" cy="152400"/>
              <a:chOff x="528" y="336"/>
              <a:chExt cx="3268" cy="1920"/>
            </a:xfrm>
          </p:grpSpPr>
          <p:sp>
            <p:nvSpPr>
              <p:cNvPr id="46019" name="Oval 929">
                <a:extLst>
                  <a:ext uri="{FF2B5EF4-FFF2-40B4-BE49-F238E27FC236}">
                    <a16:creationId xmlns:a16="http://schemas.microsoft.com/office/drawing/2014/main" id="{050A8C1B-CD58-4AC2-987E-A1673FCB64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20" name="Oval 930">
                <a:extLst>
                  <a:ext uri="{FF2B5EF4-FFF2-40B4-BE49-F238E27FC236}">
                    <a16:creationId xmlns:a16="http://schemas.microsoft.com/office/drawing/2014/main" id="{729A9C84-66CE-4EC1-8D23-8D8A4AB0DF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04" name="Group 928">
              <a:extLst>
                <a:ext uri="{FF2B5EF4-FFF2-40B4-BE49-F238E27FC236}">
                  <a16:creationId xmlns:a16="http://schemas.microsoft.com/office/drawing/2014/main" id="{93478F2E-956A-4A49-8C2B-8FCB648F8BC5}"/>
                </a:ext>
              </a:extLst>
            </p:cNvPr>
            <p:cNvGrpSpPr>
              <a:grpSpLocks/>
            </p:cNvGrpSpPr>
            <p:nvPr/>
          </p:nvGrpSpPr>
          <p:grpSpPr bwMode="auto">
            <a:xfrm rot="5400000">
              <a:off x="4115725" y="4371797"/>
              <a:ext cx="232128" cy="152400"/>
              <a:chOff x="528" y="336"/>
              <a:chExt cx="3268" cy="1920"/>
            </a:xfrm>
          </p:grpSpPr>
          <p:sp>
            <p:nvSpPr>
              <p:cNvPr id="46017" name="Oval 929">
                <a:extLst>
                  <a:ext uri="{FF2B5EF4-FFF2-40B4-BE49-F238E27FC236}">
                    <a16:creationId xmlns:a16="http://schemas.microsoft.com/office/drawing/2014/main" id="{3D99C81C-2007-4128-BD8F-EDBC1C01724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18" name="Oval 930">
                <a:extLst>
                  <a:ext uri="{FF2B5EF4-FFF2-40B4-BE49-F238E27FC236}">
                    <a16:creationId xmlns:a16="http://schemas.microsoft.com/office/drawing/2014/main" id="{F99E9977-7084-4C1B-BBD5-82F6BD16B1F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05" name="Group 928">
              <a:extLst>
                <a:ext uri="{FF2B5EF4-FFF2-40B4-BE49-F238E27FC236}">
                  <a16:creationId xmlns:a16="http://schemas.microsoft.com/office/drawing/2014/main" id="{559957B5-CF32-4576-A3FF-67260E2588B3}"/>
                </a:ext>
              </a:extLst>
            </p:cNvPr>
            <p:cNvGrpSpPr>
              <a:grpSpLocks/>
            </p:cNvGrpSpPr>
            <p:nvPr/>
          </p:nvGrpSpPr>
          <p:grpSpPr bwMode="auto">
            <a:xfrm rot="5400000">
              <a:off x="4047995" y="4253265"/>
              <a:ext cx="232128" cy="152400"/>
              <a:chOff x="528" y="336"/>
              <a:chExt cx="3268" cy="1920"/>
            </a:xfrm>
          </p:grpSpPr>
          <p:sp>
            <p:nvSpPr>
              <p:cNvPr id="46015" name="Oval 929">
                <a:extLst>
                  <a:ext uri="{FF2B5EF4-FFF2-40B4-BE49-F238E27FC236}">
                    <a16:creationId xmlns:a16="http://schemas.microsoft.com/office/drawing/2014/main" id="{1D10318C-555F-40CE-89A5-7E608482936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16" name="Oval 930">
                <a:extLst>
                  <a:ext uri="{FF2B5EF4-FFF2-40B4-BE49-F238E27FC236}">
                    <a16:creationId xmlns:a16="http://schemas.microsoft.com/office/drawing/2014/main" id="{FC2C282E-D955-406C-9683-C171CE8D8FB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06" name="Group 928">
              <a:extLst>
                <a:ext uri="{FF2B5EF4-FFF2-40B4-BE49-F238E27FC236}">
                  <a16:creationId xmlns:a16="http://schemas.microsoft.com/office/drawing/2014/main" id="{4ECC85D9-2B96-4BF6-880E-1D0459754E08}"/>
                </a:ext>
              </a:extLst>
            </p:cNvPr>
            <p:cNvGrpSpPr>
              <a:grpSpLocks/>
            </p:cNvGrpSpPr>
            <p:nvPr/>
          </p:nvGrpSpPr>
          <p:grpSpPr bwMode="auto">
            <a:xfrm rot="5400000">
              <a:off x="4979332" y="5455530"/>
              <a:ext cx="232128" cy="152400"/>
              <a:chOff x="528" y="336"/>
              <a:chExt cx="3268" cy="1920"/>
            </a:xfrm>
          </p:grpSpPr>
          <p:sp>
            <p:nvSpPr>
              <p:cNvPr id="46013" name="Oval 929">
                <a:extLst>
                  <a:ext uri="{FF2B5EF4-FFF2-40B4-BE49-F238E27FC236}">
                    <a16:creationId xmlns:a16="http://schemas.microsoft.com/office/drawing/2014/main" id="{0B0CB313-0EDB-40B6-9D3E-780C92C3FA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14" name="Oval 930">
                <a:extLst>
                  <a:ext uri="{FF2B5EF4-FFF2-40B4-BE49-F238E27FC236}">
                    <a16:creationId xmlns:a16="http://schemas.microsoft.com/office/drawing/2014/main" id="{B2C542DE-3593-4523-8754-49484BBB17B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07" name="Group 928">
              <a:extLst>
                <a:ext uri="{FF2B5EF4-FFF2-40B4-BE49-F238E27FC236}">
                  <a16:creationId xmlns:a16="http://schemas.microsoft.com/office/drawing/2014/main" id="{0C601D59-9236-4ABB-B174-B5CE52F296FE}"/>
                </a:ext>
              </a:extLst>
            </p:cNvPr>
            <p:cNvGrpSpPr>
              <a:grpSpLocks/>
            </p:cNvGrpSpPr>
            <p:nvPr/>
          </p:nvGrpSpPr>
          <p:grpSpPr bwMode="auto">
            <a:xfrm rot="5400000">
              <a:off x="4903129" y="5353926"/>
              <a:ext cx="232128" cy="152400"/>
              <a:chOff x="528" y="336"/>
              <a:chExt cx="3268" cy="1920"/>
            </a:xfrm>
          </p:grpSpPr>
          <p:sp>
            <p:nvSpPr>
              <p:cNvPr id="46011" name="Oval 929">
                <a:extLst>
                  <a:ext uri="{FF2B5EF4-FFF2-40B4-BE49-F238E27FC236}">
                    <a16:creationId xmlns:a16="http://schemas.microsoft.com/office/drawing/2014/main" id="{4E5767E6-4C60-43CC-B472-7F8C4234A8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12" name="Oval 930">
                <a:extLst>
                  <a:ext uri="{FF2B5EF4-FFF2-40B4-BE49-F238E27FC236}">
                    <a16:creationId xmlns:a16="http://schemas.microsoft.com/office/drawing/2014/main" id="{ED65532A-CE29-4787-BABE-5B2AA1A7F1C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08" name="Group 928">
              <a:extLst>
                <a:ext uri="{FF2B5EF4-FFF2-40B4-BE49-F238E27FC236}">
                  <a16:creationId xmlns:a16="http://schemas.microsoft.com/office/drawing/2014/main" id="{97EB2393-3A24-4404-804E-D56E7B6FBD65}"/>
                </a:ext>
              </a:extLst>
            </p:cNvPr>
            <p:cNvGrpSpPr>
              <a:grpSpLocks/>
            </p:cNvGrpSpPr>
            <p:nvPr/>
          </p:nvGrpSpPr>
          <p:grpSpPr bwMode="auto">
            <a:xfrm rot="5400000">
              <a:off x="4572929" y="4812054"/>
              <a:ext cx="232128" cy="152400"/>
              <a:chOff x="528" y="336"/>
              <a:chExt cx="3268" cy="1920"/>
            </a:xfrm>
          </p:grpSpPr>
          <p:sp>
            <p:nvSpPr>
              <p:cNvPr id="46009" name="Oval 929">
                <a:extLst>
                  <a:ext uri="{FF2B5EF4-FFF2-40B4-BE49-F238E27FC236}">
                    <a16:creationId xmlns:a16="http://schemas.microsoft.com/office/drawing/2014/main" id="{42313BF6-7AA1-4B37-AEC4-E31E05927C6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10" name="Oval 930">
                <a:extLst>
                  <a:ext uri="{FF2B5EF4-FFF2-40B4-BE49-F238E27FC236}">
                    <a16:creationId xmlns:a16="http://schemas.microsoft.com/office/drawing/2014/main" id="{9842892A-5D83-4CB9-AC0E-B82FDC21F5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09" name="Group 928">
              <a:extLst>
                <a:ext uri="{FF2B5EF4-FFF2-40B4-BE49-F238E27FC236}">
                  <a16:creationId xmlns:a16="http://schemas.microsoft.com/office/drawing/2014/main" id="{480D37B0-4355-40D7-9950-6A3025E2A3D9}"/>
                </a:ext>
              </a:extLst>
            </p:cNvPr>
            <p:cNvGrpSpPr>
              <a:grpSpLocks/>
            </p:cNvGrpSpPr>
            <p:nvPr/>
          </p:nvGrpSpPr>
          <p:grpSpPr bwMode="auto">
            <a:xfrm rot="5400000">
              <a:off x="4496726" y="4710450"/>
              <a:ext cx="232128" cy="152400"/>
              <a:chOff x="528" y="336"/>
              <a:chExt cx="3268" cy="1920"/>
            </a:xfrm>
          </p:grpSpPr>
          <p:sp>
            <p:nvSpPr>
              <p:cNvPr id="46007" name="Oval 929">
                <a:extLst>
                  <a:ext uri="{FF2B5EF4-FFF2-40B4-BE49-F238E27FC236}">
                    <a16:creationId xmlns:a16="http://schemas.microsoft.com/office/drawing/2014/main" id="{88CD972E-EB71-4236-B535-936E53E1AEA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08" name="Oval 930">
                <a:extLst>
                  <a:ext uri="{FF2B5EF4-FFF2-40B4-BE49-F238E27FC236}">
                    <a16:creationId xmlns:a16="http://schemas.microsoft.com/office/drawing/2014/main" id="{2ED6C056-E05E-4665-93AD-7CA5BABBA5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10" name="Group 928">
              <a:extLst>
                <a:ext uri="{FF2B5EF4-FFF2-40B4-BE49-F238E27FC236}">
                  <a16:creationId xmlns:a16="http://schemas.microsoft.com/office/drawing/2014/main" id="{AD886233-30FA-42FB-8E52-A3146C05FAE1}"/>
                </a:ext>
              </a:extLst>
            </p:cNvPr>
            <p:cNvGrpSpPr>
              <a:grpSpLocks/>
            </p:cNvGrpSpPr>
            <p:nvPr/>
          </p:nvGrpSpPr>
          <p:grpSpPr bwMode="auto">
            <a:xfrm rot="5400000">
              <a:off x="4428996" y="4591918"/>
              <a:ext cx="232128" cy="152400"/>
              <a:chOff x="528" y="336"/>
              <a:chExt cx="3268" cy="1920"/>
            </a:xfrm>
          </p:grpSpPr>
          <p:sp>
            <p:nvSpPr>
              <p:cNvPr id="46005" name="Oval 929">
                <a:extLst>
                  <a:ext uri="{FF2B5EF4-FFF2-40B4-BE49-F238E27FC236}">
                    <a16:creationId xmlns:a16="http://schemas.microsoft.com/office/drawing/2014/main" id="{1E14F00A-9ED9-4025-9AF9-00D613BDC32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06" name="Oval 930">
                <a:extLst>
                  <a:ext uri="{FF2B5EF4-FFF2-40B4-BE49-F238E27FC236}">
                    <a16:creationId xmlns:a16="http://schemas.microsoft.com/office/drawing/2014/main" id="{0AF34A63-1096-4F7B-BBD3-AB784D8B404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11" name="Group 928">
              <a:extLst>
                <a:ext uri="{FF2B5EF4-FFF2-40B4-BE49-F238E27FC236}">
                  <a16:creationId xmlns:a16="http://schemas.microsoft.com/office/drawing/2014/main" id="{075870B6-718B-4298-B771-8A088C25EFA0}"/>
                </a:ext>
              </a:extLst>
            </p:cNvPr>
            <p:cNvGrpSpPr>
              <a:grpSpLocks/>
            </p:cNvGrpSpPr>
            <p:nvPr/>
          </p:nvGrpSpPr>
          <p:grpSpPr bwMode="auto">
            <a:xfrm rot="5400000">
              <a:off x="4369729" y="4473395"/>
              <a:ext cx="232128" cy="152400"/>
              <a:chOff x="528" y="336"/>
              <a:chExt cx="3268" cy="1920"/>
            </a:xfrm>
          </p:grpSpPr>
          <p:sp>
            <p:nvSpPr>
              <p:cNvPr id="46003" name="Oval 929">
                <a:extLst>
                  <a:ext uri="{FF2B5EF4-FFF2-40B4-BE49-F238E27FC236}">
                    <a16:creationId xmlns:a16="http://schemas.microsoft.com/office/drawing/2014/main" id="{6EB33374-EA6C-42A3-9FFD-3B9477AE550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04" name="Oval 930">
                <a:extLst>
                  <a:ext uri="{FF2B5EF4-FFF2-40B4-BE49-F238E27FC236}">
                    <a16:creationId xmlns:a16="http://schemas.microsoft.com/office/drawing/2014/main" id="{A4A58776-329B-4C6C-9179-EF9E07E92C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12" name="Group 928">
              <a:extLst>
                <a:ext uri="{FF2B5EF4-FFF2-40B4-BE49-F238E27FC236}">
                  <a16:creationId xmlns:a16="http://schemas.microsoft.com/office/drawing/2014/main" id="{A21A0D04-2567-40C6-852B-3ADA95197F42}"/>
                </a:ext>
              </a:extLst>
            </p:cNvPr>
            <p:cNvGrpSpPr>
              <a:grpSpLocks/>
            </p:cNvGrpSpPr>
            <p:nvPr/>
          </p:nvGrpSpPr>
          <p:grpSpPr bwMode="auto">
            <a:xfrm rot="5400000">
              <a:off x="4293532" y="4363330"/>
              <a:ext cx="232128" cy="152400"/>
              <a:chOff x="528" y="336"/>
              <a:chExt cx="3268" cy="1920"/>
            </a:xfrm>
          </p:grpSpPr>
          <p:sp>
            <p:nvSpPr>
              <p:cNvPr id="46001" name="Oval 929">
                <a:extLst>
                  <a:ext uri="{FF2B5EF4-FFF2-40B4-BE49-F238E27FC236}">
                    <a16:creationId xmlns:a16="http://schemas.microsoft.com/office/drawing/2014/main" id="{5F15CF90-E2F3-48DE-A862-A307381F681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02" name="Oval 930">
                <a:extLst>
                  <a:ext uri="{FF2B5EF4-FFF2-40B4-BE49-F238E27FC236}">
                    <a16:creationId xmlns:a16="http://schemas.microsoft.com/office/drawing/2014/main" id="{C0F41FC1-0B1A-4FAF-AC11-6D8A08ABCE6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13" name="Group 928">
              <a:extLst>
                <a:ext uri="{FF2B5EF4-FFF2-40B4-BE49-F238E27FC236}">
                  <a16:creationId xmlns:a16="http://schemas.microsoft.com/office/drawing/2014/main" id="{A80056F8-6455-4CFA-B555-65802CEC0187}"/>
                </a:ext>
              </a:extLst>
            </p:cNvPr>
            <p:cNvGrpSpPr>
              <a:grpSpLocks/>
            </p:cNvGrpSpPr>
            <p:nvPr/>
          </p:nvGrpSpPr>
          <p:grpSpPr bwMode="auto">
            <a:xfrm rot="5400000">
              <a:off x="4217329" y="4261726"/>
              <a:ext cx="232128" cy="152400"/>
              <a:chOff x="528" y="336"/>
              <a:chExt cx="3268" cy="1920"/>
            </a:xfrm>
          </p:grpSpPr>
          <p:sp>
            <p:nvSpPr>
              <p:cNvPr id="45999" name="Oval 929">
                <a:extLst>
                  <a:ext uri="{FF2B5EF4-FFF2-40B4-BE49-F238E27FC236}">
                    <a16:creationId xmlns:a16="http://schemas.microsoft.com/office/drawing/2014/main" id="{AB8E5FF1-8F09-4315-A93E-4F61636249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6000" name="Oval 930">
                <a:extLst>
                  <a:ext uri="{FF2B5EF4-FFF2-40B4-BE49-F238E27FC236}">
                    <a16:creationId xmlns:a16="http://schemas.microsoft.com/office/drawing/2014/main" id="{AEC5A771-1B93-419D-A05A-1575C6F8D0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14" name="Group 928">
              <a:extLst>
                <a:ext uri="{FF2B5EF4-FFF2-40B4-BE49-F238E27FC236}">
                  <a16:creationId xmlns:a16="http://schemas.microsoft.com/office/drawing/2014/main" id="{47130C96-904F-428B-A980-95BB16FAA9D6}"/>
                </a:ext>
              </a:extLst>
            </p:cNvPr>
            <p:cNvGrpSpPr>
              <a:grpSpLocks/>
            </p:cNvGrpSpPr>
            <p:nvPr/>
          </p:nvGrpSpPr>
          <p:grpSpPr bwMode="auto">
            <a:xfrm rot="5400000">
              <a:off x="4141126" y="4160122"/>
              <a:ext cx="232128" cy="152400"/>
              <a:chOff x="528" y="336"/>
              <a:chExt cx="3268" cy="1920"/>
            </a:xfrm>
          </p:grpSpPr>
          <p:sp>
            <p:nvSpPr>
              <p:cNvPr id="45997" name="Oval 929">
                <a:extLst>
                  <a:ext uri="{FF2B5EF4-FFF2-40B4-BE49-F238E27FC236}">
                    <a16:creationId xmlns:a16="http://schemas.microsoft.com/office/drawing/2014/main" id="{3F669922-5344-4FDC-8247-3C279BD84AB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98" name="Oval 930">
                <a:extLst>
                  <a:ext uri="{FF2B5EF4-FFF2-40B4-BE49-F238E27FC236}">
                    <a16:creationId xmlns:a16="http://schemas.microsoft.com/office/drawing/2014/main" id="{2BB4BF7F-07B8-4C5C-BFE9-5A2CC54B8DC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15" name="Group 928">
              <a:extLst>
                <a:ext uri="{FF2B5EF4-FFF2-40B4-BE49-F238E27FC236}">
                  <a16:creationId xmlns:a16="http://schemas.microsoft.com/office/drawing/2014/main" id="{7D6F8DBD-7521-4758-8EFD-48ACE8C2423C}"/>
                </a:ext>
              </a:extLst>
            </p:cNvPr>
            <p:cNvGrpSpPr>
              <a:grpSpLocks/>
            </p:cNvGrpSpPr>
            <p:nvPr/>
          </p:nvGrpSpPr>
          <p:grpSpPr bwMode="auto">
            <a:xfrm rot="5400000">
              <a:off x="4073396" y="4041590"/>
              <a:ext cx="232128" cy="152400"/>
              <a:chOff x="528" y="336"/>
              <a:chExt cx="3268" cy="1920"/>
            </a:xfrm>
          </p:grpSpPr>
          <p:sp>
            <p:nvSpPr>
              <p:cNvPr id="45995" name="Oval 929">
                <a:extLst>
                  <a:ext uri="{FF2B5EF4-FFF2-40B4-BE49-F238E27FC236}">
                    <a16:creationId xmlns:a16="http://schemas.microsoft.com/office/drawing/2014/main" id="{34EBB87C-7B3C-4B18-ADBB-A976AB05EE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96" name="Oval 930">
                <a:extLst>
                  <a:ext uri="{FF2B5EF4-FFF2-40B4-BE49-F238E27FC236}">
                    <a16:creationId xmlns:a16="http://schemas.microsoft.com/office/drawing/2014/main" id="{0ED795A3-849C-45C7-8A39-E0A2843C02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16" name="Group 928">
              <a:extLst>
                <a:ext uri="{FF2B5EF4-FFF2-40B4-BE49-F238E27FC236}">
                  <a16:creationId xmlns:a16="http://schemas.microsoft.com/office/drawing/2014/main" id="{8336FF35-AF18-4B0D-93F8-06900843E3AE}"/>
                </a:ext>
              </a:extLst>
            </p:cNvPr>
            <p:cNvGrpSpPr>
              <a:grpSpLocks/>
            </p:cNvGrpSpPr>
            <p:nvPr/>
          </p:nvGrpSpPr>
          <p:grpSpPr bwMode="auto">
            <a:xfrm rot="5400000">
              <a:off x="4234263" y="4343236"/>
              <a:ext cx="232128" cy="152400"/>
              <a:chOff x="528" y="336"/>
              <a:chExt cx="3268" cy="1920"/>
            </a:xfrm>
          </p:grpSpPr>
          <p:sp>
            <p:nvSpPr>
              <p:cNvPr id="45993" name="Oval 929">
                <a:extLst>
                  <a:ext uri="{FF2B5EF4-FFF2-40B4-BE49-F238E27FC236}">
                    <a16:creationId xmlns:a16="http://schemas.microsoft.com/office/drawing/2014/main" id="{0D04C4E8-F3AA-4100-8A38-41D28794C46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94" name="Oval 930">
                <a:extLst>
                  <a:ext uri="{FF2B5EF4-FFF2-40B4-BE49-F238E27FC236}">
                    <a16:creationId xmlns:a16="http://schemas.microsoft.com/office/drawing/2014/main" id="{140899D6-E0FF-4CD5-94C3-6A9066AB357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17" name="Group 928">
              <a:extLst>
                <a:ext uri="{FF2B5EF4-FFF2-40B4-BE49-F238E27FC236}">
                  <a16:creationId xmlns:a16="http://schemas.microsoft.com/office/drawing/2014/main" id="{73F25670-E7EA-4F07-8F5E-3374F50C6D81}"/>
                </a:ext>
              </a:extLst>
            </p:cNvPr>
            <p:cNvGrpSpPr>
              <a:grpSpLocks/>
            </p:cNvGrpSpPr>
            <p:nvPr/>
          </p:nvGrpSpPr>
          <p:grpSpPr bwMode="auto">
            <a:xfrm rot="5400000">
              <a:off x="3057395" y="4224731"/>
              <a:ext cx="232128" cy="152400"/>
              <a:chOff x="528" y="336"/>
              <a:chExt cx="3268" cy="1920"/>
            </a:xfrm>
          </p:grpSpPr>
          <p:sp>
            <p:nvSpPr>
              <p:cNvPr id="45991" name="Oval 929">
                <a:extLst>
                  <a:ext uri="{FF2B5EF4-FFF2-40B4-BE49-F238E27FC236}">
                    <a16:creationId xmlns:a16="http://schemas.microsoft.com/office/drawing/2014/main" id="{93A3D7F8-1EF6-4107-8748-7DFB00044C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92" name="Oval 930">
                <a:extLst>
                  <a:ext uri="{FF2B5EF4-FFF2-40B4-BE49-F238E27FC236}">
                    <a16:creationId xmlns:a16="http://schemas.microsoft.com/office/drawing/2014/main" id="{F7A3F0B3-0606-4307-BBAC-33DFBDC6124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18" name="Group 928">
              <a:extLst>
                <a:ext uri="{FF2B5EF4-FFF2-40B4-BE49-F238E27FC236}">
                  <a16:creationId xmlns:a16="http://schemas.microsoft.com/office/drawing/2014/main" id="{111827F6-F50C-4065-AF6F-F9F79BD8B8F4}"/>
                </a:ext>
              </a:extLst>
            </p:cNvPr>
            <p:cNvGrpSpPr>
              <a:grpSpLocks/>
            </p:cNvGrpSpPr>
            <p:nvPr/>
          </p:nvGrpSpPr>
          <p:grpSpPr bwMode="auto">
            <a:xfrm rot="5400000">
              <a:off x="2981192" y="4123127"/>
              <a:ext cx="232128" cy="152400"/>
              <a:chOff x="528" y="336"/>
              <a:chExt cx="3268" cy="1920"/>
            </a:xfrm>
          </p:grpSpPr>
          <p:sp>
            <p:nvSpPr>
              <p:cNvPr id="45989" name="Oval 929">
                <a:extLst>
                  <a:ext uri="{FF2B5EF4-FFF2-40B4-BE49-F238E27FC236}">
                    <a16:creationId xmlns:a16="http://schemas.microsoft.com/office/drawing/2014/main" id="{FE2858FE-C8EB-4D3E-BD50-84C4017A12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90" name="Oval 930">
                <a:extLst>
                  <a:ext uri="{FF2B5EF4-FFF2-40B4-BE49-F238E27FC236}">
                    <a16:creationId xmlns:a16="http://schemas.microsoft.com/office/drawing/2014/main" id="{73C41C50-DE33-4504-99AE-6BF0B9BA596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19" name="Group 928">
              <a:extLst>
                <a:ext uri="{FF2B5EF4-FFF2-40B4-BE49-F238E27FC236}">
                  <a16:creationId xmlns:a16="http://schemas.microsoft.com/office/drawing/2014/main" id="{E2DE3DCF-FFFF-4CB2-9DB1-DD1F4D507533}"/>
                </a:ext>
              </a:extLst>
            </p:cNvPr>
            <p:cNvGrpSpPr>
              <a:grpSpLocks/>
            </p:cNvGrpSpPr>
            <p:nvPr/>
          </p:nvGrpSpPr>
          <p:grpSpPr bwMode="auto">
            <a:xfrm rot="5400000">
              <a:off x="2913462" y="4004595"/>
              <a:ext cx="232128" cy="152400"/>
              <a:chOff x="528" y="336"/>
              <a:chExt cx="3268" cy="1920"/>
            </a:xfrm>
          </p:grpSpPr>
          <p:sp>
            <p:nvSpPr>
              <p:cNvPr id="45987" name="Oval 929">
                <a:extLst>
                  <a:ext uri="{FF2B5EF4-FFF2-40B4-BE49-F238E27FC236}">
                    <a16:creationId xmlns:a16="http://schemas.microsoft.com/office/drawing/2014/main" id="{6E33FC73-8838-455B-9C28-5A611A66D1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88" name="Oval 930">
                <a:extLst>
                  <a:ext uri="{FF2B5EF4-FFF2-40B4-BE49-F238E27FC236}">
                    <a16:creationId xmlns:a16="http://schemas.microsoft.com/office/drawing/2014/main" id="{0CF7ED66-57A8-41B2-AFEA-A865DDEAA7A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20" name="Group 928">
              <a:extLst>
                <a:ext uri="{FF2B5EF4-FFF2-40B4-BE49-F238E27FC236}">
                  <a16:creationId xmlns:a16="http://schemas.microsoft.com/office/drawing/2014/main" id="{F757E276-E323-41BD-B387-1CE12D538A9D}"/>
                </a:ext>
              </a:extLst>
            </p:cNvPr>
            <p:cNvGrpSpPr>
              <a:grpSpLocks/>
            </p:cNvGrpSpPr>
            <p:nvPr/>
          </p:nvGrpSpPr>
          <p:grpSpPr bwMode="auto">
            <a:xfrm rot="5400000">
              <a:off x="3302926" y="4334790"/>
              <a:ext cx="232128" cy="152400"/>
              <a:chOff x="528" y="336"/>
              <a:chExt cx="3268" cy="1920"/>
            </a:xfrm>
          </p:grpSpPr>
          <p:sp>
            <p:nvSpPr>
              <p:cNvPr id="45985" name="Oval 929">
                <a:extLst>
                  <a:ext uri="{FF2B5EF4-FFF2-40B4-BE49-F238E27FC236}">
                    <a16:creationId xmlns:a16="http://schemas.microsoft.com/office/drawing/2014/main" id="{6109CD3A-57F3-4A3D-8139-62D48A90739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86" name="Oval 930">
                <a:extLst>
                  <a:ext uri="{FF2B5EF4-FFF2-40B4-BE49-F238E27FC236}">
                    <a16:creationId xmlns:a16="http://schemas.microsoft.com/office/drawing/2014/main" id="{C8F339CA-167A-4900-AA7F-A0161EBB5BD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21" name="Group 928">
              <a:extLst>
                <a:ext uri="{FF2B5EF4-FFF2-40B4-BE49-F238E27FC236}">
                  <a16:creationId xmlns:a16="http://schemas.microsoft.com/office/drawing/2014/main" id="{432C0A0C-63E7-4DF3-B7A1-155F583C7D18}"/>
                </a:ext>
              </a:extLst>
            </p:cNvPr>
            <p:cNvGrpSpPr>
              <a:grpSpLocks/>
            </p:cNvGrpSpPr>
            <p:nvPr/>
          </p:nvGrpSpPr>
          <p:grpSpPr bwMode="auto">
            <a:xfrm rot="5400000">
              <a:off x="3226729" y="4224725"/>
              <a:ext cx="232128" cy="152400"/>
              <a:chOff x="528" y="336"/>
              <a:chExt cx="3268" cy="1920"/>
            </a:xfrm>
          </p:grpSpPr>
          <p:sp>
            <p:nvSpPr>
              <p:cNvPr id="45983" name="Oval 929">
                <a:extLst>
                  <a:ext uri="{FF2B5EF4-FFF2-40B4-BE49-F238E27FC236}">
                    <a16:creationId xmlns:a16="http://schemas.microsoft.com/office/drawing/2014/main" id="{7B095C8A-3EF6-47A6-95E5-02A3FEADC1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84" name="Oval 930">
                <a:extLst>
                  <a:ext uri="{FF2B5EF4-FFF2-40B4-BE49-F238E27FC236}">
                    <a16:creationId xmlns:a16="http://schemas.microsoft.com/office/drawing/2014/main" id="{BABE3C49-E5F5-4922-B83C-BB386C902F3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22" name="Group 928">
              <a:extLst>
                <a:ext uri="{FF2B5EF4-FFF2-40B4-BE49-F238E27FC236}">
                  <a16:creationId xmlns:a16="http://schemas.microsoft.com/office/drawing/2014/main" id="{111DFE2A-8598-4970-B342-D0362A1A649B}"/>
                </a:ext>
              </a:extLst>
            </p:cNvPr>
            <p:cNvGrpSpPr>
              <a:grpSpLocks/>
            </p:cNvGrpSpPr>
            <p:nvPr/>
          </p:nvGrpSpPr>
          <p:grpSpPr bwMode="auto">
            <a:xfrm rot="5400000">
              <a:off x="3150526" y="4123121"/>
              <a:ext cx="232128" cy="152400"/>
              <a:chOff x="528" y="336"/>
              <a:chExt cx="3268" cy="1920"/>
            </a:xfrm>
          </p:grpSpPr>
          <p:sp>
            <p:nvSpPr>
              <p:cNvPr id="45981" name="Oval 929">
                <a:extLst>
                  <a:ext uri="{FF2B5EF4-FFF2-40B4-BE49-F238E27FC236}">
                    <a16:creationId xmlns:a16="http://schemas.microsoft.com/office/drawing/2014/main" id="{61BD8E68-F6F8-4B44-B8A5-600607C10F0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82" name="Oval 930">
                <a:extLst>
                  <a:ext uri="{FF2B5EF4-FFF2-40B4-BE49-F238E27FC236}">
                    <a16:creationId xmlns:a16="http://schemas.microsoft.com/office/drawing/2014/main" id="{9639C7D6-C11C-4CFE-9305-7870E8246F8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23" name="Group 928">
              <a:extLst>
                <a:ext uri="{FF2B5EF4-FFF2-40B4-BE49-F238E27FC236}">
                  <a16:creationId xmlns:a16="http://schemas.microsoft.com/office/drawing/2014/main" id="{1024F6C8-150B-454C-81B2-471083CF9ED3}"/>
                </a:ext>
              </a:extLst>
            </p:cNvPr>
            <p:cNvGrpSpPr>
              <a:grpSpLocks/>
            </p:cNvGrpSpPr>
            <p:nvPr/>
          </p:nvGrpSpPr>
          <p:grpSpPr bwMode="auto">
            <a:xfrm rot="5400000">
              <a:off x="3074323" y="4021517"/>
              <a:ext cx="232128" cy="152400"/>
              <a:chOff x="528" y="336"/>
              <a:chExt cx="3268" cy="1920"/>
            </a:xfrm>
          </p:grpSpPr>
          <p:sp>
            <p:nvSpPr>
              <p:cNvPr id="45979" name="Oval 929">
                <a:extLst>
                  <a:ext uri="{FF2B5EF4-FFF2-40B4-BE49-F238E27FC236}">
                    <a16:creationId xmlns:a16="http://schemas.microsoft.com/office/drawing/2014/main" id="{D8979BFE-B9DD-47EB-BF96-D1BFB3CBF9E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80" name="Oval 930">
                <a:extLst>
                  <a:ext uri="{FF2B5EF4-FFF2-40B4-BE49-F238E27FC236}">
                    <a16:creationId xmlns:a16="http://schemas.microsoft.com/office/drawing/2014/main" id="{5C07BAFE-F0D7-4DE0-A4CA-A960FBF33C0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24" name="Group 928">
              <a:extLst>
                <a:ext uri="{FF2B5EF4-FFF2-40B4-BE49-F238E27FC236}">
                  <a16:creationId xmlns:a16="http://schemas.microsoft.com/office/drawing/2014/main" id="{E40127C8-E804-4468-A5D7-6E2D0FA0E193}"/>
                </a:ext>
              </a:extLst>
            </p:cNvPr>
            <p:cNvGrpSpPr>
              <a:grpSpLocks/>
            </p:cNvGrpSpPr>
            <p:nvPr/>
          </p:nvGrpSpPr>
          <p:grpSpPr bwMode="auto">
            <a:xfrm rot="5400000">
              <a:off x="3006593" y="3902985"/>
              <a:ext cx="232128" cy="152400"/>
              <a:chOff x="528" y="336"/>
              <a:chExt cx="3268" cy="1920"/>
            </a:xfrm>
          </p:grpSpPr>
          <p:sp>
            <p:nvSpPr>
              <p:cNvPr id="45977" name="Oval 929">
                <a:extLst>
                  <a:ext uri="{FF2B5EF4-FFF2-40B4-BE49-F238E27FC236}">
                    <a16:creationId xmlns:a16="http://schemas.microsoft.com/office/drawing/2014/main" id="{19E9C23F-A52F-4F8A-A838-9CDED52EBCE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78" name="Oval 930">
                <a:extLst>
                  <a:ext uri="{FF2B5EF4-FFF2-40B4-BE49-F238E27FC236}">
                    <a16:creationId xmlns:a16="http://schemas.microsoft.com/office/drawing/2014/main" id="{C83C4658-2C92-4B53-A719-A439DCC6AAE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25" name="Group 928">
              <a:extLst>
                <a:ext uri="{FF2B5EF4-FFF2-40B4-BE49-F238E27FC236}">
                  <a16:creationId xmlns:a16="http://schemas.microsoft.com/office/drawing/2014/main" id="{20BA06F5-A540-4AE9-9481-8D0BDD039A60}"/>
                </a:ext>
              </a:extLst>
            </p:cNvPr>
            <p:cNvGrpSpPr>
              <a:grpSpLocks/>
            </p:cNvGrpSpPr>
            <p:nvPr/>
          </p:nvGrpSpPr>
          <p:grpSpPr bwMode="auto">
            <a:xfrm rot="5400000">
              <a:off x="3421462" y="4283973"/>
              <a:ext cx="232128" cy="152400"/>
              <a:chOff x="528" y="336"/>
              <a:chExt cx="3268" cy="1920"/>
            </a:xfrm>
          </p:grpSpPr>
          <p:sp>
            <p:nvSpPr>
              <p:cNvPr id="45975" name="Oval 929">
                <a:extLst>
                  <a:ext uri="{FF2B5EF4-FFF2-40B4-BE49-F238E27FC236}">
                    <a16:creationId xmlns:a16="http://schemas.microsoft.com/office/drawing/2014/main" id="{96EAA11A-622B-4783-BD68-970EA96139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76" name="Oval 930">
                <a:extLst>
                  <a:ext uri="{FF2B5EF4-FFF2-40B4-BE49-F238E27FC236}">
                    <a16:creationId xmlns:a16="http://schemas.microsoft.com/office/drawing/2014/main" id="{2BF111B7-3360-49D2-AD37-FA9CADF127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26" name="Group 928">
              <a:extLst>
                <a:ext uri="{FF2B5EF4-FFF2-40B4-BE49-F238E27FC236}">
                  <a16:creationId xmlns:a16="http://schemas.microsoft.com/office/drawing/2014/main" id="{BA5D8284-48B7-42D4-B5C2-C4BD4B67B2B8}"/>
                </a:ext>
              </a:extLst>
            </p:cNvPr>
            <p:cNvGrpSpPr>
              <a:grpSpLocks/>
            </p:cNvGrpSpPr>
            <p:nvPr/>
          </p:nvGrpSpPr>
          <p:grpSpPr bwMode="auto">
            <a:xfrm rot="5400000">
              <a:off x="3362195" y="4165450"/>
              <a:ext cx="232128" cy="152400"/>
              <a:chOff x="528" y="336"/>
              <a:chExt cx="3268" cy="1920"/>
            </a:xfrm>
          </p:grpSpPr>
          <p:sp>
            <p:nvSpPr>
              <p:cNvPr id="45973" name="Oval 929">
                <a:extLst>
                  <a:ext uri="{FF2B5EF4-FFF2-40B4-BE49-F238E27FC236}">
                    <a16:creationId xmlns:a16="http://schemas.microsoft.com/office/drawing/2014/main" id="{D88E700E-2573-417F-9320-4B064DDE34A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74" name="Oval 930">
                <a:extLst>
                  <a:ext uri="{FF2B5EF4-FFF2-40B4-BE49-F238E27FC236}">
                    <a16:creationId xmlns:a16="http://schemas.microsoft.com/office/drawing/2014/main" id="{0A029A81-F14F-455C-8276-E8189FDDCE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27" name="Group 928">
              <a:extLst>
                <a:ext uri="{FF2B5EF4-FFF2-40B4-BE49-F238E27FC236}">
                  <a16:creationId xmlns:a16="http://schemas.microsoft.com/office/drawing/2014/main" id="{2C9ADDAF-BFBB-46F5-9195-A74A6B234B75}"/>
                </a:ext>
              </a:extLst>
            </p:cNvPr>
            <p:cNvGrpSpPr>
              <a:grpSpLocks/>
            </p:cNvGrpSpPr>
            <p:nvPr/>
          </p:nvGrpSpPr>
          <p:grpSpPr bwMode="auto">
            <a:xfrm rot="5400000">
              <a:off x="3285998" y="4055385"/>
              <a:ext cx="232128" cy="152400"/>
              <a:chOff x="528" y="336"/>
              <a:chExt cx="3268" cy="1920"/>
            </a:xfrm>
          </p:grpSpPr>
          <p:sp>
            <p:nvSpPr>
              <p:cNvPr id="45971" name="Oval 929">
                <a:extLst>
                  <a:ext uri="{FF2B5EF4-FFF2-40B4-BE49-F238E27FC236}">
                    <a16:creationId xmlns:a16="http://schemas.microsoft.com/office/drawing/2014/main" id="{9F161A3D-664A-4EEB-BC55-23CB513AA6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72" name="Oval 930">
                <a:extLst>
                  <a:ext uri="{FF2B5EF4-FFF2-40B4-BE49-F238E27FC236}">
                    <a16:creationId xmlns:a16="http://schemas.microsoft.com/office/drawing/2014/main" id="{CD4DF0B7-2EBF-491C-BEAE-F16D81154E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28" name="Group 928">
              <a:extLst>
                <a:ext uri="{FF2B5EF4-FFF2-40B4-BE49-F238E27FC236}">
                  <a16:creationId xmlns:a16="http://schemas.microsoft.com/office/drawing/2014/main" id="{BCDD2686-7CAC-4A70-9338-2F321E0D7A20}"/>
                </a:ext>
              </a:extLst>
            </p:cNvPr>
            <p:cNvGrpSpPr>
              <a:grpSpLocks/>
            </p:cNvGrpSpPr>
            <p:nvPr/>
          </p:nvGrpSpPr>
          <p:grpSpPr bwMode="auto">
            <a:xfrm rot="5400000">
              <a:off x="3209795" y="3953781"/>
              <a:ext cx="232128" cy="152400"/>
              <a:chOff x="528" y="336"/>
              <a:chExt cx="3268" cy="1920"/>
            </a:xfrm>
          </p:grpSpPr>
          <p:sp>
            <p:nvSpPr>
              <p:cNvPr id="45969" name="Oval 929">
                <a:extLst>
                  <a:ext uri="{FF2B5EF4-FFF2-40B4-BE49-F238E27FC236}">
                    <a16:creationId xmlns:a16="http://schemas.microsoft.com/office/drawing/2014/main" id="{C036776A-D442-48C6-9002-D4B6E1214DA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70" name="Oval 930">
                <a:extLst>
                  <a:ext uri="{FF2B5EF4-FFF2-40B4-BE49-F238E27FC236}">
                    <a16:creationId xmlns:a16="http://schemas.microsoft.com/office/drawing/2014/main" id="{8DD4B8CA-7E93-44F7-9AA5-C475C9F2D65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29" name="Group 928">
              <a:extLst>
                <a:ext uri="{FF2B5EF4-FFF2-40B4-BE49-F238E27FC236}">
                  <a16:creationId xmlns:a16="http://schemas.microsoft.com/office/drawing/2014/main" id="{61C73F30-F26D-45D8-A92A-D73E57DD9189}"/>
                </a:ext>
              </a:extLst>
            </p:cNvPr>
            <p:cNvGrpSpPr>
              <a:grpSpLocks/>
            </p:cNvGrpSpPr>
            <p:nvPr/>
          </p:nvGrpSpPr>
          <p:grpSpPr bwMode="auto">
            <a:xfrm rot="5400000">
              <a:off x="3133592" y="3852177"/>
              <a:ext cx="232128" cy="152400"/>
              <a:chOff x="528" y="336"/>
              <a:chExt cx="3268" cy="1920"/>
            </a:xfrm>
          </p:grpSpPr>
          <p:sp>
            <p:nvSpPr>
              <p:cNvPr id="45967" name="Oval 929">
                <a:extLst>
                  <a:ext uri="{FF2B5EF4-FFF2-40B4-BE49-F238E27FC236}">
                    <a16:creationId xmlns:a16="http://schemas.microsoft.com/office/drawing/2014/main" id="{A4E4DE0F-2090-440E-9B80-B3B687897D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68" name="Oval 930">
                <a:extLst>
                  <a:ext uri="{FF2B5EF4-FFF2-40B4-BE49-F238E27FC236}">
                    <a16:creationId xmlns:a16="http://schemas.microsoft.com/office/drawing/2014/main" id="{CB237D66-1E45-43C3-B034-E09DA993ACC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30" name="Group 928">
              <a:extLst>
                <a:ext uri="{FF2B5EF4-FFF2-40B4-BE49-F238E27FC236}">
                  <a16:creationId xmlns:a16="http://schemas.microsoft.com/office/drawing/2014/main" id="{ED501421-897F-4899-B5DB-168A6B0D8D90}"/>
                </a:ext>
              </a:extLst>
            </p:cNvPr>
            <p:cNvGrpSpPr>
              <a:grpSpLocks/>
            </p:cNvGrpSpPr>
            <p:nvPr/>
          </p:nvGrpSpPr>
          <p:grpSpPr bwMode="auto">
            <a:xfrm rot="5400000">
              <a:off x="3065862" y="3733645"/>
              <a:ext cx="232128" cy="152400"/>
              <a:chOff x="528" y="336"/>
              <a:chExt cx="3268" cy="1920"/>
            </a:xfrm>
          </p:grpSpPr>
          <p:sp>
            <p:nvSpPr>
              <p:cNvPr id="45965" name="Oval 929">
                <a:extLst>
                  <a:ext uri="{FF2B5EF4-FFF2-40B4-BE49-F238E27FC236}">
                    <a16:creationId xmlns:a16="http://schemas.microsoft.com/office/drawing/2014/main" id="{0C5FBB48-9B20-4E8B-A366-5A3AC6DBAA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66" name="Oval 930">
                <a:extLst>
                  <a:ext uri="{FF2B5EF4-FFF2-40B4-BE49-F238E27FC236}">
                    <a16:creationId xmlns:a16="http://schemas.microsoft.com/office/drawing/2014/main" id="{E6A65958-5968-46E0-A0E5-C2B01E72E17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31" name="Group 928">
              <a:extLst>
                <a:ext uri="{FF2B5EF4-FFF2-40B4-BE49-F238E27FC236}">
                  <a16:creationId xmlns:a16="http://schemas.microsoft.com/office/drawing/2014/main" id="{4E83E515-DA59-43C6-8440-06A1FC1BACEA}"/>
                </a:ext>
              </a:extLst>
            </p:cNvPr>
            <p:cNvGrpSpPr>
              <a:grpSpLocks/>
            </p:cNvGrpSpPr>
            <p:nvPr/>
          </p:nvGrpSpPr>
          <p:grpSpPr bwMode="auto">
            <a:xfrm rot="5400000">
              <a:off x="3666999" y="4394038"/>
              <a:ext cx="232128" cy="152400"/>
              <a:chOff x="528" y="336"/>
              <a:chExt cx="3268" cy="1920"/>
            </a:xfrm>
          </p:grpSpPr>
          <p:sp>
            <p:nvSpPr>
              <p:cNvPr id="45963" name="Oval 929">
                <a:extLst>
                  <a:ext uri="{FF2B5EF4-FFF2-40B4-BE49-F238E27FC236}">
                    <a16:creationId xmlns:a16="http://schemas.microsoft.com/office/drawing/2014/main" id="{A8A9D8E6-9663-4C1C-AECF-0D291F2883B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64" name="Oval 930">
                <a:extLst>
                  <a:ext uri="{FF2B5EF4-FFF2-40B4-BE49-F238E27FC236}">
                    <a16:creationId xmlns:a16="http://schemas.microsoft.com/office/drawing/2014/main" id="{5D44E251-FE5C-4484-BBF1-BD4F3885120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32" name="Group 928">
              <a:extLst>
                <a:ext uri="{FF2B5EF4-FFF2-40B4-BE49-F238E27FC236}">
                  <a16:creationId xmlns:a16="http://schemas.microsoft.com/office/drawing/2014/main" id="{27F5CC80-6D6A-4396-80D8-A57DDF7B3234}"/>
                </a:ext>
              </a:extLst>
            </p:cNvPr>
            <p:cNvGrpSpPr>
              <a:grpSpLocks/>
            </p:cNvGrpSpPr>
            <p:nvPr/>
          </p:nvGrpSpPr>
          <p:grpSpPr bwMode="auto">
            <a:xfrm rot="5400000">
              <a:off x="3590796" y="4292434"/>
              <a:ext cx="232128" cy="152400"/>
              <a:chOff x="528" y="336"/>
              <a:chExt cx="3268" cy="1920"/>
            </a:xfrm>
          </p:grpSpPr>
          <p:sp>
            <p:nvSpPr>
              <p:cNvPr id="45961" name="Oval 929">
                <a:extLst>
                  <a:ext uri="{FF2B5EF4-FFF2-40B4-BE49-F238E27FC236}">
                    <a16:creationId xmlns:a16="http://schemas.microsoft.com/office/drawing/2014/main" id="{EA0FC9E8-2717-486F-8F8A-1C02C0B4C3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62" name="Oval 930">
                <a:extLst>
                  <a:ext uri="{FF2B5EF4-FFF2-40B4-BE49-F238E27FC236}">
                    <a16:creationId xmlns:a16="http://schemas.microsoft.com/office/drawing/2014/main" id="{F4FF07A8-5331-4606-8BA3-317FD34C35C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33" name="Group 928">
              <a:extLst>
                <a:ext uri="{FF2B5EF4-FFF2-40B4-BE49-F238E27FC236}">
                  <a16:creationId xmlns:a16="http://schemas.microsoft.com/office/drawing/2014/main" id="{BCEF26F0-7A1A-4AB5-B7D3-48A8A968543F}"/>
                </a:ext>
              </a:extLst>
            </p:cNvPr>
            <p:cNvGrpSpPr>
              <a:grpSpLocks/>
            </p:cNvGrpSpPr>
            <p:nvPr/>
          </p:nvGrpSpPr>
          <p:grpSpPr bwMode="auto">
            <a:xfrm rot="5400000">
              <a:off x="3514593" y="4190830"/>
              <a:ext cx="232128" cy="152400"/>
              <a:chOff x="528" y="336"/>
              <a:chExt cx="3268" cy="1920"/>
            </a:xfrm>
          </p:grpSpPr>
          <p:sp>
            <p:nvSpPr>
              <p:cNvPr id="45959" name="Oval 929">
                <a:extLst>
                  <a:ext uri="{FF2B5EF4-FFF2-40B4-BE49-F238E27FC236}">
                    <a16:creationId xmlns:a16="http://schemas.microsoft.com/office/drawing/2014/main" id="{6B664AB7-0AAA-4EF5-9A7D-79F4EBA55F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60" name="Oval 930">
                <a:extLst>
                  <a:ext uri="{FF2B5EF4-FFF2-40B4-BE49-F238E27FC236}">
                    <a16:creationId xmlns:a16="http://schemas.microsoft.com/office/drawing/2014/main" id="{9530B575-4E7B-4DC7-84A0-0ADCBEBE3E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34" name="Group 928">
              <a:extLst>
                <a:ext uri="{FF2B5EF4-FFF2-40B4-BE49-F238E27FC236}">
                  <a16:creationId xmlns:a16="http://schemas.microsoft.com/office/drawing/2014/main" id="{E64FAFFC-2790-4FB0-98F8-035CF4F55C1D}"/>
                </a:ext>
              </a:extLst>
            </p:cNvPr>
            <p:cNvGrpSpPr>
              <a:grpSpLocks/>
            </p:cNvGrpSpPr>
            <p:nvPr/>
          </p:nvGrpSpPr>
          <p:grpSpPr bwMode="auto">
            <a:xfrm rot="5400000">
              <a:off x="3446863" y="4072298"/>
              <a:ext cx="232128" cy="152400"/>
              <a:chOff x="528" y="336"/>
              <a:chExt cx="3268" cy="1920"/>
            </a:xfrm>
          </p:grpSpPr>
          <p:sp>
            <p:nvSpPr>
              <p:cNvPr id="45957" name="Oval 929">
                <a:extLst>
                  <a:ext uri="{FF2B5EF4-FFF2-40B4-BE49-F238E27FC236}">
                    <a16:creationId xmlns:a16="http://schemas.microsoft.com/office/drawing/2014/main" id="{4602B7B1-2801-4AE2-BA27-8F09505B02E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58" name="Oval 930">
                <a:extLst>
                  <a:ext uri="{FF2B5EF4-FFF2-40B4-BE49-F238E27FC236}">
                    <a16:creationId xmlns:a16="http://schemas.microsoft.com/office/drawing/2014/main" id="{9D2D82B6-ABF5-44E9-A038-EC821A6558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35" name="Group 928">
              <a:extLst>
                <a:ext uri="{FF2B5EF4-FFF2-40B4-BE49-F238E27FC236}">
                  <a16:creationId xmlns:a16="http://schemas.microsoft.com/office/drawing/2014/main" id="{387EDC18-B304-422F-A185-A194F1C48CE7}"/>
                </a:ext>
              </a:extLst>
            </p:cNvPr>
            <p:cNvGrpSpPr>
              <a:grpSpLocks/>
            </p:cNvGrpSpPr>
            <p:nvPr/>
          </p:nvGrpSpPr>
          <p:grpSpPr bwMode="auto">
            <a:xfrm rot="5400000">
              <a:off x="3387596" y="3953775"/>
              <a:ext cx="232128" cy="152400"/>
              <a:chOff x="528" y="336"/>
              <a:chExt cx="3268" cy="1920"/>
            </a:xfrm>
          </p:grpSpPr>
          <p:sp>
            <p:nvSpPr>
              <p:cNvPr id="45955" name="Oval 929">
                <a:extLst>
                  <a:ext uri="{FF2B5EF4-FFF2-40B4-BE49-F238E27FC236}">
                    <a16:creationId xmlns:a16="http://schemas.microsoft.com/office/drawing/2014/main" id="{0CEBEEB1-8431-4ECB-AC4E-9D3F7B3FAC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56" name="Oval 930">
                <a:extLst>
                  <a:ext uri="{FF2B5EF4-FFF2-40B4-BE49-F238E27FC236}">
                    <a16:creationId xmlns:a16="http://schemas.microsoft.com/office/drawing/2014/main" id="{F8EA2107-5FD1-4CE6-887F-9ABB90C959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36" name="Group 928">
              <a:extLst>
                <a:ext uri="{FF2B5EF4-FFF2-40B4-BE49-F238E27FC236}">
                  <a16:creationId xmlns:a16="http://schemas.microsoft.com/office/drawing/2014/main" id="{F097A3CA-ECAD-4FB6-9970-FEE532DD6151}"/>
                </a:ext>
              </a:extLst>
            </p:cNvPr>
            <p:cNvGrpSpPr>
              <a:grpSpLocks/>
            </p:cNvGrpSpPr>
            <p:nvPr/>
          </p:nvGrpSpPr>
          <p:grpSpPr bwMode="auto">
            <a:xfrm rot="5400000">
              <a:off x="3311399" y="3843710"/>
              <a:ext cx="232128" cy="152400"/>
              <a:chOff x="528" y="336"/>
              <a:chExt cx="3268" cy="1920"/>
            </a:xfrm>
          </p:grpSpPr>
          <p:sp>
            <p:nvSpPr>
              <p:cNvPr id="45953" name="Oval 929">
                <a:extLst>
                  <a:ext uri="{FF2B5EF4-FFF2-40B4-BE49-F238E27FC236}">
                    <a16:creationId xmlns:a16="http://schemas.microsoft.com/office/drawing/2014/main" id="{97D32AD5-5ECC-44F2-A031-91F53280BED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54" name="Oval 930">
                <a:extLst>
                  <a:ext uri="{FF2B5EF4-FFF2-40B4-BE49-F238E27FC236}">
                    <a16:creationId xmlns:a16="http://schemas.microsoft.com/office/drawing/2014/main" id="{F345BCF4-CB47-459B-842D-344369E24A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37" name="Group 928">
              <a:extLst>
                <a:ext uri="{FF2B5EF4-FFF2-40B4-BE49-F238E27FC236}">
                  <a16:creationId xmlns:a16="http://schemas.microsoft.com/office/drawing/2014/main" id="{3A2D84E2-41D0-4BC1-B498-96C5CFCC5081}"/>
                </a:ext>
              </a:extLst>
            </p:cNvPr>
            <p:cNvGrpSpPr>
              <a:grpSpLocks/>
            </p:cNvGrpSpPr>
            <p:nvPr/>
          </p:nvGrpSpPr>
          <p:grpSpPr bwMode="auto">
            <a:xfrm rot="5400000">
              <a:off x="3235196" y="3742106"/>
              <a:ext cx="232128" cy="152400"/>
              <a:chOff x="528" y="336"/>
              <a:chExt cx="3268" cy="1920"/>
            </a:xfrm>
          </p:grpSpPr>
          <p:sp>
            <p:nvSpPr>
              <p:cNvPr id="45951" name="Oval 929">
                <a:extLst>
                  <a:ext uri="{FF2B5EF4-FFF2-40B4-BE49-F238E27FC236}">
                    <a16:creationId xmlns:a16="http://schemas.microsoft.com/office/drawing/2014/main" id="{78B67344-E969-48EC-B276-98304BCAEA2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52" name="Oval 930">
                <a:extLst>
                  <a:ext uri="{FF2B5EF4-FFF2-40B4-BE49-F238E27FC236}">
                    <a16:creationId xmlns:a16="http://schemas.microsoft.com/office/drawing/2014/main" id="{437E299C-97B2-4367-BC4D-EC27249E547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38" name="Group 928">
              <a:extLst>
                <a:ext uri="{FF2B5EF4-FFF2-40B4-BE49-F238E27FC236}">
                  <a16:creationId xmlns:a16="http://schemas.microsoft.com/office/drawing/2014/main" id="{FED8697D-85F7-406B-832E-852CFFB07358}"/>
                </a:ext>
              </a:extLst>
            </p:cNvPr>
            <p:cNvGrpSpPr>
              <a:grpSpLocks/>
            </p:cNvGrpSpPr>
            <p:nvPr/>
          </p:nvGrpSpPr>
          <p:grpSpPr bwMode="auto">
            <a:xfrm rot="5400000">
              <a:off x="3158993" y="3640502"/>
              <a:ext cx="232128" cy="152400"/>
              <a:chOff x="528" y="336"/>
              <a:chExt cx="3268" cy="1920"/>
            </a:xfrm>
          </p:grpSpPr>
          <p:sp>
            <p:nvSpPr>
              <p:cNvPr id="45949" name="Oval 929">
                <a:extLst>
                  <a:ext uri="{FF2B5EF4-FFF2-40B4-BE49-F238E27FC236}">
                    <a16:creationId xmlns:a16="http://schemas.microsoft.com/office/drawing/2014/main" id="{531CFDF8-C4E8-4348-8258-BA074F03C48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50" name="Oval 930">
                <a:extLst>
                  <a:ext uri="{FF2B5EF4-FFF2-40B4-BE49-F238E27FC236}">
                    <a16:creationId xmlns:a16="http://schemas.microsoft.com/office/drawing/2014/main" id="{D704F226-4CAB-436D-9DB8-8D73C1B7492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39" name="Group 928">
              <a:extLst>
                <a:ext uri="{FF2B5EF4-FFF2-40B4-BE49-F238E27FC236}">
                  <a16:creationId xmlns:a16="http://schemas.microsoft.com/office/drawing/2014/main" id="{16A5B65B-7377-4BFC-A70B-87E1AEE0B406}"/>
                </a:ext>
              </a:extLst>
            </p:cNvPr>
            <p:cNvGrpSpPr>
              <a:grpSpLocks/>
            </p:cNvGrpSpPr>
            <p:nvPr/>
          </p:nvGrpSpPr>
          <p:grpSpPr bwMode="auto">
            <a:xfrm rot="5400000">
              <a:off x="3091263" y="3521970"/>
              <a:ext cx="232128" cy="152400"/>
              <a:chOff x="528" y="336"/>
              <a:chExt cx="3268" cy="1920"/>
            </a:xfrm>
          </p:grpSpPr>
          <p:sp>
            <p:nvSpPr>
              <p:cNvPr id="45947" name="Oval 929">
                <a:extLst>
                  <a:ext uri="{FF2B5EF4-FFF2-40B4-BE49-F238E27FC236}">
                    <a16:creationId xmlns:a16="http://schemas.microsoft.com/office/drawing/2014/main" id="{862D386F-C9D7-407E-AE1E-CC464218669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48" name="Oval 930">
                <a:extLst>
                  <a:ext uri="{FF2B5EF4-FFF2-40B4-BE49-F238E27FC236}">
                    <a16:creationId xmlns:a16="http://schemas.microsoft.com/office/drawing/2014/main" id="{94248D3B-0D78-428A-B303-4D03D8D1E9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40" name="Group 928">
              <a:extLst>
                <a:ext uri="{FF2B5EF4-FFF2-40B4-BE49-F238E27FC236}">
                  <a16:creationId xmlns:a16="http://schemas.microsoft.com/office/drawing/2014/main" id="{2A7A3A06-611A-4F65-A9A7-91080D9EDEA1}"/>
                </a:ext>
              </a:extLst>
            </p:cNvPr>
            <p:cNvGrpSpPr>
              <a:grpSpLocks/>
            </p:cNvGrpSpPr>
            <p:nvPr/>
          </p:nvGrpSpPr>
          <p:grpSpPr bwMode="auto">
            <a:xfrm rot="5400000">
              <a:off x="3057395" y="4156995"/>
              <a:ext cx="232128" cy="152400"/>
              <a:chOff x="528" y="336"/>
              <a:chExt cx="3268" cy="1920"/>
            </a:xfrm>
          </p:grpSpPr>
          <p:sp>
            <p:nvSpPr>
              <p:cNvPr id="45945" name="Oval 929">
                <a:extLst>
                  <a:ext uri="{FF2B5EF4-FFF2-40B4-BE49-F238E27FC236}">
                    <a16:creationId xmlns:a16="http://schemas.microsoft.com/office/drawing/2014/main" id="{32EA0ACD-6B71-4227-8755-3C69A95CEED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46" name="Oval 930">
                <a:extLst>
                  <a:ext uri="{FF2B5EF4-FFF2-40B4-BE49-F238E27FC236}">
                    <a16:creationId xmlns:a16="http://schemas.microsoft.com/office/drawing/2014/main" id="{17EDC39F-8174-4113-B152-ED8E19C6188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41" name="Group 928">
              <a:extLst>
                <a:ext uri="{FF2B5EF4-FFF2-40B4-BE49-F238E27FC236}">
                  <a16:creationId xmlns:a16="http://schemas.microsoft.com/office/drawing/2014/main" id="{36191CDD-C7FE-4E4C-A394-382FB8082E95}"/>
                </a:ext>
              </a:extLst>
            </p:cNvPr>
            <p:cNvGrpSpPr>
              <a:grpSpLocks/>
            </p:cNvGrpSpPr>
            <p:nvPr/>
          </p:nvGrpSpPr>
          <p:grpSpPr bwMode="auto">
            <a:xfrm rot="5400000">
              <a:off x="3370662" y="4377125"/>
              <a:ext cx="232128" cy="152400"/>
              <a:chOff x="528" y="336"/>
              <a:chExt cx="3268" cy="1920"/>
            </a:xfrm>
          </p:grpSpPr>
          <p:sp>
            <p:nvSpPr>
              <p:cNvPr id="45943" name="Oval 929">
                <a:extLst>
                  <a:ext uri="{FF2B5EF4-FFF2-40B4-BE49-F238E27FC236}">
                    <a16:creationId xmlns:a16="http://schemas.microsoft.com/office/drawing/2014/main" id="{2116DFDC-BCD1-412B-A43E-0021E8CB6D0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44" name="Oval 930">
                <a:extLst>
                  <a:ext uri="{FF2B5EF4-FFF2-40B4-BE49-F238E27FC236}">
                    <a16:creationId xmlns:a16="http://schemas.microsoft.com/office/drawing/2014/main" id="{DF5A26AB-B0AE-466B-8EFA-21BEF319F8B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42" name="Group 928">
              <a:extLst>
                <a:ext uri="{FF2B5EF4-FFF2-40B4-BE49-F238E27FC236}">
                  <a16:creationId xmlns:a16="http://schemas.microsoft.com/office/drawing/2014/main" id="{D1D73B36-317C-4337-9573-31C94F13998B}"/>
                </a:ext>
              </a:extLst>
            </p:cNvPr>
            <p:cNvGrpSpPr>
              <a:grpSpLocks/>
            </p:cNvGrpSpPr>
            <p:nvPr/>
          </p:nvGrpSpPr>
          <p:grpSpPr bwMode="auto">
            <a:xfrm rot="5400000">
              <a:off x="3294459" y="4275521"/>
              <a:ext cx="232128" cy="152400"/>
              <a:chOff x="528" y="336"/>
              <a:chExt cx="3268" cy="1920"/>
            </a:xfrm>
          </p:grpSpPr>
          <p:sp>
            <p:nvSpPr>
              <p:cNvPr id="45941" name="Oval 929">
                <a:extLst>
                  <a:ext uri="{FF2B5EF4-FFF2-40B4-BE49-F238E27FC236}">
                    <a16:creationId xmlns:a16="http://schemas.microsoft.com/office/drawing/2014/main" id="{ECBEEE3A-5F10-49BE-B25B-B53DF028392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42" name="Oval 930">
                <a:extLst>
                  <a:ext uri="{FF2B5EF4-FFF2-40B4-BE49-F238E27FC236}">
                    <a16:creationId xmlns:a16="http://schemas.microsoft.com/office/drawing/2014/main" id="{C5DAB003-8ED3-4F00-A512-B788F0E3A39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43" name="Group 928">
              <a:extLst>
                <a:ext uri="{FF2B5EF4-FFF2-40B4-BE49-F238E27FC236}">
                  <a16:creationId xmlns:a16="http://schemas.microsoft.com/office/drawing/2014/main" id="{E4A2B292-5878-4C13-A266-BEF8929B2AD6}"/>
                </a:ext>
              </a:extLst>
            </p:cNvPr>
            <p:cNvGrpSpPr>
              <a:grpSpLocks/>
            </p:cNvGrpSpPr>
            <p:nvPr/>
          </p:nvGrpSpPr>
          <p:grpSpPr bwMode="auto">
            <a:xfrm rot="5400000">
              <a:off x="3218256" y="4173917"/>
              <a:ext cx="232128" cy="152400"/>
              <a:chOff x="528" y="336"/>
              <a:chExt cx="3268" cy="1920"/>
            </a:xfrm>
          </p:grpSpPr>
          <p:sp>
            <p:nvSpPr>
              <p:cNvPr id="45939" name="Oval 929">
                <a:extLst>
                  <a:ext uri="{FF2B5EF4-FFF2-40B4-BE49-F238E27FC236}">
                    <a16:creationId xmlns:a16="http://schemas.microsoft.com/office/drawing/2014/main" id="{B2FA25FF-86D5-4DD9-AE13-A04CA061932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40" name="Oval 930">
                <a:extLst>
                  <a:ext uri="{FF2B5EF4-FFF2-40B4-BE49-F238E27FC236}">
                    <a16:creationId xmlns:a16="http://schemas.microsoft.com/office/drawing/2014/main" id="{89EEEC7D-AE8B-41F9-819E-1847DB4D87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44" name="Group 928">
              <a:extLst>
                <a:ext uri="{FF2B5EF4-FFF2-40B4-BE49-F238E27FC236}">
                  <a16:creationId xmlns:a16="http://schemas.microsoft.com/office/drawing/2014/main" id="{E9A90B60-C22C-42DD-8E2A-43A7DC45CD98}"/>
                </a:ext>
              </a:extLst>
            </p:cNvPr>
            <p:cNvGrpSpPr>
              <a:grpSpLocks/>
            </p:cNvGrpSpPr>
            <p:nvPr/>
          </p:nvGrpSpPr>
          <p:grpSpPr bwMode="auto">
            <a:xfrm rot="5400000">
              <a:off x="3150526" y="4055385"/>
              <a:ext cx="232128" cy="152400"/>
              <a:chOff x="528" y="336"/>
              <a:chExt cx="3268" cy="1920"/>
            </a:xfrm>
          </p:grpSpPr>
          <p:sp>
            <p:nvSpPr>
              <p:cNvPr id="45937" name="Oval 929">
                <a:extLst>
                  <a:ext uri="{FF2B5EF4-FFF2-40B4-BE49-F238E27FC236}">
                    <a16:creationId xmlns:a16="http://schemas.microsoft.com/office/drawing/2014/main" id="{EBCDCAEB-968B-4BAD-B78F-EE3DD5328E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38" name="Oval 930">
                <a:extLst>
                  <a:ext uri="{FF2B5EF4-FFF2-40B4-BE49-F238E27FC236}">
                    <a16:creationId xmlns:a16="http://schemas.microsoft.com/office/drawing/2014/main" id="{CCB3F456-4690-4C1E-8E6B-066F1D433CE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45" name="Group 928">
              <a:extLst>
                <a:ext uri="{FF2B5EF4-FFF2-40B4-BE49-F238E27FC236}">
                  <a16:creationId xmlns:a16="http://schemas.microsoft.com/office/drawing/2014/main" id="{124379A0-7071-44BD-BB9C-DA8C7999C056}"/>
                </a:ext>
              </a:extLst>
            </p:cNvPr>
            <p:cNvGrpSpPr>
              <a:grpSpLocks/>
            </p:cNvGrpSpPr>
            <p:nvPr/>
          </p:nvGrpSpPr>
          <p:grpSpPr bwMode="auto">
            <a:xfrm rot="5400000">
              <a:off x="3506128" y="4317850"/>
              <a:ext cx="232128" cy="152400"/>
              <a:chOff x="528" y="336"/>
              <a:chExt cx="3268" cy="1920"/>
            </a:xfrm>
          </p:grpSpPr>
          <p:sp>
            <p:nvSpPr>
              <p:cNvPr id="45935" name="Oval 929">
                <a:extLst>
                  <a:ext uri="{FF2B5EF4-FFF2-40B4-BE49-F238E27FC236}">
                    <a16:creationId xmlns:a16="http://schemas.microsoft.com/office/drawing/2014/main" id="{E67A413F-854A-4468-BE92-2BC871A6A75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36" name="Oval 930">
                <a:extLst>
                  <a:ext uri="{FF2B5EF4-FFF2-40B4-BE49-F238E27FC236}">
                    <a16:creationId xmlns:a16="http://schemas.microsoft.com/office/drawing/2014/main" id="{B42F0475-B15C-4534-95E1-124B3F05F48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46" name="Group 928">
              <a:extLst>
                <a:ext uri="{FF2B5EF4-FFF2-40B4-BE49-F238E27FC236}">
                  <a16:creationId xmlns:a16="http://schemas.microsoft.com/office/drawing/2014/main" id="{9A59A5D3-9BA4-4807-B854-730E4BA8E13E}"/>
                </a:ext>
              </a:extLst>
            </p:cNvPr>
            <p:cNvGrpSpPr>
              <a:grpSpLocks/>
            </p:cNvGrpSpPr>
            <p:nvPr/>
          </p:nvGrpSpPr>
          <p:grpSpPr bwMode="auto">
            <a:xfrm rot="5400000">
              <a:off x="3429931" y="4207785"/>
              <a:ext cx="232128" cy="152400"/>
              <a:chOff x="528" y="336"/>
              <a:chExt cx="3268" cy="1920"/>
            </a:xfrm>
          </p:grpSpPr>
          <p:sp>
            <p:nvSpPr>
              <p:cNvPr id="45933" name="Oval 929">
                <a:extLst>
                  <a:ext uri="{FF2B5EF4-FFF2-40B4-BE49-F238E27FC236}">
                    <a16:creationId xmlns:a16="http://schemas.microsoft.com/office/drawing/2014/main" id="{E64F834F-0415-468B-BC53-FDAC7C4189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34" name="Oval 930">
                <a:extLst>
                  <a:ext uri="{FF2B5EF4-FFF2-40B4-BE49-F238E27FC236}">
                    <a16:creationId xmlns:a16="http://schemas.microsoft.com/office/drawing/2014/main" id="{C209D10B-B2DD-4E77-8C03-12F0A563C38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47" name="Group 928">
              <a:extLst>
                <a:ext uri="{FF2B5EF4-FFF2-40B4-BE49-F238E27FC236}">
                  <a16:creationId xmlns:a16="http://schemas.microsoft.com/office/drawing/2014/main" id="{43E1BE2D-903A-4675-AEAD-B3063956B5A0}"/>
                </a:ext>
              </a:extLst>
            </p:cNvPr>
            <p:cNvGrpSpPr>
              <a:grpSpLocks/>
            </p:cNvGrpSpPr>
            <p:nvPr/>
          </p:nvGrpSpPr>
          <p:grpSpPr bwMode="auto">
            <a:xfrm rot="5400000">
              <a:off x="3353728" y="4106181"/>
              <a:ext cx="232128" cy="152400"/>
              <a:chOff x="528" y="336"/>
              <a:chExt cx="3268" cy="1920"/>
            </a:xfrm>
          </p:grpSpPr>
          <p:sp>
            <p:nvSpPr>
              <p:cNvPr id="45931" name="Oval 929">
                <a:extLst>
                  <a:ext uri="{FF2B5EF4-FFF2-40B4-BE49-F238E27FC236}">
                    <a16:creationId xmlns:a16="http://schemas.microsoft.com/office/drawing/2014/main" id="{B03F4D2A-9971-446C-910E-A69075FC3C9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32" name="Oval 930">
                <a:extLst>
                  <a:ext uri="{FF2B5EF4-FFF2-40B4-BE49-F238E27FC236}">
                    <a16:creationId xmlns:a16="http://schemas.microsoft.com/office/drawing/2014/main" id="{ED5E312C-3299-41BD-AA8F-D207D0E1EC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48" name="Group 928">
              <a:extLst>
                <a:ext uri="{FF2B5EF4-FFF2-40B4-BE49-F238E27FC236}">
                  <a16:creationId xmlns:a16="http://schemas.microsoft.com/office/drawing/2014/main" id="{215D2CF8-16AB-430E-8A78-BC4360FCFE7E}"/>
                </a:ext>
              </a:extLst>
            </p:cNvPr>
            <p:cNvGrpSpPr>
              <a:grpSpLocks/>
            </p:cNvGrpSpPr>
            <p:nvPr/>
          </p:nvGrpSpPr>
          <p:grpSpPr bwMode="auto">
            <a:xfrm rot="5400000">
              <a:off x="3277525" y="4004577"/>
              <a:ext cx="232128" cy="152400"/>
              <a:chOff x="528" y="336"/>
              <a:chExt cx="3268" cy="1920"/>
            </a:xfrm>
          </p:grpSpPr>
          <p:sp>
            <p:nvSpPr>
              <p:cNvPr id="45929" name="Oval 929">
                <a:extLst>
                  <a:ext uri="{FF2B5EF4-FFF2-40B4-BE49-F238E27FC236}">
                    <a16:creationId xmlns:a16="http://schemas.microsoft.com/office/drawing/2014/main" id="{92C493A9-1A6A-4BC4-9F32-97332351CB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30" name="Oval 930">
                <a:extLst>
                  <a:ext uri="{FF2B5EF4-FFF2-40B4-BE49-F238E27FC236}">
                    <a16:creationId xmlns:a16="http://schemas.microsoft.com/office/drawing/2014/main" id="{688E3753-5F9D-4103-A26D-A41AE3B839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49" name="Group 928">
              <a:extLst>
                <a:ext uri="{FF2B5EF4-FFF2-40B4-BE49-F238E27FC236}">
                  <a16:creationId xmlns:a16="http://schemas.microsoft.com/office/drawing/2014/main" id="{F7FEF7AD-7360-4916-829E-21D08D3C6B74}"/>
                </a:ext>
              </a:extLst>
            </p:cNvPr>
            <p:cNvGrpSpPr>
              <a:grpSpLocks/>
            </p:cNvGrpSpPr>
            <p:nvPr/>
          </p:nvGrpSpPr>
          <p:grpSpPr bwMode="auto">
            <a:xfrm rot="5400000">
              <a:off x="3209795" y="3886045"/>
              <a:ext cx="232128" cy="152400"/>
              <a:chOff x="528" y="336"/>
              <a:chExt cx="3268" cy="1920"/>
            </a:xfrm>
          </p:grpSpPr>
          <p:sp>
            <p:nvSpPr>
              <p:cNvPr id="45927" name="Oval 929">
                <a:extLst>
                  <a:ext uri="{FF2B5EF4-FFF2-40B4-BE49-F238E27FC236}">
                    <a16:creationId xmlns:a16="http://schemas.microsoft.com/office/drawing/2014/main" id="{7F4825D8-06DC-4132-AA16-1C2180EB9F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28" name="Oval 930">
                <a:extLst>
                  <a:ext uri="{FF2B5EF4-FFF2-40B4-BE49-F238E27FC236}">
                    <a16:creationId xmlns:a16="http://schemas.microsoft.com/office/drawing/2014/main" id="{87A48E58-52B2-4E4C-A74C-473DCD2764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50" name="Group 928">
              <a:extLst>
                <a:ext uri="{FF2B5EF4-FFF2-40B4-BE49-F238E27FC236}">
                  <a16:creationId xmlns:a16="http://schemas.microsoft.com/office/drawing/2014/main" id="{157BB363-CAA5-4566-AF5C-F07E9B1D93A3}"/>
                </a:ext>
              </a:extLst>
            </p:cNvPr>
            <p:cNvGrpSpPr>
              <a:grpSpLocks/>
            </p:cNvGrpSpPr>
            <p:nvPr/>
          </p:nvGrpSpPr>
          <p:grpSpPr bwMode="auto">
            <a:xfrm rot="5400000">
              <a:off x="3658526" y="4343230"/>
              <a:ext cx="232128" cy="152400"/>
              <a:chOff x="528" y="336"/>
              <a:chExt cx="3268" cy="1920"/>
            </a:xfrm>
          </p:grpSpPr>
          <p:sp>
            <p:nvSpPr>
              <p:cNvPr id="45925" name="Oval 929">
                <a:extLst>
                  <a:ext uri="{FF2B5EF4-FFF2-40B4-BE49-F238E27FC236}">
                    <a16:creationId xmlns:a16="http://schemas.microsoft.com/office/drawing/2014/main" id="{D111788F-1A76-4C1C-A9CC-667995F5C6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26" name="Oval 930">
                <a:extLst>
                  <a:ext uri="{FF2B5EF4-FFF2-40B4-BE49-F238E27FC236}">
                    <a16:creationId xmlns:a16="http://schemas.microsoft.com/office/drawing/2014/main" id="{760A0F3B-673C-4BE6-A6E2-40290B1BA64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51" name="Group 928">
              <a:extLst>
                <a:ext uri="{FF2B5EF4-FFF2-40B4-BE49-F238E27FC236}">
                  <a16:creationId xmlns:a16="http://schemas.microsoft.com/office/drawing/2014/main" id="{E018B49C-4E4B-4690-A8CB-94019E589DD1}"/>
                </a:ext>
              </a:extLst>
            </p:cNvPr>
            <p:cNvGrpSpPr>
              <a:grpSpLocks/>
            </p:cNvGrpSpPr>
            <p:nvPr/>
          </p:nvGrpSpPr>
          <p:grpSpPr bwMode="auto">
            <a:xfrm rot="5400000">
              <a:off x="3590796" y="4224698"/>
              <a:ext cx="232128" cy="152400"/>
              <a:chOff x="528" y="336"/>
              <a:chExt cx="3268" cy="1920"/>
            </a:xfrm>
          </p:grpSpPr>
          <p:sp>
            <p:nvSpPr>
              <p:cNvPr id="45923" name="Oval 929">
                <a:extLst>
                  <a:ext uri="{FF2B5EF4-FFF2-40B4-BE49-F238E27FC236}">
                    <a16:creationId xmlns:a16="http://schemas.microsoft.com/office/drawing/2014/main" id="{46C6FC59-8A60-4EAA-9C96-49B59CC61CE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24" name="Oval 930">
                <a:extLst>
                  <a:ext uri="{FF2B5EF4-FFF2-40B4-BE49-F238E27FC236}">
                    <a16:creationId xmlns:a16="http://schemas.microsoft.com/office/drawing/2014/main" id="{FA6CF90E-52C5-47FE-A7F5-6475FD2E0B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52" name="Group 928">
              <a:extLst>
                <a:ext uri="{FF2B5EF4-FFF2-40B4-BE49-F238E27FC236}">
                  <a16:creationId xmlns:a16="http://schemas.microsoft.com/office/drawing/2014/main" id="{DC5A32B5-FC0D-4D7C-AA47-69952E9B9DA0}"/>
                </a:ext>
              </a:extLst>
            </p:cNvPr>
            <p:cNvGrpSpPr>
              <a:grpSpLocks/>
            </p:cNvGrpSpPr>
            <p:nvPr/>
          </p:nvGrpSpPr>
          <p:grpSpPr bwMode="auto">
            <a:xfrm rot="5400000">
              <a:off x="3531529" y="4106175"/>
              <a:ext cx="232128" cy="152400"/>
              <a:chOff x="528" y="336"/>
              <a:chExt cx="3268" cy="1920"/>
            </a:xfrm>
          </p:grpSpPr>
          <p:sp>
            <p:nvSpPr>
              <p:cNvPr id="45921" name="Oval 929">
                <a:extLst>
                  <a:ext uri="{FF2B5EF4-FFF2-40B4-BE49-F238E27FC236}">
                    <a16:creationId xmlns:a16="http://schemas.microsoft.com/office/drawing/2014/main" id="{59AA412E-188B-4181-B233-CDF4CBE4F6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22" name="Oval 930">
                <a:extLst>
                  <a:ext uri="{FF2B5EF4-FFF2-40B4-BE49-F238E27FC236}">
                    <a16:creationId xmlns:a16="http://schemas.microsoft.com/office/drawing/2014/main" id="{3A885670-5420-4C63-BF80-F1E580A865F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53" name="Group 928">
              <a:extLst>
                <a:ext uri="{FF2B5EF4-FFF2-40B4-BE49-F238E27FC236}">
                  <a16:creationId xmlns:a16="http://schemas.microsoft.com/office/drawing/2014/main" id="{AD2DE8C2-F9C1-44A5-AFAA-B95ECFE0E35C}"/>
                </a:ext>
              </a:extLst>
            </p:cNvPr>
            <p:cNvGrpSpPr>
              <a:grpSpLocks/>
            </p:cNvGrpSpPr>
            <p:nvPr/>
          </p:nvGrpSpPr>
          <p:grpSpPr bwMode="auto">
            <a:xfrm rot="5400000">
              <a:off x="3455332" y="3996110"/>
              <a:ext cx="232128" cy="152400"/>
              <a:chOff x="528" y="336"/>
              <a:chExt cx="3268" cy="1920"/>
            </a:xfrm>
          </p:grpSpPr>
          <p:sp>
            <p:nvSpPr>
              <p:cNvPr id="45919" name="Oval 929">
                <a:extLst>
                  <a:ext uri="{FF2B5EF4-FFF2-40B4-BE49-F238E27FC236}">
                    <a16:creationId xmlns:a16="http://schemas.microsoft.com/office/drawing/2014/main" id="{AF0DF7CF-167B-4B8B-A976-C9B5CD8E2D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20" name="Oval 930">
                <a:extLst>
                  <a:ext uri="{FF2B5EF4-FFF2-40B4-BE49-F238E27FC236}">
                    <a16:creationId xmlns:a16="http://schemas.microsoft.com/office/drawing/2014/main" id="{30F46B61-6E40-4888-AE7E-8D3788E7B3E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54" name="Group 928">
              <a:extLst>
                <a:ext uri="{FF2B5EF4-FFF2-40B4-BE49-F238E27FC236}">
                  <a16:creationId xmlns:a16="http://schemas.microsoft.com/office/drawing/2014/main" id="{E21C9A8F-8A53-4C48-AB61-A6176BE0AAEE}"/>
                </a:ext>
              </a:extLst>
            </p:cNvPr>
            <p:cNvGrpSpPr>
              <a:grpSpLocks/>
            </p:cNvGrpSpPr>
            <p:nvPr/>
          </p:nvGrpSpPr>
          <p:grpSpPr bwMode="auto">
            <a:xfrm rot="5400000">
              <a:off x="3379129" y="3894506"/>
              <a:ext cx="232128" cy="152400"/>
              <a:chOff x="528" y="336"/>
              <a:chExt cx="3268" cy="1920"/>
            </a:xfrm>
          </p:grpSpPr>
          <p:sp>
            <p:nvSpPr>
              <p:cNvPr id="45917" name="Oval 929">
                <a:extLst>
                  <a:ext uri="{FF2B5EF4-FFF2-40B4-BE49-F238E27FC236}">
                    <a16:creationId xmlns:a16="http://schemas.microsoft.com/office/drawing/2014/main" id="{657FBD3F-A195-46F2-92DA-A36F10E84B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18" name="Oval 930">
                <a:extLst>
                  <a:ext uri="{FF2B5EF4-FFF2-40B4-BE49-F238E27FC236}">
                    <a16:creationId xmlns:a16="http://schemas.microsoft.com/office/drawing/2014/main" id="{89EC1A39-FD24-4C70-B341-865C3BA25F6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55" name="Group 928">
              <a:extLst>
                <a:ext uri="{FF2B5EF4-FFF2-40B4-BE49-F238E27FC236}">
                  <a16:creationId xmlns:a16="http://schemas.microsoft.com/office/drawing/2014/main" id="{20F3CC70-C55A-47BE-8451-6430252465FF}"/>
                </a:ext>
              </a:extLst>
            </p:cNvPr>
            <p:cNvGrpSpPr>
              <a:grpSpLocks/>
            </p:cNvGrpSpPr>
            <p:nvPr/>
          </p:nvGrpSpPr>
          <p:grpSpPr bwMode="auto">
            <a:xfrm rot="5400000">
              <a:off x="3302926" y="3792902"/>
              <a:ext cx="232128" cy="152400"/>
              <a:chOff x="528" y="336"/>
              <a:chExt cx="3268" cy="1920"/>
            </a:xfrm>
          </p:grpSpPr>
          <p:sp>
            <p:nvSpPr>
              <p:cNvPr id="45915" name="Oval 929">
                <a:extLst>
                  <a:ext uri="{FF2B5EF4-FFF2-40B4-BE49-F238E27FC236}">
                    <a16:creationId xmlns:a16="http://schemas.microsoft.com/office/drawing/2014/main" id="{25C1328F-504D-4356-AE11-1AABA56E53C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16" name="Oval 930">
                <a:extLst>
                  <a:ext uri="{FF2B5EF4-FFF2-40B4-BE49-F238E27FC236}">
                    <a16:creationId xmlns:a16="http://schemas.microsoft.com/office/drawing/2014/main" id="{043F93F8-4A53-467B-B7A5-F8257E11C43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56" name="Group 928">
              <a:extLst>
                <a:ext uri="{FF2B5EF4-FFF2-40B4-BE49-F238E27FC236}">
                  <a16:creationId xmlns:a16="http://schemas.microsoft.com/office/drawing/2014/main" id="{C6BFCD4B-C02D-40A8-8B81-763CB7CCC614}"/>
                </a:ext>
              </a:extLst>
            </p:cNvPr>
            <p:cNvGrpSpPr>
              <a:grpSpLocks/>
            </p:cNvGrpSpPr>
            <p:nvPr/>
          </p:nvGrpSpPr>
          <p:grpSpPr bwMode="auto">
            <a:xfrm rot="5400000">
              <a:off x="3235196" y="3674370"/>
              <a:ext cx="232128" cy="152400"/>
              <a:chOff x="528" y="336"/>
              <a:chExt cx="3268" cy="1920"/>
            </a:xfrm>
          </p:grpSpPr>
          <p:sp>
            <p:nvSpPr>
              <p:cNvPr id="45913" name="Oval 929">
                <a:extLst>
                  <a:ext uri="{FF2B5EF4-FFF2-40B4-BE49-F238E27FC236}">
                    <a16:creationId xmlns:a16="http://schemas.microsoft.com/office/drawing/2014/main" id="{42F40E27-A741-4238-9DCE-261BED53C8D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14" name="Oval 930">
                <a:extLst>
                  <a:ext uri="{FF2B5EF4-FFF2-40B4-BE49-F238E27FC236}">
                    <a16:creationId xmlns:a16="http://schemas.microsoft.com/office/drawing/2014/main" id="{4A3619D4-44B2-43D4-BE81-A067992F19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57" name="Group 928">
              <a:extLst>
                <a:ext uri="{FF2B5EF4-FFF2-40B4-BE49-F238E27FC236}">
                  <a16:creationId xmlns:a16="http://schemas.microsoft.com/office/drawing/2014/main" id="{61B74AD2-C1DB-4CD3-B7B3-02C60F14C0C3}"/>
                </a:ext>
              </a:extLst>
            </p:cNvPr>
            <p:cNvGrpSpPr>
              <a:grpSpLocks/>
            </p:cNvGrpSpPr>
            <p:nvPr/>
          </p:nvGrpSpPr>
          <p:grpSpPr bwMode="auto">
            <a:xfrm rot="5400000">
              <a:off x="3810928" y="4385592"/>
              <a:ext cx="232128" cy="152400"/>
              <a:chOff x="528" y="336"/>
              <a:chExt cx="3268" cy="1920"/>
            </a:xfrm>
          </p:grpSpPr>
          <p:sp>
            <p:nvSpPr>
              <p:cNvPr id="45911" name="Oval 929">
                <a:extLst>
                  <a:ext uri="{FF2B5EF4-FFF2-40B4-BE49-F238E27FC236}">
                    <a16:creationId xmlns:a16="http://schemas.microsoft.com/office/drawing/2014/main" id="{E29DD60B-1120-4944-B953-1F70957759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12" name="Oval 930">
                <a:extLst>
                  <a:ext uri="{FF2B5EF4-FFF2-40B4-BE49-F238E27FC236}">
                    <a16:creationId xmlns:a16="http://schemas.microsoft.com/office/drawing/2014/main" id="{55D1BB80-57FD-445E-A9DD-04853979A6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58" name="Group 928">
              <a:extLst>
                <a:ext uri="{FF2B5EF4-FFF2-40B4-BE49-F238E27FC236}">
                  <a16:creationId xmlns:a16="http://schemas.microsoft.com/office/drawing/2014/main" id="{9F9F636C-AA6E-4DA4-97BB-6F8E54FCEE0E}"/>
                </a:ext>
              </a:extLst>
            </p:cNvPr>
            <p:cNvGrpSpPr>
              <a:grpSpLocks/>
            </p:cNvGrpSpPr>
            <p:nvPr/>
          </p:nvGrpSpPr>
          <p:grpSpPr bwMode="auto">
            <a:xfrm rot="5400000">
              <a:off x="3734725" y="4283988"/>
              <a:ext cx="232128" cy="152400"/>
              <a:chOff x="528" y="336"/>
              <a:chExt cx="3268" cy="1920"/>
            </a:xfrm>
          </p:grpSpPr>
          <p:sp>
            <p:nvSpPr>
              <p:cNvPr id="45909" name="Oval 929">
                <a:extLst>
                  <a:ext uri="{FF2B5EF4-FFF2-40B4-BE49-F238E27FC236}">
                    <a16:creationId xmlns:a16="http://schemas.microsoft.com/office/drawing/2014/main" id="{431679B7-17F2-4304-AA16-A13D770C421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10" name="Oval 930">
                <a:extLst>
                  <a:ext uri="{FF2B5EF4-FFF2-40B4-BE49-F238E27FC236}">
                    <a16:creationId xmlns:a16="http://schemas.microsoft.com/office/drawing/2014/main" id="{343B8487-B954-4AB4-8C07-045270F7E3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59" name="Group 928">
              <a:extLst>
                <a:ext uri="{FF2B5EF4-FFF2-40B4-BE49-F238E27FC236}">
                  <a16:creationId xmlns:a16="http://schemas.microsoft.com/office/drawing/2014/main" id="{42D2731A-56E9-4DEB-AF52-FF8D555306A7}"/>
                </a:ext>
              </a:extLst>
            </p:cNvPr>
            <p:cNvGrpSpPr>
              <a:grpSpLocks/>
            </p:cNvGrpSpPr>
            <p:nvPr/>
          </p:nvGrpSpPr>
          <p:grpSpPr bwMode="auto">
            <a:xfrm rot="5400000">
              <a:off x="3666995" y="4165456"/>
              <a:ext cx="232128" cy="152400"/>
              <a:chOff x="528" y="336"/>
              <a:chExt cx="3268" cy="1920"/>
            </a:xfrm>
          </p:grpSpPr>
          <p:sp>
            <p:nvSpPr>
              <p:cNvPr id="45907" name="Oval 929">
                <a:extLst>
                  <a:ext uri="{FF2B5EF4-FFF2-40B4-BE49-F238E27FC236}">
                    <a16:creationId xmlns:a16="http://schemas.microsoft.com/office/drawing/2014/main" id="{709A350A-6722-406D-815A-10B68CE4D08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08" name="Oval 930">
                <a:extLst>
                  <a:ext uri="{FF2B5EF4-FFF2-40B4-BE49-F238E27FC236}">
                    <a16:creationId xmlns:a16="http://schemas.microsoft.com/office/drawing/2014/main" id="{1D9B15BF-5870-42C4-A863-94E539C5E3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60" name="Group 928">
              <a:extLst>
                <a:ext uri="{FF2B5EF4-FFF2-40B4-BE49-F238E27FC236}">
                  <a16:creationId xmlns:a16="http://schemas.microsoft.com/office/drawing/2014/main" id="{D43DD52F-65D1-490C-A9D1-6EF23E8D55FC}"/>
                </a:ext>
              </a:extLst>
            </p:cNvPr>
            <p:cNvGrpSpPr>
              <a:grpSpLocks/>
            </p:cNvGrpSpPr>
            <p:nvPr/>
          </p:nvGrpSpPr>
          <p:grpSpPr bwMode="auto">
            <a:xfrm rot="5400000">
              <a:off x="3607728" y="4046933"/>
              <a:ext cx="232128" cy="152400"/>
              <a:chOff x="528" y="336"/>
              <a:chExt cx="3268" cy="1920"/>
            </a:xfrm>
          </p:grpSpPr>
          <p:sp>
            <p:nvSpPr>
              <p:cNvPr id="45905" name="Oval 929">
                <a:extLst>
                  <a:ext uri="{FF2B5EF4-FFF2-40B4-BE49-F238E27FC236}">
                    <a16:creationId xmlns:a16="http://schemas.microsoft.com/office/drawing/2014/main" id="{3C4CEC27-4ADD-40EB-9F5B-2751ED15A98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06" name="Oval 930">
                <a:extLst>
                  <a:ext uri="{FF2B5EF4-FFF2-40B4-BE49-F238E27FC236}">
                    <a16:creationId xmlns:a16="http://schemas.microsoft.com/office/drawing/2014/main" id="{66796454-836E-45C4-A54C-3A62FB81C01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61" name="Group 928">
              <a:extLst>
                <a:ext uri="{FF2B5EF4-FFF2-40B4-BE49-F238E27FC236}">
                  <a16:creationId xmlns:a16="http://schemas.microsoft.com/office/drawing/2014/main" id="{AC56B175-2901-4AB2-92D8-04A07ACC9B64}"/>
                </a:ext>
              </a:extLst>
            </p:cNvPr>
            <p:cNvGrpSpPr>
              <a:grpSpLocks/>
            </p:cNvGrpSpPr>
            <p:nvPr/>
          </p:nvGrpSpPr>
          <p:grpSpPr bwMode="auto">
            <a:xfrm rot="5400000">
              <a:off x="3531531" y="3936868"/>
              <a:ext cx="232128" cy="152400"/>
              <a:chOff x="528" y="336"/>
              <a:chExt cx="3268" cy="1920"/>
            </a:xfrm>
          </p:grpSpPr>
          <p:sp>
            <p:nvSpPr>
              <p:cNvPr id="45903" name="Oval 929">
                <a:extLst>
                  <a:ext uri="{FF2B5EF4-FFF2-40B4-BE49-F238E27FC236}">
                    <a16:creationId xmlns:a16="http://schemas.microsoft.com/office/drawing/2014/main" id="{AC5DFC77-6726-4120-963F-FF885B5F49E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04" name="Oval 930">
                <a:extLst>
                  <a:ext uri="{FF2B5EF4-FFF2-40B4-BE49-F238E27FC236}">
                    <a16:creationId xmlns:a16="http://schemas.microsoft.com/office/drawing/2014/main" id="{CE65FC4E-C87A-4617-BF8F-BD195418343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62" name="Group 928">
              <a:extLst>
                <a:ext uri="{FF2B5EF4-FFF2-40B4-BE49-F238E27FC236}">
                  <a16:creationId xmlns:a16="http://schemas.microsoft.com/office/drawing/2014/main" id="{CF90385B-D755-4DA3-AE2E-A034EB2CCFCD}"/>
                </a:ext>
              </a:extLst>
            </p:cNvPr>
            <p:cNvGrpSpPr>
              <a:grpSpLocks/>
            </p:cNvGrpSpPr>
            <p:nvPr/>
          </p:nvGrpSpPr>
          <p:grpSpPr bwMode="auto">
            <a:xfrm rot="5400000">
              <a:off x="3455328" y="3835264"/>
              <a:ext cx="232128" cy="152400"/>
              <a:chOff x="528" y="336"/>
              <a:chExt cx="3268" cy="1920"/>
            </a:xfrm>
          </p:grpSpPr>
          <p:sp>
            <p:nvSpPr>
              <p:cNvPr id="45901" name="Oval 929">
                <a:extLst>
                  <a:ext uri="{FF2B5EF4-FFF2-40B4-BE49-F238E27FC236}">
                    <a16:creationId xmlns:a16="http://schemas.microsoft.com/office/drawing/2014/main" id="{720435E4-7F6F-4177-8B32-D74D0F73A1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02" name="Oval 930">
                <a:extLst>
                  <a:ext uri="{FF2B5EF4-FFF2-40B4-BE49-F238E27FC236}">
                    <a16:creationId xmlns:a16="http://schemas.microsoft.com/office/drawing/2014/main" id="{306A0271-7B57-4D12-9BF9-645E4C7117B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63" name="Group 928">
              <a:extLst>
                <a:ext uri="{FF2B5EF4-FFF2-40B4-BE49-F238E27FC236}">
                  <a16:creationId xmlns:a16="http://schemas.microsoft.com/office/drawing/2014/main" id="{EC348BD0-11CB-4D81-AB8D-17B6EF77ADAB}"/>
                </a:ext>
              </a:extLst>
            </p:cNvPr>
            <p:cNvGrpSpPr>
              <a:grpSpLocks/>
            </p:cNvGrpSpPr>
            <p:nvPr/>
          </p:nvGrpSpPr>
          <p:grpSpPr bwMode="auto">
            <a:xfrm rot="5400000">
              <a:off x="3379125" y="3733660"/>
              <a:ext cx="232128" cy="152400"/>
              <a:chOff x="528" y="336"/>
              <a:chExt cx="3268" cy="1920"/>
            </a:xfrm>
          </p:grpSpPr>
          <p:sp>
            <p:nvSpPr>
              <p:cNvPr id="45899" name="Oval 929">
                <a:extLst>
                  <a:ext uri="{FF2B5EF4-FFF2-40B4-BE49-F238E27FC236}">
                    <a16:creationId xmlns:a16="http://schemas.microsoft.com/office/drawing/2014/main" id="{22629F52-DA49-457B-B023-D6072B0CC51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900" name="Oval 930">
                <a:extLst>
                  <a:ext uri="{FF2B5EF4-FFF2-40B4-BE49-F238E27FC236}">
                    <a16:creationId xmlns:a16="http://schemas.microsoft.com/office/drawing/2014/main" id="{8E16284C-2C00-410E-BD39-16F34CA64A0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64" name="Group 928">
              <a:extLst>
                <a:ext uri="{FF2B5EF4-FFF2-40B4-BE49-F238E27FC236}">
                  <a16:creationId xmlns:a16="http://schemas.microsoft.com/office/drawing/2014/main" id="{6A67C397-8313-463B-A507-792C34C3D40C}"/>
                </a:ext>
              </a:extLst>
            </p:cNvPr>
            <p:cNvGrpSpPr>
              <a:grpSpLocks/>
            </p:cNvGrpSpPr>
            <p:nvPr/>
          </p:nvGrpSpPr>
          <p:grpSpPr bwMode="auto">
            <a:xfrm rot="5400000">
              <a:off x="3311395" y="3615128"/>
              <a:ext cx="232128" cy="152400"/>
              <a:chOff x="528" y="336"/>
              <a:chExt cx="3268" cy="1920"/>
            </a:xfrm>
          </p:grpSpPr>
          <p:sp>
            <p:nvSpPr>
              <p:cNvPr id="45897" name="Oval 929">
                <a:extLst>
                  <a:ext uri="{FF2B5EF4-FFF2-40B4-BE49-F238E27FC236}">
                    <a16:creationId xmlns:a16="http://schemas.microsoft.com/office/drawing/2014/main" id="{8A2B19C4-C05B-4EC1-9048-AEE193CA1C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98" name="Oval 930">
                <a:extLst>
                  <a:ext uri="{FF2B5EF4-FFF2-40B4-BE49-F238E27FC236}">
                    <a16:creationId xmlns:a16="http://schemas.microsoft.com/office/drawing/2014/main" id="{9B73D8C8-6AD3-4912-B8A1-64615432F8D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65" name="Group 928">
              <a:extLst>
                <a:ext uri="{FF2B5EF4-FFF2-40B4-BE49-F238E27FC236}">
                  <a16:creationId xmlns:a16="http://schemas.microsoft.com/office/drawing/2014/main" id="{FE916BDF-32A9-4AFB-A0F1-3F1F312FD9AF}"/>
                </a:ext>
              </a:extLst>
            </p:cNvPr>
            <p:cNvGrpSpPr>
              <a:grpSpLocks/>
            </p:cNvGrpSpPr>
            <p:nvPr/>
          </p:nvGrpSpPr>
          <p:grpSpPr bwMode="auto">
            <a:xfrm rot="5400000">
              <a:off x="3980262" y="4385586"/>
              <a:ext cx="232128" cy="152400"/>
              <a:chOff x="528" y="336"/>
              <a:chExt cx="3268" cy="1920"/>
            </a:xfrm>
          </p:grpSpPr>
          <p:sp>
            <p:nvSpPr>
              <p:cNvPr id="45895" name="Oval 929">
                <a:extLst>
                  <a:ext uri="{FF2B5EF4-FFF2-40B4-BE49-F238E27FC236}">
                    <a16:creationId xmlns:a16="http://schemas.microsoft.com/office/drawing/2014/main" id="{4B06F9D3-D409-43AC-AE7E-E498AF3E6E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96" name="Oval 930">
                <a:extLst>
                  <a:ext uri="{FF2B5EF4-FFF2-40B4-BE49-F238E27FC236}">
                    <a16:creationId xmlns:a16="http://schemas.microsoft.com/office/drawing/2014/main" id="{EA821642-CA27-4BE2-9FE1-15EF1236847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66" name="Group 928">
              <a:extLst>
                <a:ext uri="{FF2B5EF4-FFF2-40B4-BE49-F238E27FC236}">
                  <a16:creationId xmlns:a16="http://schemas.microsoft.com/office/drawing/2014/main" id="{D13075E9-D52A-4E8A-8F74-15634D2810AD}"/>
                </a:ext>
              </a:extLst>
            </p:cNvPr>
            <p:cNvGrpSpPr>
              <a:grpSpLocks/>
            </p:cNvGrpSpPr>
            <p:nvPr/>
          </p:nvGrpSpPr>
          <p:grpSpPr bwMode="auto">
            <a:xfrm rot="5400000">
              <a:off x="3904059" y="4283982"/>
              <a:ext cx="232128" cy="152400"/>
              <a:chOff x="528" y="336"/>
              <a:chExt cx="3268" cy="1920"/>
            </a:xfrm>
          </p:grpSpPr>
          <p:sp>
            <p:nvSpPr>
              <p:cNvPr id="45893" name="Oval 929">
                <a:extLst>
                  <a:ext uri="{FF2B5EF4-FFF2-40B4-BE49-F238E27FC236}">
                    <a16:creationId xmlns:a16="http://schemas.microsoft.com/office/drawing/2014/main" id="{3EBC6EFD-8523-47DA-A846-F8A5ECA737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94" name="Oval 930">
                <a:extLst>
                  <a:ext uri="{FF2B5EF4-FFF2-40B4-BE49-F238E27FC236}">
                    <a16:creationId xmlns:a16="http://schemas.microsoft.com/office/drawing/2014/main" id="{7289118D-A844-4734-8C07-3E9FB237A95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67" name="Group 928">
              <a:extLst>
                <a:ext uri="{FF2B5EF4-FFF2-40B4-BE49-F238E27FC236}">
                  <a16:creationId xmlns:a16="http://schemas.microsoft.com/office/drawing/2014/main" id="{A8B94413-CC7C-4941-A808-528A2B9F6C37}"/>
                </a:ext>
              </a:extLst>
            </p:cNvPr>
            <p:cNvGrpSpPr>
              <a:grpSpLocks/>
            </p:cNvGrpSpPr>
            <p:nvPr/>
          </p:nvGrpSpPr>
          <p:grpSpPr bwMode="auto">
            <a:xfrm rot="5400000">
              <a:off x="3827856" y="4182378"/>
              <a:ext cx="232128" cy="152400"/>
              <a:chOff x="528" y="336"/>
              <a:chExt cx="3268" cy="1920"/>
            </a:xfrm>
          </p:grpSpPr>
          <p:sp>
            <p:nvSpPr>
              <p:cNvPr id="45891" name="Oval 929">
                <a:extLst>
                  <a:ext uri="{FF2B5EF4-FFF2-40B4-BE49-F238E27FC236}">
                    <a16:creationId xmlns:a16="http://schemas.microsoft.com/office/drawing/2014/main" id="{22C8D96E-ADAF-4090-B6A6-D3BF8E35089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92" name="Oval 930">
                <a:extLst>
                  <a:ext uri="{FF2B5EF4-FFF2-40B4-BE49-F238E27FC236}">
                    <a16:creationId xmlns:a16="http://schemas.microsoft.com/office/drawing/2014/main" id="{750ECEB4-38FA-4966-8C66-90115B2BD29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68" name="Group 928">
              <a:extLst>
                <a:ext uri="{FF2B5EF4-FFF2-40B4-BE49-F238E27FC236}">
                  <a16:creationId xmlns:a16="http://schemas.microsoft.com/office/drawing/2014/main" id="{FABCCEF4-950D-41B2-AA48-A9FE643D33E3}"/>
                </a:ext>
              </a:extLst>
            </p:cNvPr>
            <p:cNvGrpSpPr>
              <a:grpSpLocks/>
            </p:cNvGrpSpPr>
            <p:nvPr/>
          </p:nvGrpSpPr>
          <p:grpSpPr bwMode="auto">
            <a:xfrm rot="5400000">
              <a:off x="3336784" y="3538913"/>
              <a:ext cx="232128" cy="152400"/>
              <a:chOff x="528" y="336"/>
              <a:chExt cx="3268" cy="1920"/>
            </a:xfrm>
          </p:grpSpPr>
          <p:sp>
            <p:nvSpPr>
              <p:cNvPr id="45889" name="Oval 929">
                <a:extLst>
                  <a:ext uri="{FF2B5EF4-FFF2-40B4-BE49-F238E27FC236}">
                    <a16:creationId xmlns:a16="http://schemas.microsoft.com/office/drawing/2014/main" id="{1F3EA719-3F76-42E7-90E5-34147F6F965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90" name="Oval 930">
                <a:extLst>
                  <a:ext uri="{FF2B5EF4-FFF2-40B4-BE49-F238E27FC236}">
                    <a16:creationId xmlns:a16="http://schemas.microsoft.com/office/drawing/2014/main" id="{D9288F8C-7CDC-4D8F-B499-20A7CBCF0D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69" name="Group 928">
              <a:extLst>
                <a:ext uri="{FF2B5EF4-FFF2-40B4-BE49-F238E27FC236}">
                  <a16:creationId xmlns:a16="http://schemas.microsoft.com/office/drawing/2014/main" id="{8FA55D0B-E50A-4A82-BE18-59B0B350A5E5}"/>
                </a:ext>
              </a:extLst>
            </p:cNvPr>
            <p:cNvGrpSpPr>
              <a:grpSpLocks/>
            </p:cNvGrpSpPr>
            <p:nvPr/>
          </p:nvGrpSpPr>
          <p:grpSpPr bwMode="auto">
            <a:xfrm rot="5400000">
              <a:off x="3218252" y="3513518"/>
              <a:ext cx="232128" cy="152400"/>
              <a:chOff x="528" y="336"/>
              <a:chExt cx="3268" cy="1920"/>
            </a:xfrm>
          </p:grpSpPr>
          <p:sp>
            <p:nvSpPr>
              <p:cNvPr id="45887" name="Oval 929">
                <a:extLst>
                  <a:ext uri="{FF2B5EF4-FFF2-40B4-BE49-F238E27FC236}">
                    <a16:creationId xmlns:a16="http://schemas.microsoft.com/office/drawing/2014/main" id="{EF53ABA3-D4AA-480A-893E-B45ED464EC5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88" name="Oval 930">
                <a:extLst>
                  <a:ext uri="{FF2B5EF4-FFF2-40B4-BE49-F238E27FC236}">
                    <a16:creationId xmlns:a16="http://schemas.microsoft.com/office/drawing/2014/main" id="{4B1A6942-2869-49F0-8418-A61B9B8211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70" name="Group 928">
              <a:extLst>
                <a:ext uri="{FF2B5EF4-FFF2-40B4-BE49-F238E27FC236}">
                  <a16:creationId xmlns:a16="http://schemas.microsoft.com/office/drawing/2014/main" id="{CB7D6690-43F9-402A-893B-E0B278BA34A9}"/>
                </a:ext>
              </a:extLst>
            </p:cNvPr>
            <p:cNvGrpSpPr>
              <a:grpSpLocks/>
            </p:cNvGrpSpPr>
            <p:nvPr/>
          </p:nvGrpSpPr>
          <p:grpSpPr bwMode="auto">
            <a:xfrm rot="5400000">
              <a:off x="4115728" y="4326311"/>
              <a:ext cx="232128" cy="152400"/>
              <a:chOff x="528" y="336"/>
              <a:chExt cx="3268" cy="1920"/>
            </a:xfrm>
          </p:grpSpPr>
          <p:sp>
            <p:nvSpPr>
              <p:cNvPr id="45885" name="Oval 929">
                <a:extLst>
                  <a:ext uri="{FF2B5EF4-FFF2-40B4-BE49-F238E27FC236}">
                    <a16:creationId xmlns:a16="http://schemas.microsoft.com/office/drawing/2014/main" id="{2CEECCBF-8684-44C6-8674-28A2960B3B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86" name="Oval 930">
                <a:extLst>
                  <a:ext uri="{FF2B5EF4-FFF2-40B4-BE49-F238E27FC236}">
                    <a16:creationId xmlns:a16="http://schemas.microsoft.com/office/drawing/2014/main" id="{7E00E820-7F8C-4D5F-86D2-9DBC065F85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71" name="Group 928">
              <a:extLst>
                <a:ext uri="{FF2B5EF4-FFF2-40B4-BE49-F238E27FC236}">
                  <a16:creationId xmlns:a16="http://schemas.microsoft.com/office/drawing/2014/main" id="{B9B5CCFA-C30E-423F-8022-653D1DBF14C6}"/>
                </a:ext>
              </a:extLst>
            </p:cNvPr>
            <p:cNvGrpSpPr>
              <a:grpSpLocks/>
            </p:cNvGrpSpPr>
            <p:nvPr/>
          </p:nvGrpSpPr>
          <p:grpSpPr bwMode="auto">
            <a:xfrm rot="5400000">
              <a:off x="4039531" y="4216246"/>
              <a:ext cx="232128" cy="152400"/>
              <a:chOff x="528" y="336"/>
              <a:chExt cx="3268" cy="1920"/>
            </a:xfrm>
          </p:grpSpPr>
          <p:sp>
            <p:nvSpPr>
              <p:cNvPr id="45883" name="Oval 929">
                <a:extLst>
                  <a:ext uri="{FF2B5EF4-FFF2-40B4-BE49-F238E27FC236}">
                    <a16:creationId xmlns:a16="http://schemas.microsoft.com/office/drawing/2014/main" id="{283C09FC-6EB6-427B-9F12-91BB1DA7BF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84" name="Oval 930">
                <a:extLst>
                  <a:ext uri="{FF2B5EF4-FFF2-40B4-BE49-F238E27FC236}">
                    <a16:creationId xmlns:a16="http://schemas.microsoft.com/office/drawing/2014/main" id="{C4ADC0AE-19A7-46B7-ACF8-E23B1B59275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72" name="Group 928">
              <a:extLst>
                <a:ext uri="{FF2B5EF4-FFF2-40B4-BE49-F238E27FC236}">
                  <a16:creationId xmlns:a16="http://schemas.microsoft.com/office/drawing/2014/main" id="{FF1F5D32-14C8-4096-BB67-27F516444AA2}"/>
                </a:ext>
              </a:extLst>
            </p:cNvPr>
            <p:cNvGrpSpPr>
              <a:grpSpLocks/>
            </p:cNvGrpSpPr>
            <p:nvPr/>
          </p:nvGrpSpPr>
          <p:grpSpPr bwMode="auto">
            <a:xfrm rot="5400000">
              <a:off x="3963328" y="4114642"/>
              <a:ext cx="232128" cy="152400"/>
              <a:chOff x="528" y="336"/>
              <a:chExt cx="3268" cy="1920"/>
            </a:xfrm>
          </p:grpSpPr>
          <p:sp>
            <p:nvSpPr>
              <p:cNvPr id="45881" name="Oval 929">
                <a:extLst>
                  <a:ext uri="{FF2B5EF4-FFF2-40B4-BE49-F238E27FC236}">
                    <a16:creationId xmlns:a16="http://schemas.microsoft.com/office/drawing/2014/main" id="{530D867D-CEB5-46AA-80D3-EAF9A1DF044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82" name="Oval 930">
                <a:extLst>
                  <a:ext uri="{FF2B5EF4-FFF2-40B4-BE49-F238E27FC236}">
                    <a16:creationId xmlns:a16="http://schemas.microsoft.com/office/drawing/2014/main" id="{3C5CE4D2-85F8-427B-B8E5-8947065C20E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73" name="Group 928">
              <a:extLst>
                <a:ext uri="{FF2B5EF4-FFF2-40B4-BE49-F238E27FC236}">
                  <a16:creationId xmlns:a16="http://schemas.microsoft.com/office/drawing/2014/main" id="{6A7022F0-7633-43CB-849B-3F01EE976D6D}"/>
                </a:ext>
              </a:extLst>
            </p:cNvPr>
            <p:cNvGrpSpPr>
              <a:grpSpLocks/>
            </p:cNvGrpSpPr>
            <p:nvPr/>
          </p:nvGrpSpPr>
          <p:grpSpPr bwMode="auto">
            <a:xfrm rot="5400000">
              <a:off x="3887125" y="4013038"/>
              <a:ext cx="232128" cy="152400"/>
              <a:chOff x="528" y="336"/>
              <a:chExt cx="3268" cy="1920"/>
            </a:xfrm>
          </p:grpSpPr>
          <p:sp>
            <p:nvSpPr>
              <p:cNvPr id="45879" name="Oval 929">
                <a:extLst>
                  <a:ext uri="{FF2B5EF4-FFF2-40B4-BE49-F238E27FC236}">
                    <a16:creationId xmlns:a16="http://schemas.microsoft.com/office/drawing/2014/main" id="{5809248E-1725-4124-8161-35ECB539076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80" name="Oval 930">
                <a:extLst>
                  <a:ext uri="{FF2B5EF4-FFF2-40B4-BE49-F238E27FC236}">
                    <a16:creationId xmlns:a16="http://schemas.microsoft.com/office/drawing/2014/main" id="{A04826A0-9E4A-431B-AA30-074E442B3B4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74" name="Group 928">
              <a:extLst>
                <a:ext uri="{FF2B5EF4-FFF2-40B4-BE49-F238E27FC236}">
                  <a16:creationId xmlns:a16="http://schemas.microsoft.com/office/drawing/2014/main" id="{B06ED4C9-115E-47BD-A332-A7E3A2DF8CC3}"/>
                </a:ext>
              </a:extLst>
            </p:cNvPr>
            <p:cNvGrpSpPr>
              <a:grpSpLocks/>
            </p:cNvGrpSpPr>
            <p:nvPr/>
          </p:nvGrpSpPr>
          <p:grpSpPr bwMode="auto">
            <a:xfrm rot="5400000">
              <a:off x="3887131" y="3894506"/>
              <a:ext cx="232128" cy="152400"/>
              <a:chOff x="528" y="336"/>
              <a:chExt cx="3268" cy="1920"/>
            </a:xfrm>
          </p:grpSpPr>
          <p:sp>
            <p:nvSpPr>
              <p:cNvPr id="45877" name="Oval 929">
                <a:extLst>
                  <a:ext uri="{FF2B5EF4-FFF2-40B4-BE49-F238E27FC236}">
                    <a16:creationId xmlns:a16="http://schemas.microsoft.com/office/drawing/2014/main" id="{0C6734A3-18D5-4C4C-9041-400F291EED6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78" name="Oval 930">
                <a:extLst>
                  <a:ext uri="{FF2B5EF4-FFF2-40B4-BE49-F238E27FC236}">
                    <a16:creationId xmlns:a16="http://schemas.microsoft.com/office/drawing/2014/main" id="{361E8228-15F3-4CE6-9E6D-1F7E09E5EAF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75" name="Group 928">
              <a:extLst>
                <a:ext uri="{FF2B5EF4-FFF2-40B4-BE49-F238E27FC236}">
                  <a16:creationId xmlns:a16="http://schemas.microsoft.com/office/drawing/2014/main" id="{191B1450-67BD-4EE6-9455-998B020E1841}"/>
                </a:ext>
              </a:extLst>
            </p:cNvPr>
            <p:cNvGrpSpPr>
              <a:grpSpLocks/>
            </p:cNvGrpSpPr>
            <p:nvPr/>
          </p:nvGrpSpPr>
          <p:grpSpPr bwMode="auto">
            <a:xfrm rot="5400000">
              <a:off x="4242726" y="4343235"/>
              <a:ext cx="232128" cy="152400"/>
              <a:chOff x="528" y="336"/>
              <a:chExt cx="3268" cy="1920"/>
            </a:xfrm>
          </p:grpSpPr>
          <p:sp>
            <p:nvSpPr>
              <p:cNvPr id="45875" name="Oval 929">
                <a:extLst>
                  <a:ext uri="{FF2B5EF4-FFF2-40B4-BE49-F238E27FC236}">
                    <a16:creationId xmlns:a16="http://schemas.microsoft.com/office/drawing/2014/main" id="{D422403A-E8BD-431D-83D6-376DB2EAD90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76" name="Oval 930">
                <a:extLst>
                  <a:ext uri="{FF2B5EF4-FFF2-40B4-BE49-F238E27FC236}">
                    <a16:creationId xmlns:a16="http://schemas.microsoft.com/office/drawing/2014/main" id="{57E8C6F0-B939-475E-B07E-FFF6B82ADD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76" name="Group 928">
              <a:extLst>
                <a:ext uri="{FF2B5EF4-FFF2-40B4-BE49-F238E27FC236}">
                  <a16:creationId xmlns:a16="http://schemas.microsoft.com/office/drawing/2014/main" id="{E16807FF-ACFD-43F9-B94F-ACA85ED54495}"/>
                </a:ext>
              </a:extLst>
            </p:cNvPr>
            <p:cNvGrpSpPr>
              <a:grpSpLocks/>
            </p:cNvGrpSpPr>
            <p:nvPr/>
          </p:nvGrpSpPr>
          <p:grpSpPr bwMode="auto">
            <a:xfrm rot="5400000">
              <a:off x="4174996" y="4224703"/>
              <a:ext cx="232128" cy="152400"/>
              <a:chOff x="528" y="336"/>
              <a:chExt cx="3268" cy="1920"/>
            </a:xfrm>
          </p:grpSpPr>
          <p:sp>
            <p:nvSpPr>
              <p:cNvPr id="45873" name="Oval 929">
                <a:extLst>
                  <a:ext uri="{FF2B5EF4-FFF2-40B4-BE49-F238E27FC236}">
                    <a16:creationId xmlns:a16="http://schemas.microsoft.com/office/drawing/2014/main" id="{36904926-86A8-49C7-9DBD-C8FF6CEBCC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74" name="Oval 930">
                <a:extLst>
                  <a:ext uri="{FF2B5EF4-FFF2-40B4-BE49-F238E27FC236}">
                    <a16:creationId xmlns:a16="http://schemas.microsoft.com/office/drawing/2014/main" id="{6B46B3DA-0DB7-436B-ADB0-959AA05D278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77" name="Group 928">
              <a:extLst>
                <a:ext uri="{FF2B5EF4-FFF2-40B4-BE49-F238E27FC236}">
                  <a16:creationId xmlns:a16="http://schemas.microsoft.com/office/drawing/2014/main" id="{ADC6774C-9E11-4F5E-AEA1-E9CDB3453E85}"/>
                </a:ext>
              </a:extLst>
            </p:cNvPr>
            <p:cNvGrpSpPr>
              <a:grpSpLocks/>
            </p:cNvGrpSpPr>
            <p:nvPr/>
          </p:nvGrpSpPr>
          <p:grpSpPr bwMode="auto">
            <a:xfrm rot="5400000">
              <a:off x="4141129" y="4114636"/>
              <a:ext cx="232128" cy="152400"/>
              <a:chOff x="528" y="336"/>
              <a:chExt cx="3268" cy="1920"/>
            </a:xfrm>
          </p:grpSpPr>
          <p:sp>
            <p:nvSpPr>
              <p:cNvPr id="45871" name="Oval 929">
                <a:extLst>
                  <a:ext uri="{FF2B5EF4-FFF2-40B4-BE49-F238E27FC236}">
                    <a16:creationId xmlns:a16="http://schemas.microsoft.com/office/drawing/2014/main" id="{3A8B514B-0F7E-4DAB-9396-9FF766E290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72" name="Oval 930">
                <a:extLst>
                  <a:ext uri="{FF2B5EF4-FFF2-40B4-BE49-F238E27FC236}">
                    <a16:creationId xmlns:a16="http://schemas.microsoft.com/office/drawing/2014/main" id="{140EC45D-E12A-45C8-8C32-52F2D87DFC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sp>
          <p:nvSpPr>
            <p:cNvPr id="45578" name="Oval 929">
              <a:extLst>
                <a:ext uri="{FF2B5EF4-FFF2-40B4-BE49-F238E27FC236}">
                  <a16:creationId xmlns:a16="http://schemas.microsoft.com/office/drawing/2014/main" id="{375D12A2-3B4F-4D75-878B-51913F395E61}"/>
                </a:ext>
              </a:extLst>
            </p:cNvPr>
            <p:cNvSpPr>
              <a:spLocks noChangeArrowheads="1"/>
            </p:cNvSpPr>
            <p:nvPr/>
          </p:nvSpPr>
          <p:spPr bwMode="auto">
            <a:xfrm rot="5400000">
              <a:off x="4064932" y="4004571"/>
              <a:ext cx="232128" cy="15240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nvGrpSpPr>
            <p:cNvPr id="45579" name="Group 928">
              <a:extLst>
                <a:ext uri="{FF2B5EF4-FFF2-40B4-BE49-F238E27FC236}">
                  <a16:creationId xmlns:a16="http://schemas.microsoft.com/office/drawing/2014/main" id="{61E07FA3-CC74-44CC-B03D-9FB6E6972463}"/>
                </a:ext>
              </a:extLst>
            </p:cNvPr>
            <p:cNvGrpSpPr>
              <a:grpSpLocks/>
            </p:cNvGrpSpPr>
            <p:nvPr/>
          </p:nvGrpSpPr>
          <p:grpSpPr bwMode="auto">
            <a:xfrm rot="5400000">
              <a:off x="3988729" y="3902967"/>
              <a:ext cx="232128" cy="152400"/>
              <a:chOff x="528" y="336"/>
              <a:chExt cx="3268" cy="1920"/>
            </a:xfrm>
          </p:grpSpPr>
          <p:sp>
            <p:nvSpPr>
              <p:cNvPr id="45869" name="Oval 929">
                <a:extLst>
                  <a:ext uri="{FF2B5EF4-FFF2-40B4-BE49-F238E27FC236}">
                    <a16:creationId xmlns:a16="http://schemas.microsoft.com/office/drawing/2014/main" id="{9649D40B-6076-44D5-8EFB-0C2C16ECC9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70" name="Oval 930">
                <a:extLst>
                  <a:ext uri="{FF2B5EF4-FFF2-40B4-BE49-F238E27FC236}">
                    <a16:creationId xmlns:a16="http://schemas.microsoft.com/office/drawing/2014/main" id="{897D84BA-604B-4506-AC70-8EC6D6774E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80" name="Group 928">
              <a:extLst>
                <a:ext uri="{FF2B5EF4-FFF2-40B4-BE49-F238E27FC236}">
                  <a16:creationId xmlns:a16="http://schemas.microsoft.com/office/drawing/2014/main" id="{EC99CB50-D755-436F-9468-B31B310E36DD}"/>
                </a:ext>
              </a:extLst>
            </p:cNvPr>
            <p:cNvGrpSpPr>
              <a:grpSpLocks/>
            </p:cNvGrpSpPr>
            <p:nvPr/>
          </p:nvGrpSpPr>
          <p:grpSpPr bwMode="auto">
            <a:xfrm rot="5400000">
              <a:off x="3633129" y="3352639"/>
              <a:ext cx="232128" cy="152400"/>
              <a:chOff x="528" y="336"/>
              <a:chExt cx="3268" cy="1920"/>
            </a:xfrm>
          </p:grpSpPr>
          <p:sp>
            <p:nvSpPr>
              <p:cNvPr id="45867" name="Oval 929">
                <a:extLst>
                  <a:ext uri="{FF2B5EF4-FFF2-40B4-BE49-F238E27FC236}">
                    <a16:creationId xmlns:a16="http://schemas.microsoft.com/office/drawing/2014/main" id="{108EC0C4-6FED-4B46-AC9C-605C772771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68" name="Oval 930">
                <a:extLst>
                  <a:ext uri="{FF2B5EF4-FFF2-40B4-BE49-F238E27FC236}">
                    <a16:creationId xmlns:a16="http://schemas.microsoft.com/office/drawing/2014/main" id="{89CFCCE2-D8AA-454A-A861-7E62DE7ACC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81" name="Group 928">
              <a:extLst>
                <a:ext uri="{FF2B5EF4-FFF2-40B4-BE49-F238E27FC236}">
                  <a16:creationId xmlns:a16="http://schemas.microsoft.com/office/drawing/2014/main" id="{CB22DCBF-3FCA-43FA-B66A-3BDA5979BC7C}"/>
                </a:ext>
              </a:extLst>
            </p:cNvPr>
            <p:cNvGrpSpPr>
              <a:grpSpLocks/>
            </p:cNvGrpSpPr>
            <p:nvPr/>
          </p:nvGrpSpPr>
          <p:grpSpPr bwMode="auto">
            <a:xfrm rot="5400000">
              <a:off x="3556926" y="3251035"/>
              <a:ext cx="232128" cy="152400"/>
              <a:chOff x="528" y="336"/>
              <a:chExt cx="3268" cy="1920"/>
            </a:xfrm>
          </p:grpSpPr>
          <p:sp>
            <p:nvSpPr>
              <p:cNvPr id="45865" name="Oval 929">
                <a:extLst>
                  <a:ext uri="{FF2B5EF4-FFF2-40B4-BE49-F238E27FC236}">
                    <a16:creationId xmlns:a16="http://schemas.microsoft.com/office/drawing/2014/main" id="{7587184E-1ECB-4113-B601-78A4DA9906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66" name="Oval 930">
                <a:extLst>
                  <a:ext uri="{FF2B5EF4-FFF2-40B4-BE49-F238E27FC236}">
                    <a16:creationId xmlns:a16="http://schemas.microsoft.com/office/drawing/2014/main" id="{0084DCD0-C4F2-472F-B6D3-2498FF6FBC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82" name="Group 928">
              <a:extLst>
                <a:ext uri="{FF2B5EF4-FFF2-40B4-BE49-F238E27FC236}">
                  <a16:creationId xmlns:a16="http://schemas.microsoft.com/office/drawing/2014/main" id="{CC857611-BC8F-4C7B-BC18-6F7328C66474}"/>
                </a:ext>
              </a:extLst>
            </p:cNvPr>
            <p:cNvGrpSpPr>
              <a:grpSpLocks/>
            </p:cNvGrpSpPr>
            <p:nvPr/>
          </p:nvGrpSpPr>
          <p:grpSpPr bwMode="auto">
            <a:xfrm rot="5400000">
              <a:off x="3810930" y="5402282"/>
              <a:ext cx="232128" cy="152400"/>
              <a:chOff x="528" y="336"/>
              <a:chExt cx="3268" cy="1920"/>
            </a:xfrm>
          </p:grpSpPr>
          <p:sp>
            <p:nvSpPr>
              <p:cNvPr id="45863" name="Oval 929">
                <a:extLst>
                  <a:ext uri="{FF2B5EF4-FFF2-40B4-BE49-F238E27FC236}">
                    <a16:creationId xmlns:a16="http://schemas.microsoft.com/office/drawing/2014/main" id="{FB9DEF4D-5EFE-4727-8C56-5FAB6C00F46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64" name="Oval 930">
                <a:extLst>
                  <a:ext uri="{FF2B5EF4-FFF2-40B4-BE49-F238E27FC236}">
                    <a16:creationId xmlns:a16="http://schemas.microsoft.com/office/drawing/2014/main" id="{D0421327-31EB-41E0-B132-D479E655DA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83" name="Group 928">
              <a:extLst>
                <a:ext uri="{FF2B5EF4-FFF2-40B4-BE49-F238E27FC236}">
                  <a16:creationId xmlns:a16="http://schemas.microsoft.com/office/drawing/2014/main" id="{F9E886F4-F5D1-497C-8B36-92B8A71DE2A0}"/>
                </a:ext>
              </a:extLst>
            </p:cNvPr>
            <p:cNvGrpSpPr>
              <a:grpSpLocks/>
            </p:cNvGrpSpPr>
            <p:nvPr/>
          </p:nvGrpSpPr>
          <p:grpSpPr bwMode="auto">
            <a:xfrm rot="5400000">
              <a:off x="2879593" y="5393836"/>
              <a:ext cx="232128" cy="152400"/>
              <a:chOff x="528" y="336"/>
              <a:chExt cx="3268" cy="1920"/>
            </a:xfrm>
          </p:grpSpPr>
          <p:sp>
            <p:nvSpPr>
              <p:cNvPr id="45861" name="Oval 929">
                <a:extLst>
                  <a:ext uri="{FF2B5EF4-FFF2-40B4-BE49-F238E27FC236}">
                    <a16:creationId xmlns:a16="http://schemas.microsoft.com/office/drawing/2014/main" id="{96583DBB-C83A-4F0E-B063-10A2ABCFE55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62" name="Oval 930">
                <a:extLst>
                  <a:ext uri="{FF2B5EF4-FFF2-40B4-BE49-F238E27FC236}">
                    <a16:creationId xmlns:a16="http://schemas.microsoft.com/office/drawing/2014/main" id="{BC3F5208-C82B-4032-B197-65B05EDE8A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84" name="Group 928">
              <a:extLst>
                <a:ext uri="{FF2B5EF4-FFF2-40B4-BE49-F238E27FC236}">
                  <a16:creationId xmlns:a16="http://schemas.microsoft.com/office/drawing/2014/main" id="{FDF196FA-B2B0-410A-BCDA-4DB06249C3D7}"/>
                </a:ext>
              </a:extLst>
            </p:cNvPr>
            <p:cNvGrpSpPr>
              <a:grpSpLocks/>
            </p:cNvGrpSpPr>
            <p:nvPr/>
          </p:nvGrpSpPr>
          <p:grpSpPr bwMode="auto">
            <a:xfrm rot="5400000">
              <a:off x="2803396" y="5283771"/>
              <a:ext cx="232128" cy="152400"/>
              <a:chOff x="528" y="336"/>
              <a:chExt cx="3268" cy="1920"/>
            </a:xfrm>
          </p:grpSpPr>
          <p:sp>
            <p:nvSpPr>
              <p:cNvPr id="45859" name="Oval 929">
                <a:extLst>
                  <a:ext uri="{FF2B5EF4-FFF2-40B4-BE49-F238E27FC236}">
                    <a16:creationId xmlns:a16="http://schemas.microsoft.com/office/drawing/2014/main" id="{DA0710EB-04FE-4A44-AD96-D94005D360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60" name="Oval 930">
                <a:extLst>
                  <a:ext uri="{FF2B5EF4-FFF2-40B4-BE49-F238E27FC236}">
                    <a16:creationId xmlns:a16="http://schemas.microsoft.com/office/drawing/2014/main" id="{5BD37414-A7EF-4636-8004-00B7205BC81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85" name="Group 928">
              <a:extLst>
                <a:ext uri="{FF2B5EF4-FFF2-40B4-BE49-F238E27FC236}">
                  <a16:creationId xmlns:a16="http://schemas.microsoft.com/office/drawing/2014/main" id="{449ED5DE-13C9-4571-A917-FB2BA9AFB111}"/>
                </a:ext>
              </a:extLst>
            </p:cNvPr>
            <p:cNvGrpSpPr>
              <a:grpSpLocks/>
            </p:cNvGrpSpPr>
            <p:nvPr/>
          </p:nvGrpSpPr>
          <p:grpSpPr bwMode="auto">
            <a:xfrm rot="5400000">
              <a:off x="3065859" y="5461551"/>
              <a:ext cx="232128" cy="152400"/>
              <a:chOff x="528" y="336"/>
              <a:chExt cx="3268" cy="1920"/>
            </a:xfrm>
          </p:grpSpPr>
          <p:sp>
            <p:nvSpPr>
              <p:cNvPr id="45857" name="Oval 929">
                <a:extLst>
                  <a:ext uri="{FF2B5EF4-FFF2-40B4-BE49-F238E27FC236}">
                    <a16:creationId xmlns:a16="http://schemas.microsoft.com/office/drawing/2014/main" id="{E0B16AF0-EC22-43A7-9954-0AF7AF96FD1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58" name="Oval 930">
                <a:extLst>
                  <a:ext uri="{FF2B5EF4-FFF2-40B4-BE49-F238E27FC236}">
                    <a16:creationId xmlns:a16="http://schemas.microsoft.com/office/drawing/2014/main" id="{51C2AC3A-7A6C-4FB8-9EE6-1677F98D113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86" name="Group 928">
              <a:extLst>
                <a:ext uri="{FF2B5EF4-FFF2-40B4-BE49-F238E27FC236}">
                  <a16:creationId xmlns:a16="http://schemas.microsoft.com/office/drawing/2014/main" id="{B258544D-AECA-4810-9BB7-1A25D63C0C54}"/>
                </a:ext>
              </a:extLst>
            </p:cNvPr>
            <p:cNvGrpSpPr>
              <a:grpSpLocks/>
            </p:cNvGrpSpPr>
            <p:nvPr/>
          </p:nvGrpSpPr>
          <p:grpSpPr bwMode="auto">
            <a:xfrm rot="5400000">
              <a:off x="2998129" y="5343019"/>
              <a:ext cx="232128" cy="152400"/>
              <a:chOff x="528" y="336"/>
              <a:chExt cx="3268" cy="1920"/>
            </a:xfrm>
          </p:grpSpPr>
          <p:sp>
            <p:nvSpPr>
              <p:cNvPr id="45855" name="Oval 929">
                <a:extLst>
                  <a:ext uri="{FF2B5EF4-FFF2-40B4-BE49-F238E27FC236}">
                    <a16:creationId xmlns:a16="http://schemas.microsoft.com/office/drawing/2014/main" id="{3A9A13F3-29D4-4A49-BE9F-2B9A42C71D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56" name="Oval 930">
                <a:extLst>
                  <a:ext uri="{FF2B5EF4-FFF2-40B4-BE49-F238E27FC236}">
                    <a16:creationId xmlns:a16="http://schemas.microsoft.com/office/drawing/2014/main" id="{AE1DBBBA-9DE5-491D-A37E-AD62C762280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87" name="Group 928">
              <a:extLst>
                <a:ext uri="{FF2B5EF4-FFF2-40B4-BE49-F238E27FC236}">
                  <a16:creationId xmlns:a16="http://schemas.microsoft.com/office/drawing/2014/main" id="{59B33425-37F7-4F4E-B884-A372BED15329}"/>
                </a:ext>
              </a:extLst>
            </p:cNvPr>
            <p:cNvGrpSpPr>
              <a:grpSpLocks/>
            </p:cNvGrpSpPr>
            <p:nvPr/>
          </p:nvGrpSpPr>
          <p:grpSpPr bwMode="auto">
            <a:xfrm rot="5400000">
              <a:off x="2938862" y="5224496"/>
              <a:ext cx="232128" cy="152400"/>
              <a:chOff x="528" y="336"/>
              <a:chExt cx="3268" cy="1920"/>
            </a:xfrm>
          </p:grpSpPr>
          <p:sp>
            <p:nvSpPr>
              <p:cNvPr id="45853" name="Oval 929">
                <a:extLst>
                  <a:ext uri="{FF2B5EF4-FFF2-40B4-BE49-F238E27FC236}">
                    <a16:creationId xmlns:a16="http://schemas.microsoft.com/office/drawing/2014/main" id="{94D858E7-A220-4BDD-B875-3FB8876FB4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54" name="Oval 930">
                <a:extLst>
                  <a:ext uri="{FF2B5EF4-FFF2-40B4-BE49-F238E27FC236}">
                    <a16:creationId xmlns:a16="http://schemas.microsoft.com/office/drawing/2014/main" id="{73F9A57A-F415-47B3-B01E-1DC434C39D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88" name="Group 928">
              <a:extLst>
                <a:ext uri="{FF2B5EF4-FFF2-40B4-BE49-F238E27FC236}">
                  <a16:creationId xmlns:a16="http://schemas.microsoft.com/office/drawing/2014/main" id="{3FF8F5BF-9D5A-48AD-9D80-10A4AE2FE1B9}"/>
                </a:ext>
              </a:extLst>
            </p:cNvPr>
            <p:cNvGrpSpPr>
              <a:grpSpLocks/>
            </p:cNvGrpSpPr>
            <p:nvPr/>
          </p:nvGrpSpPr>
          <p:grpSpPr bwMode="auto">
            <a:xfrm rot="5400000">
              <a:off x="2862665" y="5114431"/>
              <a:ext cx="232128" cy="152400"/>
              <a:chOff x="528" y="336"/>
              <a:chExt cx="3268" cy="1920"/>
            </a:xfrm>
          </p:grpSpPr>
          <p:sp>
            <p:nvSpPr>
              <p:cNvPr id="45851" name="Oval 929">
                <a:extLst>
                  <a:ext uri="{FF2B5EF4-FFF2-40B4-BE49-F238E27FC236}">
                    <a16:creationId xmlns:a16="http://schemas.microsoft.com/office/drawing/2014/main" id="{EF697EBA-7194-4318-805B-85B8B8A4B3F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52" name="Oval 930">
                <a:extLst>
                  <a:ext uri="{FF2B5EF4-FFF2-40B4-BE49-F238E27FC236}">
                    <a16:creationId xmlns:a16="http://schemas.microsoft.com/office/drawing/2014/main" id="{15DD184F-BDAF-4492-9E62-58A01CDB69A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89" name="Group 928">
              <a:extLst>
                <a:ext uri="{FF2B5EF4-FFF2-40B4-BE49-F238E27FC236}">
                  <a16:creationId xmlns:a16="http://schemas.microsoft.com/office/drawing/2014/main" id="{1098683C-3D2F-46CB-8165-728485CA1AF4}"/>
                </a:ext>
              </a:extLst>
            </p:cNvPr>
            <p:cNvGrpSpPr>
              <a:grpSpLocks/>
            </p:cNvGrpSpPr>
            <p:nvPr/>
          </p:nvGrpSpPr>
          <p:grpSpPr bwMode="auto">
            <a:xfrm rot="5400000">
              <a:off x="2786462" y="5012827"/>
              <a:ext cx="232128" cy="152400"/>
              <a:chOff x="528" y="336"/>
              <a:chExt cx="3268" cy="1920"/>
            </a:xfrm>
          </p:grpSpPr>
          <p:sp>
            <p:nvSpPr>
              <p:cNvPr id="45849" name="Oval 929">
                <a:extLst>
                  <a:ext uri="{FF2B5EF4-FFF2-40B4-BE49-F238E27FC236}">
                    <a16:creationId xmlns:a16="http://schemas.microsoft.com/office/drawing/2014/main" id="{8DAA4DC9-1E45-4A07-8467-8E6C8284A4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50" name="Oval 930">
                <a:extLst>
                  <a:ext uri="{FF2B5EF4-FFF2-40B4-BE49-F238E27FC236}">
                    <a16:creationId xmlns:a16="http://schemas.microsoft.com/office/drawing/2014/main" id="{86F83C9A-609F-458D-8B57-0F618E5369A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90" name="Group 928">
              <a:extLst>
                <a:ext uri="{FF2B5EF4-FFF2-40B4-BE49-F238E27FC236}">
                  <a16:creationId xmlns:a16="http://schemas.microsoft.com/office/drawing/2014/main" id="{8ACD0898-B0ED-41D6-ADBC-3ACB872CED42}"/>
                </a:ext>
              </a:extLst>
            </p:cNvPr>
            <p:cNvGrpSpPr>
              <a:grpSpLocks/>
            </p:cNvGrpSpPr>
            <p:nvPr/>
          </p:nvGrpSpPr>
          <p:grpSpPr bwMode="auto">
            <a:xfrm rot="5400000">
              <a:off x="3243666" y="5453084"/>
              <a:ext cx="232128" cy="152400"/>
              <a:chOff x="528" y="336"/>
              <a:chExt cx="3268" cy="1920"/>
            </a:xfrm>
          </p:grpSpPr>
          <p:sp>
            <p:nvSpPr>
              <p:cNvPr id="45847" name="Oval 929">
                <a:extLst>
                  <a:ext uri="{FF2B5EF4-FFF2-40B4-BE49-F238E27FC236}">
                    <a16:creationId xmlns:a16="http://schemas.microsoft.com/office/drawing/2014/main" id="{977DB89A-A683-4951-927F-84A8A6D747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48" name="Oval 930">
                <a:extLst>
                  <a:ext uri="{FF2B5EF4-FFF2-40B4-BE49-F238E27FC236}">
                    <a16:creationId xmlns:a16="http://schemas.microsoft.com/office/drawing/2014/main" id="{3B782242-D60B-44CE-9111-BBEC5F13F94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91" name="Group 928">
              <a:extLst>
                <a:ext uri="{FF2B5EF4-FFF2-40B4-BE49-F238E27FC236}">
                  <a16:creationId xmlns:a16="http://schemas.microsoft.com/office/drawing/2014/main" id="{A2279191-903E-4D73-831F-964C2AC4682E}"/>
                </a:ext>
              </a:extLst>
            </p:cNvPr>
            <p:cNvGrpSpPr>
              <a:grpSpLocks/>
            </p:cNvGrpSpPr>
            <p:nvPr/>
          </p:nvGrpSpPr>
          <p:grpSpPr bwMode="auto">
            <a:xfrm rot="5400000">
              <a:off x="3167463" y="5351480"/>
              <a:ext cx="232128" cy="152400"/>
              <a:chOff x="528" y="336"/>
              <a:chExt cx="3268" cy="1920"/>
            </a:xfrm>
          </p:grpSpPr>
          <p:sp>
            <p:nvSpPr>
              <p:cNvPr id="45845" name="Oval 929">
                <a:extLst>
                  <a:ext uri="{FF2B5EF4-FFF2-40B4-BE49-F238E27FC236}">
                    <a16:creationId xmlns:a16="http://schemas.microsoft.com/office/drawing/2014/main" id="{D27C9899-2ABD-46FA-B7A9-94F5770E48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46" name="Oval 930">
                <a:extLst>
                  <a:ext uri="{FF2B5EF4-FFF2-40B4-BE49-F238E27FC236}">
                    <a16:creationId xmlns:a16="http://schemas.microsoft.com/office/drawing/2014/main" id="{8AC7C6E8-B7CB-492F-AC31-73D005C34A9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92" name="Group 928">
              <a:extLst>
                <a:ext uri="{FF2B5EF4-FFF2-40B4-BE49-F238E27FC236}">
                  <a16:creationId xmlns:a16="http://schemas.microsoft.com/office/drawing/2014/main" id="{81662002-A0B8-4B0D-BBD3-B2348DD7BBCB}"/>
                </a:ext>
              </a:extLst>
            </p:cNvPr>
            <p:cNvGrpSpPr>
              <a:grpSpLocks/>
            </p:cNvGrpSpPr>
            <p:nvPr/>
          </p:nvGrpSpPr>
          <p:grpSpPr bwMode="auto">
            <a:xfrm rot="5400000">
              <a:off x="3091260" y="5249876"/>
              <a:ext cx="232128" cy="152400"/>
              <a:chOff x="528" y="336"/>
              <a:chExt cx="3268" cy="1920"/>
            </a:xfrm>
          </p:grpSpPr>
          <p:sp>
            <p:nvSpPr>
              <p:cNvPr id="45843" name="Oval 929">
                <a:extLst>
                  <a:ext uri="{FF2B5EF4-FFF2-40B4-BE49-F238E27FC236}">
                    <a16:creationId xmlns:a16="http://schemas.microsoft.com/office/drawing/2014/main" id="{AACA4CD7-7A60-44D8-84E5-AEA6C84DF50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44" name="Oval 930">
                <a:extLst>
                  <a:ext uri="{FF2B5EF4-FFF2-40B4-BE49-F238E27FC236}">
                    <a16:creationId xmlns:a16="http://schemas.microsoft.com/office/drawing/2014/main" id="{EB6ADC49-6E69-4E2F-A575-A5E2372DA0E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93" name="Group 928">
              <a:extLst>
                <a:ext uri="{FF2B5EF4-FFF2-40B4-BE49-F238E27FC236}">
                  <a16:creationId xmlns:a16="http://schemas.microsoft.com/office/drawing/2014/main" id="{6A7D7EFD-3F7B-4471-84BF-A4ABD11AA94C}"/>
                </a:ext>
              </a:extLst>
            </p:cNvPr>
            <p:cNvGrpSpPr>
              <a:grpSpLocks/>
            </p:cNvGrpSpPr>
            <p:nvPr/>
          </p:nvGrpSpPr>
          <p:grpSpPr bwMode="auto">
            <a:xfrm rot="5400000">
              <a:off x="3023530" y="5131344"/>
              <a:ext cx="232128" cy="152400"/>
              <a:chOff x="528" y="336"/>
              <a:chExt cx="3268" cy="1920"/>
            </a:xfrm>
          </p:grpSpPr>
          <p:sp>
            <p:nvSpPr>
              <p:cNvPr id="45841" name="Oval 929">
                <a:extLst>
                  <a:ext uri="{FF2B5EF4-FFF2-40B4-BE49-F238E27FC236}">
                    <a16:creationId xmlns:a16="http://schemas.microsoft.com/office/drawing/2014/main" id="{0D6077B8-CFFC-4D8F-AFB9-1B6B4A18FF7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42" name="Oval 930">
                <a:extLst>
                  <a:ext uri="{FF2B5EF4-FFF2-40B4-BE49-F238E27FC236}">
                    <a16:creationId xmlns:a16="http://schemas.microsoft.com/office/drawing/2014/main" id="{E7E0C6BF-9774-4C5C-BEA5-BCBD8AFA521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94" name="Group 928">
              <a:extLst>
                <a:ext uri="{FF2B5EF4-FFF2-40B4-BE49-F238E27FC236}">
                  <a16:creationId xmlns:a16="http://schemas.microsoft.com/office/drawing/2014/main" id="{B94E779D-DA8F-4A71-9E59-EB82494BE4BE}"/>
                </a:ext>
              </a:extLst>
            </p:cNvPr>
            <p:cNvGrpSpPr>
              <a:grpSpLocks/>
            </p:cNvGrpSpPr>
            <p:nvPr/>
          </p:nvGrpSpPr>
          <p:grpSpPr bwMode="auto">
            <a:xfrm rot="5400000">
              <a:off x="2964263" y="5012821"/>
              <a:ext cx="232128" cy="152400"/>
              <a:chOff x="528" y="336"/>
              <a:chExt cx="3268" cy="1920"/>
            </a:xfrm>
          </p:grpSpPr>
          <p:sp>
            <p:nvSpPr>
              <p:cNvPr id="45839" name="Oval 929">
                <a:extLst>
                  <a:ext uri="{FF2B5EF4-FFF2-40B4-BE49-F238E27FC236}">
                    <a16:creationId xmlns:a16="http://schemas.microsoft.com/office/drawing/2014/main" id="{A4CD0D77-2263-489F-A309-9F7A7C8D293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40" name="Oval 930">
                <a:extLst>
                  <a:ext uri="{FF2B5EF4-FFF2-40B4-BE49-F238E27FC236}">
                    <a16:creationId xmlns:a16="http://schemas.microsoft.com/office/drawing/2014/main" id="{1D2B361F-A00B-49C7-AECC-BCE528D6D23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95" name="Group 928">
              <a:extLst>
                <a:ext uri="{FF2B5EF4-FFF2-40B4-BE49-F238E27FC236}">
                  <a16:creationId xmlns:a16="http://schemas.microsoft.com/office/drawing/2014/main" id="{CD4CE0B5-8F02-49BB-97AC-7D50EA0AF152}"/>
                </a:ext>
              </a:extLst>
            </p:cNvPr>
            <p:cNvGrpSpPr>
              <a:grpSpLocks/>
            </p:cNvGrpSpPr>
            <p:nvPr/>
          </p:nvGrpSpPr>
          <p:grpSpPr bwMode="auto">
            <a:xfrm rot="5400000">
              <a:off x="2888066" y="4902756"/>
              <a:ext cx="232128" cy="152400"/>
              <a:chOff x="528" y="336"/>
              <a:chExt cx="3268" cy="1920"/>
            </a:xfrm>
          </p:grpSpPr>
          <p:sp>
            <p:nvSpPr>
              <p:cNvPr id="45837" name="Oval 929">
                <a:extLst>
                  <a:ext uri="{FF2B5EF4-FFF2-40B4-BE49-F238E27FC236}">
                    <a16:creationId xmlns:a16="http://schemas.microsoft.com/office/drawing/2014/main" id="{E6C80D64-704C-43E9-9802-6F97B85D219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38" name="Oval 930">
                <a:extLst>
                  <a:ext uri="{FF2B5EF4-FFF2-40B4-BE49-F238E27FC236}">
                    <a16:creationId xmlns:a16="http://schemas.microsoft.com/office/drawing/2014/main" id="{A21EE345-3E86-4590-BA69-B1B7EDF4A30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96" name="Group 928">
              <a:extLst>
                <a:ext uri="{FF2B5EF4-FFF2-40B4-BE49-F238E27FC236}">
                  <a16:creationId xmlns:a16="http://schemas.microsoft.com/office/drawing/2014/main" id="{B82CA400-2C92-4D1C-BB1F-6E6C71D27FC3}"/>
                </a:ext>
              </a:extLst>
            </p:cNvPr>
            <p:cNvGrpSpPr>
              <a:grpSpLocks/>
            </p:cNvGrpSpPr>
            <p:nvPr/>
          </p:nvGrpSpPr>
          <p:grpSpPr bwMode="auto">
            <a:xfrm rot="5400000">
              <a:off x="2811863" y="4801152"/>
              <a:ext cx="232128" cy="152400"/>
              <a:chOff x="528" y="336"/>
              <a:chExt cx="3268" cy="1920"/>
            </a:xfrm>
          </p:grpSpPr>
          <p:sp>
            <p:nvSpPr>
              <p:cNvPr id="45835" name="Oval 929">
                <a:extLst>
                  <a:ext uri="{FF2B5EF4-FFF2-40B4-BE49-F238E27FC236}">
                    <a16:creationId xmlns:a16="http://schemas.microsoft.com/office/drawing/2014/main" id="{1507563B-4DC0-4783-9B4B-963C416E606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36" name="Oval 930">
                <a:extLst>
                  <a:ext uri="{FF2B5EF4-FFF2-40B4-BE49-F238E27FC236}">
                    <a16:creationId xmlns:a16="http://schemas.microsoft.com/office/drawing/2014/main" id="{86B1BD29-E604-4A34-AD26-F0768BA32E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97" name="Group 928">
              <a:extLst>
                <a:ext uri="{FF2B5EF4-FFF2-40B4-BE49-F238E27FC236}">
                  <a16:creationId xmlns:a16="http://schemas.microsoft.com/office/drawing/2014/main" id="{10380462-67F7-4C87-B10F-28EB4A3F6DE2}"/>
                </a:ext>
              </a:extLst>
            </p:cNvPr>
            <p:cNvGrpSpPr>
              <a:grpSpLocks/>
            </p:cNvGrpSpPr>
            <p:nvPr/>
          </p:nvGrpSpPr>
          <p:grpSpPr bwMode="auto">
            <a:xfrm rot="5400000">
              <a:off x="2777995" y="5436177"/>
              <a:ext cx="232128" cy="152400"/>
              <a:chOff x="528" y="336"/>
              <a:chExt cx="3268" cy="1920"/>
            </a:xfrm>
          </p:grpSpPr>
          <p:sp>
            <p:nvSpPr>
              <p:cNvPr id="45833" name="Oval 929">
                <a:extLst>
                  <a:ext uri="{FF2B5EF4-FFF2-40B4-BE49-F238E27FC236}">
                    <a16:creationId xmlns:a16="http://schemas.microsoft.com/office/drawing/2014/main" id="{EB2615D7-8608-4180-890C-ABE923B91CF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34" name="Oval 930">
                <a:extLst>
                  <a:ext uri="{FF2B5EF4-FFF2-40B4-BE49-F238E27FC236}">
                    <a16:creationId xmlns:a16="http://schemas.microsoft.com/office/drawing/2014/main" id="{5113A660-0BC9-4A23-AA29-28E62C25C2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98" name="Group 928">
              <a:extLst>
                <a:ext uri="{FF2B5EF4-FFF2-40B4-BE49-F238E27FC236}">
                  <a16:creationId xmlns:a16="http://schemas.microsoft.com/office/drawing/2014/main" id="{62E17857-0433-4EB5-BAE2-9E3F8627D2FD}"/>
                </a:ext>
              </a:extLst>
            </p:cNvPr>
            <p:cNvGrpSpPr>
              <a:grpSpLocks/>
            </p:cNvGrpSpPr>
            <p:nvPr/>
          </p:nvGrpSpPr>
          <p:grpSpPr bwMode="auto">
            <a:xfrm rot="5400000">
              <a:off x="2947329" y="5436171"/>
              <a:ext cx="232128" cy="152400"/>
              <a:chOff x="528" y="336"/>
              <a:chExt cx="3268" cy="1920"/>
            </a:xfrm>
          </p:grpSpPr>
          <p:sp>
            <p:nvSpPr>
              <p:cNvPr id="45831" name="Oval 929">
                <a:extLst>
                  <a:ext uri="{FF2B5EF4-FFF2-40B4-BE49-F238E27FC236}">
                    <a16:creationId xmlns:a16="http://schemas.microsoft.com/office/drawing/2014/main" id="{A9297CE6-53E1-42A5-BA8E-E764559E4E7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32" name="Oval 930">
                <a:extLst>
                  <a:ext uri="{FF2B5EF4-FFF2-40B4-BE49-F238E27FC236}">
                    <a16:creationId xmlns:a16="http://schemas.microsoft.com/office/drawing/2014/main" id="{ED4B838F-DDFB-41E4-80F1-2ACA342E009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599" name="Group 928">
              <a:extLst>
                <a:ext uri="{FF2B5EF4-FFF2-40B4-BE49-F238E27FC236}">
                  <a16:creationId xmlns:a16="http://schemas.microsoft.com/office/drawing/2014/main" id="{3C4B4328-69F0-4223-83F2-0754215A7B5F}"/>
                </a:ext>
              </a:extLst>
            </p:cNvPr>
            <p:cNvGrpSpPr>
              <a:grpSpLocks/>
            </p:cNvGrpSpPr>
            <p:nvPr/>
          </p:nvGrpSpPr>
          <p:grpSpPr bwMode="auto">
            <a:xfrm rot="5400000">
              <a:off x="2871126" y="5334567"/>
              <a:ext cx="232128" cy="152400"/>
              <a:chOff x="528" y="336"/>
              <a:chExt cx="3268" cy="1920"/>
            </a:xfrm>
          </p:grpSpPr>
          <p:sp>
            <p:nvSpPr>
              <p:cNvPr id="45829" name="Oval 929">
                <a:extLst>
                  <a:ext uri="{FF2B5EF4-FFF2-40B4-BE49-F238E27FC236}">
                    <a16:creationId xmlns:a16="http://schemas.microsoft.com/office/drawing/2014/main" id="{B925242F-1B1A-4328-BF34-43DDEFB333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30" name="Oval 930">
                <a:extLst>
                  <a:ext uri="{FF2B5EF4-FFF2-40B4-BE49-F238E27FC236}">
                    <a16:creationId xmlns:a16="http://schemas.microsoft.com/office/drawing/2014/main" id="{069C8211-66AA-4E9E-B21D-CDD0F147CD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00" name="Group 928">
              <a:extLst>
                <a:ext uri="{FF2B5EF4-FFF2-40B4-BE49-F238E27FC236}">
                  <a16:creationId xmlns:a16="http://schemas.microsoft.com/office/drawing/2014/main" id="{0487BDE9-B56C-4BD4-A283-7CCF83568A15}"/>
                </a:ext>
              </a:extLst>
            </p:cNvPr>
            <p:cNvGrpSpPr>
              <a:grpSpLocks/>
            </p:cNvGrpSpPr>
            <p:nvPr/>
          </p:nvGrpSpPr>
          <p:grpSpPr bwMode="auto">
            <a:xfrm rot="5400000">
              <a:off x="2794923" y="5232963"/>
              <a:ext cx="232128" cy="152400"/>
              <a:chOff x="528" y="336"/>
              <a:chExt cx="3268" cy="1920"/>
            </a:xfrm>
          </p:grpSpPr>
          <p:sp>
            <p:nvSpPr>
              <p:cNvPr id="45827" name="Oval 929">
                <a:extLst>
                  <a:ext uri="{FF2B5EF4-FFF2-40B4-BE49-F238E27FC236}">
                    <a16:creationId xmlns:a16="http://schemas.microsoft.com/office/drawing/2014/main" id="{8BDDB392-496F-4AE3-BBB2-2A38CA10E3D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28" name="Oval 930">
                <a:extLst>
                  <a:ext uri="{FF2B5EF4-FFF2-40B4-BE49-F238E27FC236}">
                    <a16:creationId xmlns:a16="http://schemas.microsoft.com/office/drawing/2014/main" id="{57B8B181-33C3-4A20-90CA-4A47E0377CD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01" name="Group 928">
              <a:extLst>
                <a:ext uri="{FF2B5EF4-FFF2-40B4-BE49-F238E27FC236}">
                  <a16:creationId xmlns:a16="http://schemas.microsoft.com/office/drawing/2014/main" id="{5621686E-3061-4B65-AD48-2686D8035993}"/>
                </a:ext>
              </a:extLst>
            </p:cNvPr>
            <p:cNvGrpSpPr>
              <a:grpSpLocks/>
            </p:cNvGrpSpPr>
            <p:nvPr/>
          </p:nvGrpSpPr>
          <p:grpSpPr bwMode="auto">
            <a:xfrm rot="5400000">
              <a:off x="3082795" y="5376896"/>
              <a:ext cx="232128" cy="152400"/>
              <a:chOff x="528" y="336"/>
              <a:chExt cx="3268" cy="1920"/>
            </a:xfrm>
          </p:grpSpPr>
          <p:sp>
            <p:nvSpPr>
              <p:cNvPr id="45825" name="Oval 929">
                <a:extLst>
                  <a:ext uri="{FF2B5EF4-FFF2-40B4-BE49-F238E27FC236}">
                    <a16:creationId xmlns:a16="http://schemas.microsoft.com/office/drawing/2014/main" id="{9489EC9E-35E5-47E6-B8A0-EBCA99298B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26" name="Oval 930">
                <a:extLst>
                  <a:ext uri="{FF2B5EF4-FFF2-40B4-BE49-F238E27FC236}">
                    <a16:creationId xmlns:a16="http://schemas.microsoft.com/office/drawing/2014/main" id="{EE42E1EF-F5D4-4843-8363-7ED2B188BD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02" name="Group 928">
              <a:extLst>
                <a:ext uri="{FF2B5EF4-FFF2-40B4-BE49-F238E27FC236}">
                  <a16:creationId xmlns:a16="http://schemas.microsoft.com/office/drawing/2014/main" id="{4A224CE6-32A2-4F45-A358-995DC08AE631}"/>
                </a:ext>
              </a:extLst>
            </p:cNvPr>
            <p:cNvGrpSpPr>
              <a:grpSpLocks/>
            </p:cNvGrpSpPr>
            <p:nvPr/>
          </p:nvGrpSpPr>
          <p:grpSpPr bwMode="auto">
            <a:xfrm rot="5400000">
              <a:off x="3006598" y="5266831"/>
              <a:ext cx="232128" cy="152400"/>
              <a:chOff x="528" y="336"/>
              <a:chExt cx="3268" cy="1920"/>
            </a:xfrm>
          </p:grpSpPr>
          <p:sp>
            <p:nvSpPr>
              <p:cNvPr id="45823" name="Oval 929">
                <a:extLst>
                  <a:ext uri="{FF2B5EF4-FFF2-40B4-BE49-F238E27FC236}">
                    <a16:creationId xmlns:a16="http://schemas.microsoft.com/office/drawing/2014/main" id="{D3B0B16E-2A1D-4D95-BE24-F5FD5CFE950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24" name="Oval 930">
                <a:extLst>
                  <a:ext uri="{FF2B5EF4-FFF2-40B4-BE49-F238E27FC236}">
                    <a16:creationId xmlns:a16="http://schemas.microsoft.com/office/drawing/2014/main" id="{5A5FBE6A-7760-4F5A-B4BD-BA01B3BFD1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03" name="Group 928">
              <a:extLst>
                <a:ext uri="{FF2B5EF4-FFF2-40B4-BE49-F238E27FC236}">
                  <a16:creationId xmlns:a16="http://schemas.microsoft.com/office/drawing/2014/main" id="{F9EF03AE-66A5-41BA-88B6-76E7932FC254}"/>
                </a:ext>
              </a:extLst>
            </p:cNvPr>
            <p:cNvGrpSpPr>
              <a:grpSpLocks/>
            </p:cNvGrpSpPr>
            <p:nvPr/>
          </p:nvGrpSpPr>
          <p:grpSpPr bwMode="auto">
            <a:xfrm rot="5400000">
              <a:off x="2930395" y="5165227"/>
              <a:ext cx="232128" cy="152400"/>
              <a:chOff x="528" y="336"/>
              <a:chExt cx="3268" cy="1920"/>
            </a:xfrm>
          </p:grpSpPr>
          <p:sp>
            <p:nvSpPr>
              <p:cNvPr id="45821" name="Oval 929">
                <a:extLst>
                  <a:ext uri="{FF2B5EF4-FFF2-40B4-BE49-F238E27FC236}">
                    <a16:creationId xmlns:a16="http://schemas.microsoft.com/office/drawing/2014/main" id="{89A23F46-BEF8-4219-8710-FA8C2D17C67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22" name="Oval 930">
                <a:extLst>
                  <a:ext uri="{FF2B5EF4-FFF2-40B4-BE49-F238E27FC236}">
                    <a16:creationId xmlns:a16="http://schemas.microsoft.com/office/drawing/2014/main" id="{C6F0830C-2363-49F6-9CCE-B6F4242F08B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04" name="Group 928">
              <a:extLst>
                <a:ext uri="{FF2B5EF4-FFF2-40B4-BE49-F238E27FC236}">
                  <a16:creationId xmlns:a16="http://schemas.microsoft.com/office/drawing/2014/main" id="{24084D10-099E-4743-A41D-0812F907A058}"/>
                </a:ext>
              </a:extLst>
            </p:cNvPr>
            <p:cNvGrpSpPr>
              <a:grpSpLocks/>
            </p:cNvGrpSpPr>
            <p:nvPr/>
          </p:nvGrpSpPr>
          <p:grpSpPr bwMode="auto">
            <a:xfrm rot="5400000">
              <a:off x="2854192" y="5063623"/>
              <a:ext cx="232128" cy="152400"/>
              <a:chOff x="528" y="336"/>
              <a:chExt cx="3268" cy="1920"/>
            </a:xfrm>
          </p:grpSpPr>
          <p:sp>
            <p:nvSpPr>
              <p:cNvPr id="45819" name="Oval 929">
                <a:extLst>
                  <a:ext uri="{FF2B5EF4-FFF2-40B4-BE49-F238E27FC236}">
                    <a16:creationId xmlns:a16="http://schemas.microsoft.com/office/drawing/2014/main" id="{C9DC9B2E-9922-4CFB-B2BA-249EF524964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20" name="Oval 930">
                <a:extLst>
                  <a:ext uri="{FF2B5EF4-FFF2-40B4-BE49-F238E27FC236}">
                    <a16:creationId xmlns:a16="http://schemas.microsoft.com/office/drawing/2014/main" id="{83185EAB-4F50-4274-8E15-D22F5AAB01B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05" name="Group 928">
              <a:extLst>
                <a:ext uri="{FF2B5EF4-FFF2-40B4-BE49-F238E27FC236}">
                  <a16:creationId xmlns:a16="http://schemas.microsoft.com/office/drawing/2014/main" id="{13A07EA5-A458-4CB4-A4B5-290FD7902124}"/>
                </a:ext>
              </a:extLst>
            </p:cNvPr>
            <p:cNvGrpSpPr>
              <a:grpSpLocks/>
            </p:cNvGrpSpPr>
            <p:nvPr/>
          </p:nvGrpSpPr>
          <p:grpSpPr bwMode="auto">
            <a:xfrm rot="5400000">
              <a:off x="2786462" y="4945091"/>
              <a:ext cx="232128" cy="152400"/>
              <a:chOff x="528" y="336"/>
              <a:chExt cx="3268" cy="1920"/>
            </a:xfrm>
          </p:grpSpPr>
          <p:sp>
            <p:nvSpPr>
              <p:cNvPr id="45817" name="Oval 929">
                <a:extLst>
                  <a:ext uri="{FF2B5EF4-FFF2-40B4-BE49-F238E27FC236}">
                    <a16:creationId xmlns:a16="http://schemas.microsoft.com/office/drawing/2014/main" id="{C6870422-3701-4374-BFFE-299C9341E87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18" name="Oval 930">
                <a:extLst>
                  <a:ext uri="{FF2B5EF4-FFF2-40B4-BE49-F238E27FC236}">
                    <a16:creationId xmlns:a16="http://schemas.microsoft.com/office/drawing/2014/main" id="{551810C3-047B-43C7-A4CF-FEFB2CDB0D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06" name="Group 928">
              <a:extLst>
                <a:ext uri="{FF2B5EF4-FFF2-40B4-BE49-F238E27FC236}">
                  <a16:creationId xmlns:a16="http://schemas.microsoft.com/office/drawing/2014/main" id="{F9E403CB-ACE7-4C39-BEA8-095FE6E44026}"/>
                </a:ext>
              </a:extLst>
            </p:cNvPr>
            <p:cNvGrpSpPr>
              <a:grpSpLocks/>
            </p:cNvGrpSpPr>
            <p:nvPr/>
          </p:nvGrpSpPr>
          <p:grpSpPr bwMode="auto">
            <a:xfrm rot="5400000">
              <a:off x="3235193" y="5402276"/>
              <a:ext cx="232128" cy="152400"/>
              <a:chOff x="528" y="336"/>
              <a:chExt cx="3268" cy="1920"/>
            </a:xfrm>
          </p:grpSpPr>
          <p:sp>
            <p:nvSpPr>
              <p:cNvPr id="45815" name="Oval 929">
                <a:extLst>
                  <a:ext uri="{FF2B5EF4-FFF2-40B4-BE49-F238E27FC236}">
                    <a16:creationId xmlns:a16="http://schemas.microsoft.com/office/drawing/2014/main" id="{820F6A3E-6E70-46CA-B6A7-94265911D70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16" name="Oval 930">
                <a:extLst>
                  <a:ext uri="{FF2B5EF4-FFF2-40B4-BE49-F238E27FC236}">
                    <a16:creationId xmlns:a16="http://schemas.microsoft.com/office/drawing/2014/main" id="{5B5D3AD6-4523-4BA8-93CF-93FCFBAB597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07" name="Group 928">
              <a:extLst>
                <a:ext uri="{FF2B5EF4-FFF2-40B4-BE49-F238E27FC236}">
                  <a16:creationId xmlns:a16="http://schemas.microsoft.com/office/drawing/2014/main" id="{2648C25C-9F30-484A-866B-EFED3CD91463}"/>
                </a:ext>
              </a:extLst>
            </p:cNvPr>
            <p:cNvGrpSpPr>
              <a:grpSpLocks/>
            </p:cNvGrpSpPr>
            <p:nvPr/>
          </p:nvGrpSpPr>
          <p:grpSpPr bwMode="auto">
            <a:xfrm rot="5400000">
              <a:off x="3167463" y="5283744"/>
              <a:ext cx="232128" cy="152400"/>
              <a:chOff x="528" y="336"/>
              <a:chExt cx="3268" cy="1920"/>
            </a:xfrm>
          </p:grpSpPr>
          <p:sp>
            <p:nvSpPr>
              <p:cNvPr id="45813" name="Oval 929">
                <a:extLst>
                  <a:ext uri="{FF2B5EF4-FFF2-40B4-BE49-F238E27FC236}">
                    <a16:creationId xmlns:a16="http://schemas.microsoft.com/office/drawing/2014/main" id="{7483ACF7-0DBF-463F-BD40-BC9E677AFC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14" name="Oval 930">
                <a:extLst>
                  <a:ext uri="{FF2B5EF4-FFF2-40B4-BE49-F238E27FC236}">
                    <a16:creationId xmlns:a16="http://schemas.microsoft.com/office/drawing/2014/main" id="{34E0D49C-B39A-46BD-B236-87BD3DDB9A2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08" name="Group 928">
              <a:extLst>
                <a:ext uri="{FF2B5EF4-FFF2-40B4-BE49-F238E27FC236}">
                  <a16:creationId xmlns:a16="http://schemas.microsoft.com/office/drawing/2014/main" id="{E61E821D-74F2-4785-A7E7-5506C10AF5A8}"/>
                </a:ext>
              </a:extLst>
            </p:cNvPr>
            <p:cNvGrpSpPr>
              <a:grpSpLocks/>
            </p:cNvGrpSpPr>
            <p:nvPr/>
          </p:nvGrpSpPr>
          <p:grpSpPr bwMode="auto">
            <a:xfrm rot="5400000">
              <a:off x="3108196" y="5165221"/>
              <a:ext cx="232128" cy="152400"/>
              <a:chOff x="528" y="336"/>
              <a:chExt cx="3268" cy="1920"/>
            </a:xfrm>
          </p:grpSpPr>
          <p:sp>
            <p:nvSpPr>
              <p:cNvPr id="45811" name="Oval 929">
                <a:extLst>
                  <a:ext uri="{FF2B5EF4-FFF2-40B4-BE49-F238E27FC236}">
                    <a16:creationId xmlns:a16="http://schemas.microsoft.com/office/drawing/2014/main" id="{7A240CAB-E9F5-4591-B9E8-52A9B69660D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12" name="Oval 930">
                <a:extLst>
                  <a:ext uri="{FF2B5EF4-FFF2-40B4-BE49-F238E27FC236}">
                    <a16:creationId xmlns:a16="http://schemas.microsoft.com/office/drawing/2014/main" id="{B7C007DF-ABC3-4BD8-AFEE-B65E5A00D6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09" name="Group 928">
              <a:extLst>
                <a:ext uri="{FF2B5EF4-FFF2-40B4-BE49-F238E27FC236}">
                  <a16:creationId xmlns:a16="http://schemas.microsoft.com/office/drawing/2014/main" id="{029EEF5B-54E8-4E7B-B6A4-9B29573920A6}"/>
                </a:ext>
              </a:extLst>
            </p:cNvPr>
            <p:cNvGrpSpPr>
              <a:grpSpLocks/>
            </p:cNvGrpSpPr>
            <p:nvPr/>
          </p:nvGrpSpPr>
          <p:grpSpPr bwMode="auto">
            <a:xfrm rot="5400000">
              <a:off x="3031999" y="5055156"/>
              <a:ext cx="232128" cy="152400"/>
              <a:chOff x="528" y="336"/>
              <a:chExt cx="3268" cy="1920"/>
            </a:xfrm>
          </p:grpSpPr>
          <p:sp>
            <p:nvSpPr>
              <p:cNvPr id="45809" name="Oval 929">
                <a:extLst>
                  <a:ext uri="{FF2B5EF4-FFF2-40B4-BE49-F238E27FC236}">
                    <a16:creationId xmlns:a16="http://schemas.microsoft.com/office/drawing/2014/main" id="{F98F27AB-9BC0-4124-B383-33346B4976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10" name="Oval 930">
                <a:extLst>
                  <a:ext uri="{FF2B5EF4-FFF2-40B4-BE49-F238E27FC236}">
                    <a16:creationId xmlns:a16="http://schemas.microsoft.com/office/drawing/2014/main" id="{8AE53921-61A8-4BA2-862E-DEFBD9B047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10" name="Group 928">
              <a:extLst>
                <a:ext uri="{FF2B5EF4-FFF2-40B4-BE49-F238E27FC236}">
                  <a16:creationId xmlns:a16="http://schemas.microsoft.com/office/drawing/2014/main" id="{909DD7F4-4AE9-4EAE-A0E2-6F8B4B3434DF}"/>
                </a:ext>
              </a:extLst>
            </p:cNvPr>
            <p:cNvGrpSpPr>
              <a:grpSpLocks/>
            </p:cNvGrpSpPr>
            <p:nvPr/>
          </p:nvGrpSpPr>
          <p:grpSpPr bwMode="auto">
            <a:xfrm rot="5400000">
              <a:off x="2955796" y="4953552"/>
              <a:ext cx="232128" cy="152400"/>
              <a:chOff x="528" y="336"/>
              <a:chExt cx="3268" cy="1920"/>
            </a:xfrm>
          </p:grpSpPr>
          <p:sp>
            <p:nvSpPr>
              <p:cNvPr id="45807" name="Oval 929">
                <a:extLst>
                  <a:ext uri="{FF2B5EF4-FFF2-40B4-BE49-F238E27FC236}">
                    <a16:creationId xmlns:a16="http://schemas.microsoft.com/office/drawing/2014/main" id="{9C7E4AD6-CF84-4F5A-A26A-2782AF9E634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08" name="Oval 930">
                <a:extLst>
                  <a:ext uri="{FF2B5EF4-FFF2-40B4-BE49-F238E27FC236}">
                    <a16:creationId xmlns:a16="http://schemas.microsoft.com/office/drawing/2014/main" id="{730F05B1-3BDE-4E3A-B922-50237B90D49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11" name="Group 928">
              <a:extLst>
                <a:ext uri="{FF2B5EF4-FFF2-40B4-BE49-F238E27FC236}">
                  <a16:creationId xmlns:a16="http://schemas.microsoft.com/office/drawing/2014/main" id="{942536C9-EEF1-4973-A970-023E7DE0CE8E}"/>
                </a:ext>
              </a:extLst>
            </p:cNvPr>
            <p:cNvGrpSpPr>
              <a:grpSpLocks/>
            </p:cNvGrpSpPr>
            <p:nvPr/>
          </p:nvGrpSpPr>
          <p:grpSpPr bwMode="auto">
            <a:xfrm rot="5400000">
              <a:off x="2879593" y="4851948"/>
              <a:ext cx="232128" cy="152400"/>
              <a:chOff x="528" y="336"/>
              <a:chExt cx="3268" cy="1920"/>
            </a:xfrm>
          </p:grpSpPr>
          <p:sp>
            <p:nvSpPr>
              <p:cNvPr id="45805" name="Oval 929">
                <a:extLst>
                  <a:ext uri="{FF2B5EF4-FFF2-40B4-BE49-F238E27FC236}">
                    <a16:creationId xmlns:a16="http://schemas.microsoft.com/office/drawing/2014/main" id="{4AC5C796-F47B-45C8-AE9C-57167D7253F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06" name="Oval 930">
                <a:extLst>
                  <a:ext uri="{FF2B5EF4-FFF2-40B4-BE49-F238E27FC236}">
                    <a16:creationId xmlns:a16="http://schemas.microsoft.com/office/drawing/2014/main" id="{7C19D2CB-F071-4D1A-85FF-5762A69493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12" name="Group 928">
              <a:extLst>
                <a:ext uri="{FF2B5EF4-FFF2-40B4-BE49-F238E27FC236}">
                  <a16:creationId xmlns:a16="http://schemas.microsoft.com/office/drawing/2014/main" id="{049A4DC2-D305-49A2-ADA2-4551864F3923}"/>
                </a:ext>
              </a:extLst>
            </p:cNvPr>
            <p:cNvGrpSpPr>
              <a:grpSpLocks/>
            </p:cNvGrpSpPr>
            <p:nvPr/>
          </p:nvGrpSpPr>
          <p:grpSpPr bwMode="auto">
            <a:xfrm rot="5400000">
              <a:off x="2811863" y="4733416"/>
              <a:ext cx="232128" cy="152400"/>
              <a:chOff x="528" y="336"/>
              <a:chExt cx="3268" cy="1920"/>
            </a:xfrm>
          </p:grpSpPr>
          <p:sp>
            <p:nvSpPr>
              <p:cNvPr id="45803" name="Oval 929">
                <a:extLst>
                  <a:ext uri="{FF2B5EF4-FFF2-40B4-BE49-F238E27FC236}">
                    <a16:creationId xmlns:a16="http://schemas.microsoft.com/office/drawing/2014/main" id="{507D0DD3-A2C6-464B-9A32-BAE825371B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04" name="Oval 930">
                <a:extLst>
                  <a:ext uri="{FF2B5EF4-FFF2-40B4-BE49-F238E27FC236}">
                    <a16:creationId xmlns:a16="http://schemas.microsoft.com/office/drawing/2014/main" id="{3516705A-43A4-49D2-99F8-4BA812B7037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13" name="Group 928">
              <a:extLst>
                <a:ext uri="{FF2B5EF4-FFF2-40B4-BE49-F238E27FC236}">
                  <a16:creationId xmlns:a16="http://schemas.microsoft.com/office/drawing/2014/main" id="{AEDDAD1B-1D3A-40EC-9B70-43E7087144EC}"/>
                </a:ext>
              </a:extLst>
            </p:cNvPr>
            <p:cNvGrpSpPr>
              <a:grpSpLocks/>
            </p:cNvGrpSpPr>
            <p:nvPr/>
          </p:nvGrpSpPr>
          <p:grpSpPr bwMode="auto">
            <a:xfrm rot="5400000">
              <a:off x="3387595" y="5444638"/>
              <a:ext cx="232128" cy="152400"/>
              <a:chOff x="528" y="336"/>
              <a:chExt cx="3268" cy="1920"/>
            </a:xfrm>
          </p:grpSpPr>
          <p:sp>
            <p:nvSpPr>
              <p:cNvPr id="45801" name="Oval 929">
                <a:extLst>
                  <a:ext uri="{FF2B5EF4-FFF2-40B4-BE49-F238E27FC236}">
                    <a16:creationId xmlns:a16="http://schemas.microsoft.com/office/drawing/2014/main" id="{95400690-F35F-41E7-AC9B-3D3434A3E3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02" name="Oval 930">
                <a:extLst>
                  <a:ext uri="{FF2B5EF4-FFF2-40B4-BE49-F238E27FC236}">
                    <a16:creationId xmlns:a16="http://schemas.microsoft.com/office/drawing/2014/main" id="{F50C6936-7982-4F79-BE5E-F92C0467749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14" name="Group 928">
              <a:extLst>
                <a:ext uri="{FF2B5EF4-FFF2-40B4-BE49-F238E27FC236}">
                  <a16:creationId xmlns:a16="http://schemas.microsoft.com/office/drawing/2014/main" id="{24E1486F-322A-4974-AFBA-FCA38E1CC389}"/>
                </a:ext>
              </a:extLst>
            </p:cNvPr>
            <p:cNvGrpSpPr>
              <a:grpSpLocks/>
            </p:cNvGrpSpPr>
            <p:nvPr/>
          </p:nvGrpSpPr>
          <p:grpSpPr bwMode="auto">
            <a:xfrm rot="5400000">
              <a:off x="3311392" y="5343034"/>
              <a:ext cx="232128" cy="152400"/>
              <a:chOff x="528" y="336"/>
              <a:chExt cx="3268" cy="1920"/>
            </a:xfrm>
          </p:grpSpPr>
          <p:sp>
            <p:nvSpPr>
              <p:cNvPr id="45799" name="Oval 929">
                <a:extLst>
                  <a:ext uri="{FF2B5EF4-FFF2-40B4-BE49-F238E27FC236}">
                    <a16:creationId xmlns:a16="http://schemas.microsoft.com/office/drawing/2014/main" id="{B00287A3-ECB4-4168-A9DA-438CC243FF3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800" name="Oval 930">
                <a:extLst>
                  <a:ext uri="{FF2B5EF4-FFF2-40B4-BE49-F238E27FC236}">
                    <a16:creationId xmlns:a16="http://schemas.microsoft.com/office/drawing/2014/main" id="{471EBC30-241D-4E24-BD22-A48B914B33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15" name="Group 928">
              <a:extLst>
                <a:ext uri="{FF2B5EF4-FFF2-40B4-BE49-F238E27FC236}">
                  <a16:creationId xmlns:a16="http://schemas.microsoft.com/office/drawing/2014/main" id="{AD839F0F-ED00-4964-9F33-D68B35A816B9}"/>
                </a:ext>
              </a:extLst>
            </p:cNvPr>
            <p:cNvGrpSpPr>
              <a:grpSpLocks/>
            </p:cNvGrpSpPr>
            <p:nvPr/>
          </p:nvGrpSpPr>
          <p:grpSpPr bwMode="auto">
            <a:xfrm rot="5400000">
              <a:off x="3243662" y="5224502"/>
              <a:ext cx="232128" cy="152400"/>
              <a:chOff x="528" y="336"/>
              <a:chExt cx="3268" cy="1920"/>
            </a:xfrm>
          </p:grpSpPr>
          <p:sp>
            <p:nvSpPr>
              <p:cNvPr id="45797" name="Oval 929">
                <a:extLst>
                  <a:ext uri="{FF2B5EF4-FFF2-40B4-BE49-F238E27FC236}">
                    <a16:creationId xmlns:a16="http://schemas.microsoft.com/office/drawing/2014/main" id="{6F5FB031-293B-40A5-9C07-026FCA5014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98" name="Oval 930">
                <a:extLst>
                  <a:ext uri="{FF2B5EF4-FFF2-40B4-BE49-F238E27FC236}">
                    <a16:creationId xmlns:a16="http://schemas.microsoft.com/office/drawing/2014/main" id="{E20FEB87-2640-4FAA-BD6D-64466772F43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16" name="Group 928">
              <a:extLst>
                <a:ext uri="{FF2B5EF4-FFF2-40B4-BE49-F238E27FC236}">
                  <a16:creationId xmlns:a16="http://schemas.microsoft.com/office/drawing/2014/main" id="{003464E8-C794-47E7-A3FA-A7EB0EF3A22B}"/>
                </a:ext>
              </a:extLst>
            </p:cNvPr>
            <p:cNvGrpSpPr>
              <a:grpSpLocks/>
            </p:cNvGrpSpPr>
            <p:nvPr/>
          </p:nvGrpSpPr>
          <p:grpSpPr bwMode="auto">
            <a:xfrm rot="5400000">
              <a:off x="3184395" y="5105979"/>
              <a:ext cx="232128" cy="152400"/>
              <a:chOff x="528" y="336"/>
              <a:chExt cx="3268" cy="1920"/>
            </a:xfrm>
          </p:grpSpPr>
          <p:sp>
            <p:nvSpPr>
              <p:cNvPr id="45795" name="Oval 929">
                <a:extLst>
                  <a:ext uri="{FF2B5EF4-FFF2-40B4-BE49-F238E27FC236}">
                    <a16:creationId xmlns:a16="http://schemas.microsoft.com/office/drawing/2014/main" id="{8A30CBD0-CB9E-4101-AC57-EF14434E44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96" name="Oval 930">
                <a:extLst>
                  <a:ext uri="{FF2B5EF4-FFF2-40B4-BE49-F238E27FC236}">
                    <a16:creationId xmlns:a16="http://schemas.microsoft.com/office/drawing/2014/main" id="{F9D5E3BD-650B-441A-9E40-A02949E851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17" name="Group 928">
              <a:extLst>
                <a:ext uri="{FF2B5EF4-FFF2-40B4-BE49-F238E27FC236}">
                  <a16:creationId xmlns:a16="http://schemas.microsoft.com/office/drawing/2014/main" id="{6BE0B530-4674-452E-BAAE-96BD99B92C56}"/>
                </a:ext>
              </a:extLst>
            </p:cNvPr>
            <p:cNvGrpSpPr>
              <a:grpSpLocks/>
            </p:cNvGrpSpPr>
            <p:nvPr/>
          </p:nvGrpSpPr>
          <p:grpSpPr bwMode="auto">
            <a:xfrm rot="5400000">
              <a:off x="3108198" y="4995914"/>
              <a:ext cx="232128" cy="152400"/>
              <a:chOff x="528" y="336"/>
              <a:chExt cx="3268" cy="1920"/>
            </a:xfrm>
          </p:grpSpPr>
          <p:sp>
            <p:nvSpPr>
              <p:cNvPr id="45793" name="Oval 929">
                <a:extLst>
                  <a:ext uri="{FF2B5EF4-FFF2-40B4-BE49-F238E27FC236}">
                    <a16:creationId xmlns:a16="http://schemas.microsoft.com/office/drawing/2014/main" id="{44720499-2F99-4CC2-B06A-DF221CF223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94" name="Oval 930">
                <a:extLst>
                  <a:ext uri="{FF2B5EF4-FFF2-40B4-BE49-F238E27FC236}">
                    <a16:creationId xmlns:a16="http://schemas.microsoft.com/office/drawing/2014/main" id="{8EA064EE-281D-4F18-B919-BE526ADDD81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18" name="Group 928">
              <a:extLst>
                <a:ext uri="{FF2B5EF4-FFF2-40B4-BE49-F238E27FC236}">
                  <a16:creationId xmlns:a16="http://schemas.microsoft.com/office/drawing/2014/main" id="{F98A2225-61D7-4B62-9935-9D0416DD69B3}"/>
                </a:ext>
              </a:extLst>
            </p:cNvPr>
            <p:cNvGrpSpPr>
              <a:grpSpLocks/>
            </p:cNvGrpSpPr>
            <p:nvPr/>
          </p:nvGrpSpPr>
          <p:grpSpPr bwMode="auto">
            <a:xfrm rot="5400000">
              <a:off x="3031995" y="4894310"/>
              <a:ext cx="232128" cy="152400"/>
              <a:chOff x="528" y="336"/>
              <a:chExt cx="3268" cy="1920"/>
            </a:xfrm>
          </p:grpSpPr>
          <p:sp>
            <p:nvSpPr>
              <p:cNvPr id="45791" name="Oval 929">
                <a:extLst>
                  <a:ext uri="{FF2B5EF4-FFF2-40B4-BE49-F238E27FC236}">
                    <a16:creationId xmlns:a16="http://schemas.microsoft.com/office/drawing/2014/main" id="{3FA8DCAE-0D33-4A43-B80F-00E69FD776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92" name="Oval 930">
                <a:extLst>
                  <a:ext uri="{FF2B5EF4-FFF2-40B4-BE49-F238E27FC236}">
                    <a16:creationId xmlns:a16="http://schemas.microsoft.com/office/drawing/2014/main" id="{0738BBE5-CD14-499B-B541-2A10E92179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19" name="Group 928">
              <a:extLst>
                <a:ext uri="{FF2B5EF4-FFF2-40B4-BE49-F238E27FC236}">
                  <a16:creationId xmlns:a16="http://schemas.microsoft.com/office/drawing/2014/main" id="{68E2D8CF-264E-4EFE-A0D1-383765DAB5EE}"/>
                </a:ext>
              </a:extLst>
            </p:cNvPr>
            <p:cNvGrpSpPr>
              <a:grpSpLocks/>
            </p:cNvGrpSpPr>
            <p:nvPr/>
          </p:nvGrpSpPr>
          <p:grpSpPr bwMode="auto">
            <a:xfrm rot="5400000">
              <a:off x="2955792" y="4792706"/>
              <a:ext cx="232128" cy="152400"/>
              <a:chOff x="528" y="336"/>
              <a:chExt cx="3268" cy="1920"/>
            </a:xfrm>
          </p:grpSpPr>
          <p:sp>
            <p:nvSpPr>
              <p:cNvPr id="45789" name="Oval 929">
                <a:extLst>
                  <a:ext uri="{FF2B5EF4-FFF2-40B4-BE49-F238E27FC236}">
                    <a16:creationId xmlns:a16="http://schemas.microsoft.com/office/drawing/2014/main" id="{AA50173F-4015-47BC-AE8C-77427644A6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90" name="Oval 930">
                <a:extLst>
                  <a:ext uri="{FF2B5EF4-FFF2-40B4-BE49-F238E27FC236}">
                    <a16:creationId xmlns:a16="http://schemas.microsoft.com/office/drawing/2014/main" id="{B450250B-A486-405B-80D8-EA6459E8E2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20" name="Group 928">
              <a:extLst>
                <a:ext uri="{FF2B5EF4-FFF2-40B4-BE49-F238E27FC236}">
                  <a16:creationId xmlns:a16="http://schemas.microsoft.com/office/drawing/2014/main" id="{7B95E4FA-D062-4ABE-8AC1-5409EE6BA0C1}"/>
                </a:ext>
              </a:extLst>
            </p:cNvPr>
            <p:cNvGrpSpPr>
              <a:grpSpLocks/>
            </p:cNvGrpSpPr>
            <p:nvPr/>
          </p:nvGrpSpPr>
          <p:grpSpPr bwMode="auto">
            <a:xfrm rot="5400000">
              <a:off x="2888062" y="4674174"/>
              <a:ext cx="232128" cy="152400"/>
              <a:chOff x="528" y="336"/>
              <a:chExt cx="3268" cy="1920"/>
            </a:xfrm>
          </p:grpSpPr>
          <p:sp>
            <p:nvSpPr>
              <p:cNvPr id="45787" name="Oval 929">
                <a:extLst>
                  <a:ext uri="{FF2B5EF4-FFF2-40B4-BE49-F238E27FC236}">
                    <a16:creationId xmlns:a16="http://schemas.microsoft.com/office/drawing/2014/main" id="{FABE5589-B7DA-4177-9229-AC641F14FB4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88" name="Oval 930">
                <a:extLst>
                  <a:ext uri="{FF2B5EF4-FFF2-40B4-BE49-F238E27FC236}">
                    <a16:creationId xmlns:a16="http://schemas.microsoft.com/office/drawing/2014/main" id="{F92B7E0D-67C5-47B1-9C71-4A94FA8BE2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21" name="Group 928">
              <a:extLst>
                <a:ext uri="{FF2B5EF4-FFF2-40B4-BE49-F238E27FC236}">
                  <a16:creationId xmlns:a16="http://schemas.microsoft.com/office/drawing/2014/main" id="{CF01059C-5E26-429C-B0CB-E13E3E600CC8}"/>
                </a:ext>
              </a:extLst>
            </p:cNvPr>
            <p:cNvGrpSpPr>
              <a:grpSpLocks/>
            </p:cNvGrpSpPr>
            <p:nvPr/>
          </p:nvGrpSpPr>
          <p:grpSpPr bwMode="auto">
            <a:xfrm rot="5400000">
              <a:off x="3556929" y="5444632"/>
              <a:ext cx="232128" cy="152400"/>
              <a:chOff x="528" y="336"/>
              <a:chExt cx="3268" cy="1920"/>
            </a:xfrm>
          </p:grpSpPr>
          <p:sp>
            <p:nvSpPr>
              <p:cNvPr id="45785" name="Oval 929">
                <a:extLst>
                  <a:ext uri="{FF2B5EF4-FFF2-40B4-BE49-F238E27FC236}">
                    <a16:creationId xmlns:a16="http://schemas.microsoft.com/office/drawing/2014/main" id="{C9F212B2-B85B-4BF5-88C8-4EE9A8C732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86" name="Oval 930">
                <a:extLst>
                  <a:ext uri="{FF2B5EF4-FFF2-40B4-BE49-F238E27FC236}">
                    <a16:creationId xmlns:a16="http://schemas.microsoft.com/office/drawing/2014/main" id="{7DBAA796-F338-40DD-A456-5129A3F80C5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22" name="Group 928">
              <a:extLst>
                <a:ext uri="{FF2B5EF4-FFF2-40B4-BE49-F238E27FC236}">
                  <a16:creationId xmlns:a16="http://schemas.microsoft.com/office/drawing/2014/main" id="{143F59E2-EC4C-427F-9AA8-E5D381CA801B}"/>
                </a:ext>
              </a:extLst>
            </p:cNvPr>
            <p:cNvGrpSpPr>
              <a:grpSpLocks/>
            </p:cNvGrpSpPr>
            <p:nvPr/>
          </p:nvGrpSpPr>
          <p:grpSpPr bwMode="auto">
            <a:xfrm rot="5400000">
              <a:off x="3480726" y="5343028"/>
              <a:ext cx="232128" cy="152400"/>
              <a:chOff x="528" y="336"/>
              <a:chExt cx="3268" cy="1920"/>
            </a:xfrm>
          </p:grpSpPr>
          <p:sp>
            <p:nvSpPr>
              <p:cNvPr id="45783" name="Oval 929">
                <a:extLst>
                  <a:ext uri="{FF2B5EF4-FFF2-40B4-BE49-F238E27FC236}">
                    <a16:creationId xmlns:a16="http://schemas.microsoft.com/office/drawing/2014/main" id="{13E30522-CC10-4912-A3C0-08F5C2F019A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84" name="Oval 930">
                <a:extLst>
                  <a:ext uri="{FF2B5EF4-FFF2-40B4-BE49-F238E27FC236}">
                    <a16:creationId xmlns:a16="http://schemas.microsoft.com/office/drawing/2014/main" id="{011ACA5F-B221-49E8-9C2C-772D20BEEDD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23" name="Group 928">
              <a:extLst>
                <a:ext uri="{FF2B5EF4-FFF2-40B4-BE49-F238E27FC236}">
                  <a16:creationId xmlns:a16="http://schemas.microsoft.com/office/drawing/2014/main" id="{ED42C444-C31D-4606-B737-37B35552C9F3}"/>
                </a:ext>
              </a:extLst>
            </p:cNvPr>
            <p:cNvGrpSpPr>
              <a:grpSpLocks/>
            </p:cNvGrpSpPr>
            <p:nvPr/>
          </p:nvGrpSpPr>
          <p:grpSpPr bwMode="auto">
            <a:xfrm rot="5400000">
              <a:off x="3404523" y="5241424"/>
              <a:ext cx="232128" cy="152400"/>
              <a:chOff x="528" y="336"/>
              <a:chExt cx="3268" cy="1920"/>
            </a:xfrm>
          </p:grpSpPr>
          <p:sp>
            <p:nvSpPr>
              <p:cNvPr id="45781" name="Oval 929">
                <a:extLst>
                  <a:ext uri="{FF2B5EF4-FFF2-40B4-BE49-F238E27FC236}">
                    <a16:creationId xmlns:a16="http://schemas.microsoft.com/office/drawing/2014/main" id="{8962F921-4047-4BA6-80AF-0D1B1E5F87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82" name="Oval 930">
                <a:extLst>
                  <a:ext uri="{FF2B5EF4-FFF2-40B4-BE49-F238E27FC236}">
                    <a16:creationId xmlns:a16="http://schemas.microsoft.com/office/drawing/2014/main" id="{8347BB0B-729E-4A6B-B53F-C4C4604D1AF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24" name="Group 928">
              <a:extLst>
                <a:ext uri="{FF2B5EF4-FFF2-40B4-BE49-F238E27FC236}">
                  <a16:creationId xmlns:a16="http://schemas.microsoft.com/office/drawing/2014/main" id="{BC6DE6E0-9263-449A-ADCE-397318250E83}"/>
                </a:ext>
              </a:extLst>
            </p:cNvPr>
            <p:cNvGrpSpPr>
              <a:grpSpLocks/>
            </p:cNvGrpSpPr>
            <p:nvPr/>
          </p:nvGrpSpPr>
          <p:grpSpPr bwMode="auto">
            <a:xfrm rot="5400000">
              <a:off x="3336793" y="5122892"/>
              <a:ext cx="232128" cy="152400"/>
              <a:chOff x="528" y="336"/>
              <a:chExt cx="3268" cy="1920"/>
            </a:xfrm>
          </p:grpSpPr>
          <p:sp>
            <p:nvSpPr>
              <p:cNvPr id="45779" name="Oval 929">
                <a:extLst>
                  <a:ext uri="{FF2B5EF4-FFF2-40B4-BE49-F238E27FC236}">
                    <a16:creationId xmlns:a16="http://schemas.microsoft.com/office/drawing/2014/main" id="{DBA0B054-E630-44D6-8CF8-3A3466B7A3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80" name="Oval 930">
                <a:extLst>
                  <a:ext uri="{FF2B5EF4-FFF2-40B4-BE49-F238E27FC236}">
                    <a16:creationId xmlns:a16="http://schemas.microsoft.com/office/drawing/2014/main" id="{4A663766-7969-4342-A785-F2B470C5DAC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25" name="Group 928">
              <a:extLst>
                <a:ext uri="{FF2B5EF4-FFF2-40B4-BE49-F238E27FC236}">
                  <a16:creationId xmlns:a16="http://schemas.microsoft.com/office/drawing/2014/main" id="{2141AECF-8E6D-46AA-B391-C63254977D7B}"/>
                </a:ext>
              </a:extLst>
            </p:cNvPr>
            <p:cNvGrpSpPr>
              <a:grpSpLocks/>
            </p:cNvGrpSpPr>
            <p:nvPr/>
          </p:nvGrpSpPr>
          <p:grpSpPr bwMode="auto">
            <a:xfrm rot="5400000">
              <a:off x="3277526" y="5004369"/>
              <a:ext cx="232128" cy="152400"/>
              <a:chOff x="528" y="336"/>
              <a:chExt cx="3268" cy="1920"/>
            </a:xfrm>
          </p:grpSpPr>
          <p:sp>
            <p:nvSpPr>
              <p:cNvPr id="45777" name="Oval 929">
                <a:extLst>
                  <a:ext uri="{FF2B5EF4-FFF2-40B4-BE49-F238E27FC236}">
                    <a16:creationId xmlns:a16="http://schemas.microsoft.com/office/drawing/2014/main" id="{1A5A4106-188E-45E2-9F2A-9DE2A0675D1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78" name="Oval 930">
                <a:extLst>
                  <a:ext uri="{FF2B5EF4-FFF2-40B4-BE49-F238E27FC236}">
                    <a16:creationId xmlns:a16="http://schemas.microsoft.com/office/drawing/2014/main" id="{B2AF67E2-A6E4-4D05-9028-AC1E8A91E1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26" name="Group 928">
              <a:extLst>
                <a:ext uri="{FF2B5EF4-FFF2-40B4-BE49-F238E27FC236}">
                  <a16:creationId xmlns:a16="http://schemas.microsoft.com/office/drawing/2014/main" id="{F5DF67A0-7D71-426F-B7AC-805E494A4219}"/>
                </a:ext>
              </a:extLst>
            </p:cNvPr>
            <p:cNvGrpSpPr>
              <a:grpSpLocks/>
            </p:cNvGrpSpPr>
            <p:nvPr/>
          </p:nvGrpSpPr>
          <p:grpSpPr bwMode="auto">
            <a:xfrm rot="5400000">
              <a:off x="3201329" y="4894304"/>
              <a:ext cx="232128" cy="152400"/>
              <a:chOff x="528" y="336"/>
              <a:chExt cx="3268" cy="1920"/>
            </a:xfrm>
          </p:grpSpPr>
          <p:sp>
            <p:nvSpPr>
              <p:cNvPr id="45775" name="Oval 929">
                <a:extLst>
                  <a:ext uri="{FF2B5EF4-FFF2-40B4-BE49-F238E27FC236}">
                    <a16:creationId xmlns:a16="http://schemas.microsoft.com/office/drawing/2014/main" id="{91B41370-3338-447B-8F95-F1D8050BA3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76" name="Oval 930">
                <a:extLst>
                  <a:ext uri="{FF2B5EF4-FFF2-40B4-BE49-F238E27FC236}">
                    <a16:creationId xmlns:a16="http://schemas.microsoft.com/office/drawing/2014/main" id="{39969196-83F4-481C-923C-ABB04D95B8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27" name="Group 928">
              <a:extLst>
                <a:ext uri="{FF2B5EF4-FFF2-40B4-BE49-F238E27FC236}">
                  <a16:creationId xmlns:a16="http://schemas.microsoft.com/office/drawing/2014/main" id="{496E8E58-8072-4E17-BF19-D223AA0ABD20}"/>
                </a:ext>
              </a:extLst>
            </p:cNvPr>
            <p:cNvGrpSpPr>
              <a:grpSpLocks/>
            </p:cNvGrpSpPr>
            <p:nvPr/>
          </p:nvGrpSpPr>
          <p:grpSpPr bwMode="auto">
            <a:xfrm rot="5400000">
              <a:off x="3125126" y="4792700"/>
              <a:ext cx="232128" cy="152400"/>
              <a:chOff x="528" y="336"/>
              <a:chExt cx="3268" cy="1920"/>
            </a:xfrm>
          </p:grpSpPr>
          <p:sp>
            <p:nvSpPr>
              <p:cNvPr id="45773" name="Oval 929">
                <a:extLst>
                  <a:ext uri="{FF2B5EF4-FFF2-40B4-BE49-F238E27FC236}">
                    <a16:creationId xmlns:a16="http://schemas.microsoft.com/office/drawing/2014/main" id="{EA7AAF0F-CA02-4813-B4D5-05F8DE455F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74" name="Oval 930">
                <a:extLst>
                  <a:ext uri="{FF2B5EF4-FFF2-40B4-BE49-F238E27FC236}">
                    <a16:creationId xmlns:a16="http://schemas.microsoft.com/office/drawing/2014/main" id="{C63B758C-94A3-472A-913B-C80F906D1D4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28" name="Group 928">
              <a:extLst>
                <a:ext uri="{FF2B5EF4-FFF2-40B4-BE49-F238E27FC236}">
                  <a16:creationId xmlns:a16="http://schemas.microsoft.com/office/drawing/2014/main" id="{9CE486BE-69BC-4E0D-99EA-CF93E0BA195F}"/>
                </a:ext>
              </a:extLst>
            </p:cNvPr>
            <p:cNvGrpSpPr>
              <a:grpSpLocks/>
            </p:cNvGrpSpPr>
            <p:nvPr/>
          </p:nvGrpSpPr>
          <p:grpSpPr bwMode="auto">
            <a:xfrm rot="5400000">
              <a:off x="3048923" y="4691096"/>
              <a:ext cx="232128" cy="152400"/>
              <a:chOff x="528" y="336"/>
              <a:chExt cx="3268" cy="1920"/>
            </a:xfrm>
          </p:grpSpPr>
          <p:sp>
            <p:nvSpPr>
              <p:cNvPr id="45771" name="Oval 929">
                <a:extLst>
                  <a:ext uri="{FF2B5EF4-FFF2-40B4-BE49-F238E27FC236}">
                    <a16:creationId xmlns:a16="http://schemas.microsoft.com/office/drawing/2014/main" id="{F73B16F1-1E54-4E84-9FFC-24273381B44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72" name="Oval 930">
                <a:extLst>
                  <a:ext uri="{FF2B5EF4-FFF2-40B4-BE49-F238E27FC236}">
                    <a16:creationId xmlns:a16="http://schemas.microsoft.com/office/drawing/2014/main" id="{BADE25BA-D512-4A5A-AAA3-63A57B7468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29" name="Group 928">
              <a:extLst>
                <a:ext uri="{FF2B5EF4-FFF2-40B4-BE49-F238E27FC236}">
                  <a16:creationId xmlns:a16="http://schemas.microsoft.com/office/drawing/2014/main" id="{332D02F2-2ABF-4499-8E4A-E97058321974}"/>
                </a:ext>
              </a:extLst>
            </p:cNvPr>
            <p:cNvGrpSpPr>
              <a:grpSpLocks/>
            </p:cNvGrpSpPr>
            <p:nvPr/>
          </p:nvGrpSpPr>
          <p:grpSpPr bwMode="auto">
            <a:xfrm rot="5400000">
              <a:off x="3692395" y="5385357"/>
              <a:ext cx="232128" cy="152400"/>
              <a:chOff x="528" y="336"/>
              <a:chExt cx="3268" cy="1920"/>
            </a:xfrm>
          </p:grpSpPr>
          <p:sp>
            <p:nvSpPr>
              <p:cNvPr id="45769" name="Oval 929">
                <a:extLst>
                  <a:ext uri="{FF2B5EF4-FFF2-40B4-BE49-F238E27FC236}">
                    <a16:creationId xmlns:a16="http://schemas.microsoft.com/office/drawing/2014/main" id="{1B18391D-568E-440D-8CE9-F39E6102C08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70" name="Oval 930">
                <a:extLst>
                  <a:ext uri="{FF2B5EF4-FFF2-40B4-BE49-F238E27FC236}">
                    <a16:creationId xmlns:a16="http://schemas.microsoft.com/office/drawing/2014/main" id="{38B98142-E191-43A2-BDEF-FC5AD45C75F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30" name="Group 928">
              <a:extLst>
                <a:ext uri="{FF2B5EF4-FFF2-40B4-BE49-F238E27FC236}">
                  <a16:creationId xmlns:a16="http://schemas.microsoft.com/office/drawing/2014/main" id="{FBCC3DDB-4FA7-4354-AACC-8CD808F21C27}"/>
                </a:ext>
              </a:extLst>
            </p:cNvPr>
            <p:cNvGrpSpPr>
              <a:grpSpLocks/>
            </p:cNvGrpSpPr>
            <p:nvPr/>
          </p:nvGrpSpPr>
          <p:grpSpPr bwMode="auto">
            <a:xfrm rot="5400000">
              <a:off x="3616198" y="5275292"/>
              <a:ext cx="232128" cy="152400"/>
              <a:chOff x="528" y="336"/>
              <a:chExt cx="3268" cy="1920"/>
            </a:xfrm>
          </p:grpSpPr>
          <p:sp>
            <p:nvSpPr>
              <p:cNvPr id="45767" name="Oval 929">
                <a:extLst>
                  <a:ext uri="{FF2B5EF4-FFF2-40B4-BE49-F238E27FC236}">
                    <a16:creationId xmlns:a16="http://schemas.microsoft.com/office/drawing/2014/main" id="{EE5D0E3F-6A8D-4462-AF9E-AC3C009A751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68" name="Oval 930">
                <a:extLst>
                  <a:ext uri="{FF2B5EF4-FFF2-40B4-BE49-F238E27FC236}">
                    <a16:creationId xmlns:a16="http://schemas.microsoft.com/office/drawing/2014/main" id="{9A705C9C-FFD5-4430-BEB0-C4434EBAC78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31" name="Group 928">
              <a:extLst>
                <a:ext uri="{FF2B5EF4-FFF2-40B4-BE49-F238E27FC236}">
                  <a16:creationId xmlns:a16="http://schemas.microsoft.com/office/drawing/2014/main" id="{3CB023FC-084A-4B02-A6B7-46C899FA48B7}"/>
                </a:ext>
              </a:extLst>
            </p:cNvPr>
            <p:cNvGrpSpPr>
              <a:grpSpLocks/>
            </p:cNvGrpSpPr>
            <p:nvPr/>
          </p:nvGrpSpPr>
          <p:grpSpPr bwMode="auto">
            <a:xfrm rot="5400000">
              <a:off x="3539995" y="5173688"/>
              <a:ext cx="232128" cy="152400"/>
              <a:chOff x="528" y="336"/>
              <a:chExt cx="3268" cy="1920"/>
            </a:xfrm>
          </p:grpSpPr>
          <p:sp>
            <p:nvSpPr>
              <p:cNvPr id="45765" name="Oval 929">
                <a:extLst>
                  <a:ext uri="{FF2B5EF4-FFF2-40B4-BE49-F238E27FC236}">
                    <a16:creationId xmlns:a16="http://schemas.microsoft.com/office/drawing/2014/main" id="{F7D061AA-8355-491B-ADF3-E0BAC26BA20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66" name="Oval 930">
                <a:extLst>
                  <a:ext uri="{FF2B5EF4-FFF2-40B4-BE49-F238E27FC236}">
                    <a16:creationId xmlns:a16="http://schemas.microsoft.com/office/drawing/2014/main" id="{B13F819D-92D2-49DC-A72D-E8DCDFFE8D8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32" name="Group 928">
              <a:extLst>
                <a:ext uri="{FF2B5EF4-FFF2-40B4-BE49-F238E27FC236}">
                  <a16:creationId xmlns:a16="http://schemas.microsoft.com/office/drawing/2014/main" id="{05570DE2-3512-401F-A727-D99B584C7049}"/>
                </a:ext>
              </a:extLst>
            </p:cNvPr>
            <p:cNvGrpSpPr>
              <a:grpSpLocks/>
            </p:cNvGrpSpPr>
            <p:nvPr/>
          </p:nvGrpSpPr>
          <p:grpSpPr bwMode="auto">
            <a:xfrm rot="5400000">
              <a:off x="3463792" y="5072084"/>
              <a:ext cx="232128" cy="152400"/>
              <a:chOff x="528" y="336"/>
              <a:chExt cx="3268" cy="1920"/>
            </a:xfrm>
          </p:grpSpPr>
          <p:sp>
            <p:nvSpPr>
              <p:cNvPr id="45763" name="Oval 929">
                <a:extLst>
                  <a:ext uri="{FF2B5EF4-FFF2-40B4-BE49-F238E27FC236}">
                    <a16:creationId xmlns:a16="http://schemas.microsoft.com/office/drawing/2014/main" id="{1753386C-80AA-424D-B59C-250CA79C60A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64" name="Oval 930">
                <a:extLst>
                  <a:ext uri="{FF2B5EF4-FFF2-40B4-BE49-F238E27FC236}">
                    <a16:creationId xmlns:a16="http://schemas.microsoft.com/office/drawing/2014/main" id="{98393234-79A3-4FFD-9AB3-DDE00F9A094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33" name="Group 928">
              <a:extLst>
                <a:ext uri="{FF2B5EF4-FFF2-40B4-BE49-F238E27FC236}">
                  <a16:creationId xmlns:a16="http://schemas.microsoft.com/office/drawing/2014/main" id="{2F955515-4E90-46D0-9D25-C2311E78B523}"/>
                </a:ext>
              </a:extLst>
            </p:cNvPr>
            <p:cNvGrpSpPr>
              <a:grpSpLocks/>
            </p:cNvGrpSpPr>
            <p:nvPr/>
          </p:nvGrpSpPr>
          <p:grpSpPr bwMode="auto">
            <a:xfrm rot="5400000">
              <a:off x="3396062" y="4953552"/>
              <a:ext cx="232128" cy="152400"/>
              <a:chOff x="528" y="336"/>
              <a:chExt cx="3268" cy="1920"/>
            </a:xfrm>
          </p:grpSpPr>
          <p:sp>
            <p:nvSpPr>
              <p:cNvPr id="45761" name="Oval 929">
                <a:extLst>
                  <a:ext uri="{FF2B5EF4-FFF2-40B4-BE49-F238E27FC236}">
                    <a16:creationId xmlns:a16="http://schemas.microsoft.com/office/drawing/2014/main" id="{A948F472-1AB7-4FC1-BE8B-100141F6C7C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62" name="Oval 930">
                <a:extLst>
                  <a:ext uri="{FF2B5EF4-FFF2-40B4-BE49-F238E27FC236}">
                    <a16:creationId xmlns:a16="http://schemas.microsoft.com/office/drawing/2014/main" id="{0126D476-9D14-40D9-97E4-AA174B253BA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34" name="Group 928">
              <a:extLst>
                <a:ext uri="{FF2B5EF4-FFF2-40B4-BE49-F238E27FC236}">
                  <a16:creationId xmlns:a16="http://schemas.microsoft.com/office/drawing/2014/main" id="{41FF017D-DD14-4087-82E4-FBF32DF45BBA}"/>
                </a:ext>
              </a:extLst>
            </p:cNvPr>
            <p:cNvGrpSpPr>
              <a:grpSpLocks/>
            </p:cNvGrpSpPr>
            <p:nvPr/>
          </p:nvGrpSpPr>
          <p:grpSpPr bwMode="auto">
            <a:xfrm rot="5400000">
              <a:off x="3260598" y="4851969"/>
              <a:ext cx="232128" cy="152400"/>
              <a:chOff x="528" y="336"/>
              <a:chExt cx="3268" cy="1920"/>
            </a:xfrm>
          </p:grpSpPr>
          <p:sp>
            <p:nvSpPr>
              <p:cNvPr id="45759" name="Oval 929">
                <a:extLst>
                  <a:ext uri="{FF2B5EF4-FFF2-40B4-BE49-F238E27FC236}">
                    <a16:creationId xmlns:a16="http://schemas.microsoft.com/office/drawing/2014/main" id="{619C5546-894A-4EE9-B951-FB1837AAEF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60" name="Oval 930">
                <a:extLst>
                  <a:ext uri="{FF2B5EF4-FFF2-40B4-BE49-F238E27FC236}">
                    <a16:creationId xmlns:a16="http://schemas.microsoft.com/office/drawing/2014/main" id="{BAD7548F-1FB2-4BC3-9BAB-F3FBD536C06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35" name="Group 928">
              <a:extLst>
                <a:ext uri="{FF2B5EF4-FFF2-40B4-BE49-F238E27FC236}">
                  <a16:creationId xmlns:a16="http://schemas.microsoft.com/office/drawing/2014/main" id="{73FB4A54-75C8-41DB-AE1C-F13B10125F82}"/>
                </a:ext>
              </a:extLst>
            </p:cNvPr>
            <p:cNvGrpSpPr>
              <a:grpSpLocks/>
            </p:cNvGrpSpPr>
            <p:nvPr/>
          </p:nvGrpSpPr>
          <p:grpSpPr bwMode="auto">
            <a:xfrm rot="5400000">
              <a:off x="3819393" y="5402281"/>
              <a:ext cx="232128" cy="152400"/>
              <a:chOff x="528" y="336"/>
              <a:chExt cx="3268" cy="1920"/>
            </a:xfrm>
          </p:grpSpPr>
          <p:sp>
            <p:nvSpPr>
              <p:cNvPr id="45757" name="Oval 929">
                <a:extLst>
                  <a:ext uri="{FF2B5EF4-FFF2-40B4-BE49-F238E27FC236}">
                    <a16:creationId xmlns:a16="http://schemas.microsoft.com/office/drawing/2014/main" id="{36247BBC-DB00-4413-BC2D-101745FA8E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58" name="Oval 930">
                <a:extLst>
                  <a:ext uri="{FF2B5EF4-FFF2-40B4-BE49-F238E27FC236}">
                    <a16:creationId xmlns:a16="http://schemas.microsoft.com/office/drawing/2014/main" id="{8F7A6789-CAF4-4FEE-9DDF-DA3996F56A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36" name="Group 928">
              <a:extLst>
                <a:ext uri="{FF2B5EF4-FFF2-40B4-BE49-F238E27FC236}">
                  <a16:creationId xmlns:a16="http://schemas.microsoft.com/office/drawing/2014/main" id="{771B20F4-70F5-4CFC-A6C9-C1220F5D78ED}"/>
                </a:ext>
              </a:extLst>
            </p:cNvPr>
            <p:cNvGrpSpPr>
              <a:grpSpLocks/>
            </p:cNvGrpSpPr>
            <p:nvPr/>
          </p:nvGrpSpPr>
          <p:grpSpPr bwMode="auto">
            <a:xfrm rot="5400000">
              <a:off x="3751663" y="5283749"/>
              <a:ext cx="232128" cy="152400"/>
              <a:chOff x="528" y="336"/>
              <a:chExt cx="3268" cy="1920"/>
            </a:xfrm>
          </p:grpSpPr>
          <p:sp>
            <p:nvSpPr>
              <p:cNvPr id="45755" name="Oval 929">
                <a:extLst>
                  <a:ext uri="{FF2B5EF4-FFF2-40B4-BE49-F238E27FC236}">
                    <a16:creationId xmlns:a16="http://schemas.microsoft.com/office/drawing/2014/main" id="{215051A8-1045-41CF-9F74-DA971A1724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56" name="Oval 930">
                <a:extLst>
                  <a:ext uri="{FF2B5EF4-FFF2-40B4-BE49-F238E27FC236}">
                    <a16:creationId xmlns:a16="http://schemas.microsoft.com/office/drawing/2014/main" id="{D370DA36-A13D-4911-A037-3B3EE109CC1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37" name="Group 928">
              <a:extLst>
                <a:ext uri="{FF2B5EF4-FFF2-40B4-BE49-F238E27FC236}">
                  <a16:creationId xmlns:a16="http://schemas.microsoft.com/office/drawing/2014/main" id="{48239B53-3A56-4845-95A6-912A624A6C2A}"/>
                </a:ext>
              </a:extLst>
            </p:cNvPr>
            <p:cNvGrpSpPr>
              <a:grpSpLocks/>
            </p:cNvGrpSpPr>
            <p:nvPr/>
          </p:nvGrpSpPr>
          <p:grpSpPr bwMode="auto">
            <a:xfrm rot="5400000">
              <a:off x="3717796" y="5173682"/>
              <a:ext cx="232128" cy="152400"/>
              <a:chOff x="528" y="336"/>
              <a:chExt cx="3268" cy="1920"/>
            </a:xfrm>
          </p:grpSpPr>
          <p:sp>
            <p:nvSpPr>
              <p:cNvPr id="45753" name="Oval 929">
                <a:extLst>
                  <a:ext uri="{FF2B5EF4-FFF2-40B4-BE49-F238E27FC236}">
                    <a16:creationId xmlns:a16="http://schemas.microsoft.com/office/drawing/2014/main" id="{18A3D364-2F6B-4C39-98AF-1BE387703D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54" name="Oval 930">
                <a:extLst>
                  <a:ext uri="{FF2B5EF4-FFF2-40B4-BE49-F238E27FC236}">
                    <a16:creationId xmlns:a16="http://schemas.microsoft.com/office/drawing/2014/main" id="{F908058D-CEB3-4F05-A4A2-70A9530F48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38" name="Group 928">
              <a:extLst>
                <a:ext uri="{FF2B5EF4-FFF2-40B4-BE49-F238E27FC236}">
                  <a16:creationId xmlns:a16="http://schemas.microsoft.com/office/drawing/2014/main" id="{067CD2A7-76A8-46F4-8086-55CE542AC931}"/>
                </a:ext>
              </a:extLst>
            </p:cNvPr>
            <p:cNvGrpSpPr>
              <a:grpSpLocks/>
            </p:cNvGrpSpPr>
            <p:nvPr/>
          </p:nvGrpSpPr>
          <p:grpSpPr bwMode="auto">
            <a:xfrm rot="5400000">
              <a:off x="3641599" y="5063617"/>
              <a:ext cx="232128" cy="152400"/>
              <a:chOff x="528" y="336"/>
              <a:chExt cx="3268" cy="1920"/>
            </a:xfrm>
          </p:grpSpPr>
          <p:sp>
            <p:nvSpPr>
              <p:cNvPr id="45751" name="Oval 929">
                <a:extLst>
                  <a:ext uri="{FF2B5EF4-FFF2-40B4-BE49-F238E27FC236}">
                    <a16:creationId xmlns:a16="http://schemas.microsoft.com/office/drawing/2014/main" id="{27B10CB4-ACEC-4CB4-8D89-14A07A10660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52" name="Oval 930">
                <a:extLst>
                  <a:ext uri="{FF2B5EF4-FFF2-40B4-BE49-F238E27FC236}">
                    <a16:creationId xmlns:a16="http://schemas.microsoft.com/office/drawing/2014/main" id="{9545A099-03BB-4C47-8232-8CEA0AB359A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39" name="Group 928">
              <a:extLst>
                <a:ext uri="{FF2B5EF4-FFF2-40B4-BE49-F238E27FC236}">
                  <a16:creationId xmlns:a16="http://schemas.microsoft.com/office/drawing/2014/main" id="{669AA2F0-5F45-4031-8A8E-DB7136542A91}"/>
                </a:ext>
              </a:extLst>
            </p:cNvPr>
            <p:cNvGrpSpPr>
              <a:grpSpLocks/>
            </p:cNvGrpSpPr>
            <p:nvPr/>
          </p:nvGrpSpPr>
          <p:grpSpPr bwMode="auto">
            <a:xfrm rot="5400000">
              <a:off x="3523067" y="4970486"/>
              <a:ext cx="232128" cy="152400"/>
              <a:chOff x="528" y="336"/>
              <a:chExt cx="3268" cy="1920"/>
            </a:xfrm>
          </p:grpSpPr>
          <p:sp>
            <p:nvSpPr>
              <p:cNvPr id="45749" name="Oval 929">
                <a:extLst>
                  <a:ext uri="{FF2B5EF4-FFF2-40B4-BE49-F238E27FC236}">
                    <a16:creationId xmlns:a16="http://schemas.microsoft.com/office/drawing/2014/main" id="{C321533A-B8D1-455F-AAC5-6E775D2D4E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50" name="Oval 930">
                <a:extLst>
                  <a:ext uri="{FF2B5EF4-FFF2-40B4-BE49-F238E27FC236}">
                    <a16:creationId xmlns:a16="http://schemas.microsoft.com/office/drawing/2014/main" id="{2DEEFE5C-27DD-45C2-B43D-778A94EA3C4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40" name="Group 928">
              <a:extLst>
                <a:ext uri="{FF2B5EF4-FFF2-40B4-BE49-F238E27FC236}">
                  <a16:creationId xmlns:a16="http://schemas.microsoft.com/office/drawing/2014/main" id="{E620FB84-0EDA-456C-8CB6-DF745E47EF31}"/>
                </a:ext>
              </a:extLst>
            </p:cNvPr>
            <p:cNvGrpSpPr>
              <a:grpSpLocks/>
            </p:cNvGrpSpPr>
            <p:nvPr/>
          </p:nvGrpSpPr>
          <p:grpSpPr bwMode="auto">
            <a:xfrm rot="5400000">
              <a:off x="4632196" y="3073241"/>
              <a:ext cx="232128" cy="152400"/>
              <a:chOff x="528" y="336"/>
              <a:chExt cx="3268" cy="1920"/>
            </a:xfrm>
          </p:grpSpPr>
          <p:sp>
            <p:nvSpPr>
              <p:cNvPr id="45747" name="Oval 929">
                <a:extLst>
                  <a:ext uri="{FF2B5EF4-FFF2-40B4-BE49-F238E27FC236}">
                    <a16:creationId xmlns:a16="http://schemas.microsoft.com/office/drawing/2014/main" id="{87227865-9852-4F0E-BF4C-8C7C51F01D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48" name="Oval 930">
                <a:extLst>
                  <a:ext uri="{FF2B5EF4-FFF2-40B4-BE49-F238E27FC236}">
                    <a16:creationId xmlns:a16="http://schemas.microsoft.com/office/drawing/2014/main" id="{5388557B-2AE9-48F2-9C1E-81A9FE7260B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41" name="Group 928">
              <a:extLst>
                <a:ext uri="{FF2B5EF4-FFF2-40B4-BE49-F238E27FC236}">
                  <a16:creationId xmlns:a16="http://schemas.microsoft.com/office/drawing/2014/main" id="{4DCD2414-A699-466B-BCB7-13CE7F6D2985}"/>
                </a:ext>
              </a:extLst>
            </p:cNvPr>
            <p:cNvGrpSpPr>
              <a:grpSpLocks/>
            </p:cNvGrpSpPr>
            <p:nvPr/>
          </p:nvGrpSpPr>
          <p:grpSpPr bwMode="auto">
            <a:xfrm rot="5400000">
              <a:off x="4632189" y="2836178"/>
              <a:ext cx="232128" cy="152400"/>
              <a:chOff x="528" y="336"/>
              <a:chExt cx="3268" cy="1920"/>
            </a:xfrm>
          </p:grpSpPr>
          <p:sp>
            <p:nvSpPr>
              <p:cNvPr id="45745" name="Oval 929">
                <a:extLst>
                  <a:ext uri="{FF2B5EF4-FFF2-40B4-BE49-F238E27FC236}">
                    <a16:creationId xmlns:a16="http://schemas.microsoft.com/office/drawing/2014/main" id="{A14FC4EB-D740-4C5A-922F-97032214654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46" name="Oval 930">
                <a:extLst>
                  <a:ext uri="{FF2B5EF4-FFF2-40B4-BE49-F238E27FC236}">
                    <a16:creationId xmlns:a16="http://schemas.microsoft.com/office/drawing/2014/main" id="{67E92A52-24E0-4C95-84DD-0683AB879A5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42" name="Group 928">
              <a:extLst>
                <a:ext uri="{FF2B5EF4-FFF2-40B4-BE49-F238E27FC236}">
                  <a16:creationId xmlns:a16="http://schemas.microsoft.com/office/drawing/2014/main" id="{633A7E1E-FF22-4AA2-9E31-0AC265D9FF69}"/>
                </a:ext>
              </a:extLst>
            </p:cNvPr>
            <p:cNvGrpSpPr>
              <a:grpSpLocks/>
            </p:cNvGrpSpPr>
            <p:nvPr/>
          </p:nvGrpSpPr>
          <p:grpSpPr bwMode="auto">
            <a:xfrm rot="5400000">
              <a:off x="4894662" y="2929307"/>
              <a:ext cx="232128" cy="152400"/>
              <a:chOff x="528" y="336"/>
              <a:chExt cx="3268" cy="1920"/>
            </a:xfrm>
          </p:grpSpPr>
          <p:sp>
            <p:nvSpPr>
              <p:cNvPr id="45743" name="Oval 929">
                <a:extLst>
                  <a:ext uri="{FF2B5EF4-FFF2-40B4-BE49-F238E27FC236}">
                    <a16:creationId xmlns:a16="http://schemas.microsoft.com/office/drawing/2014/main" id="{687D73EF-8890-4055-9960-0EF75F4951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44" name="Oval 930">
                <a:extLst>
                  <a:ext uri="{FF2B5EF4-FFF2-40B4-BE49-F238E27FC236}">
                    <a16:creationId xmlns:a16="http://schemas.microsoft.com/office/drawing/2014/main" id="{ED18E596-8807-4158-96B1-BAA6F96F7A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43" name="Group 928">
              <a:extLst>
                <a:ext uri="{FF2B5EF4-FFF2-40B4-BE49-F238E27FC236}">
                  <a16:creationId xmlns:a16="http://schemas.microsoft.com/office/drawing/2014/main" id="{77FDEBAA-D978-47CE-9D20-EC3531BC0E2A}"/>
                </a:ext>
              </a:extLst>
            </p:cNvPr>
            <p:cNvGrpSpPr>
              <a:grpSpLocks/>
            </p:cNvGrpSpPr>
            <p:nvPr/>
          </p:nvGrpSpPr>
          <p:grpSpPr bwMode="auto">
            <a:xfrm rot="5400000">
              <a:off x="4979329" y="3132512"/>
              <a:ext cx="232128" cy="152400"/>
              <a:chOff x="528" y="336"/>
              <a:chExt cx="3268" cy="1920"/>
            </a:xfrm>
          </p:grpSpPr>
          <p:sp>
            <p:nvSpPr>
              <p:cNvPr id="45741" name="Oval 929">
                <a:extLst>
                  <a:ext uri="{FF2B5EF4-FFF2-40B4-BE49-F238E27FC236}">
                    <a16:creationId xmlns:a16="http://schemas.microsoft.com/office/drawing/2014/main" id="{D300AA11-447F-4ED4-83FE-211A950AAE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42" name="Oval 930">
                <a:extLst>
                  <a:ext uri="{FF2B5EF4-FFF2-40B4-BE49-F238E27FC236}">
                    <a16:creationId xmlns:a16="http://schemas.microsoft.com/office/drawing/2014/main" id="{6291D142-D516-4E36-BD21-AF575D71EEB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44" name="Group 928">
              <a:extLst>
                <a:ext uri="{FF2B5EF4-FFF2-40B4-BE49-F238E27FC236}">
                  <a16:creationId xmlns:a16="http://schemas.microsoft.com/office/drawing/2014/main" id="{50F030FE-45F1-4312-B9C4-58B71519260A}"/>
                </a:ext>
              </a:extLst>
            </p:cNvPr>
            <p:cNvGrpSpPr>
              <a:grpSpLocks/>
            </p:cNvGrpSpPr>
            <p:nvPr/>
          </p:nvGrpSpPr>
          <p:grpSpPr bwMode="auto">
            <a:xfrm rot="5400000">
              <a:off x="4632196" y="3073231"/>
              <a:ext cx="232128" cy="152400"/>
              <a:chOff x="528" y="336"/>
              <a:chExt cx="3268" cy="1920"/>
            </a:xfrm>
          </p:grpSpPr>
          <p:sp>
            <p:nvSpPr>
              <p:cNvPr id="45739" name="Oval 929">
                <a:extLst>
                  <a:ext uri="{FF2B5EF4-FFF2-40B4-BE49-F238E27FC236}">
                    <a16:creationId xmlns:a16="http://schemas.microsoft.com/office/drawing/2014/main" id="{7CF3FBF5-688B-4E79-A4FE-7D5B3486F44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40" name="Oval 930">
                <a:extLst>
                  <a:ext uri="{FF2B5EF4-FFF2-40B4-BE49-F238E27FC236}">
                    <a16:creationId xmlns:a16="http://schemas.microsoft.com/office/drawing/2014/main" id="{B938607F-3CC6-48F6-B8A4-75E86CC3510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45" name="Group 928">
              <a:extLst>
                <a:ext uri="{FF2B5EF4-FFF2-40B4-BE49-F238E27FC236}">
                  <a16:creationId xmlns:a16="http://schemas.microsoft.com/office/drawing/2014/main" id="{F9329E89-3FF7-4F06-BBDA-47E9ED4DD036}"/>
                </a:ext>
              </a:extLst>
            </p:cNvPr>
            <p:cNvGrpSpPr>
              <a:grpSpLocks/>
            </p:cNvGrpSpPr>
            <p:nvPr/>
          </p:nvGrpSpPr>
          <p:grpSpPr bwMode="auto">
            <a:xfrm rot="5400000">
              <a:off x="4886196" y="3132501"/>
              <a:ext cx="232128" cy="152400"/>
              <a:chOff x="528" y="336"/>
              <a:chExt cx="3268" cy="1920"/>
            </a:xfrm>
          </p:grpSpPr>
          <p:sp>
            <p:nvSpPr>
              <p:cNvPr id="45737" name="Oval 929">
                <a:extLst>
                  <a:ext uri="{FF2B5EF4-FFF2-40B4-BE49-F238E27FC236}">
                    <a16:creationId xmlns:a16="http://schemas.microsoft.com/office/drawing/2014/main" id="{F3D19735-FE92-43D9-B51D-DD2E0E50F2E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38" name="Oval 930">
                <a:extLst>
                  <a:ext uri="{FF2B5EF4-FFF2-40B4-BE49-F238E27FC236}">
                    <a16:creationId xmlns:a16="http://schemas.microsoft.com/office/drawing/2014/main" id="{A6A5837F-D23A-48F4-A25A-9B96B88A66D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46" name="Group 928">
              <a:extLst>
                <a:ext uri="{FF2B5EF4-FFF2-40B4-BE49-F238E27FC236}">
                  <a16:creationId xmlns:a16="http://schemas.microsoft.com/office/drawing/2014/main" id="{0E8A1547-7DCF-4FD3-A0F2-6BDED744FA2A}"/>
                </a:ext>
              </a:extLst>
            </p:cNvPr>
            <p:cNvGrpSpPr>
              <a:grpSpLocks/>
            </p:cNvGrpSpPr>
            <p:nvPr/>
          </p:nvGrpSpPr>
          <p:grpSpPr bwMode="auto">
            <a:xfrm rot="5400000">
              <a:off x="4809993" y="3030897"/>
              <a:ext cx="232128" cy="152400"/>
              <a:chOff x="528" y="336"/>
              <a:chExt cx="3268" cy="1920"/>
            </a:xfrm>
          </p:grpSpPr>
          <p:sp>
            <p:nvSpPr>
              <p:cNvPr id="45735" name="Oval 929">
                <a:extLst>
                  <a:ext uri="{FF2B5EF4-FFF2-40B4-BE49-F238E27FC236}">
                    <a16:creationId xmlns:a16="http://schemas.microsoft.com/office/drawing/2014/main" id="{32CA8363-BC0E-47E6-8D18-C31B7F8CE34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36" name="Oval 930">
                <a:extLst>
                  <a:ext uri="{FF2B5EF4-FFF2-40B4-BE49-F238E27FC236}">
                    <a16:creationId xmlns:a16="http://schemas.microsoft.com/office/drawing/2014/main" id="{9B22C4A2-1B96-4137-A98A-E048797A19A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47" name="Group 928">
              <a:extLst>
                <a:ext uri="{FF2B5EF4-FFF2-40B4-BE49-F238E27FC236}">
                  <a16:creationId xmlns:a16="http://schemas.microsoft.com/office/drawing/2014/main" id="{9EA4C0C4-96AC-4C1D-83D8-EC59E77E9672}"/>
                </a:ext>
              </a:extLst>
            </p:cNvPr>
            <p:cNvGrpSpPr>
              <a:grpSpLocks/>
            </p:cNvGrpSpPr>
            <p:nvPr/>
          </p:nvGrpSpPr>
          <p:grpSpPr bwMode="auto">
            <a:xfrm rot="5400000">
              <a:off x="4742263" y="2912365"/>
              <a:ext cx="232128" cy="152400"/>
              <a:chOff x="528" y="336"/>
              <a:chExt cx="3268" cy="1920"/>
            </a:xfrm>
          </p:grpSpPr>
          <p:sp>
            <p:nvSpPr>
              <p:cNvPr id="45733" name="Oval 929">
                <a:extLst>
                  <a:ext uri="{FF2B5EF4-FFF2-40B4-BE49-F238E27FC236}">
                    <a16:creationId xmlns:a16="http://schemas.microsoft.com/office/drawing/2014/main" id="{1A9F476E-2D72-437F-AD5F-B5B9D4ACF9E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34" name="Oval 930">
                <a:extLst>
                  <a:ext uri="{FF2B5EF4-FFF2-40B4-BE49-F238E27FC236}">
                    <a16:creationId xmlns:a16="http://schemas.microsoft.com/office/drawing/2014/main" id="{9C242BAB-078C-4F82-87F4-18F5C180EA7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48" name="Group 928">
              <a:extLst>
                <a:ext uri="{FF2B5EF4-FFF2-40B4-BE49-F238E27FC236}">
                  <a16:creationId xmlns:a16="http://schemas.microsoft.com/office/drawing/2014/main" id="{3E09A94A-7348-4FB5-998F-0D7C71A3C2A2}"/>
                </a:ext>
              </a:extLst>
            </p:cNvPr>
            <p:cNvGrpSpPr>
              <a:grpSpLocks/>
            </p:cNvGrpSpPr>
            <p:nvPr/>
          </p:nvGrpSpPr>
          <p:grpSpPr bwMode="auto">
            <a:xfrm rot="5400000">
              <a:off x="5148663" y="3140973"/>
              <a:ext cx="232128" cy="152400"/>
              <a:chOff x="528" y="336"/>
              <a:chExt cx="3268" cy="1920"/>
            </a:xfrm>
          </p:grpSpPr>
          <p:sp>
            <p:nvSpPr>
              <p:cNvPr id="45731" name="Oval 929">
                <a:extLst>
                  <a:ext uri="{FF2B5EF4-FFF2-40B4-BE49-F238E27FC236}">
                    <a16:creationId xmlns:a16="http://schemas.microsoft.com/office/drawing/2014/main" id="{7B1349EF-7FE7-4E6E-84C7-03FC2530848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32" name="Oval 930">
                <a:extLst>
                  <a:ext uri="{FF2B5EF4-FFF2-40B4-BE49-F238E27FC236}">
                    <a16:creationId xmlns:a16="http://schemas.microsoft.com/office/drawing/2014/main" id="{B9839316-7C62-4D24-9D86-4954745D89C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49" name="Group 928">
              <a:extLst>
                <a:ext uri="{FF2B5EF4-FFF2-40B4-BE49-F238E27FC236}">
                  <a16:creationId xmlns:a16="http://schemas.microsoft.com/office/drawing/2014/main" id="{FE27F5BC-FB26-4368-ACC7-17029BF6E189}"/>
                </a:ext>
              </a:extLst>
            </p:cNvPr>
            <p:cNvGrpSpPr>
              <a:grpSpLocks/>
            </p:cNvGrpSpPr>
            <p:nvPr/>
          </p:nvGrpSpPr>
          <p:grpSpPr bwMode="auto">
            <a:xfrm rot="5400000">
              <a:off x="5072460" y="3039369"/>
              <a:ext cx="232128" cy="152400"/>
              <a:chOff x="528" y="336"/>
              <a:chExt cx="3268" cy="1920"/>
            </a:xfrm>
          </p:grpSpPr>
          <p:sp>
            <p:nvSpPr>
              <p:cNvPr id="45729" name="Oval 929">
                <a:extLst>
                  <a:ext uri="{FF2B5EF4-FFF2-40B4-BE49-F238E27FC236}">
                    <a16:creationId xmlns:a16="http://schemas.microsoft.com/office/drawing/2014/main" id="{FD0DAF94-92DE-4BE1-A3FC-E5D8F9ACE26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30" name="Oval 930">
                <a:extLst>
                  <a:ext uri="{FF2B5EF4-FFF2-40B4-BE49-F238E27FC236}">
                    <a16:creationId xmlns:a16="http://schemas.microsoft.com/office/drawing/2014/main" id="{9855A074-FA93-4D1D-9011-51308DAC7BB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50" name="Group 928">
              <a:extLst>
                <a:ext uri="{FF2B5EF4-FFF2-40B4-BE49-F238E27FC236}">
                  <a16:creationId xmlns:a16="http://schemas.microsoft.com/office/drawing/2014/main" id="{BE053CD2-92E9-4200-8A65-DB4261107341}"/>
                </a:ext>
              </a:extLst>
            </p:cNvPr>
            <p:cNvGrpSpPr>
              <a:grpSpLocks/>
            </p:cNvGrpSpPr>
            <p:nvPr/>
          </p:nvGrpSpPr>
          <p:grpSpPr bwMode="auto">
            <a:xfrm rot="5400000">
              <a:off x="5004730" y="2920837"/>
              <a:ext cx="232128" cy="152400"/>
              <a:chOff x="528" y="336"/>
              <a:chExt cx="3268" cy="1920"/>
            </a:xfrm>
          </p:grpSpPr>
          <p:sp>
            <p:nvSpPr>
              <p:cNvPr id="45727" name="Oval 929">
                <a:extLst>
                  <a:ext uri="{FF2B5EF4-FFF2-40B4-BE49-F238E27FC236}">
                    <a16:creationId xmlns:a16="http://schemas.microsoft.com/office/drawing/2014/main" id="{EF4751EE-D6EB-4E4A-B5D6-A3F9AADE3F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28" name="Oval 930">
                <a:extLst>
                  <a:ext uri="{FF2B5EF4-FFF2-40B4-BE49-F238E27FC236}">
                    <a16:creationId xmlns:a16="http://schemas.microsoft.com/office/drawing/2014/main" id="{A5CF4E88-1722-4132-9CD4-5BA4882CCF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51" name="Group 928">
              <a:extLst>
                <a:ext uri="{FF2B5EF4-FFF2-40B4-BE49-F238E27FC236}">
                  <a16:creationId xmlns:a16="http://schemas.microsoft.com/office/drawing/2014/main" id="{6084EDF5-CDF3-4A6B-8F76-56BF0EBB598E}"/>
                </a:ext>
              </a:extLst>
            </p:cNvPr>
            <p:cNvGrpSpPr>
              <a:grpSpLocks/>
            </p:cNvGrpSpPr>
            <p:nvPr/>
          </p:nvGrpSpPr>
          <p:grpSpPr bwMode="auto">
            <a:xfrm rot="5400000">
              <a:off x="2837263" y="5537046"/>
              <a:ext cx="232128" cy="152400"/>
              <a:chOff x="528" y="336"/>
              <a:chExt cx="3268" cy="1920"/>
            </a:xfrm>
          </p:grpSpPr>
          <p:sp>
            <p:nvSpPr>
              <p:cNvPr id="45725" name="Oval 929">
                <a:extLst>
                  <a:ext uri="{FF2B5EF4-FFF2-40B4-BE49-F238E27FC236}">
                    <a16:creationId xmlns:a16="http://schemas.microsoft.com/office/drawing/2014/main" id="{E497F397-4BB0-4B8B-A07D-D16771C51B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26" name="Oval 930">
                <a:extLst>
                  <a:ext uri="{FF2B5EF4-FFF2-40B4-BE49-F238E27FC236}">
                    <a16:creationId xmlns:a16="http://schemas.microsoft.com/office/drawing/2014/main" id="{61D4045B-FD8A-4893-95DA-F9D7C588513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52" name="Group 928">
              <a:extLst>
                <a:ext uri="{FF2B5EF4-FFF2-40B4-BE49-F238E27FC236}">
                  <a16:creationId xmlns:a16="http://schemas.microsoft.com/office/drawing/2014/main" id="{556D57B2-7F84-4633-894C-D6A34D7B434E}"/>
                </a:ext>
              </a:extLst>
            </p:cNvPr>
            <p:cNvGrpSpPr>
              <a:grpSpLocks/>
            </p:cNvGrpSpPr>
            <p:nvPr/>
          </p:nvGrpSpPr>
          <p:grpSpPr bwMode="auto">
            <a:xfrm rot="5400000">
              <a:off x="3006597" y="5545507"/>
              <a:ext cx="232128" cy="152400"/>
              <a:chOff x="528" y="336"/>
              <a:chExt cx="3268" cy="1920"/>
            </a:xfrm>
          </p:grpSpPr>
          <p:sp>
            <p:nvSpPr>
              <p:cNvPr id="45723" name="Oval 929">
                <a:extLst>
                  <a:ext uri="{FF2B5EF4-FFF2-40B4-BE49-F238E27FC236}">
                    <a16:creationId xmlns:a16="http://schemas.microsoft.com/office/drawing/2014/main" id="{2912A620-0A71-44D9-B7C4-D15035FB6C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24" name="Oval 930">
                <a:extLst>
                  <a:ext uri="{FF2B5EF4-FFF2-40B4-BE49-F238E27FC236}">
                    <a16:creationId xmlns:a16="http://schemas.microsoft.com/office/drawing/2014/main" id="{EB47FBD1-E618-410C-8599-8189695C7A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53" name="Group 928">
              <a:extLst>
                <a:ext uri="{FF2B5EF4-FFF2-40B4-BE49-F238E27FC236}">
                  <a16:creationId xmlns:a16="http://schemas.microsoft.com/office/drawing/2014/main" id="{91917662-E678-4224-B9D7-3A1746D3ECA3}"/>
                </a:ext>
              </a:extLst>
            </p:cNvPr>
            <p:cNvGrpSpPr>
              <a:grpSpLocks/>
            </p:cNvGrpSpPr>
            <p:nvPr/>
          </p:nvGrpSpPr>
          <p:grpSpPr bwMode="auto">
            <a:xfrm rot="5400000">
              <a:off x="2930394" y="5443903"/>
              <a:ext cx="232128" cy="152400"/>
              <a:chOff x="528" y="336"/>
              <a:chExt cx="3268" cy="1920"/>
            </a:xfrm>
          </p:grpSpPr>
          <p:sp>
            <p:nvSpPr>
              <p:cNvPr id="45721" name="Oval 929">
                <a:extLst>
                  <a:ext uri="{FF2B5EF4-FFF2-40B4-BE49-F238E27FC236}">
                    <a16:creationId xmlns:a16="http://schemas.microsoft.com/office/drawing/2014/main" id="{32A61897-62FC-4921-B5B5-18AA136DF82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22" name="Oval 930">
                <a:extLst>
                  <a:ext uri="{FF2B5EF4-FFF2-40B4-BE49-F238E27FC236}">
                    <a16:creationId xmlns:a16="http://schemas.microsoft.com/office/drawing/2014/main" id="{6F81C2E0-C861-43EF-8F6C-1CBB8ADF13A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54" name="Group 928">
              <a:extLst>
                <a:ext uri="{FF2B5EF4-FFF2-40B4-BE49-F238E27FC236}">
                  <a16:creationId xmlns:a16="http://schemas.microsoft.com/office/drawing/2014/main" id="{0CEEA9C5-2CCA-4318-A1F2-82B76A9F6917}"/>
                </a:ext>
              </a:extLst>
            </p:cNvPr>
            <p:cNvGrpSpPr>
              <a:grpSpLocks/>
            </p:cNvGrpSpPr>
            <p:nvPr/>
          </p:nvGrpSpPr>
          <p:grpSpPr bwMode="auto">
            <a:xfrm rot="5400000">
              <a:off x="2862664" y="5325371"/>
              <a:ext cx="232128" cy="152400"/>
              <a:chOff x="528" y="336"/>
              <a:chExt cx="3268" cy="1920"/>
            </a:xfrm>
          </p:grpSpPr>
          <p:sp>
            <p:nvSpPr>
              <p:cNvPr id="45719" name="Oval 929">
                <a:extLst>
                  <a:ext uri="{FF2B5EF4-FFF2-40B4-BE49-F238E27FC236}">
                    <a16:creationId xmlns:a16="http://schemas.microsoft.com/office/drawing/2014/main" id="{2D2CB894-C45E-4CA7-9E21-ADE365C937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20" name="Oval 930">
                <a:extLst>
                  <a:ext uri="{FF2B5EF4-FFF2-40B4-BE49-F238E27FC236}">
                    <a16:creationId xmlns:a16="http://schemas.microsoft.com/office/drawing/2014/main" id="{1DD3EFCE-6980-44CB-B72D-90D19F6A99C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55" name="Group 928">
              <a:extLst>
                <a:ext uri="{FF2B5EF4-FFF2-40B4-BE49-F238E27FC236}">
                  <a16:creationId xmlns:a16="http://schemas.microsoft.com/office/drawing/2014/main" id="{6A445D70-EC98-44E0-86F8-26944D4235F3}"/>
                </a:ext>
              </a:extLst>
            </p:cNvPr>
            <p:cNvGrpSpPr>
              <a:grpSpLocks/>
            </p:cNvGrpSpPr>
            <p:nvPr/>
          </p:nvGrpSpPr>
          <p:grpSpPr bwMode="auto">
            <a:xfrm rot="5400000">
              <a:off x="5546596" y="4685085"/>
              <a:ext cx="232128" cy="152400"/>
              <a:chOff x="528" y="336"/>
              <a:chExt cx="3268" cy="1920"/>
            </a:xfrm>
          </p:grpSpPr>
          <p:sp>
            <p:nvSpPr>
              <p:cNvPr id="45717" name="Oval 929">
                <a:extLst>
                  <a:ext uri="{FF2B5EF4-FFF2-40B4-BE49-F238E27FC236}">
                    <a16:creationId xmlns:a16="http://schemas.microsoft.com/office/drawing/2014/main" id="{DB147D34-E3D5-41D1-B6B7-BA33C8FCFA1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18" name="Oval 930">
                <a:extLst>
                  <a:ext uri="{FF2B5EF4-FFF2-40B4-BE49-F238E27FC236}">
                    <a16:creationId xmlns:a16="http://schemas.microsoft.com/office/drawing/2014/main" id="{0A7EF2DC-BEC7-42B6-BC7B-46A48D656B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56" name="Group 928">
              <a:extLst>
                <a:ext uri="{FF2B5EF4-FFF2-40B4-BE49-F238E27FC236}">
                  <a16:creationId xmlns:a16="http://schemas.microsoft.com/office/drawing/2014/main" id="{36D89449-6A5C-4623-9A83-D83DE49DD082}"/>
                </a:ext>
              </a:extLst>
            </p:cNvPr>
            <p:cNvGrpSpPr>
              <a:grpSpLocks/>
            </p:cNvGrpSpPr>
            <p:nvPr/>
          </p:nvGrpSpPr>
          <p:grpSpPr bwMode="auto">
            <a:xfrm rot="5400000">
              <a:off x="5546589" y="4448022"/>
              <a:ext cx="232128" cy="152400"/>
              <a:chOff x="528" y="336"/>
              <a:chExt cx="3268" cy="1920"/>
            </a:xfrm>
          </p:grpSpPr>
          <p:sp>
            <p:nvSpPr>
              <p:cNvPr id="45715" name="Oval 929">
                <a:extLst>
                  <a:ext uri="{FF2B5EF4-FFF2-40B4-BE49-F238E27FC236}">
                    <a16:creationId xmlns:a16="http://schemas.microsoft.com/office/drawing/2014/main" id="{469040CC-04EE-42A8-8079-526D16CC798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16" name="Oval 930">
                <a:extLst>
                  <a:ext uri="{FF2B5EF4-FFF2-40B4-BE49-F238E27FC236}">
                    <a16:creationId xmlns:a16="http://schemas.microsoft.com/office/drawing/2014/main" id="{2A567126-6700-4A6C-A5D7-77C191315C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57" name="Group 928">
              <a:extLst>
                <a:ext uri="{FF2B5EF4-FFF2-40B4-BE49-F238E27FC236}">
                  <a16:creationId xmlns:a16="http://schemas.microsoft.com/office/drawing/2014/main" id="{01BF177F-DB5D-4ED2-85F9-B6C4EA5A00FE}"/>
                </a:ext>
              </a:extLst>
            </p:cNvPr>
            <p:cNvGrpSpPr>
              <a:grpSpLocks/>
            </p:cNvGrpSpPr>
            <p:nvPr/>
          </p:nvGrpSpPr>
          <p:grpSpPr bwMode="auto">
            <a:xfrm rot="5400000">
              <a:off x="5809062" y="4541151"/>
              <a:ext cx="232128" cy="152400"/>
              <a:chOff x="528" y="336"/>
              <a:chExt cx="3268" cy="1920"/>
            </a:xfrm>
          </p:grpSpPr>
          <p:sp>
            <p:nvSpPr>
              <p:cNvPr id="45713" name="Oval 929">
                <a:extLst>
                  <a:ext uri="{FF2B5EF4-FFF2-40B4-BE49-F238E27FC236}">
                    <a16:creationId xmlns:a16="http://schemas.microsoft.com/office/drawing/2014/main" id="{BBBD46E0-0881-4042-B21A-38CB24576D9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14" name="Oval 930">
                <a:extLst>
                  <a:ext uri="{FF2B5EF4-FFF2-40B4-BE49-F238E27FC236}">
                    <a16:creationId xmlns:a16="http://schemas.microsoft.com/office/drawing/2014/main" id="{311E5C28-8840-468C-A85B-02564F2D41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58" name="Group 928">
              <a:extLst>
                <a:ext uri="{FF2B5EF4-FFF2-40B4-BE49-F238E27FC236}">
                  <a16:creationId xmlns:a16="http://schemas.microsoft.com/office/drawing/2014/main" id="{5F452EB6-755C-4863-BCFF-B5D68A52C8B6}"/>
                </a:ext>
              </a:extLst>
            </p:cNvPr>
            <p:cNvGrpSpPr>
              <a:grpSpLocks/>
            </p:cNvGrpSpPr>
            <p:nvPr/>
          </p:nvGrpSpPr>
          <p:grpSpPr bwMode="auto">
            <a:xfrm rot="5400000">
              <a:off x="5893729" y="4744356"/>
              <a:ext cx="232128" cy="152400"/>
              <a:chOff x="528" y="336"/>
              <a:chExt cx="3268" cy="1920"/>
            </a:xfrm>
          </p:grpSpPr>
          <p:sp>
            <p:nvSpPr>
              <p:cNvPr id="45711" name="Oval 929">
                <a:extLst>
                  <a:ext uri="{FF2B5EF4-FFF2-40B4-BE49-F238E27FC236}">
                    <a16:creationId xmlns:a16="http://schemas.microsoft.com/office/drawing/2014/main" id="{C6B537E7-5629-43AD-926D-0E9B8501852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12" name="Oval 930">
                <a:extLst>
                  <a:ext uri="{FF2B5EF4-FFF2-40B4-BE49-F238E27FC236}">
                    <a16:creationId xmlns:a16="http://schemas.microsoft.com/office/drawing/2014/main" id="{6F0CF68C-F3C0-4DF3-B64D-DD37A3A698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59" name="Group 928">
              <a:extLst>
                <a:ext uri="{FF2B5EF4-FFF2-40B4-BE49-F238E27FC236}">
                  <a16:creationId xmlns:a16="http://schemas.microsoft.com/office/drawing/2014/main" id="{192528D0-7570-45D0-A8B1-6B20BECF18E6}"/>
                </a:ext>
              </a:extLst>
            </p:cNvPr>
            <p:cNvGrpSpPr>
              <a:grpSpLocks/>
            </p:cNvGrpSpPr>
            <p:nvPr/>
          </p:nvGrpSpPr>
          <p:grpSpPr bwMode="auto">
            <a:xfrm rot="5400000">
              <a:off x="5546596" y="4685075"/>
              <a:ext cx="232128" cy="152400"/>
              <a:chOff x="528" y="336"/>
              <a:chExt cx="3268" cy="1920"/>
            </a:xfrm>
          </p:grpSpPr>
          <p:sp>
            <p:nvSpPr>
              <p:cNvPr id="45709" name="Oval 929">
                <a:extLst>
                  <a:ext uri="{FF2B5EF4-FFF2-40B4-BE49-F238E27FC236}">
                    <a16:creationId xmlns:a16="http://schemas.microsoft.com/office/drawing/2014/main" id="{6FE1931B-28D7-4074-8B19-45AF9DE846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10" name="Oval 930">
                <a:extLst>
                  <a:ext uri="{FF2B5EF4-FFF2-40B4-BE49-F238E27FC236}">
                    <a16:creationId xmlns:a16="http://schemas.microsoft.com/office/drawing/2014/main" id="{AB8B4488-9599-4FCB-AFE7-881D592CAF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60" name="Group 928">
              <a:extLst>
                <a:ext uri="{FF2B5EF4-FFF2-40B4-BE49-F238E27FC236}">
                  <a16:creationId xmlns:a16="http://schemas.microsoft.com/office/drawing/2014/main" id="{24058843-A87F-4800-B174-918D24E87B13}"/>
                </a:ext>
              </a:extLst>
            </p:cNvPr>
            <p:cNvGrpSpPr>
              <a:grpSpLocks/>
            </p:cNvGrpSpPr>
            <p:nvPr/>
          </p:nvGrpSpPr>
          <p:grpSpPr bwMode="auto">
            <a:xfrm rot="5400000">
              <a:off x="5800596" y="4744345"/>
              <a:ext cx="232128" cy="152400"/>
              <a:chOff x="528" y="336"/>
              <a:chExt cx="3268" cy="1920"/>
            </a:xfrm>
          </p:grpSpPr>
          <p:sp>
            <p:nvSpPr>
              <p:cNvPr id="45707" name="Oval 929">
                <a:extLst>
                  <a:ext uri="{FF2B5EF4-FFF2-40B4-BE49-F238E27FC236}">
                    <a16:creationId xmlns:a16="http://schemas.microsoft.com/office/drawing/2014/main" id="{03A2529E-7F68-49E4-9587-AE3E5B09CBD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08" name="Oval 930">
                <a:extLst>
                  <a:ext uri="{FF2B5EF4-FFF2-40B4-BE49-F238E27FC236}">
                    <a16:creationId xmlns:a16="http://schemas.microsoft.com/office/drawing/2014/main" id="{9DF45771-C004-424C-9508-CDC26CF8C9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61" name="Group 928">
              <a:extLst>
                <a:ext uri="{FF2B5EF4-FFF2-40B4-BE49-F238E27FC236}">
                  <a16:creationId xmlns:a16="http://schemas.microsoft.com/office/drawing/2014/main" id="{41939111-D702-4FEE-AABA-BC7B58D0DECA}"/>
                </a:ext>
              </a:extLst>
            </p:cNvPr>
            <p:cNvGrpSpPr>
              <a:grpSpLocks/>
            </p:cNvGrpSpPr>
            <p:nvPr/>
          </p:nvGrpSpPr>
          <p:grpSpPr bwMode="auto">
            <a:xfrm rot="5400000">
              <a:off x="5724393" y="4642741"/>
              <a:ext cx="232128" cy="152400"/>
              <a:chOff x="528" y="336"/>
              <a:chExt cx="3268" cy="1920"/>
            </a:xfrm>
          </p:grpSpPr>
          <p:sp>
            <p:nvSpPr>
              <p:cNvPr id="45705" name="Oval 929">
                <a:extLst>
                  <a:ext uri="{FF2B5EF4-FFF2-40B4-BE49-F238E27FC236}">
                    <a16:creationId xmlns:a16="http://schemas.microsoft.com/office/drawing/2014/main" id="{4F8FBD99-9F07-4A3C-944C-2002A67B167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06" name="Oval 930">
                <a:extLst>
                  <a:ext uri="{FF2B5EF4-FFF2-40B4-BE49-F238E27FC236}">
                    <a16:creationId xmlns:a16="http://schemas.microsoft.com/office/drawing/2014/main" id="{B08D0D97-D917-4925-B6C1-912A844B951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62" name="Group 928">
              <a:extLst>
                <a:ext uri="{FF2B5EF4-FFF2-40B4-BE49-F238E27FC236}">
                  <a16:creationId xmlns:a16="http://schemas.microsoft.com/office/drawing/2014/main" id="{CD798879-D267-407F-80A1-59B2C5986AB2}"/>
                </a:ext>
              </a:extLst>
            </p:cNvPr>
            <p:cNvGrpSpPr>
              <a:grpSpLocks/>
            </p:cNvGrpSpPr>
            <p:nvPr/>
          </p:nvGrpSpPr>
          <p:grpSpPr bwMode="auto">
            <a:xfrm rot="5400000">
              <a:off x="5656663" y="4524209"/>
              <a:ext cx="232128" cy="152400"/>
              <a:chOff x="528" y="336"/>
              <a:chExt cx="3268" cy="1920"/>
            </a:xfrm>
          </p:grpSpPr>
          <p:sp>
            <p:nvSpPr>
              <p:cNvPr id="45703" name="Oval 929">
                <a:extLst>
                  <a:ext uri="{FF2B5EF4-FFF2-40B4-BE49-F238E27FC236}">
                    <a16:creationId xmlns:a16="http://schemas.microsoft.com/office/drawing/2014/main" id="{E9CB71EE-B396-497B-B0A2-BEC4E96CC12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04" name="Oval 930">
                <a:extLst>
                  <a:ext uri="{FF2B5EF4-FFF2-40B4-BE49-F238E27FC236}">
                    <a16:creationId xmlns:a16="http://schemas.microsoft.com/office/drawing/2014/main" id="{9CB8FB3C-AB8F-46E9-A712-0D891297C2F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45663" name="Group 928">
              <a:extLst>
                <a:ext uri="{FF2B5EF4-FFF2-40B4-BE49-F238E27FC236}">
                  <a16:creationId xmlns:a16="http://schemas.microsoft.com/office/drawing/2014/main" id="{75748B5A-88FA-4948-AED6-9885E2A6DA0D}"/>
                </a:ext>
              </a:extLst>
            </p:cNvPr>
            <p:cNvGrpSpPr>
              <a:grpSpLocks/>
            </p:cNvGrpSpPr>
            <p:nvPr/>
          </p:nvGrpSpPr>
          <p:grpSpPr bwMode="auto">
            <a:xfrm rot="5400000">
              <a:off x="5919130" y="4532681"/>
              <a:ext cx="232128" cy="152400"/>
              <a:chOff x="528" y="336"/>
              <a:chExt cx="3268" cy="1920"/>
            </a:xfrm>
          </p:grpSpPr>
          <p:sp>
            <p:nvSpPr>
              <p:cNvPr id="45701" name="Oval 929">
                <a:extLst>
                  <a:ext uri="{FF2B5EF4-FFF2-40B4-BE49-F238E27FC236}">
                    <a16:creationId xmlns:a16="http://schemas.microsoft.com/office/drawing/2014/main" id="{2548C9E9-1BF8-4C16-8746-A15A306C0F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702" name="Oval 930">
                <a:extLst>
                  <a:ext uri="{FF2B5EF4-FFF2-40B4-BE49-F238E27FC236}">
                    <a16:creationId xmlns:a16="http://schemas.microsoft.com/office/drawing/2014/main" id="{046B7A40-374C-4FB6-92E9-74A37EC0EF4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nvGrpSpPr>
            <p:cNvPr id="5269" name="Group 981">
              <a:extLst>
                <a:ext uri="{FF2B5EF4-FFF2-40B4-BE49-F238E27FC236}">
                  <a16:creationId xmlns:a16="http://schemas.microsoft.com/office/drawing/2014/main" id="{D4C39A31-3F90-4C0A-B875-DD8ED902A0BF}"/>
                </a:ext>
              </a:extLst>
            </p:cNvPr>
            <p:cNvGrpSpPr>
              <a:grpSpLocks/>
            </p:cNvGrpSpPr>
            <p:nvPr/>
          </p:nvGrpSpPr>
          <p:grpSpPr bwMode="auto">
            <a:xfrm>
              <a:off x="4437422" y="4123142"/>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0" name="Oval 982">
                <a:extLst>
                  <a:ext uri="{FF2B5EF4-FFF2-40B4-BE49-F238E27FC236}">
                    <a16:creationId xmlns:a16="http://schemas.microsoft.com/office/drawing/2014/main" id="{0E4A01E1-6237-4172-B3C4-82B367349C9F}"/>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271" name="Oval 983">
                <a:extLst>
                  <a:ext uri="{FF2B5EF4-FFF2-40B4-BE49-F238E27FC236}">
                    <a16:creationId xmlns:a16="http://schemas.microsoft.com/office/drawing/2014/main" id="{89A6D1E8-B853-4D3A-9AB3-E88642E1396E}"/>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272" name="Group 981">
              <a:extLst>
                <a:ext uri="{FF2B5EF4-FFF2-40B4-BE49-F238E27FC236}">
                  <a16:creationId xmlns:a16="http://schemas.microsoft.com/office/drawing/2014/main" id="{267F2009-DB6B-45A3-B03A-6AC473F79009}"/>
                </a:ext>
              </a:extLst>
            </p:cNvPr>
            <p:cNvGrpSpPr>
              <a:grpSpLocks/>
            </p:cNvGrpSpPr>
            <p:nvPr/>
          </p:nvGrpSpPr>
          <p:grpSpPr bwMode="auto">
            <a:xfrm>
              <a:off x="4589822" y="430094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3" name="Oval 982">
                <a:extLst>
                  <a:ext uri="{FF2B5EF4-FFF2-40B4-BE49-F238E27FC236}">
                    <a16:creationId xmlns:a16="http://schemas.microsoft.com/office/drawing/2014/main" id="{4085851F-FD0A-4436-A633-13C73128B1E6}"/>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274" name="Oval 983">
                <a:extLst>
                  <a:ext uri="{FF2B5EF4-FFF2-40B4-BE49-F238E27FC236}">
                    <a16:creationId xmlns:a16="http://schemas.microsoft.com/office/drawing/2014/main" id="{DE0371A8-4F29-4600-B7CC-A4BB2FA26535}"/>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275" name="Group 981">
              <a:extLst>
                <a:ext uri="{FF2B5EF4-FFF2-40B4-BE49-F238E27FC236}">
                  <a16:creationId xmlns:a16="http://schemas.microsoft.com/office/drawing/2014/main" id="{6C6453A2-26C1-4663-A72A-B7DBC2C3EA82}"/>
                </a:ext>
              </a:extLst>
            </p:cNvPr>
            <p:cNvGrpSpPr>
              <a:grpSpLocks/>
            </p:cNvGrpSpPr>
            <p:nvPr/>
          </p:nvGrpSpPr>
          <p:grpSpPr bwMode="auto">
            <a:xfrm>
              <a:off x="4742222" y="445334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6" name="Oval 982">
                <a:extLst>
                  <a:ext uri="{FF2B5EF4-FFF2-40B4-BE49-F238E27FC236}">
                    <a16:creationId xmlns:a16="http://schemas.microsoft.com/office/drawing/2014/main" id="{04CB4B2B-2B8A-4FA7-A5CE-CCA8FA045BEF}"/>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277" name="Oval 983">
                <a:extLst>
                  <a:ext uri="{FF2B5EF4-FFF2-40B4-BE49-F238E27FC236}">
                    <a16:creationId xmlns:a16="http://schemas.microsoft.com/office/drawing/2014/main" id="{CA322519-A8C6-4837-A488-135BD7D5933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278" name="Group 981">
              <a:extLst>
                <a:ext uri="{FF2B5EF4-FFF2-40B4-BE49-F238E27FC236}">
                  <a16:creationId xmlns:a16="http://schemas.microsoft.com/office/drawing/2014/main" id="{20D532ED-BFD5-4A02-B79F-3502527830F8}"/>
                </a:ext>
              </a:extLst>
            </p:cNvPr>
            <p:cNvGrpSpPr>
              <a:grpSpLocks/>
            </p:cNvGrpSpPr>
            <p:nvPr/>
          </p:nvGrpSpPr>
          <p:grpSpPr bwMode="auto">
            <a:xfrm>
              <a:off x="4894622" y="460574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9" name="Oval 982">
                <a:extLst>
                  <a:ext uri="{FF2B5EF4-FFF2-40B4-BE49-F238E27FC236}">
                    <a16:creationId xmlns:a16="http://schemas.microsoft.com/office/drawing/2014/main" id="{DFD0F554-130C-4580-93D2-B2A5333F8BE5}"/>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280" name="Oval 983">
                <a:extLst>
                  <a:ext uri="{FF2B5EF4-FFF2-40B4-BE49-F238E27FC236}">
                    <a16:creationId xmlns:a16="http://schemas.microsoft.com/office/drawing/2014/main" id="{D151694B-FDB9-43F4-96BB-71E8116B500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281" name="Group 981">
              <a:extLst>
                <a:ext uri="{FF2B5EF4-FFF2-40B4-BE49-F238E27FC236}">
                  <a16:creationId xmlns:a16="http://schemas.microsoft.com/office/drawing/2014/main" id="{D3857252-5E0E-481A-8371-644A9358FB3D}"/>
                </a:ext>
              </a:extLst>
            </p:cNvPr>
            <p:cNvGrpSpPr>
              <a:grpSpLocks/>
            </p:cNvGrpSpPr>
            <p:nvPr/>
          </p:nvGrpSpPr>
          <p:grpSpPr bwMode="auto">
            <a:xfrm>
              <a:off x="4928484" y="476661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82" name="Oval 982">
                <a:extLst>
                  <a:ext uri="{FF2B5EF4-FFF2-40B4-BE49-F238E27FC236}">
                    <a16:creationId xmlns:a16="http://schemas.microsoft.com/office/drawing/2014/main" id="{3DA91295-DF01-4385-B7D1-E6F0BD3F03F9}"/>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283" name="Oval 983">
                <a:extLst>
                  <a:ext uri="{FF2B5EF4-FFF2-40B4-BE49-F238E27FC236}">
                    <a16:creationId xmlns:a16="http://schemas.microsoft.com/office/drawing/2014/main" id="{13F3FCCA-25F4-4A90-87F0-CF70C8BB5680}"/>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sp>
          <p:nvSpPr>
            <p:cNvPr id="5286" name="Oval 983">
              <a:extLst>
                <a:ext uri="{FF2B5EF4-FFF2-40B4-BE49-F238E27FC236}">
                  <a16:creationId xmlns:a16="http://schemas.microsoft.com/office/drawing/2014/main" id="{F58EBA34-41F1-47FD-8953-16E5FE4AD9A1}"/>
                </a:ext>
              </a:extLst>
            </p:cNvPr>
            <p:cNvSpPr>
              <a:spLocks noChangeArrowheads="1"/>
            </p:cNvSpPr>
            <p:nvPr/>
          </p:nvSpPr>
          <p:spPr bwMode="auto">
            <a:xfrm>
              <a:off x="4137981" y="4113121"/>
              <a:ext cx="63505" cy="52375"/>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nvGrpSpPr>
            <p:cNvPr id="5287" name="Group 981">
              <a:extLst>
                <a:ext uri="{FF2B5EF4-FFF2-40B4-BE49-F238E27FC236}">
                  <a16:creationId xmlns:a16="http://schemas.microsoft.com/office/drawing/2014/main" id="{3E6168AD-5D66-448A-8BBA-BC30855BD9A2}"/>
                </a:ext>
              </a:extLst>
            </p:cNvPr>
            <p:cNvGrpSpPr>
              <a:grpSpLocks/>
            </p:cNvGrpSpPr>
            <p:nvPr/>
          </p:nvGrpSpPr>
          <p:grpSpPr bwMode="auto">
            <a:xfrm>
              <a:off x="4265413" y="4119262"/>
              <a:ext cx="286155" cy="178466"/>
              <a:chOff x="4334" y="355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88" name="Oval 982">
                <a:extLst>
                  <a:ext uri="{FF2B5EF4-FFF2-40B4-BE49-F238E27FC236}">
                    <a16:creationId xmlns:a16="http://schemas.microsoft.com/office/drawing/2014/main" id="{88DCA11D-E14F-4F2F-8F39-8D4382C44CA7}"/>
                  </a:ext>
                </a:extLst>
              </p:cNvPr>
              <p:cNvSpPr>
                <a:spLocks noChangeArrowheads="1"/>
              </p:cNvSpPr>
              <p:nvPr/>
            </p:nvSpPr>
            <p:spPr bwMode="auto">
              <a:xfrm>
                <a:off x="4334" y="355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289" name="Oval 983">
                <a:extLst>
                  <a:ext uri="{FF2B5EF4-FFF2-40B4-BE49-F238E27FC236}">
                    <a16:creationId xmlns:a16="http://schemas.microsoft.com/office/drawing/2014/main" id="{83FD0AA8-9C47-4F01-9613-55BE436D079C}"/>
                  </a:ext>
                </a:extLst>
              </p:cNvPr>
              <p:cNvSpPr>
                <a:spLocks noChangeArrowheads="1"/>
              </p:cNvSpPr>
              <p:nvPr/>
            </p:nvSpPr>
            <p:spPr bwMode="auto">
              <a:xfrm>
                <a:off x="6223" y="4176"/>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293" name="Group 981">
              <a:extLst>
                <a:ext uri="{FF2B5EF4-FFF2-40B4-BE49-F238E27FC236}">
                  <a16:creationId xmlns:a16="http://schemas.microsoft.com/office/drawing/2014/main" id="{EADCD4CF-BF55-4F12-B25C-1761F045F83B}"/>
                </a:ext>
              </a:extLst>
            </p:cNvPr>
            <p:cNvGrpSpPr>
              <a:grpSpLocks/>
            </p:cNvGrpSpPr>
            <p:nvPr/>
          </p:nvGrpSpPr>
          <p:grpSpPr bwMode="auto">
            <a:xfrm>
              <a:off x="4378141" y="428400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94" name="Oval 982">
                <a:extLst>
                  <a:ext uri="{FF2B5EF4-FFF2-40B4-BE49-F238E27FC236}">
                    <a16:creationId xmlns:a16="http://schemas.microsoft.com/office/drawing/2014/main" id="{BD8D4044-6A79-48D6-A630-9D01E985802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295" name="Oval 983">
                <a:extLst>
                  <a:ext uri="{FF2B5EF4-FFF2-40B4-BE49-F238E27FC236}">
                    <a16:creationId xmlns:a16="http://schemas.microsoft.com/office/drawing/2014/main" id="{284A4D00-52A8-4BE6-B088-E30DFD0B4AC3}"/>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296" name="Group 981">
              <a:extLst>
                <a:ext uri="{FF2B5EF4-FFF2-40B4-BE49-F238E27FC236}">
                  <a16:creationId xmlns:a16="http://schemas.microsoft.com/office/drawing/2014/main" id="{1A534AC0-BE16-40F7-B5FC-98E57638FBAD}"/>
                </a:ext>
              </a:extLst>
            </p:cNvPr>
            <p:cNvGrpSpPr>
              <a:grpSpLocks/>
            </p:cNvGrpSpPr>
            <p:nvPr/>
          </p:nvGrpSpPr>
          <p:grpSpPr bwMode="auto">
            <a:xfrm>
              <a:off x="4581343" y="443640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97" name="Oval 982">
                <a:extLst>
                  <a:ext uri="{FF2B5EF4-FFF2-40B4-BE49-F238E27FC236}">
                    <a16:creationId xmlns:a16="http://schemas.microsoft.com/office/drawing/2014/main" id="{62234CBE-3C2D-4E6B-AAD1-3EEF60CA0EAF}"/>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298" name="Oval 983">
                <a:extLst>
                  <a:ext uri="{FF2B5EF4-FFF2-40B4-BE49-F238E27FC236}">
                    <a16:creationId xmlns:a16="http://schemas.microsoft.com/office/drawing/2014/main" id="{66A050DC-FF51-46C1-B47D-3FCD92AB1A7F}"/>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299" name="Group 981">
              <a:extLst>
                <a:ext uri="{FF2B5EF4-FFF2-40B4-BE49-F238E27FC236}">
                  <a16:creationId xmlns:a16="http://schemas.microsoft.com/office/drawing/2014/main" id="{1FED4AC4-BF50-454F-BCBB-9887EE22EA6F}"/>
                </a:ext>
              </a:extLst>
            </p:cNvPr>
            <p:cNvGrpSpPr>
              <a:grpSpLocks/>
            </p:cNvGrpSpPr>
            <p:nvPr/>
          </p:nvGrpSpPr>
          <p:grpSpPr bwMode="auto">
            <a:xfrm>
              <a:off x="4733743" y="458880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00" name="Oval 982">
                <a:extLst>
                  <a:ext uri="{FF2B5EF4-FFF2-40B4-BE49-F238E27FC236}">
                    <a16:creationId xmlns:a16="http://schemas.microsoft.com/office/drawing/2014/main" id="{04F189F2-5BD3-4A00-B741-C874DCB45ABC}"/>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01" name="Oval 983">
                <a:extLst>
                  <a:ext uri="{FF2B5EF4-FFF2-40B4-BE49-F238E27FC236}">
                    <a16:creationId xmlns:a16="http://schemas.microsoft.com/office/drawing/2014/main" id="{4B689B9B-8D08-42A0-9E07-C8D4440C2455}"/>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02" name="Group 981">
              <a:extLst>
                <a:ext uri="{FF2B5EF4-FFF2-40B4-BE49-F238E27FC236}">
                  <a16:creationId xmlns:a16="http://schemas.microsoft.com/office/drawing/2014/main" id="{F88CC552-87F0-41E9-BCE3-6B136AF724AC}"/>
                </a:ext>
              </a:extLst>
            </p:cNvPr>
            <p:cNvGrpSpPr>
              <a:grpSpLocks/>
            </p:cNvGrpSpPr>
            <p:nvPr/>
          </p:nvGrpSpPr>
          <p:grpSpPr bwMode="auto">
            <a:xfrm>
              <a:off x="4759138" y="4724269"/>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03" name="Oval 982">
                <a:extLst>
                  <a:ext uri="{FF2B5EF4-FFF2-40B4-BE49-F238E27FC236}">
                    <a16:creationId xmlns:a16="http://schemas.microsoft.com/office/drawing/2014/main" id="{80D5FF91-F5CE-40CE-97F4-6C0BAE609021}"/>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04" name="Oval 983">
                <a:extLst>
                  <a:ext uri="{FF2B5EF4-FFF2-40B4-BE49-F238E27FC236}">
                    <a16:creationId xmlns:a16="http://schemas.microsoft.com/office/drawing/2014/main" id="{5FFF4750-8A77-479F-AADE-22EF4532D312}"/>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08" name="Group 981">
              <a:extLst>
                <a:ext uri="{FF2B5EF4-FFF2-40B4-BE49-F238E27FC236}">
                  <a16:creationId xmlns:a16="http://schemas.microsoft.com/office/drawing/2014/main" id="{8EFBBEF2-E3EC-4E2C-AE02-F79DEB262398}"/>
                </a:ext>
              </a:extLst>
            </p:cNvPr>
            <p:cNvGrpSpPr>
              <a:grpSpLocks/>
            </p:cNvGrpSpPr>
            <p:nvPr/>
          </p:nvGrpSpPr>
          <p:grpSpPr bwMode="auto">
            <a:xfrm>
              <a:off x="4056401" y="41400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09" name="Oval 982">
                <a:extLst>
                  <a:ext uri="{FF2B5EF4-FFF2-40B4-BE49-F238E27FC236}">
                    <a16:creationId xmlns:a16="http://schemas.microsoft.com/office/drawing/2014/main" id="{252F0FD8-3963-4E0F-9ED0-CA3A57D8566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10" name="Oval 983">
                <a:extLst>
                  <a:ext uri="{FF2B5EF4-FFF2-40B4-BE49-F238E27FC236}">
                    <a16:creationId xmlns:a16="http://schemas.microsoft.com/office/drawing/2014/main" id="{80F11116-6201-4A50-B3F9-4BC442C5680A}"/>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11" name="Group 981">
              <a:extLst>
                <a:ext uri="{FF2B5EF4-FFF2-40B4-BE49-F238E27FC236}">
                  <a16:creationId xmlns:a16="http://schemas.microsoft.com/office/drawing/2014/main" id="{B15F6BB9-D0BE-4094-8AD5-95840A7194BF}"/>
                </a:ext>
              </a:extLst>
            </p:cNvPr>
            <p:cNvGrpSpPr>
              <a:grpSpLocks/>
            </p:cNvGrpSpPr>
            <p:nvPr/>
          </p:nvGrpSpPr>
          <p:grpSpPr bwMode="auto">
            <a:xfrm>
              <a:off x="4208801" y="42924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12" name="Oval 982">
                <a:extLst>
                  <a:ext uri="{FF2B5EF4-FFF2-40B4-BE49-F238E27FC236}">
                    <a16:creationId xmlns:a16="http://schemas.microsoft.com/office/drawing/2014/main" id="{AD76F5E6-D922-4663-9DE9-91DD3CA413F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13" name="Oval 983">
                <a:extLst>
                  <a:ext uri="{FF2B5EF4-FFF2-40B4-BE49-F238E27FC236}">
                    <a16:creationId xmlns:a16="http://schemas.microsoft.com/office/drawing/2014/main" id="{2D8AFB5D-78F0-4E6E-8194-16EA6D58A3A0}"/>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14" name="Group 981">
              <a:extLst>
                <a:ext uri="{FF2B5EF4-FFF2-40B4-BE49-F238E27FC236}">
                  <a16:creationId xmlns:a16="http://schemas.microsoft.com/office/drawing/2014/main" id="{DF80BD6B-0D2A-4340-A1D9-002ABC750244}"/>
                </a:ext>
              </a:extLst>
            </p:cNvPr>
            <p:cNvGrpSpPr>
              <a:grpSpLocks/>
            </p:cNvGrpSpPr>
            <p:nvPr/>
          </p:nvGrpSpPr>
          <p:grpSpPr bwMode="auto">
            <a:xfrm>
              <a:off x="4361201" y="44448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15" name="Oval 982">
                <a:extLst>
                  <a:ext uri="{FF2B5EF4-FFF2-40B4-BE49-F238E27FC236}">
                    <a16:creationId xmlns:a16="http://schemas.microsoft.com/office/drawing/2014/main" id="{A5D9ADFF-26B2-405C-8CBA-508AFBC755C8}"/>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16" name="Oval 983">
                <a:extLst>
                  <a:ext uri="{FF2B5EF4-FFF2-40B4-BE49-F238E27FC236}">
                    <a16:creationId xmlns:a16="http://schemas.microsoft.com/office/drawing/2014/main" id="{E91BA3A2-D072-4289-9BE7-8D607476DA61}"/>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17" name="Group 981">
              <a:extLst>
                <a:ext uri="{FF2B5EF4-FFF2-40B4-BE49-F238E27FC236}">
                  <a16:creationId xmlns:a16="http://schemas.microsoft.com/office/drawing/2014/main" id="{A76CB660-B8F2-48CB-96A2-CB9EC384F63D}"/>
                </a:ext>
              </a:extLst>
            </p:cNvPr>
            <p:cNvGrpSpPr>
              <a:grpSpLocks/>
            </p:cNvGrpSpPr>
            <p:nvPr/>
          </p:nvGrpSpPr>
          <p:grpSpPr bwMode="auto">
            <a:xfrm>
              <a:off x="4513601" y="460573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18" name="Oval 982">
                <a:extLst>
                  <a:ext uri="{FF2B5EF4-FFF2-40B4-BE49-F238E27FC236}">
                    <a16:creationId xmlns:a16="http://schemas.microsoft.com/office/drawing/2014/main" id="{50D83AFD-FFDD-4672-9A95-2C10CC5AA45E}"/>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19" name="Oval 983">
                <a:extLst>
                  <a:ext uri="{FF2B5EF4-FFF2-40B4-BE49-F238E27FC236}">
                    <a16:creationId xmlns:a16="http://schemas.microsoft.com/office/drawing/2014/main" id="{58588C70-36E1-4D94-81C7-9F35F24C418D}"/>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20" name="Group 981">
              <a:extLst>
                <a:ext uri="{FF2B5EF4-FFF2-40B4-BE49-F238E27FC236}">
                  <a16:creationId xmlns:a16="http://schemas.microsoft.com/office/drawing/2014/main" id="{8A501F19-88F1-4C38-A821-EFC6C4403188}"/>
                </a:ext>
              </a:extLst>
            </p:cNvPr>
            <p:cNvGrpSpPr>
              <a:grpSpLocks/>
            </p:cNvGrpSpPr>
            <p:nvPr/>
          </p:nvGrpSpPr>
          <p:grpSpPr bwMode="auto">
            <a:xfrm>
              <a:off x="4640600" y="4792005"/>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21" name="Oval 982">
                <a:extLst>
                  <a:ext uri="{FF2B5EF4-FFF2-40B4-BE49-F238E27FC236}">
                    <a16:creationId xmlns:a16="http://schemas.microsoft.com/office/drawing/2014/main" id="{98B10FA2-71F3-4A9C-8078-6F4CC5124741}"/>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22" name="Oval 983">
                <a:extLst>
                  <a:ext uri="{FF2B5EF4-FFF2-40B4-BE49-F238E27FC236}">
                    <a16:creationId xmlns:a16="http://schemas.microsoft.com/office/drawing/2014/main" id="{0F7D0AD6-B8EB-43FE-8EAA-A37193FCF199}"/>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23" name="Group 981">
              <a:extLst>
                <a:ext uri="{FF2B5EF4-FFF2-40B4-BE49-F238E27FC236}">
                  <a16:creationId xmlns:a16="http://schemas.microsoft.com/office/drawing/2014/main" id="{DC183A70-3E21-436C-B41D-915A882B592C}"/>
                </a:ext>
              </a:extLst>
            </p:cNvPr>
            <p:cNvGrpSpPr>
              <a:grpSpLocks/>
            </p:cNvGrpSpPr>
            <p:nvPr/>
          </p:nvGrpSpPr>
          <p:grpSpPr bwMode="auto">
            <a:xfrm>
              <a:off x="3895522" y="4156998"/>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24" name="Oval 982">
                <a:extLst>
                  <a:ext uri="{FF2B5EF4-FFF2-40B4-BE49-F238E27FC236}">
                    <a16:creationId xmlns:a16="http://schemas.microsoft.com/office/drawing/2014/main" id="{811A6609-08F3-4CAF-BB42-C1C60F7071C9}"/>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25" name="Oval 983">
                <a:extLst>
                  <a:ext uri="{FF2B5EF4-FFF2-40B4-BE49-F238E27FC236}">
                    <a16:creationId xmlns:a16="http://schemas.microsoft.com/office/drawing/2014/main" id="{B2BA9A94-3D99-4C80-BCEC-7AD6BC95BF81}"/>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26" name="Group 981">
              <a:extLst>
                <a:ext uri="{FF2B5EF4-FFF2-40B4-BE49-F238E27FC236}">
                  <a16:creationId xmlns:a16="http://schemas.microsoft.com/office/drawing/2014/main" id="{8D158EF2-EC26-4F00-94A9-D54534A4D6F6}"/>
                </a:ext>
              </a:extLst>
            </p:cNvPr>
            <p:cNvGrpSpPr>
              <a:grpSpLocks/>
            </p:cNvGrpSpPr>
            <p:nvPr/>
          </p:nvGrpSpPr>
          <p:grpSpPr bwMode="auto">
            <a:xfrm>
              <a:off x="4047922" y="42755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27" name="Oval 982">
                <a:extLst>
                  <a:ext uri="{FF2B5EF4-FFF2-40B4-BE49-F238E27FC236}">
                    <a16:creationId xmlns:a16="http://schemas.microsoft.com/office/drawing/2014/main" id="{AE47F387-FC2B-4FB4-A768-00AC92912EB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28" name="Oval 983">
                <a:extLst>
                  <a:ext uri="{FF2B5EF4-FFF2-40B4-BE49-F238E27FC236}">
                    <a16:creationId xmlns:a16="http://schemas.microsoft.com/office/drawing/2014/main" id="{8588C4A2-E277-4D2D-AFD4-5396F28C385A}"/>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29" name="Group 981">
              <a:extLst>
                <a:ext uri="{FF2B5EF4-FFF2-40B4-BE49-F238E27FC236}">
                  <a16:creationId xmlns:a16="http://schemas.microsoft.com/office/drawing/2014/main" id="{156D46A9-C4D6-4EDF-966C-AC59AE137440}"/>
                </a:ext>
              </a:extLst>
            </p:cNvPr>
            <p:cNvGrpSpPr>
              <a:grpSpLocks/>
            </p:cNvGrpSpPr>
            <p:nvPr/>
          </p:nvGrpSpPr>
          <p:grpSpPr bwMode="auto">
            <a:xfrm>
              <a:off x="4200322" y="44279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0" name="Oval 982">
                <a:extLst>
                  <a:ext uri="{FF2B5EF4-FFF2-40B4-BE49-F238E27FC236}">
                    <a16:creationId xmlns:a16="http://schemas.microsoft.com/office/drawing/2014/main" id="{E278D38B-EDA2-470C-B59F-A0364D19A30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31" name="Oval 983">
                <a:extLst>
                  <a:ext uri="{FF2B5EF4-FFF2-40B4-BE49-F238E27FC236}">
                    <a16:creationId xmlns:a16="http://schemas.microsoft.com/office/drawing/2014/main" id="{09FC7964-7A51-4CA8-A592-E59564463F8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32" name="Group 981">
              <a:extLst>
                <a:ext uri="{FF2B5EF4-FFF2-40B4-BE49-F238E27FC236}">
                  <a16:creationId xmlns:a16="http://schemas.microsoft.com/office/drawing/2014/main" id="{CFD08079-C57E-40C6-9D5F-852D13DDC862}"/>
                </a:ext>
              </a:extLst>
            </p:cNvPr>
            <p:cNvGrpSpPr>
              <a:grpSpLocks/>
            </p:cNvGrpSpPr>
            <p:nvPr/>
          </p:nvGrpSpPr>
          <p:grpSpPr bwMode="auto">
            <a:xfrm>
              <a:off x="4352722" y="458879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3" name="Oval 982">
                <a:extLst>
                  <a:ext uri="{FF2B5EF4-FFF2-40B4-BE49-F238E27FC236}">
                    <a16:creationId xmlns:a16="http://schemas.microsoft.com/office/drawing/2014/main" id="{26100650-8246-47C3-93D2-BD03991B6742}"/>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34" name="Oval 983">
                <a:extLst>
                  <a:ext uri="{FF2B5EF4-FFF2-40B4-BE49-F238E27FC236}">
                    <a16:creationId xmlns:a16="http://schemas.microsoft.com/office/drawing/2014/main" id="{90BA2784-C644-4468-89AF-3F624DCE7994}"/>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35" name="Group 981">
              <a:extLst>
                <a:ext uri="{FF2B5EF4-FFF2-40B4-BE49-F238E27FC236}">
                  <a16:creationId xmlns:a16="http://schemas.microsoft.com/office/drawing/2014/main" id="{23DE22C8-4EA9-4E68-B445-991EDF44BFD1}"/>
                </a:ext>
              </a:extLst>
            </p:cNvPr>
            <p:cNvGrpSpPr>
              <a:grpSpLocks/>
            </p:cNvGrpSpPr>
            <p:nvPr/>
          </p:nvGrpSpPr>
          <p:grpSpPr bwMode="auto">
            <a:xfrm>
              <a:off x="4445853" y="4758107"/>
              <a:ext cx="286155" cy="178466"/>
              <a:chOff x="2736" y="2049"/>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6" name="Oval 982">
                <a:extLst>
                  <a:ext uri="{FF2B5EF4-FFF2-40B4-BE49-F238E27FC236}">
                    <a16:creationId xmlns:a16="http://schemas.microsoft.com/office/drawing/2014/main" id="{3C2F212E-12FD-434D-A9FF-DBF119137249}"/>
                  </a:ext>
                </a:extLst>
              </p:cNvPr>
              <p:cNvSpPr>
                <a:spLocks noChangeArrowheads="1"/>
              </p:cNvSpPr>
              <p:nvPr/>
            </p:nvSpPr>
            <p:spPr bwMode="auto">
              <a:xfrm>
                <a:off x="2736" y="2049"/>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37" name="Oval 983">
                <a:extLst>
                  <a:ext uri="{FF2B5EF4-FFF2-40B4-BE49-F238E27FC236}">
                    <a16:creationId xmlns:a16="http://schemas.microsoft.com/office/drawing/2014/main" id="{5790D506-3455-4630-9D81-DCE4A68B99FF}"/>
                  </a:ext>
                </a:extLst>
              </p:cNvPr>
              <p:cNvSpPr>
                <a:spLocks noChangeArrowheads="1"/>
              </p:cNvSpPr>
              <p:nvPr/>
            </p:nvSpPr>
            <p:spPr bwMode="auto">
              <a:xfrm>
                <a:off x="4625" y="2756"/>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38" name="Group 981">
              <a:extLst>
                <a:ext uri="{FF2B5EF4-FFF2-40B4-BE49-F238E27FC236}">
                  <a16:creationId xmlns:a16="http://schemas.microsoft.com/office/drawing/2014/main" id="{637D12F2-9BE7-4B74-8587-EAC13939D3DD}"/>
                </a:ext>
              </a:extLst>
            </p:cNvPr>
            <p:cNvGrpSpPr>
              <a:grpSpLocks/>
            </p:cNvGrpSpPr>
            <p:nvPr/>
          </p:nvGrpSpPr>
          <p:grpSpPr bwMode="auto">
            <a:xfrm>
              <a:off x="3887055" y="42924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9" name="Oval 982">
                <a:extLst>
                  <a:ext uri="{FF2B5EF4-FFF2-40B4-BE49-F238E27FC236}">
                    <a16:creationId xmlns:a16="http://schemas.microsoft.com/office/drawing/2014/main" id="{A0280C35-FF95-4E15-8DAF-A3D4F9B2E1DA}"/>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40" name="Oval 983">
                <a:extLst>
                  <a:ext uri="{FF2B5EF4-FFF2-40B4-BE49-F238E27FC236}">
                    <a16:creationId xmlns:a16="http://schemas.microsoft.com/office/drawing/2014/main" id="{3EE61BDF-D3EF-48A7-B13B-DD06A0051CD3}"/>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41" name="Group 981">
              <a:extLst>
                <a:ext uri="{FF2B5EF4-FFF2-40B4-BE49-F238E27FC236}">
                  <a16:creationId xmlns:a16="http://schemas.microsoft.com/office/drawing/2014/main" id="{85B12A1C-EB0E-4C2A-9B4F-7C9971A527B8}"/>
                </a:ext>
              </a:extLst>
            </p:cNvPr>
            <p:cNvGrpSpPr>
              <a:grpSpLocks/>
            </p:cNvGrpSpPr>
            <p:nvPr/>
          </p:nvGrpSpPr>
          <p:grpSpPr bwMode="auto">
            <a:xfrm>
              <a:off x="4039455" y="4394068"/>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42" name="Oval 982">
                <a:extLst>
                  <a:ext uri="{FF2B5EF4-FFF2-40B4-BE49-F238E27FC236}">
                    <a16:creationId xmlns:a16="http://schemas.microsoft.com/office/drawing/2014/main" id="{98A8AD03-A874-4E87-8348-A85F4962CB0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43" name="Oval 983">
                <a:extLst>
                  <a:ext uri="{FF2B5EF4-FFF2-40B4-BE49-F238E27FC236}">
                    <a16:creationId xmlns:a16="http://schemas.microsoft.com/office/drawing/2014/main" id="{330B256D-B0E5-4A81-862F-2A5F75C3A77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44" name="Group 981">
              <a:extLst>
                <a:ext uri="{FF2B5EF4-FFF2-40B4-BE49-F238E27FC236}">
                  <a16:creationId xmlns:a16="http://schemas.microsoft.com/office/drawing/2014/main" id="{FB0499DD-8A1D-445D-AD5D-628B23ABB29B}"/>
                </a:ext>
              </a:extLst>
            </p:cNvPr>
            <p:cNvGrpSpPr>
              <a:grpSpLocks/>
            </p:cNvGrpSpPr>
            <p:nvPr/>
          </p:nvGrpSpPr>
          <p:grpSpPr bwMode="auto">
            <a:xfrm>
              <a:off x="4191855" y="45972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45" name="Oval 982">
                <a:extLst>
                  <a:ext uri="{FF2B5EF4-FFF2-40B4-BE49-F238E27FC236}">
                    <a16:creationId xmlns:a16="http://schemas.microsoft.com/office/drawing/2014/main" id="{090A0468-B3B9-4501-9732-31A51E83898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46" name="Oval 983">
                <a:extLst>
                  <a:ext uri="{FF2B5EF4-FFF2-40B4-BE49-F238E27FC236}">
                    <a16:creationId xmlns:a16="http://schemas.microsoft.com/office/drawing/2014/main" id="{690EEB3A-DE79-4B96-BB76-EFF1272E9116}"/>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47" name="Group 981">
              <a:extLst>
                <a:ext uri="{FF2B5EF4-FFF2-40B4-BE49-F238E27FC236}">
                  <a16:creationId xmlns:a16="http://schemas.microsoft.com/office/drawing/2014/main" id="{0509C010-B965-40CF-8177-D99D64623F8A}"/>
                </a:ext>
              </a:extLst>
            </p:cNvPr>
            <p:cNvGrpSpPr>
              <a:grpSpLocks/>
            </p:cNvGrpSpPr>
            <p:nvPr/>
          </p:nvGrpSpPr>
          <p:grpSpPr bwMode="auto">
            <a:xfrm>
              <a:off x="4335768" y="4783554"/>
              <a:ext cx="286155" cy="178466"/>
              <a:chOff x="2640" y="1594"/>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48" name="Oval 982">
                <a:extLst>
                  <a:ext uri="{FF2B5EF4-FFF2-40B4-BE49-F238E27FC236}">
                    <a16:creationId xmlns:a16="http://schemas.microsoft.com/office/drawing/2014/main" id="{9739230F-41AF-457C-AAD9-790B57E4C40D}"/>
                  </a:ext>
                </a:extLst>
              </p:cNvPr>
              <p:cNvSpPr>
                <a:spLocks noChangeArrowheads="1"/>
              </p:cNvSpPr>
              <p:nvPr/>
            </p:nvSpPr>
            <p:spPr bwMode="auto">
              <a:xfrm>
                <a:off x="2640" y="1594"/>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49" name="Oval 983">
                <a:extLst>
                  <a:ext uri="{FF2B5EF4-FFF2-40B4-BE49-F238E27FC236}">
                    <a16:creationId xmlns:a16="http://schemas.microsoft.com/office/drawing/2014/main" id="{E635DD8C-210F-42D7-95BE-90ACD1BAE511}"/>
                  </a:ext>
                </a:extLst>
              </p:cNvPr>
              <p:cNvSpPr>
                <a:spLocks noChangeArrowheads="1"/>
              </p:cNvSpPr>
              <p:nvPr/>
            </p:nvSpPr>
            <p:spPr bwMode="auto">
              <a:xfrm>
                <a:off x="4625" y="2301"/>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53" name="Group 981">
              <a:extLst>
                <a:ext uri="{FF2B5EF4-FFF2-40B4-BE49-F238E27FC236}">
                  <a16:creationId xmlns:a16="http://schemas.microsoft.com/office/drawing/2014/main" id="{C8F2FE56-7164-4004-93B4-A8B458767B37}"/>
                </a:ext>
              </a:extLst>
            </p:cNvPr>
            <p:cNvGrpSpPr>
              <a:grpSpLocks/>
            </p:cNvGrpSpPr>
            <p:nvPr/>
          </p:nvGrpSpPr>
          <p:grpSpPr bwMode="auto">
            <a:xfrm>
              <a:off x="3878576" y="44279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54" name="Oval 982">
                <a:extLst>
                  <a:ext uri="{FF2B5EF4-FFF2-40B4-BE49-F238E27FC236}">
                    <a16:creationId xmlns:a16="http://schemas.microsoft.com/office/drawing/2014/main" id="{971DE3DA-AA3B-48ED-A4A4-9605717D211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55" name="Oval 983">
                <a:extLst>
                  <a:ext uri="{FF2B5EF4-FFF2-40B4-BE49-F238E27FC236}">
                    <a16:creationId xmlns:a16="http://schemas.microsoft.com/office/drawing/2014/main" id="{DE0EAF52-21C9-4EE2-A439-63757B574A98}"/>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56" name="Group 981">
              <a:extLst>
                <a:ext uri="{FF2B5EF4-FFF2-40B4-BE49-F238E27FC236}">
                  <a16:creationId xmlns:a16="http://schemas.microsoft.com/office/drawing/2014/main" id="{8B8CE767-371F-48E5-9C7E-D8C174218E72}"/>
                </a:ext>
              </a:extLst>
            </p:cNvPr>
            <p:cNvGrpSpPr>
              <a:grpSpLocks/>
            </p:cNvGrpSpPr>
            <p:nvPr/>
          </p:nvGrpSpPr>
          <p:grpSpPr bwMode="auto">
            <a:xfrm>
              <a:off x="4030976" y="45803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57" name="Oval 982">
                <a:extLst>
                  <a:ext uri="{FF2B5EF4-FFF2-40B4-BE49-F238E27FC236}">
                    <a16:creationId xmlns:a16="http://schemas.microsoft.com/office/drawing/2014/main" id="{23DD87C9-1E5A-4570-BEFB-5BD792BE7AB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58" name="Oval 983">
                <a:extLst>
                  <a:ext uri="{FF2B5EF4-FFF2-40B4-BE49-F238E27FC236}">
                    <a16:creationId xmlns:a16="http://schemas.microsoft.com/office/drawing/2014/main" id="{6352D1D3-0B6D-41D7-A5CE-58FFFEFC780D}"/>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59" name="Group 981">
              <a:extLst>
                <a:ext uri="{FF2B5EF4-FFF2-40B4-BE49-F238E27FC236}">
                  <a16:creationId xmlns:a16="http://schemas.microsoft.com/office/drawing/2014/main" id="{ECC62ECA-A2B0-4F63-85BC-14BEA6390CDB}"/>
                </a:ext>
              </a:extLst>
            </p:cNvPr>
            <p:cNvGrpSpPr>
              <a:grpSpLocks/>
            </p:cNvGrpSpPr>
            <p:nvPr/>
          </p:nvGrpSpPr>
          <p:grpSpPr bwMode="auto">
            <a:xfrm>
              <a:off x="4174909" y="4749664"/>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60" name="Oval 982">
                <a:extLst>
                  <a:ext uri="{FF2B5EF4-FFF2-40B4-BE49-F238E27FC236}">
                    <a16:creationId xmlns:a16="http://schemas.microsoft.com/office/drawing/2014/main" id="{4A29CF8C-FD75-4706-BFC3-4F3FD1B637B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61" name="Oval 983">
                <a:extLst>
                  <a:ext uri="{FF2B5EF4-FFF2-40B4-BE49-F238E27FC236}">
                    <a16:creationId xmlns:a16="http://schemas.microsoft.com/office/drawing/2014/main" id="{D2418035-91D8-4987-B0B7-ACDEEF9FFDBC}"/>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65" name="Group 981">
              <a:extLst>
                <a:ext uri="{FF2B5EF4-FFF2-40B4-BE49-F238E27FC236}">
                  <a16:creationId xmlns:a16="http://schemas.microsoft.com/office/drawing/2014/main" id="{6CB0DD03-CA83-40F5-8BC5-974D0B8C4899}"/>
                </a:ext>
              </a:extLst>
            </p:cNvPr>
            <p:cNvGrpSpPr>
              <a:grpSpLocks/>
            </p:cNvGrpSpPr>
            <p:nvPr/>
          </p:nvGrpSpPr>
          <p:grpSpPr bwMode="auto">
            <a:xfrm>
              <a:off x="3810834" y="458879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66" name="Oval 982">
                <a:extLst>
                  <a:ext uri="{FF2B5EF4-FFF2-40B4-BE49-F238E27FC236}">
                    <a16:creationId xmlns:a16="http://schemas.microsoft.com/office/drawing/2014/main" id="{CD52B35D-56B4-40E2-A6B9-E039B07CB05A}"/>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67" name="Oval 983">
                <a:extLst>
                  <a:ext uri="{FF2B5EF4-FFF2-40B4-BE49-F238E27FC236}">
                    <a16:creationId xmlns:a16="http://schemas.microsoft.com/office/drawing/2014/main" id="{90B3698D-EF60-44BB-A099-B82C76306DF4}"/>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68" name="Group 981">
              <a:extLst>
                <a:ext uri="{FF2B5EF4-FFF2-40B4-BE49-F238E27FC236}">
                  <a16:creationId xmlns:a16="http://schemas.microsoft.com/office/drawing/2014/main" id="{D314A9F8-7AB6-48FE-AE55-1760497ACD29}"/>
                </a:ext>
              </a:extLst>
            </p:cNvPr>
            <p:cNvGrpSpPr>
              <a:grpSpLocks/>
            </p:cNvGrpSpPr>
            <p:nvPr/>
          </p:nvGrpSpPr>
          <p:grpSpPr bwMode="auto">
            <a:xfrm>
              <a:off x="3963234" y="474119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69" name="Oval 982">
                <a:extLst>
                  <a:ext uri="{FF2B5EF4-FFF2-40B4-BE49-F238E27FC236}">
                    <a16:creationId xmlns:a16="http://schemas.microsoft.com/office/drawing/2014/main" id="{C106C4A8-31DC-4C0A-9466-1FC2C8A5DCC5}"/>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70" name="Oval 983">
                <a:extLst>
                  <a:ext uri="{FF2B5EF4-FFF2-40B4-BE49-F238E27FC236}">
                    <a16:creationId xmlns:a16="http://schemas.microsoft.com/office/drawing/2014/main" id="{8CB4E67C-FB3A-4B3E-B017-36B5576AE5F1}"/>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74" name="Group 981">
              <a:extLst>
                <a:ext uri="{FF2B5EF4-FFF2-40B4-BE49-F238E27FC236}">
                  <a16:creationId xmlns:a16="http://schemas.microsoft.com/office/drawing/2014/main" id="{D590E1A0-851B-4868-9C32-3766D8F41EA8}"/>
                </a:ext>
              </a:extLst>
            </p:cNvPr>
            <p:cNvGrpSpPr>
              <a:grpSpLocks/>
            </p:cNvGrpSpPr>
            <p:nvPr/>
          </p:nvGrpSpPr>
          <p:grpSpPr bwMode="auto">
            <a:xfrm>
              <a:off x="3802355" y="472425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75" name="Oval 982">
                <a:extLst>
                  <a:ext uri="{FF2B5EF4-FFF2-40B4-BE49-F238E27FC236}">
                    <a16:creationId xmlns:a16="http://schemas.microsoft.com/office/drawing/2014/main" id="{1FEBF283-E3D5-4814-82F9-035F4D1DA9C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76" name="Oval 983">
                <a:extLst>
                  <a:ext uri="{FF2B5EF4-FFF2-40B4-BE49-F238E27FC236}">
                    <a16:creationId xmlns:a16="http://schemas.microsoft.com/office/drawing/2014/main" id="{484EB043-6A60-4410-826F-2A2AD6EA0DDF}"/>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84" name="Group 981">
              <a:extLst>
                <a:ext uri="{FF2B5EF4-FFF2-40B4-BE49-F238E27FC236}">
                  <a16:creationId xmlns:a16="http://schemas.microsoft.com/office/drawing/2014/main" id="{75BC0BAA-D5FA-43F7-8477-E0DA71655D94}"/>
                </a:ext>
              </a:extLst>
            </p:cNvPr>
            <p:cNvGrpSpPr>
              <a:grpSpLocks/>
            </p:cNvGrpSpPr>
            <p:nvPr/>
          </p:nvGrpSpPr>
          <p:grpSpPr bwMode="auto">
            <a:xfrm>
              <a:off x="4209645" y="5165169"/>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85" name="Oval 982">
                <a:extLst>
                  <a:ext uri="{FF2B5EF4-FFF2-40B4-BE49-F238E27FC236}">
                    <a16:creationId xmlns:a16="http://schemas.microsoft.com/office/drawing/2014/main" id="{CEFD5E28-94E8-4ACC-A690-93339D2DE226}"/>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86" name="Oval 983">
                <a:extLst>
                  <a:ext uri="{FF2B5EF4-FFF2-40B4-BE49-F238E27FC236}">
                    <a16:creationId xmlns:a16="http://schemas.microsoft.com/office/drawing/2014/main" id="{5B59B900-3965-4254-BFB7-0AC4902EEF36}"/>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87" name="Group 981">
              <a:extLst>
                <a:ext uri="{FF2B5EF4-FFF2-40B4-BE49-F238E27FC236}">
                  <a16:creationId xmlns:a16="http://schemas.microsoft.com/office/drawing/2014/main" id="{866637D1-F97A-4AC5-BF0E-585AEC7BB8E6}"/>
                </a:ext>
              </a:extLst>
            </p:cNvPr>
            <p:cNvGrpSpPr>
              <a:grpSpLocks/>
            </p:cNvGrpSpPr>
            <p:nvPr/>
          </p:nvGrpSpPr>
          <p:grpSpPr bwMode="auto">
            <a:xfrm>
              <a:off x="4285845" y="504663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88" name="Oval 982">
                <a:extLst>
                  <a:ext uri="{FF2B5EF4-FFF2-40B4-BE49-F238E27FC236}">
                    <a16:creationId xmlns:a16="http://schemas.microsoft.com/office/drawing/2014/main" id="{7F77E1C9-E3E3-4B95-A4D0-2ABAC7CFB6E8}"/>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89" name="Oval 983">
                <a:extLst>
                  <a:ext uri="{FF2B5EF4-FFF2-40B4-BE49-F238E27FC236}">
                    <a16:creationId xmlns:a16="http://schemas.microsoft.com/office/drawing/2014/main" id="{121177BF-B816-4630-A8DD-E13D798C247F}"/>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90" name="Group 981">
              <a:extLst>
                <a:ext uri="{FF2B5EF4-FFF2-40B4-BE49-F238E27FC236}">
                  <a16:creationId xmlns:a16="http://schemas.microsoft.com/office/drawing/2014/main" id="{981DB4F4-7E62-4726-944C-18FFB351E607}"/>
                </a:ext>
              </a:extLst>
            </p:cNvPr>
            <p:cNvGrpSpPr>
              <a:grpSpLocks/>
            </p:cNvGrpSpPr>
            <p:nvPr/>
          </p:nvGrpSpPr>
          <p:grpSpPr bwMode="auto">
            <a:xfrm>
              <a:off x="4284066" y="4919635"/>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91" name="Oval 982">
                <a:extLst>
                  <a:ext uri="{FF2B5EF4-FFF2-40B4-BE49-F238E27FC236}">
                    <a16:creationId xmlns:a16="http://schemas.microsoft.com/office/drawing/2014/main" id="{F2F93A2B-21F8-46CB-B4B8-62879C75E76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92" name="Oval 983">
                <a:extLst>
                  <a:ext uri="{FF2B5EF4-FFF2-40B4-BE49-F238E27FC236}">
                    <a16:creationId xmlns:a16="http://schemas.microsoft.com/office/drawing/2014/main" id="{C62EB7EF-805F-4279-B811-5CEA066988D6}"/>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96" name="Group 981">
              <a:extLst>
                <a:ext uri="{FF2B5EF4-FFF2-40B4-BE49-F238E27FC236}">
                  <a16:creationId xmlns:a16="http://schemas.microsoft.com/office/drawing/2014/main" id="{24670317-96D3-4254-8441-2B3B75300434}"/>
                </a:ext>
              </a:extLst>
            </p:cNvPr>
            <p:cNvGrpSpPr>
              <a:grpSpLocks/>
            </p:cNvGrpSpPr>
            <p:nvPr/>
          </p:nvGrpSpPr>
          <p:grpSpPr bwMode="auto">
            <a:xfrm>
              <a:off x="4038531" y="5029701"/>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97" name="Oval 982">
                <a:extLst>
                  <a:ext uri="{FF2B5EF4-FFF2-40B4-BE49-F238E27FC236}">
                    <a16:creationId xmlns:a16="http://schemas.microsoft.com/office/drawing/2014/main" id="{47D97D48-50F3-4C5C-8F6F-2649896098F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398" name="Oval 983">
                <a:extLst>
                  <a:ext uri="{FF2B5EF4-FFF2-40B4-BE49-F238E27FC236}">
                    <a16:creationId xmlns:a16="http://schemas.microsoft.com/office/drawing/2014/main" id="{EBEF4D7F-C72C-4523-A1FC-B2DB77ED7C44}"/>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grpSp>
          <p:nvGrpSpPr>
            <p:cNvPr id="5399" name="Group 981">
              <a:extLst>
                <a:ext uri="{FF2B5EF4-FFF2-40B4-BE49-F238E27FC236}">
                  <a16:creationId xmlns:a16="http://schemas.microsoft.com/office/drawing/2014/main" id="{FCF35275-D4C9-463D-B60E-83ECA7E4280E}"/>
                </a:ext>
              </a:extLst>
            </p:cNvPr>
            <p:cNvGrpSpPr>
              <a:grpSpLocks/>
            </p:cNvGrpSpPr>
            <p:nvPr/>
          </p:nvGrpSpPr>
          <p:grpSpPr bwMode="auto">
            <a:xfrm>
              <a:off x="4131666" y="487730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400" name="Oval 982">
                <a:extLst>
                  <a:ext uri="{FF2B5EF4-FFF2-40B4-BE49-F238E27FC236}">
                    <a16:creationId xmlns:a16="http://schemas.microsoft.com/office/drawing/2014/main" id="{2D948A08-B6F9-4790-99DA-53007A359050}"/>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401" name="Oval 983">
                <a:extLst>
                  <a:ext uri="{FF2B5EF4-FFF2-40B4-BE49-F238E27FC236}">
                    <a16:creationId xmlns:a16="http://schemas.microsoft.com/office/drawing/2014/main" id="{94B30829-2EC6-4C40-83D9-9AB71EB9979D}"/>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grpSp>
        <p:sp>
          <p:nvSpPr>
            <p:cNvPr id="45700" name="Oval 976">
              <a:extLst>
                <a:ext uri="{FF2B5EF4-FFF2-40B4-BE49-F238E27FC236}">
                  <a16:creationId xmlns:a16="http://schemas.microsoft.com/office/drawing/2014/main" id="{B17034DB-47D8-4136-BD10-2C4F5E353D62}"/>
                </a:ext>
              </a:extLst>
            </p:cNvPr>
            <p:cNvSpPr>
              <a:spLocks noChangeArrowheads="1"/>
            </p:cNvSpPr>
            <p:nvPr/>
          </p:nvSpPr>
          <p:spPr bwMode="auto">
            <a:xfrm>
              <a:off x="4003726" y="4362107"/>
              <a:ext cx="1280160" cy="1280160"/>
            </a:xfrm>
            <a:prstGeom prst="ellipse">
              <a:avLst/>
            </a:prstGeom>
            <a:noFill/>
            <a:ln w="317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cxnSp>
        <p:nvCxnSpPr>
          <p:cNvPr id="5422" name="Straight Connector 5421">
            <a:extLst>
              <a:ext uri="{FF2B5EF4-FFF2-40B4-BE49-F238E27FC236}">
                <a16:creationId xmlns:a16="http://schemas.microsoft.com/office/drawing/2014/main" id="{20622ACD-687B-4709-B71B-71D34ED3DE3E}"/>
              </a:ext>
            </a:extLst>
          </p:cNvPr>
          <p:cNvCxnSpPr>
            <a:endCxn id="45727" idx="1"/>
          </p:cNvCxnSpPr>
          <p:nvPr/>
        </p:nvCxnSpPr>
        <p:spPr bwMode="auto">
          <a:xfrm flipH="1" flipV="1">
            <a:off x="6005513" y="1784351"/>
            <a:ext cx="2393950" cy="1071563"/>
          </a:xfrm>
          <a:prstGeom prst="line">
            <a:avLst/>
          </a:prstGeom>
          <a:noFill/>
          <a:ln w="15875" cap="flat" cmpd="sng" algn="ctr">
            <a:solidFill>
              <a:schemeClr val="bg2">
                <a:lumMod val="95000"/>
                <a:lumOff val="5000"/>
              </a:schemeClr>
            </a:solidFill>
            <a:prstDash val="solid"/>
            <a:round/>
            <a:headEnd type="none" w="med" len="med"/>
            <a:tailEnd type="none" w="med" len="med"/>
          </a:ln>
          <a:effectLst/>
        </p:spPr>
      </p:cxnSp>
      <p:sp>
        <p:nvSpPr>
          <p:cNvPr id="5425" name="Text Box 937">
            <a:extLst>
              <a:ext uri="{FF2B5EF4-FFF2-40B4-BE49-F238E27FC236}">
                <a16:creationId xmlns:a16="http://schemas.microsoft.com/office/drawing/2014/main" id="{A61BB0C3-9CB1-4099-AD1F-C243CF6FA5D9}"/>
              </a:ext>
            </a:extLst>
          </p:cNvPr>
          <p:cNvSpPr txBox="1">
            <a:spLocks noChangeArrowheads="1"/>
          </p:cNvSpPr>
          <p:nvPr/>
        </p:nvSpPr>
        <p:spPr bwMode="auto">
          <a:xfrm>
            <a:off x="5353625" y="2228850"/>
            <a:ext cx="1043426" cy="40011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20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Marrow</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5426" name="Text Box 938">
            <a:extLst>
              <a:ext uri="{FF2B5EF4-FFF2-40B4-BE49-F238E27FC236}">
                <a16:creationId xmlns:a16="http://schemas.microsoft.com/office/drawing/2014/main" id="{97D8238F-0E59-4012-8AFB-872F008019DB}"/>
              </a:ext>
            </a:extLst>
          </p:cNvPr>
          <p:cNvSpPr txBox="1">
            <a:spLocks noChangeArrowheads="1"/>
          </p:cNvSpPr>
          <p:nvPr/>
        </p:nvSpPr>
        <p:spPr bwMode="auto">
          <a:xfrm>
            <a:off x="4773357" y="2916238"/>
            <a:ext cx="873637" cy="40011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20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Tumor</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45068" name="Line 989">
            <a:extLst>
              <a:ext uri="{FF2B5EF4-FFF2-40B4-BE49-F238E27FC236}">
                <a16:creationId xmlns:a16="http://schemas.microsoft.com/office/drawing/2014/main" id="{69D7F5AE-F607-41DF-82F9-5342D573FF35}"/>
              </a:ext>
            </a:extLst>
          </p:cNvPr>
          <p:cNvSpPr>
            <a:spLocks noChangeShapeType="1"/>
          </p:cNvSpPr>
          <p:nvPr/>
        </p:nvSpPr>
        <p:spPr bwMode="auto">
          <a:xfrm flipH="1">
            <a:off x="5351464" y="3932238"/>
            <a:ext cx="104775" cy="1409700"/>
          </a:xfrm>
          <a:prstGeom prst="line">
            <a:avLst/>
          </a:prstGeom>
          <a:noFill/>
          <a:ln w="28575">
            <a:solidFill>
              <a:srgbClr val="4F81BD"/>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45069" name="Rectangle 992">
            <a:extLst>
              <a:ext uri="{FF2B5EF4-FFF2-40B4-BE49-F238E27FC236}">
                <a16:creationId xmlns:a16="http://schemas.microsoft.com/office/drawing/2014/main" id="{93694EFA-8A8F-4123-8937-4B1A63963CBD}"/>
              </a:ext>
            </a:extLst>
          </p:cNvPr>
          <p:cNvSpPr>
            <a:spLocks noGrp="1"/>
          </p:cNvSpPr>
          <p:nvPr>
            <p:ph type="title"/>
          </p:nvPr>
        </p:nvSpPr>
        <p:spPr>
          <a:xfrm>
            <a:off x="912286" y="227013"/>
            <a:ext cx="10800338" cy="1143000"/>
          </a:xfrm>
        </p:spPr>
        <p:txBody>
          <a:bodyPr/>
          <a:lstStyle/>
          <a:p>
            <a:pPr eaLnBrk="1" hangingPunct="1"/>
            <a:r>
              <a:rPr lang="nb-NO" altLang="en-US" sz="2800" dirty="0">
                <a:latin typeface="Calibri" panose="020F0502020204030204" pitchFamily="34" charset="0"/>
                <a:cs typeface="Calibri" panose="020F0502020204030204" pitchFamily="34" charset="0"/>
              </a:rPr>
              <a:t>Range </a:t>
            </a:r>
            <a:r>
              <a:rPr lang="nb-NO" altLang="en-US" sz="2800" dirty="0" err="1">
                <a:latin typeface="Calibri" panose="020F0502020204030204" pitchFamily="34" charset="0"/>
                <a:cs typeface="Calibri" panose="020F0502020204030204" pitchFamily="34" charset="0"/>
              </a:rPr>
              <a:t>of</a:t>
            </a:r>
            <a:r>
              <a:rPr lang="nb-NO" altLang="en-US" sz="2800" dirty="0">
                <a:latin typeface="Calibri" panose="020F0502020204030204" pitchFamily="34" charset="0"/>
                <a:cs typeface="Calibri" panose="020F0502020204030204" pitchFamily="34" charset="0"/>
              </a:rPr>
              <a:t> an </a:t>
            </a:r>
            <a:r>
              <a:rPr lang="el-GR" altLang="en-US" sz="2800" dirty="0">
                <a:latin typeface="Calibri" panose="020F0502020204030204" pitchFamily="34" charset="0"/>
                <a:cs typeface="Calibri" panose="020F0502020204030204" pitchFamily="34" charset="0"/>
              </a:rPr>
              <a:t>α</a:t>
            </a:r>
            <a:r>
              <a:rPr lang="nb-NO" altLang="en-US" sz="2800" dirty="0">
                <a:latin typeface="Calibri" panose="020F0502020204030204" pitchFamily="34" charset="0"/>
                <a:cs typeface="Calibri" panose="020F0502020204030204" pitchFamily="34" charset="0"/>
              </a:rPr>
              <a:t>-</a:t>
            </a:r>
            <a:r>
              <a:rPr lang="nb-NO" altLang="en-US" sz="2800" dirty="0" err="1">
                <a:latin typeface="Calibri" panose="020F0502020204030204" pitchFamily="34" charset="0"/>
                <a:cs typeface="Calibri" panose="020F0502020204030204" pitchFamily="34" charset="0"/>
              </a:rPr>
              <a:t>Emitting</a:t>
            </a:r>
            <a:r>
              <a:rPr lang="nb-NO" altLang="en-US" sz="2800" dirty="0">
                <a:latin typeface="Calibri" panose="020F0502020204030204" pitchFamily="34" charset="0"/>
                <a:cs typeface="Calibri" panose="020F0502020204030204" pitchFamily="34" charset="0"/>
              </a:rPr>
              <a:t> </a:t>
            </a:r>
            <a:r>
              <a:rPr lang="nb-NO" altLang="en-US" sz="2800" dirty="0" err="1">
                <a:latin typeface="Calibri" panose="020F0502020204030204" pitchFamily="34" charset="0"/>
                <a:cs typeface="Calibri" panose="020F0502020204030204" pitchFamily="34" charset="0"/>
              </a:rPr>
              <a:t>Radiopharmaceutical</a:t>
            </a:r>
            <a:r>
              <a:rPr lang="nb-NO" altLang="en-US" sz="2800" dirty="0">
                <a:latin typeface="Calibri" panose="020F0502020204030204" pitchFamily="34" charset="0"/>
                <a:cs typeface="Calibri" panose="020F0502020204030204" pitchFamily="34" charset="0"/>
              </a:rPr>
              <a:t> </a:t>
            </a:r>
            <a:r>
              <a:rPr lang="nb-NO" altLang="en-US" sz="2800" dirty="0" err="1">
                <a:latin typeface="Calibri" panose="020F0502020204030204" pitchFamily="34" charset="0"/>
                <a:cs typeface="Calibri" panose="020F0502020204030204" pitchFamily="34" charset="0"/>
              </a:rPr>
              <a:t>Compared</a:t>
            </a:r>
            <a:r>
              <a:rPr lang="nb-NO" altLang="en-US" sz="2800" dirty="0">
                <a:latin typeface="Calibri" panose="020F0502020204030204" pitchFamily="34" charset="0"/>
                <a:cs typeface="Calibri" panose="020F0502020204030204" pitchFamily="34" charset="0"/>
              </a:rPr>
              <a:t> to a </a:t>
            </a:r>
            <a:r>
              <a:rPr lang="el-GR" altLang="en-US" sz="2800" dirty="0">
                <a:latin typeface="Calibri" panose="020F0502020204030204" pitchFamily="34" charset="0"/>
                <a:cs typeface="Calibri" panose="020F0502020204030204" pitchFamily="34" charset="0"/>
              </a:rPr>
              <a:t>β</a:t>
            </a:r>
            <a:r>
              <a:rPr lang="nb-NO" altLang="en-US" sz="2800" dirty="0">
                <a:latin typeface="Calibri" panose="020F0502020204030204" pitchFamily="34" charset="0"/>
                <a:cs typeface="Calibri" panose="020F0502020204030204" pitchFamily="34" charset="0"/>
              </a:rPr>
              <a:t>-Emitter</a:t>
            </a:r>
            <a:endParaRPr lang="en-US" altLang="en-US" sz="2800" baseline="30000" dirty="0">
              <a:latin typeface="Calibri" panose="020F0502020204030204" pitchFamily="34" charset="0"/>
              <a:cs typeface="Calibri" panose="020F0502020204030204" pitchFamily="34" charset="0"/>
            </a:endParaRPr>
          </a:p>
        </p:txBody>
      </p:sp>
      <p:sp>
        <p:nvSpPr>
          <p:cNvPr id="45070" name="Oval 948">
            <a:extLst>
              <a:ext uri="{FF2B5EF4-FFF2-40B4-BE49-F238E27FC236}">
                <a16:creationId xmlns:a16="http://schemas.microsoft.com/office/drawing/2014/main" id="{40D7D198-CDB5-41F2-8D34-68A59278185B}"/>
              </a:ext>
            </a:extLst>
          </p:cNvPr>
          <p:cNvSpPr>
            <a:spLocks noChangeArrowheads="1"/>
          </p:cNvSpPr>
          <p:nvPr/>
        </p:nvSpPr>
        <p:spPr bwMode="auto">
          <a:xfrm>
            <a:off x="3176588" y="1566863"/>
            <a:ext cx="4572000" cy="4572000"/>
          </a:xfrm>
          <a:prstGeom prst="ellipse">
            <a:avLst/>
          </a:pr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1"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931" name="Text Box 977">
            <a:extLst>
              <a:ext uri="{FF2B5EF4-FFF2-40B4-BE49-F238E27FC236}">
                <a16:creationId xmlns:a16="http://schemas.microsoft.com/office/drawing/2014/main" id="{8ECE3649-9AD0-4785-8339-4AD0B4976544}"/>
              </a:ext>
            </a:extLst>
          </p:cNvPr>
          <p:cNvSpPr txBox="1">
            <a:spLocks noChangeArrowheads="1"/>
          </p:cNvSpPr>
          <p:nvPr/>
        </p:nvSpPr>
        <p:spPr bwMode="auto">
          <a:xfrm>
            <a:off x="3521075" y="4656139"/>
            <a:ext cx="1614160" cy="5847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6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Bone Mineral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a:t>
            </a:r>
            <a:r>
              <a:rPr kumimoji="0" lang="nb-NO" sz="16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Hydroxyapatite</a:t>
            </a:r>
            <a:r>
              <a:rPr kumimoji="0" lang="nb-NO" sz="16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1932" name="Text Box 941">
            <a:extLst>
              <a:ext uri="{FF2B5EF4-FFF2-40B4-BE49-F238E27FC236}">
                <a16:creationId xmlns:a16="http://schemas.microsoft.com/office/drawing/2014/main" id="{722CA982-66D9-4425-96BD-A39DC6BEF815}"/>
              </a:ext>
            </a:extLst>
          </p:cNvPr>
          <p:cNvSpPr txBox="1">
            <a:spLocks noChangeArrowheads="1"/>
          </p:cNvSpPr>
          <p:nvPr/>
        </p:nvSpPr>
        <p:spPr bwMode="auto">
          <a:xfrm>
            <a:off x="1841501" y="5456238"/>
            <a:ext cx="3630613" cy="830262"/>
          </a:xfrm>
          <a:prstGeom prst="rect">
            <a:avLst/>
          </a:prstGeom>
          <a:noFill/>
          <a:ln w="9525">
            <a:no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Range </a:t>
            </a:r>
            <a:r>
              <a:rPr kumimoji="0" lang="nb-NO"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of</a:t>
            </a:r>
            <a:r>
              <a:rPr kumimoji="0" lang="nb-NO"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l-GR"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β</a:t>
            </a:r>
            <a:r>
              <a:rPr kumimoji="0" lang="nb-NO"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t>
            </a:r>
            <a:r>
              <a:rPr kumimoji="0" lang="nb-NO"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particle</a:t>
            </a:r>
            <a:endParaRPr kumimoji="0" lang="nb-NO"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t>
            </a:r>
            <a:r>
              <a:rPr kumimoji="0" lang="nb-NO"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long</a:t>
            </a:r>
            <a:r>
              <a:rPr kumimoji="0" lang="nb-NO"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range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 10 to 1000 </a:t>
            </a:r>
            <a:r>
              <a:rPr kumimoji="0" lang="nb-NO"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cell</a:t>
            </a:r>
            <a:r>
              <a:rPr kumimoji="0" lang="nb-NO"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diameters</a:t>
            </a:r>
            <a:r>
              <a:rPr kumimoji="0" lang="nb-NO"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2</a:t>
            </a:r>
            <a:r>
              <a:rPr kumimoji="0" lang="nb-NO"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073" name="Line 989">
            <a:extLst>
              <a:ext uri="{FF2B5EF4-FFF2-40B4-BE49-F238E27FC236}">
                <a16:creationId xmlns:a16="http://schemas.microsoft.com/office/drawing/2014/main" id="{E74CA806-4DA6-4E79-B76C-3D3C7B1ED987}"/>
              </a:ext>
            </a:extLst>
          </p:cNvPr>
          <p:cNvSpPr>
            <a:spLocks noChangeShapeType="1"/>
          </p:cNvSpPr>
          <p:nvPr/>
        </p:nvSpPr>
        <p:spPr bwMode="auto">
          <a:xfrm flipH="1">
            <a:off x="3025776" y="5095876"/>
            <a:ext cx="434975" cy="415925"/>
          </a:xfrm>
          <a:prstGeom prst="line">
            <a:avLst/>
          </a:prstGeom>
          <a:noFill/>
          <a:ln w="28575">
            <a:solidFill>
              <a:srgbClr val="4F81BD"/>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1934" name="Text Box 988">
            <a:extLst>
              <a:ext uri="{FF2B5EF4-FFF2-40B4-BE49-F238E27FC236}">
                <a16:creationId xmlns:a16="http://schemas.microsoft.com/office/drawing/2014/main" id="{AF16A602-AA12-44DC-AA0E-7A9AC3F72FC0}"/>
              </a:ext>
            </a:extLst>
          </p:cNvPr>
          <p:cNvSpPr txBox="1">
            <a:spLocks noChangeArrowheads="1"/>
          </p:cNvSpPr>
          <p:nvPr/>
        </p:nvSpPr>
        <p:spPr bwMode="auto">
          <a:xfrm>
            <a:off x="4953000" y="5292725"/>
            <a:ext cx="1292341" cy="33855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6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rPr>
              <a:t>Radionuclide</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a:cs typeface="Calibri" panose="020F0502020204030204" pitchFamily="34" charset="0"/>
            </a:endParaRPr>
          </a:p>
        </p:txBody>
      </p:sp>
      <p:sp>
        <p:nvSpPr>
          <p:cNvPr id="1936" name="Text Box 940">
            <a:extLst>
              <a:ext uri="{FF2B5EF4-FFF2-40B4-BE49-F238E27FC236}">
                <a16:creationId xmlns:a16="http://schemas.microsoft.com/office/drawing/2014/main" id="{7925B791-5272-4063-9D66-3348FF286C2C}"/>
              </a:ext>
            </a:extLst>
          </p:cNvPr>
          <p:cNvSpPr txBox="1">
            <a:spLocks noChangeArrowheads="1"/>
          </p:cNvSpPr>
          <p:nvPr/>
        </p:nvSpPr>
        <p:spPr bwMode="auto">
          <a:xfrm>
            <a:off x="7615238" y="5283201"/>
            <a:ext cx="2252662" cy="830263"/>
          </a:xfrm>
          <a:prstGeom prst="rect">
            <a:avLst/>
          </a:prstGeom>
          <a:noFill/>
          <a:ln w="9525">
            <a:no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Range of </a:t>
            </a:r>
            <a:r>
              <a:rPr kumimoji="0" lang="el-GR" altLang="en-US" sz="16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α</a:t>
            </a:r>
            <a:r>
              <a:rPr kumimoji="0" lang="nb-NO" altLang="en-US" sz="16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-particle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(short range – ~2 to 10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cell diameters</a:t>
            </a:r>
            <a:r>
              <a:rPr kumimoji="0" lang="nb-NO" altLang="en-US" sz="1600" b="0" i="0" u="none" strike="noStrike" kern="1200" cap="none" spc="0" normalizeH="0" baseline="3000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2</a:t>
            </a:r>
            <a:r>
              <a:rPr kumimoji="0" lang="nb-NO" altLang="en-US" sz="16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45076" name="Line 989">
            <a:extLst>
              <a:ext uri="{FF2B5EF4-FFF2-40B4-BE49-F238E27FC236}">
                <a16:creationId xmlns:a16="http://schemas.microsoft.com/office/drawing/2014/main" id="{9D06C786-C252-4B18-A9D0-7D83AEB4AF61}"/>
              </a:ext>
            </a:extLst>
          </p:cNvPr>
          <p:cNvSpPr>
            <a:spLocks noChangeShapeType="1"/>
          </p:cNvSpPr>
          <p:nvPr/>
        </p:nvSpPr>
        <p:spPr bwMode="auto">
          <a:xfrm>
            <a:off x="5842000" y="4554539"/>
            <a:ext cx="1766888" cy="1031875"/>
          </a:xfrm>
          <a:prstGeom prst="line">
            <a:avLst/>
          </a:prstGeom>
          <a:noFill/>
          <a:ln w="28575">
            <a:solidFill>
              <a:srgbClr val="4F81BD"/>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109336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DA943911-C9EA-987B-B11A-6EAF5E3F3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3933056"/>
            <a:ext cx="6597869" cy="2374409"/>
          </a:xfrm>
          <a:prstGeom prst="rect">
            <a:avLst/>
          </a:prstGeom>
        </p:spPr>
      </p:pic>
      <p:sp>
        <p:nvSpPr>
          <p:cNvPr id="7" name="TextBox 6">
            <a:extLst>
              <a:ext uri="{FF2B5EF4-FFF2-40B4-BE49-F238E27FC236}">
                <a16:creationId xmlns:a16="http://schemas.microsoft.com/office/drawing/2014/main" id="{9D41844A-FEA1-6B9E-8204-06A5CC8B19F9}"/>
              </a:ext>
            </a:extLst>
          </p:cNvPr>
          <p:cNvSpPr txBox="1"/>
          <p:nvPr/>
        </p:nvSpPr>
        <p:spPr>
          <a:xfrm>
            <a:off x="4824536" y="4035412"/>
            <a:ext cx="3960440" cy="40011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B30637"/>
                </a:solidFill>
                <a:effectLst/>
                <a:uLnTx/>
                <a:uFillTx/>
                <a:latin typeface="Helvetica" pitchFamily="2" charset="0"/>
                <a:ea typeface="MS PGothic" charset="0"/>
              </a:rPr>
              <a:t>Lancet Oncol </a:t>
            </a:r>
            <a:r>
              <a:rPr kumimoji="0" lang="en-US" sz="2000" b="1" i="0" u="none" strike="noStrike" kern="1200" cap="none" spc="0" normalizeH="0" baseline="0" noProof="0" dirty="0">
                <a:ln>
                  <a:noFill/>
                </a:ln>
                <a:solidFill>
                  <a:srgbClr val="B30637"/>
                </a:solidFill>
                <a:effectLst/>
                <a:uLnTx/>
                <a:uFillTx/>
                <a:latin typeface="Helvetica" pitchFamily="2" charset="0"/>
                <a:ea typeface="MS PGothic" charset="0"/>
              </a:rPr>
              <a:t>2019;20:408-19</a:t>
            </a:r>
          </a:p>
        </p:txBody>
      </p:sp>
      <p:pic>
        <p:nvPicPr>
          <p:cNvPr id="9" name="Picture 8" descr="Graphical user interface, text, application&#10;&#10;Description automatically generated">
            <a:extLst>
              <a:ext uri="{FF2B5EF4-FFF2-40B4-BE49-F238E27FC236}">
                <a16:creationId xmlns:a16="http://schemas.microsoft.com/office/drawing/2014/main" id="{B4CEF3E7-2B44-9B7B-BF60-07BAC4162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928" y="1484784"/>
            <a:ext cx="6456040" cy="2275416"/>
          </a:xfrm>
          <a:prstGeom prst="rect">
            <a:avLst/>
          </a:prstGeom>
        </p:spPr>
      </p:pic>
      <p:sp>
        <p:nvSpPr>
          <p:cNvPr id="10" name="TextBox 9">
            <a:extLst>
              <a:ext uri="{FF2B5EF4-FFF2-40B4-BE49-F238E27FC236}">
                <a16:creationId xmlns:a16="http://schemas.microsoft.com/office/drawing/2014/main" id="{4E4DA4B1-D4C8-E841-481A-5C727E345BA5}"/>
              </a:ext>
            </a:extLst>
          </p:cNvPr>
          <p:cNvSpPr txBox="1"/>
          <p:nvPr/>
        </p:nvSpPr>
        <p:spPr>
          <a:xfrm>
            <a:off x="7752184" y="1484784"/>
            <a:ext cx="3773790"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B20637"/>
                </a:solidFill>
                <a:effectLst/>
                <a:uLnTx/>
                <a:uFillTx/>
                <a:latin typeface="Arial" pitchFamily="-72" charset="0"/>
                <a:ea typeface="MS PGothic" charset="0"/>
              </a:rPr>
              <a:t>Lancet Oncol </a:t>
            </a:r>
            <a:r>
              <a:rPr kumimoji="0" lang="en-US" sz="2000" b="1" i="0" u="none" strike="noStrike" kern="1200" cap="none" spc="0" normalizeH="0" baseline="0" noProof="0" dirty="0">
                <a:ln>
                  <a:noFill/>
                </a:ln>
                <a:solidFill>
                  <a:srgbClr val="B20637"/>
                </a:solidFill>
                <a:effectLst/>
                <a:uLnTx/>
                <a:uFillTx/>
                <a:latin typeface="Arial" pitchFamily="-72" charset="0"/>
                <a:ea typeface="MS PGothic" charset="0"/>
              </a:rPr>
              <a:t>2014;15:738-46</a:t>
            </a:r>
          </a:p>
        </p:txBody>
      </p:sp>
      <p:pic>
        <p:nvPicPr>
          <p:cNvPr id="12" name="Picture 11" descr="Text&#10;&#10;Description automatically generated with medium confidence">
            <a:extLst>
              <a:ext uri="{FF2B5EF4-FFF2-40B4-BE49-F238E27FC236}">
                <a16:creationId xmlns:a16="http://schemas.microsoft.com/office/drawing/2014/main" id="{02F8A39C-5887-ECD4-7F8B-0EDEDDDCB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60" y="315540"/>
            <a:ext cx="5015880" cy="2575722"/>
          </a:xfrm>
          <a:prstGeom prst="rect">
            <a:avLst/>
          </a:prstGeom>
        </p:spPr>
      </p:pic>
    </p:spTree>
    <p:extLst>
      <p:ext uri="{BB962C8B-B14F-4D97-AF65-F5344CB8AC3E}">
        <p14:creationId xmlns:p14="http://schemas.microsoft.com/office/powerpoint/2010/main" val="184358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6724-36DF-1867-3828-8912E756F8A8}"/>
              </a:ext>
            </a:extLst>
          </p:cNvPr>
          <p:cNvSpPr>
            <a:spLocks noGrp="1"/>
          </p:cNvSpPr>
          <p:nvPr>
            <p:ph type="title"/>
          </p:nvPr>
        </p:nvSpPr>
        <p:spPr/>
        <p:txBody>
          <a:bodyPr/>
          <a:lstStyle/>
          <a:p>
            <a:pPr algn="l"/>
            <a:r>
              <a:rPr lang="en-US" dirty="0">
                <a:solidFill>
                  <a:srgbClr val="0432FF"/>
                </a:solidFill>
              </a:rPr>
              <a:t>ALSYMPCA AND ERA 223: Summary of Key Outcomes with Radium-223 in </a:t>
            </a:r>
            <a:r>
              <a:rPr lang="en-US" dirty="0" err="1">
                <a:solidFill>
                  <a:srgbClr val="0432FF"/>
                </a:solidFill>
              </a:rPr>
              <a:t>mCRPC</a:t>
            </a:r>
            <a:endParaRPr lang="en-US" dirty="0">
              <a:solidFill>
                <a:srgbClr val="0432FF"/>
              </a:solidFill>
            </a:endParaRPr>
          </a:p>
        </p:txBody>
      </p:sp>
      <p:graphicFrame>
        <p:nvGraphicFramePr>
          <p:cNvPr id="5" name="Table 5">
            <a:extLst>
              <a:ext uri="{FF2B5EF4-FFF2-40B4-BE49-F238E27FC236}">
                <a16:creationId xmlns:a16="http://schemas.microsoft.com/office/drawing/2014/main" id="{F90A1460-C521-D470-9A3B-A78510FA4C29}"/>
              </a:ext>
            </a:extLst>
          </p:cNvPr>
          <p:cNvGraphicFramePr>
            <a:graphicFrameLocks noGrp="1"/>
          </p:cNvGraphicFramePr>
          <p:nvPr>
            <p:ph idx="1"/>
            <p:extLst>
              <p:ext uri="{D42A27DB-BD31-4B8C-83A1-F6EECF244321}">
                <p14:modId xmlns:p14="http://schemas.microsoft.com/office/powerpoint/2010/main" val="2575618531"/>
              </p:ext>
            </p:extLst>
          </p:nvPr>
        </p:nvGraphicFramePr>
        <p:xfrm>
          <a:off x="912286" y="2038804"/>
          <a:ext cx="10511781" cy="2780392"/>
        </p:xfrm>
        <a:graphic>
          <a:graphicData uri="http://schemas.openxmlformats.org/drawingml/2006/table">
            <a:tbl>
              <a:tblPr firstRow="1" bandRow="1">
                <a:tableStyleId>{21E4AEA4-8DFA-4A89-87EB-49C32662AFE0}</a:tableStyleId>
              </a:tblPr>
              <a:tblGrid>
                <a:gridCol w="1501683">
                  <a:extLst>
                    <a:ext uri="{9D8B030D-6E8A-4147-A177-3AD203B41FA5}">
                      <a16:colId xmlns:a16="http://schemas.microsoft.com/office/drawing/2014/main" val="2691326674"/>
                    </a:ext>
                  </a:extLst>
                </a:gridCol>
                <a:gridCol w="1501683">
                  <a:extLst>
                    <a:ext uri="{9D8B030D-6E8A-4147-A177-3AD203B41FA5}">
                      <a16:colId xmlns:a16="http://schemas.microsoft.com/office/drawing/2014/main" val="1288680298"/>
                    </a:ext>
                  </a:extLst>
                </a:gridCol>
                <a:gridCol w="1501683">
                  <a:extLst>
                    <a:ext uri="{9D8B030D-6E8A-4147-A177-3AD203B41FA5}">
                      <a16:colId xmlns:a16="http://schemas.microsoft.com/office/drawing/2014/main" val="4208011660"/>
                    </a:ext>
                  </a:extLst>
                </a:gridCol>
                <a:gridCol w="1501683">
                  <a:extLst>
                    <a:ext uri="{9D8B030D-6E8A-4147-A177-3AD203B41FA5}">
                      <a16:colId xmlns:a16="http://schemas.microsoft.com/office/drawing/2014/main" val="3209224159"/>
                    </a:ext>
                  </a:extLst>
                </a:gridCol>
                <a:gridCol w="1501683">
                  <a:extLst>
                    <a:ext uri="{9D8B030D-6E8A-4147-A177-3AD203B41FA5}">
                      <a16:colId xmlns:a16="http://schemas.microsoft.com/office/drawing/2014/main" val="3617705253"/>
                    </a:ext>
                  </a:extLst>
                </a:gridCol>
                <a:gridCol w="1635213">
                  <a:extLst>
                    <a:ext uri="{9D8B030D-6E8A-4147-A177-3AD203B41FA5}">
                      <a16:colId xmlns:a16="http://schemas.microsoft.com/office/drawing/2014/main" val="1906722678"/>
                    </a:ext>
                  </a:extLst>
                </a:gridCol>
                <a:gridCol w="1368153">
                  <a:extLst>
                    <a:ext uri="{9D8B030D-6E8A-4147-A177-3AD203B41FA5}">
                      <a16:colId xmlns:a16="http://schemas.microsoft.com/office/drawing/2014/main" val="3151015585"/>
                    </a:ext>
                  </a:extLst>
                </a:gridCol>
              </a:tblGrid>
              <a:tr h="623426">
                <a:tc rowSpan="2">
                  <a:txBody>
                    <a:bodyPr/>
                    <a:lstStyle/>
                    <a:p>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gridSpan="3">
                  <a:txBody>
                    <a:bodyPr/>
                    <a:lstStyle/>
                    <a:p>
                      <a:pPr algn="ctr"/>
                      <a:r>
                        <a:rPr lang="en-US" dirty="0"/>
                        <a:t>ALSYMPCA</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1"/>
                    </a:solidFill>
                  </a:tcPr>
                </a:tc>
                <a:tc hMerge="1">
                  <a:txBody>
                    <a:bodyPr/>
                    <a:lstStyle/>
                    <a:p>
                      <a:pPr algn="ctr"/>
                      <a:endParaRPr lang="en-US" dirty="0"/>
                    </a:p>
                  </a:txBody>
                  <a:tcPr/>
                </a:tc>
                <a:tc hMerge="1">
                  <a:txBody>
                    <a:bodyPr/>
                    <a:lstStyle/>
                    <a:p>
                      <a:pPr algn="ctr"/>
                      <a:endParaRPr lang="en-US" dirty="0"/>
                    </a:p>
                  </a:txBody>
                  <a:tcPr/>
                </a:tc>
                <a:tc gridSpan="3">
                  <a:txBody>
                    <a:bodyPr/>
                    <a:lstStyle/>
                    <a:p>
                      <a:pPr algn="ctr"/>
                      <a:r>
                        <a:rPr lang="en-US" dirty="0"/>
                        <a:t>ERA 223</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1"/>
                    </a:solidFill>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812199287"/>
                  </a:ext>
                </a:extLst>
              </a:tr>
              <a:tr h="744726">
                <a:tc vMerge="1">
                  <a:txBody>
                    <a:bodyPr/>
                    <a:lstStyle/>
                    <a:p>
                      <a:endParaRPr lang="en-US" b="1"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b="1" dirty="0">
                          <a:solidFill>
                            <a:schemeClr val="bg1"/>
                          </a:solidFill>
                        </a:rPr>
                        <a:t>R-223 + BSC (n = 614)</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b="1" dirty="0">
                          <a:solidFill>
                            <a:schemeClr val="bg1"/>
                          </a:solidFill>
                        </a:rPr>
                        <a:t>BSC</a:t>
                      </a:r>
                    </a:p>
                    <a:p>
                      <a:pPr algn="ctr"/>
                      <a:r>
                        <a:rPr lang="en-US" b="1" dirty="0">
                          <a:solidFill>
                            <a:schemeClr val="bg1"/>
                          </a:solidFill>
                        </a:rPr>
                        <a:t>(n = 307)</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b="1" dirty="0">
                          <a:solidFill>
                            <a:schemeClr val="bg1"/>
                          </a:solidFill>
                        </a:rPr>
                        <a:t>HR (</a:t>
                      </a:r>
                      <a:r>
                        <a:rPr lang="en-US" b="1" i="1" dirty="0">
                          <a:solidFill>
                            <a:schemeClr val="bg1"/>
                          </a:solidFill>
                        </a:rPr>
                        <a:t>p</a:t>
                      </a:r>
                      <a:r>
                        <a:rPr lang="en-US" b="1" dirty="0">
                          <a:solidFill>
                            <a:schemeClr val="bg1"/>
                          </a:solidFill>
                        </a:rPr>
                        <a:t>-value)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b="1" dirty="0">
                          <a:solidFill>
                            <a:schemeClr val="bg1"/>
                          </a:solidFill>
                        </a:rPr>
                        <a:t>AAP + R-223</a:t>
                      </a:r>
                    </a:p>
                    <a:p>
                      <a:pPr algn="ctr"/>
                      <a:r>
                        <a:rPr lang="en-US" b="1" dirty="0">
                          <a:solidFill>
                            <a:schemeClr val="bg1"/>
                          </a:solidFill>
                        </a:rPr>
                        <a:t>(n = 401)</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b="1" dirty="0">
                          <a:solidFill>
                            <a:schemeClr val="bg1"/>
                          </a:solidFill>
                        </a:rPr>
                        <a:t>AAP + placebo</a:t>
                      </a:r>
                    </a:p>
                    <a:p>
                      <a:pPr algn="ctr"/>
                      <a:r>
                        <a:rPr lang="en-US" b="1" dirty="0">
                          <a:solidFill>
                            <a:schemeClr val="bg1"/>
                          </a:solidFill>
                        </a:rPr>
                        <a:t>(n = 405)</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b="1" dirty="0">
                          <a:solidFill>
                            <a:schemeClr val="bg1"/>
                          </a:solidFill>
                        </a:rPr>
                        <a:t>HR (</a:t>
                      </a:r>
                      <a:r>
                        <a:rPr lang="en-US" b="1" i="1" dirty="0">
                          <a:solidFill>
                            <a:schemeClr val="bg1"/>
                          </a:solidFill>
                        </a:rPr>
                        <a:t>p</a:t>
                      </a:r>
                      <a:r>
                        <a:rPr lang="en-US" b="1" dirty="0">
                          <a:solidFill>
                            <a:schemeClr val="bg1"/>
                          </a:solidFill>
                        </a:rPr>
                        <a:t>-value)</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2228908922"/>
                  </a:ext>
                </a:extLst>
              </a:tr>
              <a:tr h="792088">
                <a:tc>
                  <a:txBody>
                    <a:bodyPr/>
                    <a:lstStyle/>
                    <a:p>
                      <a:r>
                        <a:rPr lang="en-US" dirty="0"/>
                        <a:t>Skeletal EFS, median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15.6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9.8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0.66 (0.0004)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22.3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26.0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1.12 (0.26)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6844662"/>
                  </a:ext>
                </a:extLst>
              </a:tr>
              <a:tr h="620152">
                <a:tc>
                  <a:txBody>
                    <a:bodyPr/>
                    <a:lstStyle/>
                    <a:p>
                      <a:r>
                        <a:rPr lang="en-US" dirty="0"/>
                        <a:t>OS, median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14.9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11.3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0.70 (&lt;0.001)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30.7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33.3 </a:t>
                      </a:r>
                      <a:r>
                        <a:rPr lang="en-US" dirty="0" err="1"/>
                        <a:t>mo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1.2 (0.13)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3056828323"/>
                  </a:ext>
                </a:extLst>
              </a:tr>
            </a:tbl>
          </a:graphicData>
        </a:graphic>
      </p:graphicFrame>
      <p:sp>
        <p:nvSpPr>
          <p:cNvPr id="4" name="TextBox 3">
            <a:extLst>
              <a:ext uri="{FF2B5EF4-FFF2-40B4-BE49-F238E27FC236}">
                <a16:creationId xmlns:a16="http://schemas.microsoft.com/office/drawing/2014/main" id="{0E62CC59-CB5F-F768-5904-B571231A69DF}"/>
              </a:ext>
            </a:extLst>
          </p:cNvPr>
          <p:cNvSpPr txBox="1"/>
          <p:nvPr/>
        </p:nvSpPr>
        <p:spPr>
          <a:xfrm>
            <a:off x="0" y="6304002"/>
            <a:ext cx="9952280"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Parker C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2013;369(3):213-23; Sartor O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2014;15(7):738-46;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Smith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2019;20(3):408-19.</a:t>
            </a:r>
          </a:p>
        </p:txBody>
      </p:sp>
      <p:sp>
        <p:nvSpPr>
          <p:cNvPr id="6" name="TextBox 5">
            <a:extLst>
              <a:ext uri="{FF2B5EF4-FFF2-40B4-BE49-F238E27FC236}">
                <a16:creationId xmlns:a16="http://schemas.microsoft.com/office/drawing/2014/main" id="{180C411A-C68C-3F44-BB01-5B9CF11EF39A}"/>
              </a:ext>
            </a:extLst>
          </p:cNvPr>
          <p:cNvSpPr txBox="1"/>
          <p:nvPr/>
        </p:nvSpPr>
        <p:spPr>
          <a:xfrm>
            <a:off x="815926" y="4925368"/>
            <a:ext cx="10824690" cy="323165"/>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BSC = best supportive care; AAP = abiraterone acetate with prednisone or prednisolone; EFS = event-free survival; OS = overall survival</a:t>
            </a:r>
          </a:p>
        </p:txBody>
      </p:sp>
    </p:spTree>
    <p:extLst>
      <p:ext uri="{BB962C8B-B14F-4D97-AF65-F5344CB8AC3E}">
        <p14:creationId xmlns:p14="http://schemas.microsoft.com/office/powerpoint/2010/main" val="3882154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B4DEF12-2242-1A9F-163C-86908FD08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332656"/>
            <a:ext cx="10225136" cy="5799633"/>
          </a:xfrm>
          <a:prstGeom prst="rect">
            <a:avLst/>
          </a:prstGeom>
        </p:spPr>
      </p:pic>
      <p:sp>
        <p:nvSpPr>
          <p:cNvPr id="6" name="TextBox 5">
            <a:extLst>
              <a:ext uri="{FF2B5EF4-FFF2-40B4-BE49-F238E27FC236}">
                <a16:creationId xmlns:a16="http://schemas.microsoft.com/office/drawing/2014/main" id="{6591214D-D8E2-281E-7689-D1CA7F726F58}"/>
              </a:ext>
            </a:extLst>
          </p:cNvPr>
          <p:cNvSpPr txBox="1"/>
          <p:nvPr/>
        </p:nvSpPr>
        <p:spPr>
          <a:xfrm>
            <a:off x="3071664" y="749685"/>
            <a:ext cx="1529586"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97758"/>
                </a:solidFill>
                <a:effectLst/>
                <a:uLnTx/>
                <a:uFillTx/>
                <a:latin typeface="Arial" pitchFamily="-72" charset="0"/>
                <a:ea typeface="MS PGothic" charset="0"/>
              </a:rPr>
              <a:t>Abstract 5002</a:t>
            </a:r>
          </a:p>
        </p:txBody>
      </p:sp>
      <p:sp>
        <p:nvSpPr>
          <p:cNvPr id="7" name="TextBox 6">
            <a:extLst>
              <a:ext uri="{FF2B5EF4-FFF2-40B4-BE49-F238E27FC236}">
                <a16:creationId xmlns:a16="http://schemas.microsoft.com/office/drawing/2014/main" id="{AEFB9519-8576-1BBB-7F83-A1FA51C10690}"/>
              </a:ext>
            </a:extLst>
          </p:cNvPr>
          <p:cNvSpPr txBox="1"/>
          <p:nvPr/>
        </p:nvSpPr>
        <p:spPr>
          <a:xfrm>
            <a:off x="119336" y="6525344"/>
            <a:ext cx="35331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Gillessen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ASCO 2021;Abstract 5002.</a:t>
            </a:r>
          </a:p>
        </p:txBody>
      </p:sp>
    </p:spTree>
    <p:extLst>
      <p:ext uri="{BB962C8B-B14F-4D97-AF65-F5344CB8AC3E}">
        <p14:creationId xmlns:p14="http://schemas.microsoft.com/office/powerpoint/2010/main" val="3791356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268DE-EAA0-D9C2-5469-6BEC8410DCE3}"/>
              </a:ext>
            </a:extLst>
          </p:cNvPr>
          <p:cNvSpPr>
            <a:spLocks noGrp="1"/>
          </p:cNvSpPr>
          <p:nvPr>
            <p:ph type="title"/>
          </p:nvPr>
        </p:nvSpPr>
        <p:spPr/>
        <p:txBody>
          <a:bodyPr/>
          <a:lstStyle/>
          <a:p>
            <a:pPr algn="l"/>
            <a:r>
              <a:rPr lang="en-US" dirty="0"/>
              <a:t>PEACE-3 Original Study Schema</a:t>
            </a:r>
          </a:p>
        </p:txBody>
      </p:sp>
      <p:pic>
        <p:nvPicPr>
          <p:cNvPr id="11" name="Picture 10" descr="Graphical user interface, text, application&#10;&#10;Description automatically generated">
            <a:extLst>
              <a:ext uri="{FF2B5EF4-FFF2-40B4-BE49-F238E27FC236}">
                <a16:creationId xmlns:a16="http://schemas.microsoft.com/office/drawing/2014/main" id="{60F247D7-E248-3095-D514-537E14055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65" y="1484784"/>
            <a:ext cx="10776520" cy="4481219"/>
          </a:xfrm>
          <a:prstGeom prst="rect">
            <a:avLst/>
          </a:prstGeom>
        </p:spPr>
      </p:pic>
      <p:sp>
        <p:nvSpPr>
          <p:cNvPr id="5" name="TextBox 4">
            <a:extLst>
              <a:ext uri="{FF2B5EF4-FFF2-40B4-BE49-F238E27FC236}">
                <a16:creationId xmlns:a16="http://schemas.microsoft.com/office/drawing/2014/main" id="{FF24C068-559D-914B-9661-3F0B922C74A9}"/>
              </a:ext>
            </a:extLst>
          </p:cNvPr>
          <p:cNvSpPr txBox="1"/>
          <p:nvPr/>
        </p:nvSpPr>
        <p:spPr>
          <a:xfrm>
            <a:off x="119336" y="6525344"/>
            <a:ext cx="35331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Gillessen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ASCO 2021;Abstract 5002.</a:t>
            </a:r>
          </a:p>
        </p:txBody>
      </p:sp>
    </p:spTree>
    <p:extLst>
      <p:ext uri="{BB962C8B-B14F-4D97-AF65-F5344CB8AC3E}">
        <p14:creationId xmlns:p14="http://schemas.microsoft.com/office/powerpoint/2010/main" val="3265596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NYL2014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4D068F-6BCD-40C8-9E0C-C24BC88E0C9E}"/>
</file>

<file path=customXml/itemProps2.xml><?xml version="1.0" encoding="utf-8"?>
<ds:datastoreItem xmlns:ds="http://schemas.openxmlformats.org/officeDocument/2006/customXml" ds:itemID="{7C0B32DC-7E91-4578-B291-5810DE798669}"/>
</file>

<file path=docProps/app.xml><?xml version="1.0" encoding="utf-8"?>
<Properties xmlns="http://schemas.openxmlformats.org/officeDocument/2006/extended-properties" xmlns:vt="http://schemas.openxmlformats.org/officeDocument/2006/docPropsVTypes">
  <Template/>
  <TotalTime>5756</TotalTime>
  <Words>6787</Words>
  <Application>Microsoft Macintosh PowerPoint</Application>
  <PresentationFormat>Widescreen</PresentationFormat>
  <Paragraphs>856</Paragraphs>
  <Slides>118</Slides>
  <Notes>13</Notes>
  <HiddenSlides>0</HiddenSlides>
  <MMClips>1</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118</vt:i4>
      </vt:variant>
    </vt:vector>
  </HeadingPairs>
  <TitlesOfParts>
    <vt:vector size="132" baseType="lpstr">
      <vt:lpstr>Arial</vt:lpstr>
      <vt:lpstr>Calibri</vt:lpstr>
      <vt:lpstr>Georgia</vt:lpstr>
      <vt:lpstr>Helvetica</vt:lpstr>
      <vt:lpstr>Symbol</vt:lpstr>
      <vt:lpstr>Times New Roman</vt:lpstr>
      <vt:lpstr>Wingdings</vt:lpstr>
      <vt:lpstr>3_Default Design</vt:lpstr>
      <vt:lpstr>5_Default Design</vt:lpstr>
      <vt:lpstr>1_Custom Design</vt:lpstr>
      <vt:lpstr>4_NYL2014_PPT_Slides</vt:lpstr>
      <vt:lpstr>MLC2015_PPT_Slides</vt:lpstr>
      <vt:lpstr>6_Default Design</vt:lpstr>
      <vt:lpstr>7_Default Design</vt:lpstr>
      <vt:lpstr>Saturday, June 4, 2022 6:45 AM – 7:45 AM CT (7:45 AM – 8:45 AM ET)</vt:lpstr>
      <vt:lpstr>Faculty</vt:lpstr>
      <vt:lpstr>Commercial Support</vt:lpstr>
      <vt:lpstr>Dr Love — Disclosures</vt:lpstr>
      <vt:lpstr>Dr Armstrong — Disclosures</vt:lpstr>
      <vt:lpstr>Dr Bryce — Disclosures</vt:lpstr>
      <vt:lpstr>Dr Morgans — Disclosures</vt:lpstr>
      <vt:lpstr>Agenda</vt:lpstr>
      <vt:lpstr>Agenda</vt:lpstr>
      <vt:lpstr>PowerPoint Presentation</vt:lpstr>
      <vt:lpstr>PowerPoint Presentation</vt:lpstr>
      <vt:lpstr>Discussion</vt:lpstr>
      <vt:lpstr>Skin Rash with Apalutamide</vt:lpstr>
      <vt:lpstr>PowerPoint Presentation</vt:lpstr>
      <vt:lpstr>PowerPoint Presentation</vt:lpstr>
      <vt:lpstr>Overall Survival: Darolutamide, Enzalutamide, Apalutamide</vt:lpstr>
      <vt:lpstr>Comparison of Toxicities: Darolutamide, Enzalutamide or  Apalutamide for Nonmetastatic CRPC </vt:lpstr>
      <vt:lpstr>PowerPoint Presentation</vt:lpstr>
      <vt:lpstr>ARASENS: Primary Endpoint — Overall Survival</vt:lpstr>
      <vt:lpstr>PowerPoint Presentation</vt:lpstr>
      <vt:lpstr>PowerPoint Presentation</vt:lpstr>
      <vt:lpstr>STAMPEDE Primary Endpoint: Metastasis-Free Survival  (Pooled Analysis)</vt:lpstr>
      <vt:lpstr>STAMPEDE: Overall Survival (Pooled Analysis)</vt:lpstr>
      <vt:lpstr>Agenda</vt:lpstr>
      <vt:lpstr>PowerPoint Presentation</vt:lpstr>
      <vt:lpstr>Imaging </vt:lpstr>
      <vt:lpstr>PowerPoint Presentation</vt:lpstr>
      <vt:lpstr>Imaging </vt:lpstr>
      <vt:lpstr>PowerPoint Presentation</vt:lpstr>
      <vt:lpstr>PowerPoint Presentation</vt:lpstr>
      <vt:lpstr>PowerPoint Presentation</vt:lpstr>
      <vt:lpstr>PowerPoint Presentation</vt:lpstr>
      <vt:lpstr>PowerPoint Presentation</vt:lpstr>
      <vt:lpstr>CARD Study Design</vt:lpstr>
      <vt:lpstr>FDA Approves 177Lu-PSMA-617 for mCRPC  Press Release: March 23, 2022</vt:lpstr>
      <vt:lpstr>177Lu-PSMA-617 targeted radioligand therapy&lt;br /&gt;</vt:lpstr>
      <vt:lpstr>PowerPoint Presentation</vt:lpstr>
      <vt:lpstr>VISION: Efficacy Summary</vt:lpstr>
      <vt:lpstr>VISION: Selected Adverse Events </vt:lpstr>
      <vt:lpstr>PowerPoint Presentation</vt:lpstr>
      <vt:lpstr>PowerPoint Presentation</vt:lpstr>
      <vt:lpstr>TheraP: 177Lu-PSMA-617 (LuPSMA) versus Cabazitaxel in Metastatic Castration-Resistant Prostate Cancer (mCRPC) Progressing After Docetaxel—Overall Survival After Median Follow-Up of 3 Years (ANZUP 1603) </vt:lpstr>
      <vt:lpstr>[177Lu]Lu-PSMA-617 in PSMA-Positive Metastatic Castration-Resistant Prostate Cancer: Prior and Concomitant Treatment Subgroup Analyses of the VISION Trial</vt:lpstr>
      <vt:lpstr>[68Ga]Ga-PSMA-11 PET Baseline Imaging as a Prognostic Tool for Clinical Outcomes to [177Lu]Lu-PSMA-617 in Patients with mCRPC: A VISION Substudy </vt:lpstr>
      <vt:lpstr>PowerPoint Presentation</vt:lpstr>
      <vt:lpstr>COSMIC-021: Cabozantinib/Atezolizumab for mCRPC Best Change from Baseline in Sum of Target Lesions</vt:lpstr>
      <vt:lpstr>CONTACT-02: Phase III Trial Schema</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Side Effects with PARP Inhibitor Combinations</vt:lpstr>
      <vt:lpstr>PowerPoint Presentation</vt:lpstr>
      <vt:lpstr>PowerPoint Presentation</vt:lpstr>
      <vt:lpstr>PowerPoint Presentation</vt:lpstr>
      <vt:lpstr>PowerPoint Presentation</vt:lpstr>
      <vt:lpstr>PowerPoint Presentation</vt:lpstr>
      <vt:lpstr>PowerPoint Presentation</vt:lpstr>
      <vt:lpstr>PROpel Phase III Study Design</vt:lpstr>
      <vt:lpstr>PROpel: Olaparib and Abiraterone versus Placebo and Abiraterone as First-Line Therapy for mCRPC Primary Endpoint: Investigator-Assessed Radiographic Progression-Free  Survival (rPFS)</vt:lpstr>
      <vt:lpstr>PROpel: Subgroup Analysis of rPFS</vt:lpstr>
      <vt:lpstr>PROpel: Overall Response Rate (Patients with Measurable Disease)</vt:lpstr>
      <vt:lpstr>PROpel: Overall Safety Profile</vt:lpstr>
      <vt:lpstr>PROpel: Most Common Adverse Events</vt:lpstr>
      <vt:lpstr>PROpel: Cardiac and Thromboembolic Adverse Events</vt:lpstr>
      <vt:lpstr>PowerPoint Presentation</vt:lpstr>
      <vt:lpstr>MAGNITUDE Phase III Study Design</vt:lpstr>
      <vt:lpstr>MAGNITUDE: BRCA1/2 Mutations — Primary Endpoint Niraparib with Abiraterone Acetate Significantly Reduced the Risk of  Disease Progression or Death by 47% in mCRPC</vt:lpstr>
      <vt:lpstr>MAGNITUDE: Overall Response Rate</vt:lpstr>
      <vt:lpstr>MAGNITUDE HRR Biomarker-Positive:  Treatment-Emergent Adverse Events</vt:lpstr>
      <vt:lpstr>MAGNITUDE HRR BM-: Prespecified Early Futility Analysis No Benefit of NIRA + AAP in HRR BM- Patients</vt:lpstr>
      <vt:lpstr>Select Ongoing Phase III Trials of PARP Inhibitor Combined with Secondary Hormonal Therapy</vt:lpstr>
      <vt:lpstr>PowerPoint Presentation</vt:lpstr>
      <vt:lpstr>STAMPEDE: Noteworthy Adverse Event Differences</vt:lpstr>
      <vt:lpstr>Select Ongoing Phase III Trials of Secondary Hormonal Therapy for High-Risk Localized or Locally Advanced Prostate Cancer</vt:lpstr>
      <vt:lpstr>FDA Approvals of Next-Generation Antiandrogens for Nonmetastatic CRPC</vt:lpstr>
      <vt:lpstr>Primary Endpoint: Metastasis-Free Survival (MFS)  in Nonmetastatic CRPC </vt:lpstr>
      <vt:lpstr>PowerPoint Presentation</vt:lpstr>
      <vt:lpstr>Final OS Analyses: Enzalutamide, Abiraterone and Apalutamide for mHSPC</vt:lpstr>
      <vt:lpstr>ARASENS: Grade 3-4 Adverse Events</vt:lpstr>
      <vt:lpstr>ARASENS: Adverse Events of Special Interest with  Androgen Receptor (AR) Pathway Inhibitors</vt:lpstr>
      <vt:lpstr>PEACE-1: Study Design</vt:lpstr>
      <vt:lpstr>PEACE-1 Coprimary Endpoint: Radiographic Progression-Free Survival</vt:lpstr>
      <vt:lpstr>PEACE-1 Coprimary Endpoint: Overall Survival</vt:lpstr>
      <vt:lpstr>PEACE-1: Efficacy Outcomes in the ITT Population</vt:lpstr>
      <vt:lpstr>PEACE-1: Adverse Events in the Safety Population</vt:lpstr>
      <vt:lpstr>Summary of Key Clinical Trials in mHSPC</vt:lpstr>
      <vt:lpstr>Updated Overall Survival Outcomes in ENZAMET (ANZUP 1304), an International, Cooperative Group Trial of Enzalutamide in Metastatic Hormone-Sensitive Prostate Cancer (mHSPC) </vt:lpstr>
      <vt:lpstr>PowerPoint Presentation</vt:lpstr>
      <vt:lpstr>Range of an α-Emitting Radiopharmaceutical Compared to a β-Emitter</vt:lpstr>
      <vt:lpstr>PowerPoint Presentation</vt:lpstr>
      <vt:lpstr>ALSYMPCA AND ERA 223: Summary of Key Outcomes with Radium-223 in mCRPC</vt:lpstr>
      <vt:lpstr>PowerPoint Presentation</vt:lpstr>
      <vt:lpstr>PEACE-3 Original Study Schema</vt:lpstr>
      <vt:lpstr>PEACE-3: Cumulative Incidence of Fractures by Treatment Arm and Use of Bone Protecting Agents</vt:lpstr>
      <vt:lpstr>PEACE-3: Bone Fractures and Cumulative Incidence — Safety Population</vt:lpstr>
      <vt:lpstr>PowerPoint Presentation</vt:lpstr>
      <vt:lpstr>PRINCE: 177Lu-PSMA-617 Combined with Pembrolizumab for mCRPC  PSA Response Rate (Primary Endpoint) </vt:lpstr>
      <vt:lpstr>PRINCE: Treatment-Related Adverse Events  (TRAEs)</vt:lpstr>
      <vt:lpstr>Immune Checkpoint Inhibitors in mCRPC</vt:lpstr>
      <vt:lpstr>Inherited DNA Repair Gene Mutations in Men with Metastatic Prostate Cancer</vt:lpstr>
      <vt:lpstr>PowerPoint Presentation</vt:lpstr>
      <vt:lpstr>PROfound Primary Endpoint: Imaging-Based PFS with Olaparib  for Patients with mCRPC and at Least 1 Alteration in BRCA1, BRCA2 or ATM (Cohort A)</vt:lpstr>
      <vt:lpstr>PROfound: OS with Olaparib for Patients with mCRPC and at Least 1 Alteration in BRCA1, BRCA2 or ATM (Cohort A)</vt:lpstr>
      <vt:lpstr>PowerPoint Presentation</vt:lpstr>
      <vt:lpstr>TRITON2: Response to Rucaparib in Patients with mCRPC  Harboring a BRCA1 or BRCA2 Gene Alteration</vt:lpstr>
      <vt:lpstr>PARP Inhibitor Monotherapy with Investigational Agents</vt:lpstr>
      <vt:lpstr>PowerPoint Presentation</vt:lpstr>
      <vt:lpstr>Next-Generation Androgen Receptor Inhibitors</vt:lpstr>
      <vt:lpstr>PowerPoint Presentation</vt:lpstr>
      <vt:lpstr>PROpel: TFST and PFS2</vt:lpstr>
      <vt:lpstr>MAGNITUDE: All HRR Biomarker-Positive — Primary Endpoint Niraparib with Abiraterone Acetate Significantly Reduced the Risk of  Disease Progression or Death by 27% in mCRPC</vt:lpstr>
      <vt:lpstr>MAGNITUDE HRR Biomarker-Positive: Summary of TEAEs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804</cp:revision>
  <cp:lastPrinted>2020-11-18T16:45:31Z</cp:lastPrinted>
  <dcterms:created xsi:type="dcterms:W3CDTF">2020-11-13T19:02:13Z</dcterms:created>
  <dcterms:modified xsi:type="dcterms:W3CDTF">2022-06-06T12:52:05Z</dcterms:modified>
</cp:coreProperties>
</file>