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drawings/drawing1.xml" ContentType="application/vnd.openxmlformats-officedocument.drawingml.chartshapes+xml"/>
  <Override PartName="/ppt/presentation.xml" ContentType="application/vnd.openxmlformats-officedocument.presentationml.presentation.main+xml"/>
  <Override PartName="/ppt/slideLayouts/slideLayout57.xml" ContentType="application/vnd.openxmlformats-officedocument.presentationml.slideLayout+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notesSlides/notesSlide11.xml" ContentType="application/vnd.openxmlformats-officedocument.presentationml.notesSlid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notesSlides/notesSlide6.xml" ContentType="application/vnd.openxmlformats-officedocument.presentationml.notesSlide+xml"/>
  <Override PartName="/ppt/notesSlides/notesSlide5.xml" ContentType="application/vnd.openxmlformats-officedocument.presentationml.notesSlide+xml"/>
  <Override PartName="/ppt/notesSlides/notesSlide4.xml" ContentType="application/vnd.openxmlformats-officedocument.presentationml.notesSlide+xml"/>
  <Override PartName="/ppt/notesSlides/notesSlide3.xml" ContentType="application/vnd.openxmlformats-officedocument.presentationml.notesSlide+xml"/>
  <Override PartName="/ppt/notesSlides/notesSlide2.xml" ContentType="application/vnd.openxmlformats-officedocument.presentationml.notesSlid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notesSlides/notesSlide1.xml" ContentType="application/vnd.openxmlformats-officedocument.presentationml.notesSlid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74.xml" ContentType="application/vnd.openxmlformats-officedocument.presentationml.slideLayout+xml"/>
  <Override PartName="/ppt/slideLayouts/slideLayout73.xml" ContentType="application/vnd.openxmlformats-officedocument.presentationml.slideLayout+xml"/>
  <Override PartName="/ppt/slideLayouts/slideLayout72.xml" ContentType="application/vnd.openxmlformats-officedocument.presentationml.slideLayout+xml"/>
  <Override PartName="/ppt/slideLayouts/slideLayout71.xml" ContentType="application/vnd.openxmlformats-officedocument.presentationml.slideLayout+xml"/>
  <Override PartName="/ppt/slideLayouts/slideLayout70.xml" ContentType="application/vnd.openxmlformats-officedocument.presentationml.slideLayout+xml"/>
  <Override PartName="/ppt/slideLayouts/slideLayout69.xml" ContentType="application/vnd.openxmlformats-officedocument.presentationml.slideLayout+xml"/>
  <Override PartName="/ppt/slideLayouts/slideLayout68.xml" ContentType="application/vnd.openxmlformats-officedocument.presentationml.slideLayout+xml"/>
  <Override PartName="/ppt/slideLayouts/slideLayout67.xml" ContentType="application/vnd.openxmlformats-officedocument.presentationml.slideLayout+xml"/>
  <Override PartName="/ppt/slideLayouts/slideLayout66.xml" ContentType="application/vnd.openxmlformats-officedocument.presentationml.slideLayout+xml"/>
  <Override PartName="/ppt/slideLayouts/slideLayout65.xml" ContentType="application/vnd.openxmlformats-officedocument.presentationml.slideLayout+xml"/>
  <Override PartName="/ppt/slideLayouts/slideLayout64.xml" ContentType="application/vnd.openxmlformats-officedocument.presentationml.slideLayout+xml"/>
  <Override PartName="/ppt/slideLayouts/slideLayout63.xml" ContentType="application/vnd.openxmlformats-officedocument.presentationml.slideLayout+xml"/>
  <Override PartName="/ppt/slideLayouts/slideLayout62.xml" ContentType="application/vnd.openxmlformats-officedocument.presentationml.slideLayout+xml"/>
  <Override PartName="/ppt/slideLayouts/slideLayout61.xml" ContentType="application/vnd.openxmlformats-officedocument.presentationml.slideLayout+xml"/>
  <Override PartName="/ppt/slideLayouts/slideLayout60.xml" ContentType="application/vnd.openxmlformats-officedocument.presentationml.slideLayout+xml"/>
  <Override PartName="/ppt/slideLayouts/slideLayout59.xml" ContentType="application/vnd.openxmlformats-officedocument.presentationml.slideLayout+xml"/>
  <Override PartName="/ppt/slideLayouts/slideLayout58.xml" ContentType="application/vnd.openxmlformats-officedocument.presentationml.slideLayout+xml"/>
  <Override PartName="/ppt/slideLayouts/slideLayout56.xml" ContentType="application/vnd.openxmlformats-officedocument.presentationml.slideLayout+xml"/>
  <Override PartName="/ppt/slideLayouts/slideLayout50.xml" ContentType="application/vnd.openxmlformats-officedocument.presentationml.slideLayout+xml"/>
  <Override PartName="/ppt/slideLayouts/slideLayout55.xml" ContentType="application/vnd.openxmlformats-officedocument.presentationml.slideLayout+xml"/>
  <Override PartName="/ppt/slideLayouts/slideLayout54.xml" ContentType="application/vnd.openxmlformats-officedocument.presentationml.slideLayout+xml"/>
  <Override PartName="/ppt/slideLayouts/slideLayout53.xml" ContentType="application/vnd.openxmlformats-officedocument.presentationml.slideLayout+xml"/>
  <Override PartName="/ppt/slideLayouts/slideLayout52.xml" ContentType="application/vnd.openxmlformats-officedocument.presentationml.slideLayout+xml"/>
  <Override PartName="/ppt/slideLayouts/slideLayout5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2.xml" ContentType="application/vnd.openxmlformats-officedocument.theme+xml"/>
  <Override PartName="/ppt/theme/theme1.xml" ContentType="application/vnd.openxmlformats-officedocument.theme+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charts/colors1.xml" ContentType="application/vnd.ms-office.chartcolorstyle+xml"/>
  <Override PartName="/ppt/charts/style1.xml" ContentType="application/vnd.ms-office.chartstyle+xml"/>
  <Override PartName="/ppt/charts/chart1.xml" ContentType="application/vnd.openxmlformats-officedocument.drawingml.chart+xml"/>
  <Override PartName="/ppt/tableStyles.xml" ContentType="application/vnd.openxmlformats-officedocument.presentationml.tableStyles+xml"/>
  <Override PartName="/ppt/presProps.xml" ContentType="application/vnd.openxmlformats-officedocument.presentationml.presProps+xml"/>
  <Override PartName="/ppt/viewProps.xml" ContentType="application/vnd.openxmlformats-officedocument.presentationml.viewProp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docProps/app.xml" ContentType="application/vnd.openxmlformats-officedocument.extended-properties+xml"/>
  <Override PartName="/docProps/core.xml" ContentType="application/vnd.openxmlformats-package.core-properties+xml"/>
  <Override PartName="/ppt/revisionInfo.xml" ContentType="application/vnd.ms-powerpoint.revisioninfo+xml"/>
  <Override PartName="/ppt/tags/tag14.xml" ContentType="application/vnd.openxmlformats-officedocument.presentationml.tags+xml"/>
  <Override PartName="/ppt/tags/tag13.xml" ContentType="application/vnd.openxmlformats-officedocument.presentationml.tag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5143" r:id="rId1"/>
    <p:sldMasterId id="2147485251" r:id="rId2"/>
    <p:sldMasterId id="2147485261" r:id="rId3"/>
    <p:sldMasterId id="2147485291" r:id="rId4"/>
  </p:sldMasterIdLst>
  <p:notesMasterIdLst>
    <p:notesMasterId r:id="rId141"/>
  </p:notesMasterIdLst>
  <p:handoutMasterIdLst>
    <p:handoutMasterId r:id="rId142"/>
  </p:handoutMasterIdLst>
  <p:sldIdLst>
    <p:sldId id="2147471051" r:id="rId5"/>
    <p:sldId id="2147470930" r:id="rId6"/>
    <p:sldId id="2147470752" r:id="rId7"/>
    <p:sldId id="2147471074" r:id="rId8"/>
    <p:sldId id="13407" r:id="rId9"/>
    <p:sldId id="2147471066" r:id="rId10"/>
    <p:sldId id="2147470854" r:id="rId11"/>
    <p:sldId id="2147470933" r:id="rId12"/>
    <p:sldId id="2147470934" r:id="rId13"/>
    <p:sldId id="2147471052" r:id="rId14"/>
    <p:sldId id="2147470562" r:id="rId15"/>
    <p:sldId id="2147470935" r:id="rId16"/>
    <p:sldId id="2147471075" r:id="rId17"/>
    <p:sldId id="258" r:id="rId18"/>
    <p:sldId id="259" r:id="rId19"/>
    <p:sldId id="2147471076" r:id="rId20"/>
    <p:sldId id="304" r:id="rId21"/>
    <p:sldId id="305" r:id="rId22"/>
    <p:sldId id="306" r:id="rId23"/>
    <p:sldId id="2147471053" r:id="rId24"/>
    <p:sldId id="2147471054" r:id="rId25"/>
    <p:sldId id="2147470732" r:id="rId26"/>
    <p:sldId id="2147470734" r:id="rId27"/>
    <p:sldId id="2147470733" r:id="rId28"/>
    <p:sldId id="2147470735" r:id="rId29"/>
    <p:sldId id="262" r:id="rId30"/>
    <p:sldId id="275" r:id="rId31"/>
    <p:sldId id="276" r:id="rId32"/>
    <p:sldId id="277" r:id="rId33"/>
    <p:sldId id="278" r:id="rId34"/>
    <p:sldId id="279" r:id="rId35"/>
    <p:sldId id="2147470849" r:id="rId36"/>
    <p:sldId id="2145706749" r:id="rId37"/>
    <p:sldId id="2147470938" r:id="rId38"/>
    <p:sldId id="2147470436" r:id="rId39"/>
    <p:sldId id="2147470850" r:id="rId40"/>
    <p:sldId id="2147470851" r:id="rId41"/>
    <p:sldId id="2147470545" r:id="rId42"/>
    <p:sldId id="2147470842" r:id="rId43"/>
    <p:sldId id="2147470841" r:id="rId44"/>
    <p:sldId id="2147470582" r:id="rId45"/>
    <p:sldId id="2147470583" r:id="rId46"/>
    <p:sldId id="2147470584" r:id="rId47"/>
    <p:sldId id="2147471003" r:id="rId48"/>
    <p:sldId id="2147470936" r:id="rId49"/>
    <p:sldId id="2147471043" r:id="rId50"/>
    <p:sldId id="2147471044" r:id="rId51"/>
    <p:sldId id="2147471045" r:id="rId52"/>
    <p:sldId id="2147471046" r:id="rId53"/>
    <p:sldId id="2147471047" r:id="rId54"/>
    <p:sldId id="2147471048" r:id="rId55"/>
    <p:sldId id="2147471037" r:id="rId56"/>
    <p:sldId id="2147471038" r:id="rId57"/>
    <p:sldId id="2147471039" r:id="rId58"/>
    <p:sldId id="2147471040" r:id="rId59"/>
    <p:sldId id="2147470727" r:id="rId60"/>
    <p:sldId id="2147470560" r:id="rId61"/>
    <p:sldId id="2147470844" r:id="rId62"/>
    <p:sldId id="2147470845" r:id="rId63"/>
    <p:sldId id="2135714894" r:id="rId64"/>
    <p:sldId id="2147470450" r:id="rId65"/>
    <p:sldId id="2147470446" r:id="rId66"/>
    <p:sldId id="2147471004" r:id="rId67"/>
    <p:sldId id="2147471009" r:id="rId68"/>
    <p:sldId id="2147471011" r:id="rId69"/>
    <p:sldId id="2147470937" r:id="rId70"/>
    <p:sldId id="2147470723" r:id="rId71"/>
    <p:sldId id="2147470724" r:id="rId72"/>
    <p:sldId id="2147470725" r:id="rId73"/>
    <p:sldId id="2147470726" r:id="rId74"/>
    <p:sldId id="267" r:id="rId75"/>
    <p:sldId id="269" r:id="rId76"/>
    <p:sldId id="270" r:id="rId77"/>
    <p:sldId id="271" r:id="rId78"/>
    <p:sldId id="272" r:id="rId79"/>
    <p:sldId id="2147470728" r:id="rId80"/>
    <p:sldId id="2147470729" r:id="rId81"/>
    <p:sldId id="2147470730" r:id="rId82"/>
    <p:sldId id="2147470731" r:id="rId83"/>
    <p:sldId id="2147470445" r:id="rId84"/>
    <p:sldId id="2141410976" r:id="rId85"/>
    <p:sldId id="2147470715" r:id="rId86"/>
    <p:sldId id="2147470716" r:id="rId87"/>
    <p:sldId id="2147470589" r:id="rId88"/>
    <p:sldId id="263" r:id="rId89"/>
    <p:sldId id="2147470585" r:id="rId90"/>
    <p:sldId id="2147470586" r:id="rId91"/>
    <p:sldId id="2147470587" r:id="rId92"/>
    <p:sldId id="2147470588" r:id="rId93"/>
    <p:sldId id="2141411012" r:id="rId94"/>
    <p:sldId id="2147470565" r:id="rId95"/>
    <p:sldId id="2141411011" r:id="rId96"/>
    <p:sldId id="2147470563" r:id="rId97"/>
    <p:sldId id="2147470567" r:id="rId98"/>
    <p:sldId id="2147470447" r:id="rId99"/>
    <p:sldId id="2147470448" r:id="rId100"/>
    <p:sldId id="2147471041" r:id="rId101"/>
    <p:sldId id="13403" r:id="rId102"/>
    <p:sldId id="2147470843" r:id="rId103"/>
    <p:sldId id="2147471042" r:id="rId104"/>
    <p:sldId id="2147470439" r:id="rId105"/>
    <p:sldId id="2147470440" r:id="rId106"/>
    <p:sldId id="2147470441" r:id="rId107"/>
    <p:sldId id="2147470442" r:id="rId108"/>
    <p:sldId id="2147470443" r:id="rId109"/>
    <p:sldId id="2147470444" r:id="rId110"/>
    <p:sldId id="2147470846" r:id="rId111"/>
    <p:sldId id="2147470576" r:id="rId112"/>
    <p:sldId id="2147470577" r:id="rId113"/>
    <p:sldId id="2147470578" r:id="rId114"/>
    <p:sldId id="2147470579" r:id="rId115"/>
    <p:sldId id="2147470580" r:id="rId116"/>
    <p:sldId id="2147470581" r:id="rId117"/>
    <p:sldId id="2147470561" r:id="rId118"/>
    <p:sldId id="2147470571" r:id="rId119"/>
    <p:sldId id="2147470572" r:id="rId120"/>
    <p:sldId id="2147470573" r:id="rId121"/>
    <p:sldId id="2147470574" r:id="rId122"/>
    <p:sldId id="2147470575" r:id="rId123"/>
    <p:sldId id="2147471056" r:id="rId124"/>
    <p:sldId id="2147470590" r:id="rId125"/>
    <p:sldId id="2147471010" r:id="rId126"/>
    <p:sldId id="2147471012" r:id="rId127"/>
    <p:sldId id="2147471013" r:id="rId128"/>
    <p:sldId id="2134958616" r:id="rId129"/>
    <p:sldId id="2135715047" r:id="rId130"/>
    <p:sldId id="2147471057" r:id="rId131"/>
    <p:sldId id="2147470566" r:id="rId132"/>
    <p:sldId id="2147470568" r:id="rId133"/>
    <p:sldId id="2147470570" r:id="rId134"/>
    <p:sldId id="2147471005" r:id="rId135"/>
    <p:sldId id="2147471014" r:id="rId136"/>
    <p:sldId id="2147471016" r:id="rId137"/>
    <p:sldId id="2147471015" r:id="rId138"/>
    <p:sldId id="2147471017" r:id="rId139"/>
    <p:sldId id="2147471018" r:id="rId140"/>
  </p:sldIdLst>
  <p:sldSz cx="12192000" cy="6858000"/>
  <p:notesSz cx="7772400" cy="10058400"/>
  <p:custDataLst>
    <p:tags r:id="rId143"/>
  </p:custDataLst>
  <p:defaultTextStyle>
    <a:defPPr>
      <a:defRPr lang="en-GB"/>
    </a:defPPr>
    <a:lvl1pPr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1pPr>
    <a:lvl2pPr marL="4302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2pPr>
    <a:lvl3pPr marL="6461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3pPr>
    <a:lvl4pPr marL="8620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4pPr>
    <a:lvl5pPr marL="10779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5pPr>
    <a:lvl6pPr marL="2286000" algn="l" defTabSz="457200" rtl="0" eaLnBrk="1" latinLnBrk="0" hangingPunct="1">
      <a:defRPr sz="3600" b="1" kern="1200">
        <a:solidFill>
          <a:schemeClr val="accent2"/>
        </a:solidFill>
        <a:latin typeface="Arial" pitchFamily="-72" charset="0"/>
        <a:ea typeface="MS PGothic" charset="0"/>
        <a:cs typeface="MS PGothic" charset="0"/>
      </a:defRPr>
    </a:lvl6pPr>
    <a:lvl7pPr marL="2743200" algn="l" defTabSz="457200" rtl="0" eaLnBrk="1" latinLnBrk="0" hangingPunct="1">
      <a:defRPr sz="3600" b="1" kern="1200">
        <a:solidFill>
          <a:schemeClr val="accent2"/>
        </a:solidFill>
        <a:latin typeface="Arial" pitchFamily="-72" charset="0"/>
        <a:ea typeface="MS PGothic" charset="0"/>
        <a:cs typeface="MS PGothic" charset="0"/>
      </a:defRPr>
    </a:lvl7pPr>
    <a:lvl8pPr marL="3200400" algn="l" defTabSz="457200" rtl="0" eaLnBrk="1" latinLnBrk="0" hangingPunct="1">
      <a:defRPr sz="3600" b="1" kern="1200">
        <a:solidFill>
          <a:schemeClr val="accent2"/>
        </a:solidFill>
        <a:latin typeface="Arial" pitchFamily="-72" charset="0"/>
        <a:ea typeface="MS PGothic" charset="0"/>
        <a:cs typeface="MS PGothic" charset="0"/>
      </a:defRPr>
    </a:lvl8pPr>
    <a:lvl9pPr marL="3657600" algn="l" defTabSz="457200" rtl="0" eaLnBrk="1" latinLnBrk="0" hangingPunct="1">
      <a:defRPr sz="3600" b="1" kern="1200">
        <a:solidFill>
          <a:schemeClr val="accent2"/>
        </a:solidFill>
        <a:latin typeface="Arial" pitchFamily="-72" charset="0"/>
        <a:ea typeface="MS PGothic" charset="0"/>
        <a:cs typeface="MS PGothic" charset="0"/>
      </a:defRPr>
    </a:lvl9pPr>
  </p:defaultTextStyle>
  <p:extLst>
    <p:ext uri="{EFAFB233-063F-42B5-8137-9DF3F51BA10A}">
      <p15:sldGuideLst xmlns:p15="http://schemas.microsoft.com/office/powerpoint/2012/main">
        <p15:guide id="1" orient="horz" pos="4208" userDrawn="1">
          <p15:clr>
            <a:srgbClr val="A4A3A4"/>
          </p15:clr>
        </p15:guide>
        <p15:guide id="2" pos="4566" userDrawn="1">
          <p15:clr>
            <a:srgbClr val="A4A3A4"/>
          </p15:clr>
        </p15:guide>
        <p15:guide id="3" pos="211" userDrawn="1">
          <p15:clr>
            <a:srgbClr val="A4A3A4"/>
          </p15:clr>
        </p15:guide>
        <p15:guide id="4" pos="6208" userDrawn="1">
          <p15:clr>
            <a:srgbClr val="A4A3A4"/>
          </p15:clr>
        </p15:guide>
        <p15:guide id="5" pos="332"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ick Kaderman" initials="" lastIdx="0" clrIdx="0"/>
  <p:cmAuthor id="1" name="Porter, David" initials="DP" lastIdx="4" clrIdx="1"/>
</p:cmAuthorLst>
</file>

<file path=ppt/presProps.xml><?xml version="1.0" encoding="utf-8"?>
<p:presentationPr xmlns:a="http://schemas.openxmlformats.org/drawingml/2006/main" xmlns:r="http://schemas.openxmlformats.org/officeDocument/2006/relationships" xmlns:p="http://schemas.openxmlformats.org/presentationml/2006/main">
  <p:prnPr/>
  <p:showPr loop="1"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831FF"/>
    <a:srgbClr val="0231FF"/>
    <a:srgbClr val="FF40FF"/>
    <a:srgbClr val="FFFFFF"/>
    <a:srgbClr val="233288"/>
    <a:srgbClr val="25AE46"/>
    <a:srgbClr val="074360"/>
    <a:srgbClr val="074361"/>
    <a:srgbClr val="1474A8"/>
    <a:srgbClr val="DE592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BAB7DE3-A9F8-254F-B817-526A3C9D081F}" v="11" dt="2022-06-03T13:05:05.96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683" autoAdjust="0"/>
    <p:restoredTop sz="94694" autoAdjust="0"/>
  </p:normalViewPr>
  <p:slideViewPr>
    <p:cSldViewPr>
      <p:cViewPr varScale="1">
        <p:scale>
          <a:sx n="105" d="100"/>
          <a:sy n="105" d="100"/>
        </p:scale>
        <p:origin x="912" y="184"/>
      </p:cViewPr>
      <p:guideLst>
        <p:guide orient="horz" pos="4208"/>
        <p:guide pos="4566"/>
        <p:guide pos="211"/>
        <p:guide pos="6208"/>
        <p:guide pos="332"/>
      </p:guideLst>
    </p:cSldViewPr>
  </p:slideViewPr>
  <p:outlineViewPr>
    <p:cViewPr varScale="1">
      <p:scale>
        <a:sx n="170" d="200"/>
        <a:sy n="170" d="200"/>
      </p:scale>
      <p:origin x="0" y="-149912"/>
    </p:cViewPr>
  </p:outlineViewPr>
  <p:notesTextViewPr>
    <p:cViewPr>
      <p:scale>
        <a:sx n="100" d="100"/>
        <a:sy n="100" d="100"/>
      </p:scale>
      <p:origin x="0" y="0"/>
    </p:cViewPr>
  </p:notesTextViewPr>
  <p:sorterViewPr>
    <p:cViewPr>
      <p:scale>
        <a:sx n="150" d="100"/>
        <a:sy n="150" d="100"/>
      </p:scale>
      <p:origin x="0" y="0"/>
    </p:cViewPr>
  </p:sorterViewPr>
  <p:notesViewPr>
    <p:cSldViewPr>
      <p:cViewPr varScale="1">
        <p:scale>
          <a:sx n="78" d="100"/>
          <a:sy n="78" d="100"/>
        </p:scale>
        <p:origin x="3856" y="18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slide" Target="slides/slide134.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53" Type="http://schemas.openxmlformats.org/officeDocument/2006/relationships/slide" Target="slides/slide49.xml"/><Relationship Id="rId74" Type="http://schemas.openxmlformats.org/officeDocument/2006/relationships/slide" Target="slides/slide70.xml"/><Relationship Id="rId128" Type="http://schemas.openxmlformats.org/officeDocument/2006/relationships/slide" Target="slides/slide124.xml"/><Relationship Id="rId149" Type="http://schemas.microsoft.com/office/2015/10/relationships/revisionInfo" Target="revisionInfo.xml"/><Relationship Id="rId5" Type="http://schemas.openxmlformats.org/officeDocument/2006/relationships/slide" Target="slides/slide1.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slide" Target="slides/slide114.xml"/><Relationship Id="rId134" Type="http://schemas.openxmlformats.org/officeDocument/2006/relationships/slide" Target="slides/slide130.xml"/><Relationship Id="rId139" Type="http://schemas.openxmlformats.org/officeDocument/2006/relationships/slide" Target="slides/slide135.xml"/><Relationship Id="rId80" Type="http://schemas.openxmlformats.org/officeDocument/2006/relationships/slide" Target="slides/slide76.xml"/><Relationship Id="rId85" Type="http://schemas.openxmlformats.org/officeDocument/2006/relationships/slide" Target="slides/slide81.xml"/><Relationship Id="rId150" Type="http://schemas.openxmlformats.org/officeDocument/2006/relationships/customXml" Target="../customXml/item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slide" Target="slides/slide120.xml"/><Relationship Id="rId129" Type="http://schemas.openxmlformats.org/officeDocument/2006/relationships/slide" Target="slides/slide125.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40" Type="http://schemas.openxmlformats.org/officeDocument/2006/relationships/slide" Target="slides/slide136.xml"/><Relationship Id="rId14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slide" Target="slides/slide115.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0" Type="http://schemas.openxmlformats.org/officeDocument/2006/relationships/slide" Target="slides/slide126.xml"/><Relationship Id="rId135" Type="http://schemas.openxmlformats.org/officeDocument/2006/relationships/slide" Target="slides/slide131.xml"/><Relationship Id="rId151" Type="http://schemas.openxmlformats.org/officeDocument/2006/relationships/customXml" Target="../customXml/item2.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141" Type="http://schemas.openxmlformats.org/officeDocument/2006/relationships/notesMaster" Target="notesMasters/notesMaster1.xml"/><Relationship Id="rId146" Type="http://schemas.openxmlformats.org/officeDocument/2006/relationships/viewProps" Target="viewProp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slide" Target="slides/slide132.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handoutMaster" Target="handoutMasters/handoutMaster1.xml"/><Relationship Id="rId3" Type="http://schemas.openxmlformats.org/officeDocument/2006/relationships/slideMaster" Target="slideMasters/slideMaster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slide" Target="slides/slide133.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43" Type="http://schemas.openxmlformats.org/officeDocument/2006/relationships/tags" Target="tags/tag1.xml"/><Relationship Id="rId148"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26" Type="http://schemas.openxmlformats.org/officeDocument/2006/relationships/slide" Target="slides/slide22.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6" Type="http://schemas.openxmlformats.org/officeDocument/2006/relationships/slide" Target="slides/slide12.xml"/><Relationship Id="rId37" Type="http://schemas.openxmlformats.org/officeDocument/2006/relationships/slide" Target="slides/slide33.xml"/><Relationship Id="rId58" Type="http://schemas.openxmlformats.org/officeDocument/2006/relationships/slide" Target="slides/slide54.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44" Type="http://schemas.openxmlformats.org/officeDocument/2006/relationships/commentAuthors" Target="commentAuthors.xml"/><Relationship Id="rId90" Type="http://schemas.openxmlformats.org/officeDocument/2006/relationships/slide" Target="slides/slide86.xml"/></Relationships>
</file>

<file path=ppt/charts/_rels/chart1.xml.rels><?xml version="1.0" encoding="UTF-8" standalone="yes"?>
<Relationships xmlns="http://schemas.openxmlformats.org/package/2006/relationships"><Relationship Id="rId3" Type="http://schemas.openxmlformats.org/officeDocument/2006/relationships/oleObject" Target="file:////tuh\tuhsdfs\Homedrives\E\eplimack\My%20Documents\Presentations\2020%20Presentations\2020_10_15%20Medscape%20AEs%20to%20ICIs%20ADCs%20and%20erdafitinib\phos%20chart.xlsx"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Marker"/>
        <c:varyColors val="0"/>
        <c:ser>
          <c:idx val="0"/>
          <c:order val="0"/>
          <c:tx>
            <c:strRef>
              <c:f>Sheet1!$A$19</c:f>
              <c:strCache>
                <c:ptCount val="1"/>
                <c:pt idx="0">
                  <c:v>Phosphorus</c:v>
                </c:pt>
              </c:strCache>
            </c:strRef>
          </c:tx>
          <c:spPr>
            <a:ln w="19050" cap="rnd">
              <a:solidFill>
                <a:schemeClr val="accent1"/>
              </a:solidFill>
              <a:round/>
            </a:ln>
            <a:effectLst/>
          </c:spPr>
          <c:marker>
            <c:symbol val="circle"/>
            <c:size val="5"/>
            <c:spPr>
              <a:solidFill>
                <a:schemeClr val="accent1"/>
              </a:solidFill>
              <a:ln w="9525">
                <a:solidFill>
                  <a:schemeClr val="accent1"/>
                </a:solidFill>
              </a:ln>
              <a:effectLst/>
            </c:spPr>
          </c:marker>
          <c:xVal>
            <c:numRef>
              <c:f>Sheet1!$B$18:$Q$18</c:f>
              <c:numCache>
                <c:formatCode>0</c:formatCode>
                <c:ptCount val="16"/>
                <c:pt idx="0">
                  <c:v>0</c:v>
                </c:pt>
                <c:pt idx="1">
                  <c:v>23</c:v>
                </c:pt>
                <c:pt idx="2">
                  <c:v>28</c:v>
                </c:pt>
                <c:pt idx="3">
                  <c:v>35</c:v>
                </c:pt>
                <c:pt idx="4">
                  <c:v>51</c:v>
                </c:pt>
                <c:pt idx="5">
                  <c:v>58</c:v>
                </c:pt>
                <c:pt idx="6">
                  <c:v>65</c:v>
                </c:pt>
                <c:pt idx="7">
                  <c:v>76</c:v>
                </c:pt>
                <c:pt idx="8">
                  <c:v>83</c:v>
                </c:pt>
                <c:pt idx="9">
                  <c:v>90</c:v>
                </c:pt>
                <c:pt idx="10">
                  <c:v>93</c:v>
                </c:pt>
                <c:pt idx="11">
                  <c:v>104</c:v>
                </c:pt>
                <c:pt idx="12">
                  <c:v>111</c:v>
                </c:pt>
                <c:pt idx="13">
                  <c:v>118</c:v>
                </c:pt>
                <c:pt idx="14">
                  <c:v>121</c:v>
                </c:pt>
                <c:pt idx="15">
                  <c:v>148</c:v>
                </c:pt>
              </c:numCache>
            </c:numRef>
          </c:xVal>
          <c:yVal>
            <c:numRef>
              <c:f>Sheet1!$B$19:$Q$19</c:f>
              <c:numCache>
                <c:formatCode>General</c:formatCode>
                <c:ptCount val="16"/>
                <c:pt idx="0">
                  <c:v>3.7</c:v>
                </c:pt>
                <c:pt idx="1">
                  <c:v>7.9</c:v>
                </c:pt>
                <c:pt idx="2">
                  <c:v>6.3</c:v>
                </c:pt>
                <c:pt idx="3">
                  <c:v>4.5</c:v>
                </c:pt>
                <c:pt idx="4">
                  <c:v>3.2</c:v>
                </c:pt>
                <c:pt idx="5">
                  <c:v>4.4000000000000004</c:v>
                </c:pt>
                <c:pt idx="6">
                  <c:v>3.8</c:v>
                </c:pt>
                <c:pt idx="7">
                  <c:v>5.3</c:v>
                </c:pt>
                <c:pt idx="8">
                  <c:v>5.7</c:v>
                </c:pt>
                <c:pt idx="9">
                  <c:v>6.1</c:v>
                </c:pt>
                <c:pt idx="10">
                  <c:v>5.6</c:v>
                </c:pt>
                <c:pt idx="11">
                  <c:v>6</c:v>
                </c:pt>
                <c:pt idx="12">
                  <c:v>5.8</c:v>
                </c:pt>
                <c:pt idx="13">
                  <c:v>6.2</c:v>
                </c:pt>
                <c:pt idx="14">
                  <c:v>6.1</c:v>
                </c:pt>
                <c:pt idx="15">
                  <c:v>6.4</c:v>
                </c:pt>
              </c:numCache>
            </c:numRef>
          </c:yVal>
          <c:smooth val="1"/>
          <c:extLst>
            <c:ext xmlns:c16="http://schemas.microsoft.com/office/drawing/2014/chart" uri="{C3380CC4-5D6E-409C-BE32-E72D297353CC}">
              <c16:uniqueId val="{00000000-7375-41C7-A035-EBBBF839BC95}"/>
            </c:ext>
          </c:extLst>
        </c:ser>
        <c:dLbls>
          <c:showLegendKey val="0"/>
          <c:showVal val="0"/>
          <c:showCatName val="0"/>
          <c:showSerName val="0"/>
          <c:showPercent val="0"/>
          <c:showBubbleSize val="0"/>
        </c:dLbls>
        <c:axId val="448493928"/>
        <c:axId val="448486712"/>
      </c:scatterChart>
      <c:valAx>
        <c:axId val="448493928"/>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Days since</a:t>
                </a:r>
                <a:r>
                  <a:rPr lang="en-US" baseline="0"/>
                  <a:t> start of Erdafitinib</a:t>
                </a:r>
                <a:endParaRPr lang="en-US"/>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48486712"/>
        <c:crosses val="autoZero"/>
        <c:crossBetween val="midCat"/>
      </c:valAx>
      <c:valAx>
        <c:axId val="44848671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Phos</a:t>
                </a:r>
                <a:r>
                  <a:rPr lang="en-US" baseline="0"/>
                  <a:t> level  (mg/dL)</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48493928"/>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0.04591</cdr:x>
      <cdr:y>0.45368</cdr:y>
    </cdr:from>
    <cdr:to>
      <cdr:x>0.98012</cdr:x>
      <cdr:y>0.63896</cdr:y>
    </cdr:to>
    <cdr:sp macro="" textlink="">
      <cdr:nvSpPr>
        <cdr:cNvPr id="4" name="Rectangle 3"/>
        <cdr:cNvSpPr/>
      </cdr:nvSpPr>
      <cdr:spPr>
        <a:xfrm xmlns:a="http://schemas.openxmlformats.org/drawingml/2006/main">
          <a:off x="479798" y="1838426"/>
          <a:ext cx="9762338" cy="750770"/>
        </a:xfrm>
        <a:prstGeom xmlns:a="http://schemas.openxmlformats.org/drawingml/2006/main" prst="rect">
          <a:avLst/>
        </a:prstGeom>
        <a:solidFill xmlns:a="http://schemas.openxmlformats.org/drawingml/2006/main">
          <a:srgbClr val="EBF1DE">
            <a:alpha val="16863"/>
          </a:srgbClr>
        </a:solidFill>
        <a:ln xmlns:a="http://schemas.openxmlformats.org/drawingml/2006/main" w="3175">
          <a:solidFill>
            <a:schemeClr val="accent3"/>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rtlCol="0" anchor="ctr"/>
        <a:lstStyle xmlns:a="http://schemas.openxmlformats.org/drawingml/2006/main"/>
        <a:p xmlns:a="http://schemas.openxmlformats.org/drawingml/2006/main">
          <a:endParaRPr lang="en-US"/>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hdr" sz="quarter"/>
          </p:nvPr>
        </p:nvSpPr>
        <p:spPr bwMode="auto">
          <a:xfrm>
            <a:off x="0" y="0"/>
            <a:ext cx="3352800" cy="5334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eaLnBrk="0" hangingPunct="0">
              <a:lnSpc>
                <a:spcPct val="93000"/>
              </a:lnSpc>
              <a:buClr>
                <a:srgbClr val="000000"/>
              </a:buClr>
              <a:buSzPct val="45000"/>
              <a:buFont typeface="Wingdings" pitchFamily="-72" charset="2"/>
              <a:buNone/>
              <a:defRPr sz="1200">
                <a:latin typeface="Arial" pitchFamily="-72" charset="0"/>
              </a:defRPr>
            </a:lvl1pPr>
          </a:lstStyle>
          <a:p>
            <a:pPr>
              <a:defRPr/>
            </a:pPr>
            <a:endParaRPr lang="en-US"/>
          </a:p>
        </p:txBody>
      </p:sp>
      <p:sp>
        <p:nvSpPr>
          <p:cNvPr id="100355" name="Rectangle 3"/>
          <p:cNvSpPr>
            <a:spLocks noGrp="1" noChangeArrowheads="1"/>
          </p:cNvSpPr>
          <p:nvPr>
            <p:ph type="dt" sz="quarter" idx="1"/>
          </p:nvPr>
        </p:nvSpPr>
        <p:spPr bwMode="auto">
          <a:xfrm>
            <a:off x="4191000" y="0"/>
            <a:ext cx="3352800" cy="5334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lgn="r" eaLnBrk="0" hangingPunct="0">
              <a:lnSpc>
                <a:spcPct val="93000"/>
              </a:lnSpc>
              <a:buClr>
                <a:srgbClr val="000000"/>
              </a:buClr>
              <a:buSzPct val="45000"/>
              <a:buFont typeface="Wingdings" pitchFamily="96" charset="2"/>
              <a:buNone/>
              <a:defRPr sz="1200">
                <a:latin typeface="Arial" charset="0"/>
                <a:ea typeface="MS PGothic" pitchFamily="34" charset="-128"/>
                <a:cs typeface="+mn-cs"/>
              </a:defRPr>
            </a:lvl1pPr>
          </a:lstStyle>
          <a:p>
            <a:pPr>
              <a:defRPr/>
            </a:pPr>
            <a:fld id="{E2B7CC06-35E6-42FC-8B5E-42EE52A72567}" type="datetime1">
              <a:rPr lang="en-US"/>
              <a:pPr>
                <a:defRPr/>
              </a:pPr>
              <a:t>6/7/22</a:t>
            </a:fld>
            <a:endParaRPr lang="en-US"/>
          </a:p>
        </p:txBody>
      </p:sp>
      <p:sp>
        <p:nvSpPr>
          <p:cNvPr id="100356" name="Rectangle 4"/>
          <p:cNvSpPr>
            <a:spLocks noGrp="1" noChangeArrowheads="1"/>
          </p:cNvSpPr>
          <p:nvPr>
            <p:ph type="ftr" sz="quarter" idx="2"/>
          </p:nvPr>
        </p:nvSpPr>
        <p:spPr bwMode="auto">
          <a:xfrm>
            <a:off x="304800" y="9220200"/>
            <a:ext cx="3352800" cy="5334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eaLnBrk="0" hangingPunct="0">
              <a:lnSpc>
                <a:spcPct val="93000"/>
              </a:lnSpc>
              <a:buClr>
                <a:srgbClr val="000000"/>
              </a:buClr>
              <a:buSzPct val="45000"/>
              <a:buFont typeface="Wingdings" pitchFamily="-72" charset="2"/>
              <a:buNone/>
              <a:defRPr sz="1200">
                <a:latin typeface="Arial" pitchFamily="-72" charset="0"/>
              </a:defRPr>
            </a:lvl1pPr>
          </a:lstStyle>
          <a:p>
            <a:pPr>
              <a:defRPr/>
            </a:pPr>
            <a:endParaRPr lang="en-US"/>
          </a:p>
        </p:txBody>
      </p:sp>
      <p:sp>
        <p:nvSpPr>
          <p:cNvPr id="100357" name="Rectangle 5"/>
          <p:cNvSpPr>
            <a:spLocks noGrp="1" noChangeArrowheads="1"/>
          </p:cNvSpPr>
          <p:nvPr>
            <p:ph type="sldNum" sz="quarter" idx="3"/>
          </p:nvPr>
        </p:nvSpPr>
        <p:spPr bwMode="auto">
          <a:xfrm>
            <a:off x="3886200" y="9220200"/>
            <a:ext cx="3200400" cy="5334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algn="r" eaLnBrk="0" hangingPunct="0">
              <a:lnSpc>
                <a:spcPct val="93000"/>
              </a:lnSpc>
              <a:buClr>
                <a:srgbClr val="000000"/>
              </a:buClr>
              <a:buSzPct val="45000"/>
              <a:buFont typeface="Wingdings" pitchFamily="96" charset="2"/>
              <a:buNone/>
              <a:defRPr sz="1200">
                <a:latin typeface="Arial" charset="0"/>
                <a:ea typeface="MS PGothic" pitchFamily="34" charset="-128"/>
                <a:cs typeface="+mn-cs"/>
              </a:defRPr>
            </a:lvl1pPr>
          </a:lstStyle>
          <a:p>
            <a:pPr>
              <a:defRPr/>
            </a:pPr>
            <a:fld id="{E82FF3A5-13B6-4316-814F-1F1469E14ECE}" type="slidenum">
              <a:rPr lang="en-US"/>
              <a:pPr>
                <a:defRPr/>
              </a:pPr>
              <a:t>‹#›</a:t>
            </a:fld>
            <a:endParaRPr lang="en-US"/>
          </a:p>
        </p:txBody>
      </p:sp>
    </p:spTree>
    <p:extLst>
      <p:ext uri="{BB962C8B-B14F-4D97-AF65-F5344CB8AC3E}">
        <p14:creationId xmlns:p14="http://schemas.microsoft.com/office/powerpoint/2010/main" val="29063338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82" name="Rectangle 1"/>
          <p:cNvSpPr>
            <a:spLocks noGrp="1" noRot="1" noChangeAspect="1" noChangeArrowheads="1"/>
          </p:cNvSpPr>
          <p:nvPr>
            <p:ph type="sldImg"/>
          </p:nvPr>
        </p:nvSpPr>
        <p:spPr bwMode="auto">
          <a:xfrm>
            <a:off x="823913" y="1006475"/>
            <a:ext cx="6121400" cy="3444875"/>
          </a:xfrm>
          <a:prstGeom prst="rect">
            <a:avLst/>
          </a:prstGeom>
          <a:noFill/>
          <a:ln w="9525">
            <a:noFill/>
            <a:miter lim="800000"/>
            <a:headEnd/>
            <a:tailEnd/>
          </a:ln>
        </p:spPr>
      </p:sp>
      <p:sp>
        <p:nvSpPr>
          <p:cNvPr id="2050" name="Rectangle 2"/>
          <p:cNvSpPr>
            <a:spLocks noGrp="1" noChangeArrowheads="1"/>
          </p:cNvSpPr>
          <p:nvPr>
            <p:ph type="body"/>
          </p:nvPr>
        </p:nvSpPr>
        <p:spPr bwMode="auto">
          <a:xfrm>
            <a:off x="1185863" y="4787900"/>
            <a:ext cx="5405437" cy="3824288"/>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p>
            <a:pPr lvl="0"/>
            <a:endParaRPr lang="en-US" noProof="0"/>
          </a:p>
        </p:txBody>
      </p:sp>
    </p:spTree>
    <p:extLst>
      <p:ext uri="{BB962C8B-B14F-4D97-AF65-F5344CB8AC3E}">
        <p14:creationId xmlns:p14="http://schemas.microsoft.com/office/powerpoint/2010/main" val="4088421580"/>
      </p:ext>
    </p:extLst>
  </p:cSld>
  <p:clrMap bg1="lt1" tx1="dk1" bg2="lt2" tx2="dk2" accent1="accent1" accent2="accent2" accent3="accent3" accent4="accent4" accent5="accent5" accent6="accent6" hlink="hlink" folHlink="folHlink"/>
  <p:notesStyle>
    <a:lvl1pPr algn="l" defTabSz="455613" rtl="0" eaLnBrk="0" fontAlgn="base" hangingPunct="0">
      <a:spcBef>
        <a:spcPct val="30000"/>
      </a:spcBef>
      <a:spcAft>
        <a:spcPct val="0"/>
      </a:spcAft>
      <a:buClr>
        <a:srgbClr val="000000"/>
      </a:buClr>
      <a:buSzPct val="100000"/>
      <a:buFont typeface="Times New Roman" pitchFamily="-72" charset="0"/>
      <a:defRPr sz="1200" kern="1200">
        <a:solidFill>
          <a:srgbClr val="000000"/>
        </a:solidFill>
        <a:latin typeface="Times New Roman" pitchFamily="18" charset="0"/>
        <a:ea typeface="MS PGothic" pitchFamily="34" charset="-128"/>
        <a:cs typeface="MS PGothic" charset="0"/>
      </a:defRPr>
    </a:lvl1pPr>
    <a:lvl2pPr marL="37931725" indent="-37474525" algn="l" defTabSz="455613" rtl="0" eaLnBrk="0" fontAlgn="base" hangingPunct="0">
      <a:spcBef>
        <a:spcPct val="30000"/>
      </a:spcBef>
      <a:spcAft>
        <a:spcPct val="0"/>
      </a:spcAft>
      <a:buClr>
        <a:srgbClr val="000000"/>
      </a:buClr>
      <a:buSzPct val="100000"/>
      <a:buFont typeface="Times New Roman" pitchFamily="-72" charset="0"/>
      <a:defRPr sz="1200" kern="1200">
        <a:solidFill>
          <a:srgbClr val="000000"/>
        </a:solidFill>
        <a:latin typeface="Times New Roman" pitchFamily="18" charset="0"/>
        <a:ea typeface="MS PGothic" pitchFamily="34" charset="-128"/>
        <a:cs typeface="+mn-cs"/>
      </a:defRPr>
    </a:lvl2pPr>
    <a:lvl3pPr marL="11430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ＭＳ Ｐゴシック" pitchFamily="-72" charset="-128"/>
      </a:defRPr>
    </a:lvl3pPr>
    <a:lvl4pPr marL="16002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mn-cs"/>
      </a:defRPr>
    </a:lvl4pPr>
    <a:lvl5pPr marL="20574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mn-cs"/>
      </a:defRPr>
    </a:lvl5pPr>
    <a:lvl6pPr marL="2285289" algn="l" defTabSz="914115" rtl="0" eaLnBrk="1" latinLnBrk="0" hangingPunct="1">
      <a:defRPr sz="1200" kern="1200">
        <a:solidFill>
          <a:schemeClr val="tx1"/>
        </a:solidFill>
        <a:latin typeface="+mn-lt"/>
        <a:ea typeface="+mn-ea"/>
        <a:cs typeface="+mn-cs"/>
      </a:defRPr>
    </a:lvl6pPr>
    <a:lvl7pPr marL="2742347" algn="l" defTabSz="914115" rtl="0" eaLnBrk="1" latinLnBrk="0" hangingPunct="1">
      <a:defRPr sz="1200" kern="1200">
        <a:solidFill>
          <a:schemeClr val="tx1"/>
        </a:solidFill>
        <a:latin typeface="+mn-lt"/>
        <a:ea typeface="+mn-ea"/>
        <a:cs typeface="+mn-cs"/>
      </a:defRPr>
    </a:lvl7pPr>
    <a:lvl8pPr marL="3199405" algn="l" defTabSz="914115" rtl="0" eaLnBrk="1" latinLnBrk="0" hangingPunct="1">
      <a:defRPr sz="1200" kern="1200">
        <a:solidFill>
          <a:schemeClr val="tx1"/>
        </a:solidFill>
        <a:latin typeface="+mn-lt"/>
        <a:ea typeface="+mn-ea"/>
        <a:cs typeface="+mn-cs"/>
      </a:defRPr>
    </a:lvl8pPr>
    <a:lvl9pPr marL="3656462" algn="l" defTabSz="914115"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p:cNvSpPr>
            <a:spLocks noGrp="1" noRot="1" noChangeAspect="1" noChangeArrowheads="1" noTextEdit="1"/>
          </p:cNvSpPr>
          <p:nvPr>
            <p:ph type="sldImg"/>
          </p:nvPr>
        </p:nvSpPr>
        <p:spPr>
          <a:xfrm>
            <a:off x="823913" y="1006475"/>
            <a:ext cx="6121400" cy="3444875"/>
          </a:xfrm>
        </p:spPr>
      </p:sp>
      <p:sp>
        <p:nvSpPr>
          <p:cNvPr id="74755" name="Rectangle 3"/>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41351641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3F6CC57-9CAB-A740-BA1A-EEF972F71E7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1266" name="Rectangle 2"/>
          <p:cNvSpPr>
            <a:spLocks noGrp="1" noRot="1" noChangeAspect="1" noChangeArrowheads="1" noTextEdit="1"/>
          </p:cNvSpPr>
          <p:nvPr>
            <p:ph type="sldImg"/>
          </p:nvPr>
        </p:nvSpPr>
        <p:spPr>
          <a:xfrm>
            <a:off x="381000" y="685800"/>
            <a:ext cx="6096000" cy="3429000"/>
          </a:xfrm>
          <a:ln/>
        </p:spPr>
      </p:sp>
      <p:sp>
        <p:nvSpPr>
          <p:cNvPr id="11267" name="Rectangle 3"/>
          <p:cNvSpPr>
            <a:spLocks noGrp="1" noChangeArrowheads="1"/>
          </p:cNvSpPr>
          <p:nvPr>
            <p:ph type="body" idx="1"/>
          </p:nvPr>
        </p:nvSpPr>
        <p:spPr>
          <a:noFill/>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dirty="0"/>
          </a:p>
        </p:txBody>
      </p:sp>
      <p:sp>
        <p:nvSpPr>
          <p:cNvPr id="2" name="Footer Placeholder 1"/>
          <p:cNvSpPr>
            <a:spLocks noGrp="1"/>
          </p:cNvSpPr>
          <p:nvPr>
            <p:ph type="ftr" sz="quarter"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ＭＳ Ｐゴシック" charset="0"/>
              </a:rPr>
              <a:t>00A_ONS-Breast-17-NL-Intro-Slides_v34fr</a:t>
            </a:r>
          </a:p>
        </p:txBody>
      </p:sp>
      <p:sp>
        <p:nvSpPr>
          <p:cNvPr id="3" name="Header Placeholder 2"/>
          <p:cNvSpPr>
            <a:spLocks noGrp="1"/>
          </p:cNvSpPr>
          <p:nvPr>
            <p:ph type="hdr" sz="quarter" idx="1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ＭＳ Ｐゴシック" charset="0"/>
              </a:rPr>
              <a:t>Breast Cancer</a:t>
            </a:r>
          </a:p>
        </p:txBody>
      </p:sp>
    </p:spTree>
    <p:extLst>
      <p:ext uri="{BB962C8B-B14F-4D97-AF65-F5344CB8AC3E}">
        <p14:creationId xmlns:p14="http://schemas.microsoft.com/office/powerpoint/2010/main" val="31070583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455613" rtl="0" eaLnBrk="1" fontAlgn="base" latinLnBrk="0" hangingPunct="1">
              <a:lnSpc>
                <a:spcPct val="100000"/>
              </a:lnSpc>
              <a:spcBef>
                <a:spcPct val="0"/>
              </a:spcBef>
              <a:spcAft>
                <a:spcPct val="0"/>
              </a:spcAft>
              <a:buClrTx/>
              <a:buSzTx/>
              <a:buFontTx/>
              <a:buNone/>
              <a:tabLst/>
              <a:defRPr/>
            </a:pPr>
            <a:fld id="{2B3444B1-158A-4BF6-99BF-61DE2EB2E352}" type="slidenum">
              <a:rPr kumimoji="0" lang="en-US" sz="3600" b="1" i="0" u="none" strike="noStrike" kern="1200" cap="none" spc="0" normalizeH="0" baseline="0" noProof="0" smtClean="0">
                <a:ln>
                  <a:noFill/>
                </a:ln>
                <a:solidFill>
                  <a:srgbClr val="3333CC"/>
                </a:solidFill>
                <a:effectLst/>
                <a:uLnTx/>
                <a:uFillTx/>
                <a:latin typeface="Arial" pitchFamily="-72" charset="0"/>
                <a:ea typeface="MS PGothic" charset="0"/>
              </a:rPr>
              <a:pPr marL="0" marR="0" lvl="0" indent="0" algn="l" defTabSz="455613" rtl="0" eaLnBrk="1" fontAlgn="base" latinLnBrk="0" hangingPunct="1">
                <a:lnSpc>
                  <a:spcPct val="100000"/>
                </a:lnSpc>
                <a:spcBef>
                  <a:spcPct val="0"/>
                </a:spcBef>
                <a:spcAft>
                  <a:spcPct val="0"/>
                </a:spcAft>
                <a:buClrTx/>
                <a:buSzTx/>
                <a:buFontTx/>
                <a:buNone/>
                <a:tabLst/>
                <a:defRPr/>
              </a:pPr>
              <a:t>125</a:t>
            </a:fld>
            <a:endParaRPr kumimoji="0" lang="en-US" sz="3600" b="1" i="0" u="none" strike="noStrike" kern="1200" cap="none" spc="0" normalizeH="0" baseline="0" noProof="0" dirty="0">
              <a:ln>
                <a:noFill/>
              </a:ln>
              <a:solidFill>
                <a:srgbClr val="3333CC"/>
              </a:solidFill>
              <a:effectLst/>
              <a:uLnTx/>
              <a:uFillTx/>
              <a:latin typeface="Arial" pitchFamily="-72" charset="0"/>
              <a:ea typeface="MS PGothic" charset="0"/>
            </a:endParaRPr>
          </a:p>
        </p:txBody>
      </p:sp>
    </p:spTree>
    <p:extLst>
      <p:ext uri="{BB962C8B-B14F-4D97-AF65-F5344CB8AC3E}">
        <p14:creationId xmlns:p14="http://schemas.microsoft.com/office/powerpoint/2010/main" val="11421669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419791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10</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p:cNvSpPr>
            <a:spLocks noGrp="1" noRot="1" noChangeAspect="1" noChangeArrowheads="1" noTextEdit="1"/>
          </p:cNvSpPr>
          <p:nvPr>
            <p:ph type="sldImg"/>
          </p:nvPr>
        </p:nvSpPr>
        <p:spPr>
          <a:xfrm>
            <a:off x="823913" y="1006475"/>
            <a:ext cx="6121400" cy="3444875"/>
          </a:xfrm>
        </p:spPr>
      </p:sp>
      <p:sp>
        <p:nvSpPr>
          <p:cNvPr id="74755" name="Rectangle 3"/>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5709385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113496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945544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45AFDA-C6E8-8B4F-BCFD-114F3AAB2EE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80558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358967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890451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023383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41239635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440540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257523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719522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21317705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3515869507"/>
      </p:ext>
    </p:extLst>
  </p:cSld>
  <p:clrMapOvr>
    <a:masterClrMapping/>
  </p:clrMapOvr>
  <p:transition spd="slow" advClick="0"/>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3257889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29149097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21212538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Commentary First Slide">
    <p:spTree>
      <p:nvGrpSpPr>
        <p:cNvPr id="1" name=""/>
        <p:cNvGrpSpPr/>
        <p:nvPr/>
      </p:nvGrpSpPr>
      <p:grpSpPr>
        <a:xfrm>
          <a:off x="0" y="0"/>
          <a:ext cx="0" cy="0"/>
          <a:chOff x="0" y="0"/>
          <a:chExt cx="0" cy="0"/>
        </a:xfrm>
      </p:grpSpPr>
      <p:sp>
        <p:nvSpPr>
          <p:cNvPr id="2" name="Title 1"/>
          <p:cNvSpPr>
            <a:spLocks noGrp="1"/>
          </p:cNvSpPr>
          <p:nvPr>
            <p:ph type="title"/>
          </p:nvPr>
        </p:nvSpPr>
        <p:spPr>
          <a:xfrm>
            <a:off x="528636" y="1081981"/>
            <a:ext cx="10607040" cy="905845"/>
          </a:xfrm>
          <a:noFill/>
        </p:spPr>
        <p:txBody>
          <a:bodyPr lIns="182880" rIns="914400"/>
          <a:lstStyle>
            <a:lvl1pPr algn="l">
              <a:defRPr sz="3200"/>
            </a:lvl1pPr>
          </a:lstStyle>
          <a:p>
            <a:r>
              <a:rPr lang="en-US" dirty="0"/>
              <a:t>Click to edit Master title style</a:t>
            </a:r>
          </a:p>
        </p:txBody>
      </p:sp>
      <p:sp>
        <p:nvSpPr>
          <p:cNvPr id="3" name="Content Placeholder 2"/>
          <p:cNvSpPr>
            <a:spLocks noGrp="1"/>
          </p:cNvSpPr>
          <p:nvPr>
            <p:ph idx="1"/>
          </p:nvPr>
        </p:nvSpPr>
        <p:spPr>
          <a:xfrm>
            <a:off x="528636" y="1987826"/>
            <a:ext cx="10742618" cy="4727299"/>
          </a:xfrm>
        </p:spPr>
        <p:txBody>
          <a:bodyPr tIns="91440"/>
          <a:lstStyle>
            <a:lvl1pPr>
              <a:defRPr sz="2400"/>
            </a:lvl1pPr>
            <a:lvl2pPr>
              <a:defRPr sz="2200"/>
            </a:lvl2pPr>
            <a:lvl3pPr>
              <a:defRPr sz="2000"/>
            </a:lvl3pPr>
            <a:lvl4pPr>
              <a:defRPr sz="19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5">
            <a:extLst>
              <a:ext uri="{FF2B5EF4-FFF2-40B4-BE49-F238E27FC236}">
                <a16:creationId xmlns:a16="http://schemas.microsoft.com/office/drawing/2014/main" id="{EBB84C69-7281-308D-633D-EAFFDD3CB535}"/>
              </a:ext>
            </a:extLst>
          </p:cNvPr>
          <p:cNvSpPr>
            <a:spLocks noGrp="1"/>
          </p:cNvSpPr>
          <p:nvPr>
            <p:ph type="body" sz="quarter" idx="10"/>
          </p:nvPr>
        </p:nvSpPr>
        <p:spPr>
          <a:xfrm>
            <a:off x="528635" y="476672"/>
            <a:ext cx="10744200" cy="605309"/>
          </a:xfrm>
          <a:solidFill>
            <a:srgbClr val="1731FC"/>
          </a:solidFill>
        </p:spPr>
        <p:txBody>
          <a:bodyPr lIns="182880" rIns="274320" anchor="ctr"/>
          <a:lstStyle>
            <a:lvl1pPr marL="98425" indent="0" algn="l">
              <a:buNone/>
              <a:defRPr sz="3600" i="1">
                <a:solidFill>
                  <a:schemeClr val="bg1"/>
                </a:solidFill>
              </a:defRPr>
            </a:lvl1pPr>
            <a:lvl2pPr marL="522288" indent="0">
              <a:buNone/>
              <a:defRPr/>
            </a:lvl2pPr>
            <a:lvl3pPr marL="979488" indent="0">
              <a:buNone/>
              <a:defRPr/>
            </a:lvl3pPr>
            <a:lvl4pPr marL="1371600" indent="0">
              <a:buNone/>
              <a:defRPr/>
            </a:lvl4pPr>
            <a:lvl5pPr marL="1762125" indent="0">
              <a:buNone/>
              <a:defRPr/>
            </a:lvl5pPr>
          </a:lstStyle>
          <a:p>
            <a:pPr lvl="0"/>
            <a:r>
              <a:rPr lang="en-US" dirty="0"/>
              <a:t>Click to edit Master text styles</a:t>
            </a:r>
          </a:p>
        </p:txBody>
      </p:sp>
    </p:spTree>
    <p:extLst>
      <p:ext uri="{BB962C8B-B14F-4D97-AF65-F5344CB8AC3E}">
        <p14:creationId xmlns:p14="http://schemas.microsoft.com/office/powerpoint/2010/main" val="28952128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Commentary Continued">
    <p:spTree>
      <p:nvGrpSpPr>
        <p:cNvPr id="1" name=""/>
        <p:cNvGrpSpPr/>
        <p:nvPr/>
      </p:nvGrpSpPr>
      <p:grpSpPr>
        <a:xfrm>
          <a:off x="0" y="0"/>
          <a:ext cx="0" cy="0"/>
          <a:chOff x="0" y="0"/>
          <a:chExt cx="0" cy="0"/>
        </a:xfrm>
      </p:grpSpPr>
      <p:sp>
        <p:nvSpPr>
          <p:cNvPr id="3" name="Content Placeholder 2"/>
          <p:cNvSpPr>
            <a:spLocks noGrp="1"/>
          </p:cNvSpPr>
          <p:nvPr>
            <p:ph idx="1"/>
          </p:nvPr>
        </p:nvSpPr>
        <p:spPr>
          <a:xfrm>
            <a:off x="528636" y="1233182"/>
            <a:ext cx="10742618" cy="5481943"/>
          </a:xfrm>
        </p:spPr>
        <p:txBody>
          <a:bodyPr tIns="91440"/>
          <a:lstStyle>
            <a:lvl1pPr>
              <a:defRPr sz="2400"/>
            </a:lvl1pPr>
            <a:lvl2pPr>
              <a:defRPr sz="2200"/>
            </a:lvl2pPr>
            <a:lvl3pPr>
              <a:defRPr sz="2000"/>
            </a:lvl3pPr>
            <a:lvl4pPr>
              <a:defRPr sz="19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5">
            <a:extLst>
              <a:ext uri="{FF2B5EF4-FFF2-40B4-BE49-F238E27FC236}">
                <a16:creationId xmlns:a16="http://schemas.microsoft.com/office/drawing/2014/main" id="{EBB84C69-7281-308D-633D-EAFFDD3CB535}"/>
              </a:ext>
            </a:extLst>
          </p:cNvPr>
          <p:cNvSpPr>
            <a:spLocks noGrp="1"/>
          </p:cNvSpPr>
          <p:nvPr>
            <p:ph type="body" sz="quarter" idx="10"/>
          </p:nvPr>
        </p:nvSpPr>
        <p:spPr>
          <a:xfrm>
            <a:off x="528635" y="476672"/>
            <a:ext cx="10744200" cy="605309"/>
          </a:xfrm>
          <a:solidFill>
            <a:srgbClr val="1731FC"/>
          </a:solidFill>
        </p:spPr>
        <p:txBody>
          <a:bodyPr lIns="182880" rIns="274320" anchor="ctr"/>
          <a:lstStyle>
            <a:lvl1pPr marL="98425" indent="0" algn="l">
              <a:buNone/>
              <a:defRPr sz="3600" i="1">
                <a:solidFill>
                  <a:schemeClr val="bg1"/>
                </a:solidFill>
              </a:defRPr>
            </a:lvl1pPr>
            <a:lvl2pPr marL="522288" indent="0">
              <a:buNone/>
              <a:defRPr/>
            </a:lvl2pPr>
            <a:lvl3pPr marL="979488" indent="0">
              <a:buNone/>
              <a:defRPr/>
            </a:lvl3pPr>
            <a:lvl4pPr marL="1371600" indent="0">
              <a:buNone/>
              <a:defRPr/>
            </a:lvl4pPr>
            <a:lvl5pPr marL="1762125" indent="0">
              <a:buNone/>
              <a:defRPr/>
            </a:lvl5pPr>
          </a:lstStyle>
          <a:p>
            <a:pPr lvl="0"/>
            <a:r>
              <a:rPr lang="en-US" dirty="0"/>
              <a:t>Click to edit Master text styles</a:t>
            </a:r>
          </a:p>
        </p:txBody>
      </p:sp>
    </p:spTree>
    <p:extLst>
      <p:ext uri="{BB962C8B-B14F-4D97-AF65-F5344CB8AC3E}">
        <p14:creationId xmlns:p14="http://schemas.microsoft.com/office/powerpoint/2010/main" val="12747334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496659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52995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A92424C8-57D6-4857-9F71-4279162F116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113463" y="3662363"/>
            <a:ext cx="6078537"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3">
            <a:extLst>
              <a:ext uri="{FF2B5EF4-FFF2-40B4-BE49-F238E27FC236}">
                <a16:creationId xmlns:a16="http://schemas.microsoft.com/office/drawing/2014/main" id="{C6C33664-ACD6-44A3-95A5-32325CBC9685}"/>
              </a:ext>
            </a:extLst>
          </p:cNvPr>
          <p:cNvSpPr/>
          <p:nvPr userDrawn="1"/>
        </p:nvSpPr>
        <p:spPr>
          <a:xfrm>
            <a:off x="1" y="1620838"/>
            <a:ext cx="12192000" cy="2057400"/>
          </a:xfrm>
          <a:prstGeom prst="rect">
            <a:avLst/>
          </a:prstGeom>
          <a:solidFill>
            <a:srgbClr val="CDCDCF">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a:ea typeface="+mn-ea"/>
              <a:cs typeface="+mn-cs"/>
            </a:endParaRPr>
          </a:p>
        </p:txBody>
      </p:sp>
      <p:sp>
        <p:nvSpPr>
          <p:cNvPr id="10" name="Rectangle 54"/>
          <p:cNvSpPr>
            <a:spLocks noGrp="1" noChangeArrowheads="1"/>
          </p:cNvSpPr>
          <p:nvPr>
            <p:ph type="subTitle" idx="1"/>
          </p:nvPr>
        </p:nvSpPr>
        <p:spPr>
          <a:xfrm>
            <a:off x="609600" y="4041650"/>
            <a:ext cx="5181600" cy="1120775"/>
          </a:xfrm>
        </p:spPr>
        <p:txBody>
          <a:bodyPr/>
          <a:lstStyle>
            <a:lvl1pPr marL="0" indent="0">
              <a:lnSpc>
                <a:spcPct val="100000"/>
              </a:lnSpc>
              <a:buFont typeface="Wingdings" pitchFamily="2" charset="2"/>
              <a:buNone/>
              <a:defRPr sz="2000" b="1">
                <a:solidFill>
                  <a:schemeClr val="bg2"/>
                </a:solidFill>
              </a:defRPr>
            </a:lvl1pPr>
          </a:lstStyle>
          <a:p>
            <a:r>
              <a:rPr lang="en-US"/>
              <a:t>Click to edit Master subtitle style</a:t>
            </a:r>
            <a:endParaRPr lang="en-US" dirty="0"/>
          </a:p>
        </p:txBody>
      </p:sp>
      <p:sp>
        <p:nvSpPr>
          <p:cNvPr id="8" name="Rectangle 7">
            <a:extLst>
              <a:ext uri="{FF2B5EF4-FFF2-40B4-BE49-F238E27FC236}">
                <a16:creationId xmlns:a16="http://schemas.microsoft.com/office/drawing/2014/main" id="{02294B36-D511-4E23-A768-EAFA149B5CC7}"/>
              </a:ext>
            </a:extLst>
          </p:cNvPr>
          <p:cNvSpPr/>
          <p:nvPr/>
        </p:nvSpPr>
        <p:spPr>
          <a:xfrm>
            <a:off x="1" y="1620838"/>
            <a:ext cx="12192000" cy="2057400"/>
          </a:xfrm>
          <a:prstGeom prst="rect">
            <a:avLst/>
          </a:prstGeom>
          <a:solidFill>
            <a:srgbClr val="CDCDCF">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a:ea typeface="+mn-ea"/>
              <a:cs typeface="+mn-cs"/>
            </a:endParaRPr>
          </a:p>
        </p:txBody>
      </p:sp>
      <p:cxnSp>
        <p:nvCxnSpPr>
          <p:cNvPr id="9" name="Straight Connector 8">
            <a:extLst>
              <a:ext uri="{FF2B5EF4-FFF2-40B4-BE49-F238E27FC236}">
                <a16:creationId xmlns:a16="http://schemas.microsoft.com/office/drawing/2014/main" id="{A5B42F6D-719A-45C6-BB57-84887368226C}"/>
              </a:ext>
            </a:extLst>
          </p:cNvPr>
          <p:cNvCxnSpPr/>
          <p:nvPr/>
        </p:nvCxnSpPr>
        <p:spPr bwMode="auto">
          <a:xfrm>
            <a:off x="-14291" y="1620838"/>
            <a:ext cx="12214232"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cxnSp>
        <p:nvCxnSpPr>
          <p:cNvPr id="12" name="Straight Connector 11">
            <a:extLst>
              <a:ext uri="{FF2B5EF4-FFF2-40B4-BE49-F238E27FC236}">
                <a16:creationId xmlns:a16="http://schemas.microsoft.com/office/drawing/2014/main" id="{9ACD6CB8-625C-44F5-9B90-77A60BCC4A2E}"/>
              </a:ext>
            </a:extLst>
          </p:cNvPr>
          <p:cNvCxnSpPr/>
          <p:nvPr/>
        </p:nvCxnSpPr>
        <p:spPr bwMode="auto">
          <a:xfrm>
            <a:off x="-14291" y="3662363"/>
            <a:ext cx="12214232"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sp>
        <p:nvSpPr>
          <p:cNvPr id="13" name="Rectangle 55">
            <a:extLst>
              <a:ext uri="{FF2B5EF4-FFF2-40B4-BE49-F238E27FC236}">
                <a16:creationId xmlns:a16="http://schemas.microsoft.com/office/drawing/2014/main" id="{078B106A-3121-420B-B2D9-854FF204BD0F}"/>
              </a:ext>
            </a:extLst>
          </p:cNvPr>
          <p:cNvSpPr>
            <a:spLocks noGrp="1" noChangeArrowheads="1"/>
          </p:cNvSpPr>
          <p:nvPr>
            <p:ph type="ctrTitle" hasCustomPrompt="1"/>
          </p:nvPr>
        </p:nvSpPr>
        <p:spPr bwMode="invGray">
          <a:xfrm>
            <a:off x="609600" y="1600200"/>
            <a:ext cx="11264901" cy="2057400"/>
          </a:xfrm>
          <a:prstGeom prst="rect">
            <a:avLst/>
          </a:prstGeom>
        </p:spPr>
        <p:txBody>
          <a:bodyPr/>
          <a:lstStyle>
            <a:lvl1pPr>
              <a:defRPr sz="3900">
                <a:solidFill>
                  <a:srgbClr val="455560"/>
                </a:solidFill>
              </a:defRPr>
            </a:lvl1pPr>
          </a:lstStyle>
          <a:p>
            <a:r>
              <a:rPr lang="en-US" dirty="0"/>
              <a:t>B-Cell Malignancies—Expert Guidance on BTK Inhibitors for Today’s Clinic</a:t>
            </a:r>
          </a:p>
        </p:txBody>
      </p:sp>
      <p:cxnSp>
        <p:nvCxnSpPr>
          <p:cNvPr id="15" name="Straight Connector 14">
            <a:extLst>
              <a:ext uri="{FF2B5EF4-FFF2-40B4-BE49-F238E27FC236}">
                <a16:creationId xmlns:a16="http://schemas.microsoft.com/office/drawing/2014/main" id="{5EECCBFD-9ED3-4167-961B-65218739F1A5}"/>
              </a:ext>
            </a:extLst>
          </p:cNvPr>
          <p:cNvCxnSpPr/>
          <p:nvPr userDrawn="1"/>
        </p:nvCxnSpPr>
        <p:spPr bwMode="auto">
          <a:xfrm>
            <a:off x="-14291" y="1620838"/>
            <a:ext cx="12214232"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cxnSp>
        <p:nvCxnSpPr>
          <p:cNvPr id="19" name="Straight Connector 18">
            <a:extLst>
              <a:ext uri="{FF2B5EF4-FFF2-40B4-BE49-F238E27FC236}">
                <a16:creationId xmlns:a16="http://schemas.microsoft.com/office/drawing/2014/main" id="{F95A2832-7EB2-44CE-B43D-FCA9D107E325}"/>
              </a:ext>
            </a:extLst>
          </p:cNvPr>
          <p:cNvCxnSpPr/>
          <p:nvPr userDrawn="1"/>
        </p:nvCxnSpPr>
        <p:spPr bwMode="auto">
          <a:xfrm>
            <a:off x="-14291" y="3662363"/>
            <a:ext cx="12214232"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pic>
        <p:nvPicPr>
          <p:cNvPr id="17" name="Picture 16">
            <a:extLst>
              <a:ext uri="{FF2B5EF4-FFF2-40B4-BE49-F238E27FC236}">
                <a16:creationId xmlns:a16="http://schemas.microsoft.com/office/drawing/2014/main" id="{A7920F7C-4641-4B3D-BCBC-D3CE6DA9B69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auto">
          <a:xfrm>
            <a:off x="9053513" y="328761"/>
            <a:ext cx="2673350" cy="9458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519602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4" cy="1103313"/>
          </a:xfrm>
          <a:prstGeom prst="rect">
            <a:avLst/>
          </a:prstGeom>
        </p:spPr>
        <p:txBody>
          <a:bodyPr/>
          <a:lstStyle>
            <a:lvl1pPr>
              <a:defRPr/>
            </a:lvl1pPr>
          </a:lstStyle>
          <a:p>
            <a:r>
              <a:rPr lang="en-US"/>
              <a:t>Click to edit Master title style</a:t>
            </a:r>
            <a:endParaRPr lang="en-US" dirty="0"/>
          </a:p>
        </p:txBody>
      </p:sp>
      <p:sp>
        <p:nvSpPr>
          <p:cNvPr id="3" name="Content Placeholder 2"/>
          <p:cNvSpPr>
            <a:spLocks noGrp="1"/>
          </p:cNvSpPr>
          <p:nvPr>
            <p:ph idx="1"/>
          </p:nvPr>
        </p:nvSpPr>
        <p:spPr>
          <a:xfrm>
            <a:off x="604675" y="1513047"/>
            <a:ext cx="10877529" cy="4650686"/>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9786605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ransition Slide">
    <p:spTree>
      <p:nvGrpSpPr>
        <p:cNvPr id="1" name=""/>
        <p:cNvGrpSpPr/>
        <p:nvPr/>
      </p:nvGrpSpPr>
      <p:grpSpPr>
        <a:xfrm>
          <a:off x="0" y="0"/>
          <a:ext cx="0" cy="0"/>
          <a:chOff x="0" y="0"/>
          <a:chExt cx="0" cy="0"/>
        </a:xfrm>
      </p:grpSpPr>
      <p:sp>
        <p:nvSpPr>
          <p:cNvPr id="5" name="Title 1"/>
          <p:cNvSpPr>
            <a:spLocks noGrp="1"/>
          </p:cNvSpPr>
          <p:nvPr>
            <p:ph type="title"/>
          </p:nvPr>
        </p:nvSpPr>
        <p:spPr>
          <a:xfrm>
            <a:off x="514352" y="330201"/>
            <a:ext cx="11244149" cy="5250792"/>
          </a:xfrm>
          <a:prstGeom prst="rect">
            <a:avLst/>
          </a:prstGeom>
        </p:spPr>
        <p:txBody>
          <a:bodyPr anchorCtr="1"/>
          <a:lstStyle>
            <a:lvl1pPr algn="ctr">
              <a:defRPr sz="4000" b="1" cap="none">
                <a:solidFill>
                  <a:schemeClr val="bg2"/>
                </a:solidFill>
              </a:defRPr>
            </a:lvl1pPr>
          </a:lstStyle>
          <a:p>
            <a:r>
              <a:rPr lang="en-US"/>
              <a:t>Click to edit Master title style</a:t>
            </a:r>
            <a:endParaRPr lang="en-US" dirty="0"/>
          </a:p>
        </p:txBody>
      </p:sp>
      <p:sp>
        <p:nvSpPr>
          <p:cNvPr id="4" name="Rectangle 3">
            <a:extLst>
              <a:ext uri="{FF2B5EF4-FFF2-40B4-BE49-F238E27FC236}">
                <a16:creationId xmlns:a16="http://schemas.microsoft.com/office/drawing/2014/main" id="{CF8F8BDA-1A03-445B-A76B-525DE8317C18}"/>
              </a:ext>
            </a:extLst>
          </p:cNvPr>
          <p:cNvSpPr/>
          <p:nvPr userDrawn="1"/>
        </p:nvSpPr>
        <p:spPr>
          <a:xfrm>
            <a:off x="1" y="6590270"/>
            <a:ext cx="12192000" cy="267732"/>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a:ea typeface="+mn-ea"/>
              <a:cs typeface="+mn-cs"/>
            </a:endParaRPr>
          </a:p>
        </p:txBody>
      </p:sp>
      <p:pic>
        <p:nvPicPr>
          <p:cNvPr id="9" name="Picture 8">
            <a:extLst>
              <a:ext uri="{FF2B5EF4-FFF2-40B4-BE49-F238E27FC236}">
                <a16:creationId xmlns:a16="http://schemas.microsoft.com/office/drawing/2014/main" id="{49293BAA-8C62-4F73-8124-D4D6BEBF884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64581" y="5345430"/>
            <a:ext cx="3827419" cy="1247410"/>
          </a:xfrm>
          <a:prstGeom prst="rect">
            <a:avLst/>
          </a:prstGeom>
        </p:spPr>
      </p:pic>
      <p:cxnSp>
        <p:nvCxnSpPr>
          <p:cNvPr id="10" name="Straight Connector 9">
            <a:extLst>
              <a:ext uri="{FF2B5EF4-FFF2-40B4-BE49-F238E27FC236}">
                <a16:creationId xmlns:a16="http://schemas.microsoft.com/office/drawing/2014/main" id="{F7E97A50-08EF-437E-A636-931428B27154}"/>
              </a:ext>
            </a:extLst>
          </p:cNvPr>
          <p:cNvCxnSpPr/>
          <p:nvPr userDrawn="1"/>
        </p:nvCxnSpPr>
        <p:spPr>
          <a:xfrm>
            <a:off x="1" y="6589713"/>
            <a:ext cx="12192000" cy="0"/>
          </a:xfrm>
          <a:prstGeom prst="line">
            <a:avLst/>
          </a:prstGeom>
          <a:ln w="19050">
            <a:solidFill>
              <a:srgbClr val="7F3F9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278110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5" cy="110331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601820" y="1510730"/>
            <a:ext cx="5309278"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52634" y="1510730"/>
            <a:ext cx="5229570" cy="4679462"/>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3291627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itle, Text and Chart">
    <p:spTree>
      <p:nvGrpSpPr>
        <p:cNvPr id="1" name=""/>
        <p:cNvGrpSpPr/>
        <p:nvPr/>
      </p:nvGrpSpPr>
      <p:grpSpPr>
        <a:xfrm>
          <a:off x="0" y="0"/>
          <a:ext cx="0" cy="0"/>
          <a:chOff x="0" y="0"/>
          <a:chExt cx="0" cy="0"/>
        </a:xfrm>
      </p:grpSpPr>
      <p:sp>
        <p:nvSpPr>
          <p:cNvPr id="9" name="Content Placeholder 3"/>
          <p:cNvSpPr>
            <a:spLocks noGrp="1"/>
          </p:cNvSpPr>
          <p:nvPr>
            <p:ph sz="half" idx="2"/>
          </p:nvPr>
        </p:nvSpPr>
        <p:spPr>
          <a:xfrm>
            <a:off x="6252634" y="1510730"/>
            <a:ext cx="5229570" cy="4665746"/>
          </a:xfrm>
          <a:prstGeom prst="rect">
            <a:avLst/>
          </a:prstGeom>
        </p:spPr>
        <p:txBody>
          <a:bodyPr/>
          <a:lstStyle>
            <a:lvl1pPr>
              <a:defRPr sz="2800"/>
            </a:lvl1pPr>
            <a:lvl2pPr>
              <a:defRPr sz="2400"/>
            </a:lvl2pPr>
            <a:lvl3pPr>
              <a:defRPr sz="2200"/>
            </a:lvl3pPr>
            <a:lvl4pPr>
              <a:defRPr sz="2000"/>
            </a:lvl4pPr>
            <a:lvl5pPr>
              <a:defRPr sz="1800"/>
            </a:lvl5pPr>
            <a:lvl6pPr>
              <a:defRPr sz="1800"/>
            </a:lvl6pPr>
            <a:lvl7pPr>
              <a:defRPr sz="1800"/>
            </a:lvl7pPr>
            <a:lvl8pPr>
              <a:defRPr sz="1800"/>
            </a:lvl8pPr>
            <a:lvl9pPr>
              <a:defRPr sz="1800"/>
            </a:lvl9pPr>
          </a:lstStyle>
          <a:p>
            <a:pPr lvl="0"/>
            <a:r>
              <a:rPr lang="en-US"/>
              <a:t>Edit Master text styles</a:t>
            </a:r>
          </a:p>
        </p:txBody>
      </p:sp>
      <p:sp>
        <p:nvSpPr>
          <p:cNvPr id="10" name="Title 1"/>
          <p:cNvSpPr>
            <a:spLocks noGrp="1"/>
          </p:cNvSpPr>
          <p:nvPr>
            <p:ph type="title"/>
          </p:nvPr>
        </p:nvSpPr>
        <p:spPr>
          <a:xfrm>
            <a:off x="609759" y="238127"/>
            <a:ext cx="10872444" cy="1103313"/>
          </a:xfrm>
          <a:prstGeom prst="rect">
            <a:avLst/>
          </a:prstGeom>
        </p:spPr>
        <p:txBody>
          <a:bodyPr/>
          <a:lstStyle/>
          <a:p>
            <a:r>
              <a:rPr lang="en-US"/>
              <a:t>Click to edit Master title style</a:t>
            </a:r>
            <a:endParaRPr lang="en-US" dirty="0"/>
          </a:p>
        </p:txBody>
      </p:sp>
      <p:sp>
        <p:nvSpPr>
          <p:cNvPr id="11" name="Content Placeholder 2"/>
          <p:cNvSpPr>
            <a:spLocks noGrp="1"/>
          </p:cNvSpPr>
          <p:nvPr>
            <p:ph sz="half" idx="1"/>
          </p:nvPr>
        </p:nvSpPr>
        <p:spPr>
          <a:xfrm>
            <a:off x="601820" y="1510730"/>
            <a:ext cx="5309278"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3477182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1141055" cy="110331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19910643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704702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Promo Slide">
    <p:spTree>
      <p:nvGrpSpPr>
        <p:cNvPr id="1" name=""/>
        <p:cNvGrpSpPr/>
        <p:nvPr/>
      </p:nvGrpSpPr>
      <p:grpSpPr>
        <a:xfrm>
          <a:off x="0" y="0"/>
          <a:ext cx="0" cy="0"/>
          <a:chOff x="0" y="0"/>
          <a:chExt cx="0" cy="0"/>
        </a:xfrm>
      </p:grpSpPr>
      <p:sp>
        <p:nvSpPr>
          <p:cNvPr id="10" name="Content Placeholder 9"/>
          <p:cNvSpPr>
            <a:spLocks noGrp="1"/>
          </p:cNvSpPr>
          <p:nvPr>
            <p:ph sz="quarter" idx="11"/>
          </p:nvPr>
        </p:nvSpPr>
        <p:spPr>
          <a:xfrm>
            <a:off x="514351" y="4856674"/>
            <a:ext cx="11283950" cy="1155939"/>
          </a:xfrm>
          <a:prstGeom prst="rect">
            <a:avLst/>
          </a:prstGeom>
        </p:spPr>
        <p:txBody>
          <a:bodyPr/>
          <a:lstStyle>
            <a:lvl1pPr>
              <a:buFontTx/>
              <a:buNone/>
              <a:defRPr sz="2400" b="1">
                <a:solidFill>
                  <a:srgbClr val="8B3D9A"/>
                </a:solidFill>
              </a:defRPr>
            </a:lvl1pPr>
            <a:lvl2pPr>
              <a:buFontTx/>
              <a:buNone/>
              <a:defRPr sz="2400"/>
            </a:lvl2pPr>
            <a:lvl3pPr>
              <a:buFontTx/>
              <a:buNone/>
              <a:defRPr sz="2400"/>
            </a:lvl3pPr>
            <a:lvl4pPr>
              <a:buFontTx/>
              <a:buNone/>
              <a:defRPr sz="2400"/>
            </a:lvl4pPr>
            <a:lvl5pPr>
              <a:buFontTx/>
              <a:buNone/>
              <a:defRPr sz="2400"/>
            </a:lvl5pPr>
          </a:lstStyle>
          <a:p>
            <a:pPr lvl="0"/>
            <a:r>
              <a:rPr lang="en-US" dirty="0"/>
              <a:t>Edit Master text styles</a:t>
            </a:r>
          </a:p>
        </p:txBody>
      </p:sp>
      <p:sp>
        <p:nvSpPr>
          <p:cNvPr id="2" name="Title 1"/>
          <p:cNvSpPr>
            <a:spLocks noGrp="1"/>
          </p:cNvSpPr>
          <p:nvPr>
            <p:ph type="title"/>
          </p:nvPr>
        </p:nvSpPr>
        <p:spPr>
          <a:xfrm>
            <a:off x="514484" y="239715"/>
            <a:ext cx="11244016" cy="1674813"/>
          </a:xfrm>
          <a:prstGeom prst="rect">
            <a:avLst/>
          </a:prstGeom>
        </p:spPr>
        <p:txBody>
          <a:bodyPr/>
          <a:lstStyle>
            <a:lvl1pPr algn="ctr">
              <a:defRPr sz="3900">
                <a:solidFill>
                  <a:schemeClr val="bg2"/>
                </a:solidFill>
              </a:defRPr>
            </a:lvl1pPr>
          </a:lstStyle>
          <a:p>
            <a:r>
              <a:rPr lang="en-US"/>
              <a:t>Click to edit Master title style</a:t>
            </a:r>
            <a:endParaRPr lang="en-US" dirty="0"/>
          </a:p>
        </p:txBody>
      </p:sp>
      <p:sp>
        <p:nvSpPr>
          <p:cNvPr id="8" name="Content Placeholder 7"/>
          <p:cNvSpPr>
            <a:spLocks noGrp="1"/>
          </p:cNvSpPr>
          <p:nvPr>
            <p:ph sz="quarter" idx="10"/>
          </p:nvPr>
        </p:nvSpPr>
        <p:spPr>
          <a:xfrm>
            <a:off x="609759" y="1895477"/>
            <a:ext cx="10872444" cy="2605717"/>
          </a:xfrm>
          <a:prstGeom prst="rect">
            <a:avLst/>
          </a:prstGeom>
        </p:spPr>
        <p:txBody>
          <a:bodyPr/>
          <a:lstStyle>
            <a:lvl1pPr marL="0" indent="0">
              <a:buFontTx/>
              <a:buNone/>
              <a:defRPr sz="2000" b="1">
                <a:solidFill>
                  <a:schemeClr val="bg2"/>
                </a:solidFill>
              </a:defRPr>
            </a:lvl1pPr>
            <a:lvl2pPr>
              <a:buFontTx/>
              <a:buNone/>
              <a:defRPr/>
            </a:lvl2pPr>
            <a:lvl3pPr>
              <a:buFontTx/>
              <a:buNone/>
              <a:defRPr/>
            </a:lvl3pPr>
            <a:lvl4pPr>
              <a:buFontTx/>
              <a:buNone/>
              <a:defRPr/>
            </a:lvl4pPr>
            <a:lvl5pPr>
              <a:buFontTx/>
              <a:buNone/>
              <a:defRPr/>
            </a:lvl5pPr>
          </a:lstStyle>
          <a:p>
            <a:pPr lvl="0"/>
            <a:r>
              <a:rPr lang="en-US" dirty="0"/>
              <a:t>Edit Master text styles</a:t>
            </a:r>
          </a:p>
        </p:txBody>
      </p:sp>
      <p:pic>
        <p:nvPicPr>
          <p:cNvPr id="12" name="Picture 11">
            <a:extLst>
              <a:ext uri="{FF2B5EF4-FFF2-40B4-BE49-F238E27FC236}">
                <a16:creationId xmlns:a16="http://schemas.microsoft.com/office/drawing/2014/main" id="{5EDCE80E-A528-4F84-999C-167B7BD877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61406" y="3355525"/>
            <a:ext cx="3827419" cy="1247410"/>
          </a:xfrm>
          <a:prstGeom prst="rect">
            <a:avLst/>
          </a:prstGeom>
        </p:spPr>
      </p:pic>
      <p:cxnSp>
        <p:nvCxnSpPr>
          <p:cNvPr id="11" name="Straight Connector 10">
            <a:extLst>
              <a:ext uri="{FF2B5EF4-FFF2-40B4-BE49-F238E27FC236}">
                <a16:creationId xmlns:a16="http://schemas.microsoft.com/office/drawing/2014/main" id="{5FB50470-EA3D-49B4-8F28-4C9C1E0D226A}"/>
              </a:ext>
            </a:extLst>
          </p:cNvPr>
          <p:cNvCxnSpPr/>
          <p:nvPr userDrawn="1"/>
        </p:nvCxnSpPr>
        <p:spPr bwMode="auto">
          <a:xfrm>
            <a:off x="-22231" y="4605619"/>
            <a:ext cx="12214231" cy="0"/>
          </a:xfrm>
          <a:prstGeom prst="line">
            <a:avLst/>
          </a:prstGeom>
          <a:ln w="28575">
            <a:solidFill>
              <a:schemeClr val="tx1">
                <a:lumMod val="75000"/>
              </a:schemeClr>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pic>
        <p:nvPicPr>
          <p:cNvPr id="9" name="Picture 5" descr="CCO_ONC_RGB.jpg">
            <a:extLst>
              <a:ext uri="{FF2B5EF4-FFF2-40B4-BE49-F238E27FC236}">
                <a16:creationId xmlns:a16="http://schemas.microsoft.com/office/drawing/2014/main" id="{A8FCC512-B9D6-45E5-83A8-5B1B4BEE1414}"/>
              </a:ext>
            </a:extLst>
          </p:cNvPr>
          <p:cNvPicPr>
            <a:picLocks noChangeAspect="1"/>
          </p:cNvPicPr>
          <p:nvPr userDrawn="1"/>
        </p:nvPicPr>
        <p:blipFill>
          <a:blip r:embed="rId3">
            <a:extLst>
              <a:ext uri="{28A0092B-C50C-407E-A947-70E740481C1C}">
                <a14:useLocalDpi xmlns:a14="http://schemas.microsoft.com/office/drawing/2010/main" val="0"/>
              </a:ext>
            </a:extLst>
          </a:blip>
          <a:srcRect t="44931"/>
          <a:stretch>
            <a:fillRect/>
          </a:stretch>
        </p:blipFill>
        <p:spPr bwMode="auto">
          <a:xfrm>
            <a:off x="8150225" y="5876925"/>
            <a:ext cx="3673475"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0445530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3_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334434" y="275121"/>
            <a:ext cx="7006269" cy="553999"/>
          </a:xfrm>
        </p:spPr>
        <p:txBody>
          <a:bodyPr anchor="b">
            <a:noAutofit/>
          </a:bodyPr>
          <a:lstStyle>
            <a:lvl1pPr>
              <a:defRPr sz="3200" cap="all" baseline="0"/>
            </a:lvl1pPr>
          </a:lstStyle>
          <a:p>
            <a:r>
              <a:rPr lang="en-US"/>
              <a:t>Click to edit Master title style</a:t>
            </a:r>
            <a:endParaRPr lang="en-US" dirty="0"/>
          </a:p>
        </p:txBody>
      </p:sp>
      <p:sp>
        <p:nvSpPr>
          <p:cNvPr id="12" name="Text Placeholder 11"/>
          <p:cNvSpPr>
            <a:spLocks noGrp="1"/>
          </p:cNvSpPr>
          <p:nvPr>
            <p:ph type="body" sz="quarter" idx="10"/>
          </p:nvPr>
        </p:nvSpPr>
        <p:spPr>
          <a:xfrm>
            <a:off x="334434" y="835604"/>
            <a:ext cx="7006269" cy="488795"/>
          </a:xfrm>
        </p:spPr>
        <p:txBody>
          <a:bodyPr>
            <a:noAutofit/>
          </a:bodyPr>
          <a:lstStyle>
            <a:lvl1pPr marL="0" indent="0">
              <a:buNone/>
              <a:defRPr sz="2667" baseline="0">
                <a:solidFill>
                  <a:schemeClr val="tx1"/>
                </a:solidFill>
              </a:defRPr>
            </a:lvl1pPr>
          </a:lstStyle>
          <a:p>
            <a:pPr lvl="0"/>
            <a:r>
              <a:rPr lang="en-US"/>
              <a:t>Click to edit Master text styles</a:t>
            </a:r>
          </a:p>
        </p:txBody>
      </p:sp>
      <p:sp>
        <p:nvSpPr>
          <p:cNvPr id="13" name="Text Placeholder 6"/>
          <p:cNvSpPr>
            <a:spLocks noGrp="1"/>
          </p:cNvSpPr>
          <p:nvPr>
            <p:ph type="body" sz="quarter" idx="12"/>
          </p:nvPr>
        </p:nvSpPr>
        <p:spPr>
          <a:xfrm>
            <a:off x="334432" y="1528762"/>
            <a:ext cx="11527367" cy="4427537"/>
          </a:xfrm>
        </p:spPr>
        <p:txBody>
          <a:bodyPr>
            <a:noAutofit/>
          </a:bodyPr>
          <a:lstStyle>
            <a:lvl1pPr marL="0" indent="0">
              <a:buNone/>
              <a:defRPr sz="2133" baseline="0"/>
            </a:lvl1pPr>
          </a:lstStyle>
          <a:p>
            <a:pPr lvl="0"/>
            <a:r>
              <a:rPr lang="en-US"/>
              <a:t>Click to edit Master text styles</a:t>
            </a:r>
          </a:p>
        </p:txBody>
      </p:sp>
      <p:sp>
        <p:nvSpPr>
          <p:cNvPr id="6" name="Slide Number Placeholder 5"/>
          <p:cNvSpPr>
            <a:spLocks noGrp="1"/>
          </p:cNvSpPr>
          <p:nvPr>
            <p:ph type="sldNum" sz="quarter" idx="13"/>
          </p:nvPr>
        </p:nvSpPr>
        <p:spPr/>
        <p:txBody>
          <a:bodyPr/>
          <a:lstStyle>
            <a:lvl1pPr>
              <a:defRPr/>
            </a:lvl1pPr>
          </a:lstStyle>
          <a:p>
            <a:pPr>
              <a:defRPr/>
            </a:pPr>
            <a:fld id="{D7A788FA-F864-4521-9DFD-AF03C9BFF3E5}" type="slidenum">
              <a:rPr lang="en-US" altLang="en-US"/>
              <a:pPr>
                <a:defRPr/>
              </a:pPr>
              <a:t>‹#›</a:t>
            </a:fld>
            <a:endParaRPr lang="en-US" altLang="en-US" dirty="0"/>
          </a:p>
        </p:txBody>
      </p:sp>
    </p:spTree>
    <p:extLst>
      <p:ext uri="{BB962C8B-B14F-4D97-AF65-F5344CB8AC3E}">
        <p14:creationId xmlns:p14="http://schemas.microsoft.com/office/powerpoint/2010/main" val="21401544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5637498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82059"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1391708"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18530252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2286" y="1416053"/>
            <a:ext cx="10358967" cy="467724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025548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95400" y="4363099"/>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695400" y="2708920"/>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dirty="0"/>
              <a:t>Click to edit Master text styles</a:t>
            </a:r>
          </a:p>
        </p:txBody>
      </p:sp>
    </p:spTree>
    <p:extLst>
      <p:ext uri="{BB962C8B-B14F-4D97-AF65-F5344CB8AC3E}">
        <p14:creationId xmlns:p14="http://schemas.microsoft.com/office/powerpoint/2010/main" val="35809420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371020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852210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9648309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75759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4849354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36522883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661525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655261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879204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822836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25349569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2123113234"/>
      </p:ext>
    </p:extLst>
  </p:cSld>
  <p:clrMapOvr>
    <a:masterClrMapping/>
  </p:clrMapOvr>
  <p:transition spd="slow" advClick="0"/>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23414667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36889044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5326254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823C474B-B3C8-4D2B-9A58-47D3CEA19AC6}" type="datetimeFigureOut">
              <a:rPr lang="en-US" smtClean="0"/>
              <a:t>6/7/22</a:t>
            </a:fld>
            <a:endParaRPr lang="en-US"/>
          </a:p>
        </p:txBody>
      </p:sp>
      <p:sp>
        <p:nvSpPr>
          <p:cNvPr id="5" name="Footer Placeholder 4"/>
          <p:cNvSpPr>
            <a:spLocks noGrp="1"/>
          </p:cNvSpPr>
          <p:nvPr>
            <p:ph type="ftr" sz="quarter" idx="11"/>
          </p:nvPr>
        </p:nvSpPr>
        <p:spPr>
          <a:xfrm>
            <a:off x="3074202" y="6441567"/>
            <a:ext cx="6043601" cy="164148"/>
          </a:xfrm>
        </p:spPr>
        <p:txBody>
          <a:bodyPr/>
          <a:lstStyle/>
          <a:p>
            <a:endParaRPr lang="en-US"/>
          </a:p>
        </p:txBody>
      </p:sp>
      <p:sp>
        <p:nvSpPr>
          <p:cNvPr id="6" name="Slide Number Placeholder 5"/>
          <p:cNvSpPr>
            <a:spLocks noGrp="1"/>
          </p:cNvSpPr>
          <p:nvPr>
            <p:ph type="sldNum" sz="quarter" idx="12"/>
          </p:nvPr>
        </p:nvSpPr>
        <p:spPr/>
        <p:txBody>
          <a:bodyPr/>
          <a:lstStyle/>
          <a:p>
            <a:fld id="{970B1DE9-DF1E-478B-8EAC-D83EF13FF69C}" type="slidenum">
              <a:rPr lang="en-US" smtClean="0"/>
              <a:t>‹#›</a:t>
            </a:fld>
            <a:endParaRPr lang="en-US"/>
          </a:p>
        </p:txBody>
      </p:sp>
      <p:sp>
        <p:nvSpPr>
          <p:cNvPr id="7" name="Text Placeholder 6">
            <a:extLst>
              <a:ext uri="{FF2B5EF4-FFF2-40B4-BE49-F238E27FC236}">
                <a16:creationId xmlns:a16="http://schemas.microsoft.com/office/drawing/2014/main" id="{B9E66119-3E50-4912-A6A4-0A2C0585246D}"/>
              </a:ext>
            </a:extLst>
          </p:cNvPr>
          <p:cNvSpPr>
            <a:spLocks noGrp="1"/>
          </p:cNvSpPr>
          <p:nvPr>
            <p:ph type="body" sz="quarter" idx="13" hasCustomPrompt="1"/>
          </p:nvPr>
        </p:nvSpPr>
        <p:spPr>
          <a:xfrm>
            <a:off x="478368" y="5791202"/>
            <a:ext cx="4906433" cy="395817"/>
          </a:xfrm>
        </p:spPr>
        <p:txBody>
          <a:bodyPr anchor="b" anchorCtr="0"/>
          <a:lstStyle>
            <a:lvl1pPr marL="0" indent="0">
              <a:buNone/>
              <a:defRPr sz="933" b="0">
                <a:solidFill>
                  <a:schemeClr val="tx1">
                    <a:lumMod val="50000"/>
                  </a:schemeClr>
                </a:solidFill>
              </a:defRPr>
            </a:lvl1pPr>
          </a:lstStyle>
          <a:p>
            <a:pPr lvl="0"/>
            <a:r>
              <a:rPr lang="en-US" dirty="0"/>
              <a:t>Abbreviations</a:t>
            </a:r>
          </a:p>
        </p:txBody>
      </p:sp>
      <p:sp>
        <p:nvSpPr>
          <p:cNvPr id="9" name="Text Placeholder 8">
            <a:extLst>
              <a:ext uri="{FF2B5EF4-FFF2-40B4-BE49-F238E27FC236}">
                <a16:creationId xmlns:a16="http://schemas.microsoft.com/office/drawing/2014/main" id="{B2D06BD1-1203-411A-80B7-868D8D7562B1}"/>
              </a:ext>
            </a:extLst>
          </p:cNvPr>
          <p:cNvSpPr>
            <a:spLocks noGrp="1"/>
          </p:cNvSpPr>
          <p:nvPr>
            <p:ph type="body" sz="quarter" idx="14" hasCustomPrompt="1"/>
          </p:nvPr>
        </p:nvSpPr>
        <p:spPr>
          <a:xfrm>
            <a:off x="6826676" y="5801362"/>
            <a:ext cx="4906433" cy="395817"/>
          </a:xfrm>
        </p:spPr>
        <p:txBody>
          <a:bodyPr anchor="b" anchorCtr="0"/>
          <a:lstStyle>
            <a:lvl1pPr marL="0" indent="0" algn="r">
              <a:buNone/>
              <a:defRPr sz="933" b="0">
                <a:solidFill>
                  <a:schemeClr val="tx1">
                    <a:lumMod val="50000"/>
                  </a:schemeClr>
                </a:solidFill>
              </a:defRPr>
            </a:lvl1pPr>
          </a:lstStyle>
          <a:p>
            <a:pPr lvl="0"/>
            <a:r>
              <a:rPr lang="en-US" dirty="0"/>
              <a:t>References</a:t>
            </a:r>
          </a:p>
        </p:txBody>
      </p:sp>
    </p:spTree>
    <p:custDataLst>
      <p:tags r:id="rId1"/>
    </p:custDataLst>
    <p:extLst>
      <p:ext uri="{BB962C8B-B14F-4D97-AF65-F5344CB8AC3E}">
        <p14:creationId xmlns:p14="http://schemas.microsoft.com/office/powerpoint/2010/main" val="397163516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30141634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cs typeface="ＭＳ Ｐゴシック"/>
              </a:rPr>
              <a:pPr>
                <a:defRPr/>
              </a:pPr>
              <a:t>‹#›</a:t>
            </a:fld>
            <a:endParaRPr lang="en-GB">
              <a:cs typeface="ＭＳ Ｐゴシック"/>
            </a:endParaRPr>
          </a:p>
        </p:txBody>
      </p:sp>
    </p:spTree>
    <p:extLst>
      <p:ext uri="{BB962C8B-B14F-4D97-AF65-F5344CB8AC3E}">
        <p14:creationId xmlns:p14="http://schemas.microsoft.com/office/powerpoint/2010/main" val="26414469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033768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2_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2E99AA7-133A-E54F-B877-701653B6C8EF}" type="slidenum">
              <a:rPr lang="en-GB"/>
              <a:pPr>
                <a:defRPr/>
              </a:pPr>
              <a:t>‹#›</a:t>
            </a:fld>
            <a:endParaRPr lang="en-GB"/>
          </a:p>
        </p:txBody>
      </p:sp>
    </p:spTree>
    <p:extLst>
      <p:ext uri="{BB962C8B-B14F-4D97-AF65-F5344CB8AC3E}">
        <p14:creationId xmlns:p14="http://schemas.microsoft.com/office/powerpoint/2010/main" val="41617990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4"/>
          <p:cNvSpPr>
            <a:spLocks noGrp="1"/>
          </p:cNvSpPr>
          <p:nvPr>
            <p:ph type="body" sz="quarter" idx="10"/>
          </p:nvPr>
        </p:nvSpPr>
        <p:spPr>
          <a:xfrm>
            <a:off x="609600" y="6210780"/>
            <a:ext cx="5488517" cy="447993"/>
          </a:xfrm>
        </p:spPr>
        <p:txBody>
          <a:bodyPr anchor="b"/>
          <a:lstStyle>
            <a:lvl1pPr marL="0" indent="0">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
        <p:nvSpPr>
          <p:cNvPr id="5" name="Text Placeholder 4"/>
          <p:cNvSpPr>
            <a:spLocks noGrp="1"/>
          </p:cNvSpPr>
          <p:nvPr>
            <p:ph type="body" sz="quarter" idx="11"/>
          </p:nvPr>
        </p:nvSpPr>
        <p:spPr>
          <a:xfrm>
            <a:off x="6098118" y="6210780"/>
            <a:ext cx="5488517" cy="447993"/>
          </a:xfrm>
        </p:spPr>
        <p:txBody>
          <a:bodyPr anchor="b"/>
          <a:lstStyle>
            <a:lvl1pPr marL="0" indent="0" algn="r">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37732953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14_NEW Title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0"/>
            <a:ext cx="10972800" cy="1143000"/>
          </a:xfrm>
        </p:spPr>
        <p:txBody>
          <a:bodyPr/>
          <a:lstStyle/>
          <a:p>
            <a:r>
              <a:rPr lang="en-US" dirty="0"/>
              <a:t>Click to edit Master title style</a:t>
            </a:r>
            <a:endParaRPr lang="en-GB" dirty="0"/>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pPr>
                <a:defRPr/>
              </a:pPr>
              <a:t>‹#›</a:t>
            </a:fld>
            <a:endParaRPr lang="en-GB"/>
          </a:p>
        </p:txBody>
      </p:sp>
    </p:spTree>
    <p:extLst>
      <p:ext uri="{BB962C8B-B14F-4D97-AF65-F5344CB8AC3E}">
        <p14:creationId xmlns:p14="http://schemas.microsoft.com/office/powerpoint/2010/main" val="5942616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5" y="115889"/>
            <a:ext cx="10991849" cy="779671"/>
          </a:xfrm>
        </p:spPr>
        <p:txBody>
          <a:bodyPr>
            <a:normAutofit/>
          </a:bodyPr>
          <a:lstStyle>
            <a:lvl1pPr algn="l">
              <a:defRPr sz="28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2100" dirty="0" smtClean="0"/>
            </a:lvl1pPr>
            <a:lvl2pPr>
              <a:defRPr lang="en-US" sz="2000" dirty="0" smtClean="0"/>
            </a:lvl2pPr>
            <a:lvl3pPr>
              <a:defRPr lang="en-US" sz="20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1" y="6289940"/>
            <a:ext cx="10993967" cy="463313"/>
          </a:xfrm>
        </p:spPr>
        <p:txBody>
          <a:bodyPr lIns="0" tIns="0" rIns="0" bIns="0" anchor="b">
            <a:noAutofit/>
          </a:bodyPr>
          <a:lstStyle>
            <a:lvl1pPr marL="0" indent="0">
              <a:lnSpc>
                <a:spcPct val="100000"/>
              </a:lnSpc>
              <a:spcBef>
                <a:spcPts val="200"/>
              </a:spcBef>
              <a:buNone/>
              <a:defRPr sz="1000" b="0">
                <a:solidFill>
                  <a:srgbClr val="064F5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7" y="6491289"/>
            <a:ext cx="2844800" cy="365125"/>
          </a:xfrm>
          <a:prstGeom prst="rect">
            <a:avLst/>
          </a:prstGeom>
        </p:spPr>
        <p:txBody>
          <a:bodyPr/>
          <a:lstStyle>
            <a:lvl1pPr>
              <a:defRPr sz="1100" b="0" i="0">
                <a:solidFill>
                  <a:srgbClr val="064F59"/>
                </a:solidFill>
                <a:latin typeface="Arial"/>
                <a:cs typeface="Arial"/>
              </a:defRPr>
            </a:lvl1pPr>
          </a:lstStyle>
          <a:p>
            <a:pPr>
              <a:defRPr/>
            </a:pPr>
            <a:fld id="{865B40A2-B197-3B46-BE14-65D655D54854}" type="slidenum">
              <a:rPr lang="en-US"/>
              <a:pPr>
                <a:defRPr/>
              </a:pPr>
              <a:t>‹#›</a:t>
            </a:fld>
            <a:endParaRPr lang="en-US"/>
          </a:p>
        </p:txBody>
      </p:sp>
      <p:sp>
        <p:nvSpPr>
          <p:cNvPr id="6" name="Footer Placeholder 7"/>
          <p:cNvSpPr>
            <a:spLocks noGrp="1"/>
          </p:cNvSpPr>
          <p:nvPr>
            <p:ph type="ftr" sz="quarter" idx="12"/>
          </p:nvPr>
        </p:nvSpPr>
        <p:spPr>
          <a:xfrm>
            <a:off x="4165600" y="6356351"/>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7954780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74082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50992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3" descr="A picture containing screenshot&#10;&#10;Description automatically generated">
            <a:extLst>
              <a:ext uri="{FF2B5EF4-FFF2-40B4-BE49-F238E27FC236}">
                <a16:creationId xmlns:a16="http://schemas.microsoft.com/office/drawing/2014/main" id="{B5F9DA2C-45DF-A24A-BA32-E5DBE446064A}"/>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4098" name="Rectangle 2"/>
          <p:cNvSpPr>
            <a:spLocks noGrp="1" noChangeArrowheads="1"/>
          </p:cNvSpPr>
          <p:nvPr>
            <p:ph type="ctrTitle"/>
          </p:nvPr>
        </p:nvSpPr>
        <p:spPr>
          <a:xfrm>
            <a:off x="914400" y="1981200"/>
            <a:ext cx="10363200" cy="1143000"/>
          </a:xfrm>
        </p:spPr>
        <p:txBody>
          <a:bodyPr/>
          <a:lstStyle>
            <a:lvl1pPr algn="ctr">
              <a:defRPr sz="2300">
                <a:solidFill>
                  <a:srgbClr val="002060"/>
                </a:solidFill>
              </a:defRPr>
            </a:lvl1pPr>
          </a:lstStyle>
          <a:p>
            <a:pPr lvl="0"/>
            <a:r>
              <a:rPr lang="en-US" noProof="0" dirty="0"/>
              <a:t>Click to edit Master title style</a:t>
            </a:r>
          </a:p>
        </p:txBody>
      </p:sp>
      <p:sp>
        <p:nvSpPr>
          <p:cNvPr id="4099" name="Rectangle 3"/>
          <p:cNvSpPr>
            <a:spLocks noGrp="1" noChangeArrowheads="1"/>
          </p:cNvSpPr>
          <p:nvPr>
            <p:ph type="subTitle" idx="1"/>
          </p:nvPr>
        </p:nvSpPr>
        <p:spPr>
          <a:xfrm>
            <a:off x="1828800" y="3886200"/>
            <a:ext cx="8534400" cy="1752600"/>
          </a:xfrm>
        </p:spPr>
        <p:txBody>
          <a:bodyPr/>
          <a:lstStyle>
            <a:lvl1pPr marL="0" indent="0" algn="ctr">
              <a:buFontTx/>
              <a:buNone/>
              <a:defRPr>
                <a:solidFill>
                  <a:srgbClr val="002060"/>
                </a:solidFill>
              </a:defRPr>
            </a:lvl1pPr>
          </a:lstStyle>
          <a:p>
            <a:pPr lvl="0"/>
            <a:r>
              <a:rPr lang="en-US" noProof="0" dirty="0"/>
              <a:t>Click to edit Master subtitle style</a:t>
            </a:r>
          </a:p>
        </p:txBody>
      </p:sp>
    </p:spTree>
    <p:extLst>
      <p:ext uri="{BB962C8B-B14F-4D97-AF65-F5344CB8AC3E}">
        <p14:creationId xmlns:p14="http://schemas.microsoft.com/office/powerpoint/2010/main" val="18084911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432FF"/>
                </a:solidFill>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038272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13"/>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8" indent="0">
              <a:buNone/>
              <a:defRPr sz="1800"/>
            </a:lvl2pPr>
            <a:lvl3pPr marL="914415" indent="0">
              <a:buNone/>
              <a:defRPr sz="1600"/>
            </a:lvl3pPr>
            <a:lvl4pPr marL="1371623" indent="0">
              <a:buNone/>
              <a:defRPr sz="1400"/>
            </a:lvl4pPr>
            <a:lvl5pPr marL="1828830" indent="0">
              <a:buNone/>
              <a:defRPr sz="1400"/>
            </a:lvl5pPr>
            <a:lvl6pPr marL="2286038" indent="0">
              <a:buNone/>
              <a:defRPr sz="1400"/>
            </a:lvl6pPr>
            <a:lvl7pPr marL="2743246" indent="0">
              <a:buNone/>
              <a:defRPr sz="1400"/>
            </a:lvl7pPr>
            <a:lvl8pPr marL="3200453" indent="0">
              <a:buNone/>
              <a:defRPr sz="1400"/>
            </a:lvl8pPr>
            <a:lvl9pPr marL="3657661" indent="0">
              <a:buNone/>
              <a:defRPr sz="1400"/>
            </a:lvl9pPr>
          </a:lstStyle>
          <a:p>
            <a:pPr lvl="0"/>
            <a:r>
              <a:rPr lang="en-US"/>
              <a:t>Click to edit Master text styles</a:t>
            </a:r>
          </a:p>
        </p:txBody>
      </p:sp>
    </p:spTree>
    <p:extLst>
      <p:ext uri="{BB962C8B-B14F-4D97-AF65-F5344CB8AC3E}">
        <p14:creationId xmlns:p14="http://schemas.microsoft.com/office/powerpoint/2010/main" val="22123022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462088"/>
            <a:ext cx="5080000" cy="50276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462088"/>
            <a:ext cx="5080000" cy="50276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709446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569976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solidFill>
                  <a:srgbClr val="0432FF"/>
                </a:solidFill>
              </a:defRPr>
            </a:lvl1pPr>
          </a:lstStyle>
          <a:p>
            <a:r>
              <a:rPr lang="en-US" dirty="0"/>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8" indent="0">
              <a:buNone/>
              <a:defRPr sz="2000" b="1"/>
            </a:lvl2pPr>
            <a:lvl3pPr marL="914415" indent="0">
              <a:buNone/>
              <a:defRPr sz="1800" b="1"/>
            </a:lvl3pPr>
            <a:lvl4pPr marL="1371623" indent="0">
              <a:buNone/>
              <a:defRPr sz="1600" b="1"/>
            </a:lvl4pPr>
            <a:lvl5pPr marL="1828830" indent="0">
              <a:buNone/>
              <a:defRPr sz="1600" b="1"/>
            </a:lvl5pPr>
            <a:lvl6pPr marL="2286038" indent="0">
              <a:buNone/>
              <a:defRPr sz="1600" b="1"/>
            </a:lvl6pPr>
            <a:lvl7pPr marL="2743246" indent="0">
              <a:buNone/>
              <a:defRPr sz="1600" b="1"/>
            </a:lvl7pPr>
            <a:lvl8pPr marL="3200453" indent="0">
              <a:buNone/>
              <a:defRPr sz="1600" b="1"/>
            </a:lvl8pPr>
            <a:lvl9pPr marL="3657661"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8" indent="0">
              <a:buNone/>
              <a:defRPr sz="2000" b="1"/>
            </a:lvl2pPr>
            <a:lvl3pPr marL="914415" indent="0">
              <a:buNone/>
              <a:defRPr sz="1800" b="1"/>
            </a:lvl3pPr>
            <a:lvl4pPr marL="1371623" indent="0">
              <a:buNone/>
              <a:defRPr sz="1600" b="1"/>
            </a:lvl4pPr>
            <a:lvl5pPr marL="1828830" indent="0">
              <a:buNone/>
              <a:defRPr sz="1600" b="1"/>
            </a:lvl5pPr>
            <a:lvl6pPr marL="2286038" indent="0">
              <a:buNone/>
              <a:defRPr sz="1600" b="1"/>
            </a:lvl6pPr>
            <a:lvl7pPr marL="2743246" indent="0">
              <a:buNone/>
              <a:defRPr sz="1600" b="1"/>
            </a:lvl7pPr>
            <a:lvl8pPr marL="3200453" indent="0">
              <a:buNone/>
              <a:defRPr sz="1600" b="1"/>
            </a:lvl8pPr>
            <a:lvl9pPr marL="365766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800440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10972800" cy="1143000"/>
          </a:xfrm>
        </p:spPr>
        <p:txBody>
          <a:bodyPr/>
          <a:lstStyle>
            <a:lvl1pPr>
              <a:defRPr>
                <a:solidFill>
                  <a:srgbClr val="0432FF"/>
                </a:solidFill>
              </a:defRPr>
            </a:lvl1pPr>
          </a:lstStyle>
          <a:p>
            <a:r>
              <a:rPr lang="en-US" dirty="0"/>
              <a:t>Click to edit Master title style</a:t>
            </a:r>
          </a:p>
        </p:txBody>
      </p:sp>
    </p:spTree>
    <p:extLst>
      <p:ext uri="{BB962C8B-B14F-4D97-AF65-F5344CB8AC3E}">
        <p14:creationId xmlns:p14="http://schemas.microsoft.com/office/powerpoint/2010/main" val="19889031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24260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9"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6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9" y="1435103"/>
            <a:ext cx="4011084" cy="4691063"/>
          </a:xfrm>
        </p:spPr>
        <p:txBody>
          <a:bodyPr/>
          <a:lstStyle>
            <a:lvl1pPr marL="0" indent="0">
              <a:buNone/>
              <a:defRPr sz="1400"/>
            </a:lvl1pPr>
            <a:lvl2pPr marL="457208" indent="0">
              <a:buNone/>
              <a:defRPr sz="1200"/>
            </a:lvl2pPr>
            <a:lvl3pPr marL="914415" indent="0">
              <a:buNone/>
              <a:defRPr sz="1000"/>
            </a:lvl3pPr>
            <a:lvl4pPr marL="1371623" indent="0">
              <a:buNone/>
              <a:defRPr sz="900"/>
            </a:lvl4pPr>
            <a:lvl5pPr marL="1828830" indent="0">
              <a:buNone/>
              <a:defRPr sz="900"/>
            </a:lvl5pPr>
            <a:lvl6pPr marL="2286038" indent="0">
              <a:buNone/>
              <a:defRPr sz="900"/>
            </a:lvl6pPr>
            <a:lvl7pPr marL="2743246" indent="0">
              <a:buNone/>
              <a:defRPr sz="900"/>
            </a:lvl7pPr>
            <a:lvl8pPr marL="3200453" indent="0">
              <a:buNone/>
              <a:defRPr sz="900"/>
            </a:lvl8pPr>
            <a:lvl9pPr marL="3657661" indent="0">
              <a:buNone/>
              <a:defRPr sz="900"/>
            </a:lvl9pPr>
          </a:lstStyle>
          <a:p>
            <a:pPr lvl="0"/>
            <a:r>
              <a:rPr lang="en-US"/>
              <a:t>Click to edit Master text styles</a:t>
            </a:r>
          </a:p>
        </p:txBody>
      </p:sp>
    </p:spTree>
    <p:extLst>
      <p:ext uri="{BB962C8B-B14F-4D97-AF65-F5344CB8AC3E}">
        <p14:creationId xmlns:p14="http://schemas.microsoft.com/office/powerpoint/2010/main" val="17116080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8" indent="0">
              <a:buNone/>
              <a:defRPr sz="2800"/>
            </a:lvl2pPr>
            <a:lvl3pPr marL="914415" indent="0">
              <a:buNone/>
              <a:defRPr sz="2400"/>
            </a:lvl3pPr>
            <a:lvl4pPr marL="1371623" indent="0">
              <a:buNone/>
              <a:defRPr sz="2000"/>
            </a:lvl4pPr>
            <a:lvl5pPr marL="1828830" indent="0">
              <a:buNone/>
              <a:defRPr sz="2000"/>
            </a:lvl5pPr>
            <a:lvl6pPr marL="2286038" indent="0">
              <a:buNone/>
              <a:defRPr sz="2000"/>
            </a:lvl6pPr>
            <a:lvl7pPr marL="2743246" indent="0">
              <a:buNone/>
              <a:defRPr sz="2000"/>
            </a:lvl7pPr>
            <a:lvl8pPr marL="3200453" indent="0">
              <a:buNone/>
              <a:defRPr sz="2000"/>
            </a:lvl8pPr>
            <a:lvl9pPr marL="3657661"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8" indent="0">
              <a:buNone/>
              <a:defRPr sz="1200"/>
            </a:lvl2pPr>
            <a:lvl3pPr marL="914415" indent="0">
              <a:buNone/>
              <a:defRPr sz="1000"/>
            </a:lvl3pPr>
            <a:lvl4pPr marL="1371623" indent="0">
              <a:buNone/>
              <a:defRPr sz="900"/>
            </a:lvl4pPr>
            <a:lvl5pPr marL="1828830" indent="0">
              <a:buNone/>
              <a:defRPr sz="900"/>
            </a:lvl5pPr>
            <a:lvl6pPr marL="2286038" indent="0">
              <a:buNone/>
              <a:defRPr sz="900"/>
            </a:lvl6pPr>
            <a:lvl7pPr marL="2743246" indent="0">
              <a:buNone/>
              <a:defRPr sz="900"/>
            </a:lvl7pPr>
            <a:lvl8pPr marL="3200453" indent="0">
              <a:buNone/>
              <a:defRPr sz="900"/>
            </a:lvl8pPr>
            <a:lvl9pPr marL="3657661" indent="0">
              <a:buNone/>
              <a:defRPr sz="900"/>
            </a:lvl9pPr>
          </a:lstStyle>
          <a:p>
            <a:pPr lvl="0"/>
            <a:r>
              <a:rPr lang="en-US"/>
              <a:t>Click to edit Master text styles</a:t>
            </a:r>
          </a:p>
        </p:txBody>
      </p:sp>
    </p:spTree>
    <p:extLst>
      <p:ext uri="{BB962C8B-B14F-4D97-AF65-F5344CB8AC3E}">
        <p14:creationId xmlns:p14="http://schemas.microsoft.com/office/powerpoint/2010/main" val="42046152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434309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0"/>
            <a:ext cx="2590800" cy="6489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1" y="0"/>
            <a:ext cx="7569200" cy="6489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164405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cs typeface="ＭＳ Ｐゴシック"/>
              </a:rPr>
              <a:pPr>
                <a:defRPr/>
              </a:pPr>
              <a:t>‹#›</a:t>
            </a:fld>
            <a:endParaRPr lang="en-GB">
              <a:cs typeface="ＭＳ Ｐゴシック"/>
            </a:endParaRPr>
          </a:p>
        </p:txBody>
      </p:sp>
    </p:spTree>
    <p:extLst>
      <p:ext uri="{BB962C8B-B14F-4D97-AF65-F5344CB8AC3E}">
        <p14:creationId xmlns:p14="http://schemas.microsoft.com/office/powerpoint/2010/main" val="38195462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6" y="115890"/>
            <a:ext cx="10991849" cy="779671"/>
          </a:xfrm>
        </p:spPr>
        <p:txBody>
          <a:bodyPr>
            <a:normAutofit/>
          </a:bodyPr>
          <a:lstStyle>
            <a:lvl1pPr algn="l">
              <a:defRPr sz="28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2100" dirty="0" smtClean="0"/>
            </a:lvl1pPr>
            <a:lvl2pPr>
              <a:defRPr lang="en-US" sz="2000" dirty="0" smtClean="0"/>
            </a:lvl2pPr>
            <a:lvl3pPr>
              <a:defRPr lang="en-US" sz="20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3" y="6289942"/>
            <a:ext cx="10993967" cy="463313"/>
          </a:xfrm>
        </p:spPr>
        <p:txBody>
          <a:bodyPr lIns="0" tIns="0" rIns="0" bIns="0" anchor="b">
            <a:noAutofit/>
          </a:bodyPr>
          <a:lstStyle>
            <a:lvl1pPr marL="0" indent="0">
              <a:lnSpc>
                <a:spcPct val="100000"/>
              </a:lnSpc>
              <a:spcBef>
                <a:spcPts val="200"/>
              </a:spcBef>
              <a:buNone/>
              <a:defRPr sz="1000" b="0">
                <a:solidFill>
                  <a:srgbClr val="064F59"/>
                </a:solidFill>
              </a:defRPr>
            </a:lvl1pPr>
            <a:lvl2pPr marL="457208" indent="0">
              <a:buNone/>
              <a:defRPr/>
            </a:lvl2pPr>
            <a:lvl3pPr marL="914415" indent="0">
              <a:buNone/>
              <a:defRPr/>
            </a:lvl3pPr>
            <a:lvl4pPr marL="1371623" indent="0">
              <a:buNone/>
              <a:defRPr/>
            </a:lvl4pPr>
            <a:lvl5pPr marL="1828830"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8" y="6491291"/>
            <a:ext cx="2844800" cy="365125"/>
          </a:xfrm>
          <a:prstGeom prst="rect">
            <a:avLst/>
          </a:prstGeom>
        </p:spPr>
        <p:txBody>
          <a:bodyPr/>
          <a:lstStyle>
            <a:lvl1pPr>
              <a:defRPr sz="1100" b="0" i="0">
                <a:solidFill>
                  <a:srgbClr val="064F59"/>
                </a:solidFill>
                <a:latin typeface="Arial"/>
                <a:cs typeface="Arial"/>
              </a:defRPr>
            </a:lvl1pPr>
          </a:lstStyle>
          <a:p>
            <a:pPr>
              <a:defRPr/>
            </a:pPr>
            <a:fld id="{865B40A2-B197-3B46-BE14-65D655D54854}" type="slidenum">
              <a:rPr lang="en-US"/>
              <a:pPr>
                <a:defRPr/>
              </a:pPr>
              <a:t>‹#›</a:t>
            </a:fld>
            <a:endParaRPr lang="en-US" dirty="0"/>
          </a:p>
        </p:txBody>
      </p:sp>
      <p:sp>
        <p:nvSpPr>
          <p:cNvPr id="6" name="Footer Placeholder 7"/>
          <p:cNvSpPr>
            <a:spLocks noGrp="1"/>
          </p:cNvSpPr>
          <p:nvPr>
            <p:ph type="ftr" sz="quarter" idx="12"/>
          </p:nvPr>
        </p:nvSpPr>
        <p:spPr>
          <a:xfrm>
            <a:off x="4165600" y="6356353"/>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8854550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2_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2E99AA7-133A-E54F-B877-701653B6C8EF}" type="slidenum">
              <a:rPr lang="en-GB"/>
              <a:pPr>
                <a:defRPr/>
              </a:pPr>
              <a:t>‹#›</a:t>
            </a:fld>
            <a:endParaRPr lang="en-GB"/>
          </a:p>
        </p:txBody>
      </p:sp>
    </p:spTree>
    <p:extLst>
      <p:ext uri="{BB962C8B-B14F-4D97-AF65-F5344CB8AC3E}">
        <p14:creationId xmlns:p14="http://schemas.microsoft.com/office/powerpoint/2010/main" val="14381032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04532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4"/>
          <p:cNvSpPr>
            <a:spLocks noGrp="1"/>
          </p:cNvSpPr>
          <p:nvPr>
            <p:ph type="body" sz="quarter" idx="10"/>
          </p:nvPr>
        </p:nvSpPr>
        <p:spPr>
          <a:xfrm>
            <a:off x="609600" y="6210780"/>
            <a:ext cx="5488517" cy="447993"/>
          </a:xfrm>
        </p:spPr>
        <p:txBody>
          <a:bodyPr anchor="b"/>
          <a:lstStyle>
            <a:lvl1pPr marL="0" indent="0">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
        <p:nvSpPr>
          <p:cNvPr id="5" name="Text Placeholder 4"/>
          <p:cNvSpPr>
            <a:spLocks noGrp="1"/>
          </p:cNvSpPr>
          <p:nvPr>
            <p:ph type="body" sz="quarter" idx="11"/>
          </p:nvPr>
        </p:nvSpPr>
        <p:spPr>
          <a:xfrm>
            <a:off x="6098118" y="6210780"/>
            <a:ext cx="5488517" cy="447993"/>
          </a:xfrm>
        </p:spPr>
        <p:txBody>
          <a:bodyPr anchor="b"/>
          <a:lstStyle>
            <a:lvl1pPr marL="0" indent="0" algn="r">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23640283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14_NEW Title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0"/>
            <a:ext cx="10972800" cy="1143000"/>
          </a:xfrm>
        </p:spPr>
        <p:txBody>
          <a:bodyPr/>
          <a:lstStyle/>
          <a:p>
            <a:r>
              <a:rPr lang="en-US" dirty="0"/>
              <a:t>Click to edit Master title style</a:t>
            </a:r>
            <a:endParaRPr lang="en-GB" dirty="0"/>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pPr>
                <a:defRPr/>
              </a:pPr>
              <a:t>‹#›</a:t>
            </a:fld>
            <a:endParaRPr lang="en-GB"/>
          </a:p>
        </p:txBody>
      </p:sp>
    </p:spTree>
    <p:extLst>
      <p:ext uri="{BB962C8B-B14F-4D97-AF65-F5344CB8AC3E}">
        <p14:creationId xmlns:p14="http://schemas.microsoft.com/office/powerpoint/2010/main" val="38419757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5" y="115889"/>
            <a:ext cx="10991849" cy="779671"/>
          </a:xfrm>
        </p:spPr>
        <p:txBody>
          <a:bodyPr>
            <a:normAutofit/>
          </a:bodyPr>
          <a:lstStyle>
            <a:lvl1pPr algn="l">
              <a:defRPr sz="28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2100" dirty="0" smtClean="0"/>
            </a:lvl1pPr>
            <a:lvl2pPr>
              <a:defRPr lang="en-US" sz="2000" dirty="0" smtClean="0"/>
            </a:lvl2pPr>
            <a:lvl3pPr>
              <a:defRPr lang="en-US" sz="20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1" y="6289940"/>
            <a:ext cx="10993967" cy="463313"/>
          </a:xfrm>
        </p:spPr>
        <p:txBody>
          <a:bodyPr lIns="0" tIns="0" rIns="0" bIns="0" anchor="b">
            <a:noAutofit/>
          </a:bodyPr>
          <a:lstStyle>
            <a:lvl1pPr marL="0" indent="0">
              <a:lnSpc>
                <a:spcPct val="100000"/>
              </a:lnSpc>
              <a:spcBef>
                <a:spcPts val="200"/>
              </a:spcBef>
              <a:buNone/>
              <a:defRPr sz="1000" b="0">
                <a:solidFill>
                  <a:srgbClr val="064F5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7" y="6491289"/>
            <a:ext cx="2844800" cy="365125"/>
          </a:xfrm>
          <a:prstGeom prst="rect">
            <a:avLst/>
          </a:prstGeom>
        </p:spPr>
        <p:txBody>
          <a:bodyPr/>
          <a:lstStyle>
            <a:lvl1pPr>
              <a:defRPr sz="1100" b="0" i="0">
                <a:solidFill>
                  <a:srgbClr val="064F59"/>
                </a:solidFill>
                <a:latin typeface="Arial"/>
                <a:cs typeface="Arial"/>
              </a:defRPr>
            </a:lvl1pPr>
          </a:lstStyle>
          <a:p>
            <a:pPr>
              <a:defRPr/>
            </a:pPr>
            <a:fld id="{865B40A2-B197-3B46-BE14-65D655D54854}" type="slidenum">
              <a:rPr lang="en-US"/>
              <a:pPr>
                <a:defRPr/>
              </a:pPr>
              <a:t>‹#›</a:t>
            </a:fld>
            <a:endParaRPr lang="en-US" dirty="0"/>
          </a:p>
        </p:txBody>
      </p:sp>
      <p:sp>
        <p:nvSpPr>
          <p:cNvPr id="6" name="Footer Placeholder 7"/>
          <p:cNvSpPr>
            <a:spLocks noGrp="1"/>
          </p:cNvSpPr>
          <p:nvPr>
            <p:ph type="ftr" sz="quarter" idx="12"/>
          </p:nvPr>
        </p:nvSpPr>
        <p:spPr>
          <a:xfrm>
            <a:off x="4165600" y="6356351"/>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39081223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5938245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userDrawn="1">
  <p:cSld name="4_Title Slide">
    <p:spTree>
      <p:nvGrpSpPr>
        <p:cNvPr id="1" name=""/>
        <p:cNvGrpSpPr/>
        <p:nvPr/>
      </p:nvGrpSpPr>
      <p:grpSpPr>
        <a:xfrm>
          <a:off x="0" y="0"/>
          <a:ext cx="0" cy="0"/>
          <a:chOff x="0" y="0"/>
          <a:chExt cx="0" cy="0"/>
        </a:xfrm>
      </p:grpSpPr>
      <p:pic>
        <p:nvPicPr>
          <p:cNvPr id="4" name="Picture 3" descr="YiR15-Papers-back_v2fr-CRC.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098" name="Rectangle 2"/>
          <p:cNvSpPr>
            <a:spLocks noGrp="1" noChangeArrowheads="1"/>
          </p:cNvSpPr>
          <p:nvPr>
            <p:ph type="ctrTitle"/>
          </p:nvPr>
        </p:nvSpPr>
        <p:spPr>
          <a:xfrm>
            <a:off x="646176" y="484632"/>
            <a:ext cx="10911840" cy="4005072"/>
          </a:xfrm>
        </p:spPr>
        <p:txBody>
          <a:bodyPr lIns="365760" rIns="274320" bIns="228600" anchor="b"/>
          <a:lstStyle>
            <a:lvl1pPr algn="l">
              <a:defRPr sz="3200">
                <a:solidFill>
                  <a:srgbClr val="004383"/>
                </a:solidFill>
              </a:defRPr>
            </a:lvl1pPr>
          </a:lstStyle>
          <a:p>
            <a:pPr lvl="0"/>
            <a:r>
              <a:rPr lang="en-US" noProof="0" dirty="0"/>
              <a:t>Click to edit Master title style</a:t>
            </a:r>
          </a:p>
        </p:txBody>
      </p:sp>
      <p:sp>
        <p:nvSpPr>
          <p:cNvPr id="4099" name="Rectangle 3"/>
          <p:cNvSpPr>
            <a:spLocks noGrp="1" noChangeArrowheads="1"/>
          </p:cNvSpPr>
          <p:nvPr>
            <p:ph type="subTitle" idx="1"/>
          </p:nvPr>
        </p:nvSpPr>
        <p:spPr>
          <a:xfrm>
            <a:off x="646176" y="4498848"/>
            <a:ext cx="10728960" cy="1874520"/>
          </a:xfrm>
        </p:spPr>
        <p:txBody>
          <a:bodyPr lIns="365760" tIns="182880"/>
          <a:lstStyle>
            <a:lvl1pPr marL="0" indent="0" algn="l">
              <a:buFontTx/>
              <a:buNone/>
              <a:defRPr sz="2800">
                <a:solidFill>
                  <a:srgbClr val="004383"/>
                </a:solidFill>
              </a:defRPr>
            </a:lvl1pPr>
          </a:lstStyle>
          <a:p>
            <a:pPr lvl="0"/>
            <a:r>
              <a:rPr lang="en-US" noProof="0" dirty="0"/>
              <a:t>Click to edit Master subtitle style</a:t>
            </a:r>
          </a:p>
        </p:txBody>
      </p:sp>
    </p:spTree>
    <p:extLst>
      <p:ext uri="{BB962C8B-B14F-4D97-AF65-F5344CB8AC3E}">
        <p14:creationId xmlns:p14="http://schemas.microsoft.com/office/powerpoint/2010/main" val="6224391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42093910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5138111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5" Type="http://schemas.openxmlformats.org/officeDocument/2006/relationships/slideLayout" Target="../slideLayouts/slideLayout25.xml"/><Relationship Id="rId10" Type="http://schemas.openxmlformats.org/officeDocument/2006/relationships/theme" Target="../theme/theme2.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18" Type="http://schemas.openxmlformats.org/officeDocument/2006/relationships/slideLayout" Target="../slideLayouts/slideLayout47.xml"/><Relationship Id="rId26" Type="http://schemas.openxmlformats.org/officeDocument/2006/relationships/slideLayout" Target="../slideLayouts/slideLayout55.xml"/><Relationship Id="rId3" Type="http://schemas.openxmlformats.org/officeDocument/2006/relationships/slideLayout" Target="../slideLayouts/slideLayout32.xml"/><Relationship Id="rId21" Type="http://schemas.openxmlformats.org/officeDocument/2006/relationships/slideLayout" Target="../slideLayouts/slideLayout50.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17" Type="http://schemas.openxmlformats.org/officeDocument/2006/relationships/slideLayout" Target="../slideLayouts/slideLayout46.xml"/><Relationship Id="rId25" Type="http://schemas.openxmlformats.org/officeDocument/2006/relationships/slideLayout" Target="../slideLayouts/slideLayout54.xml"/><Relationship Id="rId2" Type="http://schemas.openxmlformats.org/officeDocument/2006/relationships/slideLayout" Target="../slideLayouts/slideLayout31.xml"/><Relationship Id="rId16" Type="http://schemas.openxmlformats.org/officeDocument/2006/relationships/slideLayout" Target="../slideLayouts/slideLayout45.xml"/><Relationship Id="rId20" Type="http://schemas.openxmlformats.org/officeDocument/2006/relationships/slideLayout" Target="../slideLayouts/slideLayout49.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24" Type="http://schemas.openxmlformats.org/officeDocument/2006/relationships/slideLayout" Target="../slideLayouts/slideLayout53.xml"/><Relationship Id="rId5" Type="http://schemas.openxmlformats.org/officeDocument/2006/relationships/slideLayout" Target="../slideLayouts/slideLayout34.xml"/><Relationship Id="rId15" Type="http://schemas.openxmlformats.org/officeDocument/2006/relationships/slideLayout" Target="../slideLayouts/slideLayout44.xml"/><Relationship Id="rId23" Type="http://schemas.openxmlformats.org/officeDocument/2006/relationships/slideLayout" Target="../slideLayouts/slideLayout52.xml"/><Relationship Id="rId28" Type="http://schemas.openxmlformats.org/officeDocument/2006/relationships/image" Target="../media/image1.png"/><Relationship Id="rId10" Type="http://schemas.openxmlformats.org/officeDocument/2006/relationships/slideLayout" Target="../slideLayouts/slideLayout39.xml"/><Relationship Id="rId19" Type="http://schemas.openxmlformats.org/officeDocument/2006/relationships/slideLayout" Target="../slideLayouts/slideLayout48.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 Id="rId22" Type="http://schemas.openxmlformats.org/officeDocument/2006/relationships/slideLayout" Target="../slideLayouts/slideLayout51.xml"/><Relationship Id="rId27"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18" Type="http://schemas.openxmlformats.org/officeDocument/2006/relationships/slideLayout" Target="../slideLayouts/slideLayout73.xml"/><Relationship Id="rId3" Type="http://schemas.openxmlformats.org/officeDocument/2006/relationships/slideLayout" Target="../slideLayouts/slideLayout58.xml"/><Relationship Id="rId21" Type="http://schemas.openxmlformats.org/officeDocument/2006/relationships/image" Target="../media/image7.jpg"/><Relationship Id="rId7" Type="http://schemas.openxmlformats.org/officeDocument/2006/relationships/slideLayout" Target="../slideLayouts/slideLayout62.xml"/><Relationship Id="rId12" Type="http://schemas.openxmlformats.org/officeDocument/2006/relationships/slideLayout" Target="../slideLayouts/slideLayout67.xml"/><Relationship Id="rId17" Type="http://schemas.openxmlformats.org/officeDocument/2006/relationships/slideLayout" Target="../slideLayouts/slideLayout72.xml"/><Relationship Id="rId2" Type="http://schemas.openxmlformats.org/officeDocument/2006/relationships/slideLayout" Target="../slideLayouts/slideLayout57.xml"/><Relationship Id="rId16" Type="http://schemas.openxmlformats.org/officeDocument/2006/relationships/slideLayout" Target="../slideLayouts/slideLayout71.xml"/><Relationship Id="rId20" Type="http://schemas.openxmlformats.org/officeDocument/2006/relationships/theme" Target="../theme/theme4.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slideLayout" Target="../slideLayouts/slideLayout70.xml"/><Relationship Id="rId10" Type="http://schemas.openxmlformats.org/officeDocument/2006/relationships/slideLayout" Target="../slideLayouts/slideLayout65.xml"/><Relationship Id="rId19" Type="http://schemas.openxmlformats.org/officeDocument/2006/relationships/slideLayout" Target="../slideLayouts/slideLayout74.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slideLayout" Target="../slideLayouts/slideLayout6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A close up of a sign&#10;&#10;Description automatically generated">
            <a:extLst>
              <a:ext uri="{FF2B5EF4-FFF2-40B4-BE49-F238E27FC236}">
                <a16:creationId xmlns:a16="http://schemas.microsoft.com/office/drawing/2014/main" id="{B4CCBE2E-CAAE-B74A-AD06-6C8F94F20E4C}"/>
              </a:ext>
            </a:extLst>
          </p:cNvPr>
          <p:cNvPicPr>
            <a:picLocks noChangeAspect="1"/>
          </p:cNvPicPr>
          <p:nvPr userDrawn="1"/>
        </p:nvPicPr>
        <p:blipFill>
          <a:blip r:embed="rId22">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717879582"/>
      </p:ext>
    </p:extLst>
  </p:cSld>
  <p:clrMap bg1="lt1" tx1="dk1" bg2="lt2" tx2="dk2" accent1="accent1" accent2="accent2" accent3="accent3" accent4="accent4" accent5="accent5" accent6="accent6" hlink="hlink" folHlink="folHlink"/>
  <p:sldLayoutIdLst>
    <p:sldLayoutId id="2147485144" r:id="rId1"/>
    <p:sldLayoutId id="2147485145" r:id="rId2"/>
    <p:sldLayoutId id="2147485146" r:id="rId3"/>
    <p:sldLayoutId id="2147485147" r:id="rId4"/>
    <p:sldLayoutId id="2147485148" r:id="rId5"/>
    <p:sldLayoutId id="2147485149" r:id="rId6"/>
    <p:sldLayoutId id="2147485150" r:id="rId7"/>
    <p:sldLayoutId id="2147485151" r:id="rId8"/>
    <p:sldLayoutId id="2147485152" r:id="rId9"/>
    <p:sldLayoutId id="2147485153" r:id="rId10"/>
    <p:sldLayoutId id="2147485154" r:id="rId11"/>
    <p:sldLayoutId id="2147485155" r:id="rId12"/>
    <p:sldLayoutId id="2147485156" r:id="rId13"/>
    <p:sldLayoutId id="2147485157" r:id="rId14"/>
    <p:sldLayoutId id="2147485158" r:id="rId15"/>
    <p:sldLayoutId id="2147485159" r:id="rId16"/>
    <p:sldLayoutId id="2147485160" r:id="rId17"/>
    <p:sldLayoutId id="2147485288" r:id="rId18"/>
    <p:sldLayoutId id="2147485289" r:id="rId19"/>
    <p:sldLayoutId id="2147485290" r:id="rId20"/>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1026" name="Title Placeholder 6">
            <a:extLst>
              <a:ext uri="{FF2B5EF4-FFF2-40B4-BE49-F238E27FC236}">
                <a16:creationId xmlns:a16="http://schemas.microsoft.com/office/drawing/2014/main" id="{1FBA405B-91D7-455B-838E-7390C471CAC4}"/>
              </a:ext>
            </a:extLst>
          </p:cNvPr>
          <p:cNvSpPr>
            <a:spLocks noGrp="1"/>
          </p:cNvSpPr>
          <p:nvPr>
            <p:ph type="title"/>
          </p:nvPr>
        </p:nvSpPr>
        <p:spPr bwMode="auto">
          <a:xfrm>
            <a:off x="609759" y="238125"/>
            <a:ext cx="10872444" cy="110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7">
            <a:extLst>
              <a:ext uri="{FF2B5EF4-FFF2-40B4-BE49-F238E27FC236}">
                <a16:creationId xmlns:a16="http://schemas.microsoft.com/office/drawing/2014/main" id="{5E3FA78F-9815-470C-AAC7-65118010A9A9}"/>
              </a:ext>
            </a:extLst>
          </p:cNvPr>
          <p:cNvSpPr>
            <a:spLocks noGrp="1"/>
          </p:cNvSpPr>
          <p:nvPr>
            <p:ph type="body" idx="1"/>
          </p:nvPr>
        </p:nvSpPr>
        <p:spPr bwMode="auto">
          <a:xfrm>
            <a:off x="600231" y="1517650"/>
            <a:ext cx="10881972" cy="465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US" altLang="en-US" dirty="0"/>
          </a:p>
        </p:txBody>
      </p:sp>
      <p:sp>
        <p:nvSpPr>
          <p:cNvPr id="4" name="Rectangle 3">
            <a:extLst>
              <a:ext uri="{FF2B5EF4-FFF2-40B4-BE49-F238E27FC236}">
                <a16:creationId xmlns:a16="http://schemas.microsoft.com/office/drawing/2014/main" id="{2928AFCB-3188-4961-AAEE-DB4C7846ECE6}"/>
              </a:ext>
            </a:extLst>
          </p:cNvPr>
          <p:cNvSpPr/>
          <p:nvPr/>
        </p:nvSpPr>
        <p:spPr>
          <a:xfrm>
            <a:off x="1" y="1"/>
            <a:ext cx="12192000" cy="144463"/>
          </a:xfrm>
          <a:prstGeom prst="rect">
            <a:avLst/>
          </a:prstGeom>
          <a:gradFill>
            <a:gsLst>
              <a:gs pos="0">
                <a:schemeClr val="tx1"/>
              </a:gs>
              <a:gs pos="50000">
                <a:schemeClr val="tx1">
                  <a:lumMod val="50000"/>
                </a:schemeClr>
              </a:gs>
              <a:gs pos="100000">
                <a:schemeClr val="tx1"/>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a:ea typeface="+mn-ea"/>
              <a:cs typeface="+mn-cs"/>
            </a:endParaRPr>
          </a:p>
        </p:txBody>
      </p:sp>
      <p:cxnSp>
        <p:nvCxnSpPr>
          <p:cNvPr id="5" name="Straight Connector 4">
            <a:extLst>
              <a:ext uri="{FF2B5EF4-FFF2-40B4-BE49-F238E27FC236}">
                <a16:creationId xmlns:a16="http://schemas.microsoft.com/office/drawing/2014/main" id="{5D43CC73-466D-4F58-8CB4-E7D562EE94BD}"/>
              </a:ext>
            </a:extLst>
          </p:cNvPr>
          <p:cNvCxnSpPr/>
          <p:nvPr/>
        </p:nvCxnSpPr>
        <p:spPr>
          <a:xfrm>
            <a:off x="1" y="6745288"/>
            <a:ext cx="12192000" cy="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507A185B-7FCD-47CF-95BF-44DC96F2E8FE}"/>
              </a:ext>
            </a:extLst>
          </p:cNvPr>
          <p:cNvSpPr/>
          <p:nvPr userDrawn="1"/>
        </p:nvSpPr>
        <p:spPr>
          <a:xfrm>
            <a:off x="1" y="1"/>
            <a:ext cx="12192000" cy="144463"/>
          </a:xfrm>
          <a:prstGeom prst="rect">
            <a:avLst/>
          </a:prstGeom>
          <a:gradFill>
            <a:gsLst>
              <a:gs pos="0">
                <a:schemeClr val="tx1"/>
              </a:gs>
              <a:gs pos="50000">
                <a:schemeClr val="tx1">
                  <a:lumMod val="75000"/>
                </a:schemeClr>
              </a:gs>
              <a:gs pos="100000">
                <a:schemeClr val="tx1"/>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3070113431"/>
      </p:ext>
    </p:extLst>
  </p:cSld>
  <p:clrMap bg1="dk2" tx1="lt1" bg2="dk1" tx2="lt2" accent1="accent1" accent2="accent2" accent3="accent3" accent4="accent4" accent5="accent5" accent6="accent6" hlink="hlink" folHlink="folHlink"/>
  <p:sldLayoutIdLst>
    <p:sldLayoutId id="2147485252" r:id="rId1"/>
    <p:sldLayoutId id="2147485253" r:id="rId2"/>
    <p:sldLayoutId id="2147485254" r:id="rId3"/>
    <p:sldLayoutId id="2147485255" r:id="rId4"/>
    <p:sldLayoutId id="2147485256" r:id="rId5"/>
    <p:sldLayoutId id="2147485257" r:id="rId6"/>
    <p:sldLayoutId id="2147485258" r:id="rId7"/>
    <p:sldLayoutId id="2147485259" r:id="rId8"/>
    <p:sldLayoutId id="2147485260" r:id="rId9"/>
  </p:sldLayoutIdLst>
  <p:txStyles>
    <p:titleStyle>
      <a:lvl1pPr algn="l" rtl="0" eaLnBrk="1" fontAlgn="base" hangingPunct="1">
        <a:spcBef>
          <a:spcPct val="0"/>
        </a:spcBef>
        <a:spcAft>
          <a:spcPct val="0"/>
        </a:spcAft>
        <a:defRPr sz="3600" b="1">
          <a:solidFill>
            <a:schemeClr val="bg2"/>
          </a:solidFill>
          <a:latin typeface="Calibri" panose="020F0502020204030204" pitchFamily="34" charset="0"/>
          <a:ea typeface="+mj-ea"/>
          <a:cs typeface="+mj-cs"/>
        </a:defRPr>
      </a:lvl1pPr>
      <a:lvl2pPr algn="l" rtl="0" eaLnBrk="1" fontAlgn="base" hangingPunct="1">
        <a:spcBef>
          <a:spcPct val="0"/>
        </a:spcBef>
        <a:spcAft>
          <a:spcPct val="0"/>
        </a:spcAft>
        <a:defRPr sz="3600" b="1">
          <a:solidFill>
            <a:schemeClr val="tx2"/>
          </a:solidFill>
          <a:latin typeface="Arial" charset="0"/>
        </a:defRPr>
      </a:lvl2pPr>
      <a:lvl3pPr algn="l" rtl="0" eaLnBrk="1" fontAlgn="base" hangingPunct="1">
        <a:spcBef>
          <a:spcPct val="0"/>
        </a:spcBef>
        <a:spcAft>
          <a:spcPct val="0"/>
        </a:spcAft>
        <a:defRPr sz="3600" b="1">
          <a:solidFill>
            <a:schemeClr val="tx2"/>
          </a:solidFill>
          <a:latin typeface="Arial" charset="0"/>
        </a:defRPr>
      </a:lvl3pPr>
      <a:lvl4pPr algn="l" rtl="0" eaLnBrk="1" fontAlgn="base" hangingPunct="1">
        <a:spcBef>
          <a:spcPct val="0"/>
        </a:spcBef>
        <a:spcAft>
          <a:spcPct val="0"/>
        </a:spcAft>
        <a:defRPr sz="3600" b="1">
          <a:solidFill>
            <a:schemeClr val="tx2"/>
          </a:solidFill>
          <a:latin typeface="Arial" charset="0"/>
        </a:defRPr>
      </a:lvl4pPr>
      <a:lvl5pPr algn="l" rtl="0" eaLnBrk="1" fontAlgn="base" hangingPunct="1">
        <a:spcBef>
          <a:spcPct val="0"/>
        </a:spcBef>
        <a:spcAft>
          <a:spcPct val="0"/>
        </a:spcAft>
        <a:defRPr sz="3600" b="1">
          <a:solidFill>
            <a:schemeClr val="tx2"/>
          </a:solidFill>
          <a:latin typeface="Arial" charset="0"/>
        </a:defRPr>
      </a:lvl5pPr>
      <a:lvl6pPr marL="457200" algn="l" rtl="0" eaLnBrk="1" fontAlgn="base" hangingPunct="1">
        <a:spcBef>
          <a:spcPct val="0"/>
        </a:spcBef>
        <a:spcAft>
          <a:spcPct val="0"/>
        </a:spcAft>
        <a:defRPr sz="3500" b="1">
          <a:solidFill>
            <a:schemeClr val="tx2"/>
          </a:solidFill>
          <a:latin typeface="Arial" charset="0"/>
        </a:defRPr>
      </a:lvl6pPr>
      <a:lvl7pPr marL="914400" algn="l" rtl="0" eaLnBrk="1" fontAlgn="base" hangingPunct="1">
        <a:spcBef>
          <a:spcPct val="0"/>
        </a:spcBef>
        <a:spcAft>
          <a:spcPct val="0"/>
        </a:spcAft>
        <a:defRPr sz="3500" b="1">
          <a:solidFill>
            <a:schemeClr val="tx2"/>
          </a:solidFill>
          <a:latin typeface="Arial" charset="0"/>
        </a:defRPr>
      </a:lvl7pPr>
      <a:lvl8pPr marL="1371600" algn="l" rtl="0" eaLnBrk="1" fontAlgn="base" hangingPunct="1">
        <a:spcBef>
          <a:spcPct val="0"/>
        </a:spcBef>
        <a:spcAft>
          <a:spcPct val="0"/>
        </a:spcAft>
        <a:defRPr sz="3500" b="1">
          <a:solidFill>
            <a:schemeClr val="tx2"/>
          </a:solidFill>
          <a:latin typeface="Arial" charset="0"/>
        </a:defRPr>
      </a:lvl8pPr>
      <a:lvl9pPr marL="1828800" algn="l" rtl="0" eaLnBrk="1" fontAlgn="base" hangingPunct="1">
        <a:spcBef>
          <a:spcPct val="0"/>
        </a:spcBef>
        <a:spcAft>
          <a:spcPct val="0"/>
        </a:spcAft>
        <a:defRPr sz="3500" b="1">
          <a:solidFill>
            <a:schemeClr val="tx2"/>
          </a:solidFill>
          <a:latin typeface="Arial" charset="0"/>
        </a:defRPr>
      </a:lvl9pPr>
    </p:titleStyle>
    <p:bodyStyle>
      <a:lvl1pPr marL="342900" indent="-342900" algn="l" rtl="0" eaLnBrk="1" fontAlgn="base" hangingPunct="1">
        <a:lnSpc>
          <a:spcPct val="90000"/>
        </a:lnSpc>
        <a:spcBef>
          <a:spcPts val="1000"/>
        </a:spcBef>
        <a:spcAft>
          <a:spcPts val="700"/>
        </a:spcAft>
        <a:buClr>
          <a:schemeClr val="bg1"/>
        </a:buClr>
        <a:buFont typeface="Wingdings" panose="05000000000000000000" pitchFamily="2" charset="2"/>
        <a:buChar char="§"/>
        <a:defRPr sz="2800">
          <a:solidFill>
            <a:schemeClr val="bg1"/>
          </a:solidFill>
          <a:latin typeface="Calibri" panose="020F0502020204030204" pitchFamily="34" charset="0"/>
          <a:ea typeface="+mn-ea"/>
          <a:cs typeface="+mn-cs"/>
        </a:defRPr>
      </a:lvl1pPr>
      <a:lvl2pPr marL="742950" indent="-285750" algn="l" rtl="0" eaLnBrk="1" fontAlgn="base" hangingPunct="1">
        <a:lnSpc>
          <a:spcPct val="90000"/>
        </a:lnSpc>
        <a:spcBef>
          <a:spcPts val="1000"/>
        </a:spcBef>
        <a:spcAft>
          <a:spcPts val="700"/>
        </a:spcAft>
        <a:buClr>
          <a:schemeClr val="bg1"/>
        </a:buClr>
        <a:buFont typeface="Arial" panose="020B0604020202020204" pitchFamily="34" charset="0"/>
        <a:buChar char="‒"/>
        <a:defRPr sz="2600">
          <a:solidFill>
            <a:schemeClr val="bg1"/>
          </a:solidFill>
          <a:latin typeface="Calibri" panose="020F0502020204030204" pitchFamily="34" charset="0"/>
        </a:defRPr>
      </a:lvl2pPr>
      <a:lvl3pPr marL="11430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400">
          <a:solidFill>
            <a:schemeClr val="bg1"/>
          </a:solidFill>
          <a:latin typeface="Calibri" panose="020F0502020204030204" pitchFamily="34" charset="0"/>
        </a:defRPr>
      </a:lvl3pPr>
      <a:lvl4pPr marL="16002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200">
          <a:solidFill>
            <a:schemeClr val="bg1"/>
          </a:solidFill>
          <a:latin typeface="Calibri" panose="020F0502020204030204" pitchFamily="34" charset="0"/>
        </a:defRPr>
      </a:lvl4pPr>
      <a:lvl5pPr marL="20574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000">
          <a:solidFill>
            <a:schemeClr val="bg1"/>
          </a:solidFill>
          <a:latin typeface="Calibri" panose="020F0502020204030204" pitchFamily="34" charset="0"/>
        </a:defRPr>
      </a:lvl5pPr>
      <a:lvl6pPr marL="25146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6pPr>
      <a:lvl7pPr marL="29718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7pPr>
      <a:lvl8pPr marL="34290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8pPr>
      <a:lvl9pPr marL="38862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6" name="Picture 5" descr="A close up of a sign&#10;&#10;Description automatically generated">
            <a:extLst>
              <a:ext uri="{FF2B5EF4-FFF2-40B4-BE49-F238E27FC236}">
                <a16:creationId xmlns:a16="http://schemas.microsoft.com/office/drawing/2014/main" id="{EF6EF916-92D7-B547-B155-482438CDB634}"/>
              </a:ext>
            </a:extLst>
          </p:cNvPr>
          <p:cNvPicPr>
            <a:picLocks noChangeAspect="1"/>
          </p:cNvPicPr>
          <p:nvPr userDrawn="1"/>
        </p:nvPicPr>
        <p:blipFill>
          <a:blip r:embed="rId28">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1949803513"/>
      </p:ext>
    </p:extLst>
  </p:cSld>
  <p:clrMap bg1="lt1" tx1="dk1" bg2="lt2" tx2="dk2" accent1="accent1" accent2="accent2" accent3="accent3" accent4="accent4" accent5="accent5" accent6="accent6" hlink="hlink" folHlink="folHlink"/>
  <p:sldLayoutIdLst>
    <p:sldLayoutId id="2147485262" r:id="rId1"/>
    <p:sldLayoutId id="2147485263" r:id="rId2"/>
    <p:sldLayoutId id="2147485264" r:id="rId3"/>
    <p:sldLayoutId id="2147485265" r:id="rId4"/>
    <p:sldLayoutId id="2147485266" r:id="rId5"/>
    <p:sldLayoutId id="2147485267" r:id="rId6"/>
    <p:sldLayoutId id="2147485268" r:id="rId7"/>
    <p:sldLayoutId id="2147485269" r:id="rId8"/>
    <p:sldLayoutId id="2147485270" r:id="rId9"/>
    <p:sldLayoutId id="2147485271" r:id="rId10"/>
    <p:sldLayoutId id="2147485272" r:id="rId11"/>
    <p:sldLayoutId id="2147485273" r:id="rId12"/>
    <p:sldLayoutId id="2147485274" r:id="rId13"/>
    <p:sldLayoutId id="2147485275" r:id="rId14"/>
    <p:sldLayoutId id="2147485276" r:id="rId15"/>
    <p:sldLayoutId id="2147485277" r:id="rId16"/>
    <p:sldLayoutId id="2147485278" r:id="rId17"/>
    <p:sldLayoutId id="2147485279" r:id="rId18"/>
    <p:sldLayoutId id="2147485280" r:id="rId19"/>
    <p:sldLayoutId id="2147485281" r:id="rId20"/>
    <p:sldLayoutId id="2147485282" r:id="rId21"/>
    <p:sldLayoutId id="2147485283" r:id="rId22"/>
    <p:sldLayoutId id="2147485284" r:id="rId23"/>
    <p:sldLayoutId id="2147485285" r:id="rId24"/>
    <p:sldLayoutId id="2147485286" r:id="rId25"/>
    <p:sldLayoutId id="2147485287" r:id="rId26"/>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close up of a logo&#10;&#10;Description automatically generated">
            <a:extLst>
              <a:ext uri="{FF2B5EF4-FFF2-40B4-BE49-F238E27FC236}">
                <a16:creationId xmlns:a16="http://schemas.microsoft.com/office/drawing/2014/main" id="{9D7401B5-6485-DF44-A3AB-2E17066734B8}"/>
              </a:ext>
            </a:extLst>
          </p:cNvPr>
          <p:cNvPicPr>
            <a:picLocks noChangeAspect="1"/>
          </p:cNvPicPr>
          <p:nvPr userDrawn="1"/>
        </p:nvPicPr>
        <p:blipFill>
          <a:blip r:embed="rId21"/>
          <a:stretch>
            <a:fillRect/>
          </a:stretch>
        </p:blipFill>
        <p:spPr>
          <a:xfrm>
            <a:off x="0" y="0"/>
            <a:ext cx="12192000" cy="6858000"/>
          </a:xfrm>
          <a:prstGeom prst="rect">
            <a:avLst/>
          </a:prstGeom>
        </p:spPr>
      </p:pic>
      <p:sp>
        <p:nvSpPr>
          <p:cNvPr id="1027" name="Rectangle 2"/>
          <p:cNvSpPr>
            <a:spLocks noGrp="1" noChangeArrowheads="1"/>
          </p:cNvSpPr>
          <p:nvPr>
            <p:ph type="title"/>
          </p:nvPr>
        </p:nvSpPr>
        <p:spPr bwMode="auto">
          <a:xfrm>
            <a:off x="609600" y="0"/>
            <a:ext cx="109728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8" name="Rectangle 3"/>
          <p:cNvSpPr>
            <a:spLocks noGrp="1" noChangeArrowheads="1"/>
          </p:cNvSpPr>
          <p:nvPr>
            <p:ph type="body" idx="1"/>
          </p:nvPr>
        </p:nvSpPr>
        <p:spPr bwMode="auto">
          <a:xfrm>
            <a:off x="609600" y="1371600"/>
            <a:ext cx="10972800" cy="50292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48804209"/>
      </p:ext>
    </p:extLst>
  </p:cSld>
  <p:clrMap bg1="lt1" tx1="dk1" bg2="lt2" tx2="dk2" accent1="accent1" accent2="accent2" accent3="accent3" accent4="accent4" accent5="accent5" accent6="accent6" hlink="hlink" folHlink="folHlink"/>
  <p:sldLayoutIdLst>
    <p:sldLayoutId id="2147485292" r:id="rId1"/>
    <p:sldLayoutId id="2147485293" r:id="rId2"/>
    <p:sldLayoutId id="2147485294" r:id="rId3"/>
    <p:sldLayoutId id="2147485295" r:id="rId4"/>
    <p:sldLayoutId id="2147485296" r:id="rId5"/>
    <p:sldLayoutId id="2147485297" r:id="rId6"/>
    <p:sldLayoutId id="2147485298" r:id="rId7"/>
    <p:sldLayoutId id="2147485299" r:id="rId8"/>
    <p:sldLayoutId id="2147485300" r:id="rId9"/>
    <p:sldLayoutId id="2147485301" r:id="rId10"/>
    <p:sldLayoutId id="2147485302" r:id="rId11"/>
    <p:sldLayoutId id="2147485303" r:id="rId12"/>
    <p:sldLayoutId id="2147485304" r:id="rId13"/>
    <p:sldLayoutId id="2147485305" r:id="rId14"/>
    <p:sldLayoutId id="2147485306" r:id="rId15"/>
    <p:sldLayoutId id="2147485307" r:id="rId16"/>
    <p:sldLayoutId id="2147485308" r:id="rId17"/>
    <p:sldLayoutId id="2147485309" r:id="rId18"/>
    <p:sldLayoutId id="2147485310" r:id="rId19"/>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l" rtl="0" eaLnBrk="0" fontAlgn="base" hangingPunct="0">
        <a:spcBef>
          <a:spcPct val="0"/>
        </a:spcBef>
        <a:spcAft>
          <a:spcPct val="0"/>
        </a:spcAft>
        <a:defRPr sz="2600" b="1">
          <a:solidFill>
            <a:srgbClr val="002060"/>
          </a:solidFill>
          <a:latin typeface="+mj-lt"/>
          <a:ea typeface="+mj-ea"/>
          <a:cs typeface="+mj-cs"/>
        </a:defRPr>
      </a:lvl1pPr>
      <a:lvl2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EFC53D"/>
          </a:solidFill>
          <a:latin typeface="Arial" charset="0"/>
          <a:ea typeface="ＭＳ Ｐゴシック" charset="0"/>
          <a:cs typeface="ＭＳ Ｐゴシック" charset="0"/>
        </a:defRPr>
      </a:lvl5pPr>
      <a:lvl6pPr marL="457208"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415"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623"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830" algn="l" rtl="0" fontAlgn="base">
        <a:spcBef>
          <a:spcPct val="0"/>
        </a:spcBef>
        <a:spcAft>
          <a:spcPct val="0"/>
        </a:spcAft>
        <a:defRPr sz="2600" b="1">
          <a:solidFill>
            <a:srgbClr val="EFC53D"/>
          </a:solidFill>
          <a:latin typeface="Arial" charset="0"/>
          <a:ea typeface="ＭＳ Ｐゴシック" charset="0"/>
          <a:cs typeface="ＭＳ Ｐゴシック" charset="0"/>
        </a:defRPr>
      </a:lvl9pPr>
    </p:titleStyle>
    <p:bodyStyle>
      <a:lvl1pPr marL="342906" indent="-342906" algn="l" rtl="0" eaLnBrk="0" fontAlgn="base" hangingPunct="0">
        <a:spcBef>
          <a:spcPct val="20000"/>
        </a:spcBef>
        <a:spcAft>
          <a:spcPct val="0"/>
        </a:spcAft>
        <a:buChar char="•"/>
        <a:defRPr sz="2500">
          <a:solidFill>
            <a:srgbClr val="002060"/>
          </a:solidFill>
          <a:latin typeface="+mn-lt"/>
          <a:ea typeface="+mn-ea"/>
          <a:cs typeface="+mn-cs"/>
        </a:defRPr>
      </a:lvl1pPr>
      <a:lvl2pPr marL="742962" indent="-285755" algn="l" rtl="0" eaLnBrk="0" fontAlgn="base" hangingPunct="0">
        <a:spcBef>
          <a:spcPct val="20000"/>
        </a:spcBef>
        <a:spcAft>
          <a:spcPct val="0"/>
        </a:spcAft>
        <a:buChar char="–"/>
        <a:defRPr sz="2500">
          <a:solidFill>
            <a:srgbClr val="002060"/>
          </a:solidFill>
          <a:latin typeface="+mn-lt"/>
          <a:ea typeface="+mn-ea"/>
        </a:defRPr>
      </a:lvl2pPr>
      <a:lvl3pPr marL="1143019" indent="-228604" algn="l" rtl="0" eaLnBrk="0" fontAlgn="base" hangingPunct="0">
        <a:spcBef>
          <a:spcPct val="20000"/>
        </a:spcBef>
        <a:spcAft>
          <a:spcPct val="0"/>
        </a:spcAft>
        <a:buChar char="•"/>
        <a:defRPr sz="2500">
          <a:solidFill>
            <a:srgbClr val="002060"/>
          </a:solidFill>
          <a:latin typeface="+mn-lt"/>
          <a:ea typeface="+mn-ea"/>
        </a:defRPr>
      </a:lvl3pPr>
      <a:lvl4pPr marL="1600227" indent="-228604" algn="l" rtl="0" eaLnBrk="0" fontAlgn="base" hangingPunct="0">
        <a:spcBef>
          <a:spcPct val="20000"/>
        </a:spcBef>
        <a:spcAft>
          <a:spcPct val="0"/>
        </a:spcAft>
        <a:buChar char="–"/>
        <a:defRPr sz="2500">
          <a:solidFill>
            <a:srgbClr val="002060"/>
          </a:solidFill>
          <a:latin typeface="+mn-lt"/>
          <a:ea typeface="+mn-ea"/>
        </a:defRPr>
      </a:lvl4pPr>
      <a:lvl5pPr marL="2057434" indent="-228604" algn="l" rtl="0" eaLnBrk="0" fontAlgn="base" hangingPunct="0">
        <a:spcBef>
          <a:spcPct val="20000"/>
        </a:spcBef>
        <a:spcAft>
          <a:spcPct val="0"/>
        </a:spcAft>
        <a:buChar char="»"/>
        <a:defRPr sz="2500">
          <a:solidFill>
            <a:srgbClr val="002060"/>
          </a:solidFill>
          <a:latin typeface="+mn-lt"/>
          <a:ea typeface="+mn-ea"/>
        </a:defRPr>
      </a:lvl5pPr>
      <a:lvl6pPr marL="2514642" indent="-228604" algn="l" rtl="0" fontAlgn="base">
        <a:spcBef>
          <a:spcPct val="20000"/>
        </a:spcBef>
        <a:spcAft>
          <a:spcPct val="0"/>
        </a:spcAft>
        <a:buChar char="»"/>
        <a:defRPr sz="2500">
          <a:solidFill>
            <a:schemeClr val="bg1"/>
          </a:solidFill>
          <a:latin typeface="+mn-lt"/>
          <a:ea typeface="+mn-ea"/>
        </a:defRPr>
      </a:lvl6pPr>
      <a:lvl7pPr marL="2971849" indent="-228604" algn="l" rtl="0" fontAlgn="base">
        <a:spcBef>
          <a:spcPct val="20000"/>
        </a:spcBef>
        <a:spcAft>
          <a:spcPct val="0"/>
        </a:spcAft>
        <a:buChar char="»"/>
        <a:defRPr sz="2500">
          <a:solidFill>
            <a:schemeClr val="bg1"/>
          </a:solidFill>
          <a:latin typeface="+mn-lt"/>
          <a:ea typeface="+mn-ea"/>
        </a:defRPr>
      </a:lvl7pPr>
      <a:lvl8pPr marL="3429057" indent="-228604" algn="l" rtl="0" fontAlgn="base">
        <a:spcBef>
          <a:spcPct val="20000"/>
        </a:spcBef>
        <a:spcAft>
          <a:spcPct val="0"/>
        </a:spcAft>
        <a:buChar char="»"/>
        <a:defRPr sz="2500">
          <a:solidFill>
            <a:schemeClr val="bg1"/>
          </a:solidFill>
          <a:latin typeface="+mn-lt"/>
          <a:ea typeface="+mn-ea"/>
        </a:defRPr>
      </a:lvl8pPr>
      <a:lvl9pPr marL="3886265" indent="-228604" algn="l" rtl="0" fontAlgn="base">
        <a:spcBef>
          <a:spcPct val="20000"/>
        </a:spcBef>
        <a:spcAft>
          <a:spcPct val="0"/>
        </a:spcAft>
        <a:buChar char="»"/>
        <a:defRPr sz="2500">
          <a:solidFill>
            <a:schemeClr val="bg1"/>
          </a:solidFill>
          <a:latin typeface="+mn-lt"/>
          <a:ea typeface="+mn-ea"/>
        </a:defRPr>
      </a:lvl9pPr>
    </p:bodyStyle>
    <p:otherStyle>
      <a:defPPr>
        <a:defRPr lang="en-US"/>
      </a:defPPr>
      <a:lvl1pPr marL="0" algn="l" defTabSz="457208" rtl="0" eaLnBrk="1" latinLnBrk="0" hangingPunct="1">
        <a:defRPr sz="1800" kern="1200">
          <a:solidFill>
            <a:schemeClr val="tx1"/>
          </a:solidFill>
          <a:latin typeface="+mn-lt"/>
          <a:ea typeface="+mn-ea"/>
          <a:cs typeface="+mn-cs"/>
        </a:defRPr>
      </a:lvl1pPr>
      <a:lvl2pPr marL="457208" algn="l" defTabSz="457208" rtl="0" eaLnBrk="1" latinLnBrk="0" hangingPunct="1">
        <a:defRPr sz="1800" kern="1200">
          <a:solidFill>
            <a:schemeClr val="tx1"/>
          </a:solidFill>
          <a:latin typeface="+mn-lt"/>
          <a:ea typeface="+mn-ea"/>
          <a:cs typeface="+mn-cs"/>
        </a:defRPr>
      </a:lvl2pPr>
      <a:lvl3pPr marL="914415" algn="l" defTabSz="457208" rtl="0" eaLnBrk="1" latinLnBrk="0" hangingPunct="1">
        <a:defRPr sz="1800" kern="1200">
          <a:solidFill>
            <a:schemeClr val="tx1"/>
          </a:solidFill>
          <a:latin typeface="+mn-lt"/>
          <a:ea typeface="+mn-ea"/>
          <a:cs typeface="+mn-cs"/>
        </a:defRPr>
      </a:lvl3pPr>
      <a:lvl4pPr marL="1371623" algn="l" defTabSz="457208" rtl="0" eaLnBrk="1" latinLnBrk="0" hangingPunct="1">
        <a:defRPr sz="1800" kern="1200">
          <a:solidFill>
            <a:schemeClr val="tx1"/>
          </a:solidFill>
          <a:latin typeface="+mn-lt"/>
          <a:ea typeface="+mn-ea"/>
          <a:cs typeface="+mn-cs"/>
        </a:defRPr>
      </a:lvl4pPr>
      <a:lvl5pPr marL="1828830" algn="l" defTabSz="457208" rtl="0" eaLnBrk="1" latinLnBrk="0" hangingPunct="1">
        <a:defRPr sz="1800" kern="1200">
          <a:solidFill>
            <a:schemeClr val="tx1"/>
          </a:solidFill>
          <a:latin typeface="+mn-lt"/>
          <a:ea typeface="+mn-ea"/>
          <a:cs typeface="+mn-cs"/>
        </a:defRPr>
      </a:lvl5pPr>
      <a:lvl6pPr marL="2286038" algn="l" defTabSz="457208" rtl="0" eaLnBrk="1" latinLnBrk="0" hangingPunct="1">
        <a:defRPr sz="1800" kern="1200">
          <a:solidFill>
            <a:schemeClr val="tx1"/>
          </a:solidFill>
          <a:latin typeface="+mn-lt"/>
          <a:ea typeface="+mn-ea"/>
          <a:cs typeface="+mn-cs"/>
        </a:defRPr>
      </a:lvl6pPr>
      <a:lvl7pPr marL="2743246" algn="l" defTabSz="457208" rtl="0" eaLnBrk="1" latinLnBrk="0" hangingPunct="1">
        <a:defRPr sz="1800" kern="1200">
          <a:solidFill>
            <a:schemeClr val="tx1"/>
          </a:solidFill>
          <a:latin typeface="+mn-lt"/>
          <a:ea typeface="+mn-ea"/>
          <a:cs typeface="+mn-cs"/>
        </a:defRPr>
      </a:lvl7pPr>
      <a:lvl8pPr marL="3200453" algn="l" defTabSz="457208" rtl="0" eaLnBrk="1" latinLnBrk="0" hangingPunct="1">
        <a:defRPr sz="1800" kern="1200">
          <a:solidFill>
            <a:schemeClr val="tx1"/>
          </a:solidFill>
          <a:latin typeface="+mn-lt"/>
          <a:ea typeface="+mn-ea"/>
          <a:cs typeface="+mn-cs"/>
        </a:defRPr>
      </a:lvl8pPr>
      <a:lvl9pPr marL="3657661" algn="l" defTabSz="457208"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6.xml"/><Relationship Id="rId1" Type="http://schemas.openxmlformats.org/officeDocument/2006/relationships/tags" Target="../tags/tag5.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6.xml"/><Relationship Id="rId1" Type="http://schemas.openxmlformats.org/officeDocument/2006/relationships/tags" Target="../tags/tag10.xml"/></Relationships>
</file>

<file path=ppt/slides/_rels/slide100.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61.xml"/></Relationships>
</file>

<file path=ppt/slides/_rels/slide101.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6.xml"/></Relationships>
</file>

<file path=ppt/slides/_rels/slide103.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6.xml"/></Relationships>
</file>

<file path=ppt/slides/_rels/slide104.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6.xml"/></Relationships>
</file>

<file path=ppt/slides/_rels/slide106.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6.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11.xml"/></Relationships>
</file>

<file path=ppt/slides/_rels/slide110.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6.xml"/></Relationships>
</file>

<file path=ppt/slides/_rels/slide111.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6.xml"/></Relationships>
</file>

<file path=ppt/slides/_rels/slide112.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6.xml"/></Relationships>
</file>

<file path=ppt/slides/_rels/slide113.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6.xml"/></Relationships>
</file>

<file path=ppt/slides/_rels/slide114.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6.xml"/></Relationships>
</file>

<file path=ppt/slides/_rels/slide115.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6.xml"/></Relationships>
</file>

<file path=ppt/slides/_rels/slide117.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6.xml"/></Relationships>
</file>

<file path=ppt/slides/_rels/slide118.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6.xml"/></Relationships>
</file>

<file path=ppt/slides/_rels/slide119.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12.xml"/></Relationships>
</file>

<file path=ppt/slides/_rels/slide120.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6.xml"/></Relationships>
</file>

<file path=ppt/slides/_rels/slide122.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11.xml"/><Relationship Id="rId1" Type="http://schemas.openxmlformats.org/officeDocument/2006/relationships/slideLayout" Target="../slideLayouts/slideLayout20.xml"/><Relationship Id="rId4" Type="http://schemas.microsoft.com/office/2007/relationships/hdphoto" Target="../media/hdphoto1.wdp"/></Relationships>
</file>

<file path=ppt/slides/_rels/slide126.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6.xml"/></Relationships>
</file>

<file path=ppt/slides/_rels/slide129.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9.xml"/></Relationships>
</file>

<file path=ppt/slides/_rels/slide130.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6.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6.xml"/><Relationship Id="rId1" Type="http://schemas.openxmlformats.org/officeDocument/2006/relationships/tags" Target="../tags/tag6.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1.png"/><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9.xml"/></Relationships>
</file>

<file path=ppt/slides/_rels/slide2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9.xml"/></Relationships>
</file>

<file path=ppt/slides/_rels/slide2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8" Type="http://schemas.openxmlformats.org/officeDocument/2006/relationships/image" Target="../media/image20.jpg"/><Relationship Id="rId3" Type="http://schemas.openxmlformats.org/officeDocument/2006/relationships/image" Target="../media/image15.jpg"/><Relationship Id="rId7" Type="http://schemas.openxmlformats.org/officeDocument/2006/relationships/image" Target="../media/image19.jpg"/><Relationship Id="rId2" Type="http://schemas.openxmlformats.org/officeDocument/2006/relationships/image" Target="../media/image14.jpg"/><Relationship Id="rId1" Type="http://schemas.openxmlformats.org/officeDocument/2006/relationships/slideLayout" Target="../slideLayouts/slideLayout7.xml"/><Relationship Id="rId6" Type="http://schemas.openxmlformats.org/officeDocument/2006/relationships/image" Target="../media/image18.jpg"/><Relationship Id="rId5" Type="http://schemas.openxmlformats.org/officeDocument/2006/relationships/image" Target="../media/image17.jpg"/><Relationship Id="rId4" Type="http://schemas.openxmlformats.org/officeDocument/2006/relationships/image" Target="../media/image16.jpg"/><Relationship Id="rId9" Type="http://schemas.openxmlformats.org/officeDocument/2006/relationships/image" Target="../media/image21.jpg"/></Relationships>
</file>

<file path=ppt/slides/_rels/slide3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9.xml"/></Relationships>
</file>

<file path=ppt/slides/_rels/slide3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7.xml"/><Relationship Id="rId4" Type="http://schemas.openxmlformats.org/officeDocument/2006/relationships/image" Target="../media/image24.jpg"/></Relationships>
</file>

<file path=ppt/slides/_rels/slide4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13.xml"/></Relationships>
</file>

<file path=ppt/slides/_rels/slide4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9.xml"/></Relationships>
</file>

<file path=ppt/slides/_rels/slide4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0.png"/><Relationship Id="rId1" Type="http://schemas.openxmlformats.org/officeDocument/2006/relationships/slideLayout" Target="../slideLayouts/slideLayout18.xml"/><Relationship Id="rId4" Type="http://schemas.openxmlformats.org/officeDocument/2006/relationships/image" Target="../media/image38.png"/></Relationships>
</file>

<file path=ppt/slides/_rels/slide4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9.xml"/></Relationships>
</file>

<file path=ppt/slides/_rels/slide4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0.png"/><Relationship Id="rId1" Type="http://schemas.openxmlformats.org/officeDocument/2006/relationships/slideLayout" Target="../slideLayouts/slideLayout19.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0.png"/><Relationship Id="rId1" Type="http://schemas.openxmlformats.org/officeDocument/2006/relationships/slideLayout" Target="../slideLayouts/slideLayout19.xml"/><Relationship Id="rId4" Type="http://schemas.openxmlformats.org/officeDocument/2006/relationships/image" Target="../media/image42.png"/></Relationships>
</file>

<file path=ppt/slides/_rels/slide5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9.xml"/></Relationships>
</file>

<file path=ppt/slides/_rels/slide5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8.xml"/></Relationships>
</file>

<file path=ppt/slides/_rels/slide5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12.png"/><Relationship Id="rId1" Type="http://schemas.openxmlformats.org/officeDocument/2006/relationships/slideLayout" Target="../slideLayouts/slideLayout19.xml"/></Relationships>
</file>

<file path=ppt/slides/_rels/slide5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9.xml"/></Relationships>
</file>

<file path=ppt/slides/_rels/slide5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12.png"/><Relationship Id="rId1" Type="http://schemas.openxmlformats.org/officeDocument/2006/relationships/slideLayout" Target="../slideLayouts/slideLayout19.xml"/></Relationships>
</file>

<file path=ppt/slides/_rels/slide5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9.xml"/></Relationships>
</file>

<file path=ppt/slides/_rels/slide5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14.xml"/></Relationships>
</file>

<file path=ppt/slides/_rels/slide6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9.xml"/></Relationships>
</file>

<file path=ppt/slides/_rels/slide6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11.png"/><Relationship Id="rId1" Type="http://schemas.openxmlformats.org/officeDocument/2006/relationships/slideLayout" Target="../slideLayouts/slideLayout19.xml"/></Relationships>
</file>

<file path=ppt/slides/_rels/slide6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11.png"/><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7.xml"/></Relationships>
</file>

<file path=ppt/slides/_rels/slide7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9.xml"/></Relationships>
</file>

<file path=ppt/slides/_rels/slide7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8.xml"/><Relationship Id="rId5" Type="http://schemas.openxmlformats.org/officeDocument/2006/relationships/image" Target="../media/image11.png"/><Relationship Id="rId4" Type="http://schemas.openxmlformats.org/officeDocument/2006/relationships/image" Target="../media/image57.png"/></Relationships>
</file>

<file path=ppt/slides/_rels/slide7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8.png"/><Relationship Id="rId1" Type="http://schemas.openxmlformats.org/officeDocument/2006/relationships/slideLayout" Target="../slideLayouts/slideLayout18.xml"/></Relationships>
</file>

<file path=ppt/slides/_rels/slide7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19.xml"/><Relationship Id="rId4" Type="http://schemas.openxmlformats.org/officeDocument/2006/relationships/image" Target="../media/image11.png"/></Relationships>
</file>

<file path=ppt/slides/_rels/slide7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57.png"/><Relationship Id="rId1" Type="http://schemas.openxmlformats.org/officeDocument/2006/relationships/slideLayout" Target="../slideLayouts/slideLayout18.xml"/><Relationship Id="rId4" Type="http://schemas.openxmlformats.org/officeDocument/2006/relationships/image" Target="../media/image11.png"/></Relationships>
</file>

<file path=ppt/slides/_rels/slide7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9.xml"/></Relationships>
</file>

<file path=ppt/slides/_rels/slide7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9.xml"/></Relationships>
</file>

<file path=ppt/slides/_rels/slide7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12.png"/><Relationship Id="rId1" Type="http://schemas.openxmlformats.org/officeDocument/2006/relationships/slideLayout" Target="../slideLayouts/slideLayout19.xml"/><Relationship Id="rId4" Type="http://schemas.openxmlformats.org/officeDocument/2006/relationships/image" Target="../media/image64.png"/></Relationships>
</file>

<file path=ppt/slides/_rels/slide7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12.png"/><Relationship Id="rId1" Type="http://schemas.openxmlformats.org/officeDocument/2006/relationships/slideLayout" Target="../slideLayouts/slideLayout19.xml"/><Relationship Id="rId5" Type="http://schemas.openxmlformats.org/officeDocument/2006/relationships/image" Target="../media/image67.png"/><Relationship Id="rId4" Type="http://schemas.openxmlformats.org/officeDocument/2006/relationships/image" Target="../media/image66.pn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8.xml"/></Relationships>
</file>

<file path=ppt/slides/_rels/slide80.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55.xml"/></Relationships>
</file>

<file path=ppt/slides/_rels/slide8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35.xml"/></Relationships>
</file>

<file path=ppt/slides/_rels/slide88.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35.xml"/></Relationships>
</file>

<file path=ppt/slides/_rels/slide89.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35.xml"/></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9.xml"/></Relationships>
</file>

<file path=ppt/slides/_rels/slide90.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notesSlide" Target="../notesSlides/notesSlide10.xml"/><Relationship Id="rId1" Type="http://schemas.openxmlformats.org/officeDocument/2006/relationships/slideLayout" Target="../slideLayouts/slideLayout62.xml"/></Relationships>
</file>

<file path=ppt/slides/_rels/slide9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61.xml"/><Relationship Id="rId4" Type="http://schemas.openxmlformats.org/officeDocument/2006/relationships/image" Target="../media/image8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4">
            <a:extLst>
              <a:ext uri="{FF2B5EF4-FFF2-40B4-BE49-F238E27FC236}">
                <a16:creationId xmlns:a16="http://schemas.microsoft.com/office/drawing/2014/main" id="{45FFA0E9-3A99-EA4E-901A-E81B0F17160D}"/>
              </a:ext>
            </a:extLst>
          </p:cNvPr>
          <p:cNvSpPr>
            <a:spLocks noGrp="1" noChangeArrowheads="1"/>
          </p:cNvSpPr>
          <p:nvPr>
            <p:ph type="title"/>
          </p:nvPr>
        </p:nvSpPr>
        <p:spPr>
          <a:xfrm>
            <a:off x="0" y="2197763"/>
            <a:ext cx="12192000" cy="648460"/>
          </a:xfrm>
        </p:spPr>
        <p:txBody>
          <a:bodyPr wrap="square" anchor="ctr">
            <a:noAutofit/>
          </a:bodyPr>
          <a:lstStyle/>
          <a:p>
            <a:pPr>
              <a:spcBef>
                <a:spcPts val="2400"/>
              </a:spcBef>
            </a:pPr>
            <a:r>
              <a:rPr lang="en-US" sz="3200" dirty="0">
                <a:solidFill>
                  <a:srgbClr val="002060"/>
                </a:solidFill>
                <a:latin typeface="Calibri" panose="020F0502020204030204" pitchFamily="34" charset="0"/>
                <a:cs typeface="Calibri" panose="020F0502020204030204" pitchFamily="34" charset="0"/>
              </a:rPr>
              <a:t>Monday, June 6, 2022</a:t>
            </a:r>
            <a:br>
              <a:rPr lang="en-US" sz="3200" dirty="0">
                <a:solidFill>
                  <a:srgbClr val="002060"/>
                </a:solidFill>
                <a:latin typeface="Calibri" panose="020F0502020204030204" pitchFamily="34" charset="0"/>
                <a:cs typeface="Calibri" panose="020F0502020204030204" pitchFamily="34" charset="0"/>
              </a:rPr>
            </a:br>
            <a:r>
              <a:rPr lang="en-US" sz="3200" dirty="0">
                <a:solidFill>
                  <a:srgbClr val="002060"/>
                </a:solidFill>
                <a:latin typeface="Calibri" panose="020F0502020204030204" pitchFamily="34" charset="0"/>
                <a:cs typeface="Calibri" panose="020F0502020204030204" pitchFamily="34" charset="0"/>
              </a:rPr>
              <a:t>6:45 AM – 7:45 AM CT (7:45 AM – 8:45 AM ET)</a:t>
            </a:r>
          </a:p>
        </p:txBody>
      </p:sp>
      <p:sp>
        <p:nvSpPr>
          <p:cNvPr id="12" name="Text Box 3">
            <a:extLst>
              <a:ext uri="{FF2B5EF4-FFF2-40B4-BE49-F238E27FC236}">
                <a16:creationId xmlns:a16="http://schemas.microsoft.com/office/drawing/2014/main" id="{7E30105C-B3D1-1C45-996D-9E0E654A891B}"/>
              </a:ext>
            </a:extLst>
          </p:cNvPr>
          <p:cNvSpPr txBox="1">
            <a:spLocks noChangeArrowheads="1"/>
          </p:cNvSpPr>
          <p:nvPr/>
        </p:nvSpPr>
        <p:spPr bwMode="auto">
          <a:xfrm>
            <a:off x="3827749" y="5394374"/>
            <a:ext cx="4536503"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4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7" name="Text Box 6">
            <a:extLst>
              <a:ext uri="{FF2B5EF4-FFF2-40B4-BE49-F238E27FC236}">
                <a16:creationId xmlns:a16="http://schemas.microsoft.com/office/drawing/2014/main" id="{87D59464-76CC-6B47-B4D2-8CF1505A2F27}"/>
              </a:ext>
            </a:extLst>
          </p:cNvPr>
          <p:cNvSpPr txBox="1">
            <a:spLocks noChangeArrowheads="1"/>
          </p:cNvSpPr>
          <p:nvPr/>
        </p:nvSpPr>
        <p:spPr bwMode="auto">
          <a:xfrm>
            <a:off x="0" y="3908443"/>
            <a:ext cx="12192000" cy="423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2960"/>
              </a:lnSpc>
              <a:spcBef>
                <a:spcPct val="0"/>
              </a:spcBef>
              <a:spcAft>
                <a:spcPct val="0"/>
              </a:spcAft>
              <a:buClrTx/>
              <a:buSzTx/>
              <a:buFontTx/>
              <a:buNone/>
              <a:tabLst/>
              <a:defRPr/>
            </a:pPr>
            <a:r>
              <a:rPr kumimoji="0" lang="en-US" sz="3200" b="1" i="0" u="none" strike="noStrike" kern="1200" cap="none" spc="0" normalizeH="0" baseline="0" noProof="0" dirty="0" err="1">
                <a:ln>
                  <a:noFill/>
                </a:ln>
                <a:solidFill>
                  <a:srgbClr val="02225C"/>
                </a:solidFill>
                <a:effectLst/>
                <a:uLnTx/>
                <a:uFillTx/>
                <a:latin typeface="Calibri" panose="020F0502020204030204" pitchFamily="34" charset="0"/>
                <a:ea typeface="ＭＳ Ｐゴシック" charset="-128"/>
                <a:cs typeface="Calibri" panose="020F0502020204030204" pitchFamily="34" charset="0"/>
              </a:rPr>
              <a:t>Yohann</a:t>
            </a:r>
            <a:r>
              <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rPr>
              <a:t> </a:t>
            </a:r>
            <a:r>
              <a:rPr kumimoji="0" lang="en-US" sz="3200" b="1" i="0" u="none" strike="noStrike" kern="1200" cap="none" spc="0" normalizeH="0" baseline="0" noProof="0" dirty="0" err="1">
                <a:ln>
                  <a:noFill/>
                </a:ln>
                <a:solidFill>
                  <a:srgbClr val="02225C"/>
                </a:solidFill>
                <a:effectLst/>
                <a:uLnTx/>
                <a:uFillTx/>
                <a:latin typeface="Calibri" panose="020F0502020204030204" pitchFamily="34" charset="0"/>
                <a:ea typeface="ＭＳ Ｐゴシック" charset="-128"/>
                <a:cs typeface="Calibri" panose="020F0502020204030204" pitchFamily="34" charset="0"/>
              </a:rPr>
              <a:t>Loriot</a:t>
            </a:r>
            <a:r>
              <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rPr>
              <a:t>, MD, PhD</a:t>
            </a:r>
          </a:p>
          <a:p>
            <a:pPr marL="0" marR="0" lvl="0" indent="0" algn="ctr" defTabSz="914400" rtl="0" eaLnBrk="0" fontAlgn="base" latinLnBrk="0" hangingPunct="0">
              <a:lnSpc>
                <a:spcPts val="296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rPr>
              <a:t>Elizabeth R </a:t>
            </a:r>
            <a:r>
              <a:rPr kumimoji="0" lang="en-US" sz="3200" b="1" i="0" u="none" strike="noStrike" kern="1200" cap="none" spc="0" normalizeH="0" baseline="0" noProof="0" dirty="0" err="1">
                <a:ln>
                  <a:noFill/>
                </a:ln>
                <a:solidFill>
                  <a:srgbClr val="02225C"/>
                </a:solidFill>
                <a:effectLst/>
                <a:uLnTx/>
                <a:uFillTx/>
                <a:latin typeface="Calibri" panose="020F0502020204030204" pitchFamily="34" charset="0"/>
                <a:ea typeface="ＭＳ Ｐゴシック" charset="-128"/>
                <a:cs typeface="Calibri" panose="020F0502020204030204" pitchFamily="34" charset="0"/>
              </a:rPr>
              <a:t>Plimack</a:t>
            </a:r>
            <a:r>
              <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rPr>
              <a:t>, MD, MS</a:t>
            </a:r>
          </a:p>
          <a:p>
            <a:pPr marL="0" marR="0" lvl="0" indent="0" algn="ctr" defTabSz="914400" rtl="0" eaLnBrk="0" fontAlgn="base" latinLnBrk="0" hangingPunct="0">
              <a:lnSpc>
                <a:spcPts val="296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rPr>
              <a:t>Jonathan E Rosenberg, MD</a:t>
            </a:r>
          </a:p>
        </p:txBody>
      </p:sp>
      <p:sp>
        <p:nvSpPr>
          <p:cNvPr id="8" name="Text Box 7">
            <a:extLst>
              <a:ext uri="{FF2B5EF4-FFF2-40B4-BE49-F238E27FC236}">
                <a16:creationId xmlns:a16="http://schemas.microsoft.com/office/drawing/2014/main" id="{336C47D5-5EEF-8045-A8D9-2914797D2656}"/>
              </a:ext>
            </a:extLst>
          </p:cNvPr>
          <p:cNvSpPr txBox="1">
            <a:spLocks noChangeArrowheads="1"/>
          </p:cNvSpPr>
          <p:nvPr/>
        </p:nvSpPr>
        <p:spPr bwMode="auto">
          <a:xfrm>
            <a:off x="4647392" y="3356992"/>
            <a:ext cx="2897217" cy="483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9" name="TextBox 8">
            <a:extLst>
              <a:ext uri="{FF2B5EF4-FFF2-40B4-BE49-F238E27FC236}">
                <a16:creationId xmlns:a16="http://schemas.microsoft.com/office/drawing/2014/main" id="{312EBB88-7FF3-D049-BD64-9A306E47C4CD}"/>
              </a:ext>
            </a:extLst>
          </p:cNvPr>
          <p:cNvSpPr txBox="1"/>
          <p:nvPr/>
        </p:nvSpPr>
        <p:spPr>
          <a:xfrm>
            <a:off x="-4572" y="1196752"/>
            <a:ext cx="12196571" cy="913070"/>
          </a:xfrm>
          <a:prstGeom prst="rect">
            <a:avLst/>
          </a:prstGeom>
          <a:noFill/>
        </p:spPr>
        <p:txBody>
          <a:bodyPr wrap="square">
            <a:spAutoFit/>
          </a:bodyPr>
          <a:lstStyle/>
          <a:p>
            <a:pPr marL="0" marR="0" lvl="0" indent="0" algn="ctr" defTabSz="455613" rtl="0" eaLnBrk="1" fontAlgn="base" latinLnBrk="0" hangingPunct="1">
              <a:lnSpc>
                <a:spcPts val="3200"/>
              </a:lnSpc>
              <a:spcBef>
                <a:spcPct val="0"/>
              </a:spcBef>
              <a:spcAft>
                <a:spcPct val="0"/>
              </a:spcAft>
              <a:buClrTx/>
              <a:buSzTx/>
              <a:buFontTx/>
              <a:buNone/>
              <a:tabLst/>
              <a:defRPr/>
            </a:pPr>
            <a:r>
              <a:rPr kumimoji="0" lang="en-US" sz="2800" b="0" i="1" u="none" strike="noStrike" kern="1200" cap="none" spc="0" normalizeH="0" baseline="0" noProof="0" dirty="0">
                <a:ln>
                  <a:noFill/>
                </a:ln>
                <a:solidFill>
                  <a:srgbClr val="015593"/>
                </a:solidFill>
                <a:effectLst/>
                <a:uLnTx/>
                <a:uFillTx/>
                <a:latin typeface="Calibri" panose="020F0502020204030204" pitchFamily="34" charset="0"/>
                <a:ea typeface="MS PGothic" charset="0"/>
                <a:cs typeface="Calibri" panose="020F0502020204030204" pitchFamily="34" charset="0"/>
              </a:rPr>
              <a:t>A CME Hybrid Symposium Held in Conjunction </a:t>
            </a:r>
            <a:br>
              <a:rPr kumimoji="0" lang="en-US" sz="2800" b="0" i="1" u="none" strike="noStrike" kern="1200" cap="none" spc="0" normalizeH="0" baseline="0" noProof="0" dirty="0">
                <a:ln>
                  <a:noFill/>
                </a:ln>
                <a:solidFill>
                  <a:srgbClr val="015593"/>
                </a:solidFill>
                <a:effectLst/>
                <a:uLnTx/>
                <a:uFillTx/>
                <a:latin typeface="Calibri" panose="020F0502020204030204" pitchFamily="34" charset="0"/>
                <a:ea typeface="MS PGothic" charset="0"/>
                <a:cs typeface="Calibri" panose="020F0502020204030204" pitchFamily="34" charset="0"/>
              </a:rPr>
            </a:br>
            <a:r>
              <a:rPr kumimoji="0" lang="en-US" sz="2800" b="0" i="1" u="none" strike="noStrike" kern="1200" cap="none" spc="0" normalizeH="0" baseline="0" noProof="0" dirty="0">
                <a:ln>
                  <a:noFill/>
                </a:ln>
                <a:solidFill>
                  <a:srgbClr val="015593"/>
                </a:solidFill>
                <a:effectLst/>
                <a:uLnTx/>
                <a:uFillTx/>
                <a:latin typeface="Calibri" panose="020F0502020204030204" pitchFamily="34" charset="0"/>
                <a:ea typeface="MS PGothic" charset="0"/>
                <a:cs typeface="Calibri" panose="020F0502020204030204" pitchFamily="34" charset="0"/>
              </a:rPr>
              <a:t>with the 2022 ASCO Annual Meeting</a:t>
            </a:r>
          </a:p>
        </p:txBody>
      </p:sp>
      <p:sp>
        <p:nvSpPr>
          <p:cNvPr id="13" name="TextBox 12">
            <a:extLst>
              <a:ext uri="{FF2B5EF4-FFF2-40B4-BE49-F238E27FC236}">
                <a16:creationId xmlns:a16="http://schemas.microsoft.com/office/drawing/2014/main" id="{84DEC8CB-F5EA-964A-93E5-F76667552A08}"/>
              </a:ext>
            </a:extLst>
          </p:cNvPr>
          <p:cNvSpPr txBox="1"/>
          <p:nvPr/>
        </p:nvSpPr>
        <p:spPr>
          <a:xfrm>
            <a:off x="0" y="188640"/>
            <a:ext cx="12192000" cy="1125436"/>
          </a:xfrm>
          <a:prstGeom prst="rect">
            <a:avLst/>
          </a:prstGeom>
          <a:noFill/>
        </p:spPr>
        <p:txBody>
          <a:bodyPr wrap="square">
            <a:spAutoFit/>
          </a:bodyPr>
          <a:lstStyle/>
          <a:p>
            <a:pPr marL="0" marR="0" lvl="0" indent="0" algn="ctr" defTabSz="455613" rtl="0" eaLnBrk="1" fontAlgn="base" latinLnBrk="0" hangingPunct="1">
              <a:lnSpc>
                <a:spcPts val="404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0231FF"/>
                </a:solidFill>
                <a:effectLst/>
                <a:uLnTx/>
                <a:uFillTx/>
                <a:latin typeface="Calibri" panose="020F0502020204030204" pitchFamily="34" charset="0"/>
                <a:ea typeface="MS PGothic" charset="0"/>
                <a:cs typeface="Calibri" panose="020F0502020204030204" pitchFamily="34" charset="0"/>
              </a:rPr>
              <a:t>Breakfast with the Investigators:</a:t>
            </a:r>
          </a:p>
          <a:p>
            <a:pPr marL="0" marR="0" lvl="0" indent="0" algn="ctr" defTabSz="455613" rtl="0" eaLnBrk="1" fontAlgn="base" latinLnBrk="0" hangingPunct="1">
              <a:lnSpc>
                <a:spcPts val="404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0231FF"/>
                </a:solidFill>
                <a:effectLst/>
                <a:uLnTx/>
                <a:uFillTx/>
                <a:latin typeface="Calibri" panose="020F0502020204030204" pitchFamily="34" charset="0"/>
                <a:ea typeface="MS PGothic" charset="0"/>
                <a:cs typeface="Calibri" panose="020F0502020204030204" pitchFamily="34" charset="0"/>
              </a:rPr>
              <a:t>Urothelial Bladder Cancer</a:t>
            </a:r>
          </a:p>
        </p:txBody>
      </p:sp>
    </p:spTree>
    <p:custDataLst>
      <p:tags r:id="rId1"/>
    </p:custDataLst>
    <p:extLst>
      <p:ext uri="{BB962C8B-B14F-4D97-AF65-F5344CB8AC3E}">
        <p14:creationId xmlns:p14="http://schemas.microsoft.com/office/powerpoint/2010/main" val="323941729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4">
            <a:extLst>
              <a:ext uri="{FF2B5EF4-FFF2-40B4-BE49-F238E27FC236}">
                <a16:creationId xmlns:a16="http://schemas.microsoft.com/office/drawing/2014/main" id="{45FFA0E9-3A99-EA4E-901A-E81B0F17160D}"/>
              </a:ext>
            </a:extLst>
          </p:cNvPr>
          <p:cNvSpPr>
            <a:spLocks noGrp="1" noChangeArrowheads="1"/>
          </p:cNvSpPr>
          <p:nvPr>
            <p:ph type="title"/>
          </p:nvPr>
        </p:nvSpPr>
        <p:spPr>
          <a:xfrm>
            <a:off x="0" y="2197763"/>
            <a:ext cx="12192000" cy="648460"/>
          </a:xfrm>
        </p:spPr>
        <p:txBody>
          <a:bodyPr wrap="square" anchor="ctr">
            <a:noAutofit/>
          </a:bodyPr>
          <a:lstStyle/>
          <a:p>
            <a:pPr>
              <a:spcBef>
                <a:spcPts val="2400"/>
              </a:spcBef>
            </a:pPr>
            <a:r>
              <a:rPr lang="en-US" sz="3200" dirty="0">
                <a:solidFill>
                  <a:srgbClr val="002060"/>
                </a:solidFill>
                <a:latin typeface="Calibri" panose="020F0502020204030204" pitchFamily="34" charset="0"/>
                <a:cs typeface="Calibri" panose="020F0502020204030204" pitchFamily="34" charset="0"/>
              </a:rPr>
              <a:t>Monday, June 6, 2022</a:t>
            </a:r>
            <a:br>
              <a:rPr lang="en-US" sz="3200" dirty="0">
                <a:solidFill>
                  <a:srgbClr val="002060"/>
                </a:solidFill>
                <a:latin typeface="Calibri" panose="020F0502020204030204" pitchFamily="34" charset="0"/>
                <a:cs typeface="Calibri" panose="020F0502020204030204" pitchFamily="34" charset="0"/>
              </a:rPr>
            </a:br>
            <a:r>
              <a:rPr lang="en-US" sz="3200" dirty="0">
                <a:solidFill>
                  <a:srgbClr val="002060"/>
                </a:solidFill>
                <a:latin typeface="Calibri" panose="020F0502020204030204" pitchFamily="34" charset="0"/>
                <a:cs typeface="Calibri" panose="020F0502020204030204" pitchFamily="34" charset="0"/>
              </a:rPr>
              <a:t>6:45 AM – 7:45 AM CT (7:45 AM – 8:45 AM ET)</a:t>
            </a:r>
          </a:p>
        </p:txBody>
      </p:sp>
      <p:sp>
        <p:nvSpPr>
          <p:cNvPr id="12" name="Text Box 3">
            <a:extLst>
              <a:ext uri="{FF2B5EF4-FFF2-40B4-BE49-F238E27FC236}">
                <a16:creationId xmlns:a16="http://schemas.microsoft.com/office/drawing/2014/main" id="{7E30105C-B3D1-1C45-996D-9E0E654A891B}"/>
              </a:ext>
            </a:extLst>
          </p:cNvPr>
          <p:cNvSpPr txBox="1">
            <a:spLocks noChangeArrowheads="1"/>
          </p:cNvSpPr>
          <p:nvPr/>
        </p:nvSpPr>
        <p:spPr bwMode="auto">
          <a:xfrm>
            <a:off x="3827749" y="5394374"/>
            <a:ext cx="4536503"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4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7" name="Text Box 6">
            <a:extLst>
              <a:ext uri="{FF2B5EF4-FFF2-40B4-BE49-F238E27FC236}">
                <a16:creationId xmlns:a16="http://schemas.microsoft.com/office/drawing/2014/main" id="{87D59464-76CC-6B47-B4D2-8CF1505A2F27}"/>
              </a:ext>
            </a:extLst>
          </p:cNvPr>
          <p:cNvSpPr txBox="1">
            <a:spLocks noChangeArrowheads="1"/>
          </p:cNvSpPr>
          <p:nvPr/>
        </p:nvSpPr>
        <p:spPr bwMode="auto">
          <a:xfrm>
            <a:off x="0" y="3908443"/>
            <a:ext cx="12192000" cy="423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2960"/>
              </a:lnSpc>
              <a:spcBef>
                <a:spcPct val="0"/>
              </a:spcBef>
              <a:spcAft>
                <a:spcPct val="0"/>
              </a:spcAft>
              <a:buClrTx/>
              <a:buSzTx/>
              <a:buFontTx/>
              <a:buNone/>
              <a:tabLst/>
              <a:defRPr/>
            </a:pPr>
            <a:r>
              <a:rPr kumimoji="0" lang="en-US" sz="3200" b="1" i="0" u="none" strike="noStrike" kern="1200" cap="none" spc="0" normalizeH="0" baseline="0" noProof="0" dirty="0" err="1">
                <a:ln>
                  <a:noFill/>
                </a:ln>
                <a:solidFill>
                  <a:srgbClr val="02225C"/>
                </a:solidFill>
                <a:effectLst/>
                <a:uLnTx/>
                <a:uFillTx/>
                <a:latin typeface="Calibri" panose="020F0502020204030204" pitchFamily="34" charset="0"/>
                <a:ea typeface="ＭＳ Ｐゴシック" charset="-128"/>
                <a:cs typeface="Calibri" panose="020F0502020204030204" pitchFamily="34" charset="0"/>
              </a:rPr>
              <a:t>Yohann</a:t>
            </a:r>
            <a:r>
              <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rPr>
              <a:t> </a:t>
            </a:r>
            <a:r>
              <a:rPr kumimoji="0" lang="en-US" sz="3200" b="1" i="0" u="none" strike="noStrike" kern="1200" cap="none" spc="0" normalizeH="0" baseline="0" noProof="0" dirty="0" err="1">
                <a:ln>
                  <a:noFill/>
                </a:ln>
                <a:solidFill>
                  <a:srgbClr val="02225C"/>
                </a:solidFill>
                <a:effectLst/>
                <a:uLnTx/>
                <a:uFillTx/>
                <a:latin typeface="Calibri" panose="020F0502020204030204" pitchFamily="34" charset="0"/>
                <a:ea typeface="ＭＳ Ｐゴシック" charset="-128"/>
                <a:cs typeface="Calibri" panose="020F0502020204030204" pitchFamily="34" charset="0"/>
              </a:rPr>
              <a:t>Loriot</a:t>
            </a:r>
            <a:r>
              <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rPr>
              <a:t>, MD, PhD</a:t>
            </a:r>
          </a:p>
          <a:p>
            <a:pPr marL="0" marR="0" lvl="0" indent="0" algn="ctr" defTabSz="914400" rtl="0" eaLnBrk="0" fontAlgn="base" latinLnBrk="0" hangingPunct="0">
              <a:lnSpc>
                <a:spcPts val="296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rPr>
              <a:t>Elizabeth R </a:t>
            </a:r>
            <a:r>
              <a:rPr kumimoji="0" lang="en-US" sz="3200" b="1" i="0" u="none" strike="noStrike" kern="1200" cap="none" spc="0" normalizeH="0" baseline="0" noProof="0" dirty="0" err="1">
                <a:ln>
                  <a:noFill/>
                </a:ln>
                <a:solidFill>
                  <a:srgbClr val="02225C"/>
                </a:solidFill>
                <a:effectLst/>
                <a:uLnTx/>
                <a:uFillTx/>
                <a:latin typeface="Calibri" panose="020F0502020204030204" pitchFamily="34" charset="0"/>
                <a:ea typeface="ＭＳ Ｐゴシック" charset="-128"/>
                <a:cs typeface="Calibri" panose="020F0502020204030204" pitchFamily="34" charset="0"/>
              </a:rPr>
              <a:t>Plimack</a:t>
            </a:r>
            <a:r>
              <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rPr>
              <a:t>, MD, MS</a:t>
            </a:r>
          </a:p>
          <a:p>
            <a:pPr marL="0" marR="0" lvl="0" indent="0" algn="ctr" defTabSz="914400" rtl="0" eaLnBrk="0" fontAlgn="base" latinLnBrk="0" hangingPunct="0">
              <a:lnSpc>
                <a:spcPts val="296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rPr>
              <a:t>Jonathan E Rosenberg, MD</a:t>
            </a:r>
          </a:p>
        </p:txBody>
      </p:sp>
      <p:sp>
        <p:nvSpPr>
          <p:cNvPr id="8" name="Text Box 7">
            <a:extLst>
              <a:ext uri="{FF2B5EF4-FFF2-40B4-BE49-F238E27FC236}">
                <a16:creationId xmlns:a16="http://schemas.microsoft.com/office/drawing/2014/main" id="{336C47D5-5EEF-8045-A8D9-2914797D2656}"/>
              </a:ext>
            </a:extLst>
          </p:cNvPr>
          <p:cNvSpPr txBox="1">
            <a:spLocks noChangeArrowheads="1"/>
          </p:cNvSpPr>
          <p:nvPr/>
        </p:nvSpPr>
        <p:spPr bwMode="auto">
          <a:xfrm>
            <a:off x="4647392" y="3356992"/>
            <a:ext cx="2897217" cy="483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9" name="TextBox 8">
            <a:extLst>
              <a:ext uri="{FF2B5EF4-FFF2-40B4-BE49-F238E27FC236}">
                <a16:creationId xmlns:a16="http://schemas.microsoft.com/office/drawing/2014/main" id="{312EBB88-7FF3-D049-BD64-9A306E47C4CD}"/>
              </a:ext>
            </a:extLst>
          </p:cNvPr>
          <p:cNvSpPr txBox="1"/>
          <p:nvPr/>
        </p:nvSpPr>
        <p:spPr>
          <a:xfrm>
            <a:off x="-4572" y="1196752"/>
            <a:ext cx="12196571" cy="913070"/>
          </a:xfrm>
          <a:prstGeom prst="rect">
            <a:avLst/>
          </a:prstGeom>
          <a:noFill/>
        </p:spPr>
        <p:txBody>
          <a:bodyPr wrap="square">
            <a:spAutoFit/>
          </a:bodyPr>
          <a:lstStyle/>
          <a:p>
            <a:pPr marL="0" marR="0" lvl="0" indent="0" algn="ctr" defTabSz="455613" rtl="0" eaLnBrk="1" fontAlgn="base" latinLnBrk="0" hangingPunct="1">
              <a:lnSpc>
                <a:spcPts val="3200"/>
              </a:lnSpc>
              <a:spcBef>
                <a:spcPct val="0"/>
              </a:spcBef>
              <a:spcAft>
                <a:spcPct val="0"/>
              </a:spcAft>
              <a:buClrTx/>
              <a:buSzTx/>
              <a:buFontTx/>
              <a:buNone/>
              <a:tabLst/>
              <a:defRPr/>
            </a:pPr>
            <a:r>
              <a:rPr kumimoji="0" lang="en-US" sz="2800" b="0" i="1" u="none" strike="noStrike" kern="1200" cap="none" spc="0" normalizeH="0" baseline="0" noProof="0" dirty="0">
                <a:ln>
                  <a:noFill/>
                </a:ln>
                <a:solidFill>
                  <a:srgbClr val="015593"/>
                </a:solidFill>
                <a:effectLst/>
                <a:uLnTx/>
                <a:uFillTx/>
                <a:latin typeface="Calibri" panose="020F0502020204030204" pitchFamily="34" charset="0"/>
                <a:ea typeface="MS PGothic" charset="0"/>
                <a:cs typeface="Calibri" panose="020F0502020204030204" pitchFamily="34" charset="0"/>
              </a:rPr>
              <a:t>A CME Hybrid Symposium Held in Conjunction </a:t>
            </a:r>
            <a:br>
              <a:rPr kumimoji="0" lang="en-US" sz="2800" b="0" i="1" u="none" strike="noStrike" kern="1200" cap="none" spc="0" normalizeH="0" baseline="0" noProof="0" dirty="0">
                <a:ln>
                  <a:noFill/>
                </a:ln>
                <a:solidFill>
                  <a:srgbClr val="015593"/>
                </a:solidFill>
                <a:effectLst/>
                <a:uLnTx/>
                <a:uFillTx/>
                <a:latin typeface="Calibri" panose="020F0502020204030204" pitchFamily="34" charset="0"/>
                <a:ea typeface="MS PGothic" charset="0"/>
                <a:cs typeface="Calibri" panose="020F0502020204030204" pitchFamily="34" charset="0"/>
              </a:rPr>
            </a:br>
            <a:r>
              <a:rPr kumimoji="0" lang="en-US" sz="2800" b="0" i="1" u="none" strike="noStrike" kern="1200" cap="none" spc="0" normalizeH="0" baseline="0" noProof="0" dirty="0">
                <a:ln>
                  <a:noFill/>
                </a:ln>
                <a:solidFill>
                  <a:srgbClr val="015593"/>
                </a:solidFill>
                <a:effectLst/>
                <a:uLnTx/>
                <a:uFillTx/>
                <a:latin typeface="Calibri" panose="020F0502020204030204" pitchFamily="34" charset="0"/>
                <a:ea typeface="MS PGothic" charset="0"/>
                <a:cs typeface="Calibri" panose="020F0502020204030204" pitchFamily="34" charset="0"/>
              </a:rPr>
              <a:t>with the 2022 ASCO Annual Meeting</a:t>
            </a:r>
          </a:p>
        </p:txBody>
      </p:sp>
      <p:sp>
        <p:nvSpPr>
          <p:cNvPr id="13" name="TextBox 12">
            <a:extLst>
              <a:ext uri="{FF2B5EF4-FFF2-40B4-BE49-F238E27FC236}">
                <a16:creationId xmlns:a16="http://schemas.microsoft.com/office/drawing/2014/main" id="{84DEC8CB-F5EA-964A-93E5-F76667552A08}"/>
              </a:ext>
            </a:extLst>
          </p:cNvPr>
          <p:cNvSpPr txBox="1"/>
          <p:nvPr/>
        </p:nvSpPr>
        <p:spPr>
          <a:xfrm>
            <a:off x="0" y="188640"/>
            <a:ext cx="12192000" cy="1125436"/>
          </a:xfrm>
          <a:prstGeom prst="rect">
            <a:avLst/>
          </a:prstGeom>
          <a:noFill/>
        </p:spPr>
        <p:txBody>
          <a:bodyPr wrap="square">
            <a:spAutoFit/>
          </a:bodyPr>
          <a:lstStyle/>
          <a:p>
            <a:pPr marL="0" marR="0" lvl="0" indent="0" algn="ctr" defTabSz="455613" rtl="0" eaLnBrk="1" fontAlgn="base" latinLnBrk="0" hangingPunct="1">
              <a:lnSpc>
                <a:spcPts val="404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0231FF"/>
                </a:solidFill>
                <a:effectLst/>
                <a:uLnTx/>
                <a:uFillTx/>
                <a:latin typeface="Calibri" panose="020F0502020204030204" pitchFamily="34" charset="0"/>
                <a:ea typeface="MS PGothic" charset="0"/>
                <a:cs typeface="Calibri" panose="020F0502020204030204" pitchFamily="34" charset="0"/>
              </a:rPr>
              <a:t>Breakfast with the Investigators:</a:t>
            </a:r>
          </a:p>
          <a:p>
            <a:pPr marL="0" marR="0" lvl="0" indent="0" algn="ctr" defTabSz="455613" rtl="0" eaLnBrk="1" fontAlgn="base" latinLnBrk="0" hangingPunct="1">
              <a:lnSpc>
                <a:spcPts val="404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0231FF"/>
                </a:solidFill>
                <a:effectLst/>
                <a:uLnTx/>
                <a:uFillTx/>
                <a:latin typeface="Calibri" panose="020F0502020204030204" pitchFamily="34" charset="0"/>
                <a:ea typeface="MS PGothic" charset="0"/>
                <a:cs typeface="Calibri" panose="020F0502020204030204" pitchFamily="34" charset="0"/>
              </a:rPr>
              <a:t>Urothelial Bladder Cancer</a:t>
            </a:r>
          </a:p>
        </p:txBody>
      </p:sp>
    </p:spTree>
    <p:custDataLst>
      <p:tags r:id="rId1"/>
    </p:custDataLst>
    <p:extLst>
      <p:ext uri="{BB962C8B-B14F-4D97-AF65-F5344CB8AC3E}">
        <p14:creationId xmlns:p14="http://schemas.microsoft.com/office/powerpoint/2010/main" val="98496750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3AE364-B80F-BF4E-BF18-F398A4DE77B6}"/>
              </a:ext>
            </a:extLst>
          </p:cNvPr>
          <p:cNvSpPr>
            <a:spLocks noGrp="1"/>
          </p:cNvSpPr>
          <p:nvPr>
            <p:ph type="title"/>
          </p:nvPr>
        </p:nvSpPr>
        <p:spPr>
          <a:xfrm>
            <a:off x="407368" y="227013"/>
            <a:ext cx="10062445" cy="1143000"/>
          </a:xfrm>
        </p:spPr>
        <p:txBody>
          <a:bodyPr/>
          <a:lstStyle/>
          <a:p>
            <a:pPr algn="l"/>
            <a:r>
              <a:rPr lang="en-US" dirty="0"/>
              <a:t>SunRISe-1: Ongoing Phase IIb Trial of TAR-200, </a:t>
            </a:r>
            <a:r>
              <a:rPr lang="en-US" dirty="0" err="1"/>
              <a:t>Cetrelimab</a:t>
            </a:r>
            <a:r>
              <a:rPr lang="en-US" dirty="0"/>
              <a:t>, or the Combination for BCG-Unresponsive, High-Risk NMIBC</a:t>
            </a:r>
          </a:p>
        </p:txBody>
      </p:sp>
      <p:sp>
        <p:nvSpPr>
          <p:cNvPr id="4" name="Rectangle 3">
            <a:extLst>
              <a:ext uri="{FF2B5EF4-FFF2-40B4-BE49-F238E27FC236}">
                <a16:creationId xmlns:a16="http://schemas.microsoft.com/office/drawing/2014/main" id="{49951F10-0E1C-BE46-BEBA-C94199D8B885}"/>
              </a:ext>
            </a:extLst>
          </p:cNvPr>
          <p:cNvSpPr/>
          <p:nvPr/>
        </p:nvSpPr>
        <p:spPr>
          <a:xfrm>
            <a:off x="31672" y="6461710"/>
            <a:ext cx="6792416" cy="338554"/>
          </a:xfrm>
          <a:prstGeom prst="rect">
            <a:avLst/>
          </a:prstGeom>
        </p:spPr>
        <p:txBody>
          <a:bodyPr wrap="square">
            <a:spAutoFit/>
          </a:bodyPr>
          <a:lstStyle/>
          <a:p>
            <a:pPr marL="98425"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Van der Heijden SB et al. ESMO 2021;Abstract 719TiP.</a:t>
            </a:r>
          </a:p>
        </p:txBody>
      </p:sp>
      <p:pic>
        <p:nvPicPr>
          <p:cNvPr id="9" name="Picture 8" descr="Diagram&#10;&#10;Description automatically generated">
            <a:extLst>
              <a:ext uri="{FF2B5EF4-FFF2-40B4-BE49-F238E27FC236}">
                <a16:creationId xmlns:a16="http://schemas.microsoft.com/office/drawing/2014/main" id="{FF6C500D-43A7-D04C-A4D5-0A26AF4DC5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4567" y="2065624"/>
            <a:ext cx="10062445" cy="4027672"/>
          </a:xfrm>
          <a:prstGeom prst="rect">
            <a:avLst/>
          </a:prstGeom>
        </p:spPr>
      </p:pic>
      <p:sp>
        <p:nvSpPr>
          <p:cNvPr id="10" name="TextBox 9">
            <a:extLst>
              <a:ext uri="{FF2B5EF4-FFF2-40B4-BE49-F238E27FC236}">
                <a16:creationId xmlns:a16="http://schemas.microsoft.com/office/drawing/2014/main" id="{2E18CDC2-E3C0-F243-829F-B77D4C243DEE}"/>
              </a:ext>
            </a:extLst>
          </p:cNvPr>
          <p:cNvSpPr txBox="1"/>
          <p:nvPr/>
        </p:nvSpPr>
        <p:spPr>
          <a:xfrm>
            <a:off x="783771" y="1665514"/>
            <a:ext cx="4033605" cy="400110"/>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a:ea typeface="MS PGothic" charset="0"/>
              </a:rPr>
              <a:t>Clinical trial </a:t>
            </a:r>
            <a:r>
              <a:rPr lang="en-US" sz="2000" b="0" dirty="0">
                <a:solidFill>
                  <a:srgbClr val="000000"/>
                </a:solidFill>
                <a:latin typeface="Calibri"/>
              </a:rPr>
              <a:t>i</a:t>
            </a:r>
            <a:r>
              <a:rPr kumimoji="0" lang="en-US" sz="2000" b="0" i="0" u="none" strike="noStrike" kern="1200" cap="none" spc="0" normalizeH="0" baseline="0" noProof="0" dirty="0" err="1">
                <a:ln>
                  <a:noFill/>
                </a:ln>
                <a:solidFill>
                  <a:srgbClr val="000000"/>
                </a:solidFill>
                <a:effectLst/>
                <a:uLnTx/>
                <a:uFillTx/>
                <a:latin typeface="Calibri"/>
                <a:ea typeface="MS PGothic" charset="0"/>
              </a:rPr>
              <a:t>dentifier</a:t>
            </a:r>
            <a:r>
              <a:rPr kumimoji="0" lang="en-US" sz="2000" b="0" i="0" u="none" strike="noStrike" kern="1200" cap="none" spc="0" normalizeH="0" baseline="0" noProof="0" dirty="0">
                <a:ln>
                  <a:noFill/>
                </a:ln>
                <a:solidFill>
                  <a:srgbClr val="000000"/>
                </a:solidFill>
                <a:effectLst/>
                <a:uLnTx/>
                <a:uFillTx/>
                <a:latin typeface="Calibri"/>
                <a:ea typeface="MS PGothic" charset="0"/>
              </a:rPr>
              <a:t>: NCT04640623</a:t>
            </a:r>
          </a:p>
        </p:txBody>
      </p:sp>
      <p:sp>
        <p:nvSpPr>
          <p:cNvPr id="11" name="TextBox 10">
            <a:extLst>
              <a:ext uri="{FF2B5EF4-FFF2-40B4-BE49-F238E27FC236}">
                <a16:creationId xmlns:a16="http://schemas.microsoft.com/office/drawing/2014/main" id="{0A33745A-A558-E44E-9FAA-687CF4B50C09}"/>
              </a:ext>
            </a:extLst>
          </p:cNvPr>
          <p:cNvSpPr txBox="1"/>
          <p:nvPr/>
        </p:nvSpPr>
        <p:spPr>
          <a:xfrm>
            <a:off x="936171" y="5693186"/>
            <a:ext cx="5225405" cy="400110"/>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a:ea typeface="MS PGothic" charset="0"/>
              </a:rPr>
              <a:t>Primary endpoint: Overall clinical response rate</a:t>
            </a:r>
          </a:p>
        </p:txBody>
      </p:sp>
    </p:spTree>
    <p:extLst>
      <p:ext uri="{BB962C8B-B14F-4D97-AF65-F5344CB8AC3E}">
        <p14:creationId xmlns:p14="http://schemas.microsoft.com/office/powerpoint/2010/main" val="17079005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E4D46C3-B682-C741-A852-8CDD9A1FEDF7}"/>
              </a:ext>
            </a:extLst>
          </p:cNvPr>
          <p:cNvSpPr/>
          <p:nvPr/>
        </p:nvSpPr>
        <p:spPr bwMode="auto">
          <a:xfrm>
            <a:off x="720129" y="4976788"/>
            <a:ext cx="10767020" cy="64807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9" name="TextBox 8">
            <a:extLst>
              <a:ext uri="{FF2B5EF4-FFF2-40B4-BE49-F238E27FC236}">
                <a16:creationId xmlns:a16="http://schemas.microsoft.com/office/drawing/2014/main" id="{65FD82FA-5794-B343-B1BA-3F6462668718}"/>
              </a:ext>
            </a:extLst>
          </p:cNvPr>
          <p:cNvSpPr txBox="1"/>
          <p:nvPr/>
        </p:nvSpPr>
        <p:spPr>
          <a:xfrm>
            <a:off x="8162160" y="5169779"/>
            <a:ext cx="3262432" cy="400110"/>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000" b="1" i="1" u="none" strike="noStrike" kern="1200" cap="none" spc="0" normalizeH="0" baseline="0" noProof="0" dirty="0">
                <a:ln>
                  <a:noFill/>
                </a:ln>
                <a:solidFill>
                  <a:srgbClr val="C00000"/>
                </a:solidFill>
                <a:effectLst/>
                <a:uLnTx/>
                <a:uFillTx/>
                <a:latin typeface="Arial" pitchFamily="-72" charset="0"/>
                <a:ea typeface="MS PGothic" charset="0"/>
              </a:rPr>
              <a:t>Lancet </a:t>
            </a:r>
            <a:r>
              <a:rPr kumimoji="0" lang="en-US" sz="2000" b="1" i="0" u="none" strike="noStrike" kern="1200" cap="none" spc="0" normalizeH="0" baseline="0" noProof="0" dirty="0">
                <a:ln>
                  <a:noFill/>
                </a:ln>
                <a:solidFill>
                  <a:srgbClr val="C00000"/>
                </a:solidFill>
                <a:effectLst/>
                <a:uLnTx/>
                <a:uFillTx/>
                <a:latin typeface="Arial" pitchFamily="-72" charset="0"/>
                <a:ea typeface="MS PGothic" charset="0"/>
              </a:rPr>
              <a:t>2020;395:1547-57.</a:t>
            </a:r>
          </a:p>
        </p:txBody>
      </p:sp>
      <p:pic>
        <p:nvPicPr>
          <p:cNvPr id="4" name="Picture 3" descr="Graphical user interface, text, application&#10;&#10;Description automatically generated">
            <a:extLst>
              <a:ext uri="{FF2B5EF4-FFF2-40B4-BE49-F238E27FC236}">
                <a16:creationId xmlns:a16="http://schemas.microsoft.com/office/drawing/2014/main" id="{6A5640C4-23E7-BB44-A693-3F26C563F5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4849" y="620688"/>
            <a:ext cx="10782300" cy="4356100"/>
          </a:xfrm>
          <a:prstGeom prst="rect">
            <a:avLst/>
          </a:prstGeom>
        </p:spPr>
      </p:pic>
    </p:spTree>
    <p:extLst>
      <p:ext uri="{BB962C8B-B14F-4D97-AF65-F5344CB8AC3E}">
        <p14:creationId xmlns:p14="http://schemas.microsoft.com/office/powerpoint/2010/main" val="35942540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3AE364-B80F-BF4E-BF18-F398A4DE77B6}"/>
              </a:ext>
            </a:extLst>
          </p:cNvPr>
          <p:cNvSpPr>
            <a:spLocks noGrp="1"/>
          </p:cNvSpPr>
          <p:nvPr>
            <p:ph type="title"/>
          </p:nvPr>
        </p:nvSpPr>
        <p:spPr>
          <a:xfrm>
            <a:off x="407368" y="31993"/>
            <a:ext cx="11161240" cy="1143000"/>
          </a:xfrm>
        </p:spPr>
        <p:txBody>
          <a:bodyPr/>
          <a:lstStyle/>
          <a:p>
            <a:pPr algn="l"/>
            <a:r>
              <a:rPr lang="en-US" dirty="0"/>
              <a:t>IMvigor130: Overall Survival (OS) with Monotherapy (Arm B vs Arm C)</a:t>
            </a:r>
          </a:p>
        </p:txBody>
      </p:sp>
      <p:sp>
        <p:nvSpPr>
          <p:cNvPr id="6" name="TextBox 5">
            <a:extLst>
              <a:ext uri="{FF2B5EF4-FFF2-40B4-BE49-F238E27FC236}">
                <a16:creationId xmlns:a16="http://schemas.microsoft.com/office/drawing/2014/main" id="{2699B99B-2DF6-9845-899E-FE1D2F97F3AC}"/>
              </a:ext>
            </a:extLst>
          </p:cNvPr>
          <p:cNvSpPr txBox="1"/>
          <p:nvPr/>
        </p:nvSpPr>
        <p:spPr>
          <a:xfrm>
            <a:off x="4082595" y="4463929"/>
            <a:ext cx="1132554" cy="604524"/>
          </a:xfrm>
          <a:prstGeom prst="rect">
            <a:avLst/>
          </a:prstGeom>
          <a:noFill/>
        </p:spPr>
        <p:txBody>
          <a:bodyPr wrap="none" rtlCol="0">
            <a:spAutoFit/>
          </a:bodyPr>
          <a:lstStyle/>
          <a:p>
            <a:pPr marL="0" marR="0" lvl="0" indent="0" algn="l" defTabSz="608473" rtl="0" eaLnBrk="1" fontAlgn="base" latinLnBrk="0" hangingPunct="1">
              <a:lnSpc>
                <a:spcPct val="100000"/>
              </a:lnSpc>
              <a:spcBef>
                <a:spcPct val="0"/>
              </a:spcBef>
              <a:spcAft>
                <a:spcPct val="0"/>
              </a:spcAft>
              <a:buClrTx/>
              <a:buSzTx/>
              <a:buFontTx/>
              <a:buNone/>
              <a:tabLst/>
              <a:defRPr/>
            </a:pPr>
            <a:r>
              <a:rPr kumimoji="0" lang="en-US" sz="1864" b="1" i="0" u="none" strike="noStrike" kern="1200" cap="none" spc="0" normalizeH="0" baseline="0" noProof="0" dirty="0">
                <a:ln>
                  <a:noFill/>
                </a:ln>
                <a:solidFill>
                  <a:srgbClr val="D71732"/>
                </a:solidFill>
                <a:effectLst/>
                <a:uLnTx/>
                <a:uFillTx/>
                <a:latin typeface="Arial" pitchFamily="-72" charset="0"/>
                <a:ea typeface="MS PGothic" charset="0"/>
                <a:cs typeface="Arial Narrow"/>
              </a:rPr>
              <a:t>13.1 mo</a:t>
            </a:r>
          </a:p>
          <a:p>
            <a:pPr marL="0" marR="0" lvl="0" indent="0" algn="l" defTabSz="608473" rtl="0" eaLnBrk="1" fontAlgn="base" latinLnBrk="0" hangingPunct="1">
              <a:lnSpc>
                <a:spcPct val="100000"/>
              </a:lnSpc>
              <a:spcBef>
                <a:spcPct val="0"/>
              </a:spcBef>
              <a:spcAft>
                <a:spcPct val="0"/>
              </a:spcAft>
              <a:buClrTx/>
              <a:buSzTx/>
              <a:buFontTx/>
              <a:buNone/>
              <a:tabLst/>
              <a:defRPr/>
            </a:pPr>
            <a:r>
              <a:rPr kumimoji="0" lang="en-US" sz="1464" b="1" i="0" u="none" strike="noStrike" kern="1200" cap="none" spc="0" normalizeH="0" baseline="0" noProof="0" dirty="0">
                <a:ln>
                  <a:noFill/>
                </a:ln>
                <a:solidFill>
                  <a:srgbClr val="D71732"/>
                </a:solidFill>
                <a:effectLst/>
                <a:uLnTx/>
                <a:uFillTx/>
                <a:latin typeface="Arial" pitchFamily="-72" charset="0"/>
                <a:ea typeface="MS PGothic" charset="0"/>
                <a:cs typeface="Arial Narrow"/>
              </a:rPr>
              <a:t>(11.7, 15.1)</a:t>
            </a:r>
          </a:p>
        </p:txBody>
      </p:sp>
      <p:sp>
        <p:nvSpPr>
          <p:cNvPr id="574" name="TextBox 573">
            <a:extLst>
              <a:ext uri="{FF2B5EF4-FFF2-40B4-BE49-F238E27FC236}">
                <a16:creationId xmlns:a16="http://schemas.microsoft.com/office/drawing/2014/main" id="{0CE8CF56-6760-984F-8576-5225ADA2DF2F}"/>
              </a:ext>
            </a:extLst>
          </p:cNvPr>
          <p:cNvSpPr txBox="1"/>
          <p:nvPr/>
        </p:nvSpPr>
        <p:spPr>
          <a:xfrm>
            <a:off x="5834460" y="4463929"/>
            <a:ext cx="1146468" cy="604524"/>
          </a:xfrm>
          <a:prstGeom prst="rect">
            <a:avLst/>
          </a:prstGeom>
          <a:noFill/>
        </p:spPr>
        <p:txBody>
          <a:bodyPr wrap="none" rtlCol="0">
            <a:spAutoFit/>
          </a:bodyPr>
          <a:lstStyle/>
          <a:p>
            <a:pPr marL="0" marR="0" lvl="0" indent="0" algn="l" defTabSz="608473" rtl="0" eaLnBrk="1" fontAlgn="base" latinLnBrk="0" hangingPunct="1">
              <a:lnSpc>
                <a:spcPct val="100000"/>
              </a:lnSpc>
              <a:spcBef>
                <a:spcPct val="0"/>
              </a:spcBef>
              <a:spcAft>
                <a:spcPct val="0"/>
              </a:spcAft>
              <a:buClrTx/>
              <a:buSzTx/>
              <a:buFontTx/>
              <a:buNone/>
              <a:tabLst/>
              <a:defRPr/>
            </a:pPr>
            <a:r>
              <a:rPr kumimoji="0" lang="en-US" sz="1864" b="1" i="0" u="none" strike="noStrike" kern="1200" cap="none" spc="0" normalizeH="0" baseline="0" noProof="0" dirty="0">
                <a:ln>
                  <a:noFill/>
                </a:ln>
                <a:solidFill>
                  <a:srgbClr val="002060"/>
                </a:solidFill>
                <a:effectLst/>
                <a:uLnTx/>
                <a:uFillTx/>
                <a:latin typeface="Arial" pitchFamily="-72" charset="0"/>
                <a:ea typeface="MS PGothic" charset="0"/>
                <a:cs typeface="Arial Narrow"/>
              </a:rPr>
              <a:t>15.7 mo</a:t>
            </a:r>
          </a:p>
          <a:p>
            <a:pPr marL="0" marR="0" lvl="0" indent="0" algn="l" defTabSz="608473" rtl="0" eaLnBrk="1" fontAlgn="base" latinLnBrk="0" hangingPunct="1">
              <a:lnSpc>
                <a:spcPct val="100000"/>
              </a:lnSpc>
              <a:spcBef>
                <a:spcPct val="0"/>
              </a:spcBef>
              <a:spcAft>
                <a:spcPct val="0"/>
              </a:spcAft>
              <a:buClrTx/>
              <a:buSzTx/>
              <a:buFontTx/>
              <a:buNone/>
              <a:tabLst/>
              <a:defRPr/>
            </a:pPr>
            <a:r>
              <a:rPr kumimoji="0" lang="en-US" sz="1464" b="1" i="0" u="none" strike="noStrike" kern="1200" cap="none" spc="0" normalizeH="0" baseline="0" noProof="0" dirty="0">
                <a:ln>
                  <a:noFill/>
                </a:ln>
                <a:solidFill>
                  <a:srgbClr val="002060"/>
                </a:solidFill>
                <a:effectLst/>
                <a:uLnTx/>
                <a:uFillTx/>
                <a:latin typeface="Arial" pitchFamily="-72" charset="0"/>
                <a:ea typeface="MS PGothic" charset="0"/>
                <a:cs typeface="Arial Narrow"/>
              </a:rPr>
              <a:t>(13.1, 17.8)</a:t>
            </a:r>
          </a:p>
        </p:txBody>
      </p:sp>
      <p:pic>
        <p:nvPicPr>
          <p:cNvPr id="576" name="Picture 575" descr="Chart, line chart, histogram&#10;&#10;Description automatically generated">
            <a:extLst>
              <a:ext uri="{FF2B5EF4-FFF2-40B4-BE49-F238E27FC236}">
                <a16:creationId xmlns:a16="http://schemas.microsoft.com/office/drawing/2014/main" id="{6E0289AA-9579-9B42-AE26-6313170F09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87500" y="1333500"/>
            <a:ext cx="9775994" cy="4543772"/>
          </a:xfrm>
          <a:prstGeom prst="rect">
            <a:avLst/>
          </a:prstGeom>
        </p:spPr>
      </p:pic>
      <p:sp>
        <p:nvSpPr>
          <p:cNvPr id="578" name="TextBox 577">
            <a:extLst>
              <a:ext uri="{FF2B5EF4-FFF2-40B4-BE49-F238E27FC236}">
                <a16:creationId xmlns:a16="http://schemas.microsoft.com/office/drawing/2014/main" id="{72B5C837-A492-6B4E-AE72-281F59CE54AD}"/>
              </a:ext>
            </a:extLst>
          </p:cNvPr>
          <p:cNvSpPr txBox="1"/>
          <p:nvPr/>
        </p:nvSpPr>
        <p:spPr>
          <a:xfrm>
            <a:off x="62857" y="6462158"/>
            <a:ext cx="5685043" cy="338106"/>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97"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Galsky</a:t>
            </a:r>
            <a:r>
              <a:rPr kumimoji="0" lang="en-US" sz="1597"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MD et al. </a:t>
            </a:r>
            <a:r>
              <a:rPr kumimoji="0" lang="en-US" sz="1597" b="0"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Lancet </a:t>
            </a:r>
            <a:r>
              <a:rPr kumimoji="0" lang="en-US" sz="1597"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2020;395(10236):1547-57.</a:t>
            </a:r>
          </a:p>
        </p:txBody>
      </p:sp>
    </p:spTree>
    <p:extLst>
      <p:ext uri="{BB962C8B-B14F-4D97-AF65-F5344CB8AC3E}">
        <p14:creationId xmlns:p14="http://schemas.microsoft.com/office/powerpoint/2010/main" val="9192866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3AE364-B80F-BF4E-BF18-F398A4DE77B6}"/>
              </a:ext>
            </a:extLst>
          </p:cNvPr>
          <p:cNvSpPr>
            <a:spLocks noGrp="1"/>
          </p:cNvSpPr>
          <p:nvPr>
            <p:ph type="title"/>
          </p:nvPr>
        </p:nvSpPr>
        <p:spPr>
          <a:xfrm>
            <a:off x="407368" y="227013"/>
            <a:ext cx="11161240" cy="1143000"/>
          </a:xfrm>
        </p:spPr>
        <p:txBody>
          <a:bodyPr/>
          <a:lstStyle/>
          <a:p>
            <a:pPr algn="l"/>
            <a:r>
              <a:rPr lang="en-US" dirty="0"/>
              <a:t>IMvigor130: OS by PD-L1 Status</a:t>
            </a:r>
          </a:p>
        </p:txBody>
      </p:sp>
      <p:sp>
        <p:nvSpPr>
          <p:cNvPr id="4" name="Rectangle 3">
            <a:extLst>
              <a:ext uri="{FF2B5EF4-FFF2-40B4-BE49-F238E27FC236}">
                <a16:creationId xmlns:a16="http://schemas.microsoft.com/office/drawing/2014/main" id="{49951F10-0E1C-BE46-BEBA-C94199D8B885}"/>
              </a:ext>
            </a:extLst>
          </p:cNvPr>
          <p:cNvSpPr/>
          <p:nvPr/>
        </p:nvSpPr>
        <p:spPr>
          <a:xfrm>
            <a:off x="31672" y="6461710"/>
            <a:ext cx="6792416" cy="338554"/>
          </a:xfrm>
          <a:prstGeom prst="rect">
            <a:avLst/>
          </a:prstGeom>
        </p:spPr>
        <p:txBody>
          <a:bodyPr wrap="square">
            <a:spAutoFit/>
          </a:bodyPr>
          <a:lstStyle/>
          <a:p>
            <a:pPr marL="98425" marR="0" lvl="0" indent="0" algn="l" defTabSz="455613"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sp>
        <p:nvSpPr>
          <p:cNvPr id="578" name="TextBox 577">
            <a:extLst>
              <a:ext uri="{FF2B5EF4-FFF2-40B4-BE49-F238E27FC236}">
                <a16:creationId xmlns:a16="http://schemas.microsoft.com/office/drawing/2014/main" id="{72B5C837-A492-6B4E-AE72-281F59CE54AD}"/>
              </a:ext>
            </a:extLst>
          </p:cNvPr>
          <p:cNvSpPr txBox="1"/>
          <p:nvPr/>
        </p:nvSpPr>
        <p:spPr>
          <a:xfrm>
            <a:off x="62857" y="6462158"/>
            <a:ext cx="5685043" cy="338106"/>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97"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Galsky</a:t>
            </a:r>
            <a:r>
              <a:rPr kumimoji="0" lang="en-US" sz="1597"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MD et al. </a:t>
            </a:r>
            <a:r>
              <a:rPr kumimoji="0" lang="en-US" sz="1597" b="0"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Lancet</a:t>
            </a:r>
            <a:r>
              <a:rPr kumimoji="0" lang="en-US" sz="1597"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2020;395(10236):1547-57.</a:t>
            </a:r>
          </a:p>
        </p:txBody>
      </p:sp>
      <p:pic>
        <p:nvPicPr>
          <p:cNvPr id="5" name="Picture 4" descr="Calendar&#10;&#10;Description automatically generated with low confidence">
            <a:extLst>
              <a:ext uri="{FF2B5EF4-FFF2-40B4-BE49-F238E27FC236}">
                <a16:creationId xmlns:a16="http://schemas.microsoft.com/office/drawing/2014/main" id="{754F0A5B-97D1-9B43-B221-E59026E2D3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3392" y="1370013"/>
            <a:ext cx="10602121" cy="4569172"/>
          </a:xfrm>
          <a:prstGeom prst="rect">
            <a:avLst/>
          </a:prstGeom>
        </p:spPr>
      </p:pic>
    </p:spTree>
    <p:extLst>
      <p:ext uri="{BB962C8B-B14F-4D97-AF65-F5344CB8AC3E}">
        <p14:creationId xmlns:p14="http://schemas.microsoft.com/office/powerpoint/2010/main" val="23907943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E4D46C3-B682-C741-A852-8CDD9A1FEDF7}"/>
              </a:ext>
            </a:extLst>
          </p:cNvPr>
          <p:cNvSpPr/>
          <p:nvPr/>
        </p:nvSpPr>
        <p:spPr bwMode="auto">
          <a:xfrm>
            <a:off x="720129" y="4976788"/>
            <a:ext cx="10767020" cy="64807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9" name="TextBox 8">
            <a:extLst>
              <a:ext uri="{FF2B5EF4-FFF2-40B4-BE49-F238E27FC236}">
                <a16:creationId xmlns:a16="http://schemas.microsoft.com/office/drawing/2014/main" id="{65FD82FA-5794-B343-B1BA-3F6462668718}"/>
              </a:ext>
            </a:extLst>
          </p:cNvPr>
          <p:cNvSpPr txBox="1"/>
          <p:nvPr/>
        </p:nvSpPr>
        <p:spPr>
          <a:xfrm>
            <a:off x="7536160" y="5110510"/>
            <a:ext cx="3773790" cy="400110"/>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000" b="1" i="1" u="none" strike="noStrike" kern="1200" cap="none" spc="0" normalizeH="0" baseline="0" noProof="0" dirty="0">
                <a:ln>
                  <a:noFill/>
                </a:ln>
                <a:solidFill>
                  <a:srgbClr val="C00000"/>
                </a:solidFill>
                <a:effectLst/>
                <a:uLnTx/>
                <a:uFillTx/>
                <a:latin typeface="Arial" pitchFamily="-72" charset="0"/>
                <a:ea typeface="MS PGothic" charset="0"/>
              </a:rPr>
              <a:t>Lancet Oncol </a:t>
            </a:r>
            <a:r>
              <a:rPr kumimoji="0" lang="en-US" sz="2000" b="1" i="0" u="none" strike="noStrike" kern="1200" cap="none" spc="0" normalizeH="0" baseline="0" noProof="0" dirty="0">
                <a:ln>
                  <a:noFill/>
                </a:ln>
                <a:solidFill>
                  <a:srgbClr val="C00000"/>
                </a:solidFill>
                <a:effectLst/>
                <a:uLnTx/>
                <a:uFillTx/>
                <a:latin typeface="Arial" pitchFamily="-72" charset="0"/>
                <a:ea typeface="MS PGothic" charset="0"/>
              </a:rPr>
              <a:t>2021;22:931-45.</a:t>
            </a:r>
          </a:p>
        </p:txBody>
      </p:sp>
      <p:pic>
        <p:nvPicPr>
          <p:cNvPr id="3" name="Picture 2" descr="Graphical user interface, text, application&#10;&#10;Description automatically generated">
            <a:extLst>
              <a:ext uri="{FF2B5EF4-FFF2-40B4-BE49-F238E27FC236}">
                <a16:creationId xmlns:a16="http://schemas.microsoft.com/office/drawing/2014/main" id="{6EF23566-D5B2-0C46-B256-FA44541E73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0129" y="646088"/>
            <a:ext cx="10767020" cy="4350182"/>
          </a:xfrm>
          <a:prstGeom prst="rect">
            <a:avLst/>
          </a:prstGeom>
        </p:spPr>
      </p:pic>
    </p:spTree>
    <p:extLst>
      <p:ext uri="{BB962C8B-B14F-4D97-AF65-F5344CB8AC3E}">
        <p14:creationId xmlns:p14="http://schemas.microsoft.com/office/powerpoint/2010/main" val="38205498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3AE364-B80F-BF4E-BF18-F398A4DE77B6}"/>
              </a:ext>
            </a:extLst>
          </p:cNvPr>
          <p:cNvSpPr>
            <a:spLocks noGrp="1"/>
          </p:cNvSpPr>
          <p:nvPr>
            <p:ph type="title"/>
          </p:nvPr>
        </p:nvSpPr>
        <p:spPr>
          <a:xfrm>
            <a:off x="407368" y="116632"/>
            <a:ext cx="11161240" cy="864096"/>
          </a:xfrm>
        </p:spPr>
        <p:txBody>
          <a:bodyPr/>
          <a:lstStyle/>
          <a:p>
            <a:pPr algn="l"/>
            <a:r>
              <a:rPr lang="en-US" dirty="0"/>
              <a:t>KEYNOTE-361: Progression-Free and Overall Survival with Pembrolizumab and Chemotherapy</a:t>
            </a:r>
          </a:p>
        </p:txBody>
      </p:sp>
      <p:sp>
        <p:nvSpPr>
          <p:cNvPr id="4" name="Rectangle 3">
            <a:extLst>
              <a:ext uri="{FF2B5EF4-FFF2-40B4-BE49-F238E27FC236}">
                <a16:creationId xmlns:a16="http://schemas.microsoft.com/office/drawing/2014/main" id="{49951F10-0E1C-BE46-BEBA-C94199D8B885}"/>
              </a:ext>
            </a:extLst>
          </p:cNvPr>
          <p:cNvSpPr/>
          <p:nvPr/>
        </p:nvSpPr>
        <p:spPr>
          <a:xfrm>
            <a:off x="31672" y="6461710"/>
            <a:ext cx="6792416" cy="338554"/>
          </a:xfrm>
          <a:prstGeom prst="rect">
            <a:avLst/>
          </a:prstGeom>
        </p:spPr>
        <p:txBody>
          <a:bodyPr wrap="square">
            <a:spAutoFit/>
          </a:bodyPr>
          <a:lstStyle/>
          <a:p>
            <a:pPr marL="98425" marR="0" lvl="0" indent="0" algn="l" defTabSz="455613"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sp>
        <p:nvSpPr>
          <p:cNvPr id="578" name="TextBox 577">
            <a:extLst>
              <a:ext uri="{FF2B5EF4-FFF2-40B4-BE49-F238E27FC236}">
                <a16:creationId xmlns:a16="http://schemas.microsoft.com/office/drawing/2014/main" id="{72B5C837-A492-6B4E-AE72-281F59CE54AD}"/>
              </a:ext>
            </a:extLst>
          </p:cNvPr>
          <p:cNvSpPr txBox="1"/>
          <p:nvPr/>
        </p:nvSpPr>
        <p:spPr>
          <a:xfrm>
            <a:off x="62857" y="6462158"/>
            <a:ext cx="5685043" cy="338106"/>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97"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Powles T et al. </a:t>
            </a:r>
            <a:r>
              <a:rPr kumimoji="0" lang="en-US" sz="1597" b="0"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Lancet Oncol </a:t>
            </a:r>
            <a:r>
              <a:rPr kumimoji="0" lang="en-US" sz="1597"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2021;22:931-45.</a:t>
            </a:r>
          </a:p>
        </p:txBody>
      </p:sp>
      <p:pic>
        <p:nvPicPr>
          <p:cNvPr id="6" name="Picture 5" descr="Chart&#10;&#10;Description automatically generated">
            <a:extLst>
              <a:ext uri="{FF2B5EF4-FFF2-40B4-BE49-F238E27FC236}">
                <a16:creationId xmlns:a16="http://schemas.microsoft.com/office/drawing/2014/main" id="{31449DEF-86F5-5F47-BE8F-807225572F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05378" y="942424"/>
            <a:ext cx="7007046" cy="2630592"/>
          </a:xfrm>
          <a:prstGeom prst="rect">
            <a:avLst/>
          </a:prstGeom>
        </p:spPr>
      </p:pic>
      <p:pic>
        <p:nvPicPr>
          <p:cNvPr id="8" name="Picture 7" descr="Chart, line chart&#10;&#10;Description automatically generated">
            <a:extLst>
              <a:ext uri="{FF2B5EF4-FFF2-40B4-BE49-F238E27FC236}">
                <a16:creationId xmlns:a16="http://schemas.microsoft.com/office/drawing/2014/main" id="{576561C6-E28A-B940-9F43-44B60B55E0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05378" y="3645024"/>
            <a:ext cx="7007046" cy="2732748"/>
          </a:xfrm>
          <a:prstGeom prst="rect">
            <a:avLst/>
          </a:prstGeom>
        </p:spPr>
      </p:pic>
      <p:sp>
        <p:nvSpPr>
          <p:cNvPr id="9" name="TextBox 8">
            <a:extLst>
              <a:ext uri="{FF2B5EF4-FFF2-40B4-BE49-F238E27FC236}">
                <a16:creationId xmlns:a16="http://schemas.microsoft.com/office/drawing/2014/main" id="{05EC52E2-DC63-A640-A563-E683C8CE8110}"/>
              </a:ext>
            </a:extLst>
          </p:cNvPr>
          <p:cNvSpPr txBox="1"/>
          <p:nvPr/>
        </p:nvSpPr>
        <p:spPr>
          <a:xfrm>
            <a:off x="1926723" y="1926808"/>
            <a:ext cx="705706" cy="523220"/>
          </a:xfrm>
          <a:prstGeom prst="rect">
            <a:avLst/>
          </a:prstGeom>
          <a:noFill/>
        </p:spPr>
        <p:txBody>
          <a:bodyPr wrap="none" rtlCol="0">
            <a:spAutoFit/>
          </a:bodyPr>
          <a:lstStyle/>
          <a:p>
            <a:pPr marL="0" marR="0" lvl="0" indent="0" algn="r" defTabSz="455613"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PFS</a:t>
            </a:r>
          </a:p>
        </p:txBody>
      </p:sp>
      <p:sp>
        <p:nvSpPr>
          <p:cNvPr id="11" name="TextBox 10">
            <a:extLst>
              <a:ext uri="{FF2B5EF4-FFF2-40B4-BE49-F238E27FC236}">
                <a16:creationId xmlns:a16="http://schemas.microsoft.com/office/drawing/2014/main" id="{972552DD-FAA0-224F-8CFC-BB103F50B411}"/>
              </a:ext>
            </a:extLst>
          </p:cNvPr>
          <p:cNvSpPr txBox="1"/>
          <p:nvPr/>
        </p:nvSpPr>
        <p:spPr>
          <a:xfrm>
            <a:off x="2035791" y="4633973"/>
            <a:ext cx="596638" cy="523220"/>
          </a:xfrm>
          <a:prstGeom prst="rect">
            <a:avLst/>
          </a:prstGeom>
          <a:noFill/>
        </p:spPr>
        <p:txBody>
          <a:bodyPr wrap="none" rtlCol="0">
            <a:spAutoFit/>
          </a:bodyPr>
          <a:lstStyle/>
          <a:p>
            <a:pPr marL="0" marR="0" lvl="0" indent="0" algn="r" defTabSz="455613"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OS</a:t>
            </a:r>
          </a:p>
        </p:txBody>
      </p:sp>
    </p:spTree>
    <p:extLst>
      <p:ext uri="{BB962C8B-B14F-4D97-AF65-F5344CB8AC3E}">
        <p14:creationId xmlns:p14="http://schemas.microsoft.com/office/powerpoint/2010/main" val="39454849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3AE364-B80F-BF4E-BF18-F398A4DE77B6}"/>
              </a:ext>
            </a:extLst>
          </p:cNvPr>
          <p:cNvSpPr>
            <a:spLocks noGrp="1"/>
          </p:cNvSpPr>
          <p:nvPr>
            <p:ph type="title"/>
          </p:nvPr>
        </p:nvSpPr>
        <p:spPr>
          <a:xfrm>
            <a:off x="407368" y="44624"/>
            <a:ext cx="11161240" cy="1143000"/>
          </a:xfrm>
        </p:spPr>
        <p:txBody>
          <a:bodyPr/>
          <a:lstStyle/>
          <a:p>
            <a:pPr algn="l"/>
            <a:r>
              <a:rPr lang="en-US" dirty="0"/>
              <a:t>KEYNOTE-361: OS with Pembrolizumab Alone</a:t>
            </a:r>
          </a:p>
        </p:txBody>
      </p:sp>
      <p:sp>
        <p:nvSpPr>
          <p:cNvPr id="4" name="Rectangle 3">
            <a:extLst>
              <a:ext uri="{FF2B5EF4-FFF2-40B4-BE49-F238E27FC236}">
                <a16:creationId xmlns:a16="http://schemas.microsoft.com/office/drawing/2014/main" id="{49951F10-0E1C-BE46-BEBA-C94199D8B885}"/>
              </a:ext>
            </a:extLst>
          </p:cNvPr>
          <p:cNvSpPr/>
          <p:nvPr/>
        </p:nvSpPr>
        <p:spPr>
          <a:xfrm>
            <a:off x="31672" y="6461710"/>
            <a:ext cx="6792416" cy="338554"/>
          </a:xfrm>
          <a:prstGeom prst="rect">
            <a:avLst/>
          </a:prstGeom>
        </p:spPr>
        <p:txBody>
          <a:bodyPr wrap="square">
            <a:spAutoFit/>
          </a:bodyPr>
          <a:lstStyle/>
          <a:p>
            <a:pPr marL="98425" marR="0" lvl="0" indent="0" algn="l" defTabSz="455613"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sp>
        <p:nvSpPr>
          <p:cNvPr id="578" name="TextBox 577">
            <a:extLst>
              <a:ext uri="{FF2B5EF4-FFF2-40B4-BE49-F238E27FC236}">
                <a16:creationId xmlns:a16="http://schemas.microsoft.com/office/drawing/2014/main" id="{72B5C837-A492-6B4E-AE72-281F59CE54AD}"/>
              </a:ext>
            </a:extLst>
          </p:cNvPr>
          <p:cNvSpPr txBox="1"/>
          <p:nvPr/>
        </p:nvSpPr>
        <p:spPr>
          <a:xfrm>
            <a:off x="62857" y="6462158"/>
            <a:ext cx="5685043" cy="338106"/>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97"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Powles T et al. </a:t>
            </a:r>
            <a:r>
              <a:rPr kumimoji="0" lang="en-US" sz="1597" b="0"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Lancet Oncol </a:t>
            </a:r>
            <a:r>
              <a:rPr kumimoji="0" lang="en-US" sz="1597"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2021;22:931-45.</a:t>
            </a:r>
          </a:p>
        </p:txBody>
      </p:sp>
      <p:sp>
        <p:nvSpPr>
          <p:cNvPr id="9" name="TextBox 8">
            <a:extLst>
              <a:ext uri="{FF2B5EF4-FFF2-40B4-BE49-F238E27FC236}">
                <a16:creationId xmlns:a16="http://schemas.microsoft.com/office/drawing/2014/main" id="{05EC52E2-DC63-A640-A563-E683C8CE8110}"/>
              </a:ext>
            </a:extLst>
          </p:cNvPr>
          <p:cNvSpPr txBox="1"/>
          <p:nvPr/>
        </p:nvSpPr>
        <p:spPr>
          <a:xfrm>
            <a:off x="801316" y="1840248"/>
            <a:ext cx="1997663" cy="461665"/>
          </a:xfrm>
          <a:prstGeom prst="rect">
            <a:avLst/>
          </a:prstGeom>
          <a:noFill/>
        </p:spPr>
        <p:txBody>
          <a:bodyPr wrap="none" rtlCol="0">
            <a:spAutoFit/>
          </a:bodyPr>
          <a:lstStyle/>
          <a:p>
            <a:pPr marL="0" marR="0" lvl="0" indent="0" algn="r" defTabSz="455613"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PD-L1 CPS ≥10</a:t>
            </a:r>
          </a:p>
        </p:txBody>
      </p:sp>
      <p:sp>
        <p:nvSpPr>
          <p:cNvPr id="11" name="TextBox 10">
            <a:extLst>
              <a:ext uri="{FF2B5EF4-FFF2-40B4-BE49-F238E27FC236}">
                <a16:creationId xmlns:a16="http://schemas.microsoft.com/office/drawing/2014/main" id="{972552DD-FAA0-224F-8CFC-BB103F50B411}"/>
              </a:ext>
            </a:extLst>
          </p:cNvPr>
          <p:cNvSpPr txBox="1"/>
          <p:nvPr/>
        </p:nvSpPr>
        <p:spPr>
          <a:xfrm>
            <a:off x="2224206" y="4885756"/>
            <a:ext cx="574773" cy="461665"/>
          </a:xfrm>
          <a:prstGeom prst="rect">
            <a:avLst/>
          </a:prstGeom>
          <a:noFill/>
        </p:spPr>
        <p:txBody>
          <a:bodyPr wrap="none" rtlCol="0">
            <a:spAutoFit/>
          </a:bodyPr>
          <a:lstStyle/>
          <a:p>
            <a:pPr marL="0" marR="0" lvl="0" indent="0" algn="r" defTabSz="455613"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ITT</a:t>
            </a:r>
          </a:p>
        </p:txBody>
      </p:sp>
      <p:pic>
        <p:nvPicPr>
          <p:cNvPr id="5" name="Picture 4" descr="Chart, line chart&#10;&#10;Description automatically generated">
            <a:extLst>
              <a:ext uri="{FF2B5EF4-FFF2-40B4-BE49-F238E27FC236}">
                <a16:creationId xmlns:a16="http://schemas.microsoft.com/office/drawing/2014/main" id="{03BC21EF-4620-A940-B2C8-A7EF48D9E9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60373" y="980728"/>
            <a:ext cx="7572131" cy="2551101"/>
          </a:xfrm>
          <a:prstGeom prst="rect">
            <a:avLst/>
          </a:prstGeom>
        </p:spPr>
      </p:pic>
      <p:pic>
        <p:nvPicPr>
          <p:cNvPr id="10" name="Picture 9" descr="Chart, line chart&#10;&#10;Description automatically generated">
            <a:extLst>
              <a:ext uri="{FF2B5EF4-FFF2-40B4-BE49-F238E27FC236}">
                <a16:creationId xmlns:a16="http://schemas.microsoft.com/office/drawing/2014/main" id="{593EB60D-3B6C-0243-8E9E-8169E705D7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22273" y="3861048"/>
            <a:ext cx="7572131" cy="2550854"/>
          </a:xfrm>
          <a:prstGeom prst="rect">
            <a:avLst/>
          </a:prstGeom>
        </p:spPr>
      </p:pic>
      <p:sp>
        <p:nvSpPr>
          <p:cNvPr id="12" name="TextBox 11">
            <a:extLst>
              <a:ext uri="{FF2B5EF4-FFF2-40B4-BE49-F238E27FC236}">
                <a16:creationId xmlns:a16="http://schemas.microsoft.com/office/drawing/2014/main" id="{5F11DCE2-1AC8-7D4C-99A0-9EDC00682165}"/>
              </a:ext>
            </a:extLst>
          </p:cNvPr>
          <p:cNvSpPr txBox="1"/>
          <p:nvPr/>
        </p:nvSpPr>
        <p:spPr>
          <a:xfrm>
            <a:off x="62857" y="6152192"/>
            <a:ext cx="5685043" cy="338106"/>
          </a:xfrm>
          <a:prstGeom prst="rect">
            <a:avLst/>
          </a:prstGeom>
          <a:noFill/>
        </p:spPr>
        <p:txBody>
          <a:bodyPr wrap="square" rtlCol="0">
            <a:spAutoFit/>
          </a:bodyPr>
          <a:lstStyle/>
          <a:p>
            <a:pPr lvl="0">
              <a:defRPr/>
            </a:pPr>
            <a:r>
              <a:rPr lang="en-US" sz="1597" b="0" dirty="0">
                <a:solidFill>
                  <a:srgbClr val="000000"/>
                </a:solidFill>
                <a:latin typeface="Calibri" panose="020F0502020204030204" pitchFamily="34" charset="0"/>
                <a:cs typeface="Calibri" panose="020F0502020204030204" pitchFamily="34" charset="0"/>
              </a:rPr>
              <a:t>CPS = combined positive score</a:t>
            </a:r>
          </a:p>
        </p:txBody>
      </p:sp>
    </p:spTree>
    <p:extLst>
      <p:ext uri="{BB962C8B-B14F-4D97-AF65-F5344CB8AC3E}">
        <p14:creationId xmlns:p14="http://schemas.microsoft.com/office/powerpoint/2010/main" val="13200928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12F2566-FC8F-8CA1-2616-812A48444EAC}"/>
              </a:ext>
            </a:extLst>
          </p:cNvPr>
          <p:cNvSpPr>
            <a:spLocks noGrp="1"/>
          </p:cNvSpPr>
          <p:nvPr>
            <p:ph type="title"/>
          </p:nvPr>
        </p:nvSpPr>
        <p:spPr>
          <a:xfrm>
            <a:off x="912286" y="227012"/>
            <a:ext cx="10358967" cy="1761827"/>
          </a:xfrm>
        </p:spPr>
        <p:txBody>
          <a:bodyPr/>
          <a:lstStyle/>
          <a:p>
            <a:pPr algn="l"/>
            <a:r>
              <a:rPr lang="en-US" sz="2800" dirty="0" err="1"/>
              <a:t>CheckMate</a:t>
            </a:r>
            <a:r>
              <a:rPr lang="en-US" sz="2800" dirty="0"/>
              <a:t> 901 Evaluating Nivolumab with Ipilimumab as First-Line Treatment for Unresectable or Metastatic Urothelial Carcinoma Fails to Meet Primary Endpoint</a:t>
            </a:r>
            <a:br>
              <a:rPr lang="en-US" sz="2800" dirty="0"/>
            </a:br>
            <a:r>
              <a:rPr lang="en-US" sz="2400" dirty="0"/>
              <a:t>Press Release: May 16, 2022</a:t>
            </a:r>
            <a:br>
              <a:rPr lang="en-US" sz="2800" dirty="0"/>
            </a:br>
            <a:endParaRPr lang="en-US" sz="2800" dirty="0"/>
          </a:p>
        </p:txBody>
      </p:sp>
      <p:sp>
        <p:nvSpPr>
          <p:cNvPr id="4" name="Content Placeholder 3">
            <a:extLst>
              <a:ext uri="{FF2B5EF4-FFF2-40B4-BE49-F238E27FC236}">
                <a16:creationId xmlns:a16="http://schemas.microsoft.com/office/drawing/2014/main" id="{D9872807-9DEC-9F28-DB13-1D0157CBE4D4}"/>
              </a:ext>
            </a:extLst>
          </p:cNvPr>
          <p:cNvSpPr>
            <a:spLocks noGrp="1"/>
          </p:cNvSpPr>
          <p:nvPr>
            <p:ph idx="1"/>
          </p:nvPr>
        </p:nvSpPr>
        <p:spPr>
          <a:xfrm>
            <a:off x="912286" y="1700808"/>
            <a:ext cx="10358967" cy="4226226"/>
          </a:xfrm>
        </p:spPr>
        <p:txBody>
          <a:bodyPr/>
          <a:lstStyle/>
          <a:p>
            <a:pPr marL="98425" indent="0">
              <a:buNone/>
            </a:pPr>
            <a:r>
              <a:rPr lang="en-US" sz="2200" b="0" dirty="0"/>
              <a:t>“The Phase 3 CheckMate-901 trial, comparing nivolumab plus ipilimumab to standard-of-care chemotherapy as a first-line treatment for patients with untreated unresectable or metastatic urothelial carcinoma, did not meet the primary endpoint of overall survival (OS) in patients whose tumor cells express PD-L1 ≥1% at final analysis. The company remains blinded to the data, and an independent Data Monitoring Committee recommended that the trial continue to assess other primary and secondary endpoints. No new safety signals were observed at the time of the analysis. </a:t>
            </a:r>
          </a:p>
          <a:p>
            <a:pPr marL="98425" indent="0">
              <a:buNone/>
            </a:pPr>
            <a:r>
              <a:rPr lang="en-US" sz="2200" b="0" dirty="0"/>
              <a:t>The </a:t>
            </a:r>
            <a:r>
              <a:rPr lang="en-US" sz="2200" b="0" dirty="0" err="1"/>
              <a:t>CheckMate</a:t>
            </a:r>
            <a:r>
              <a:rPr lang="en-US" sz="2200" b="0" dirty="0"/>
              <a:t> -901 trial is also assessing </a:t>
            </a:r>
            <a:r>
              <a:rPr lang="en-US" sz="2200" b="0" i="1" dirty="0"/>
              <a:t>nivolumab </a:t>
            </a:r>
            <a:r>
              <a:rPr lang="en-US" sz="2200" b="0" dirty="0"/>
              <a:t>plus </a:t>
            </a:r>
            <a:r>
              <a:rPr lang="en-US" sz="2200" b="0" i="1" dirty="0"/>
              <a:t>ipilimumab </a:t>
            </a:r>
            <a:r>
              <a:rPr lang="en-US" sz="2200" b="0" dirty="0"/>
              <a:t>in patients with unresectable or metastatic urothelial carcinoma who are ineligible for cisplatin-based chemotherapy. Additionally, a sub-study of CheckMate-901 with pivotal intent is evaluating </a:t>
            </a:r>
            <a:r>
              <a:rPr lang="en-US" sz="2200" b="0" i="1" dirty="0"/>
              <a:t>nivolumab</a:t>
            </a:r>
            <a:r>
              <a:rPr lang="en-US" sz="2200" b="0" dirty="0"/>
              <a:t> in combination with chemotherapy versus chemotherapy alone in patients who are eligible for cisplatin-based chemotherapy.”</a:t>
            </a:r>
          </a:p>
        </p:txBody>
      </p:sp>
      <p:sp>
        <p:nvSpPr>
          <p:cNvPr id="5" name="TextBox 4">
            <a:extLst>
              <a:ext uri="{FF2B5EF4-FFF2-40B4-BE49-F238E27FC236}">
                <a16:creationId xmlns:a16="http://schemas.microsoft.com/office/drawing/2014/main" id="{0D62D468-626B-3F17-929F-CEFC7A4D87D7}"/>
              </a:ext>
            </a:extLst>
          </p:cNvPr>
          <p:cNvSpPr txBox="1"/>
          <p:nvPr/>
        </p:nvSpPr>
        <p:spPr>
          <a:xfrm>
            <a:off x="81331" y="6237312"/>
            <a:ext cx="11271253" cy="553998"/>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https://</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news.bms.com</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/news/corporate-financial/2022/Bristol-Myers-Squibb-Provides-Update-on-</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CheckMate</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--901-Trial-Evaluating-Opdivo-nivolumab-Plus-Yervoy-ipilimumab-as-First-Line-Treatment-for-Patients-with-Unresectable-or-Metastatic-Urothelial-Carcinoma/</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default.aspx</a:t>
            </a:r>
            <a:endParaRPr kumimoji="0" lang="en-US" sz="15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085808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ext&#10;&#10;Description automatically generated">
            <a:extLst>
              <a:ext uri="{FF2B5EF4-FFF2-40B4-BE49-F238E27FC236}">
                <a16:creationId xmlns:a16="http://schemas.microsoft.com/office/drawing/2014/main" id="{5DC93B81-9295-EC45-89E8-BF566B0023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1454" y="548680"/>
            <a:ext cx="9955106" cy="5688632"/>
          </a:xfrm>
          <a:prstGeom prst="rect">
            <a:avLst/>
          </a:prstGeom>
        </p:spPr>
      </p:pic>
      <p:sp>
        <p:nvSpPr>
          <p:cNvPr id="5" name="TextBox 4">
            <a:extLst>
              <a:ext uri="{FF2B5EF4-FFF2-40B4-BE49-F238E27FC236}">
                <a16:creationId xmlns:a16="http://schemas.microsoft.com/office/drawing/2014/main" id="{0E7EF6D5-CC92-C74F-BF48-FDA03FB2C041}"/>
              </a:ext>
            </a:extLst>
          </p:cNvPr>
          <p:cNvSpPr txBox="1"/>
          <p:nvPr/>
        </p:nvSpPr>
        <p:spPr>
          <a:xfrm>
            <a:off x="2421862" y="648110"/>
            <a:ext cx="7474290" cy="430887"/>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200" b="1" i="0" u="none" strike="noStrike" kern="1200" cap="none" spc="0" normalizeH="0" baseline="0" noProof="0" dirty="0">
                <a:ln>
                  <a:noFill/>
                </a:ln>
                <a:solidFill>
                  <a:srgbClr val="0A6660"/>
                </a:solidFill>
                <a:effectLst/>
                <a:uLnTx/>
                <a:uFillTx/>
                <a:latin typeface="Arial" pitchFamily="-72" charset="0"/>
                <a:ea typeface="MS PGothic" charset="0"/>
              </a:rPr>
              <a:t>Genitourinary Cancers Symposium 2022;Abstract 432</a:t>
            </a:r>
          </a:p>
        </p:txBody>
      </p:sp>
    </p:spTree>
    <p:extLst>
      <p:ext uri="{BB962C8B-B14F-4D97-AF65-F5344CB8AC3E}">
        <p14:creationId xmlns:p14="http://schemas.microsoft.com/office/powerpoint/2010/main" val="18442745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604184-1BDA-7646-BC68-9C449369A4DA}"/>
              </a:ext>
            </a:extLst>
          </p:cNvPr>
          <p:cNvSpPr>
            <a:spLocks noGrp="1"/>
          </p:cNvSpPr>
          <p:nvPr>
            <p:ph type="title"/>
          </p:nvPr>
        </p:nvSpPr>
        <p:spPr>
          <a:xfrm>
            <a:off x="912286" y="37803"/>
            <a:ext cx="10358967" cy="1143000"/>
          </a:xfrm>
        </p:spPr>
        <p:txBody>
          <a:bodyPr/>
          <a:lstStyle/>
          <a:p>
            <a:r>
              <a:rPr lang="en-US" dirty="0"/>
              <a:t>LEAP-011 Study Design</a:t>
            </a:r>
          </a:p>
        </p:txBody>
      </p:sp>
      <p:pic>
        <p:nvPicPr>
          <p:cNvPr id="4" name="Picture 3" descr="Diagram&#10;&#10;Description automatically generated">
            <a:extLst>
              <a:ext uri="{FF2B5EF4-FFF2-40B4-BE49-F238E27FC236}">
                <a16:creationId xmlns:a16="http://schemas.microsoft.com/office/drawing/2014/main" id="{A104C6A1-7574-0A41-8CA6-D5F4BF0805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7339" y="980728"/>
            <a:ext cx="9965205" cy="5238120"/>
          </a:xfrm>
          <a:prstGeom prst="rect">
            <a:avLst/>
          </a:prstGeom>
        </p:spPr>
      </p:pic>
      <p:sp>
        <p:nvSpPr>
          <p:cNvPr id="5" name="Rectangle 4">
            <a:extLst>
              <a:ext uri="{FF2B5EF4-FFF2-40B4-BE49-F238E27FC236}">
                <a16:creationId xmlns:a16="http://schemas.microsoft.com/office/drawing/2014/main" id="{BE958C3F-D520-DA40-BB59-92B26BB21E78}"/>
              </a:ext>
            </a:extLst>
          </p:cNvPr>
          <p:cNvSpPr/>
          <p:nvPr/>
        </p:nvSpPr>
        <p:spPr bwMode="auto">
          <a:xfrm>
            <a:off x="1487488" y="991940"/>
            <a:ext cx="5256584" cy="474811"/>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6" name="Rectangle 5">
            <a:extLst>
              <a:ext uri="{FF2B5EF4-FFF2-40B4-BE49-F238E27FC236}">
                <a16:creationId xmlns:a16="http://schemas.microsoft.com/office/drawing/2014/main" id="{DF641D89-EB78-AA42-B24C-316C5BC6941E}"/>
              </a:ext>
            </a:extLst>
          </p:cNvPr>
          <p:cNvSpPr/>
          <p:nvPr/>
        </p:nvSpPr>
        <p:spPr bwMode="auto">
          <a:xfrm>
            <a:off x="4655840" y="1375631"/>
            <a:ext cx="1728192" cy="288032"/>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7" name="TextBox 6">
            <a:extLst>
              <a:ext uri="{FF2B5EF4-FFF2-40B4-BE49-F238E27FC236}">
                <a16:creationId xmlns:a16="http://schemas.microsoft.com/office/drawing/2014/main" id="{38A48F7E-FF76-FF44-9872-B534C3F80C4A}"/>
              </a:ext>
            </a:extLst>
          </p:cNvPr>
          <p:cNvSpPr txBox="1"/>
          <p:nvPr/>
        </p:nvSpPr>
        <p:spPr>
          <a:xfrm>
            <a:off x="119336" y="6490211"/>
            <a:ext cx="5504777"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Loriot</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Y et al. Genitourinary Cancers Symposium 2022;Abstract 432.</a:t>
            </a:r>
          </a:p>
        </p:txBody>
      </p:sp>
    </p:spTree>
    <p:extLst>
      <p:ext uri="{BB962C8B-B14F-4D97-AF65-F5344CB8AC3E}">
        <p14:creationId xmlns:p14="http://schemas.microsoft.com/office/powerpoint/2010/main" val="28537798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Agenda</a:t>
            </a:r>
          </a:p>
        </p:txBody>
      </p:sp>
      <p:sp>
        <p:nvSpPr>
          <p:cNvPr id="6" name="Content Placeholder 5"/>
          <p:cNvSpPr>
            <a:spLocks noGrp="1"/>
          </p:cNvSpPr>
          <p:nvPr>
            <p:ph idx="1"/>
          </p:nvPr>
        </p:nvSpPr>
        <p:spPr>
          <a:xfrm>
            <a:off x="912286" y="1484784"/>
            <a:ext cx="10358967" cy="4799013"/>
          </a:xfrm>
        </p:spPr>
        <p:txBody>
          <a:bodyPr/>
          <a:lstStyle/>
          <a:p>
            <a:pPr marL="98425" indent="0">
              <a:lnSpc>
                <a:spcPct val="100000"/>
              </a:lnSpc>
              <a:spcBef>
                <a:spcPts val="1600"/>
              </a:spcBef>
              <a:spcAft>
                <a:spcPts val="1200"/>
              </a:spcAft>
              <a:buNone/>
            </a:pPr>
            <a:r>
              <a:rPr lang="en-US" sz="2500" dirty="0">
                <a:solidFill>
                  <a:srgbClr val="0432FF"/>
                </a:solidFill>
              </a:rPr>
              <a:t>Module 1 – </a:t>
            </a:r>
            <a:r>
              <a:rPr lang="en-US" sz="2500" dirty="0">
                <a:solidFill>
                  <a:schemeClr val="tx1"/>
                </a:solidFill>
              </a:rPr>
              <a:t>Current and Future Management of Localized Urothelial Bladder Cancer (UBC)</a:t>
            </a:r>
          </a:p>
          <a:p>
            <a:pPr marL="98425" indent="0">
              <a:lnSpc>
                <a:spcPct val="100000"/>
              </a:lnSpc>
              <a:spcBef>
                <a:spcPts val="1600"/>
              </a:spcBef>
              <a:spcAft>
                <a:spcPts val="1200"/>
              </a:spcAft>
              <a:buNone/>
            </a:pPr>
            <a:r>
              <a:rPr lang="en-US" sz="2500" dirty="0">
                <a:solidFill>
                  <a:srgbClr val="0432FF"/>
                </a:solidFill>
              </a:rPr>
              <a:t>Module 2 – </a:t>
            </a:r>
            <a:r>
              <a:rPr lang="en-US" sz="2500" dirty="0">
                <a:solidFill>
                  <a:schemeClr val="tx1"/>
                </a:solidFill>
              </a:rPr>
              <a:t>First-Line Treatment for Patients with Metastatic UBC (</a:t>
            </a:r>
            <a:r>
              <a:rPr lang="en-US" sz="2500" dirty="0" err="1">
                <a:solidFill>
                  <a:schemeClr val="tx1"/>
                </a:solidFill>
              </a:rPr>
              <a:t>mUBC</a:t>
            </a:r>
            <a:r>
              <a:rPr lang="en-US" sz="2500" dirty="0">
                <a:solidFill>
                  <a:schemeClr val="tx1"/>
                </a:solidFill>
              </a:rPr>
              <a:t>)</a:t>
            </a:r>
          </a:p>
          <a:p>
            <a:pPr marL="98425" indent="0">
              <a:lnSpc>
                <a:spcPct val="100000"/>
              </a:lnSpc>
              <a:spcBef>
                <a:spcPts val="1600"/>
              </a:spcBef>
              <a:spcAft>
                <a:spcPts val="1200"/>
              </a:spcAft>
              <a:buNone/>
            </a:pPr>
            <a:r>
              <a:rPr lang="en-US" sz="2500" dirty="0">
                <a:solidFill>
                  <a:srgbClr val="0432FF"/>
                </a:solidFill>
              </a:rPr>
              <a:t>Module 3 – </a:t>
            </a:r>
            <a:r>
              <a:rPr lang="en-US" sz="2500" dirty="0">
                <a:solidFill>
                  <a:schemeClr val="tx1"/>
                </a:solidFill>
              </a:rPr>
              <a:t>Later-Line Therapeutic Options for Patients with </a:t>
            </a:r>
            <a:r>
              <a:rPr lang="en-US" sz="2500" dirty="0" err="1">
                <a:solidFill>
                  <a:schemeClr val="tx1"/>
                </a:solidFill>
              </a:rPr>
              <a:t>mUBC</a:t>
            </a:r>
            <a:r>
              <a:rPr lang="en-US" sz="2500" dirty="0">
                <a:solidFill>
                  <a:schemeClr val="tx1"/>
                </a:solidFill>
              </a:rPr>
              <a:t>; Novel Investigational Strategies</a:t>
            </a:r>
          </a:p>
        </p:txBody>
      </p:sp>
    </p:spTree>
    <p:custDataLst>
      <p:tags r:id="rId1"/>
    </p:custDataLst>
    <p:extLst>
      <p:ext uri="{BB962C8B-B14F-4D97-AF65-F5344CB8AC3E}">
        <p14:creationId xmlns:p14="http://schemas.microsoft.com/office/powerpoint/2010/main" val="14699833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604184-1BDA-7646-BC68-9C449369A4DA}"/>
              </a:ext>
            </a:extLst>
          </p:cNvPr>
          <p:cNvSpPr>
            <a:spLocks noGrp="1"/>
          </p:cNvSpPr>
          <p:nvPr>
            <p:ph type="title"/>
          </p:nvPr>
        </p:nvSpPr>
        <p:spPr>
          <a:xfrm>
            <a:off x="912286" y="27910"/>
            <a:ext cx="10358967" cy="1143000"/>
          </a:xfrm>
        </p:spPr>
        <p:txBody>
          <a:bodyPr/>
          <a:lstStyle/>
          <a:p>
            <a:r>
              <a:rPr lang="en-US" dirty="0"/>
              <a:t>LEAP-011: Progression-Free Survival by BICR</a:t>
            </a:r>
          </a:p>
        </p:txBody>
      </p:sp>
      <p:pic>
        <p:nvPicPr>
          <p:cNvPr id="8" name="Picture 7" descr="Chart, line chart&#10;&#10;Description automatically generated">
            <a:extLst>
              <a:ext uri="{FF2B5EF4-FFF2-40B4-BE49-F238E27FC236}">
                <a16:creationId xmlns:a16="http://schemas.microsoft.com/office/drawing/2014/main" id="{4A34340E-6124-BF44-8869-8AC2A82774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0965" y="1154846"/>
            <a:ext cx="10358967" cy="4911290"/>
          </a:xfrm>
          <a:prstGeom prst="rect">
            <a:avLst/>
          </a:prstGeom>
        </p:spPr>
      </p:pic>
      <p:sp>
        <p:nvSpPr>
          <p:cNvPr id="5" name="TextBox 4">
            <a:extLst>
              <a:ext uri="{FF2B5EF4-FFF2-40B4-BE49-F238E27FC236}">
                <a16:creationId xmlns:a16="http://schemas.microsoft.com/office/drawing/2014/main" id="{D5A869E2-541A-354F-9667-8D611EAB6BE3}"/>
              </a:ext>
            </a:extLst>
          </p:cNvPr>
          <p:cNvSpPr txBox="1"/>
          <p:nvPr/>
        </p:nvSpPr>
        <p:spPr>
          <a:xfrm>
            <a:off x="119336" y="6490211"/>
            <a:ext cx="5504777"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Loriot</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Y et al. Genitourinary Cancers Symposium 2022;Abstract 432.</a:t>
            </a:r>
          </a:p>
        </p:txBody>
      </p:sp>
      <p:sp>
        <p:nvSpPr>
          <p:cNvPr id="6" name="TextBox 5">
            <a:extLst>
              <a:ext uri="{FF2B5EF4-FFF2-40B4-BE49-F238E27FC236}">
                <a16:creationId xmlns:a16="http://schemas.microsoft.com/office/drawing/2014/main" id="{451B6387-EAA5-9344-A119-B3AF3E0C9211}"/>
              </a:ext>
            </a:extLst>
          </p:cNvPr>
          <p:cNvSpPr txBox="1"/>
          <p:nvPr/>
        </p:nvSpPr>
        <p:spPr>
          <a:xfrm>
            <a:off x="857272" y="6105200"/>
            <a:ext cx="3513269" cy="323165"/>
          </a:xfrm>
          <a:prstGeom prst="rect">
            <a:avLst/>
          </a:prstGeom>
          <a:noFill/>
        </p:spPr>
        <p:txBody>
          <a:bodyPr wrap="none" rtlCol="0">
            <a:spAutoFit/>
          </a:bodyPr>
          <a:lstStyle/>
          <a:p>
            <a:pPr lvl="0">
              <a:defRPr/>
            </a:pPr>
            <a:r>
              <a:rPr lang="en-US" sz="1500" b="0" dirty="0">
                <a:solidFill>
                  <a:srgbClr val="000000"/>
                </a:solidFill>
                <a:latin typeface="Calibri" panose="020F0502020204030204" pitchFamily="34" charset="0"/>
                <a:cs typeface="Calibri" panose="020F0502020204030204" pitchFamily="34" charset="0"/>
              </a:rPr>
              <a:t>BICR = blinded independent central review</a:t>
            </a:r>
          </a:p>
        </p:txBody>
      </p:sp>
    </p:spTree>
    <p:extLst>
      <p:ext uri="{BB962C8B-B14F-4D97-AF65-F5344CB8AC3E}">
        <p14:creationId xmlns:p14="http://schemas.microsoft.com/office/powerpoint/2010/main" val="18713784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604184-1BDA-7646-BC68-9C449369A4DA}"/>
              </a:ext>
            </a:extLst>
          </p:cNvPr>
          <p:cNvSpPr>
            <a:spLocks noGrp="1"/>
          </p:cNvSpPr>
          <p:nvPr>
            <p:ph type="title"/>
          </p:nvPr>
        </p:nvSpPr>
        <p:spPr>
          <a:xfrm>
            <a:off x="912286" y="68735"/>
            <a:ext cx="10358967" cy="1143000"/>
          </a:xfrm>
        </p:spPr>
        <p:txBody>
          <a:bodyPr/>
          <a:lstStyle/>
          <a:p>
            <a:r>
              <a:rPr lang="en-US" dirty="0"/>
              <a:t>LEAP-011: Overall Survival</a:t>
            </a:r>
          </a:p>
        </p:txBody>
      </p:sp>
      <p:pic>
        <p:nvPicPr>
          <p:cNvPr id="4" name="Picture 3" descr="Chart&#10;&#10;Description automatically generated">
            <a:extLst>
              <a:ext uri="{FF2B5EF4-FFF2-40B4-BE49-F238E27FC236}">
                <a16:creationId xmlns:a16="http://schemas.microsoft.com/office/drawing/2014/main" id="{A10DC523-270B-9443-B40D-633B57EF7F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0747" y="918493"/>
            <a:ext cx="10358967" cy="5021013"/>
          </a:xfrm>
          <a:prstGeom prst="rect">
            <a:avLst/>
          </a:prstGeom>
        </p:spPr>
      </p:pic>
      <p:sp>
        <p:nvSpPr>
          <p:cNvPr id="5" name="TextBox 4">
            <a:extLst>
              <a:ext uri="{FF2B5EF4-FFF2-40B4-BE49-F238E27FC236}">
                <a16:creationId xmlns:a16="http://schemas.microsoft.com/office/drawing/2014/main" id="{ADB6B711-57BE-3B4D-923A-0A4E2A3ED686}"/>
              </a:ext>
            </a:extLst>
          </p:cNvPr>
          <p:cNvSpPr txBox="1"/>
          <p:nvPr/>
        </p:nvSpPr>
        <p:spPr>
          <a:xfrm>
            <a:off x="119336" y="6490211"/>
            <a:ext cx="5504777"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Loriot</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Y et al. Genitourinary Cancers Symposium 2022;Abstract 432.</a:t>
            </a:r>
          </a:p>
        </p:txBody>
      </p:sp>
    </p:spTree>
    <p:extLst>
      <p:ext uri="{BB962C8B-B14F-4D97-AF65-F5344CB8AC3E}">
        <p14:creationId xmlns:p14="http://schemas.microsoft.com/office/powerpoint/2010/main" val="32221288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604184-1BDA-7646-BC68-9C449369A4DA}"/>
              </a:ext>
            </a:extLst>
          </p:cNvPr>
          <p:cNvSpPr>
            <a:spLocks noGrp="1"/>
          </p:cNvSpPr>
          <p:nvPr>
            <p:ph type="title"/>
          </p:nvPr>
        </p:nvSpPr>
        <p:spPr>
          <a:xfrm>
            <a:off x="912286" y="44624"/>
            <a:ext cx="10358967" cy="1143000"/>
          </a:xfrm>
        </p:spPr>
        <p:txBody>
          <a:bodyPr/>
          <a:lstStyle/>
          <a:p>
            <a:r>
              <a:rPr lang="en-US" dirty="0"/>
              <a:t>LEAP-011: Confirmed ORR by BICR</a:t>
            </a:r>
          </a:p>
        </p:txBody>
      </p:sp>
      <p:pic>
        <p:nvPicPr>
          <p:cNvPr id="5" name="Picture 4" descr="Diagram&#10;&#10;Description automatically generated">
            <a:extLst>
              <a:ext uri="{FF2B5EF4-FFF2-40B4-BE49-F238E27FC236}">
                <a16:creationId xmlns:a16="http://schemas.microsoft.com/office/drawing/2014/main" id="{D8EC8B0A-CD2B-C840-8AC8-E33453CC46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9221" y="1052736"/>
            <a:ext cx="9865096" cy="5203184"/>
          </a:xfrm>
          <a:prstGeom prst="rect">
            <a:avLst/>
          </a:prstGeom>
        </p:spPr>
      </p:pic>
      <p:sp>
        <p:nvSpPr>
          <p:cNvPr id="6" name="TextBox 5">
            <a:extLst>
              <a:ext uri="{FF2B5EF4-FFF2-40B4-BE49-F238E27FC236}">
                <a16:creationId xmlns:a16="http://schemas.microsoft.com/office/drawing/2014/main" id="{8176641E-0F52-F24C-B76C-B00CA84042E0}"/>
              </a:ext>
            </a:extLst>
          </p:cNvPr>
          <p:cNvSpPr txBox="1"/>
          <p:nvPr/>
        </p:nvSpPr>
        <p:spPr>
          <a:xfrm>
            <a:off x="119336" y="6490211"/>
            <a:ext cx="5504777"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Loriot</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Y et al. Genitourinary Cancers Symposium 2022;Abstract 432.</a:t>
            </a:r>
          </a:p>
        </p:txBody>
      </p:sp>
    </p:spTree>
    <p:extLst>
      <p:ext uri="{BB962C8B-B14F-4D97-AF65-F5344CB8AC3E}">
        <p14:creationId xmlns:p14="http://schemas.microsoft.com/office/powerpoint/2010/main" val="33358660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604184-1BDA-7646-BC68-9C449369A4DA}"/>
              </a:ext>
            </a:extLst>
          </p:cNvPr>
          <p:cNvSpPr>
            <a:spLocks noGrp="1"/>
          </p:cNvSpPr>
          <p:nvPr>
            <p:ph type="title"/>
          </p:nvPr>
        </p:nvSpPr>
        <p:spPr>
          <a:xfrm>
            <a:off x="912286" y="44624"/>
            <a:ext cx="10358967" cy="1143000"/>
          </a:xfrm>
        </p:spPr>
        <p:txBody>
          <a:bodyPr/>
          <a:lstStyle/>
          <a:p>
            <a:r>
              <a:rPr lang="en-US" dirty="0"/>
              <a:t>LEAP-011: Summary of Treatment-Related Adverse Events</a:t>
            </a:r>
          </a:p>
        </p:txBody>
      </p:sp>
      <p:pic>
        <p:nvPicPr>
          <p:cNvPr id="4" name="Picture 3" descr="Table&#10;&#10;Description automatically generated">
            <a:extLst>
              <a:ext uri="{FF2B5EF4-FFF2-40B4-BE49-F238E27FC236}">
                <a16:creationId xmlns:a16="http://schemas.microsoft.com/office/drawing/2014/main" id="{E34A311E-4E94-2C41-A138-53379C130C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0747" y="979510"/>
            <a:ext cx="10347844" cy="4898979"/>
          </a:xfrm>
          <a:prstGeom prst="rect">
            <a:avLst/>
          </a:prstGeom>
        </p:spPr>
      </p:pic>
      <p:sp>
        <p:nvSpPr>
          <p:cNvPr id="5" name="TextBox 4">
            <a:extLst>
              <a:ext uri="{FF2B5EF4-FFF2-40B4-BE49-F238E27FC236}">
                <a16:creationId xmlns:a16="http://schemas.microsoft.com/office/drawing/2014/main" id="{39037F79-845C-E449-BF26-F924DF2CA582}"/>
              </a:ext>
            </a:extLst>
          </p:cNvPr>
          <p:cNvSpPr txBox="1"/>
          <p:nvPr/>
        </p:nvSpPr>
        <p:spPr>
          <a:xfrm>
            <a:off x="119336" y="6490211"/>
            <a:ext cx="5504777"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Loriot</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Y et al. Genitourinary Cancers Symposium 2022;Abstract 432.</a:t>
            </a:r>
          </a:p>
        </p:txBody>
      </p:sp>
    </p:spTree>
    <p:extLst>
      <p:ext uri="{BB962C8B-B14F-4D97-AF65-F5344CB8AC3E}">
        <p14:creationId xmlns:p14="http://schemas.microsoft.com/office/powerpoint/2010/main" val="7370532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960E77-83CD-5546-8166-D3AE59A08FB7}"/>
              </a:ext>
            </a:extLst>
          </p:cNvPr>
          <p:cNvSpPr>
            <a:spLocks noGrp="1"/>
          </p:cNvSpPr>
          <p:nvPr>
            <p:ph type="title"/>
          </p:nvPr>
        </p:nvSpPr>
        <p:spPr/>
        <p:txBody>
          <a:bodyPr/>
          <a:lstStyle/>
          <a:p>
            <a:r>
              <a:rPr lang="en-US" dirty="0"/>
              <a:t>JAVELIN-100 Study Design</a:t>
            </a:r>
          </a:p>
        </p:txBody>
      </p:sp>
      <p:sp>
        <p:nvSpPr>
          <p:cNvPr id="3" name="TextBox 2">
            <a:extLst>
              <a:ext uri="{FF2B5EF4-FFF2-40B4-BE49-F238E27FC236}">
                <a16:creationId xmlns:a16="http://schemas.microsoft.com/office/drawing/2014/main" id="{062709DA-AFBB-AD44-8A9D-9F53F4DE17BA}"/>
              </a:ext>
            </a:extLst>
          </p:cNvPr>
          <p:cNvSpPr txBox="1"/>
          <p:nvPr/>
        </p:nvSpPr>
        <p:spPr>
          <a:xfrm>
            <a:off x="67612" y="6490211"/>
            <a:ext cx="5596340"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Powles T et al. Genitourinary Cancers Symposium 2022;Abstract 487.</a:t>
            </a:r>
          </a:p>
        </p:txBody>
      </p:sp>
      <p:pic>
        <p:nvPicPr>
          <p:cNvPr id="7" name="Picture 6">
            <a:extLst>
              <a:ext uri="{FF2B5EF4-FFF2-40B4-BE49-F238E27FC236}">
                <a16:creationId xmlns:a16="http://schemas.microsoft.com/office/drawing/2014/main" id="{00D81B11-2C4E-A645-B352-19750D05BB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7368" y="1715893"/>
            <a:ext cx="11427356" cy="3441299"/>
          </a:xfrm>
          <a:prstGeom prst="rect">
            <a:avLst/>
          </a:prstGeom>
        </p:spPr>
      </p:pic>
    </p:spTree>
    <p:extLst>
      <p:ext uri="{BB962C8B-B14F-4D97-AF65-F5344CB8AC3E}">
        <p14:creationId xmlns:p14="http://schemas.microsoft.com/office/powerpoint/2010/main" val="33633325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text, application&#10;&#10;Description automatically generated">
            <a:extLst>
              <a:ext uri="{FF2B5EF4-FFF2-40B4-BE49-F238E27FC236}">
                <a16:creationId xmlns:a16="http://schemas.microsoft.com/office/drawing/2014/main" id="{73ADBCF9-3AA9-2E44-AE80-6B10712439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1928" y="332656"/>
            <a:ext cx="10708144" cy="5832648"/>
          </a:xfrm>
          <a:prstGeom prst="rect">
            <a:avLst/>
          </a:prstGeom>
        </p:spPr>
      </p:pic>
      <p:sp>
        <p:nvSpPr>
          <p:cNvPr id="5" name="TextBox 4">
            <a:extLst>
              <a:ext uri="{FF2B5EF4-FFF2-40B4-BE49-F238E27FC236}">
                <a16:creationId xmlns:a16="http://schemas.microsoft.com/office/drawing/2014/main" id="{CC0CFDBD-69B5-E649-A703-687820899CC0}"/>
              </a:ext>
            </a:extLst>
          </p:cNvPr>
          <p:cNvSpPr txBox="1"/>
          <p:nvPr/>
        </p:nvSpPr>
        <p:spPr>
          <a:xfrm>
            <a:off x="3935760" y="548680"/>
            <a:ext cx="2666756" cy="4616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rial" pitchFamily="-72" charset="0"/>
                <a:ea typeface="MS PGothic" charset="0"/>
              </a:rPr>
              <a:t>2022 Abstract 439</a:t>
            </a:r>
          </a:p>
        </p:txBody>
      </p:sp>
    </p:spTree>
    <p:extLst>
      <p:ext uri="{BB962C8B-B14F-4D97-AF65-F5344CB8AC3E}">
        <p14:creationId xmlns:p14="http://schemas.microsoft.com/office/powerpoint/2010/main" val="24532684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172D10-D03F-004F-A2C1-BA09BC4E5BAB}"/>
              </a:ext>
            </a:extLst>
          </p:cNvPr>
          <p:cNvSpPr>
            <a:spLocks noGrp="1"/>
          </p:cNvSpPr>
          <p:nvPr>
            <p:ph type="title"/>
          </p:nvPr>
        </p:nvSpPr>
        <p:spPr/>
        <p:txBody>
          <a:bodyPr/>
          <a:lstStyle/>
          <a:p>
            <a:r>
              <a:rPr lang="en-US" dirty="0"/>
              <a:t>The ARIES Study Design</a:t>
            </a:r>
          </a:p>
        </p:txBody>
      </p:sp>
      <p:sp>
        <p:nvSpPr>
          <p:cNvPr id="3" name="TextBox 2">
            <a:extLst>
              <a:ext uri="{FF2B5EF4-FFF2-40B4-BE49-F238E27FC236}">
                <a16:creationId xmlns:a16="http://schemas.microsoft.com/office/drawing/2014/main" id="{BE0F7C27-C1F8-684F-8CED-355BC3821296}"/>
              </a:ext>
            </a:extLst>
          </p:cNvPr>
          <p:cNvSpPr txBox="1"/>
          <p:nvPr/>
        </p:nvSpPr>
        <p:spPr>
          <a:xfrm>
            <a:off x="19605" y="6477098"/>
            <a:ext cx="5724901"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lang="en-US" sz="1500" b="0" dirty="0">
                <a:solidFill>
                  <a:srgbClr val="000000"/>
                </a:solidFill>
                <a:latin typeface="Calibri" panose="020F0502020204030204" pitchFamily="34" charset="0"/>
                <a:cs typeface="Calibri" panose="020F0502020204030204" pitchFamily="34" charset="0"/>
              </a:rPr>
              <a:t>I</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acovelli</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R et al. Genitourinary Cancers Symposium 2022;Abstract 439.</a:t>
            </a:r>
          </a:p>
        </p:txBody>
      </p:sp>
      <p:pic>
        <p:nvPicPr>
          <p:cNvPr id="5" name="Picture 4" descr="Text&#10;&#10;Description automatically generated with medium confidence">
            <a:extLst>
              <a:ext uri="{FF2B5EF4-FFF2-40B4-BE49-F238E27FC236}">
                <a16:creationId xmlns:a16="http://schemas.microsoft.com/office/drawing/2014/main" id="{01FC8F88-2B5C-6041-9B4F-694E4CC859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3915" y="1628800"/>
            <a:ext cx="11364172" cy="4032448"/>
          </a:xfrm>
          <a:prstGeom prst="rect">
            <a:avLst/>
          </a:prstGeom>
        </p:spPr>
      </p:pic>
    </p:spTree>
    <p:extLst>
      <p:ext uri="{BB962C8B-B14F-4D97-AF65-F5344CB8AC3E}">
        <p14:creationId xmlns:p14="http://schemas.microsoft.com/office/powerpoint/2010/main" val="17683368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172D10-D03F-004F-A2C1-BA09BC4E5BAB}"/>
              </a:ext>
            </a:extLst>
          </p:cNvPr>
          <p:cNvSpPr>
            <a:spLocks noGrp="1"/>
          </p:cNvSpPr>
          <p:nvPr>
            <p:ph type="title"/>
          </p:nvPr>
        </p:nvSpPr>
        <p:spPr/>
        <p:txBody>
          <a:bodyPr/>
          <a:lstStyle/>
          <a:p>
            <a:r>
              <a:rPr lang="en-US" dirty="0"/>
              <a:t>ARIES Primary Endpoint: 1-Year and Median Overall Survival</a:t>
            </a:r>
          </a:p>
        </p:txBody>
      </p:sp>
      <p:pic>
        <p:nvPicPr>
          <p:cNvPr id="6" name="Picture 5" descr="A picture containing graphical user interface&#10;&#10;Description automatically generated">
            <a:extLst>
              <a:ext uri="{FF2B5EF4-FFF2-40B4-BE49-F238E27FC236}">
                <a16:creationId xmlns:a16="http://schemas.microsoft.com/office/drawing/2014/main" id="{9A90E5D2-6098-1049-A9EB-38AAE9C391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4422" y="1511121"/>
            <a:ext cx="10963155" cy="4457203"/>
          </a:xfrm>
          <a:prstGeom prst="rect">
            <a:avLst/>
          </a:prstGeom>
        </p:spPr>
      </p:pic>
      <p:sp>
        <p:nvSpPr>
          <p:cNvPr id="5" name="TextBox 4">
            <a:extLst>
              <a:ext uri="{FF2B5EF4-FFF2-40B4-BE49-F238E27FC236}">
                <a16:creationId xmlns:a16="http://schemas.microsoft.com/office/drawing/2014/main" id="{3F933DE7-93FA-164C-82C2-38BDB99B3BD4}"/>
              </a:ext>
            </a:extLst>
          </p:cNvPr>
          <p:cNvSpPr txBox="1"/>
          <p:nvPr/>
        </p:nvSpPr>
        <p:spPr>
          <a:xfrm>
            <a:off x="19605" y="6477098"/>
            <a:ext cx="5724901"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lang="en-US" sz="1500" b="0" dirty="0">
                <a:solidFill>
                  <a:srgbClr val="000000"/>
                </a:solidFill>
                <a:latin typeface="Calibri" panose="020F0502020204030204" pitchFamily="34" charset="0"/>
                <a:cs typeface="Calibri" panose="020F0502020204030204" pitchFamily="34" charset="0"/>
              </a:rPr>
              <a:t>I</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acovelli</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R et al. Genitourinary Cancers Symposium 2022;Abstract 439.</a:t>
            </a:r>
          </a:p>
        </p:txBody>
      </p:sp>
    </p:spTree>
    <p:extLst>
      <p:ext uri="{BB962C8B-B14F-4D97-AF65-F5344CB8AC3E}">
        <p14:creationId xmlns:p14="http://schemas.microsoft.com/office/powerpoint/2010/main" val="1868509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172D10-D03F-004F-A2C1-BA09BC4E5BAB}"/>
              </a:ext>
            </a:extLst>
          </p:cNvPr>
          <p:cNvSpPr>
            <a:spLocks noGrp="1"/>
          </p:cNvSpPr>
          <p:nvPr>
            <p:ph type="title"/>
          </p:nvPr>
        </p:nvSpPr>
        <p:spPr/>
        <p:txBody>
          <a:bodyPr/>
          <a:lstStyle/>
          <a:p>
            <a:r>
              <a:rPr lang="en-US" dirty="0"/>
              <a:t>ARIES Secondary Endpoint: Overall Survival by PD-L1 Expression</a:t>
            </a:r>
          </a:p>
        </p:txBody>
      </p:sp>
      <p:pic>
        <p:nvPicPr>
          <p:cNvPr id="5" name="Picture 4" descr="Chart&#10;&#10;Description automatically generated">
            <a:extLst>
              <a:ext uri="{FF2B5EF4-FFF2-40B4-BE49-F238E27FC236}">
                <a16:creationId xmlns:a16="http://schemas.microsoft.com/office/drawing/2014/main" id="{1943213B-EC71-F142-B028-865ADFE06A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4725" y="1196752"/>
            <a:ext cx="10674088" cy="4752474"/>
          </a:xfrm>
          <a:prstGeom prst="rect">
            <a:avLst/>
          </a:prstGeom>
        </p:spPr>
      </p:pic>
      <p:sp>
        <p:nvSpPr>
          <p:cNvPr id="6" name="TextBox 5">
            <a:extLst>
              <a:ext uri="{FF2B5EF4-FFF2-40B4-BE49-F238E27FC236}">
                <a16:creationId xmlns:a16="http://schemas.microsoft.com/office/drawing/2014/main" id="{A3E71D4E-59A7-A64A-AF6B-AE8EE2F26FD6}"/>
              </a:ext>
            </a:extLst>
          </p:cNvPr>
          <p:cNvSpPr txBox="1"/>
          <p:nvPr/>
        </p:nvSpPr>
        <p:spPr>
          <a:xfrm>
            <a:off x="19605" y="6477098"/>
            <a:ext cx="5724901"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lang="en-US" sz="1500" b="0" dirty="0">
                <a:solidFill>
                  <a:srgbClr val="000000"/>
                </a:solidFill>
                <a:latin typeface="Calibri" panose="020F0502020204030204" pitchFamily="34" charset="0"/>
                <a:cs typeface="Calibri" panose="020F0502020204030204" pitchFamily="34" charset="0"/>
              </a:rPr>
              <a:t>I</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acovelli</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R et al. Genitourinary Cancers Symposium 2022;Abstract 439.</a:t>
            </a:r>
          </a:p>
        </p:txBody>
      </p:sp>
    </p:spTree>
    <p:extLst>
      <p:ext uri="{BB962C8B-B14F-4D97-AF65-F5344CB8AC3E}">
        <p14:creationId xmlns:p14="http://schemas.microsoft.com/office/powerpoint/2010/main" val="35954220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172D10-D03F-004F-A2C1-BA09BC4E5BAB}"/>
              </a:ext>
            </a:extLst>
          </p:cNvPr>
          <p:cNvSpPr>
            <a:spLocks noGrp="1"/>
          </p:cNvSpPr>
          <p:nvPr>
            <p:ph type="title"/>
          </p:nvPr>
        </p:nvSpPr>
        <p:spPr/>
        <p:txBody>
          <a:bodyPr/>
          <a:lstStyle/>
          <a:p>
            <a:r>
              <a:rPr lang="en-US" dirty="0"/>
              <a:t>ARIES Secondary Endpoint: Response Rate</a:t>
            </a:r>
          </a:p>
        </p:txBody>
      </p:sp>
      <p:pic>
        <p:nvPicPr>
          <p:cNvPr id="6" name="Picture 5" descr="Chart&#10;&#10;Description automatically generated">
            <a:extLst>
              <a:ext uri="{FF2B5EF4-FFF2-40B4-BE49-F238E27FC236}">
                <a16:creationId xmlns:a16="http://schemas.microsoft.com/office/drawing/2014/main" id="{A795F0E4-E603-2740-9059-82D386E7F9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7793" y="1772816"/>
            <a:ext cx="11416414" cy="3312368"/>
          </a:xfrm>
          <a:prstGeom prst="rect">
            <a:avLst/>
          </a:prstGeom>
        </p:spPr>
      </p:pic>
      <p:sp>
        <p:nvSpPr>
          <p:cNvPr id="5" name="TextBox 4">
            <a:extLst>
              <a:ext uri="{FF2B5EF4-FFF2-40B4-BE49-F238E27FC236}">
                <a16:creationId xmlns:a16="http://schemas.microsoft.com/office/drawing/2014/main" id="{E2D808DC-3868-894C-A42C-C6651766DA90}"/>
              </a:ext>
            </a:extLst>
          </p:cNvPr>
          <p:cNvSpPr txBox="1"/>
          <p:nvPr/>
        </p:nvSpPr>
        <p:spPr>
          <a:xfrm>
            <a:off x="19605" y="6477098"/>
            <a:ext cx="5724901"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lang="en-US" sz="1500" b="0" dirty="0">
                <a:solidFill>
                  <a:srgbClr val="000000"/>
                </a:solidFill>
                <a:latin typeface="Calibri" panose="020F0502020204030204" pitchFamily="34" charset="0"/>
                <a:cs typeface="Calibri" panose="020F0502020204030204" pitchFamily="34" charset="0"/>
              </a:rPr>
              <a:t>I</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acovelli</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R et al. Genitourinary Cancers Symposium 2022;Abstract 439.</a:t>
            </a:r>
          </a:p>
        </p:txBody>
      </p:sp>
    </p:spTree>
    <p:extLst>
      <p:ext uri="{BB962C8B-B14F-4D97-AF65-F5344CB8AC3E}">
        <p14:creationId xmlns:p14="http://schemas.microsoft.com/office/powerpoint/2010/main" val="8900536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4EEE41D-5BD7-D71A-A743-41C7DE8DE14D}"/>
              </a:ext>
            </a:extLst>
          </p:cNvPr>
          <p:cNvSpPr/>
          <p:nvPr/>
        </p:nvSpPr>
        <p:spPr bwMode="auto">
          <a:xfrm>
            <a:off x="767408" y="1484784"/>
            <a:ext cx="10972800" cy="822960"/>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2" name="Title 1"/>
          <p:cNvSpPr>
            <a:spLocks noGrp="1"/>
          </p:cNvSpPr>
          <p:nvPr>
            <p:ph type="title"/>
          </p:nvPr>
        </p:nvSpPr>
        <p:spPr/>
        <p:txBody>
          <a:bodyPr>
            <a:normAutofit/>
          </a:bodyPr>
          <a:lstStyle/>
          <a:p>
            <a:r>
              <a:rPr lang="en-US" dirty="0"/>
              <a:t>Agenda</a:t>
            </a:r>
          </a:p>
        </p:txBody>
      </p:sp>
      <p:sp>
        <p:nvSpPr>
          <p:cNvPr id="6" name="Content Placeholder 5"/>
          <p:cNvSpPr>
            <a:spLocks noGrp="1"/>
          </p:cNvSpPr>
          <p:nvPr>
            <p:ph idx="1"/>
          </p:nvPr>
        </p:nvSpPr>
        <p:spPr>
          <a:xfrm>
            <a:off x="912286" y="1484784"/>
            <a:ext cx="10358967" cy="4799013"/>
          </a:xfrm>
        </p:spPr>
        <p:txBody>
          <a:bodyPr/>
          <a:lstStyle/>
          <a:p>
            <a:pPr marL="98425" indent="0">
              <a:lnSpc>
                <a:spcPct val="100000"/>
              </a:lnSpc>
              <a:spcBef>
                <a:spcPts val="1600"/>
              </a:spcBef>
              <a:spcAft>
                <a:spcPts val="1200"/>
              </a:spcAft>
              <a:buNone/>
            </a:pPr>
            <a:r>
              <a:rPr lang="en-US" sz="2500" dirty="0">
                <a:solidFill>
                  <a:schemeClr val="bg1"/>
                </a:solidFill>
              </a:rPr>
              <a:t>Module 1 – Current and Future Management of Localized Urothelial Bladder Cancer (UBC)</a:t>
            </a:r>
          </a:p>
          <a:p>
            <a:pPr marL="98425" indent="0">
              <a:lnSpc>
                <a:spcPct val="100000"/>
              </a:lnSpc>
              <a:spcBef>
                <a:spcPts val="1600"/>
              </a:spcBef>
              <a:spcAft>
                <a:spcPts val="1200"/>
              </a:spcAft>
              <a:buNone/>
            </a:pPr>
            <a:r>
              <a:rPr lang="en-US" sz="2500" dirty="0">
                <a:solidFill>
                  <a:srgbClr val="0432FF"/>
                </a:solidFill>
              </a:rPr>
              <a:t>Module 2 – </a:t>
            </a:r>
            <a:r>
              <a:rPr lang="en-US" sz="2500" dirty="0">
                <a:solidFill>
                  <a:schemeClr val="tx1"/>
                </a:solidFill>
              </a:rPr>
              <a:t>First-Line Treatment for Patients with Metastatic UBC (</a:t>
            </a:r>
            <a:r>
              <a:rPr lang="en-US" sz="2500" dirty="0" err="1">
                <a:solidFill>
                  <a:schemeClr val="tx1"/>
                </a:solidFill>
              </a:rPr>
              <a:t>mUBC</a:t>
            </a:r>
            <a:r>
              <a:rPr lang="en-US" sz="2500" dirty="0">
                <a:solidFill>
                  <a:schemeClr val="tx1"/>
                </a:solidFill>
              </a:rPr>
              <a:t>)</a:t>
            </a:r>
          </a:p>
          <a:p>
            <a:pPr marL="98425" indent="0">
              <a:lnSpc>
                <a:spcPct val="100000"/>
              </a:lnSpc>
              <a:spcBef>
                <a:spcPts val="1600"/>
              </a:spcBef>
              <a:spcAft>
                <a:spcPts val="1200"/>
              </a:spcAft>
              <a:buNone/>
            </a:pPr>
            <a:r>
              <a:rPr lang="en-US" sz="2500" dirty="0">
                <a:solidFill>
                  <a:srgbClr val="0432FF"/>
                </a:solidFill>
              </a:rPr>
              <a:t>Module 3 – </a:t>
            </a:r>
            <a:r>
              <a:rPr lang="en-US" sz="2500" dirty="0">
                <a:solidFill>
                  <a:schemeClr val="tx1"/>
                </a:solidFill>
              </a:rPr>
              <a:t>Later-Line Therapeutic Options for Patients with </a:t>
            </a:r>
            <a:r>
              <a:rPr lang="en-US" sz="2500" dirty="0" err="1">
                <a:solidFill>
                  <a:schemeClr val="tx1"/>
                </a:solidFill>
              </a:rPr>
              <a:t>mUBC</a:t>
            </a:r>
            <a:r>
              <a:rPr lang="en-US" sz="2500" dirty="0">
                <a:solidFill>
                  <a:schemeClr val="tx1"/>
                </a:solidFill>
              </a:rPr>
              <a:t>; Novel Investigational Strategies</a:t>
            </a:r>
          </a:p>
        </p:txBody>
      </p:sp>
    </p:spTree>
    <p:custDataLst>
      <p:tags r:id="rId1"/>
    </p:custDataLst>
    <p:extLst>
      <p:ext uri="{BB962C8B-B14F-4D97-AF65-F5344CB8AC3E}">
        <p14:creationId xmlns:p14="http://schemas.microsoft.com/office/powerpoint/2010/main" val="37437184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45B0361A-CC51-274F-800B-6AF835FBD3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0750" y="1797050"/>
            <a:ext cx="10350500" cy="3263900"/>
          </a:xfrm>
          <a:prstGeom prst="rect">
            <a:avLst/>
          </a:prstGeom>
        </p:spPr>
      </p:pic>
      <p:sp>
        <p:nvSpPr>
          <p:cNvPr id="6" name="TextBox 5">
            <a:extLst>
              <a:ext uri="{FF2B5EF4-FFF2-40B4-BE49-F238E27FC236}">
                <a16:creationId xmlns:a16="http://schemas.microsoft.com/office/drawing/2014/main" id="{948223FE-74AC-3142-9FF2-897189351FE8}"/>
              </a:ext>
            </a:extLst>
          </p:cNvPr>
          <p:cNvSpPr txBox="1"/>
          <p:nvPr/>
        </p:nvSpPr>
        <p:spPr>
          <a:xfrm>
            <a:off x="6816080" y="1988840"/>
            <a:ext cx="4365298" cy="430887"/>
          </a:xfrm>
          <a:prstGeom prst="rect">
            <a:avLst/>
          </a:prstGeom>
          <a:noFill/>
        </p:spPr>
        <p:txBody>
          <a:bodyPr wrap="none" rtlCol="0">
            <a:spAutoFit/>
          </a:bodyPr>
          <a:lstStyle/>
          <a:p>
            <a:pPr algn="r"/>
            <a:r>
              <a:rPr lang="en-US" sz="2200" i="1" dirty="0">
                <a:solidFill>
                  <a:srgbClr val="B30637"/>
                </a:solidFill>
              </a:rPr>
              <a:t>Lancet Oncol </a:t>
            </a:r>
            <a:r>
              <a:rPr lang="en-US" sz="2200" dirty="0">
                <a:solidFill>
                  <a:srgbClr val="B30637"/>
                </a:solidFill>
              </a:rPr>
              <a:t>2021;22:872-82. </a:t>
            </a:r>
          </a:p>
        </p:txBody>
      </p:sp>
    </p:spTree>
    <p:extLst>
      <p:ext uri="{BB962C8B-B14F-4D97-AF65-F5344CB8AC3E}">
        <p14:creationId xmlns:p14="http://schemas.microsoft.com/office/powerpoint/2010/main" val="41580824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B04C65-61E1-7B49-90FF-78FD7628AC3B}"/>
              </a:ext>
            </a:extLst>
          </p:cNvPr>
          <p:cNvSpPr>
            <a:spLocks noGrp="1"/>
          </p:cNvSpPr>
          <p:nvPr>
            <p:ph type="title"/>
          </p:nvPr>
        </p:nvSpPr>
        <p:spPr>
          <a:xfrm>
            <a:off x="767408" y="105460"/>
            <a:ext cx="10872346" cy="1143000"/>
          </a:xfrm>
        </p:spPr>
        <p:txBody>
          <a:bodyPr/>
          <a:lstStyle/>
          <a:p>
            <a:pPr algn="l"/>
            <a:r>
              <a:rPr lang="en-US" dirty="0">
                <a:latin typeface="Calibri" panose="020F0502020204030204" pitchFamily="34" charset="0"/>
                <a:cs typeface="Calibri" panose="020F0502020204030204" pitchFamily="34" charset="0"/>
              </a:rPr>
              <a:t>EV-201: Efficacy in Cisplatin-Ineligible Patients with Advanced Urothelial Carcinoma Previously Treated with PD-1 or PD-L1 Inhibitor Therapy</a:t>
            </a:r>
          </a:p>
        </p:txBody>
      </p:sp>
      <p:sp>
        <p:nvSpPr>
          <p:cNvPr id="3" name="TextBox 2">
            <a:extLst>
              <a:ext uri="{FF2B5EF4-FFF2-40B4-BE49-F238E27FC236}">
                <a16:creationId xmlns:a16="http://schemas.microsoft.com/office/drawing/2014/main" id="{080D0E57-9AEB-CD45-8F54-616F0A40DF5D}"/>
              </a:ext>
            </a:extLst>
          </p:cNvPr>
          <p:cNvSpPr txBox="1"/>
          <p:nvPr/>
        </p:nvSpPr>
        <p:spPr>
          <a:xfrm>
            <a:off x="191344" y="6494835"/>
            <a:ext cx="3407408" cy="323165"/>
          </a:xfrm>
          <a:prstGeom prst="rect">
            <a:avLst/>
          </a:prstGeom>
          <a:noFill/>
        </p:spPr>
        <p:txBody>
          <a:bodyPr wrap="none" rtlCol="0">
            <a:spAutoFit/>
          </a:bodyPr>
          <a:lstStyle/>
          <a:p>
            <a:r>
              <a:rPr lang="en-US" sz="1500" b="0" dirty="0">
                <a:solidFill>
                  <a:schemeClr val="tx1"/>
                </a:solidFill>
                <a:latin typeface="Calibri" panose="020F0502020204030204" pitchFamily="34" charset="0"/>
                <a:cs typeface="Calibri" panose="020F0502020204030204" pitchFamily="34" charset="0"/>
              </a:rPr>
              <a:t>Yu EY et al. </a:t>
            </a:r>
            <a:r>
              <a:rPr lang="en-US" sz="1500" b="0" i="1" dirty="0">
                <a:solidFill>
                  <a:schemeClr val="tx1"/>
                </a:solidFill>
                <a:latin typeface="Calibri" panose="020F0502020204030204" pitchFamily="34" charset="0"/>
                <a:cs typeface="Calibri" panose="020F0502020204030204" pitchFamily="34" charset="0"/>
              </a:rPr>
              <a:t>Lancet Oncol </a:t>
            </a:r>
            <a:r>
              <a:rPr lang="en-US" sz="1500" b="0" dirty="0">
                <a:solidFill>
                  <a:schemeClr val="tx1"/>
                </a:solidFill>
                <a:latin typeface="Calibri" panose="020F0502020204030204" pitchFamily="34" charset="0"/>
                <a:cs typeface="Calibri" panose="020F0502020204030204" pitchFamily="34" charset="0"/>
              </a:rPr>
              <a:t>2021;22:872-82.</a:t>
            </a:r>
          </a:p>
        </p:txBody>
      </p:sp>
      <p:sp>
        <p:nvSpPr>
          <p:cNvPr id="4" name="TextBox 3">
            <a:extLst>
              <a:ext uri="{FF2B5EF4-FFF2-40B4-BE49-F238E27FC236}">
                <a16:creationId xmlns:a16="http://schemas.microsoft.com/office/drawing/2014/main" id="{C07C5AAB-17AC-A14E-A32E-3E573CF0AE19}"/>
              </a:ext>
            </a:extLst>
          </p:cNvPr>
          <p:cNvSpPr txBox="1"/>
          <p:nvPr/>
        </p:nvSpPr>
        <p:spPr>
          <a:xfrm>
            <a:off x="838280" y="5874909"/>
            <a:ext cx="10208830" cy="584775"/>
          </a:xfrm>
          <a:prstGeom prst="rect">
            <a:avLst/>
          </a:prstGeom>
          <a:noFill/>
        </p:spPr>
        <p:txBody>
          <a:bodyPr wrap="square" rtlCol="0">
            <a:spAutoFit/>
          </a:bodyPr>
          <a:lstStyle/>
          <a:p>
            <a:r>
              <a:rPr lang="en-US" sz="1600" b="0" dirty="0">
                <a:solidFill>
                  <a:schemeClr val="tx1"/>
                </a:solidFill>
                <a:latin typeface="Calibri" panose="020F0502020204030204" pitchFamily="34" charset="0"/>
                <a:cs typeface="Calibri" panose="020F0502020204030204" pitchFamily="34" charset="0"/>
              </a:rPr>
              <a:t>Cohort 2 included adults (aged ≥18 years) with an ECOG PS score of 2 or less who were considered ineligible for cisplatin at enrolment and who had not received platinum-containing chemotherapy in the locally advanced or metastatic setting. </a:t>
            </a:r>
          </a:p>
        </p:txBody>
      </p:sp>
      <p:pic>
        <p:nvPicPr>
          <p:cNvPr id="6" name="Picture 5" descr="Chart&#10;&#10;Description automatically generated">
            <a:extLst>
              <a:ext uri="{FF2B5EF4-FFF2-40B4-BE49-F238E27FC236}">
                <a16:creationId xmlns:a16="http://schemas.microsoft.com/office/drawing/2014/main" id="{5062C92B-A625-D74D-B829-1739F66C06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9221" y="1462963"/>
            <a:ext cx="9865096" cy="4340642"/>
          </a:xfrm>
          <a:prstGeom prst="rect">
            <a:avLst/>
          </a:prstGeom>
        </p:spPr>
      </p:pic>
      <p:sp>
        <p:nvSpPr>
          <p:cNvPr id="7" name="TextBox 6">
            <a:extLst>
              <a:ext uri="{FF2B5EF4-FFF2-40B4-BE49-F238E27FC236}">
                <a16:creationId xmlns:a16="http://schemas.microsoft.com/office/drawing/2014/main" id="{85FC7ABA-D196-B547-98DF-66AC9D5BE397}"/>
              </a:ext>
            </a:extLst>
          </p:cNvPr>
          <p:cNvSpPr txBox="1"/>
          <p:nvPr/>
        </p:nvSpPr>
        <p:spPr>
          <a:xfrm>
            <a:off x="4583832" y="1701326"/>
            <a:ext cx="5634941" cy="1200329"/>
          </a:xfrm>
          <a:prstGeom prst="rect">
            <a:avLst/>
          </a:prstGeom>
          <a:noFill/>
        </p:spPr>
        <p:txBody>
          <a:bodyPr wrap="none" rtlCol="0">
            <a:spAutoFit/>
          </a:bodyPr>
          <a:lstStyle/>
          <a:p>
            <a:r>
              <a:rPr lang="en-US" sz="2400" dirty="0">
                <a:solidFill>
                  <a:schemeClr val="tx1"/>
                </a:solidFill>
                <a:latin typeface="Calibri" panose="020F0502020204030204" pitchFamily="34" charset="0"/>
                <a:cs typeface="Calibri" panose="020F0502020204030204" pitchFamily="34" charset="0"/>
              </a:rPr>
              <a:t>Objective response rate per BICR: 52%</a:t>
            </a:r>
          </a:p>
          <a:p>
            <a:r>
              <a:rPr lang="en-US" sz="2400" dirty="0">
                <a:solidFill>
                  <a:schemeClr val="tx1"/>
                </a:solidFill>
                <a:latin typeface="Calibri" panose="020F0502020204030204" pitchFamily="34" charset="0"/>
                <a:cs typeface="Calibri" panose="020F0502020204030204" pitchFamily="34" charset="0"/>
              </a:rPr>
              <a:t>Median duration of response: 10.9 months</a:t>
            </a:r>
          </a:p>
          <a:p>
            <a:r>
              <a:rPr lang="en-US" sz="2400" dirty="0">
                <a:solidFill>
                  <a:schemeClr val="tx1"/>
                </a:solidFill>
                <a:latin typeface="Calibri" panose="020F0502020204030204" pitchFamily="34" charset="0"/>
                <a:cs typeface="Calibri" panose="020F0502020204030204" pitchFamily="34" charset="0"/>
              </a:rPr>
              <a:t>Median PFS: 5.8 months</a:t>
            </a:r>
          </a:p>
        </p:txBody>
      </p:sp>
    </p:spTree>
    <p:extLst>
      <p:ext uri="{BB962C8B-B14F-4D97-AF65-F5344CB8AC3E}">
        <p14:creationId xmlns:p14="http://schemas.microsoft.com/office/powerpoint/2010/main" val="22368803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597E88D-E2AE-314B-86DC-2759B3976A8F}"/>
              </a:ext>
            </a:extLst>
          </p:cNvPr>
          <p:cNvSpPr>
            <a:spLocks noGrp="1"/>
          </p:cNvSpPr>
          <p:nvPr>
            <p:ph type="title"/>
          </p:nvPr>
        </p:nvSpPr>
        <p:spPr>
          <a:xfrm>
            <a:off x="695399" y="91598"/>
            <a:ext cx="9816267" cy="1311548"/>
          </a:xfrm>
        </p:spPr>
        <p:txBody>
          <a:bodyPr/>
          <a:lstStyle/>
          <a:p>
            <a:pPr algn="l"/>
            <a:r>
              <a:rPr lang="en-US" sz="3600" dirty="0">
                <a:solidFill>
                  <a:srgbClr val="0231FF"/>
                </a:solidFill>
              </a:rPr>
              <a:t>NORSE: Phase II Trial Design</a:t>
            </a:r>
          </a:p>
        </p:txBody>
      </p:sp>
      <p:pic>
        <p:nvPicPr>
          <p:cNvPr id="7" name="Picture 6" descr="Graphical user interface, text&#10;&#10;Description automatically generated">
            <a:extLst>
              <a:ext uri="{FF2B5EF4-FFF2-40B4-BE49-F238E27FC236}">
                <a16:creationId xmlns:a16="http://schemas.microsoft.com/office/drawing/2014/main" id="{7519848E-1F25-1EDF-98B3-C376441D96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7368" y="1203787"/>
            <a:ext cx="11352584" cy="4450426"/>
          </a:xfrm>
          <a:prstGeom prst="rect">
            <a:avLst/>
          </a:prstGeom>
        </p:spPr>
      </p:pic>
      <p:sp>
        <p:nvSpPr>
          <p:cNvPr id="9" name="Content Placeholder 3">
            <a:extLst>
              <a:ext uri="{FF2B5EF4-FFF2-40B4-BE49-F238E27FC236}">
                <a16:creationId xmlns:a16="http://schemas.microsoft.com/office/drawing/2014/main" id="{3353C2C5-34F3-944F-95D6-0C7692860F93}"/>
              </a:ext>
            </a:extLst>
          </p:cNvPr>
          <p:cNvSpPr txBox="1">
            <a:spLocks/>
          </p:cNvSpPr>
          <p:nvPr/>
        </p:nvSpPr>
        <p:spPr bwMode="auto">
          <a:xfrm>
            <a:off x="203684" y="6525344"/>
            <a:ext cx="10392330" cy="1714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l" defTabSz="412750" rtl="0" eaLnBrk="0" fontAlgn="base" latinLnBrk="0" hangingPunct="0">
              <a:lnSpc>
                <a:spcPct val="105000"/>
              </a:lnSpc>
              <a:spcBef>
                <a:spcPct val="30000"/>
              </a:spcBef>
              <a:spcAft>
                <a:spcPts val="0"/>
              </a:spcAft>
              <a:buClr>
                <a:srgbClr val="000000"/>
              </a:buClr>
              <a:buSzPct val="100000"/>
              <a:buFont typeface="Arial" pitchFamily="-72" charset="0"/>
              <a:buNone/>
              <a:tabLst/>
              <a:defRPr/>
            </a:pPr>
            <a:r>
              <a:rPr kumimoji="0" lang="en-US" sz="1500" b="0" i="0" u="none" strike="noStrike" kern="0" cap="none" spc="0" normalizeH="0" baseline="0" noProof="0">
                <a:ln>
                  <a:noFill/>
                </a:ln>
                <a:solidFill>
                  <a:srgbClr val="000000"/>
                </a:solidFill>
                <a:effectLst/>
                <a:uLnTx/>
                <a:uFillTx/>
                <a:latin typeface="Calibri" charset="0"/>
                <a:ea typeface="MS PGothic" pitchFamily="34" charset="-128"/>
              </a:rPr>
              <a:t>Powles T et al. </a:t>
            </a:r>
            <a:r>
              <a:rPr kumimoji="0" lang="en-US" sz="1500" b="0" i="0" u="none" strike="noStrike" kern="1200" cap="none" spc="0" normalizeH="0" baseline="0" noProof="0">
                <a:ln>
                  <a:noFill/>
                </a:ln>
                <a:solidFill>
                  <a:srgbClr val="000000"/>
                </a:solidFill>
                <a:effectLst/>
                <a:uLnTx/>
                <a:uFillTx/>
                <a:latin typeface="Calibri" panose="020F0502020204030204" pitchFamily="34" charset="0"/>
                <a:ea typeface="MS PGothic" charset="0"/>
                <a:cs typeface="Calibri" panose="020F0502020204030204" pitchFamily="34" charset="0"/>
              </a:rPr>
              <a:t>ESMO 2021;Abstract LBA27</a:t>
            </a:r>
            <a:r>
              <a:rPr kumimoji="0" lang="en-US" sz="1500" b="0" i="0" u="none" strike="noStrike" kern="0" cap="none" spc="0" normalizeH="0" baseline="0" noProof="0">
                <a:ln>
                  <a:noFill/>
                </a:ln>
                <a:solidFill>
                  <a:srgbClr val="000000"/>
                </a:solidFill>
                <a:effectLst/>
                <a:uLnTx/>
                <a:uFillTx/>
                <a:latin typeface="Calibri" charset="0"/>
                <a:ea typeface="MS PGothic" pitchFamily="34" charset="-128"/>
              </a:rPr>
              <a:t>.</a:t>
            </a:r>
            <a:endParaRPr kumimoji="0" lang="en-US" sz="1500" b="0" i="0" u="none" strike="noStrike" kern="0" cap="none" spc="0" normalizeH="0" baseline="0" noProof="0" dirty="0">
              <a:ln>
                <a:noFill/>
              </a:ln>
              <a:solidFill>
                <a:srgbClr val="000000"/>
              </a:solidFill>
              <a:effectLst/>
              <a:uLnTx/>
              <a:uFillTx/>
              <a:latin typeface="Calibri" charset="0"/>
              <a:ea typeface="MS PGothic" pitchFamily="34" charset="-128"/>
            </a:endParaRPr>
          </a:p>
        </p:txBody>
      </p:sp>
      <p:sp>
        <p:nvSpPr>
          <p:cNvPr id="6" name="Content Placeholder 3">
            <a:extLst>
              <a:ext uri="{FF2B5EF4-FFF2-40B4-BE49-F238E27FC236}">
                <a16:creationId xmlns:a16="http://schemas.microsoft.com/office/drawing/2014/main" id="{3DF40446-9F64-B845-BE5D-F5E0E247478B}"/>
              </a:ext>
            </a:extLst>
          </p:cNvPr>
          <p:cNvSpPr txBox="1">
            <a:spLocks/>
          </p:cNvSpPr>
          <p:nvPr/>
        </p:nvSpPr>
        <p:spPr bwMode="auto">
          <a:xfrm>
            <a:off x="451657" y="5750428"/>
            <a:ext cx="10392330" cy="1714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l" defTabSz="412750" rtl="0" eaLnBrk="0" fontAlgn="base" latinLnBrk="0" hangingPunct="0">
              <a:lnSpc>
                <a:spcPct val="105000"/>
              </a:lnSpc>
              <a:spcBef>
                <a:spcPct val="30000"/>
              </a:spcBef>
              <a:spcAft>
                <a:spcPts val="0"/>
              </a:spcAft>
              <a:buClr>
                <a:srgbClr val="000000"/>
              </a:buClr>
              <a:buSzPct val="100000"/>
              <a:buFont typeface="Arial" pitchFamily="-72" charset="0"/>
              <a:buNone/>
              <a:tabLst/>
              <a:defRPr/>
            </a:pPr>
            <a:r>
              <a:rPr kumimoji="0" lang="en-US" sz="1500" b="0" i="0" u="none" strike="noStrike" kern="0" cap="none" spc="0" normalizeH="0" baseline="0" noProof="0" dirty="0">
                <a:ln>
                  <a:noFill/>
                </a:ln>
                <a:solidFill>
                  <a:srgbClr val="000000"/>
                </a:solidFill>
                <a:effectLst/>
                <a:uLnTx/>
                <a:uFillTx/>
                <a:latin typeface="Calibri" charset="0"/>
                <a:ea typeface="MS PGothic" pitchFamily="34" charset="-128"/>
              </a:rPr>
              <a:t>ORR = overall response rate; DCR </a:t>
            </a:r>
            <a:r>
              <a:rPr kumimoji="0" lang="en-US" sz="1500" b="0" i="0" u="none" strike="noStrike" kern="0" cap="none" spc="0" normalizeH="0" baseline="0" noProof="0">
                <a:ln>
                  <a:noFill/>
                </a:ln>
                <a:solidFill>
                  <a:srgbClr val="000000"/>
                </a:solidFill>
                <a:effectLst/>
                <a:uLnTx/>
                <a:uFillTx/>
                <a:latin typeface="Calibri" charset="0"/>
                <a:ea typeface="MS PGothic" pitchFamily="34" charset="-128"/>
              </a:rPr>
              <a:t>= disease </a:t>
            </a:r>
            <a:r>
              <a:rPr kumimoji="0" lang="en-US" sz="1500" b="0" i="0" u="none" strike="noStrike" kern="0" cap="none" spc="0" normalizeH="0" baseline="0" noProof="0" dirty="0">
                <a:ln>
                  <a:noFill/>
                </a:ln>
                <a:solidFill>
                  <a:srgbClr val="000000"/>
                </a:solidFill>
                <a:effectLst/>
                <a:uLnTx/>
                <a:uFillTx/>
                <a:latin typeface="Calibri" charset="0"/>
                <a:ea typeface="MS PGothic" pitchFamily="34" charset="-128"/>
              </a:rPr>
              <a:t>control rate; DOR = duration of response</a:t>
            </a:r>
          </a:p>
        </p:txBody>
      </p:sp>
    </p:spTree>
    <p:extLst>
      <p:ext uri="{BB962C8B-B14F-4D97-AF65-F5344CB8AC3E}">
        <p14:creationId xmlns:p14="http://schemas.microsoft.com/office/powerpoint/2010/main" val="33057838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597E88D-E2AE-314B-86DC-2759B3976A8F}"/>
              </a:ext>
            </a:extLst>
          </p:cNvPr>
          <p:cNvSpPr>
            <a:spLocks noGrp="1"/>
          </p:cNvSpPr>
          <p:nvPr>
            <p:ph type="title"/>
          </p:nvPr>
        </p:nvSpPr>
        <p:spPr>
          <a:xfrm>
            <a:off x="695399" y="33338"/>
            <a:ext cx="9816267" cy="1311548"/>
          </a:xfrm>
        </p:spPr>
        <p:txBody>
          <a:bodyPr/>
          <a:lstStyle/>
          <a:p>
            <a:pPr algn="l"/>
            <a:r>
              <a:rPr lang="en-US" sz="3600" dirty="0">
                <a:solidFill>
                  <a:srgbClr val="0231FF"/>
                </a:solidFill>
              </a:rPr>
              <a:t>NORSE: Safety</a:t>
            </a:r>
          </a:p>
        </p:txBody>
      </p:sp>
      <p:sp>
        <p:nvSpPr>
          <p:cNvPr id="6" name="TextBox 5">
            <a:extLst>
              <a:ext uri="{FF2B5EF4-FFF2-40B4-BE49-F238E27FC236}">
                <a16:creationId xmlns:a16="http://schemas.microsoft.com/office/drawing/2014/main" id="{8DC74D76-0AEF-461F-0CE6-30ED01C941D4}"/>
              </a:ext>
            </a:extLst>
          </p:cNvPr>
          <p:cNvSpPr txBox="1"/>
          <p:nvPr/>
        </p:nvSpPr>
        <p:spPr>
          <a:xfrm>
            <a:off x="2855640" y="1653794"/>
            <a:ext cx="1368152" cy="400110"/>
          </a:xfrm>
          <a:prstGeom prst="rect">
            <a:avLst/>
          </a:prstGeom>
          <a:noFill/>
        </p:spPr>
        <p:txBody>
          <a:bodyPr wrap="square" rtlCol="0">
            <a:spAutoFit/>
          </a:bodyPr>
          <a:lstStyle/>
          <a:p>
            <a:r>
              <a:rPr lang="en-US" sz="2000" dirty="0">
                <a:solidFill>
                  <a:schemeClr val="tx1"/>
                </a:solidFill>
                <a:latin typeface="+mn-lt"/>
              </a:rPr>
              <a:t>ORR = 33%</a:t>
            </a:r>
          </a:p>
        </p:txBody>
      </p:sp>
      <p:sp>
        <p:nvSpPr>
          <p:cNvPr id="8" name="TextBox 7">
            <a:extLst>
              <a:ext uri="{FF2B5EF4-FFF2-40B4-BE49-F238E27FC236}">
                <a16:creationId xmlns:a16="http://schemas.microsoft.com/office/drawing/2014/main" id="{CAD0D3D9-F9EB-F3A2-C329-BCF47F85AF24}"/>
              </a:ext>
            </a:extLst>
          </p:cNvPr>
          <p:cNvSpPr txBox="1"/>
          <p:nvPr/>
        </p:nvSpPr>
        <p:spPr>
          <a:xfrm>
            <a:off x="8544272" y="1645414"/>
            <a:ext cx="1368152" cy="400110"/>
          </a:xfrm>
          <a:prstGeom prst="rect">
            <a:avLst/>
          </a:prstGeom>
          <a:noFill/>
        </p:spPr>
        <p:txBody>
          <a:bodyPr wrap="square" rtlCol="0">
            <a:spAutoFit/>
          </a:bodyPr>
          <a:lstStyle/>
          <a:p>
            <a:r>
              <a:rPr lang="en-US" sz="2000" dirty="0">
                <a:solidFill>
                  <a:schemeClr val="tx1"/>
                </a:solidFill>
                <a:latin typeface="+mn-lt"/>
              </a:rPr>
              <a:t>ORR = 68%</a:t>
            </a:r>
          </a:p>
        </p:txBody>
      </p:sp>
      <p:pic>
        <p:nvPicPr>
          <p:cNvPr id="7" name="Picture 6" descr="A picture containing table&#10;&#10;Description automatically generated">
            <a:extLst>
              <a:ext uri="{FF2B5EF4-FFF2-40B4-BE49-F238E27FC236}">
                <a16:creationId xmlns:a16="http://schemas.microsoft.com/office/drawing/2014/main" id="{680AFA5B-516B-4F3D-4690-C5C58DBA89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6265" y="1052737"/>
            <a:ext cx="10552303" cy="4989354"/>
          </a:xfrm>
          <a:prstGeom prst="rect">
            <a:avLst/>
          </a:prstGeom>
        </p:spPr>
      </p:pic>
      <p:sp>
        <p:nvSpPr>
          <p:cNvPr id="10" name="Content Placeholder 3">
            <a:extLst>
              <a:ext uri="{FF2B5EF4-FFF2-40B4-BE49-F238E27FC236}">
                <a16:creationId xmlns:a16="http://schemas.microsoft.com/office/drawing/2014/main" id="{E224FB87-2C30-B240-99C5-F19A43C4DF0F}"/>
              </a:ext>
            </a:extLst>
          </p:cNvPr>
          <p:cNvSpPr txBox="1">
            <a:spLocks/>
          </p:cNvSpPr>
          <p:nvPr/>
        </p:nvSpPr>
        <p:spPr bwMode="auto">
          <a:xfrm>
            <a:off x="203684" y="6525344"/>
            <a:ext cx="10392330" cy="1714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indent="0">
              <a:spcAft>
                <a:spcPts val="0"/>
              </a:spcAft>
              <a:buFont typeface="Arial" pitchFamily="-72" charset="0"/>
              <a:buNone/>
            </a:pPr>
            <a:r>
              <a:rPr lang="en-US" sz="1500" b="0" kern="0" dirty="0">
                <a:solidFill>
                  <a:schemeClr val="tx1"/>
                </a:solidFill>
              </a:rPr>
              <a:t>Powles T et al. </a:t>
            </a:r>
            <a:r>
              <a:rPr lang="en-US" sz="1500" b="0" kern="1200" dirty="0">
                <a:solidFill>
                  <a:schemeClr val="tx1"/>
                </a:solidFill>
                <a:latin typeface="Calibri" panose="020F0502020204030204" pitchFamily="34" charset="0"/>
                <a:ea typeface="MS PGothic" charset="0"/>
                <a:cs typeface="Calibri" panose="020F0502020204030204" pitchFamily="34" charset="0"/>
              </a:rPr>
              <a:t>ESMO 2021;Abstract LBA27</a:t>
            </a:r>
            <a:r>
              <a:rPr lang="en-US" sz="1500" b="0" kern="0" dirty="0">
                <a:solidFill>
                  <a:schemeClr val="tx1"/>
                </a:solidFill>
              </a:rPr>
              <a:t>.</a:t>
            </a:r>
          </a:p>
        </p:txBody>
      </p:sp>
      <p:sp>
        <p:nvSpPr>
          <p:cNvPr id="11" name="Content Placeholder 3">
            <a:extLst>
              <a:ext uri="{FF2B5EF4-FFF2-40B4-BE49-F238E27FC236}">
                <a16:creationId xmlns:a16="http://schemas.microsoft.com/office/drawing/2014/main" id="{35BBFFE3-3D16-D746-8741-9208CEB8D50B}"/>
              </a:ext>
            </a:extLst>
          </p:cNvPr>
          <p:cNvSpPr txBox="1">
            <a:spLocks/>
          </p:cNvSpPr>
          <p:nvPr/>
        </p:nvSpPr>
        <p:spPr bwMode="auto">
          <a:xfrm>
            <a:off x="606640" y="6075894"/>
            <a:ext cx="10392330" cy="1714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indent="0">
              <a:spcAft>
                <a:spcPts val="0"/>
              </a:spcAft>
              <a:buNone/>
            </a:pPr>
            <a:r>
              <a:rPr lang="en-US" sz="1500" b="0" kern="0" dirty="0">
                <a:solidFill>
                  <a:schemeClr val="tx1"/>
                </a:solidFill>
              </a:rPr>
              <a:t>TEAE = treatment-emergent adverse event</a:t>
            </a:r>
          </a:p>
        </p:txBody>
      </p:sp>
    </p:spTree>
    <p:extLst>
      <p:ext uri="{BB962C8B-B14F-4D97-AF65-F5344CB8AC3E}">
        <p14:creationId xmlns:p14="http://schemas.microsoft.com/office/powerpoint/2010/main" val="35289652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597E88D-E2AE-314B-86DC-2759B3976A8F}"/>
              </a:ext>
            </a:extLst>
          </p:cNvPr>
          <p:cNvSpPr>
            <a:spLocks noGrp="1"/>
          </p:cNvSpPr>
          <p:nvPr>
            <p:ph type="title"/>
          </p:nvPr>
        </p:nvSpPr>
        <p:spPr>
          <a:xfrm>
            <a:off x="712902" y="-2667"/>
            <a:ext cx="9816267" cy="1311548"/>
          </a:xfrm>
        </p:spPr>
        <p:txBody>
          <a:bodyPr/>
          <a:lstStyle/>
          <a:p>
            <a:pPr algn="l"/>
            <a:r>
              <a:rPr lang="en-US" sz="3600" dirty="0">
                <a:solidFill>
                  <a:srgbClr val="0231FF"/>
                </a:solidFill>
              </a:rPr>
              <a:t>NORSE: Treatment-Emergent Adverse Events</a:t>
            </a:r>
          </a:p>
        </p:txBody>
      </p:sp>
      <p:sp>
        <p:nvSpPr>
          <p:cNvPr id="6" name="TextBox 5">
            <a:extLst>
              <a:ext uri="{FF2B5EF4-FFF2-40B4-BE49-F238E27FC236}">
                <a16:creationId xmlns:a16="http://schemas.microsoft.com/office/drawing/2014/main" id="{8DC74D76-0AEF-461F-0CE6-30ED01C941D4}"/>
              </a:ext>
            </a:extLst>
          </p:cNvPr>
          <p:cNvSpPr txBox="1"/>
          <p:nvPr/>
        </p:nvSpPr>
        <p:spPr>
          <a:xfrm>
            <a:off x="2855640" y="1653794"/>
            <a:ext cx="1368152" cy="400110"/>
          </a:xfrm>
          <a:prstGeom prst="rect">
            <a:avLst/>
          </a:prstGeom>
          <a:noFill/>
        </p:spPr>
        <p:txBody>
          <a:bodyPr wrap="square" rtlCol="0">
            <a:spAutoFit/>
          </a:bodyPr>
          <a:lstStyle/>
          <a:p>
            <a:r>
              <a:rPr lang="en-US" sz="2000" dirty="0">
                <a:solidFill>
                  <a:schemeClr val="tx1"/>
                </a:solidFill>
                <a:latin typeface="+mn-lt"/>
              </a:rPr>
              <a:t>ORR = 33%</a:t>
            </a:r>
          </a:p>
        </p:txBody>
      </p:sp>
      <p:sp>
        <p:nvSpPr>
          <p:cNvPr id="8" name="TextBox 7">
            <a:extLst>
              <a:ext uri="{FF2B5EF4-FFF2-40B4-BE49-F238E27FC236}">
                <a16:creationId xmlns:a16="http://schemas.microsoft.com/office/drawing/2014/main" id="{CAD0D3D9-F9EB-F3A2-C329-BCF47F85AF24}"/>
              </a:ext>
            </a:extLst>
          </p:cNvPr>
          <p:cNvSpPr txBox="1"/>
          <p:nvPr/>
        </p:nvSpPr>
        <p:spPr>
          <a:xfrm>
            <a:off x="8544272" y="1645414"/>
            <a:ext cx="1368152" cy="400110"/>
          </a:xfrm>
          <a:prstGeom prst="rect">
            <a:avLst/>
          </a:prstGeom>
          <a:noFill/>
        </p:spPr>
        <p:txBody>
          <a:bodyPr wrap="square" rtlCol="0">
            <a:spAutoFit/>
          </a:bodyPr>
          <a:lstStyle/>
          <a:p>
            <a:r>
              <a:rPr lang="en-US" sz="2000" dirty="0">
                <a:solidFill>
                  <a:schemeClr val="tx1"/>
                </a:solidFill>
                <a:latin typeface="+mn-lt"/>
              </a:rPr>
              <a:t>ORR = 68%</a:t>
            </a:r>
          </a:p>
        </p:txBody>
      </p:sp>
      <p:pic>
        <p:nvPicPr>
          <p:cNvPr id="5" name="Picture 4" descr="Table&#10;&#10;Description automatically generated">
            <a:extLst>
              <a:ext uri="{FF2B5EF4-FFF2-40B4-BE49-F238E27FC236}">
                <a16:creationId xmlns:a16="http://schemas.microsoft.com/office/drawing/2014/main" id="{D5884456-94CE-E108-D0B2-4097FCB224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5399" y="980728"/>
            <a:ext cx="11208568" cy="5037998"/>
          </a:xfrm>
          <a:prstGeom prst="rect">
            <a:avLst/>
          </a:prstGeom>
        </p:spPr>
      </p:pic>
      <p:sp>
        <p:nvSpPr>
          <p:cNvPr id="10" name="Content Placeholder 3">
            <a:extLst>
              <a:ext uri="{FF2B5EF4-FFF2-40B4-BE49-F238E27FC236}">
                <a16:creationId xmlns:a16="http://schemas.microsoft.com/office/drawing/2014/main" id="{9E954D2F-8078-0E4A-9813-E0D173D7A428}"/>
              </a:ext>
            </a:extLst>
          </p:cNvPr>
          <p:cNvSpPr>
            <a:spLocks noGrp="1"/>
          </p:cNvSpPr>
          <p:nvPr>
            <p:ph idx="1"/>
          </p:nvPr>
        </p:nvSpPr>
        <p:spPr>
          <a:xfrm>
            <a:off x="203684" y="6525344"/>
            <a:ext cx="10392330" cy="171400"/>
          </a:xfrm>
        </p:spPr>
        <p:txBody>
          <a:bodyPr/>
          <a:lstStyle/>
          <a:p>
            <a:pPr marL="98425" indent="0">
              <a:spcAft>
                <a:spcPts val="0"/>
              </a:spcAft>
              <a:buNone/>
            </a:pPr>
            <a:r>
              <a:rPr lang="en-US" sz="1500" b="0" dirty="0">
                <a:solidFill>
                  <a:schemeClr val="tx1"/>
                </a:solidFill>
              </a:rPr>
              <a:t>Powles T et al. </a:t>
            </a:r>
            <a:r>
              <a:rPr lang="en-US" sz="1500" b="0" kern="1200" dirty="0">
                <a:solidFill>
                  <a:schemeClr val="tx1"/>
                </a:solidFill>
                <a:latin typeface="Calibri" panose="020F0502020204030204" pitchFamily="34" charset="0"/>
                <a:ea typeface="MS PGothic" charset="0"/>
                <a:cs typeface="Calibri" panose="020F0502020204030204" pitchFamily="34" charset="0"/>
              </a:rPr>
              <a:t>ESMO 2021;Abstract LBA27</a:t>
            </a:r>
            <a:r>
              <a:rPr lang="en-US" sz="1500" b="0" dirty="0">
                <a:solidFill>
                  <a:schemeClr val="tx1"/>
                </a:solidFill>
              </a:rPr>
              <a:t>.</a:t>
            </a:r>
          </a:p>
        </p:txBody>
      </p:sp>
    </p:spTree>
    <p:extLst>
      <p:ext uri="{BB962C8B-B14F-4D97-AF65-F5344CB8AC3E}">
        <p14:creationId xmlns:p14="http://schemas.microsoft.com/office/powerpoint/2010/main" val="39864653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4294967295"/>
          </p:nvPr>
        </p:nvSpPr>
        <p:spPr>
          <a:xfrm>
            <a:off x="9671050" y="6530975"/>
            <a:ext cx="2520950" cy="246063"/>
          </a:xfrm>
          <a:prstGeom prst="rect">
            <a:avLst/>
          </a:prstGeom>
        </p:spPr>
        <p:txBody>
          <a:bodyPr vert="horz" wrap="square" lIns="0" tIns="0" rIns="0" bIns="0" rtlCol="0" anchor="ctr">
            <a:spAutoFit/>
          </a:bodyPr>
          <a:lstStyle>
            <a:defPPr>
              <a:defRPr lang="en-US"/>
            </a:defPPr>
            <a:lvl1pPr marL="0" algn="l" defTabSz="609585" rtl="0" eaLnBrk="1" latinLnBrk="0" hangingPunct="1">
              <a:defRPr sz="1067"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n-ea"/>
                <a:cs typeface="+mn-cs"/>
              </a:rPr>
              <a:t>Courtesy of Arjun </a:t>
            </a:r>
            <a:r>
              <a:rPr kumimoji="0" lang="en-US" sz="1600" b="0" i="0" u="none" strike="noStrike" kern="1200" cap="none" spc="0" normalizeH="0" baseline="0" noProof="0" dirty="0" err="1">
                <a:ln>
                  <a:noFill/>
                </a:ln>
                <a:solidFill>
                  <a:srgbClr val="000000"/>
                </a:solidFill>
                <a:effectLst/>
                <a:uLnTx/>
                <a:uFillTx/>
                <a:latin typeface="Calibri"/>
                <a:ea typeface="+mn-ea"/>
                <a:cs typeface="+mn-cs"/>
              </a:rPr>
              <a:t>Balar</a:t>
            </a:r>
            <a:r>
              <a:rPr kumimoji="0" lang="en-US" sz="1600" b="0" i="0" u="none" strike="noStrike" kern="1200" cap="none" spc="0" normalizeH="0" baseline="0" noProof="0" dirty="0">
                <a:ln>
                  <a:noFill/>
                </a:ln>
                <a:solidFill>
                  <a:srgbClr val="000000"/>
                </a:solidFill>
                <a:effectLst/>
                <a:uLnTx/>
                <a:uFillTx/>
                <a:latin typeface="Calibri"/>
                <a:ea typeface="+mn-ea"/>
                <a:cs typeface="+mn-cs"/>
              </a:rPr>
              <a:t>, MD</a:t>
            </a:r>
          </a:p>
        </p:txBody>
      </p:sp>
      <p:sp>
        <p:nvSpPr>
          <p:cNvPr id="2" name="Title 1"/>
          <p:cNvSpPr>
            <a:spLocks noGrp="1"/>
          </p:cNvSpPr>
          <p:nvPr>
            <p:ph type="title" idx="4294967295"/>
          </p:nvPr>
        </p:nvSpPr>
        <p:spPr>
          <a:xfrm>
            <a:off x="541117" y="356833"/>
            <a:ext cx="10972800" cy="419100"/>
          </a:xfrm>
        </p:spPr>
        <p:txBody>
          <a:bodyPr/>
          <a:lstStyle/>
          <a:p>
            <a:pPr algn="l"/>
            <a:r>
              <a:rPr lang="en-US" b="1" dirty="0"/>
              <a:t>Rationale for Targeting FGFR in </a:t>
            </a:r>
            <a:r>
              <a:rPr lang="en-US" dirty="0"/>
              <a:t>Urothelial Carcinoma (UC)</a:t>
            </a:r>
            <a:r>
              <a:rPr lang="en-US" b="1" baseline="30000" dirty="0"/>
              <a:t>1,2</a:t>
            </a:r>
          </a:p>
        </p:txBody>
      </p:sp>
      <p:sp>
        <p:nvSpPr>
          <p:cNvPr id="3" name="TextBox 2"/>
          <p:cNvSpPr txBox="1"/>
          <p:nvPr/>
        </p:nvSpPr>
        <p:spPr>
          <a:xfrm>
            <a:off x="4156234" y="1031810"/>
            <a:ext cx="7860663" cy="748795"/>
          </a:xfrm>
          <a:prstGeom prst="rect">
            <a:avLst/>
          </a:prstGeom>
          <a:noFill/>
        </p:spPr>
        <p:txBody>
          <a:bodyPr wrap="square" rtlCol="0">
            <a:spAutoFit/>
          </a:bodyPr>
          <a:lstStyle/>
          <a:p>
            <a:pPr marL="380990" marR="0" lvl="0" indent="-380990" algn="l" defTabSz="455613"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133" b="1" i="1"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FGFR</a:t>
            </a:r>
            <a:r>
              <a:rPr kumimoji="0" lang="en-US" sz="2133"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 is altered in 15%-20% of advanced UC</a:t>
            </a:r>
            <a:r>
              <a:rPr kumimoji="0" lang="en-US" sz="2133" b="1" i="0" u="none" strike="noStrike" kern="1200" cap="none" spc="0" normalizeH="0" baseline="3000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4</a:t>
            </a:r>
          </a:p>
          <a:p>
            <a:pPr marL="990575" marR="0" lvl="1" indent="-380990" algn="l" defTabSz="455613"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133"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Mutated </a:t>
            </a:r>
            <a:r>
              <a:rPr kumimoji="0" lang="en-US" sz="2133" b="1" i="1"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FGFR3</a:t>
            </a:r>
            <a:r>
              <a:rPr kumimoji="0" lang="en-US" sz="2133"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 is present in 37% of upper-tract UC</a:t>
            </a:r>
            <a:r>
              <a:rPr kumimoji="0" lang="en-US" sz="2133" b="1" i="0" u="none" strike="noStrike" kern="1200" cap="none" spc="0" normalizeH="0" baseline="3000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5</a:t>
            </a:r>
          </a:p>
        </p:txBody>
      </p:sp>
      <p:graphicFrame>
        <p:nvGraphicFramePr>
          <p:cNvPr id="6" name="Table 5"/>
          <p:cNvGraphicFramePr>
            <a:graphicFrameLocks noGrp="1"/>
          </p:cNvGraphicFramePr>
          <p:nvPr/>
        </p:nvGraphicFramePr>
        <p:xfrm>
          <a:off x="4282395" y="2000341"/>
          <a:ext cx="7332268" cy="3652451"/>
        </p:xfrm>
        <a:graphic>
          <a:graphicData uri="http://schemas.openxmlformats.org/drawingml/2006/table">
            <a:tbl>
              <a:tblPr firstRow="1" bandRow="1">
                <a:tableStyleId>{93296810-A885-4BE3-A3E7-6D5BEEA58F35}</a:tableStyleId>
              </a:tblPr>
              <a:tblGrid>
                <a:gridCol w="3360179">
                  <a:extLst>
                    <a:ext uri="{9D8B030D-6E8A-4147-A177-3AD203B41FA5}">
                      <a16:colId xmlns:a16="http://schemas.microsoft.com/office/drawing/2014/main" val="20000"/>
                    </a:ext>
                  </a:extLst>
                </a:gridCol>
                <a:gridCol w="3972089">
                  <a:extLst>
                    <a:ext uri="{9D8B030D-6E8A-4147-A177-3AD203B41FA5}">
                      <a16:colId xmlns:a16="http://schemas.microsoft.com/office/drawing/2014/main" val="20001"/>
                    </a:ext>
                  </a:extLst>
                </a:gridCol>
              </a:tblGrid>
              <a:tr h="388043">
                <a:tc>
                  <a:txBody>
                    <a:bodyPr/>
                    <a:lstStyle/>
                    <a:p>
                      <a:r>
                        <a:rPr lang="en-US" sz="1900" dirty="0"/>
                        <a:t>Cancer Type</a:t>
                      </a:r>
                    </a:p>
                  </a:txBody>
                  <a:tcPr marL="121920" marR="121920" marT="36576" marB="36576"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rgbClr val="FF0000"/>
                      </a:solidFill>
                      <a:prstDash val="solid"/>
                      <a:round/>
                      <a:headEnd type="none" w="med" len="med"/>
                      <a:tailEnd type="none" w="med" len="med"/>
                    </a:lnB>
                    <a:solidFill>
                      <a:srgbClr val="002060"/>
                    </a:solidFill>
                  </a:tcPr>
                </a:tc>
                <a:tc>
                  <a:txBody>
                    <a:bodyPr/>
                    <a:lstStyle/>
                    <a:p>
                      <a:pPr algn="ctr"/>
                      <a:r>
                        <a:rPr lang="en-US" sz="1900" dirty="0"/>
                        <a:t>Frequency of FGFR Alterations</a:t>
                      </a:r>
                      <a:r>
                        <a:rPr lang="en-US" sz="1900" baseline="30000" dirty="0"/>
                        <a:t>1</a:t>
                      </a:r>
                    </a:p>
                  </a:txBody>
                  <a:tcPr marL="121920" marR="121920" marT="36576" marB="36576"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rgbClr val="FF0000"/>
                      </a:solidFill>
                      <a:prstDash val="solid"/>
                      <a:round/>
                      <a:headEnd type="none" w="med" len="med"/>
                      <a:tailEnd type="none" w="med" len="med"/>
                    </a:lnB>
                    <a:solidFill>
                      <a:srgbClr val="002060"/>
                    </a:solidFill>
                  </a:tcPr>
                </a:tc>
                <a:extLst>
                  <a:ext uri="{0D108BD9-81ED-4DB2-BD59-A6C34878D82A}">
                    <a16:rowId xmlns:a16="http://schemas.microsoft.com/office/drawing/2014/main" val="10000"/>
                  </a:ext>
                </a:extLst>
              </a:tr>
              <a:tr h="357632">
                <a:tc>
                  <a:txBody>
                    <a:bodyPr/>
                    <a:lstStyle/>
                    <a:p>
                      <a:r>
                        <a:rPr lang="en-US" sz="1900" dirty="0"/>
                        <a:t>Metastatic</a:t>
                      </a:r>
                      <a:r>
                        <a:rPr lang="en-US" sz="1900" baseline="0" dirty="0"/>
                        <a:t> UC</a:t>
                      </a:r>
                      <a:endParaRPr lang="en-US" sz="1900" dirty="0"/>
                    </a:p>
                  </a:txBody>
                  <a:tcPr marL="121920" marR="121920" marT="36576" marB="36576" anchor="ctr">
                    <a:lnL w="38100" cap="flat" cmpd="sng" algn="ctr">
                      <a:solidFill>
                        <a:srgbClr val="FF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rgbClr val="FF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7E3EE"/>
                    </a:solidFill>
                  </a:tcPr>
                </a:tc>
                <a:tc>
                  <a:txBody>
                    <a:bodyPr/>
                    <a:lstStyle/>
                    <a:p>
                      <a:pPr algn="ctr"/>
                      <a:r>
                        <a:rPr lang="en-US" sz="1900" dirty="0"/>
                        <a:t>15%-20%</a:t>
                      </a:r>
                    </a:p>
                  </a:txBody>
                  <a:tcPr marL="121920" marR="121920" marT="36576" marB="36576" anchor="ctr">
                    <a:lnL w="12700" cap="flat" cmpd="sng" algn="ctr">
                      <a:solidFill>
                        <a:schemeClr val="tx1"/>
                      </a:solidFill>
                      <a:prstDash val="solid"/>
                      <a:round/>
                      <a:headEnd type="none" w="med" len="med"/>
                      <a:tailEnd type="none" w="med" len="med"/>
                    </a:lnL>
                    <a:lnR w="38100" cap="flat" cmpd="sng" algn="ctr">
                      <a:solidFill>
                        <a:srgbClr val="FF0000"/>
                      </a:solidFill>
                      <a:prstDash val="solid"/>
                      <a:round/>
                      <a:headEnd type="none" w="med" len="med"/>
                      <a:tailEnd type="none" w="med" len="med"/>
                    </a:lnR>
                    <a:lnT w="38100" cap="flat" cmpd="sng" algn="ctr">
                      <a:solidFill>
                        <a:srgbClr val="FF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7E3EE"/>
                    </a:solidFill>
                  </a:tcPr>
                </a:tc>
                <a:extLst>
                  <a:ext uri="{0D108BD9-81ED-4DB2-BD59-A6C34878D82A}">
                    <a16:rowId xmlns:a16="http://schemas.microsoft.com/office/drawing/2014/main" val="10001"/>
                  </a:ext>
                </a:extLst>
              </a:tr>
              <a:tr h="357632">
                <a:tc>
                  <a:txBody>
                    <a:bodyPr/>
                    <a:lstStyle/>
                    <a:p>
                      <a:r>
                        <a:rPr lang="en-US" sz="1900" dirty="0"/>
                        <a:t>NMIBC</a:t>
                      </a:r>
                    </a:p>
                  </a:txBody>
                  <a:tcPr marL="121920" marR="121920" marT="36576" marB="36576" anchor="ctr">
                    <a:lnL w="38100" cap="flat" cmpd="sng" algn="ctr">
                      <a:solidFill>
                        <a:srgbClr val="FF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rgbClr val="FF0000"/>
                      </a:solidFill>
                      <a:prstDash val="solid"/>
                      <a:round/>
                      <a:headEnd type="none" w="med" len="med"/>
                      <a:tailEnd type="none" w="med" len="med"/>
                    </a:lnB>
                    <a:solidFill>
                      <a:schemeClr val="bg1"/>
                    </a:solidFill>
                  </a:tcPr>
                </a:tc>
                <a:tc>
                  <a:txBody>
                    <a:bodyPr/>
                    <a:lstStyle/>
                    <a:p>
                      <a:pPr algn="ctr"/>
                      <a:r>
                        <a:rPr lang="en-US" sz="1900" dirty="0"/>
                        <a:t>40%-70%</a:t>
                      </a:r>
                    </a:p>
                  </a:txBody>
                  <a:tcPr marL="121920" marR="121920" marT="36576" marB="36576" anchor="ctr">
                    <a:lnL w="12700" cap="flat" cmpd="sng" algn="ctr">
                      <a:solidFill>
                        <a:schemeClr val="tx1"/>
                      </a:solidFill>
                      <a:prstDash val="solid"/>
                      <a:round/>
                      <a:headEnd type="none" w="med" len="med"/>
                      <a:tailEnd type="none" w="med" len="med"/>
                    </a:lnL>
                    <a:lnR w="38100" cap="flat" cmpd="sng" algn="ctr">
                      <a:solidFill>
                        <a:srgbClr val="FF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rgbClr val="FF0000"/>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357632">
                <a:tc>
                  <a:txBody>
                    <a:bodyPr/>
                    <a:lstStyle/>
                    <a:p>
                      <a:r>
                        <a:rPr lang="en-US" sz="1900" dirty="0"/>
                        <a:t>Cholangiocarcinoma</a:t>
                      </a:r>
                    </a:p>
                  </a:txBody>
                  <a:tcPr marL="121920" marR="121920" marT="36576" marB="3657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rgbClr val="FF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7E3EE"/>
                    </a:solidFill>
                  </a:tcPr>
                </a:tc>
                <a:tc>
                  <a:txBody>
                    <a:bodyPr/>
                    <a:lstStyle/>
                    <a:p>
                      <a:pPr algn="ctr"/>
                      <a:r>
                        <a:rPr lang="en-US" sz="1900" dirty="0"/>
                        <a:t>14%-22%</a:t>
                      </a:r>
                    </a:p>
                  </a:txBody>
                  <a:tcPr marL="121920" marR="121920" marT="36576" marB="3657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rgbClr val="FF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7E3EE"/>
                    </a:solidFill>
                  </a:tcPr>
                </a:tc>
                <a:extLst>
                  <a:ext uri="{0D108BD9-81ED-4DB2-BD59-A6C34878D82A}">
                    <a16:rowId xmlns:a16="http://schemas.microsoft.com/office/drawing/2014/main" val="10003"/>
                  </a:ext>
                </a:extLst>
              </a:tr>
              <a:tr h="357632">
                <a:tc>
                  <a:txBody>
                    <a:bodyPr/>
                    <a:lstStyle/>
                    <a:p>
                      <a:r>
                        <a:rPr lang="en-US" sz="1900" dirty="0"/>
                        <a:t>NSCLC</a:t>
                      </a:r>
                    </a:p>
                  </a:txBody>
                  <a:tcPr marL="121920" marR="121920" marT="36576" marB="3657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900" dirty="0"/>
                        <a:t>4%</a:t>
                      </a:r>
                    </a:p>
                  </a:txBody>
                  <a:tcPr marL="121920" marR="121920" marT="36576" marB="3657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357632">
                <a:tc>
                  <a:txBody>
                    <a:bodyPr/>
                    <a:lstStyle/>
                    <a:p>
                      <a:r>
                        <a:rPr lang="en-US" sz="1900" dirty="0"/>
                        <a:t>HCC (FGF19 amp by FISH)</a:t>
                      </a:r>
                    </a:p>
                  </a:txBody>
                  <a:tcPr marL="121920" marR="121920" marT="36576" marB="3657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7E3EE"/>
                    </a:solidFill>
                  </a:tcPr>
                </a:tc>
                <a:tc>
                  <a:txBody>
                    <a:bodyPr/>
                    <a:lstStyle/>
                    <a:p>
                      <a:pPr algn="ctr"/>
                      <a:r>
                        <a:rPr lang="en-US" sz="1900" dirty="0"/>
                        <a:t>21%</a:t>
                      </a:r>
                    </a:p>
                  </a:txBody>
                  <a:tcPr marL="121920" marR="121920" marT="36576" marB="3657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7E3EE"/>
                    </a:solidFill>
                  </a:tcPr>
                </a:tc>
                <a:extLst>
                  <a:ext uri="{0D108BD9-81ED-4DB2-BD59-A6C34878D82A}">
                    <a16:rowId xmlns:a16="http://schemas.microsoft.com/office/drawing/2014/main" val="10005"/>
                  </a:ext>
                </a:extLst>
              </a:tr>
              <a:tr h="357632">
                <a:tc>
                  <a:txBody>
                    <a:bodyPr/>
                    <a:lstStyle/>
                    <a:p>
                      <a:r>
                        <a:rPr lang="en-US" sz="1900" dirty="0"/>
                        <a:t>Glioblastoma</a:t>
                      </a:r>
                    </a:p>
                  </a:txBody>
                  <a:tcPr marL="121920" marR="121920" marT="36576" marB="3657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900" dirty="0"/>
                        <a:t>23%</a:t>
                      </a:r>
                    </a:p>
                  </a:txBody>
                  <a:tcPr marL="121920" marR="121920" marT="36576" marB="3657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357632">
                <a:tc>
                  <a:txBody>
                    <a:bodyPr/>
                    <a:lstStyle/>
                    <a:p>
                      <a:r>
                        <a:rPr lang="en-US" sz="1900" dirty="0"/>
                        <a:t>Breast</a:t>
                      </a:r>
                      <a:r>
                        <a:rPr lang="en-US" sz="1900" baseline="0" dirty="0"/>
                        <a:t> cancer</a:t>
                      </a:r>
                      <a:endParaRPr lang="en-US" sz="1900" dirty="0"/>
                    </a:p>
                  </a:txBody>
                  <a:tcPr marL="121920" marR="121920" marT="36576" marB="3657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7E3EE"/>
                    </a:solidFill>
                  </a:tcPr>
                </a:tc>
                <a:tc>
                  <a:txBody>
                    <a:bodyPr/>
                    <a:lstStyle/>
                    <a:p>
                      <a:pPr algn="ctr"/>
                      <a:r>
                        <a:rPr lang="en-US" sz="1900" dirty="0"/>
                        <a:t>3%-5%</a:t>
                      </a:r>
                    </a:p>
                  </a:txBody>
                  <a:tcPr marL="121920" marR="121920" marT="36576" marB="3657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7E3EE"/>
                    </a:solidFill>
                  </a:tcPr>
                </a:tc>
                <a:extLst>
                  <a:ext uri="{0D108BD9-81ED-4DB2-BD59-A6C34878D82A}">
                    <a16:rowId xmlns:a16="http://schemas.microsoft.com/office/drawing/2014/main" val="10007"/>
                  </a:ext>
                </a:extLst>
              </a:tr>
              <a:tr h="357632">
                <a:tc>
                  <a:txBody>
                    <a:bodyPr/>
                    <a:lstStyle/>
                    <a:p>
                      <a:r>
                        <a:rPr lang="en-US" sz="1900" dirty="0"/>
                        <a:t>Ovarian cancer</a:t>
                      </a:r>
                    </a:p>
                  </a:txBody>
                  <a:tcPr marL="121920" marR="121920" marT="36576" marB="3657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900" dirty="0"/>
                        <a:t>7%</a:t>
                      </a:r>
                    </a:p>
                  </a:txBody>
                  <a:tcPr marL="121920" marR="121920" marT="36576" marB="3657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8"/>
                  </a:ext>
                </a:extLst>
              </a:tr>
              <a:tr h="357632">
                <a:tc>
                  <a:txBody>
                    <a:bodyPr/>
                    <a:lstStyle/>
                    <a:p>
                      <a:r>
                        <a:rPr lang="en-US" sz="1900" dirty="0"/>
                        <a:t>Head</a:t>
                      </a:r>
                      <a:r>
                        <a:rPr lang="en-US" sz="1900" baseline="0" dirty="0"/>
                        <a:t> and neck cancer</a:t>
                      </a:r>
                      <a:endParaRPr lang="en-US" sz="1900" dirty="0"/>
                    </a:p>
                  </a:txBody>
                  <a:tcPr marL="121920" marR="121920" marT="36576" marB="3657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7E3EE"/>
                    </a:solidFill>
                  </a:tcPr>
                </a:tc>
                <a:tc>
                  <a:txBody>
                    <a:bodyPr/>
                    <a:lstStyle/>
                    <a:p>
                      <a:pPr algn="ctr"/>
                      <a:r>
                        <a:rPr lang="en-US" sz="1900" dirty="0"/>
                        <a:t>9%-17%</a:t>
                      </a:r>
                    </a:p>
                  </a:txBody>
                  <a:tcPr marL="121920" marR="121920" marT="36576" marB="3657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7E3EE"/>
                    </a:solidFill>
                  </a:tcPr>
                </a:tc>
                <a:extLst>
                  <a:ext uri="{0D108BD9-81ED-4DB2-BD59-A6C34878D82A}">
                    <a16:rowId xmlns:a16="http://schemas.microsoft.com/office/drawing/2014/main" val="10009"/>
                  </a:ext>
                </a:extLst>
              </a:tr>
            </a:tbl>
          </a:graphicData>
        </a:graphic>
      </p:graphicFrame>
      <p:pic>
        <p:nvPicPr>
          <p:cNvPr id="2051" name="Picture 3"/>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a:stretch/>
        </p:blipFill>
        <p:spPr bwMode="auto">
          <a:xfrm>
            <a:off x="541118" y="1289822"/>
            <a:ext cx="3378841" cy="44139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ounded Rectangle 6"/>
          <p:cNvSpPr/>
          <p:nvPr/>
        </p:nvSpPr>
        <p:spPr>
          <a:xfrm>
            <a:off x="541117" y="1050406"/>
            <a:ext cx="3378843" cy="267764"/>
          </a:xfrm>
          <a:prstGeom prst="roundRect">
            <a:avLst/>
          </a:prstGeom>
          <a:solidFill>
            <a:schemeClr val="accent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333" b="1" i="0" u="none" strike="noStrike" kern="1200" cap="none" spc="0" normalizeH="0" baseline="0" noProof="0" dirty="0">
                <a:ln>
                  <a:noFill/>
                </a:ln>
                <a:solidFill>
                  <a:srgbClr val="FFFFFF"/>
                </a:solidFill>
                <a:effectLst/>
                <a:uLnTx/>
                <a:uFillTx/>
                <a:latin typeface="Calibri"/>
                <a:ea typeface="+mn-ea"/>
                <a:cs typeface="+mn-cs"/>
              </a:rPr>
              <a:t>FGFR Signaling Pathway</a:t>
            </a:r>
            <a:r>
              <a:rPr kumimoji="0" lang="en-US" sz="1333" b="1" i="0" u="none" strike="noStrike" kern="1200" cap="none" spc="0" normalizeH="0" baseline="30000" noProof="0" dirty="0">
                <a:ln>
                  <a:noFill/>
                </a:ln>
                <a:solidFill>
                  <a:srgbClr val="FFFFFF"/>
                </a:solidFill>
                <a:effectLst/>
                <a:uLnTx/>
                <a:uFillTx/>
                <a:latin typeface="Calibri"/>
                <a:ea typeface="+mn-ea"/>
                <a:cs typeface="+mn-cs"/>
              </a:rPr>
              <a:t>3</a:t>
            </a:r>
          </a:p>
        </p:txBody>
      </p:sp>
      <p:sp>
        <p:nvSpPr>
          <p:cNvPr id="10" name="Rounded Rectangle 9"/>
          <p:cNvSpPr/>
          <p:nvPr/>
        </p:nvSpPr>
        <p:spPr>
          <a:xfrm>
            <a:off x="2091160" y="1372360"/>
            <a:ext cx="1219200" cy="63398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667" b="1" i="0" u="none" strike="noStrike" kern="1200" cap="none" spc="0" normalizeH="0" baseline="0" noProof="0" dirty="0">
                <a:ln>
                  <a:noFill/>
                </a:ln>
                <a:solidFill>
                  <a:srgbClr val="000000"/>
                </a:solidFill>
                <a:effectLst/>
                <a:uLnTx/>
                <a:uFillTx/>
                <a:latin typeface="Calibri"/>
                <a:ea typeface="+mn-ea"/>
                <a:cs typeface="+mn-cs"/>
              </a:rPr>
              <a:t>FGFR alterations: Amplification (receptor overexpression) or mutation/translocation (ligand-independent signaling)</a:t>
            </a:r>
          </a:p>
        </p:txBody>
      </p:sp>
      <p:sp>
        <p:nvSpPr>
          <p:cNvPr id="20" name="Rounded Rectangle 19"/>
          <p:cNvSpPr/>
          <p:nvPr/>
        </p:nvSpPr>
        <p:spPr>
          <a:xfrm>
            <a:off x="578065" y="1891717"/>
            <a:ext cx="700249" cy="64617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667" b="1" i="0" u="none" strike="noStrike" kern="1200" cap="none" spc="0" normalizeH="0" baseline="0" noProof="0" dirty="0">
                <a:ln>
                  <a:noFill/>
                </a:ln>
                <a:solidFill>
                  <a:srgbClr val="000000"/>
                </a:solidFill>
                <a:effectLst/>
                <a:uLnTx/>
                <a:uFillTx/>
                <a:latin typeface="Calibri"/>
                <a:ea typeface="+mn-ea"/>
                <a:cs typeface="+mn-cs"/>
              </a:rPr>
              <a:t>FGF ligand: Amplification (autocrine), or ECM/stromal cell release (paracrine)</a:t>
            </a:r>
          </a:p>
        </p:txBody>
      </p:sp>
      <p:sp>
        <p:nvSpPr>
          <p:cNvPr id="12" name="Footer Placeholder 4">
            <a:extLst>
              <a:ext uri="{FF2B5EF4-FFF2-40B4-BE49-F238E27FC236}">
                <a16:creationId xmlns:a16="http://schemas.microsoft.com/office/drawing/2014/main" id="{3A92D2AB-D82B-E248-84B4-3712EE96794F}"/>
              </a:ext>
            </a:extLst>
          </p:cNvPr>
          <p:cNvSpPr txBox="1">
            <a:spLocks/>
          </p:cNvSpPr>
          <p:nvPr/>
        </p:nvSpPr>
        <p:spPr>
          <a:xfrm>
            <a:off x="322259" y="5803255"/>
            <a:ext cx="10972803" cy="800219"/>
          </a:xfrm>
          <a:prstGeom prst="rect">
            <a:avLst/>
          </a:prstGeom>
        </p:spPr>
        <p:txBody>
          <a:bodyPr vert="horz" wrap="square" lIns="0" tIns="0" rIns="0" bIns="0" rtlCol="0" anchor="ctr">
            <a:spAutoFit/>
          </a:bodyPr>
          <a:lstStyle>
            <a:defPPr>
              <a:defRPr lang="en-US"/>
            </a:defPPr>
            <a:lvl1pPr marL="0" algn="l" defTabSz="609585" rtl="0" eaLnBrk="1" latinLnBrk="0" hangingPunct="1">
              <a:defRPr sz="1067"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1. The Cancer Genome Atlas (TCGA) genomic alteration database: https://</a:t>
            </a:r>
            <a:r>
              <a:rPr kumimoji="0" lang="en-US" sz="13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tcga-data.nci.nih.gov</a:t>
            </a:r>
            <a:r>
              <a:rPr kumimoji="0" lang="en-US" sz="13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/docs/publications/</a:t>
            </a:r>
            <a:r>
              <a:rPr kumimoji="0" lang="en-US" sz="13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tcga</a:t>
            </a:r>
            <a:r>
              <a:rPr kumimoji="0" lang="en-US" sz="13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Accessed February 6, 2020. </a:t>
            </a:r>
            <a:br>
              <a:rPr kumimoji="0" lang="en-US" sz="13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br>
            <a:r>
              <a:rPr kumimoji="0" lang="en-US" sz="13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2. Genomics Evidence Neoplasia Information Exchange (GENIE) genomic alteration database: https://</a:t>
            </a:r>
            <a:r>
              <a:rPr kumimoji="0" lang="en-US" sz="13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www.aacr.org</a:t>
            </a:r>
            <a:r>
              <a:rPr kumimoji="0" lang="en-US" sz="13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/Research/Research/pages/</a:t>
            </a:r>
            <a:r>
              <a:rPr kumimoji="0" lang="en-US" sz="13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aacr</a:t>
            </a:r>
            <a:r>
              <a:rPr kumimoji="0" lang="en-US" sz="13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-project-</a:t>
            </a:r>
            <a:r>
              <a:rPr kumimoji="0" lang="en-US" sz="13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genie.aspx</a:t>
            </a:r>
            <a:r>
              <a:rPr kumimoji="0" lang="en-US" sz="13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Accessed February 6, 2020. 3. </a:t>
            </a:r>
            <a:r>
              <a:rPr kumimoji="0" lang="en-US" sz="13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Touat</a:t>
            </a:r>
            <a:r>
              <a:rPr kumimoji="0" lang="en-US" sz="13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M et al. </a:t>
            </a:r>
            <a:r>
              <a:rPr kumimoji="0" lang="en-US" sz="1300" b="0"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Clin Cancer Res</a:t>
            </a:r>
            <a:r>
              <a:rPr kumimoji="0" lang="en-US" sz="13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2015;21:2684-2694. 4. Rodriguez-Vida A et al. </a:t>
            </a:r>
            <a:r>
              <a:rPr kumimoji="0" lang="en-US" sz="1300" b="0"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J </a:t>
            </a:r>
            <a:r>
              <a:rPr kumimoji="0" lang="en-US" sz="1300" b="0" i="1"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Hematol</a:t>
            </a:r>
            <a:r>
              <a:rPr kumimoji="0" lang="en-US" sz="1300" b="0"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Oncol</a:t>
            </a:r>
            <a:r>
              <a:rPr kumimoji="0" lang="en-US" sz="13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2015;8:119. 5. Li Q et al. </a:t>
            </a:r>
            <a:r>
              <a:rPr kumimoji="0" lang="en-US" sz="1300" b="0" i="1"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Curr</a:t>
            </a:r>
            <a:r>
              <a:rPr kumimoji="0" lang="en-US" sz="1300" b="0"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1300" b="0" i="1"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Urol</a:t>
            </a:r>
            <a:r>
              <a:rPr kumimoji="0" lang="en-US" sz="1300" b="0"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Rep</a:t>
            </a:r>
            <a:r>
              <a:rPr kumimoji="0" lang="en-US" sz="13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2016;17:12.</a:t>
            </a:r>
          </a:p>
        </p:txBody>
      </p:sp>
    </p:spTree>
    <p:extLst>
      <p:ext uri="{BB962C8B-B14F-4D97-AF65-F5344CB8AC3E}">
        <p14:creationId xmlns:p14="http://schemas.microsoft.com/office/powerpoint/2010/main" val="30890241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FF4AF151-5DE6-204B-A0A6-12319C4CDB7C}"/>
              </a:ext>
            </a:extLst>
          </p:cNvPr>
          <p:cNvSpPr>
            <a:spLocks noGrp="1"/>
          </p:cNvSpPr>
          <p:nvPr>
            <p:ph type="title"/>
          </p:nvPr>
        </p:nvSpPr>
        <p:spPr>
          <a:xfrm>
            <a:off x="335360" y="227013"/>
            <a:ext cx="11665295" cy="1143000"/>
          </a:xfrm>
        </p:spPr>
        <p:txBody>
          <a:bodyPr/>
          <a:lstStyle/>
          <a:p>
            <a:pPr lvl="0" algn="l" defTabSz="410751" eaLnBrk="1" fontAlgn="auto">
              <a:lnSpc>
                <a:spcPct val="100000"/>
              </a:lnSpc>
              <a:spcBef>
                <a:spcPts val="0"/>
              </a:spcBef>
              <a:spcAft>
                <a:spcPts val="0"/>
              </a:spcAft>
              <a:buClrTx/>
              <a:buSzTx/>
              <a:defRPr/>
            </a:pPr>
            <a:r>
              <a:rPr lang="en-US" sz="2800" kern="1200" dirty="0">
                <a:latin typeface="Helvetica" panose="020B0604020202020204" pitchFamily="34" charset="0"/>
                <a:cs typeface="Helvetica" panose="020B0604020202020204" pitchFamily="34" charset="0"/>
                <a:sym typeface="Helvetica Light"/>
              </a:rPr>
              <a:t>Antibody-Drug Conjugates in UBC</a:t>
            </a:r>
          </a:p>
        </p:txBody>
      </p:sp>
      <p:pic>
        <p:nvPicPr>
          <p:cNvPr id="8" name="Picture 7" descr="Chart&#10;&#10;Description automatically generated">
            <a:extLst>
              <a:ext uri="{FF2B5EF4-FFF2-40B4-BE49-F238E27FC236}">
                <a16:creationId xmlns:a16="http://schemas.microsoft.com/office/drawing/2014/main" id="{8338E370-114D-0840-8D91-D58908B601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5360" y="1370012"/>
            <a:ext cx="11233248" cy="4735657"/>
          </a:xfrm>
          <a:prstGeom prst="rect">
            <a:avLst/>
          </a:prstGeom>
        </p:spPr>
      </p:pic>
      <p:sp>
        <p:nvSpPr>
          <p:cNvPr id="10" name="Text Placeholder 4">
            <a:extLst>
              <a:ext uri="{FF2B5EF4-FFF2-40B4-BE49-F238E27FC236}">
                <a16:creationId xmlns:a16="http://schemas.microsoft.com/office/drawing/2014/main" id="{1BA68600-35AD-3A45-8C35-5079B3326E52}"/>
              </a:ext>
            </a:extLst>
          </p:cNvPr>
          <p:cNvSpPr txBox="1">
            <a:spLocks/>
          </p:cNvSpPr>
          <p:nvPr/>
        </p:nvSpPr>
        <p:spPr>
          <a:xfrm>
            <a:off x="8112224" y="6414963"/>
            <a:ext cx="3096344" cy="432048"/>
          </a:xfrm>
          <a:prstGeom prst="rect">
            <a:avLst/>
          </a:prstGeom>
        </p:spPr>
        <p:txBody>
          <a:bodyPr/>
          <a:lstStyle>
            <a:lvl1pPr marL="177800" indent="-177800" algn="l" defTabSz="914400" rtl="0" eaLnBrk="1" latinLnBrk="0" hangingPunct="1">
              <a:spcBef>
                <a:spcPts val="600"/>
              </a:spcBef>
              <a:spcAft>
                <a:spcPts val="600"/>
              </a:spcAft>
              <a:buClr>
                <a:schemeClr val="tx2"/>
              </a:buClr>
              <a:buFont typeface="Arial" pitchFamily="34" charset="0"/>
              <a:buChar char="•"/>
              <a:defRPr sz="1800" kern="1200">
                <a:solidFill>
                  <a:srgbClr val="000000"/>
                </a:solidFill>
                <a:latin typeface="+mn-lt"/>
                <a:ea typeface="+mn-ea"/>
                <a:cs typeface="+mn-cs"/>
              </a:defRPr>
            </a:lvl1pPr>
            <a:lvl2pPr marL="450850" indent="-273050" algn="l" defTabSz="914400" rtl="0" eaLnBrk="1" latinLnBrk="0" hangingPunct="1">
              <a:spcBef>
                <a:spcPts val="0"/>
              </a:spcBef>
              <a:spcAft>
                <a:spcPts val="600"/>
              </a:spcAft>
              <a:buClr>
                <a:schemeClr val="tx2"/>
              </a:buClr>
              <a:buFont typeface="Arial" pitchFamily="34" charset="0"/>
              <a:buChar char="–"/>
              <a:defRPr sz="1600" kern="1200">
                <a:solidFill>
                  <a:srgbClr val="000000"/>
                </a:solidFill>
                <a:latin typeface="+mn-lt"/>
                <a:ea typeface="+mn-ea"/>
                <a:cs typeface="+mn-cs"/>
              </a:defRPr>
            </a:lvl2pPr>
            <a:lvl3pPr marL="628650" indent="-177800" algn="l" defTabSz="914400" rtl="0" eaLnBrk="1" latinLnBrk="0" hangingPunct="1">
              <a:spcBef>
                <a:spcPts val="0"/>
              </a:spcBef>
              <a:spcAft>
                <a:spcPts val="600"/>
              </a:spcAft>
              <a:buClr>
                <a:schemeClr val="tx2"/>
              </a:buClr>
              <a:buFont typeface="Arial" pitchFamily="34" charset="0"/>
              <a:buChar char="•"/>
              <a:tabLst>
                <a:tab pos="628650" algn="l"/>
              </a:tabLst>
              <a:defRPr sz="1400" kern="1200">
                <a:solidFill>
                  <a:srgbClr val="000000"/>
                </a:solidFill>
                <a:latin typeface="+mn-lt"/>
                <a:ea typeface="+mn-ea"/>
                <a:cs typeface="+mn-cs"/>
              </a:defRPr>
            </a:lvl3pPr>
            <a:lvl4pPr marL="806450" indent="-177800" algn="l" defTabSz="914400" rtl="0" eaLnBrk="1" latinLnBrk="0" hangingPunct="1">
              <a:spcBef>
                <a:spcPts val="0"/>
              </a:spcBef>
              <a:spcAft>
                <a:spcPts val="600"/>
              </a:spcAft>
              <a:buClr>
                <a:schemeClr val="tx2"/>
              </a:buClr>
              <a:buFont typeface="Arial" pitchFamily="34" charset="0"/>
              <a:buChar char="–"/>
              <a:defRPr sz="1200" kern="1200">
                <a:solidFill>
                  <a:srgbClr val="000000"/>
                </a:solidFill>
                <a:latin typeface="+mn-lt"/>
                <a:ea typeface="+mn-ea"/>
                <a:cs typeface="+mn-cs"/>
              </a:defRPr>
            </a:lvl4pPr>
            <a:lvl5pPr marL="984250" indent="-177800" algn="l" defTabSz="914400" rtl="0" eaLnBrk="1" latinLnBrk="0" hangingPunct="1">
              <a:spcBef>
                <a:spcPts val="0"/>
              </a:spcBef>
              <a:spcAft>
                <a:spcPts val="600"/>
              </a:spcAft>
              <a:buClr>
                <a:schemeClr val="tx2"/>
              </a:buClr>
              <a:buFont typeface="Arial" pitchFamily="34" charset="0"/>
              <a:buChar char="»"/>
              <a:defRPr sz="1100" kern="1200">
                <a:solidFill>
                  <a:srgbClr val="000000"/>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ts val="600"/>
              </a:spcBef>
              <a:spcAft>
                <a:spcPts val="600"/>
              </a:spcAft>
              <a:buClr>
                <a:srgbClr val="000000"/>
              </a:buClr>
              <a:buSzTx/>
              <a:buFont typeface="Arial" pitchFamily="34" charset="0"/>
              <a:buNone/>
              <a:tabLst/>
              <a:defRPr/>
            </a:pPr>
            <a:r>
              <a:rPr kumimoji="0" lang="en-US" sz="1600" b="0" i="0" u="none" strike="noStrike" kern="1200" cap="none" spc="0" normalizeH="0" baseline="0" noProof="0" dirty="0">
                <a:ln>
                  <a:noFill/>
                </a:ln>
                <a:solidFill>
                  <a:srgbClr val="000000"/>
                </a:solidFill>
                <a:effectLst/>
                <a:uLnTx/>
                <a:uFillTx/>
                <a:latin typeface="Calibri"/>
                <a:ea typeface="+mn-ea"/>
                <a:cs typeface="+mn-cs"/>
              </a:rPr>
              <a:t>Courtesy of Matthew D </a:t>
            </a:r>
            <a:r>
              <a:rPr kumimoji="0" lang="en-US" sz="1600" b="0" i="0" u="none" strike="noStrike" kern="1200" cap="none" spc="0" normalizeH="0" baseline="0" noProof="0" dirty="0" err="1">
                <a:ln>
                  <a:noFill/>
                </a:ln>
                <a:solidFill>
                  <a:srgbClr val="000000"/>
                </a:solidFill>
                <a:effectLst/>
                <a:uLnTx/>
                <a:uFillTx/>
                <a:latin typeface="Calibri"/>
                <a:ea typeface="+mn-ea"/>
                <a:cs typeface="+mn-cs"/>
              </a:rPr>
              <a:t>Galsky</a:t>
            </a:r>
            <a:r>
              <a:rPr kumimoji="0" lang="en-US" sz="1600" b="0" i="0" u="none" strike="noStrike" kern="1200" cap="none" spc="0" normalizeH="0" baseline="0" noProof="0" dirty="0">
                <a:ln>
                  <a:noFill/>
                </a:ln>
                <a:solidFill>
                  <a:srgbClr val="000000"/>
                </a:solidFill>
                <a:effectLst/>
                <a:uLnTx/>
                <a:uFillTx/>
                <a:latin typeface="Calibri"/>
                <a:ea typeface="+mn-ea"/>
                <a:cs typeface="+mn-cs"/>
              </a:rPr>
              <a:t>, MD</a:t>
            </a:r>
          </a:p>
          <a:p>
            <a:pPr marL="177800" marR="0" lvl="0" indent="-177800" algn="l" defTabSz="914400" rtl="0" eaLnBrk="1" fontAlgn="base" latinLnBrk="0" hangingPunct="1">
              <a:lnSpc>
                <a:spcPct val="100000"/>
              </a:lnSpc>
              <a:spcBef>
                <a:spcPts val="600"/>
              </a:spcBef>
              <a:spcAft>
                <a:spcPts val="600"/>
              </a:spcAft>
              <a:buClr>
                <a:srgbClr val="000000"/>
              </a:buClr>
              <a:buSzTx/>
              <a:buFont typeface="Arial" pitchFamily="34" charset="0"/>
              <a:buChar char="•"/>
              <a:tabLst/>
              <a:defRPr/>
            </a:pPr>
            <a:endParaRPr kumimoji="0" lang="en-US" sz="1600" b="0" i="0" u="none" strike="noStrike" kern="1200" cap="none" spc="0" normalizeH="0" baseline="0" noProof="0" dirty="0">
              <a:ln>
                <a:noFill/>
              </a:ln>
              <a:solidFill>
                <a:srgbClr val="000000"/>
              </a:solidFill>
              <a:effectLst/>
              <a:uLnTx/>
              <a:uFillTx/>
              <a:latin typeface="Calibri"/>
              <a:ea typeface="+mn-ea"/>
              <a:cs typeface="+mn-cs"/>
            </a:endParaRPr>
          </a:p>
          <a:p>
            <a:pPr marL="177800" marR="0" lvl="0" indent="-177800" algn="l" defTabSz="914400" rtl="0" eaLnBrk="1" fontAlgn="base" latinLnBrk="0" hangingPunct="1">
              <a:lnSpc>
                <a:spcPct val="100000"/>
              </a:lnSpc>
              <a:spcBef>
                <a:spcPts val="600"/>
              </a:spcBef>
              <a:spcAft>
                <a:spcPts val="600"/>
              </a:spcAft>
              <a:buClr>
                <a:srgbClr val="000000"/>
              </a:buClr>
              <a:buSzTx/>
              <a:buFont typeface="Arial" pitchFamily="34" charset="0"/>
              <a:buChar char="•"/>
              <a:tabLst/>
              <a:defRPr/>
            </a:pPr>
            <a:endParaRPr kumimoji="0" lang="en-US" sz="1600" b="0" i="0" u="none" strike="noStrike" kern="1200" cap="none" spc="0" normalizeH="0" baseline="0" noProof="0" dirty="0">
              <a:ln>
                <a:noFill/>
              </a:ln>
              <a:solidFill>
                <a:srgbClr val="000000"/>
              </a:solidFill>
              <a:effectLst/>
              <a:uLnTx/>
              <a:uFillTx/>
              <a:latin typeface="Calibri"/>
              <a:ea typeface="+mn-ea"/>
              <a:cs typeface="+mn-cs"/>
            </a:endParaRPr>
          </a:p>
          <a:p>
            <a:pPr marL="177800" marR="0" lvl="0" indent="-177800" algn="l" defTabSz="914400" rtl="0" eaLnBrk="1" fontAlgn="base" latinLnBrk="0" hangingPunct="1">
              <a:lnSpc>
                <a:spcPct val="100000"/>
              </a:lnSpc>
              <a:spcBef>
                <a:spcPts val="600"/>
              </a:spcBef>
              <a:spcAft>
                <a:spcPts val="600"/>
              </a:spcAft>
              <a:buClr>
                <a:srgbClr val="000000"/>
              </a:buClr>
              <a:buSzTx/>
              <a:buFont typeface="Arial" pitchFamily="34" charset="0"/>
              <a:buChar char="•"/>
              <a:tabLst/>
              <a:defRPr/>
            </a:pPr>
            <a:endParaRPr kumimoji="0" lang="en-US" sz="1600" b="0" i="0" u="none" strike="noStrike" kern="1200" cap="none" spc="0" normalizeH="0" baseline="0" noProof="0" dirty="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6377839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ext&#10;&#10;Description automatically generated">
            <a:extLst>
              <a:ext uri="{FF2B5EF4-FFF2-40B4-BE49-F238E27FC236}">
                <a16:creationId xmlns:a16="http://schemas.microsoft.com/office/drawing/2014/main" id="{43AA5D62-D474-6A47-90B7-8F7C0CF126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7408" y="395267"/>
            <a:ext cx="10369152" cy="5903481"/>
          </a:xfrm>
          <a:prstGeom prst="rect">
            <a:avLst/>
          </a:prstGeom>
        </p:spPr>
      </p:pic>
      <p:sp>
        <p:nvSpPr>
          <p:cNvPr id="5" name="TextBox 4">
            <a:extLst>
              <a:ext uri="{FF2B5EF4-FFF2-40B4-BE49-F238E27FC236}">
                <a16:creationId xmlns:a16="http://schemas.microsoft.com/office/drawing/2014/main" id="{AF23C46E-116E-614B-8918-D3860A3E46FE}"/>
              </a:ext>
            </a:extLst>
          </p:cNvPr>
          <p:cNvSpPr txBox="1"/>
          <p:nvPr/>
        </p:nvSpPr>
        <p:spPr>
          <a:xfrm>
            <a:off x="3935760" y="836712"/>
            <a:ext cx="2666756" cy="4616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448A6A"/>
                </a:solidFill>
                <a:effectLst/>
                <a:uLnTx/>
                <a:uFillTx/>
                <a:latin typeface="Arial" pitchFamily="-72" charset="0"/>
                <a:ea typeface="MS PGothic" charset="0"/>
              </a:rPr>
              <a:t>2022 Abstract 434</a:t>
            </a:r>
          </a:p>
        </p:txBody>
      </p:sp>
    </p:spTree>
    <p:extLst>
      <p:ext uri="{BB962C8B-B14F-4D97-AF65-F5344CB8AC3E}">
        <p14:creationId xmlns:p14="http://schemas.microsoft.com/office/powerpoint/2010/main" val="23805291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8D455D-2CF3-0C49-8C4A-1E018C40BE3C}"/>
              </a:ext>
            </a:extLst>
          </p:cNvPr>
          <p:cNvSpPr>
            <a:spLocks noGrp="1"/>
          </p:cNvSpPr>
          <p:nvPr>
            <p:ph type="title"/>
          </p:nvPr>
        </p:nvSpPr>
        <p:spPr/>
        <p:txBody>
          <a:bodyPr/>
          <a:lstStyle/>
          <a:p>
            <a:pPr algn="l"/>
            <a:r>
              <a:rPr lang="en-US" dirty="0"/>
              <a:t>TROPHY U-01 Multicohort-Phase Trial in Metastatic Urothelial Carcinoma</a:t>
            </a:r>
          </a:p>
        </p:txBody>
      </p:sp>
      <p:sp>
        <p:nvSpPr>
          <p:cNvPr id="3" name="TextBox 2">
            <a:extLst>
              <a:ext uri="{FF2B5EF4-FFF2-40B4-BE49-F238E27FC236}">
                <a16:creationId xmlns:a16="http://schemas.microsoft.com/office/drawing/2014/main" id="{E7C7F4CA-A0C4-4C43-A789-A30D5651413F}"/>
              </a:ext>
            </a:extLst>
          </p:cNvPr>
          <p:cNvSpPr txBox="1"/>
          <p:nvPr/>
        </p:nvSpPr>
        <p:spPr>
          <a:xfrm>
            <a:off x="119336" y="6525344"/>
            <a:ext cx="5537221"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Grivas</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P et al. Genitourinary Cancers Symposium 2022;Abstract 434.</a:t>
            </a:r>
          </a:p>
        </p:txBody>
      </p:sp>
      <p:pic>
        <p:nvPicPr>
          <p:cNvPr id="5" name="Picture 4" descr="Text, timeline&#10;&#10;Description automatically generated">
            <a:extLst>
              <a:ext uri="{FF2B5EF4-FFF2-40B4-BE49-F238E27FC236}">
                <a16:creationId xmlns:a16="http://schemas.microsoft.com/office/drawing/2014/main" id="{A17B57ED-696E-D24B-A8F7-51D3A6C89C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4418" y="1307612"/>
            <a:ext cx="11518096" cy="4713676"/>
          </a:xfrm>
          <a:prstGeom prst="rect">
            <a:avLst/>
          </a:prstGeom>
        </p:spPr>
      </p:pic>
    </p:spTree>
    <p:extLst>
      <p:ext uri="{BB962C8B-B14F-4D97-AF65-F5344CB8AC3E}">
        <p14:creationId xmlns:p14="http://schemas.microsoft.com/office/powerpoint/2010/main" val="38725914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8D455D-2CF3-0C49-8C4A-1E018C40BE3C}"/>
              </a:ext>
            </a:extLst>
          </p:cNvPr>
          <p:cNvSpPr>
            <a:spLocks noGrp="1"/>
          </p:cNvSpPr>
          <p:nvPr>
            <p:ph type="title"/>
          </p:nvPr>
        </p:nvSpPr>
        <p:spPr/>
        <p:txBody>
          <a:bodyPr/>
          <a:lstStyle/>
          <a:p>
            <a:pPr algn="l"/>
            <a:r>
              <a:rPr lang="en-US" dirty="0"/>
              <a:t>TROPHY U-01: Objective Response Rate by Subgroup and Individual Response Assessment</a:t>
            </a:r>
          </a:p>
        </p:txBody>
      </p:sp>
      <p:pic>
        <p:nvPicPr>
          <p:cNvPr id="5" name="Picture 4" descr="Chart&#10;&#10;Description automatically generated">
            <a:extLst>
              <a:ext uri="{FF2B5EF4-FFF2-40B4-BE49-F238E27FC236}">
                <a16:creationId xmlns:a16="http://schemas.microsoft.com/office/drawing/2014/main" id="{6F154C6A-7809-5E44-8868-CBBAD4CB72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0584" y="1459741"/>
            <a:ext cx="10307984" cy="4714635"/>
          </a:xfrm>
          <a:prstGeom prst="rect">
            <a:avLst/>
          </a:prstGeom>
        </p:spPr>
      </p:pic>
      <p:sp>
        <p:nvSpPr>
          <p:cNvPr id="6" name="TextBox 5">
            <a:extLst>
              <a:ext uri="{FF2B5EF4-FFF2-40B4-BE49-F238E27FC236}">
                <a16:creationId xmlns:a16="http://schemas.microsoft.com/office/drawing/2014/main" id="{6148FB8A-8163-F641-9F24-BA6F97F49CEE}"/>
              </a:ext>
            </a:extLst>
          </p:cNvPr>
          <p:cNvSpPr txBox="1"/>
          <p:nvPr/>
        </p:nvSpPr>
        <p:spPr>
          <a:xfrm>
            <a:off x="119336" y="6525344"/>
            <a:ext cx="5537221"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Grivas</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P et al. Genitourinary Cancers Symposium 2022;Abstract 434.</a:t>
            </a:r>
          </a:p>
        </p:txBody>
      </p:sp>
    </p:spTree>
    <p:extLst>
      <p:ext uri="{BB962C8B-B14F-4D97-AF65-F5344CB8AC3E}">
        <p14:creationId xmlns:p14="http://schemas.microsoft.com/office/powerpoint/2010/main" val="42412955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6BED4D37-006D-9239-D284-1F902BDF8FBB}"/>
              </a:ext>
            </a:extLst>
          </p:cNvPr>
          <p:cNvSpPr>
            <a:spLocks noGrp="1"/>
          </p:cNvSpPr>
          <p:nvPr>
            <p:ph idx="1"/>
          </p:nvPr>
        </p:nvSpPr>
        <p:spPr>
          <a:xfrm>
            <a:off x="528636" y="1233182"/>
            <a:ext cx="10501314" cy="5481943"/>
          </a:xfrm>
        </p:spPr>
        <p:txBody>
          <a:bodyPr>
            <a:normAutofit fontScale="92500" lnSpcReduction="10000"/>
          </a:bodyPr>
          <a:lstStyle/>
          <a:p>
            <a:pPr marL="0" indent="0">
              <a:buFont typeface="Courier New" pitchFamily="49" charset="0"/>
              <a:buNone/>
            </a:pPr>
            <a:r>
              <a:rPr lang="en-US" altLang="en-US" dirty="0">
                <a:latin typeface="Arial" pitchFamily="34" charset="0"/>
                <a:ea typeface="ＭＳ Ｐゴシック" pitchFamily="34" charset="-128"/>
                <a:cs typeface="Arial" pitchFamily="34" charset="0"/>
              </a:rPr>
              <a:t>A 67 </a:t>
            </a:r>
            <a:r>
              <a:rPr lang="en-US" altLang="en-US" dirty="0" err="1">
                <a:latin typeface="Arial" pitchFamily="34" charset="0"/>
                <a:ea typeface="ＭＳ Ｐゴシック" pitchFamily="34" charset="-128"/>
                <a:cs typeface="Arial" pitchFamily="34" charset="0"/>
              </a:rPr>
              <a:t>yo</a:t>
            </a:r>
            <a:r>
              <a:rPr lang="en-US" altLang="en-US" dirty="0">
                <a:latin typeface="Arial" pitchFamily="34" charset="0"/>
                <a:ea typeface="ＭＳ Ｐゴシック" pitchFamily="34" charset="-128"/>
                <a:cs typeface="Arial" pitchFamily="34" charset="0"/>
              </a:rPr>
              <a:t> gentleman referred to the GU oncology clinics for NMIBC</a:t>
            </a:r>
          </a:p>
          <a:p>
            <a:pPr marL="0" indent="0">
              <a:buFont typeface="Courier New" pitchFamily="49" charset="0"/>
              <a:buNone/>
            </a:pPr>
            <a:r>
              <a:rPr lang="en-US" altLang="en-US" dirty="0">
                <a:latin typeface="Arial" pitchFamily="34" charset="0"/>
                <a:ea typeface="ＭＳ Ｐゴシック" pitchFamily="34" charset="-128"/>
                <a:cs typeface="Arial" pitchFamily="34" charset="0"/>
              </a:rPr>
              <a:t>Comorbidities:</a:t>
            </a:r>
          </a:p>
          <a:p>
            <a:r>
              <a:rPr lang="en-US" altLang="en-US" dirty="0">
                <a:latin typeface="Arial" pitchFamily="34" charset="0"/>
                <a:ea typeface="ＭＳ Ｐゴシック" pitchFamily="34" charset="-128"/>
                <a:cs typeface="Arial" pitchFamily="34" charset="0"/>
              </a:rPr>
              <a:t>History of psoriasis</a:t>
            </a:r>
          </a:p>
          <a:p>
            <a:r>
              <a:rPr lang="en-US" altLang="en-US" dirty="0">
                <a:latin typeface="Arial" pitchFamily="34" charset="0"/>
                <a:ea typeface="ＭＳ Ｐゴシック" pitchFamily="34" charset="-128"/>
                <a:cs typeface="Arial" pitchFamily="34" charset="0"/>
              </a:rPr>
              <a:t>Hypertension</a:t>
            </a:r>
          </a:p>
          <a:p>
            <a:pPr marL="0" indent="0">
              <a:buFont typeface="Courier New" pitchFamily="49" charset="0"/>
              <a:buNone/>
            </a:pPr>
            <a:r>
              <a:rPr lang="en-US" altLang="en-US" dirty="0">
                <a:latin typeface="Arial" pitchFamily="34" charset="0"/>
                <a:ea typeface="ＭＳ Ｐゴシック" pitchFamily="34" charset="-128"/>
                <a:cs typeface="Arial" pitchFamily="34" charset="0"/>
              </a:rPr>
              <a:t>Disease history</a:t>
            </a:r>
          </a:p>
          <a:p>
            <a:r>
              <a:rPr lang="en-US" altLang="en-US" dirty="0" err="1">
                <a:latin typeface="Arial" pitchFamily="34" charset="0"/>
                <a:ea typeface="ＭＳ Ｐゴシック" pitchFamily="34" charset="-128"/>
                <a:cs typeface="Arial" pitchFamily="34" charset="0"/>
              </a:rPr>
              <a:t>Haematuria</a:t>
            </a:r>
            <a:r>
              <a:rPr lang="en-US" altLang="en-US" dirty="0">
                <a:latin typeface="Arial" pitchFamily="34" charset="0"/>
                <a:ea typeface="ＭＳ Ｐゴシック" pitchFamily="34" charset="-128"/>
                <a:cs typeface="Arial" pitchFamily="34" charset="0"/>
              </a:rPr>
              <a:t> in July 2020 -&gt; US and CT-scan revealed mass of the left wall of the bladder</a:t>
            </a:r>
          </a:p>
          <a:p>
            <a:r>
              <a:rPr lang="fr-FR" altLang="en-US" dirty="0">
                <a:latin typeface="Arial" pitchFamily="34" charset="0"/>
                <a:ea typeface="ＭＳ Ｐゴシック" pitchFamily="34" charset="-128"/>
                <a:cs typeface="Arial" pitchFamily="34" charset="0"/>
              </a:rPr>
              <a:t>TURBT </a:t>
            </a:r>
            <a:r>
              <a:rPr lang="fr-FR" altLang="en-US" dirty="0" err="1">
                <a:latin typeface="Arial" pitchFamily="34" charset="0"/>
                <a:ea typeface="ＭＳ Ｐゴシック" pitchFamily="34" charset="-128"/>
                <a:cs typeface="Arial" pitchFamily="34" charset="0"/>
              </a:rPr>
              <a:t>performed</a:t>
            </a:r>
            <a:r>
              <a:rPr lang="fr-FR" altLang="en-US" dirty="0">
                <a:latin typeface="Arial" pitchFamily="34" charset="0"/>
                <a:ea typeface="ＭＳ Ｐゴシック" pitchFamily="34" charset="-128"/>
                <a:cs typeface="Arial" pitchFamily="34" charset="0"/>
              </a:rPr>
              <a:t> in </a:t>
            </a:r>
            <a:r>
              <a:rPr lang="fr-FR" altLang="en-US" dirty="0" err="1">
                <a:latin typeface="Arial" pitchFamily="34" charset="0"/>
                <a:ea typeface="ＭＳ Ｐゴシック" pitchFamily="34" charset="-128"/>
                <a:cs typeface="Arial" pitchFamily="34" charset="0"/>
              </a:rPr>
              <a:t>late</a:t>
            </a:r>
            <a:r>
              <a:rPr lang="fr-FR" altLang="en-US" dirty="0">
                <a:latin typeface="Arial" pitchFamily="34" charset="0"/>
                <a:ea typeface="ＭＳ Ｐゴシック" pitchFamily="34" charset="-128"/>
                <a:cs typeface="Arial" pitchFamily="34" charset="0"/>
              </a:rPr>
              <a:t> August 2020 (</a:t>
            </a:r>
            <a:r>
              <a:rPr lang="fr-FR" altLang="en-US" dirty="0" err="1">
                <a:latin typeface="Arial" pitchFamily="34" charset="0"/>
                <a:ea typeface="ＭＳ Ｐゴシック" pitchFamily="34" charset="-128"/>
                <a:cs typeface="Arial" pitchFamily="34" charset="0"/>
              </a:rPr>
              <a:t>summer</a:t>
            </a:r>
            <a:r>
              <a:rPr lang="fr-FR" altLang="en-US" dirty="0">
                <a:latin typeface="Arial" pitchFamily="34" charset="0"/>
                <a:ea typeface="ＭＳ Ｐゴシック" pitchFamily="34" charset="-128"/>
                <a:cs typeface="Arial" pitchFamily="34" charset="0"/>
              </a:rPr>
              <a:t> vacation..)</a:t>
            </a:r>
          </a:p>
          <a:p>
            <a:r>
              <a:rPr lang="fr-FR" altLang="en-US" dirty="0" err="1">
                <a:latin typeface="Arial" pitchFamily="34" charset="0"/>
                <a:ea typeface="ＭＳ Ｐゴシック" pitchFamily="34" charset="-128"/>
                <a:cs typeface="Arial" pitchFamily="34" charset="0"/>
              </a:rPr>
              <a:t>Pathological</a:t>
            </a:r>
            <a:r>
              <a:rPr lang="fr-FR" altLang="en-US" dirty="0">
                <a:latin typeface="Arial" pitchFamily="34" charset="0"/>
                <a:ea typeface="ＭＳ Ｐゴシック" pitchFamily="34" charset="-128"/>
                <a:cs typeface="Arial" pitchFamily="34" charset="0"/>
              </a:rPr>
              <a:t> report: </a:t>
            </a:r>
            <a:r>
              <a:rPr lang="fr-FR" altLang="en-US" dirty="0" err="1">
                <a:latin typeface="Arial" pitchFamily="34" charset="0"/>
                <a:ea typeface="ＭＳ Ｐゴシック" pitchFamily="34" charset="-128"/>
                <a:cs typeface="Arial" pitchFamily="34" charset="0"/>
              </a:rPr>
              <a:t>urothelial</a:t>
            </a:r>
            <a:r>
              <a:rPr lang="fr-FR" altLang="en-US" dirty="0">
                <a:latin typeface="Arial" pitchFamily="34" charset="0"/>
                <a:ea typeface="ＭＳ Ｐゴシック" pitchFamily="34" charset="-128"/>
                <a:cs typeface="Arial" pitchFamily="34" charset="0"/>
              </a:rPr>
              <a:t> </a:t>
            </a:r>
            <a:r>
              <a:rPr lang="fr-FR" altLang="en-US" dirty="0" err="1">
                <a:latin typeface="Arial" pitchFamily="34" charset="0"/>
                <a:ea typeface="ＭＳ Ｐゴシック" pitchFamily="34" charset="-128"/>
                <a:cs typeface="Arial" pitchFamily="34" charset="0"/>
              </a:rPr>
              <a:t>carcinoma</a:t>
            </a:r>
            <a:r>
              <a:rPr lang="fr-FR" altLang="en-US" dirty="0">
                <a:latin typeface="Arial" pitchFamily="34" charset="0"/>
                <a:ea typeface="ＭＳ Ｐゴシック" pitchFamily="34" charset="-128"/>
                <a:cs typeface="Arial" pitchFamily="34" charset="0"/>
              </a:rPr>
              <a:t>, no variant, high grade </a:t>
            </a:r>
            <a:r>
              <a:rPr lang="fr-FR" altLang="en-US" dirty="0" err="1">
                <a:latin typeface="Arial" pitchFamily="34" charset="0"/>
                <a:ea typeface="ＭＳ Ｐゴシック" pitchFamily="34" charset="-128"/>
                <a:cs typeface="Arial" pitchFamily="34" charset="0"/>
              </a:rPr>
              <a:t>tumor</a:t>
            </a:r>
            <a:r>
              <a:rPr lang="fr-FR" altLang="en-US" dirty="0">
                <a:latin typeface="Arial" pitchFamily="34" charset="0"/>
                <a:ea typeface="ＭＳ Ｐゴシック" pitchFamily="34" charset="-128"/>
                <a:cs typeface="Arial" pitchFamily="34" charset="0"/>
              </a:rPr>
              <a:t>, T1 and CIS</a:t>
            </a:r>
          </a:p>
          <a:p>
            <a:r>
              <a:rPr lang="fr-FR" altLang="en-US" dirty="0">
                <a:latin typeface="Arial" pitchFamily="34" charset="0"/>
                <a:ea typeface="ＭＳ Ｐゴシック" pitchFamily="34" charset="-128"/>
                <a:cs typeface="Arial" pitchFamily="34" charset="0"/>
              </a:rPr>
              <a:t>Second TURBT in </a:t>
            </a:r>
            <a:r>
              <a:rPr lang="fr-FR" altLang="en-US" dirty="0" err="1">
                <a:latin typeface="Arial" pitchFamily="34" charset="0"/>
                <a:ea typeface="ＭＳ Ｐゴシック" pitchFamily="34" charset="-128"/>
                <a:cs typeface="Arial" pitchFamily="34" charset="0"/>
              </a:rPr>
              <a:t>early</a:t>
            </a:r>
            <a:r>
              <a:rPr lang="fr-FR" altLang="en-US" dirty="0">
                <a:latin typeface="Arial" pitchFamily="34" charset="0"/>
                <a:ea typeface="ＭＳ Ｐゴシック" pitchFamily="34" charset="-128"/>
                <a:cs typeface="Arial" pitchFamily="34" charset="0"/>
              </a:rPr>
              <a:t> </a:t>
            </a:r>
            <a:r>
              <a:rPr lang="fr-FR" altLang="en-US" dirty="0" err="1">
                <a:latin typeface="Arial" pitchFamily="34" charset="0"/>
                <a:ea typeface="ＭＳ Ｐゴシック" pitchFamily="34" charset="-128"/>
                <a:cs typeface="Arial" pitchFamily="34" charset="0"/>
              </a:rPr>
              <a:t>October</a:t>
            </a:r>
            <a:r>
              <a:rPr lang="fr-FR" altLang="en-US" dirty="0">
                <a:latin typeface="Arial" pitchFamily="34" charset="0"/>
                <a:ea typeface="ＭＳ Ｐゴシック" pitchFamily="34" charset="-128"/>
                <a:cs typeface="Arial" pitchFamily="34" charset="0"/>
              </a:rPr>
              <a:t>: no </a:t>
            </a:r>
            <a:r>
              <a:rPr lang="fr-FR" altLang="en-US" dirty="0" err="1">
                <a:latin typeface="Arial" pitchFamily="34" charset="0"/>
                <a:ea typeface="ＭＳ Ｐゴシック" pitchFamily="34" charset="-128"/>
                <a:cs typeface="Arial" pitchFamily="34" charset="0"/>
              </a:rPr>
              <a:t>tumor</a:t>
            </a:r>
            <a:r>
              <a:rPr lang="fr-FR" altLang="en-US" dirty="0">
                <a:latin typeface="Arial" pitchFamily="34" charset="0"/>
                <a:ea typeface="ＭＳ Ｐゴシック" pitchFamily="34" charset="-128"/>
                <a:cs typeface="Arial" pitchFamily="34" charset="0"/>
              </a:rPr>
              <a:t> </a:t>
            </a:r>
            <a:r>
              <a:rPr lang="fr-FR" altLang="en-US" dirty="0" err="1">
                <a:latin typeface="Arial" pitchFamily="34" charset="0"/>
                <a:ea typeface="ＭＳ Ｐゴシック" pitchFamily="34" charset="-128"/>
                <a:cs typeface="Arial" pitchFamily="34" charset="0"/>
              </a:rPr>
              <a:t>cells</a:t>
            </a:r>
            <a:endParaRPr lang="fr-FR" altLang="en-US" dirty="0">
              <a:latin typeface="Arial" pitchFamily="34" charset="0"/>
              <a:ea typeface="ＭＳ Ｐゴシック" pitchFamily="34" charset="-128"/>
              <a:cs typeface="Arial" pitchFamily="34" charset="0"/>
            </a:endParaRPr>
          </a:p>
        </p:txBody>
      </p:sp>
      <p:sp>
        <p:nvSpPr>
          <p:cNvPr id="6" name="Text Placeholder 5">
            <a:extLst>
              <a:ext uri="{FF2B5EF4-FFF2-40B4-BE49-F238E27FC236}">
                <a16:creationId xmlns:a16="http://schemas.microsoft.com/office/drawing/2014/main" id="{D1B48106-6879-76D9-2527-C4FDB7B8F541}"/>
              </a:ext>
            </a:extLst>
          </p:cNvPr>
          <p:cNvSpPr>
            <a:spLocks noGrp="1"/>
          </p:cNvSpPr>
          <p:nvPr>
            <p:ph type="body" sz="quarter" idx="10"/>
          </p:nvPr>
        </p:nvSpPr>
        <p:spPr/>
        <p:txBody>
          <a:bodyPr/>
          <a:lstStyle/>
          <a:p>
            <a:r>
              <a:rPr lang="en-US" sz="3200" dirty="0"/>
              <a:t>Case — </a:t>
            </a:r>
            <a:r>
              <a:rPr lang="en-US" sz="3200" dirty="0" err="1"/>
              <a:t>Yohann</a:t>
            </a:r>
            <a:r>
              <a:rPr lang="en-US" sz="3200" dirty="0"/>
              <a:t> </a:t>
            </a:r>
            <a:r>
              <a:rPr lang="en-US" sz="3200" dirty="0" err="1"/>
              <a:t>Loriot</a:t>
            </a:r>
            <a:r>
              <a:rPr lang="en-US" sz="3200" dirty="0"/>
              <a:t>, MD, PhD</a:t>
            </a:r>
          </a:p>
        </p:txBody>
      </p:sp>
      <p:pic>
        <p:nvPicPr>
          <p:cNvPr id="8" name="Picture 7">
            <a:extLst>
              <a:ext uri="{FF2B5EF4-FFF2-40B4-BE49-F238E27FC236}">
                <a16:creationId xmlns:a16="http://schemas.microsoft.com/office/drawing/2014/main" id="{830DD0DE-2BA3-08BB-1BDF-4326D53C0175}"/>
              </a:ext>
            </a:extLst>
          </p:cNvPr>
          <p:cNvPicPr>
            <a:picLocks noChangeAspect="1"/>
          </p:cNvPicPr>
          <p:nvPr/>
        </p:nvPicPr>
        <p:blipFill>
          <a:blip r:embed="rId2"/>
          <a:srcRect/>
          <a:stretch/>
        </p:blipFill>
        <p:spPr>
          <a:xfrm>
            <a:off x="10505624" y="148390"/>
            <a:ext cx="1261872" cy="1261872"/>
          </a:xfrm>
          <a:prstGeom prst="rect">
            <a:avLst/>
          </a:prstGeom>
        </p:spPr>
      </p:pic>
    </p:spTree>
    <p:extLst>
      <p:ext uri="{BB962C8B-B14F-4D97-AF65-F5344CB8AC3E}">
        <p14:creationId xmlns:p14="http://schemas.microsoft.com/office/powerpoint/2010/main" val="42513467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8D455D-2CF3-0C49-8C4A-1E018C40BE3C}"/>
              </a:ext>
            </a:extLst>
          </p:cNvPr>
          <p:cNvSpPr>
            <a:spLocks noGrp="1"/>
          </p:cNvSpPr>
          <p:nvPr>
            <p:ph type="title"/>
          </p:nvPr>
        </p:nvSpPr>
        <p:spPr/>
        <p:txBody>
          <a:bodyPr/>
          <a:lstStyle/>
          <a:p>
            <a:pPr algn="l"/>
            <a:r>
              <a:rPr lang="en-US" dirty="0"/>
              <a:t>TROPHY U-01: Most Common Treatment-Related Adverse Events for All Patients</a:t>
            </a:r>
          </a:p>
        </p:txBody>
      </p:sp>
      <p:pic>
        <p:nvPicPr>
          <p:cNvPr id="5" name="Picture 4" descr="Table&#10;&#10;Description automatically generated">
            <a:extLst>
              <a:ext uri="{FF2B5EF4-FFF2-40B4-BE49-F238E27FC236}">
                <a16:creationId xmlns:a16="http://schemas.microsoft.com/office/drawing/2014/main" id="{CDD97DF0-56E2-4B46-A845-3BF8FFA03C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147" y="1318976"/>
            <a:ext cx="10745133" cy="4630304"/>
          </a:xfrm>
          <a:prstGeom prst="rect">
            <a:avLst/>
          </a:prstGeom>
        </p:spPr>
      </p:pic>
      <p:sp>
        <p:nvSpPr>
          <p:cNvPr id="6" name="TextBox 5">
            <a:extLst>
              <a:ext uri="{FF2B5EF4-FFF2-40B4-BE49-F238E27FC236}">
                <a16:creationId xmlns:a16="http://schemas.microsoft.com/office/drawing/2014/main" id="{209EFD69-2942-4842-9996-C1929C319644}"/>
              </a:ext>
            </a:extLst>
          </p:cNvPr>
          <p:cNvSpPr txBox="1"/>
          <p:nvPr/>
        </p:nvSpPr>
        <p:spPr>
          <a:xfrm>
            <a:off x="119336" y="6525344"/>
            <a:ext cx="5537221"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Grivas</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P et al. Genitourinary Cancers Symposium 2022;Abstract 434.</a:t>
            </a:r>
          </a:p>
        </p:txBody>
      </p:sp>
    </p:spTree>
    <p:extLst>
      <p:ext uri="{BB962C8B-B14F-4D97-AF65-F5344CB8AC3E}">
        <p14:creationId xmlns:p14="http://schemas.microsoft.com/office/powerpoint/2010/main" val="5595725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597E88D-E2AE-314B-86DC-2759B3976A8F}"/>
              </a:ext>
            </a:extLst>
          </p:cNvPr>
          <p:cNvSpPr>
            <a:spLocks noGrp="1"/>
          </p:cNvSpPr>
          <p:nvPr>
            <p:ph type="title"/>
          </p:nvPr>
        </p:nvSpPr>
        <p:spPr>
          <a:xfrm>
            <a:off x="816237" y="1772816"/>
            <a:ext cx="9816267" cy="2232248"/>
          </a:xfrm>
        </p:spPr>
        <p:txBody>
          <a:bodyPr/>
          <a:lstStyle/>
          <a:p>
            <a:pPr algn="l">
              <a:spcBef>
                <a:spcPts val="0"/>
              </a:spcBef>
              <a:spcAft>
                <a:spcPts val="0"/>
              </a:spcAft>
            </a:pPr>
            <a:r>
              <a:rPr lang="en-US" sz="3600" dirty="0" err="1">
                <a:solidFill>
                  <a:srgbClr val="0231FF"/>
                </a:solidFill>
                <a:effectLst/>
                <a:latin typeface="+mn-lt"/>
                <a:ea typeface="Times New Roman" panose="02020603050405020304" pitchFamily="18" charset="0"/>
                <a:cs typeface="Times New Roman" panose="02020603050405020304" pitchFamily="18" charset="0"/>
              </a:rPr>
              <a:t>Cabozantinib</a:t>
            </a:r>
            <a:r>
              <a:rPr lang="en-US" sz="3600" dirty="0">
                <a:solidFill>
                  <a:srgbClr val="0231FF"/>
                </a:solidFill>
                <a:effectLst/>
                <a:latin typeface="+mn-lt"/>
                <a:ea typeface="Times New Roman" panose="02020603050405020304" pitchFamily="18" charset="0"/>
                <a:cs typeface="Times New Roman" panose="02020603050405020304" pitchFamily="18" charset="0"/>
              </a:rPr>
              <a:t> in Combination with Atezolizumab in Urothelial Carcinoma Previously Treated with Platinum-Containing Chemotherapy: Results from Cohort 2 of the COSMIC-021 Study</a:t>
            </a:r>
            <a:endParaRPr lang="en-US" sz="3600" dirty="0">
              <a:solidFill>
                <a:srgbClr val="0231FF"/>
              </a:solidFill>
              <a:effectLst/>
              <a:latin typeface="+mn-lt"/>
              <a:ea typeface="Calibri" panose="020F0502020204030204" pitchFamily="34" charset="0"/>
              <a:cs typeface="Times New Roman" panose="02020603050405020304" pitchFamily="18" charset="0"/>
            </a:endParaRPr>
          </a:p>
        </p:txBody>
      </p:sp>
      <p:sp>
        <p:nvSpPr>
          <p:cNvPr id="4" name="Content Placeholder 3">
            <a:extLst>
              <a:ext uri="{FF2B5EF4-FFF2-40B4-BE49-F238E27FC236}">
                <a16:creationId xmlns:a16="http://schemas.microsoft.com/office/drawing/2014/main" id="{FB4437C9-454D-D649-8D32-1E10F47C0800}"/>
              </a:ext>
            </a:extLst>
          </p:cNvPr>
          <p:cNvSpPr>
            <a:spLocks noGrp="1"/>
          </p:cNvSpPr>
          <p:nvPr>
            <p:ph idx="1"/>
          </p:nvPr>
        </p:nvSpPr>
        <p:spPr>
          <a:xfrm>
            <a:off x="782874" y="4149080"/>
            <a:ext cx="10392330" cy="1561930"/>
          </a:xfrm>
        </p:spPr>
        <p:txBody>
          <a:bodyPr/>
          <a:lstStyle/>
          <a:p>
            <a:pPr marL="98425" indent="0">
              <a:spcAft>
                <a:spcPts val="0"/>
              </a:spcAft>
              <a:buNone/>
            </a:pPr>
            <a:r>
              <a:rPr lang="en-US" b="0" dirty="0">
                <a:solidFill>
                  <a:schemeClr val="tx1"/>
                </a:solidFill>
              </a:rPr>
              <a:t>Pal SK et al. </a:t>
            </a:r>
            <a:br>
              <a:rPr lang="en-US" b="0" dirty="0">
                <a:solidFill>
                  <a:schemeClr val="tx1"/>
                </a:solidFill>
              </a:rPr>
            </a:br>
            <a:r>
              <a:rPr lang="en-US" b="0" kern="1200" dirty="0">
                <a:solidFill>
                  <a:schemeClr val="tx1"/>
                </a:solidFill>
                <a:latin typeface="Calibri" panose="020F0502020204030204" pitchFamily="34" charset="0"/>
                <a:ea typeface="MS PGothic" charset="0"/>
                <a:cs typeface="Calibri" panose="020F0502020204030204" pitchFamily="34" charset="0"/>
              </a:rPr>
              <a:t>ASCO 2020;Abstract 5013</a:t>
            </a:r>
            <a:r>
              <a:rPr lang="en-US" b="0" dirty="0">
                <a:solidFill>
                  <a:schemeClr val="tx1"/>
                </a:solidFill>
              </a:rPr>
              <a:t>.</a:t>
            </a:r>
          </a:p>
        </p:txBody>
      </p:sp>
    </p:spTree>
    <p:extLst>
      <p:ext uri="{BB962C8B-B14F-4D97-AF65-F5344CB8AC3E}">
        <p14:creationId xmlns:p14="http://schemas.microsoft.com/office/powerpoint/2010/main" val="39726412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597E88D-E2AE-314B-86DC-2759B3976A8F}"/>
              </a:ext>
            </a:extLst>
          </p:cNvPr>
          <p:cNvSpPr>
            <a:spLocks noGrp="1"/>
          </p:cNvSpPr>
          <p:nvPr>
            <p:ph type="title"/>
          </p:nvPr>
        </p:nvSpPr>
        <p:spPr>
          <a:xfrm>
            <a:off x="695399" y="91598"/>
            <a:ext cx="10369153" cy="1311548"/>
          </a:xfrm>
        </p:spPr>
        <p:txBody>
          <a:bodyPr/>
          <a:lstStyle/>
          <a:p>
            <a:pPr algn="l"/>
            <a:r>
              <a:rPr lang="en-US" sz="3600" dirty="0">
                <a:solidFill>
                  <a:srgbClr val="0231FF"/>
                </a:solidFill>
              </a:rPr>
              <a:t>COSMIC-021: Study Design for UC Expansion Cohort 2</a:t>
            </a:r>
          </a:p>
        </p:txBody>
      </p:sp>
      <p:sp>
        <p:nvSpPr>
          <p:cNvPr id="4" name="Content Placeholder 3">
            <a:extLst>
              <a:ext uri="{FF2B5EF4-FFF2-40B4-BE49-F238E27FC236}">
                <a16:creationId xmlns:a16="http://schemas.microsoft.com/office/drawing/2014/main" id="{FB4437C9-454D-D649-8D32-1E10F47C0800}"/>
              </a:ext>
            </a:extLst>
          </p:cNvPr>
          <p:cNvSpPr>
            <a:spLocks noGrp="1"/>
          </p:cNvSpPr>
          <p:nvPr>
            <p:ph idx="1"/>
          </p:nvPr>
        </p:nvSpPr>
        <p:spPr>
          <a:xfrm>
            <a:off x="206650" y="6478370"/>
            <a:ext cx="10392330" cy="288032"/>
          </a:xfrm>
        </p:spPr>
        <p:txBody>
          <a:bodyPr/>
          <a:lstStyle/>
          <a:p>
            <a:pPr marL="98425" indent="0">
              <a:spcAft>
                <a:spcPts val="0"/>
              </a:spcAft>
              <a:buNone/>
            </a:pPr>
            <a:r>
              <a:rPr lang="en-US" sz="1500" b="0" dirty="0">
                <a:solidFill>
                  <a:schemeClr val="tx1"/>
                </a:solidFill>
              </a:rPr>
              <a:t>Pal SK et al. </a:t>
            </a:r>
            <a:r>
              <a:rPr lang="en-US" sz="1500" b="0" kern="1200" dirty="0">
                <a:solidFill>
                  <a:schemeClr val="tx1"/>
                </a:solidFill>
                <a:latin typeface="Calibri" panose="020F0502020204030204" pitchFamily="34" charset="0"/>
                <a:ea typeface="MS PGothic" charset="0"/>
                <a:cs typeface="Calibri" panose="020F0502020204030204" pitchFamily="34" charset="0"/>
              </a:rPr>
              <a:t>ASCO 2020;Abstract 5013</a:t>
            </a:r>
            <a:r>
              <a:rPr lang="en-US" sz="1500" b="0" dirty="0">
                <a:solidFill>
                  <a:schemeClr val="tx1"/>
                </a:solidFill>
              </a:rPr>
              <a:t>.</a:t>
            </a:r>
          </a:p>
        </p:txBody>
      </p:sp>
      <p:pic>
        <p:nvPicPr>
          <p:cNvPr id="5" name="Picture 4" descr="Text&#10;&#10;Description automatically generated with medium confidence">
            <a:extLst>
              <a:ext uri="{FF2B5EF4-FFF2-40B4-BE49-F238E27FC236}">
                <a16:creationId xmlns:a16="http://schemas.microsoft.com/office/drawing/2014/main" id="{2C3F6F89-4B73-B49D-F6BA-03B9B41BA2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7448" y="1268760"/>
            <a:ext cx="9499600" cy="4851400"/>
          </a:xfrm>
          <a:prstGeom prst="rect">
            <a:avLst/>
          </a:prstGeom>
        </p:spPr>
      </p:pic>
    </p:spTree>
    <p:extLst>
      <p:ext uri="{BB962C8B-B14F-4D97-AF65-F5344CB8AC3E}">
        <p14:creationId xmlns:p14="http://schemas.microsoft.com/office/powerpoint/2010/main" val="13519210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597E88D-E2AE-314B-86DC-2759B3976A8F}"/>
              </a:ext>
            </a:extLst>
          </p:cNvPr>
          <p:cNvSpPr>
            <a:spLocks noGrp="1"/>
          </p:cNvSpPr>
          <p:nvPr>
            <p:ph type="title"/>
          </p:nvPr>
        </p:nvSpPr>
        <p:spPr>
          <a:xfrm>
            <a:off x="695399" y="91598"/>
            <a:ext cx="10369153" cy="1311548"/>
          </a:xfrm>
        </p:spPr>
        <p:txBody>
          <a:bodyPr/>
          <a:lstStyle/>
          <a:p>
            <a:pPr algn="l"/>
            <a:r>
              <a:rPr lang="en-US" sz="3600" dirty="0">
                <a:solidFill>
                  <a:srgbClr val="0231FF"/>
                </a:solidFill>
              </a:rPr>
              <a:t>COSMIC-021: Immune-Related Adverse Events (AEs)</a:t>
            </a:r>
          </a:p>
        </p:txBody>
      </p:sp>
      <p:pic>
        <p:nvPicPr>
          <p:cNvPr id="5" name="Picture 4" descr="Table&#10;&#10;Description automatically generated">
            <a:extLst>
              <a:ext uri="{FF2B5EF4-FFF2-40B4-BE49-F238E27FC236}">
                <a16:creationId xmlns:a16="http://schemas.microsoft.com/office/drawing/2014/main" id="{09DC27D8-1CF2-222D-768E-902090CAE4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6712" y="1502477"/>
            <a:ext cx="9966525" cy="4546134"/>
          </a:xfrm>
          <a:prstGeom prst="rect">
            <a:avLst/>
          </a:prstGeom>
        </p:spPr>
      </p:pic>
      <p:sp>
        <p:nvSpPr>
          <p:cNvPr id="9" name="Content Placeholder 3">
            <a:extLst>
              <a:ext uri="{FF2B5EF4-FFF2-40B4-BE49-F238E27FC236}">
                <a16:creationId xmlns:a16="http://schemas.microsoft.com/office/drawing/2014/main" id="{074B92E2-134C-A942-82C2-E9DCC6BDFD3E}"/>
              </a:ext>
            </a:extLst>
          </p:cNvPr>
          <p:cNvSpPr txBox="1">
            <a:spLocks/>
          </p:cNvSpPr>
          <p:nvPr/>
        </p:nvSpPr>
        <p:spPr bwMode="auto">
          <a:xfrm>
            <a:off x="206650" y="6478370"/>
            <a:ext cx="10392330" cy="288032"/>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indent="0">
              <a:spcAft>
                <a:spcPts val="0"/>
              </a:spcAft>
              <a:buFont typeface="Arial" pitchFamily="-72" charset="0"/>
              <a:buNone/>
            </a:pPr>
            <a:r>
              <a:rPr lang="en-US" sz="1500" b="0" kern="0">
                <a:solidFill>
                  <a:schemeClr val="tx1"/>
                </a:solidFill>
              </a:rPr>
              <a:t>Pal SK et al. </a:t>
            </a:r>
            <a:r>
              <a:rPr lang="en-US" sz="1500" b="0" kern="1200">
                <a:solidFill>
                  <a:schemeClr val="tx1"/>
                </a:solidFill>
                <a:latin typeface="Calibri" panose="020F0502020204030204" pitchFamily="34" charset="0"/>
                <a:ea typeface="MS PGothic" charset="0"/>
                <a:cs typeface="Calibri" panose="020F0502020204030204" pitchFamily="34" charset="0"/>
              </a:rPr>
              <a:t>ASCO 2020;Abstract 5013</a:t>
            </a:r>
            <a:r>
              <a:rPr lang="en-US" sz="1500" b="0" kern="0">
                <a:solidFill>
                  <a:schemeClr val="tx1"/>
                </a:solidFill>
              </a:rPr>
              <a:t>.</a:t>
            </a:r>
            <a:endParaRPr lang="en-US" sz="1500" b="0" kern="0" dirty="0">
              <a:solidFill>
                <a:schemeClr val="tx1"/>
              </a:solidFill>
            </a:endParaRPr>
          </a:p>
        </p:txBody>
      </p:sp>
    </p:spTree>
    <p:extLst>
      <p:ext uri="{BB962C8B-B14F-4D97-AF65-F5344CB8AC3E}">
        <p14:creationId xmlns:p14="http://schemas.microsoft.com/office/powerpoint/2010/main" val="638794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597E88D-E2AE-314B-86DC-2759B3976A8F}"/>
              </a:ext>
            </a:extLst>
          </p:cNvPr>
          <p:cNvSpPr>
            <a:spLocks noGrp="1"/>
          </p:cNvSpPr>
          <p:nvPr>
            <p:ph type="title"/>
          </p:nvPr>
        </p:nvSpPr>
        <p:spPr>
          <a:xfrm>
            <a:off x="695399" y="91598"/>
            <a:ext cx="10369153" cy="1311548"/>
          </a:xfrm>
        </p:spPr>
        <p:txBody>
          <a:bodyPr/>
          <a:lstStyle/>
          <a:p>
            <a:pPr algn="l"/>
            <a:r>
              <a:rPr lang="en-US" sz="3600" dirty="0">
                <a:solidFill>
                  <a:srgbClr val="0231FF"/>
                </a:solidFill>
              </a:rPr>
              <a:t>COSMIC-021: Tumor Response by RECIST v1.1, Investigator Report</a:t>
            </a:r>
          </a:p>
        </p:txBody>
      </p:sp>
      <p:pic>
        <p:nvPicPr>
          <p:cNvPr id="6" name="Picture 5" descr="Graphical user interface, application, table&#10;&#10;Description automatically generated">
            <a:extLst>
              <a:ext uri="{FF2B5EF4-FFF2-40B4-BE49-F238E27FC236}">
                <a16:creationId xmlns:a16="http://schemas.microsoft.com/office/drawing/2014/main" id="{337F869E-5527-82CE-F872-351AF1137BC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87488" y="1403146"/>
            <a:ext cx="9244189" cy="4762158"/>
          </a:xfrm>
          <a:prstGeom prst="rect">
            <a:avLst/>
          </a:prstGeom>
        </p:spPr>
      </p:pic>
      <p:sp>
        <p:nvSpPr>
          <p:cNvPr id="9" name="Content Placeholder 3">
            <a:extLst>
              <a:ext uri="{FF2B5EF4-FFF2-40B4-BE49-F238E27FC236}">
                <a16:creationId xmlns:a16="http://schemas.microsoft.com/office/drawing/2014/main" id="{DFE0C243-BE25-9C43-BD61-2855AAD865D7}"/>
              </a:ext>
            </a:extLst>
          </p:cNvPr>
          <p:cNvSpPr txBox="1">
            <a:spLocks/>
          </p:cNvSpPr>
          <p:nvPr/>
        </p:nvSpPr>
        <p:spPr bwMode="auto">
          <a:xfrm>
            <a:off x="206650" y="6478370"/>
            <a:ext cx="10392330" cy="288032"/>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indent="0">
              <a:spcAft>
                <a:spcPts val="0"/>
              </a:spcAft>
              <a:buFont typeface="Arial" pitchFamily="-72" charset="0"/>
              <a:buNone/>
            </a:pPr>
            <a:r>
              <a:rPr lang="en-US" sz="1500" b="0" kern="0">
                <a:solidFill>
                  <a:schemeClr val="tx1"/>
                </a:solidFill>
              </a:rPr>
              <a:t>Pal SK et al. </a:t>
            </a:r>
            <a:r>
              <a:rPr lang="en-US" sz="1500" b="0" kern="1200">
                <a:solidFill>
                  <a:schemeClr val="tx1"/>
                </a:solidFill>
                <a:latin typeface="Calibri" panose="020F0502020204030204" pitchFamily="34" charset="0"/>
                <a:ea typeface="MS PGothic" charset="0"/>
                <a:cs typeface="Calibri" panose="020F0502020204030204" pitchFamily="34" charset="0"/>
              </a:rPr>
              <a:t>ASCO 2020;Abstract 5013</a:t>
            </a:r>
            <a:r>
              <a:rPr lang="en-US" sz="1500" b="0" kern="0">
                <a:solidFill>
                  <a:schemeClr val="tx1"/>
                </a:solidFill>
              </a:rPr>
              <a:t>.</a:t>
            </a:r>
            <a:endParaRPr lang="en-US" sz="1500" b="0" kern="0" dirty="0">
              <a:solidFill>
                <a:schemeClr val="tx1"/>
              </a:solidFill>
            </a:endParaRPr>
          </a:p>
        </p:txBody>
      </p:sp>
    </p:spTree>
    <p:extLst>
      <p:ext uri="{BB962C8B-B14F-4D97-AF65-F5344CB8AC3E}">
        <p14:creationId xmlns:p14="http://schemas.microsoft.com/office/powerpoint/2010/main" val="780027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597E88D-E2AE-314B-86DC-2759B3976A8F}"/>
              </a:ext>
            </a:extLst>
          </p:cNvPr>
          <p:cNvSpPr>
            <a:spLocks noGrp="1"/>
          </p:cNvSpPr>
          <p:nvPr>
            <p:ph type="title"/>
          </p:nvPr>
        </p:nvSpPr>
        <p:spPr>
          <a:xfrm>
            <a:off x="816237" y="1772816"/>
            <a:ext cx="9816267" cy="2232248"/>
          </a:xfrm>
        </p:spPr>
        <p:txBody>
          <a:bodyPr/>
          <a:lstStyle/>
          <a:p>
            <a:pPr algn="l">
              <a:spcBef>
                <a:spcPts val="0"/>
              </a:spcBef>
              <a:spcAft>
                <a:spcPts val="0"/>
              </a:spcAft>
            </a:pPr>
            <a:r>
              <a:rPr lang="en-US" sz="3600" dirty="0" err="1">
                <a:solidFill>
                  <a:srgbClr val="0231FF"/>
                </a:solidFill>
                <a:effectLst/>
                <a:latin typeface="+mn-lt"/>
                <a:ea typeface="Times New Roman" panose="02020603050405020304" pitchFamily="18" charset="0"/>
                <a:cs typeface="Times New Roman" panose="02020603050405020304" pitchFamily="18" charset="0"/>
              </a:rPr>
              <a:t>Cabozantinib</a:t>
            </a:r>
            <a:r>
              <a:rPr lang="en-US" sz="3600" dirty="0">
                <a:solidFill>
                  <a:srgbClr val="0231FF"/>
                </a:solidFill>
                <a:effectLst/>
                <a:latin typeface="+mn-lt"/>
                <a:ea typeface="Times New Roman" panose="02020603050405020304" pitchFamily="18" charset="0"/>
                <a:cs typeface="Times New Roman" panose="02020603050405020304" pitchFamily="18" charset="0"/>
              </a:rPr>
              <a:t> (C) in Combination with Atezolizumab (A) in Urothelial </a:t>
            </a:r>
            <a:r>
              <a:rPr lang="en-US" sz="3600" dirty="0">
                <a:solidFill>
                  <a:srgbClr val="0231FF"/>
                </a:solidFill>
                <a:latin typeface="+mn-lt"/>
                <a:ea typeface="Times New Roman" panose="02020603050405020304" pitchFamily="18" charset="0"/>
                <a:cs typeface="Times New Roman" panose="02020603050405020304" pitchFamily="18" charset="0"/>
              </a:rPr>
              <a:t>C</a:t>
            </a:r>
            <a:r>
              <a:rPr lang="en-US" sz="3600" dirty="0">
                <a:solidFill>
                  <a:srgbClr val="0231FF"/>
                </a:solidFill>
                <a:effectLst/>
                <a:latin typeface="+mn-lt"/>
                <a:ea typeface="Times New Roman" panose="02020603050405020304" pitchFamily="18" charset="0"/>
                <a:cs typeface="Times New Roman" panose="02020603050405020304" pitchFamily="18" charset="0"/>
              </a:rPr>
              <a:t>arcinoma (UC): Results from Cohorts 3, 4, 5 of the COSMIC-021 Study</a:t>
            </a:r>
            <a:br>
              <a:rPr lang="en-US" sz="3600" dirty="0">
                <a:solidFill>
                  <a:srgbClr val="0231FF"/>
                </a:solidFill>
                <a:effectLst/>
                <a:latin typeface="+mn-lt"/>
                <a:ea typeface="Times New Roman" panose="02020603050405020304" pitchFamily="18" charset="0"/>
                <a:cs typeface="Times New Roman" panose="02020603050405020304" pitchFamily="18" charset="0"/>
              </a:rPr>
            </a:br>
            <a:endParaRPr lang="en-US" sz="3600" dirty="0">
              <a:solidFill>
                <a:srgbClr val="0231FF"/>
              </a:solidFill>
              <a:effectLst/>
              <a:latin typeface="+mn-lt"/>
              <a:ea typeface="Calibri" panose="020F0502020204030204" pitchFamily="34" charset="0"/>
              <a:cs typeface="Times New Roman" panose="02020603050405020304" pitchFamily="18" charset="0"/>
            </a:endParaRPr>
          </a:p>
        </p:txBody>
      </p:sp>
      <p:sp>
        <p:nvSpPr>
          <p:cNvPr id="4" name="Content Placeholder 3">
            <a:extLst>
              <a:ext uri="{FF2B5EF4-FFF2-40B4-BE49-F238E27FC236}">
                <a16:creationId xmlns:a16="http://schemas.microsoft.com/office/drawing/2014/main" id="{FB4437C9-454D-D649-8D32-1E10F47C0800}"/>
              </a:ext>
            </a:extLst>
          </p:cNvPr>
          <p:cNvSpPr>
            <a:spLocks noGrp="1"/>
          </p:cNvSpPr>
          <p:nvPr>
            <p:ph idx="1"/>
          </p:nvPr>
        </p:nvSpPr>
        <p:spPr>
          <a:xfrm>
            <a:off x="718084" y="3730567"/>
            <a:ext cx="10392330" cy="1561930"/>
          </a:xfrm>
        </p:spPr>
        <p:txBody>
          <a:bodyPr/>
          <a:lstStyle/>
          <a:p>
            <a:pPr marL="98425" indent="0">
              <a:spcAft>
                <a:spcPts val="0"/>
              </a:spcAft>
              <a:buNone/>
            </a:pPr>
            <a:r>
              <a:rPr lang="en-US" b="0" dirty="0">
                <a:solidFill>
                  <a:schemeClr val="tx1"/>
                </a:solidFill>
              </a:rPr>
              <a:t>Pal SK et al. </a:t>
            </a:r>
            <a:br>
              <a:rPr lang="en-US" b="0" dirty="0">
                <a:solidFill>
                  <a:schemeClr val="tx1"/>
                </a:solidFill>
              </a:rPr>
            </a:br>
            <a:r>
              <a:rPr lang="en-US" b="0" kern="1200" dirty="0">
                <a:solidFill>
                  <a:schemeClr val="tx1"/>
                </a:solidFill>
                <a:latin typeface="Calibri" panose="020F0502020204030204" pitchFamily="34" charset="0"/>
                <a:ea typeface="MS PGothic" charset="0"/>
                <a:cs typeface="Calibri" panose="020F0502020204030204" pitchFamily="34" charset="0"/>
              </a:rPr>
              <a:t>ASCO 2022;Abstract 4504</a:t>
            </a:r>
            <a:r>
              <a:rPr lang="en-US" b="0" dirty="0">
                <a:solidFill>
                  <a:schemeClr val="tx1"/>
                </a:solidFill>
              </a:rPr>
              <a:t>.</a:t>
            </a:r>
          </a:p>
        </p:txBody>
      </p:sp>
      <p:sp>
        <p:nvSpPr>
          <p:cNvPr id="6" name="TextBox 5">
            <a:extLst>
              <a:ext uri="{FF2B5EF4-FFF2-40B4-BE49-F238E27FC236}">
                <a16:creationId xmlns:a16="http://schemas.microsoft.com/office/drawing/2014/main" id="{0CAA4223-0CE1-1C29-19BE-266EB9DFD376}"/>
              </a:ext>
            </a:extLst>
          </p:cNvPr>
          <p:cNvSpPr txBox="1"/>
          <p:nvPr/>
        </p:nvSpPr>
        <p:spPr>
          <a:xfrm>
            <a:off x="782874" y="5604628"/>
            <a:ext cx="8247556" cy="1138773"/>
          </a:xfrm>
          <a:prstGeom prst="rect">
            <a:avLst/>
          </a:prstGeom>
          <a:noFill/>
        </p:spPr>
        <p:txBody>
          <a:bodyPr wrap="square">
            <a:spAutoFit/>
          </a:bodyPr>
          <a:lstStyle/>
          <a:p>
            <a:r>
              <a:rPr lang="en-US" sz="3200" dirty="0">
                <a:solidFill>
                  <a:srgbClr val="0831FF"/>
                </a:solidFill>
                <a:latin typeface="+mn-lt"/>
              </a:rPr>
              <a:t>June 3, 2022 – 5:09 PM EDT </a:t>
            </a:r>
          </a:p>
          <a:p>
            <a:r>
              <a:rPr lang="en-US" dirty="0">
                <a:solidFill>
                  <a:srgbClr val="0831FF"/>
                </a:solidFill>
              </a:rPr>
              <a:t> </a:t>
            </a:r>
          </a:p>
        </p:txBody>
      </p:sp>
    </p:spTree>
    <p:extLst>
      <p:ext uri="{BB962C8B-B14F-4D97-AF65-F5344CB8AC3E}">
        <p14:creationId xmlns:p14="http://schemas.microsoft.com/office/powerpoint/2010/main" val="12410193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597E88D-E2AE-314B-86DC-2759B3976A8F}"/>
              </a:ext>
            </a:extLst>
          </p:cNvPr>
          <p:cNvSpPr>
            <a:spLocks noGrp="1"/>
          </p:cNvSpPr>
          <p:nvPr>
            <p:ph type="title"/>
          </p:nvPr>
        </p:nvSpPr>
        <p:spPr>
          <a:xfrm>
            <a:off x="816237" y="1412776"/>
            <a:ext cx="9816267" cy="2592288"/>
          </a:xfrm>
        </p:spPr>
        <p:txBody>
          <a:bodyPr/>
          <a:lstStyle/>
          <a:p>
            <a:pPr algn="l">
              <a:spcBef>
                <a:spcPts val="0"/>
              </a:spcBef>
              <a:spcAft>
                <a:spcPts val="0"/>
              </a:spcAft>
            </a:pPr>
            <a:r>
              <a:rPr lang="en-US" sz="3600" dirty="0">
                <a:solidFill>
                  <a:srgbClr val="0231FF"/>
                </a:solidFill>
                <a:effectLst/>
                <a:latin typeface="+mn-lt"/>
                <a:ea typeface="Times New Roman" panose="02020603050405020304" pitchFamily="18" charset="0"/>
                <a:cs typeface="Times New Roman" panose="02020603050405020304" pitchFamily="18" charset="0"/>
              </a:rPr>
              <a:t>A </a:t>
            </a:r>
            <a:r>
              <a:rPr lang="en-US" sz="3600" dirty="0" err="1">
                <a:solidFill>
                  <a:srgbClr val="0231FF"/>
                </a:solidFill>
                <a:effectLst/>
                <a:latin typeface="+mn-lt"/>
                <a:ea typeface="Times New Roman" panose="02020603050405020304" pitchFamily="18" charset="0"/>
                <a:cs typeface="Times New Roman" panose="02020603050405020304" pitchFamily="18" charset="0"/>
              </a:rPr>
              <a:t>Randomised</a:t>
            </a:r>
            <a:r>
              <a:rPr lang="en-US" sz="3600" dirty="0">
                <a:solidFill>
                  <a:srgbClr val="0231FF"/>
                </a:solidFill>
                <a:effectLst/>
                <a:latin typeface="+mn-lt"/>
                <a:ea typeface="Times New Roman" panose="02020603050405020304" pitchFamily="18" charset="0"/>
                <a:cs typeface="Times New Roman" panose="02020603050405020304" pitchFamily="18" charset="0"/>
              </a:rPr>
              <a:t>, Double </a:t>
            </a:r>
            <a:r>
              <a:rPr lang="en-US" sz="3600" dirty="0">
                <a:solidFill>
                  <a:srgbClr val="0231FF"/>
                </a:solidFill>
                <a:latin typeface="+mn-lt"/>
                <a:ea typeface="Times New Roman" panose="02020603050405020304" pitchFamily="18" charset="0"/>
                <a:cs typeface="Times New Roman" panose="02020603050405020304" pitchFamily="18" charset="0"/>
              </a:rPr>
              <a:t>B</a:t>
            </a:r>
            <a:r>
              <a:rPr lang="en-US" sz="3600" dirty="0">
                <a:solidFill>
                  <a:srgbClr val="0231FF"/>
                </a:solidFill>
                <a:effectLst/>
                <a:latin typeface="+mn-lt"/>
                <a:ea typeface="Times New Roman" panose="02020603050405020304" pitchFamily="18" charset="0"/>
                <a:cs typeface="Times New Roman" panose="02020603050405020304" pitchFamily="18" charset="0"/>
              </a:rPr>
              <a:t>lind, Phase II Clinical </a:t>
            </a:r>
            <a:r>
              <a:rPr lang="en-US" sz="3600" dirty="0">
                <a:solidFill>
                  <a:srgbClr val="0231FF"/>
                </a:solidFill>
                <a:latin typeface="+mn-lt"/>
                <a:ea typeface="Times New Roman" panose="02020603050405020304" pitchFamily="18" charset="0"/>
                <a:cs typeface="Times New Roman" panose="02020603050405020304" pitchFamily="18" charset="0"/>
              </a:rPr>
              <a:t>T</a:t>
            </a:r>
            <a:r>
              <a:rPr lang="en-US" sz="3600" dirty="0">
                <a:solidFill>
                  <a:srgbClr val="0231FF"/>
                </a:solidFill>
                <a:effectLst/>
                <a:latin typeface="+mn-lt"/>
                <a:ea typeface="Times New Roman" panose="02020603050405020304" pitchFamily="18" charset="0"/>
                <a:cs typeface="Times New Roman" panose="02020603050405020304" pitchFamily="18" charset="0"/>
              </a:rPr>
              <a:t>rial of Maintenance </a:t>
            </a:r>
            <a:r>
              <a:rPr lang="en-US" sz="3600" dirty="0" err="1">
                <a:solidFill>
                  <a:srgbClr val="0231FF"/>
                </a:solidFill>
                <a:latin typeface="+mn-lt"/>
                <a:ea typeface="Times New Roman" panose="02020603050405020304" pitchFamily="18" charset="0"/>
                <a:cs typeface="Times New Roman" panose="02020603050405020304" pitchFamily="18" charset="0"/>
              </a:rPr>
              <a:t>C</a:t>
            </a:r>
            <a:r>
              <a:rPr lang="en-US" sz="3600" dirty="0" err="1">
                <a:solidFill>
                  <a:srgbClr val="0231FF"/>
                </a:solidFill>
                <a:effectLst/>
                <a:latin typeface="+mn-lt"/>
                <a:ea typeface="Times New Roman" panose="02020603050405020304" pitchFamily="18" charset="0"/>
                <a:cs typeface="Times New Roman" panose="02020603050405020304" pitchFamily="18" charset="0"/>
              </a:rPr>
              <a:t>abozantinib</a:t>
            </a:r>
            <a:r>
              <a:rPr lang="en-US" sz="3600" dirty="0">
                <a:solidFill>
                  <a:srgbClr val="0231FF"/>
                </a:solidFill>
                <a:effectLst/>
                <a:latin typeface="+mn-lt"/>
                <a:ea typeface="Times New Roman" panose="02020603050405020304" pitchFamily="18" charset="0"/>
                <a:cs typeface="Times New Roman" panose="02020603050405020304" pitchFamily="18" charset="0"/>
              </a:rPr>
              <a:t> Following Chemotherapy for Metastatic </a:t>
            </a:r>
            <a:r>
              <a:rPr lang="en-US" sz="3600" dirty="0">
                <a:solidFill>
                  <a:srgbClr val="0231FF"/>
                </a:solidFill>
                <a:latin typeface="+mn-lt"/>
                <a:ea typeface="Times New Roman" panose="02020603050405020304" pitchFamily="18" charset="0"/>
                <a:cs typeface="Times New Roman" panose="02020603050405020304" pitchFamily="18" charset="0"/>
              </a:rPr>
              <a:t>U</a:t>
            </a:r>
            <a:r>
              <a:rPr lang="en-US" sz="3600" dirty="0">
                <a:solidFill>
                  <a:srgbClr val="0231FF"/>
                </a:solidFill>
                <a:effectLst/>
                <a:latin typeface="+mn-lt"/>
                <a:ea typeface="Times New Roman" panose="02020603050405020304" pitchFamily="18" charset="0"/>
                <a:cs typeface="Times New Roman" panose="02020603050405020304" pitchFamily="18" charset="0"/>
              </a:rPr>
              <a:t>rothelial </a:t>
            </a:r>
            <a:r>
              <a:rPr lang="en-US" sz="3600" dirty="0">
                <a:solidFill>
                  <a:srgbClr val="0231FF"/>
                </a:solidFill>
                <a:latin typeface="+mn-lt"/>
                <a:ea typeface="Times New Roman" panose="02020603050405020304" pitchFamily="18" charset="0"/>
                <a:cs typeface="Times New Roman" panose="02020603050405020304" pitchFamily="18" charset="0"/>
              </a:rPr>
              <a:t>C</a:t>
            </a:r>
            <a:r>
              <a:rPr lang="en-US" sz="3600" dirty="0">
                <a:solidFill>
                  <a:srgbClr val="0231FF"/>
                </a:solidFill>
                <a:effectLst/>
                <a:latin typeface="+mn-lt"/>
                <a:ea typeface="Times New Roman" panose="02020603050405020304" pitchFamily="18" charset="0"/>
                <a:cs typeface="Times New Roman" panose="02020603050405020304" pitchFamily="18" charset="0"/>
              </a:rPr>
              <a:t>arcinoma (</a:t>
            </a:r>
            <a:r>
              <a:rPr lang="en-US" sz="3600" dirty="0" err="1">
                <a:solidFill>
                  <a:srgbClr val="0231FF"/>
                </a:solidFill>
                <a:effectLst/>
                <a:latin typeface="+mn-lt"/>
                <a:ea typeface="Times New Roman" panose="02020603050405020304" pitchFamily="18" charset="0"/>
                <a:cs typeface="Times New Roman" panose="02020603050405020304" pitchFamily="18" charset="0"/>
              </a:rPr>
              <a:t>mUC</a:t>
            </a:r>
            <a:r>
              <a:rPr lang="en-US" sz="3600" dirty="0">
                <a:solidFill>
                  <a:srgbClr val="0231FF"/>
                </a:solidFill>
                <a:effectLst/>
                <a:latin typeface="+mn-lt"/>
                <a:ea typeface="Times New Roman" panose="02020603050405020304" pitchFamily="18" charset="0"/>
                <a:cs typeface="Times New Roman" panose="02020603050405020304" pitchFamily="18" charset="0"/>
              </a:rPr>
              <a:t>): Final Analysis of the ATLANTIS </a:t>
            </a:r>
            <a:r>
              <a:rPr lang="en-US" sz="3600" dirty="0" err="1">
                <a:solidFill>
                  <a:srgbClr val="0231FF"/>
                </a:solidFill>
                <a:latin typeface="+mn-lt"/>
                <a:ea typeface="Times New Roman" panose="02020603050405020304" pitchFamily="18" charset="0"/>
                <a:cs typeface="Times New Roman" panose="02020603050405020304" pitchFamily="18" charset="0"/>
              </a:rPr>
              <a:t>C</a:t>
            </a:r>
            <a:r>
              <a:rPr lang="en-US" sz="3600" dirty="0" err="1">
                <a:solidFill>
                  <a:srgbClr val="0231FF"/>
                </a:solidFill>
                <a:effectLst/>
                <a:latin typeface="+mn-lt"/>
                <a:ea typeface="Times New Roman" panose="02020603050405020304" pitchFamily="18" charset="0"/>
                <a:cs typeface="Times New Roman" panose="02020603050405020304" pitchFamily="18" charset="0"/>
              </a:rPr>
              <a:t>abozantinib</a:t>
            </a:r>
            <a:r>
              <a:rPr lang="en-US" sz="3600" dirty="0">
                <a:solidFill>
                  <a:srgbClr val="0231FF"/>
                </a:solidFill>
                <a:effectLst/>
                <a:latin typeface="+mn-lt"/>
                <a:ea typeface="Times New Roman" panose="02020603050405020304" pitchFamily="18" charset="0"/>
                <a:cs typeface="Times New Roman" panose="02020603050405020304" pitchFamily="18" charset="0"/>
              </a:rPr>
              <a:t> Comparison</a:t>
            </a:r>
            <a:endParaRPr lang="en-US" sz="3600" dirty="0">
              <a:solidFill>
                <a:srgbClr val="0231FF"/>
              </a:solidFill>
              <a:effectLst/>
              <a:latin typeface="+mn-lt"/>
              <a:ea typeface="Calibri" panose="020F0502020204030204" pitchFamily="34" charset="0"/>
              <a:cs typeface="Times New Roman" panose="02020603050405020304" pitchFamily="18" charset="0"/>
            </a:endParaRPr>
          </a:p>
        </p:txBody>
      </p:sp>
      <p:sp>
        <p:nvSpPr>
          <p:cNvPr id="4" name="Content Placeholder 3">
            <a:extLst>
              <a:ext uri="{FF2B5EF4-FFF2-40B4-BE49-F238E27FC236}">
                <a16:creationId xmlns:a16="http://schemas.microsoft.com/office/drawing/2014/main" id="{FB4437C9-454D-D649-8D32-1E10F47C0800}"/>
              </a:ext>
            </a:extLst>
          </p:cNvPr>
          <p:cNvSpPr>
            <a:spLocks noGrp="1"/>
          </p:cNvSpPr>
          <p:nvPr>
            <p:ph idx="1"/>
          </p:nvPr>
        </p:nvSpPr>
        <p:spPr>
          <a:xfrm>
            <a:off x="782874" y="4149080"/>
            <a:ext cx="10392330" cy="1561930"/>
          </a:xfrm>
        </p:spPr>
        <p:txBody>
          <a:bodyPr/>
          <a:lstStyle/>
          <a:p>
            <a:pPr marL="98425" indent="0">
              <a:spcAft>
                <a:spcPts val="0"/>
              </a:spcAft>
              <a:buNone/>
            </a:pPr>
            <a:r>
              <a:rPr lang="en-US" b="0" dirty="0">
                <a:solidFill>
                  <a:schemeClr val="tx1"/>
                </a:solidFill>
              </a:rPr>
              <a:t>Jones RJ et al. </a:t>
            </a:r>
            <a:br>
              <a:rPr lang="en-US" b="0" dirty="0">
                <a:solidFill>
                  <a:schemeClr val="tx1"/>
                </a:solidFill>
              </a:rPr>
            </a:br>
            <a:r>
              <a:rPr lang="en-US" b="0" kern="1200" dirty="0">
                <a:solidFill>
                  <a:schemeClr val="tx1"/>
                </a:solidFill>
                <a:latin typeface="Calibri" panose="020F0502020204030204" pitchFamily="34" charset="0"/>
                <a:ea typeface="MS PGothic" charset="0"/>
                <a:cs typeface="Calibri" panose="020F0502020204030204" pitchFamily="34" charset="0"/>
              </a:rPr>
              <a:t>ASCO 2022;Abstract LBA4505</a:t>
            </a:r>
            <a:r>
              <a:rPr lang="en-US" b="0" dirty="0">
                <a:solidFill>
                  <a:schemeClr val="tx1"/>
                </a:solidFill>
              </a:rPr>
              <a:t>.</a:t>
            </a:r>
          </a:p>
        </p:txBody>
      </p:sp>
      <p:sp>
        <p:nvSpPr>
          <p:cNvPr id="6" name="TextBox 5">
            <a:extLst>
              <a:ext uri="{FF2B5EF4-FFF2-40B4-BE49-F238E27FC236}">
                <a16:creationId xmlns:a16="http://schemas.microsoft.com/office/drawing/2014/main" id="{0CAA4223-0CE1-1C29-19BE-266EB9DFD376}"/>
              </a:ext>
            </a:extLst>
          </p:cNvPr>
          <p:cNvSpPr txBox="1"/>
          <p:nvPr/>
        </p:nvSpPr>
        <p:spPr>
          <a:xfrm>
            <a:off x="782874" y="5604628"/>
            <a:ext cx="8247556" cy="1138773"/>
          </a:xfrm>
          <a:prstGeom prst="rect">
            <a:avLst/>
          </a:prstGeom>
          <a:noFill/>
        </p:spPr>
        <p:txBody>
          <a:bodyPr wrap="square">
            <a:spAutoFit/>
          </a:bodyPr>
          <a:lstStyle/>
          <a:p>
            <a:r>
              <a:rPr lang="en-US" sz="3200" dirty="0">
                <a:solidFill>
                  <a:srgbClr val="0831FF"/>
                </a:solidFill>
                <a:latin typeface="+mn-lt"/>
              </a:rPr>
              <a:t>June 3, 2022 – 5:21 PM EDT </a:t>
            </a:r>
          </a:p>
          <a:p>
            <a:r>
              <a:rPr lang="en-US" dirty="0">
                <a:solidFill>
                  <a:srgbClr val="0831FF"/>
                </a:solidFill>
              </a:rPr>
              <a:t> </a:t>
            </a:r>
          </a:p>
        </p:txBody>
      </p:sp>
    </p:spTree>
    <p:extLst>
      <p:ext uri="{BB962C8B-B14F-4D97-AF65-F5344CB8AC3E}">
        <p14:creationId xmlns:p14="http://schemas.microsoft.com/office/powerpoint/2010/main" val="32791533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C2370C9-9C1F-C1C3-4614-8D605E144162}"/>
              </a:ext>
            </a:extLst>
          </p:cNvPr>
          <p:cNvSpPr>
            <a:spLocks noGrp="1"/>
          </p:cNvSpPr>
          <p:nvPr>
            <p:ph type="title"/>
          </p:nvPr>
        </p:nvSpPr>
        <p:spPr/>
        <p:txBody>
          <a:bodyPr/>
          <a:lstStyle/>
          <a:p>
            <a:r>
              <a:rPr lang="en-US" dirty="0"/>
              <a:t>Clinical case: what would you recommend?</a:t>
            </a:r>
          </a:p>
        </p:txBody>
      </p:sp>
      <p:sp>
        <p:nvSpPr>
          <p:cNvPr id="6" name="Content Placeholder 5">
            <a:extLst>
              <a:ext uri="{FF2B5EF4-FFF2-40B4-BE49-F238E27FC236}">
                <a16:creationId xmlns:a16="http://schemas.microsoft.com/office/drawing/2014/main" id="{D1053E01-3DFC-F333-CA06-9BDD830712D8}"/>
              </a:ext>
            </a:extLst>
          </p:cNvPr>
          <p:cNvSpPr>
            <a:spLocks noGrp="1"/>
          </p:cNvSpPr>
          <p:nvPr>
            <p:ph idx="1"/>
          </p:nvPr>
        </p:nvSpPr>
        <p:spPr/>
        <p:txBody>
          <a:bodyPr/>
          <a:lstStyle/>
          <a:p>
            <a:pPr marL="98425" indent="0">
              <a:buNone/>
            </a:pPr>
            <a:r>
              <a:rPr lang="en-US" dirty="0"/>
              <a:t>1- BCG 1 year</a:t>
            </a:r>
          </a:p>
          <a:p>
            <a:pPr marL="98425" indent="0">
              <a:buNone/>
            </a:pPr>
            <a:r>
              <a:rPr lang="en-US" dirty="0"/>
              <a:t>2- BCG 3 years</a:t>
            </a:r>
          </a:p>
          <a:p>
            <a:pPr marL="98425" indent="0">
              <a:buNone/>
            </a:pPr>
            <a:r>
              <a:rPr lang="en-US" dirty="0"/>
              <a:t>3- Up-front cystectomy</a:t>
            </a:r>
          </a:p>
          <a:p>
            <a:pPr marL="98425" indent="0">
              <a:buNone/>
            </a:pPr>
            <a:r>
              <a:rPr lang="en-US" dirty="0"/>
              <a:t>4- Other</a:t>
            </a:r>
          </a:p>
        </p:txBody>
      </p:sp>
      <p:sp>
        <p:nvSpPr>
          <p:cNvPr id="7" name="Text Placeholder 6">
            <a:extLst>
              <a:ext uri="{FF2B5EF4-FFF2-40B4-BE49-F238E27FC236}">
                <a16:creationId xmlns:a16="http://schemas.microsoft.com/office/drawing/2014/main" id="{3028B8C9-BB54-310C-60DD-C52DC42B4676}"/>
              </a:ext>
            </a:extLst>
          </p:cNvPr>
          <p:cNvSpPr>
            <a:spLocks noGrp="1"/>
          </p:cNvSpPr>
          <p:nvPr>
            <p:ph type="body" sz="quarter" idx="10"/>
          </p:nvPr>
        </p:nvSpPr>
        <p:spPr/>
        <p:txBody>
          <a:bodyPr/>
          <a:lstStyle/>
          <a:p>
            <a:pPr lvl="0"/>
            <a:r>
              <a:rPr lang="en-US" sz="3200" dirty="0">
                <a:solidFill>
                  <a:srgbClr val="FFFFFF"/>
                </a:solidFill>
              </a:rPr>
              <a:t>Case — </a:t>
            </a:r>
            <a:r>
              <a:rPr lang="en-US" sz="3200" dirty="0" err="1">
                <a:solidFill>
                  <a:srgbClr val="FFFFFF"/>
                </a:solidFill>
              </a:rPr>
              <a:t>Yohann</a:t>
            </a:r>
            <a:r>
              <a:rPr lang="en-US" sz="3200" dirty="0">
                <a:solidFill>
                  <a:srgbClr val="FFFFFF"/>
                </a:solidFill>
              </a:rPr>
              <a:t> </a:t>
            </a:r>
            <a:r>
              <a:rPr lang="en-US" sz="3200" dirty="0" err="1">
                <a:solidFill>
                  <a:srgbClr val="FFFFFF"/>
                </a:solidFill>
              </a:rPr>
              <a:t>Loriot</a:t>
            </a:r>
            <a:r>
              <a:rPr lang="en-US" sz="3200" dirty="0">
                <a:solidFill>
                  <a:srgbClr val="FFFFFF"/>
                </a:solidFill>
              </a:rPr>
              <a:t>, MD, PhD</a:t>
            </a:r>
          </a:p>
        </p:txBody>
      </p:sp>
      <p:pic>
        <p:nvPicPr>
          <p:cNvPr id="13" name="Picture 12">
            <a:extLst>
              <a:ext uri="{FF2B5EF4-FFF2-40B4-BE49-F238E27FC236}">
                <a16:creationId xmlns:a16="http://schemas.microsoft.com/office/drawing/2014/main" id="{969361C1-8117-C067-D496-FDEF3467C86B}"/>
              </a:ext>
            </a:extLst>
          </p:cNvPr>
          <p:cNvPicPr>
            <a:picLocks noChangeAspect="1"/>
          </p:cNvPicPr>
          <p:nvPr/>
        </p:nvPicPr>
        <p:blipFill>
          <a:blip r:embed="rId2"/>
          <a:srcRect/>
          <a:stretch/>
        </p:blipFill>
        <p:spPr>
          <a:xfrm>
            <a:off x="10505624" y="148390"/>
            <a:ext cx="1261872" cy="1261872"/>
          </a:xfrm>
          <a:prstGeom prst="rect">
            <a:avLst/>
          </a:prstGeom>
        </p:spPr>
      </p:pic>
    </p:spTree>
    <p:extLst>
      <p:ext uri="{BB962C8B-B14F-4D97-AF65-F5344CB8AC3E}">
        <p14:creationId xmlns:p14="http://schemas.microsoft.com/office/powerpoint/2010/main" val="8402807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7F8EDE3-B70F-5179-6FA2-B2466A31164E}"/>
              </a:ext>
            </a:extLst>
          </p:cNvPr>
          <p:cNvSpPr>
            <a:spLocks noGrp="1"/>
          </p:cNvSpPr>
          <p:nvPr>
            <p:ph type="title"/>
          </p:nvPr>
        </p:nvSpPr>
        <p:spPr/>
        <p:txBody>
          <a:bodyPr/>
          <a:lstStyle/>
          <a:p>
            <a:r>
              <a:rPr lang="en-US" dirty="0"/>
              <a:t>Clinical case</a:t>
            </a:r>
          </a:p>
        </p:txBody>
      </p:sp>
      <p:sp>
        <p:nvSpPr>
          <p:cNvPr id="8" name="Content Placeholder 7">
            <a:extLst>
              <a:ext uri="{FF2B5EF4-FFF2-40B4-BE49-F238E27FC236}">
                <a16:creationId xmlns:a16="http://schemas.microsoft.com/office/drawing/2014/main" id="{66F1CC52-50CA-94A3-428F-7918EB5648EB}"/>
              </a:ext>
            </a:extLst>
          </p:cNvPr>
          <p:cNvSpPr>
            <a:spLocks noGrp="1"/>
          </p:cNvSpPr>
          <p:nvPr>
            <p:ph idx="1"/>
          </p:nvPr>
        </p:nvSpPr>
        <p:spPr/>
        <p:txBody>
          <a:bodyPr/>
          <a:lstStyle/>
          <a:p>
            <a:pPr marL="380990" indent="-380990">
              <a:buFont typeface="Arial" panose="020B0604020202020204" pitchFamily="34" charset="0"/>
              <a:buChar char="•"/>
            </a:pPr>
            <a:r>
              <a:rPr lang="fr-FR" altLang="en-US" dirty="0"/>
              <a:t>The patient </a:t>
            </a:r>
            <a:r>
              <a:rPr lang="fr-FR" altLang="en-US" dirty="0" err="1"/>
              <a:t>started</a:t>
            </a:r>
            <a:r>
              <a:rPr lang="fr-FR" altLang="en-US" dirty="0"/>
              <a:t> BCG, 6 </a:t>
            </a:r>
            <a:r>
              <a:rPr lang="fr-FR" altLang="en-US" dirty="0" err="1"/>
              <a:t>weekly</a:t>
            </a:r>
            <a:r>
              <a:rPr lang="fr-FR" altLang="en-US" dirty="0"/>
              <a:t> instillations</a:t>
            </a:r>
          </a:p>
          <a:p>
            <a:pPr marL="380990" indent="-380990">
              <a:buFont typeface="Arial" panose="020B0604020202020204" pitchFamily="34" charset="0"/>
              <a:buChar char="•"/>
            </a:pPr>
            <a:r>
              <a:rPr lang="fr-FR" altLang="en-US" dirty="0"/>
              <a:t>TURBT at 8 </a:t>
            </a:r>
            <a:r>
              <a:rPr lang="fr-FR" altLang="en-US" dirty="0" err="1"/>
              <a:t>weeks</a:t>
            </a:r>
            <a:r>
              <a:rPr lang="fr-FR" altLang="en-US" dirty="0"/>
              <a:t>: no relapse</a:t>
            </a:r>
          </a:p>
          <a:p>
            <a:pPr marL="380990" indent="-380990">
              <a:buFont typeface="Arial" panose="020B0604020202020204" pitchFamily="34" charset="0"/>
              <a:buChar char="•"/>
            </a:pPr>
            <a:r>
              <a:rPr lang="fr-FR" altLang="en-US" dirty="0"/>
              <a:t>The patient </a:t>
            </a:r>
            <a:r>
              <a:rPr lang="fr-FR" altLang="en-US" dirty="0" err="1"/>
              <a:t>received</a:t>
            </a:r>
            <a:r>
              <a:rPr lang="fr-FR" altLang="en-US" dirty="0"/>
              <a:t> 3 </a:t>
            </a:r>
            <a:r>
              <a:rPr lang="fr-FR" altLang="en-US" dirty="0" err="1"/>
              <a:t>additional</a:t>
            </a:r>
            <a:r>
              <a:rPr lang="fr-FR" altLang="en-US" dirty="0"/>
              <a:t> instillations at </a:t>
            </a:r>
            <a:r>
              <a:rPr lang="fr-FR" altLang="en-US" dirty="0" err="1"/>
              <a:t>month</a:t>
            </a:r>
            <a:r>
              <a:rPr lang="fr-FR" altLang="en-US" dirty="0"/>
              <a:t> 3 and </a:t>
            </a:r>
            <a:r>
              <a:rPr lang="fr-FR" altLang="en-US" dirty="0" err="1"/>
              <a:t>month</a:t>
            </a:r>
            <a:r>
              <a:rPr lang="fr-FR" altLang="en-US" dirty="0"/>
              <a:t> 6</a:t>
            </a:r>
          </a:p>
          <a:p>
            <a:pPr marL="380990" indent="-380990">
              <a:buFont typeface="Arial" panose="020B0604020202020204" pitchFamily="34" charset="0"/>
              <a:buChar char="•"/>
            </a:pPr>
            <a:r>
              <a:rPr lang="fr-FR" altLang="en-US" dirty="0" err="1"/>
              <a:t>Endoscopy</a:t>
            </a:r>
            <a:r>
              <a:rPr lang="fr-FR" altLang="en-US" dirty="0"/>
              <a:t> </a:t>
            </a:r>
            <a:r>
              <a:rPr lang="fr-FR" altLang="en-US" dirty="0" err="1"/>
              <a:t>performed</a:t>
            </a:r>
            <a:r>
              <a:rPr lang="fr-FR" altLang="en-US" dirty="0"/>
              <a:t> at </a:t>
            </a:r>
            <a:r>
              <a:rPr lang="fr-FR" altLang="en-US" dirty="0" err="1"/>
              <a:t>month</a:t>
            </a:r>
            <a:r>
              <a:rPr lang="fr-FR" altLang="en-US" dirty="0"/>
              <a:t> 9: flat </a:t>
            </a:r>
            <a:r>
              <a:rPr lang="fr-FR" altLang="en-US" dirty="0" err="1"/>
              <a:t>lesion</a:t>
            </a:r>
            <a:r>
              <a:rPr lang="fr-FR" altLang="en-US" dirty="0"/>
              <a:t> in the </a:t>
            </a:r>
            <a:r>
              <a:rPr lang="fr-FR" altLang="en-US" dirty="0" err="1"/>
              <a:t>left</a:t>
            </a:r>
            <a:r>
              <a:rPr lang="fr-FR" altLang="en-US" dirty="0"/>
              <a:t> part of the </a:t>
            </a:r>
            <a:r>
              <a:rPr lang="fr-FR" altLang="en-US" dirty="0" err="1"/>
              <a:t>bladder</a:t>
            </a:r>
            <a:endParaRPr lang="fr-FR" altLang="en-US" dirty="0"/>
          </a:p>
          <a:p>
            <a:pPr marL="380990" indent="-380990">
              <a:buFont typeface="Arial" panose="020B0604020202020204" pitchFamily="34" charset="0"/>
              <a:buChar char="•"/>
            </a:pPr>
            <a:r>
              <a:rPr lang="fr-FR" altLang="en-US" dirty="0" err="1"/>
              <a:t>Pathological</a:t>
            </a:r>
            <a:r>
              <a:rPr lang="fr-FR" altLang="en-US" dirty="0"/>
              <a:t> report: CIS, no </a:t>
            </a:r>
            <a:r>
              <a:rPr lang="fr-FR" altLang="en-US" dirty="0" err="1"/>
              <a:t>papillary</a:t>
            </a:r>
            <a:r>
              <a:rPr lang="fr-FR" altLang="en-US" dirty="0"/>
              <a:t> </a:t>
            </a:r>
            <a:r>
              <a:rPr lang="fr-FR" altLang="en-US" dirty="0" err="1"/>
              <a:t>tumor</a:t>
            </a:r>
            <a:endParaRPr lang="fr-FR" altLang="en-US" dirty="0"/>
          </a:p>
        </p:txBody>
      </p:sp>
      <p:sp>
        <p:nvSpPr>
          <p:cNvPr id="9" name="Text Placeholder 8">
            <a:extLst>
              <a:ext uri="{FF2B5EF4-FFF2-40B4-BE49-F238E27FC236}">
                <a16:creationId xmlns:a16="http://schemas.microsoft.com/office/drawing/2014/main" id="{90C0BBAD-2AD2-504E-60B9-0EAACD421D71}"/>
              </a:ext>
            </a:extLst>
          </p:cNvPr>
          <p:cNvSpPr>
            <a:spLocks noGrp="1"/>
          </p:cNvSpPr>
          <p:nvPr>
            <p:ph type="body" sz="quarter" idx="10"/>
          </p:nvPr>
        </p:nvSpPr>
        <p:spPr/>
        <p:txBody>
          <a:bodyPr/>
          <a:lstStyle/>
          <a:p>
            <a:pPr lvl="0"/>
            <a:r>
              <a:rPr lang="en-US" sz="3200" dirty="0">
                <a:solidFill>
                  <a:srgbClr val="FFFFFF"/>
                </a:solidFill>
              </a:rPr>
              <a:t>Case — </a:t>
            </a:r>
            <a:r>
              <a:rPr lang="en-US" sz="3200" dirty="0" err="1">
                <a:solidFill>
                  <a:srgbClr val="FFFFFF"/>
                </a:solidFill>
              </a:rPr>
              <a:t>Yohann</a:t>
            </a:r>
            <a:r>
              <a:rPr lang="en-US" sz="3200" dirty="0">
                <a:solidFill>
                  <a:srgbClr val="FFFFFF"/>
                </a:solidFill>
              </a:rPr>
              <a:t> </a:t>
            </a:r>
            <a:r>
              <a:rPr lang="en-US" sz="3200" dirty="0" err="1">
                <a:solidFill>
                  <a:srgbClr val="FFFFFF"/>
                </a:solidFill>
              </a:rPr>
              <a:t>Loriot</a:t>
            </a:r>
            <a:r>
              <a:rPr lang="en-US" sz="3200" dirty="0">
                <a:solidFill>
                  <a:srgbClr val="FFFFFF"/>
                </a:solidFill>
              </a:rPr>
              <a:t>, MD, PhD</a:t>
            </a:r>
          </a:p>
        </p:txBody>
      </p:sp>
      <p:pic>
        <p:nvPicPr>
          <p:cNvPr id="12" name="Picture 11">
            <a:extLst>
              <a:ext uri="{FF2B5EF4-FFF2-40B4-BE49-F238E27FC236}">
                <a16:creationId xmlns:a16="http://schemas.microsoft.com/office/drawing/2014/main" id="{BEFC0CED-F100-1738-5ADD-C90FFB7C93CF}"/>
              </a:ext>
            </a:extLst>
          </p:cNvPr>
          <p:cNvPicPr>
            <a:picLocks noChangeAspect="1"/>
          </p:cNvPicPr>
          <p:nvPr/>
        </p:nvPicPr>
        <p:blipFill>
          <a:blip r:embed="rId2"/>
          <a:srcRect/>
          <a:stretch/>
        </p:blipFill>
        <p:spPr>
          <a:xfrm>
            <a:off x="10505624" y="148390"/>
            <a:ext cx="1261872" cy="1261872"/>
          </a:xfrm>
          <a:prstGeom prst="rect">
            <a:avLst/>
          </a:prstGeom>
        </p:spPr>
      </p:pic>
    </p:spTree>
    <p:extLst>
      <p:ext uri="{BB962C8B-B14F-4D97-AF65-F5344CB8AC3E}">
        <p14:creationId xmlns:p14="http://schemas.microsoft.com/office/powerpoint/2010/main" val="8741079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274C1DB-4162-8CA4-BEBF-D8CA25636392}"/>
              </a:ext>
            </a:extLst>
          </p:cNvPr>
          <p:cNvSpPr>
            <a:spLocks noGrp="1"/>
          </p:cNvSpPr>
          <p:nvPr>
            <p:ph type="title"/>
          </p:nvPr>
        </p:nvSpPr>
        <p:spPr/>
        <p:txBody>
          <a:bodyPr/>
          <a:lstStyle/>
          <a:p>
            <a:r>
              <a:rPr lang="en-US" dirty="0"/>
              <a:t>Clinical case: what would you recommend?</a:t>
            </a:r>
          </a:p>
        </p:txBody>
      </p:sp>
      <p:sp>
        <p:nvSpPr>
          <p:cNvPr id="6" name="Content Placeholder 5">
            <a:extLst>
              <a:ext uri="{FF2B5EF4-FFF2-40B4-BE49-F238E27FC236}">
                <a16:creationId xmlns:a16="http://schemas.microsoft.com/office/drawing/2014/main" id="{4E9B815A-BABA-561C-7661-53B64213CDB3}"/>
              </a:ext>
            </a:extLst>
          </p:cNvPr>
          <p:cNvSpPr>
            <a:spLocks noGrp="1"/>
          </p:cNvSpPr>
          <p:nvPr>
            <p:ph idx="1"/>
          </p:nvPr>
        </p:nvSpPr>
        <p:spPr/>
        <p:txBody>
          <a:bodyPr/>
          <a:lstStyle/>
          <a:p>
            <a:pPr marL="98425" indent="0">
              <a:buNone/>
            </a:pPr>
            <a:r>
              <a:rPr lang="fr-FR" altLang="en-US" dirty="0"/>
              <a:t>1- </a:t>
            </a:r>
            <a:r>
              <a:rPr lang="fr-FR" altLang="en-US" dirty="0" err="1"/>
              <a:t>Intravesical</a:t>
            </a:r>
            <a:r>
              <a:rPr lang="fr-FR" altLang="en-US" dirty="0"/>
              <a:t> </a:t>
            </a:r>
            <a:r>
              <a:rPr lang="fr-FR" altLang="en-US" dirty="0" err="1"/>
              <a:t>chemotherapy</a:t>
            </a:r>
            <a:endParaRPr lang="fr-FR" altLang="en-US" dirty="0"/>
          </a:p>
          <a:p>
            <a:pPr marL="98425" indent="0">
              <a:buNone/>
            </a:pPr>
            <a:r>
              <a:rPr lang="fr-FR" altLang="en-US" dirty="0"/>
              <a:t>2- </a:t>
            </a:r>
            <a:r>
              <a:rPr lang="fr-FR" altLang="en-US" dirty="0" err="1"/>
              <a:t>Cystectomy</a:t>
            </a:r>
            <a:r>
              <a:rPr lang="fr-FR" altLang="en-US" dirty="0"/>
              <a:t> </a:t>
            </a:r>
          </a:p>
          <a:p>
            <a:pPr marL="98425" indent="0">
              <a:buNone/>
            </a:pPr>
            <a:r>
              <a:rPr lang="fr-FR" altLang="en-US" dirty="0"/>
              <a:t>3- Pembrolizumab</a:t>
            </a:r>
          </a:p>
          <a:p>
            <a:pPr marL="98425" indent="0">
              <a:buNone/>
            </a:pPr>
            <a:r>
              <a:rPr lang="fr-FR" altLang="en-US" dirty="0"/>
              <a:t>4- </a:t>
            </a:r>
            <a:r>
              <a:rPr lang="fr-FR" altLang="en-US" dirty="0" err="1"/>
              <a:t>Other</a:t>
            </a:r>
            <a:endParaRPr lang="fr-FR" altLang="en-US" dirty="0"/>
          </a:p>
        </p:txBody>
      </p:sp>
      <p:sp>
        <p:nvSpPr>
          <p:cNvPr id="7" name="Text Placeholder 6">
            <a:extLst>
              <a:ext uri="{FF2B5EF4-FFF2-40B4-BE49-F238E27FC236}">
                <a16:creationId xmlns:a16="http://schemas.microsoft.com/office/drawing/2014/main" id="{F303EFCB-BEDA-8463-5E75-A874ACC0E540}"/>
              </a:ext>
            </a:extLst>
          </p:cNvPr>
          <p:cNvSpPr>
            <a:spLocks noGrp="1"/>
          </p:cNvSpPr>
          <p:nvPr>
            <p:ph type="body" sz="quarter" idx="10"/>
          </p:nvPr>
        </p:nvSpPr>
        <p:spPr/>
        <p:txBody>
          <a:bodyPr/>
          <a:lstStyle/>
          <a:p>
            <a:pPr lvl="0"/>
            <a:r>
              <a:rPr lang="en-US" sz="3200" dirty="0">
                <a:solidFill>
                  <a:srgbClr val="FFFFFF"/>
                </a:solidFill>
              </a:rPr>
              <a:t>Case — </a:t>
            </a:r>
            <a:r>
              <a:rPr lang="en-US" sz="3200" dirty="0" err="1">
                <a:solidFill>
                  <a:srgbClr val="FFFFFF"/>
                </a:solidFill>
              </a:rPr>
              <a:t>Yohann</a:t>
            </a:r>
            <a:r>
              <a:rPr lang="en-US" sz="3200" dirty="0">
                <a:solidFill>
                  <a:srgbClr val="FFFFFF"/>
                </a:solidFill>
              </a:rPr>
              <a:t> </a:t>
            </a:r>
            <a:r>
              <a:rPr lang="en-US" sz="3200" dirty="0" err="1">
                <a:solidFill>
                  <a:srgbClr val="FFFFFF"/>
                </a:solidFill>
              </a:rPr>
              <a:t>Loriot</a:t>
            </a:r>
            <a:r>
              <a:rPr lang="en-US" sz="3200" dirty="0">
                <a:solidFill>
                  <a:srgbClr val="FFFFFF"/>
                </a:solidFill>
              </a:rPr>
              <a:t>, MD, PhD</a:t>
            </a:r>
          </a:p>
        </p:txBody>
      </p:sp>
      <p:pic>
        <p:nvPicPr>
          <p:cNvPr id="13" name="Picture 12">
            <a:extLst>
              <a:ext uri="{FF2B5EF4-FFF2-40B4-BE49-F238E27FC236}">
                <a16:creationId xmlns:a16="http://schemas.microsoft.com/office/drawing/2014/main" id="{23804643-7B32-0E10-FA32-2E682B591F17}"/>
              </a:ext>
            </a:extLst>
          </p:cNvPr>
          <p:cNvPicPr>
            <a:picLocks noChangeAspect="1"/>
          </p:cNvPicPr>
          <p:nvPr/>
        </p:nvPicPr>
        <p:blipFill>
          <a:blip r:embed="rId2"/>
          <a:srcRect/>
          <a:stretch/>
        </p:blipFill>
        <p:spPr>
          <a:xfrm>
            <a:off x="10505624" y="148390"/>
            <a:ext cx="1261872" cy="1261872"/>
          </a:xfrm>
          <a:prstGeom prst="rect">
            <a:avLst/>
          </a:prstGeom>
        </p:spPr>
      </p:pic>
    </p:spTree>
    <p:extLst>
      <p:ext uri="{BB962C8B-B14F-4D97-AF65-F5344CB8AC3E}">
        <p14:creationId xmlns:p14="http://schemas.microsoft.com/office/powerpoint/2010/main" val="26752063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E77F58D-BE6B-7DA6-9937-DDA4C733E576}"/>
              </a:ext>
            </a:extLst>
          </p:cNvPr>
          <p:cNvSpPr>
            <a:spLocks noGrp="1"/>
          </p:cNvSpPr>
          <p:nvPr>
            <p:ph type="title"/>
          </p:nvPr>
        </p:nvSpPr>
        <p:spPr/>
        <p:txBody>
          <a:bodyPr/>
          <a:lstStyle/>
          <a:p>
            <a:r>
              <a:rPr lang="en-US" dirty="0"/>
              <a:t>Clinical case</a:t>
            </a:r>
          </a:p>
        </p:txBody>
      </p:sp>
      <p:sp>
        <p:nvSpPr>
          <p:cNvPr id="8" name="Content Placeholder 7">
            <a:extLst>
              <a:ext uri="{FF2B5EF4-FFF2-40B4-BE49-F238E27FC236}">
                <a16:creationId xmlns:a16="http://schemas.microsoft.com/office/drawing/2014/main" id="{9C82E27A-A4F8-95CC-CA31-10E8F0A5B84A}"/>
              </a:ext>
            </a:extLst>
          </p:cNvPr>
          <p:cNvSpPr>
            <a:spLocks noGrp="1"/>
          </p:cNvSpPr>
          <p:nvPr>
            <p:ph idx="1"/>
          </p:nvPr>
        </p:nvSpPr>
        <p:spPr/>
        <p:txBody>
          <a:bodyPr/>
          <a:lstStyle/>
          <a:p>
            <a:pPr marL="380990" indent="-380990">
              <a:buFont typeface="Arial" panose="020B0604020202020204" pitchFamily="34" charset="0"/>
              <a:buChar char="•"/>
            </a:pPr>
            <a:r>
              <a:rPr lang="fr-FR" altLang="en-US" dirty="0"/>
              <a:t>The patient </a:t>
            </a:r>
            <a:r>
              <a:rPr lang="fr-FR" altLang="en-US" dirty="0" err="1"/>
              <a:t>started</a:t>
            </a:r>
            <a:r>
              <a:rPr lang="fr-FR" altLang="en-US" dirty="0"/>
              <a:t> pembrolizumab IV 200 mg q3wk</a:t>
            </a:r>
          </a:p>
          <a:p>
            <a:pPr marL="380990" indent="-380990">
              <a:buFont typeface="Arial" panose="020B0604020202020204" pitchFamily="34" charset="0"/>
              <a:buChar char="•"/>
            </a:pPr>
            <a:r>
              <a:rPr lang="fr-FR" altLang="en-US" dirty="0" err="1"/>
              <a:t>Endoscopy</a:t>
            </a:r>
            <a:r>
              <a:rPr lang="fr-FR" altLang="en-US" dirty="0"/>
              <a:t> </a:t>
            </a:r>
            <a:r>
              <a:rPr lang="fr-FR" altLang="en-US" dirty="0" err="1"/>
              <a:t>performed</a:t>
            </a:r>
            <a:r>
              <a:rPr lang="fr-FR" altLang="en-US" dirty="0"/>
              <a:t> at 3 </a:t>
            </a:r>
            <a:r>
              <a:rPr lang="fr-FR" altLang="en-US" dirty="0" err="1"/>
              <a:t>months</a:t>
            </a:r>
            <a:r>
              <a:rPr lang="fr-FR" altLang="en-US" dirty="0"/>
              <a:t> </a:t>
            </a:r>
            <a:r>
              <a:rPr lang="fr-FR" altLang="en-US" dirty="0" err="1"/>
              <a:t>showed</a:t>
            </a:r>
            <a:r>
              <a:rPr lang="fr-FR" altLang="en-US" dirty="0"/>
              <a:t> no </a:t>
            </a:r>
            <a:r>
              <a:rPr lang="fr-FR" altLang="en-US" dirty="0" err="1"/>
              <a:t>lesion</a:t>
            </a:r>
            <a:endParaRPr lang="fr-FR" altLang="en-US" dirty="0"/>
          </a:p>
          <a:p>
            <a:pPr marL="380990" indent="-380990">
              <a:buFont typeface="Arial" panose="020B0604020202020204" pitchFamily="34" charset="0"/>
              <a:buChar char="•"/>
            </a:pPr>
            <a:r>
              <a:rPr lang="fr-FR" altLang="en-US" dirty="0" err="1"/>
              <a:t>Systemic</a:t>
            </a:r>
            <a:r>
              <a:rPr lang="fr-FR" altLang="en-US" dirty="0"/>
              <a:t> biopsies </a:t>
            </a:r>
            <a:r>
              <a:rPr lang="fr-FR" altLang="en-US" dirty="0" err="1"/>
              <a:t>were</a:t>
            </a:r>
            <a:r>
              <a:rPr lang="fr-FR" altLang="en-US" dirty="0"/>
              <a:t> </a:t>
            </a:r>
            <a:r>
              <a:rPr lang="fr-FR" altLang="en-US" dirty="0" err="1"/>
              <a:t>performed</a:t>
            </a:r>
            <a:r>
              <a:rPr lang="fr-FR" altLang="en-US" dirty="0"/>
              <a:t> and no </a:t>
            </a:r>
            <a:r>
              <a:rPr lang="fr-FR" altLang="en-US" dirty="0" err="1"/>
              <a:t>lesion</a:t>
            </a:r>
            <a:r>
              <a:rPr lang="fr-FR" altLang="en-US" dirty="0"/>
              <a:t> </a:t>
            </a:r>
            <a:r>
              <a:rPr lang="fr-FR" altLang="en-US" dirty="0" err="1"/>
              <a:t>was</a:t>
            </a:r>
            <a:r>
              <a:rPr lang="fr-FR" altLang="en-US" dirty="0"/>
              <a:t> </a:t>
            </a:r>
            <a:r>
              <a:rPr lang="fr-FR" altLang="en-US" dirty="0" err="1"/>
              <a:t>found</a:t>
            </a:r>
            <a:endParaRPr lang="fr-FR" altLang="en-US" dirty="0"/>
          </a:p>
          <a:p>
            <a:pPr marL="380990" indent="-380990">
              <a:buFont typeface="Arial" panose="020B0604020202020204" pitchFamily="34" charset="0"/>
              <a:buChar char="•"/>
            </a:pPr>
            <a:r>
              <a:rPr lang="fr-FR" altLang="en-US" dirty="0"/>
              <a:t>At 6 </a:t>
            </a:r>
            <a:r>
              <a:rPr lang="fr-FR" altLang="en-US" dirty="0" err="1"/>
              <a:t>months</a:t>
            </a:r>
            <a:r>
              <a:rPr lang="fr-FR" altLang="en-US" dirty="0"/>
              <a:t>, patient </a:t>
            </a:r>
            <a:r>
              <a:rPr lang="fr-FR" altLang="en-US" dirty="0" err="1"/>
              <a:t>complained</a:t>
            </a:r>
            <a:r>
              <a:rPr lang="fr-FR" altLang="en-US" dirty="0"/>
              <a:t> of psoriasis-like rash</a:t>
            </a:r>
          </a:p>
          <a:p>
            <a:pPr marL="380990" indent="-380990">
              <a:buFont typeface="Arial" panose="020B0604020202020204" pitchFamily="34" charset="0"/>
              <a:buChar char="•"/>
            </a:pPr>
            <a:r>
              <a:rPr lang="en-US" dirty="0"/>
              <a:t>Psoriasis patches cover 10% of his body</a:t>
            </a:r>
          </a:p>
          <a:p>
            <a:pPr marL="380990" indent="-380990">
              <a:buFont typeface="Arial" panose="020B0604020202020204" pitchFamily="34" charset="0"/>
              <a:buChar char="•"/>
            </a:pPr>
            <a:r>
              <a:rPr lang="en-US" dirty="0"/>
              <a:t>Creams and other topical meds probably were not enough</a:t>
            </a:r>
            <a:endParaRPr lang="fr-FR" altLang="en-US" dirty="0"/>
          </a:p>
        </p:txBody>
      </p:sp>
      <p:sp>
        <p:nvSpPr>
          <p:cNvPr id="9" name="Text Placeholder 8">
            <a:extLst>
              <a:ext uri="{FF2B5EF4-FFF2-40B4-BE49-F238E27FC236}">
                <a16:creationId xmlns:a16="http://schemas.microsoft.com/office/drawing/2014/main" id="{62D24536-65BF-C08C-ADC3-55D1C58C772E}"/>
              </a:ext>
            </a:extLst>
          </p:cNvPr>
          <p:cNvSpPr>
            <a:spLocks noGrp="1"/>
          </p:cNvSpPr>
          <p:nvPr>
            <p:ph type="body" sz="quarter" idx="10"/>
          </p:nvPr>
        </p:nvSpPr>
        <p:spPr/>
        <p:txBody>
          <a:bodyPr/>
          <a:lstStyle/>
          <a:p>
            <a:pPr lvl="0"/>
            <a:r>
              <a:rPr lang="en-US" sz="3200" dirty="0">
                <a:solidFill>
                  <a:srgbClr val="FFFFFF"/>
                </a:solidFill>
              </a:rPr>
              <a:t>Case — </a:t>
            </a:r>
            <a:r>
              <a:rPr lang="en-US" sz="3200" dirty="0" err="1">
                <a:solidFill>
                  <a:srgbClr val="FFFFFF"/>
                </a:solidFill>
              </a:rPr>
              <a:t>Yohann</a:t>
            </a:r>
            <a:r>
              <a:rPr lang="en-US" sz="3200" dirty="0">
                <a:solidFill>
                  <a:srgbClr val="FFFFFF"/>
                </a:solidFill>
              </a:rPr>
              <a:t> </a:t>
            </a:r>
            <a:r>
              <a:rPr lang="en-US" sz="3200" dirty="0" err="1">
                <a:solidFill>
                  <a:srgbClr val="FFFFFF"/>
                </a:solidFill>
              </a:rPr>
              <a:t>Loriot</a:t>
            </a:r>
            <a:r>
              <a:rPr lang="en-US" sz="3200" dirty="0">
                <a:solidFill>
                  <a:srgbClr val="FFFFFF"/>
                </a:solidFill>
              </a:rPr>
              <a:t>, MD, PhD</a:t>
            </a:r>
          </a:p>
        </p:txBody>
      </p:sp>
      <p:pic>
        <p:nvPicPr>
          <p:cNvPr id="12" name="Picture 11">
            <a:extLst>
              <a:ext uri="{FF2B5EF4-FFF2-40B4-BE49-F238E27FC236}">
                <a16:creationId xmlns:a16="http://schemas.microsoft.com/office/drawing/2014/main" id="{D19A15D9-7C87-CB87-A76D-20F3D681F463}"/>
              </a:ext>
            </a:extLst>
          </p:cNvPr>
          <p:cNvPicPr>
            <a:picLocks noChangeAspect="1"/>
          </p:cNvPicPr>
          <p:nvPr/>
        </p:nvPicPr>
        <p:blipFill>
          <a:blip r:embed="rId2"/>
          <a:srcRect/>
          <a:stretch/>
        </p:blipFill>
        <p:spPr>
          <a:xfrm>
            <a:off x="10505624" y="148390"/>
            <a:ext cx="1261872" cy="1261872"/>
          </a:xfrm>
          <a:prstGeom prst="rect">
            <a:avLst/>
          </a:prstGeom>
        </p:spPr>
      </p:pic>
    </p:spTree>
    <p:extLst>
      <p:ext uri="{BB962C8B-B14F-4D97-AF65-F5344CB8AC3E}">
        <p14:creationId xmlns:p14="http://schemas.microsoft.com/office/powerpoint/2010/main" val="29327059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9710FE8-5AB7-5CB8-DCA1-8CF75FDF5B8E}"/>
              </a:ext>
            </a:extLst>
          </p:cNvPr>
          <p:cNvSpPr>
            <a:spLocks noGrp="1"/>
          </p:cNvSpPr>
          <p:nvPr>
            <p:ph type="title"/>
          </p:nvPr>
        </p:nvSpPr>
        <p:spPr/>
        <p:txBody>
          <a:bodyPr/>
          <a:lstStyle/>
          <a:p>
            <a:r>
              <a:rPr lang="en-US" dirty="0"/>
              <a:t>Clinical case: what would you recommend?</a:t>
            </a:r>
          </a:p>
        </p:txBody>
      </p:sp>
      <p:sp>
        <p:nvSpPr>
          <p:cNvPr id="6" name="Content Placeholder 5">
            <a:extLst>
              <a:ext uri="{FF2B5EF4-FFF2-40B4-BE49-F238E27FC236}">
                <a16:creationId xmlns:a16="http://schemas.microsoft.com/office/drawing/2014/main" id="{E052D1C7-5534-6910-E848-933236A2A457}"/>
              </a:ext>
            </a:extLst>
          </p:cNvPr>
          <p:cNvSpPr>
            <a:spLocks noGrp="1"/>
          </p:cNvSpPr>
          <p:nvPr>
            <p:ph idx="1"/>
          </p:nvPr>
        </p:nvSpPr>
        <p:spPr/>
        <p:txBody>
          <a:bodyPr/>
          <a:lstStyle/>
          <a:p>
            <a:pPr marL="98425" indent="0">
              <a:buNone/>
            </a:pPr>
            <a:r>
              <a:rPr lang="fr-FR" altLang="en-US" dirty="0"/>
              <a:t>1- Start </a:t>
            </a:r>
            <a:r>
              <a:rPr lang="fr-FR" altLang="en-US" dirty="0" err="1"/>
              <a:t>phototherapy</a:t>
            </a:r>
            <a:r>
              <a:rPr lang="fr-FR" altLang="en-US" dirty="0"/>
              <a:t> and continue pembrolizumab</a:t>
            </a:r>
          </a:p>
          <a:p>
            <a:pPr marL="98425" indent="0">
              <a:buNone/>
            </a:pPr>
            <a:r>
              <a:rPr lang="fr-FR" altLang="en-US" dirty="0"/>
              <a:t>2- Stop pembrolizumab </a:t>
            </a:r>
            <a:r>
              <a:rPr lang="fr-FR" altLang="en-US" dirty="0" err="1"/>
              <a:t>until</a:t>
            </a:r>
            <a:r>
              <a:rPr lang="fr-FR" altLang="en-US" dirty="0"/>
              <a:t> Grade 1 rash </a:t>
            </a:r>
            <a:r>
              <a:rPr lang="fr-FR" altLang="en-US" dirty="0" err="1"/>
              <a:t>resolves</a:t>
            </a:r>
            <a:r>
              <a:rPr lang="fr-FR" altLang="en-US" dirty="0"/>
              <a:t> and </a:t>
            </a:r>
            <a:r>
              <a:rPr lang="fr-FR" altLang="en-US" dirty="0" err="1"/>
              <a:t>then</a:t>
            </a:r>
            <a:r>
              <a:rPr lang="fr-FR" altLang="en-US" dirty="0"/>
              <a:t> </a:t>
            </a:r>
            <a:r>
              <a:rPr lang="fr-FR" altLang="en-US" dirty="0" err="1"/>
              <a:t>resume</a:t>
            </a:r>
            <a:endParaRPr lang="fr-FR" altLang="en-US" dirty="0"/>
          </a:p>
          <a:p>
            <a:pPr marL="98425" indent="0">
              <a:buNone/>
            </a:pPr>
            <a:r>
              <a:rPr lang="fr-FR" altLang="en-US" dirty="0"/>
              <a:t>3- Stop pembrolizumab and </a:t>
            </a:r>
            <a:r>
              <a:rPr lang="fr-FR" altLang="en-US" dirty="0" err="1"/>
              <a:t>proceed</a:t>
            </a:r>
            <a:r>
              <a:rPr lang="fr-FR" altLang="en-US" dirty="0"/>
              <a:t> </a:t>
            </a:r>
            <a:r>
              <a:rPr lang="fr-FR" altLang="en-US" dirty="0" err="1"/>
              <a:t>with</a:t>
            </a:r>
            <a:r>
              <a:rPr lang="fr-FR" altLang="en-US" dirty="0"/>
              <a:t> </a:t>
            </a:r>
            <a:r>
              <a:rPr lang="fr-FR" altLang="en-US" dirty="0" err="1"/>
              <a:t>surgery</a:t>
            </a:r>
            <a:endParaRPr lang="fr-FR" altLang="en-US" dirty="0"/>
          </a:p>
          <a:p>
            <a:pPr marL="98425" indent="0">
              <a:buNone/>
            </a:pPr>
            <a:r>
              <a:rPr lang="fr-FR" altLang="en-US" dirty="0"/>
              <a:t>4- </a:t>
            </a:r>
            <a:r>
              <a:rPr lang="fr-FR" altLang="en-US" dirty="0" err="1"/>
              <a:t>Other</a:t>
            </a:r>
            <a:endParaRPr lang="fr-FR" altLang="en-US" dirty="0"/>
          </a:p>
        </p:txBody>
      </p:sp>
      <p:sp>
        <p:nvSpPr>
          <p:cNvPr id="7" name="Text Placeholder 6">
            <a:extLst>
              <a:ext uri="{FF2B5EF4-FFF2-40B4-BE49-F238E27FC236}">
                <a16:creationId xmlns:a16="http://schemas.microsoft.com/office/drawing/2014/main" id="{0FABB2EE-8E74-963C-E72D-0E559D0AFA41}"/>
              </a:ext>
            </a:extLst>
          </p:cNvPr>
          <p:cNvSpPr>
            <a:spLocks noGrp="1"/>
          </p:cNvSpPr>
          <p:nvPr>
            <p:ph type="body" sz="quarter" idx="10"/>
          </p:nvPr>
        </p:nvSpPr>
        <p:spPr/>
        <p:txBody>
          <a:bodyPr/>
          <a:lstStyle/>
          <a:p>
            <a:pPr lvl="0"/>
            <a:r>
              <a:rPr lang="en-US" sz="3200" dirty="0">
                <a:solidFill>
                  <a:srgbClr val="FFFFFF"/>
                </a:solidFill>
              </a:rPr>
              <a:t>Case — </a:t>
            </a:r>
            <a:r>
              <a:rPr lang="en-US" sz="3200" dirty="0" err="1">
                <a:solidFill>
                  <a:srgbClr val="FFFFFF"/>
                </a:solidFill>
              </a:rPr>
              <a:t>Yohann</a:t>
            </a:r>
            <a:r>
              <a:rPr lang="en-US" sz="3200" dirty="0">
                <a:solidFill>
                  <a:srgbClr val="FFFFFF"/>
                </a:solidFill>
              </a:rPr>
              <a:t> </a:t>
            </a:r>
            <a:r>
              <a:rPr lang="en-US" sz="3200" dirty="0" err="1">
                <a:solidFill>
                  <a:srgbClr val="FFFFFF"/>
                </a:solidFill>
              </a:rPr>
              <a:t>Loriot</a:t>
            </a:r>
            <a:r>
              <a:rPr lang="en-US" sz="3200" dirty="0">
                <a:solidFill>
                  <a:srgbClr val="FFFFFF"/>
                </a:solidFill>
              </a:rPr>
              <a:t>, MD, PhD</a:t>
            </a:r>
          </a:p>
        </p:txBody>
      </p:sp>
      <p:pic>
        <p:nvPicPr>
          <p:cNvPr id="13" name="Picture 12">
            <a:extLst>
              <a:ext uri="{FF2B5EF4-FFF2-40B4-BE49-F238E27FC236}">
                <a16:creationId xmlns:a16="http://schemas.microsoft.com/office/drawing/2014/main" id="{0339014B-73E9-06FB-5931-B56D5C2D2D64}"/>
              </a:ext>
            </a:extLst>
          </p:cNvPr>
          <p:cNvPicPr>
            <a:picLocks noChangeAspect="1"/>
          </p:cNvPicPr>
          <p:nvPr/>
        </p:nvPicPr>
        <p:blipFill>
          <a:blip r:embed="rId2"/>
          <a:srcRect/>
          <a:stretch/>
        </p:blipFill>
        <p:spPr>
          <a:xfrm>
            <a:off x="10505624" y="148390"/>
            <a:ext cx="1261872" cy="1261872"/>
          </a:xfrm>
          <a:prstGeom prst="rect">
            <a:avLst/>
          </a:prstGeom>
        </p:spPr>
      </p:pic>
    </p:spTree>
    <p:extLst>
      <p:ext uri="{BB962C8B-B14F-4D97-AF65-F5344CB8AC3E}">
        <p14:creationId xmlns:p14="http://schemas.microsoft.com/office/powerpoint/2010/main" val="29032892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3FA1A34-90D7-9BB4-45CB-E91F6A08618E}"/>
              </a:ext>
            </a:extLst>
          </p:cNvPr>
          <p:cNvSpPr>
            <a:spLocks noGrp="1"/>
          </p:cNvSpPr>
          <p:nvPr>
            <p:ph type="title"/>
          </p:nvPr>
        </p:nvSpPr>
        <p:spPr/>
        <p:txBody>
          <a:bodyPr/>
          <a:lstStyle/>
          <a:p>
            <a:r>
              <a:rPr lang="en-US" dirty="0"/>
              <a:t>Clinical case</a:t>
            </a:r>
          </a:p>
        </p:txBody>
      </p:sp>
      <p:sp>
        <p:nvSpPr>
          <p:cNvPr id="8" name="Content Placeholder 7">
            <a:extLst>
              <a:ext uri="{FF2B5EF4-FFF2-40B4-BE49-F238E27FC236}">
                <a16:creationId xmlns:a16="http://schemas.microsoft.com/office/drawing/2014/main" id="{FE1B4C4D-F074-4541-B90A-40B16E3D9C25}"/>
              </a:ext>
            </a:extLst>
          </p:cNvPr>
          <p:cNvSpPr>
            <a:spLocks noGrp="1"/>
          </p:cNvSpPr>
          <p:nvPr>
            <p:ph idx="1"/>
          </p:nvPr>
        </p:nvSpPr>
        <p:spPr/>
        <p:txBody>
          <a:bodyPr/>
          <a:lstStyle/>
          <a:p>
            <a:pPr marL="380990" indent="-380990">
              <a:buFont typeface="Arial" panose="020B0604020202020204" pitchFamily="34" charset="0"/>
              <a:buChar char="•"/>
            </a:pPr>
            <a:r>
              <a:rPr lang="fr-FR" altLang="en-US" dirty="0"/>
              <a:t>Pembrolizumab </a:t>
            </a:r>
            <a:r>
              <a:rPr lang="fr-FR" altLang="en-US" dirty="0" err="1"/>
              <a:t>was</a:t>
            </a:r>
            <a:r>
              <a:rPr lang="fr-FR" altLang="en-US" dirty="0"/>
              <a:t> </a:t>
            </a:r>
            <a:r>
              <a:rPr lang="fr-FR" altLang="en-US" dirty="0" err="1"/>
              <a:t>stopped</a:t>
            </a:r>
            <a:r>
              <a:rPr lang="fr-FR" altLang="en-US" dirty="0"/>
              <a:t> and the patient </a:t>
            </a:r>
            <a:r>
              <a:rPr lang="fr-FR" altLang="en-US" dirty="0" err="1"/>
              <a:t>recovered</a:t>
            </a:r>
            <a:r>
              <a:rPr lang="fr-FR" altLang="en-US" dirty="0"/>
              <a:t> </a:t>
            </a:r>
            <a:r>
              <a:rPr lang="fr-FR" altLang="en-US" dirty="0" err="1"/>
              <a:t>within</a:t>
            </a:r>
            <a:r>
              <a:rPr lang="fr-FR" altLang="en-US" dirty="0"/>
              <a:t> 3 </a:t>
            </a:r>
            <a:r>
              <a:rPr lang="fr-FR" altLang="en-US" dirty="0" err="1"/>
              <a:t>months</a:t>
            </a:r>
            <a:endParaRPr lang="fr-FR" altLang="en-US" dirty="0"/>
          </a:p>
          <a:p>
            <a:pPr marL="380990" indent="-380990">
              <a:buFont typeface="Arial" panose="020B0604020202020204" pitchFamily="34" charset="0"/>
              <a:buChar char="•"/>
            </a:pPr>
            <a:r>
              <a:rPr lang="fr-FR" altLang="en-US" dirty="0"/>
              <a:t>No </a:t>
            </a:r>
            <a:r>
              <a:rPr lang="fr-FR" altLang="en-US" dirty="0" err="1"/>
              <a:t>lesion</a:t>
            </a:r>
            <a:r>
              <a:rPr lang="fr-FR" altLang="en-US" dirty="0"/>
              <a:t> </a:t>
            </a:r>
            <a:r>
              <a:rPr lang="fr-FR" altLang="en-US" dirty="0" err="1"/>
              <a:t>was</a:t>
            </a:r>
            <a:r>
              <a:rPr lang="fr-FR" altLang="en-US" dirty="0"/>
              <a:t> </a:t>
            </a:r>
            <a:r>
              <a:rPr lang="fr-FR" altLang="en-US" dirty="0" err="1"/>
              <a:t>found</a:t>
            </a:r>
            <a:r>
              <a:rPr lang="fr-FR" altLang="en-US" dirty="0"/>
              <a:t> </a:t>
            </a:r>
            <a:r>
              <a:rPr lang="fr-FR" altLang="en-US" dirty="0" err="1"/>
              <a:t>during</a:t>
            </a:r>
            <a:r>
              <a:rPr lang="fr-FR" altLang="en-US" dirty="0"/>
              <a:t> 9 </a:t>
            </a:r>
            <a:r>
              <a:rPr lang="fr-FR" altLang="en-US" dirty="0" err="1"/>
              <a:t>months</a:t>
            </a:r>
            <a:endParaRPr lang="fr-FR" altLang="en-US" dirty="0"/>
          </a:p>
          <a:p>
            <a:pPr marL="380990" indent="-380990">
              <a:buFont typeface="Arial" panose="020B0604020202020204" pitchFamily="34" charset="0"/>
              <a:buChar char="•"/>
            </a:pPr>
            <a:r>
              <a:rPr lang="fr-FR" altLang="en-US" dirty="0"/>
              <a:t>New </a:t>
            </a:r>
            <a:r>
              <a:rPr lang="fr-FR" altLang="en-US" dirty="0" err="1"/>
              <a:t>lesion</a:t>
            </a:r>
            <a:r>
              <a:rPr lang="fr-FR" altLang="en-US" dirty="0"/>
              <a:t> </a:t>
            </a:r>
            <a:r>
              <a:rPr lang="fr-FR" altLang="en-US" dirty="0" err="1"/>
              <a:t>was</a:t>
            </a:r>
            <a:r>
              <a:rPr lang="fr-FR" altLang="en-US" dirty="0"/>
              <a:t> </a:t>
            </a:r>
            <a:r>
              <a:rPr lang="fr-FR" altLang="en-US" dirty="0" err="1"/>
              <a:t>observed</a:t>
            </a:r>
            <a:r>
              <a:rPr lang="fr-FR" altLang="en-US" dirty="0"/>
              <a:t> 1.5 </a:t>
            </a:r>
            <a:r>
              <a:rPr lang="fr-FR" altLang="en-US" dirty="0" err="1"/>
              <a:t>years</a:t>
            </a:r>
            <a:r>
              <a:rPr lang="fr-FR" altLang="en-US" dirty="0"/>
              <a:t> </a:t>
            </a:r>
            <a:r>
              <a:rPr lang="fr-FR" altLang="en-US" dirty="0" err="1"/>
              <a:t>after</a:t>
            </a:r>
            <a:r>
              <a:rPr lang="fr-FR" altLang="en-US" dirty="0"/>
              <a:t> the first infusion</a:t>
            </a:r>
          </a:p>
          <a:p>
            <a:pPr marL="380990" indent="-380990">
              <a:buFont typeface="Arial" panose="020B0604020202020204" pitchFamily="34" charset="0"/>
              <a:buChar char="•"/>
            </a:pPr>
            <a:r>
              <a:rPr lang="fr-FR" altLang="en-US" dirty="0" err="1"/>
              <a:t>Finally</a:t>
            </a:r>
            <a:r>
              <a:rPr lang="fr-FR" altLang="en-US" dirty="0"/>
              <a:t>, the patient </a:t>
            </a:r>
            <a:r>
              <a:rPr lang="fr-FR" altLang="en-US" dirty="0" err="1"/>
              <a:t>proceeded</a:t>
            </a:r>
            <a:r>
              <a:rPr lang="fr-FR" altLang="en-US" dirty="0"/>
              <a:t> </a:t>
            </a:r>
            <a:r>
              <a:rPr lang="fr-FR" altLang="en-US" dirty="0" err="1"/>
              <a:t>with</a:t>
            </a:r>
            <a:r>
              <a:rPr lang="fr-FR" altLang="en-US" dirty="0"/>
              <a:t> </a:t>
            </a:r>
            <a:r>
              <a:rPr lang="fr-FR" altLang="en-US" dirty="0" err="1"/>
              <a:t>surgery</a:t>
            </a:r>
            <a:endParaRPr lang="fr-FR" altLang="en-US" dirty="0"/>
          </a:p>
        </p:txBody>
      </p:sp>
      <p:sp>
        <p:nvSpPr>
          <p:cNvPr id="9" name="Text Placeholder 8">
            <a:extLst>
              <a:ext uri="{FF2B5EF4-FFF2-40B4-BE49-F238E27FC236}">
                <a16:creationId xmlns:a16="http://schemas.microsoft.com/office/drawing/2014/main" id="{6D11CC14-20B8-53F1-C565-7ACD6D341B59}"/>
              </a:ext>
            </a:extLst>
          </p:cNvPr>
          <p:cNvSpPr>
            <a:spLocks noGrp="1"/>
          </p:cNvSpPr>
          <p:nvPr>
            <p:ph type="body" sz="quarter" idx="10"/>
          </p:nvPr>
        </p:nvSpPr>
        <p:spPr/>
        <p:txBody>
          <a:bodyPr/>
          <a:lstStyle/>
          <a:p>
            <a:pPr lvl="0"/>
            <a:r>
              <a:rPr lang="en-US" sz="3200" dirty="0">
                <a:solidFill>
                  <a:srgbClr val="FFFFFF"/>
                </a:solidFill>
              </a:rPr>
              <a:t>Case 2 — </a:t>
            </a:r>
            <a:r>
              <a:rPr lang="en-US" sz="3200" dirty="0" err="1">
                <a:solidFill>
                  <a:srgbClr val="FFFFFF"/>
                </a:solidFill>
              </a:rPr>
              <a:t>Yohann</a:t>
            </a:r>
            <a:r>
              <a:rPr lang="en-US" sz="3200" dirty="0">
                <a:solidFill>
                  <a:srgbClr val="FFFFFF"/>
                </a:solidFill>
              </a:rPr>
              <a:t> </a:t>
            </a:r>
            <a:r>
              <a:rPr lang="en-US" sz="3200" dirty="0" err="1">
                <a:solidFill>
                  <a:srgbClr val="FFFFFF"/>
                </a:solidFill>
              </a:rPr>
              <a:t>Loriot</a:t>
            </a:r>
            <a:r>
              <a:rPr lang="en-US" sz="3200" dirty="0">
                <a:solidFill>
                  <a:srgbClr val="FFFFFF"/>
                </a:solidFill>
              </a:rPr>
              <a:t>, MD, PhD</a:t>
            </a:r>
          </a:p>
        </p:txBody>
      </p:sp>
      <p:pic>
        <p:nvPicPr>
          <p:cNvPr id="12" name="Picture 11">
            <a:extLst>
              <a:ext uri="{FF2B5EF4-FFF2-40B4-BE49-F238E27FC236}">
                <a16:creationId xmlns:a16="http://schemas.microsoft.com/office/drawing/2014/main" id="{C7BA05F0-DFF6-52D2-C53C-DF23B6166BDE}"/>
              </a:ext>
            </a:extLst>
          </p:cNvPr>
          <p:cNvPicPr>
            <a:picLocks noChangeAspect="1"/>
          </p:cNvPicPr>
          <p:nvPr/>
        </p:nvPicPr>
        <p:blipFill>
          <a:blip r:embed="rId2"/>
          <a:srcRect/>
          <a:stretch/>
        </p:blipFill>
        <p:spPr>
          <a:xfrm>
            <a:off x="10505624" y="148390"/>
            <a:ext cx="1261872" cy="1261872"/>
          </a:xfrm>
          <a:prstGeom prst="rect">
            <a:avLst/>
          </a:prstGeom>
        </p:spPr>
      </p:pic>
    </p:spTree>
    <p:extLst>
      <p:ext uri="{BB962C8B-B14F-4D97-AF65-F5344CB8AC3E}">
        <p14:creationId xmlns:p14="http://schemas.microsoft.com/office/powerpoint/2010/main" val="29038748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2286" y="5366"/>
            <a:ext cx="10358967" cy="1202636"/>
          </a:xfrm>
        </p:spPr>
        <p:txBody>
          <a:bodyPr/>
          <a:lstStyle/>
          <a:p>
            <a:r>
              <a:rPr lang="en-US" dirty="0"/>
              <a:t>Faculty</a:t>
            </a:r>
          </a:p>
        </p:txBody>
      </p:sp>
      <p:sp>
        <p:nvSpPr>
          <p:cNvPr id="12" name="Text Box 7">
            <a:extLst>
              <a:ext uri="{FF2B5EF4-FFF2-40B4-BE49-F238E27FC236}">
                <a16:creationId xmlns:a16="http://schemas.microsoft.com/office/drawing/2014/main" id="{ED127B2E-F352-BF43-B81E-B62ACF23294C}"/>
              </a:ext>
            </a:extLst>
          </p:cNvPr>
          <p:cNvSpPr txBox="1">
            <a:spLocks noChangeArrowheads="1"/>
          </p:cNvSpPr>
          <p:nvPr/>
        </p:nvSpPr>
        <p:spPr bwMode="auto">
          <a:xfrm>
            <a:off x="1873023" y="1194186"/>
            <a:ext cx="4078961" cy="1531803"/>
          </a:xfrm>
          <a:prstGeom prst="rect">
            <a:avLst/>
          </a:prstGeom>
          <a:noFill/>
          <a:ln w="9525">
            <a:noFill/>
            <a:miter lim="800000"/>
            <a:headEnd/>
            <a:tailEnd/>
          </a:ln>
        </p:spPr>
        <p:txBody>
          <a:bodyPr lIns="91440" tIns="0" rIns="0" bIns="0">
            <a:prstTxWarp prst="textNoShape">
              <a:avLst/>
            </a:prstTxWarp>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err="1">
                <a:ln>
                  <a:noFill/>
                </a:ln>
                <a:solidFill>
                  <a:srgbClr val="000000"/>
                </a:solidFill>
                <a:effectLst/>
                <a:uLnTx/>
                <a:uFillTx/>
                <a:latin typeface="Calibri" panose="020F0502020204030204" pitchFamily="34" charset="0"/>
                <a:ea typeface="ＭＳ Ｐゴシック" charset="0"/>
                <a:cs typeface="Calibri" panose="020F0502020204030204" pitchFamily="34" charset="0"/>
              </a:rPr>
              <a:t>Yohann</a:t>
            </a: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 </a:t>
            </a:r>
            <a:r>
              <a:rPr kumimoji="0" lang="en-US" sz="1600" b="1" i="0" u="none" strike="noStrike" kern="1200" cap="none" spc="0" normalizeH="0" baseline="0" noProof="0" dirty="0" err="1">
                <a:ln>
                  <a:noFill/>
                </a:ln>
                <a:solidFill>
                  <a:srgbClr val="000000"/>
                </a:solidFill>
                <a:effectLst/>
                <a:uLnTx/>
                <a:uFillTx/>
                <a:latin typeface="Calibri" panose="020F0502020204030204" pitchFamily="34" charset="0"/>
                <a:ea typeface="ＭＳ Ｐゴシック" charset="0"/>
                <a:cs typeface="Calibri" panose="020F0502020204030204" pitchFamily="34" charset="0"/>
              </a:rPr>
              <a:t>Loriot</a:t>
            </a: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 MD, PhD</a:t>
            </a:r>
            <a:b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b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Deputy Chair, Early Drug Development (DITEP)</a:t>
            </a:r>
            <a:b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b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Chair, GU Oncology Group</a:t>
            </a:r>
            <a:b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b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Leader, Resistance to Innovative Drugs Program</a:t>
            </a:r>
            <a:b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b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Molecular Predictors and New Targets in Oncology, INSERM U981</a:t>
            </a:r>
            <a:b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b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Gustave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ＭＳ Ｐゴシック" charset="0"/>
                <a:cs typeface="Calibri" panose="020F0502020204030204" pitchFamily="34" charset="0"/>
              </a:rPr>
              <a:t>Roussy</a:t>
            </a:r>
            <a:b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b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Villejuif, France</a:t>
            </a:r>
          </a:p>
        </p:txBody>
      </p:sp>
      <p:pic>
        <p:nvPicPr>
          <p:cNvPr id="15" name="Picture 14">
            <a:extLst>
              <a:ext uri="{FF2B5EF4-FFF2-40B4-BE49-F238E27FC236}">
                <a16:creationId xmlns:a16="http://schemas.microsoft.com/office/drawing/2014/main" id="{CCB1F0DB-6D80-A845-8428-244AB07D11B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51384" y="1208002"/>
            <a:ext cx="1261872" cy="1261872"/>
          </a:xfrm>
          <a:prstGeom prst="rect">
            <a:avLst/>
          </a:prstGeom>
        </p:spPr>
      </p:pic>
      <p:sp>
        <p:nvSpPr>
          <p:cNvPr id="11" name="Text Box 9">
            <a:extLst>
              <a:ext uri="{FF2B5EF4-FFF2-40B4-BE49-F238E27FC236}">
                <a16:creationId xmlns:a16="http://schemas.microsoft.com/office/drawing/2014/main" id="{78E6CF54-6820-AE4F-B271-C8BB0DA3C21D}"/>
              </a:ext>
            </a:extLst>
          </p:cNvPr>
          <p:cNvSpPr txBox="1">
            <a:spLocks noChangeArrowheads="1"/>
          </p:cNvSpPr>
          <p:nvPr/>
        </p:nvSpPr>
        <p:spPr bwMode="auto">
          <a:xfrm>
            <a:off x="7782156" y="4097895"/>
            <a:ext cx="3660524" cy="1296144"/>
          </a:xfrm>
          <a:prstGeom prst="rect">
            <a:avLst/>
          </a:prstGeom>
          <a:noFill/>
          <a:ln w="9525">
            <a:noFill/>
            <a:miter lim="800000"/>
            <a:headEnd/>
            <a:tailEnd/>
          </a:ln>
        </p:spPr>
        <p:txBody>
          <a:bodyPr lIns="91440" tIns="0" rIns="0" bIns="0">
            <a:prstTxWarp prst="textNoShape">
              <a:avLst/>
            </a:prstTxWarp>
          </a:bodyPr>
          <a:lstStyle/>
          <a:p>
            <a:pPr marL="0" marR="0" lvl="0" indent="0" algn="l" defTabSz="455613" rtl="0" eaLnBrk="1" fontAlgn="base" latinLnBrk="0" hangingPunct="1">
              <a:lnSpc>
                <a:spcPts val="1820"/>
              </a:lnSpc>
              <a:spcBef>
                <a:spcPct val="30000"/>
              </a:spcBef>
              <a:spcAft>
                <a:spcPts val="800"/>
              </a:spcAft>
              <a:buClr>
                <a:srgbClr val="000000"/>
              </a:buClr>
              <a:buSzPct val="100000"/>
              <a:buFontTx/>
              <a:buNone/>
              <a:tabLst/>
              <a:defRPr/>
            </a:pPr>
            <a:r>
              <a:rPr kumimoji="0" lang="en-US" sz="1900" b="1" i="0" u="none" strike="noStrike" kern="1200" cap="none" spc="0" normalizeH="0" baseline="0" noProof="0" dirty="0">
                <a:ln>
                  <a:noFill/>
                </a:ln>
                <a:solidFill>
                  <a:srgbClr val="0432FF"/>
                </a:solidFill>
                <a:effectLst/>
                <a:uLnTx/>
                <a:uFillTx/>
                <a:latin typeface="Calibri" pitchFamily="-72" charset="0"/>
                <a:ea typeface="MS PGothic" charset="0"/>
              </a:rPr>
              <a:t>Moderator</a:t>
            </a:r>
            <a:br>
              <a:rPr kumimoji="0" lang="en-US" sz="1600" b="1" i="0" u="none" strike="noStrike" kern="1200" cap="none" spc="0" normalizeH="0" baseline="0" noProof="0" dirty="0">
                <a:ln>
                  <a:noFill/>
                </a:ln>
                <a:solidFill>
                  <a:srgbClr val="000000"/>
                </a:solidFill>
                <a:effectLst/>
                <a:uLnTx/>
                <a:uFillTx/>
                <a:latin typeface="Calibri" pitchFamily="-72" charset="0"/>
                <a:ea typeface="MS PGothic" charset="0"/>
              </a:rPr>
            </a:br>
            <a:r>
              <a:rPr kumimoji="0" lang="en-US" sz="1600" b="1" i="0" u="none" strike="noStrike" kern="1200" cap="none" spc="0" normalizeH="0" baseline="0" noProof="0" dirty="0">
                <a:ln>
                  <a:noFill/>
                </a:ln>
                <a:solidFill>
                  <a:srgbClr val="000000"/>
                </a:solidFill>
                <a:effectLst/>
                <a:uLnTx/>
                <a:uFillTx/>
                <a:latin typeface="Calibri" pitchFamily="-72" charset="0"/>
                <a:ea typeface="MS PGothic" charset="0"/>
              </a:rPr>
              <a:t>Neil Love, MD</a:t>
            </a:r>
            <a:br>
              <a:rPr kumimoji="0" lang="en-US" sz="1600" b="0" i="0" u="none" strike="noStrike" kern="1200" cap="none" spc="0" normalizeH="0" baseline="0" noProof="0" dirty="0">
                <a:ln>
                  <a:noFill/>
                </a:ln>
                <a:solidFill>
                  <a:srgbClr val="000000"/>
                </a:solidFill>
                <a:effectLst/>
                <a:uLnTx/>
                <a:uFillTx/>
                <a:latin typeface="Calibri" pitchFamily="-72" charset="0"/>
                <a:ea typeface="MS PGothic" charset="0"/>
              </a:rPr>
            </a:br>
            <a:r>
              <a:rPr kumimoji="0" lang="en-US" sz="1600" b="0" i="0" u="none" strike="noStrike" kern="1200" cap="none" spc="0" normalizeH="0" baseline="0" noProof="0" dirty="0">
                <a:ln>
                  <a:noFill/>
                </a:ln>
                <a:solidFill>
                  <a:srgbClr val="000000"/>
                </a:solidFill>
                <a:effectLst/>
                <a:uLnTx/>
                <a:uFillTx/>
                <a:latin typeface="Calibri" pitchFamily="-72" charset="0"/>
                <a:ea typeface="MS PGothic" charset="0"/>
              </a:rPr>
              <a:t>Research To Practice</a:t>
            </a:r>
            <a:br>
              <a:rPr kumimoji="0" lang="en-US" sz="1600" b="0" i="0" u="none" strike="noStrike" kern="1200" cap="none" spc="0" normalizeH="0" baseline="0" noProof="0" dirty="0">
                <a:ln>
                  <a:noFill/>
                </a:ln>
                <a:solidFill>
                  <a:srgbClr val="000000"/>
                </a:solidFill>
                <a:effectLst/>
                <a:uLnTx/>
                <a:uFillTx/>
                <a:latin typeface="Calibri" pitchFamily="-72" charset="0"/>
                <a:ea typeface="MS PGothic" charset="0"/>
              </a:rPr>
            </a:br>
            <a:r>
              <a:rPr kumimoji="0" lang="en-US" sz="1600" b="0" i="0" u="none" strike="noStrike" kern="1200" cap="none" spc="0" normalizeH="0" baseline="0" noProof="0" dirty="0">
                <a:ln>
                  <a:noFill/>
                </a:ln>
                <a:solidFill>
                  <a:srgbClr val="000000"/>
                </a:solidFill>
                <a:effectLst/>
                <a:uLnTx/>
                <a:uFillTx/>
                <a:latin typeface="Calibri" pitchFamily="-72" charset="0"/>
                <a:ea typeface="MS PGothic" charset="0"/>
              </a:rPr>
              <a:t>Miami, Florida</a:t>
            </a:r>
          </a:p>
        </p:txBody>
      </p:sp>
      <p:sp>
        <p:nvSpPr>
          <p:cNvPr id="14" name="Text Box 7">
            <a:extLst>
              <a:ext uri="{FF2B5EF4-FFF2-40B4-BE49-F238E27FC236}">
                <a16:creationId xmlns:a16="http://schemas.microsoft.com/office/drawing/2014/main" id="{549C66B3-EC65-D149-9093-3743B9648C4E}"/>
              </a:ext>
            </a:extLst>
          </p:cNvPr>
          <p:cNvSpPr txBox="1">
            <a:spLocks noChangeArrowheads="1"/>
          </p:cNvSpPr>
          <p:nvPr/>
        </p:nvSpPr>
        <p:spPr bwMode="auto">
          <a:xfrm>
            <a:off x="1873023" y="4097895"/>
            <a:ext cx="4362517" cy="1531803"/>
          </a:xfrm>
          <a:prstGeom prst="rect">
            <a:avLst/>
          </a:prstGeom>
          <a:noFill/>
          <a:ln w="9525">
            <a:noFill/>
            <a:miter lim="800000"/>
            <a:headEnd/>
            <a:tailEnd/>
          </a:ln>
        </p:spPr>
        <p:txBody>
          <a:bodyPr lIns="91440" tIns="0" rIns="0" bIns="0">
            <a:prstTxWarp prst="textNoShape">
              <a:avLst/>
            </a:prstTxWarp>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Elizabeth R </a:t>
            </a:r>
            <a:r>
              <a:rPr kumimoji="0" lang="en-US" sz="1600" b="1" i="0" u="none" strike="noStrike" kern="1200" cap="none" spc="0" normalizeH="0" baseline="0" noProof="0" dirty="0" err="1">
                <a:ln>
                  <a:noFill/>
                </a:ln>
                <a:solidFill>
                  <a:srgbClr val="000000"/>
                </a:solidFill>
                <a:effectLst/>
                <a:uLnTx/>
                <a:uFillTx/>
                <a:latin typeface="Calibri" panose="020F0502020204030204" pitchFamily="34" charset="0"/>
                <a:ea typeface="ＭＳ Ｐゴシック" charset="0"/>
                <a:cs typeface="Calibri" panose="020F0502020204030204" pitchFamily="34" charset="0"/>
              </a:rPr>
              <a:t>Plimack</a:t>
            </a: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 MD, MS</a:t>
            </a:r>
            <a:b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b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Chief, Division of Genitourinary Medical Oncology</a:t>
            </a:r>
            <a:b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b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Director, Genitourinary Clinical Research</a:t>
            </a:r>
            <a:b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b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Professor, Medical Oncology</a:t>
            </a:r>
            <a:b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b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Deputy Director, Fox Chase Cancer Center</a:t>
            </a:r>
            <a:b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b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Temple Health</a:t>
            </a:r>
            <a:b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b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Philadelphia, Pennsylvania</a:t>
            </a:r>
          </a:p>
        </p:txBody>
      </p:sp>
      <p:pic>
        <p:nvPicPr>
          <p:cNvPr id="16" name="Picture 15">
            <a:extLst>
              <a:ext uri="{FF2B5EF4-FFF2-40B4-BE49-F238E27FC236}">
                <a16:creationId xmlns:a16="http://schemas.microsoft.com/office/drawing/2014/main" id="{7A633200-4130-B24A-B402-0E1304E6125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51384" y="4150011"/>
            <a:ext cx="1261872" cy="1261872"/>
          </a:xfrm>
          <a:prstGeom prst="rect">
            <a:avLst/>
          </a:prstGeom>
        </p:spPr>
      </p:pic>
      <p:sp>
        <p:nvSpPr>
          <p:cNvPr id="17" name="Text Box 7">
            <a:extLst>
              <a:ext uri="{FF2B5EF4-FFF2-40B4-BE49-F238E27FC236}">
                <a16:creationId xmlns:a16="http://schemas.microsoft.com/office/drawing/2014/main" id="{A344C865-F354-474C-8A7A-499DBB8BBDC2}"/>
              </a:ext>
            </a:extLst>
          </p:cNvPr>
          <p:cNvSpPr txBox="1">
            <a:spLocks noChangeArrowheads="1"/>
          </p:cNvSpPr>
          <p:nvPr/>
        </p:nvSpPr>
        <p:spPr bwMode="auto">
          <a:xfrm>
            <a:off x="7761539" y="1194186"/>
            <a:ext cx="4383133" cy="1531803"/>
          </a:xfrm>
          <a:prstGeom prst="rect">
            <a:avLst/>
          </a:prstGeom>
          <a:noFill/>
          <a:ln w="9525">
            <a:noFill/>
            <a:miter lim="800000"/>
            <a:headEnd/>
            <a:tailEnd/>
          </a:ln>
        </p:spPr>
        <p:txBody>
          <a:bodyPr lIns="91440" tIns="0" rIns="0" bIns="0">
            <a:prstTxWarp prst="textNoShape">
              <a:avLst/>
            </a:prstTxWarp>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Jonathan E Rosenberg, MD</a:t>
            </a:r>
            <a:b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b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Chief, Genitourinary Medical Oncology Service</a:t>
            </a:r>
            <a:b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b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Division of Solid Tumor Oncology</a:t>
            </a:r>
            <a:b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b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Enno W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ＭＳ Ｐゴシック" charset="0"/>
                <a:cs typeface="Calibri" panose="020F0502020204030204" pitchFamily="34" charset="0"/>
              </a:rPr>
              <a:t>Ercklentz</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 Chair</a:t>
            </a:r>
            <a:b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b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Memorial Sloan Kettering Cancer Center</a:t>
            </a:r>
            <a:b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b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New York, New York</a:t>
            </a:r>
          </a:p>
        </p:txBody>
      </p:sp>
      <p:pic>
        <p:nvPicPr>
          <p:cNvPr id="21" name="Picture 20">
            <a:extLst>
              <a:ext uri="{FF2B5EF4-FFF2-40B4-BE49-F238E27FC236}">
                <a16:creationId xmlns:a16="http://schemas.microsoft.com/office/drawing/2014/main" id="{08E369B4-F140-0B40-B94E-C5015A8A8622}"/>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439901" y="1208002"/>
            <a:ext cx="1261872" cy="1261872"/>
          </a:xfrm>
          <a:prstGeom prst="rect">
            <a:avLst/>
          </a:prstGeom>
        </p:spPr>
      </p:pic>
      <p:pic>
        <p:nvPicPr>
          <p:cNvPr id="18" name="Picture 17">
            <a:extLst>
              <a:ext uri="{FF2B5EF4-FFF2-40B4-BE49-F238E27FC236}">
                <a16:creationId xmlns:a16="http://schemas.microsoft.com/office/drawing/2014/main" id="{64FF9D98-32DB-43EC-42DA-8B0B83D65478}"/>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6439901" y="4172787"/>
            <a:ext cx="1261872" cy="1261872"/>
          </a:xfrm>
          <a:prstGeom prst="rect">
            <a:avLst/>
          </a:prstGeom>
        </p:spPr>
      </p:pic>
    </p:spTree>
    <p:custDataLst>
      <p:tags r:id="rId1"/>
    </p:custDataLst>
    <p:extLst>
      <p:ext uri="{BB962C8B-B14F-4D97-AF65-F5344CB8AC3E}">
        <p14:creationId xmlns:p14="http://schemas.microsoft.com/office/powerpoint/2010/main" val="415382735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28636" y="1081981"/>
            <a:ext cx="10463908" cy="5481943"/>
          </a:xfrm>
        </p:spPr>
        <p:txBody>
          <a:bodyPr/>
          <a:lstStyle/>
          <a:p>
            <a:pPr>
              <a:spcBef>
                <a:spcPts val="500"/>
              </a:spcBef>
              <a:spcAft>
                <a:spcPts val="0"/>
              </a:spcAft>
            </a:pPr>
            <a:r>
              <a:rPr lang="en-US" dirty="0"/>
              <a:t>70 </a:t>
            </a:r>
            <a:r>
              <a:rPr lang="en-US" dirty="0" err="1"/>
              <a:t>yo</a:t>
            </a:r>
            <a:r>
              <a:rPr lang="en-US" dirty="0"/>
              <a:t> woman, in 2015 presented with hematuria. Workup revealed 4 cm UC </a:t>
            </a:r>
            <a:br>
              <a:rPr lang="en-US" dirty="0"/>
            </a:br>
            <a:r>
              <a:rPr lang="en-US" dirty="0"/>
              <a:t>of left renal pelvis. Nephroureterectomy revealed pT1N0M0 with extensive </a:t>
            </a:r>
            <a:br>
              <a:rPr lang="en-US" dirty="0"/>
            </a:br>
            <a:r>
              <a:rPr lang="en-US" dirty="0"/>
              <a:t>non-invasive spread throughout the collecting duct</a:t>
            </a:r>
          </a:p>
          <a:p>
            <a:pPr>
              <a:spcBef>
                <a:spcPts val="500"/>
              </a:spcBef>
              <a:spcAft>
                <a:spcPts val="0"/>
              </a:spcAft>
            </a:pPr>
            <a:r>
              <a:rPr lang="en-US" dirty="0"/>
              <a:t>2016 TURBT high grade UC, T1</a:t>
            </a:r>
          </a:p>
          <a:p>
            <a:pPr>
              <a:spcBef>
                <a:spcPts val="500"/>
              </a:spcBef>
              <a:spcAft>
                <a:spcPts val="0"/>
              </a:spcAft>
            </a:pPr>
            <a:r>
              <a:rPr lang="en-US" dirty="0"/>
              <a:t>2017 BCG induction #1</a:t>
            </a:r>
          </a:p>
          <a:p>
            <a:pPr>
              <a:spcBef>
                <a:spcPts val="500"/>
              </a:spcBef>
              <a:spcAft>
                <a:spcPts val="0"/>
              </a:spcAft>
            </a:pPr>
            <a:r>
              <a:rPr lang="en-US" dirty="0"/>
              <a:t>2018 BCG maintenance</a:t>
            </a:r>
          </a:p>
          <a:p>
            <a:pPr>
              <a:spcBef>
                <a:spcPts val="500"/>
              </a:spcBef>
              <a:spcAft>
                <a:spcPts val="0"/>
              </a:spcAft>
            </a:pPr>
            <a:r>
              <a:rPr lang="en-US" dirty="0"/>
              <a:t>2018 HG T1, persistent</a:t>
            </a:r>
          </a:p>
          <a:p>
            <a:pPr>
              <a:spcBef>
                <a:spcPts val="500"/>
              </a:spcBef>
              <a:spcAft>
                <a:spcPts val="0"/>
              </a:spcAft>
            </a:pPr>
            <a:r>
              <a:rPr lang="en-US" dirty="0"/>
              <a:t>2019 BCG induction #2</a:t>
            </a:r>
          </a:p>
          <a:p>
            <a:pPr>
              <a:spcBef>
                <a:spcPts val="500"/>
              </a:spcBef>
              <a:spcAft>
                <a:spcPts val="0"/>
              </a:spcAft>
            </a:pPr>
            <a:r>
              <a:rPr lang="en-US" dirty="0"/>
              <a:t>2019 HG T1, persistent</a:t>
            </a:r>
          </a:p>
          <a:p>
            <a:pPr>
              <a:spcBef>
                <a:spcPts val="500"/>
              </a:spcBef>
              <a:spcAft>
                <a:spcPts val="0"/>
              </a:spcAft>
            </a:pPr>
            <a:r>
              <a:rPr lang="en-US" dirty="0"/>
              <a:t>2019-2020: Clinical trial with low dose radiation x 3 fractions with durvalumab x 8 cycles</a:t>
            </a:r>
          </a:p>
          <a:p>
            <a:pPr>
              <a:spcBef>
                <a:spcPts val="500"/>
              </a:spcBef>
              <a:spcAft>
                <a:spcPts val="0"/>
              </a:spcAft>
            </a:pPr>
            <a:r>
              <a:rPr lang="en-US" dirty="0"/>
              <a:t>Complicated by rash covering 90% of body surface area requiring prolonged </a:t>
            </a:r>
            <a:br>
              <a:rPr lang="en-US" dirty="0"/>
            </a:br>
            <a:r>
              <a:rPr lang="en-US" dirty="0"/>
              <a:t>steroid taper</a:t>
            </a:r>
          </a:p>
        </p:txBody>
      </p:sp>
      <p:sp>
        <p:nvSpPr>
          <p:cNvPr id="4" name="Text Placeholder 3">
            <a:extLst>
              <a:ext uri="{FF2B5EF4-FFF2-40B4-BE49-F238E27FC236}">
                <a16:creationId xmlns:a16="http://schemas.microsoft.com/office/drawing/2014/main" id="{2A07AA17-B539-9ACD-8558-5DAC72BDF75C}"/>
              </a:ext>
            </a:extLst>
          </p:cNvPr>
          <p:cNvSpPr>
            <a:spLocks noGrp="1"/>
          </p:cNvSpPr>
          <p:nvPr>
            <p:ph type="body" sz="quarter" idx="10"/>
          </p:nvPr>
        </p:nvSpPr>
        <p:spPr/>
        <p:txBody>
          <a:bodyPr/>
          <a:lstStyle/>
          <a:p>
            <a:pPr lvl="0"/>
            <a:r>
              <a:rPr lang="en-US" sz="3200" dirty="0">
                <a:solidFill>
                  <a:srgbClr val="FFFFFF"/>
                </a:solidFill>
              </a:rPr>
              <a:t>Case — Elizabeth R </a:t>
            </a:r>
            <a:r>
              <a:rPr lang="en-US" sz="3200" dirty="0" err="1">
                <a:solidFill>
                  <a:srgbClr val="FFFFFF"/>
                </a:solidFill>
              </a:rPr>
              <a:t>Plimack</a:t>
            </a:r>
            <a:r>
              <a:rPr lang="en-US" sz="3200" dirty="0">
                <a:solidFill>
                  <a:srgbClr val="FFFFFF"/>
                </a:solidFill>
              </a:rPr>
              <a:t>, MD, MS</a:t>
            </a:r>
          </a:p>
        </p:txBody>
      </p:sp>
      <p:pic>
        <p:nvPicPr>
          <p:cNvPr id="5" name="Picture 4">
            <a:extLst>
              <a:ext uri="{FF2B5EF4-FFF2-40B4-BE49-F238E27FC236}">
                <a16:creationId xmlns:a16="http://schemas.microsoft.com/office/drawing/2014/main" id="{C8BA312A-3D8C-D2FD-1C83-6C873A4A531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505624" y="148390"/>
            <a:ext cx="1261872" cy="1261872"/>
          </a:xfrm>
          <a:prstGeom prst="rect">
            <a:avLst/>
          </a:prstGeom>
        </p:spPr>
      </p:pic>
    </p:spTree>
    <p:extLst>
      <p:ext uri="{BB962C8B-B14F-4D97-AF65-F5344CB8AC3E}">
        <p14:creationId xmlns:p14="http://schemas.microsoft.com/office/powerpoint/2010/main" val="33645811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28636" y="1233182"/>
            <a:ext cx="10187490" cy="5481943"/>
          </a:xfrm>
        </p:spPr>
        <p:txBody>
          <a:bodyPr/>
          <a:lstStyle/>
          <a:p>
            <a:r>
              <a:rPr lang="en-US" dirty="0"/>
              <a:t>Rash ultimately resolved. Q4 month cystoscopies – so far no recurrence of UC</a:t>
            </a:r>
          </a:p>
          <a:p>
            <a:r>
              <a:rPr lang="en-US" dirty="0"/>
              <a:t>Rash – upper back:</a:t>
            </a:r>
          </a:p>
        </p:txBody>
      </p:sp>
      <p:sp>
        <p:nvSpPr>
          <p:cNvPr id="4" name="Text Placeholder 3">
            <a:extLst>
              <a:ext uri="{FF2B5EF4-FFF2-40B4-BE49-F238E27FC236}">
                <a16:creationId xmlns:a16="http://schemas.microsoft.com/office/drawing/2014/main" id="{2A07AA17-B539-9ACD-8558-5DAC72BDF75C}"/>
              </a:ext>
            </a:extLst>
          </p:cNvPr>
          <p:cNvSpPr>
            <a:spLocks noGrp="1"/>
          </p:cNvSpPr>
          <p:nvPr>
            <p:ph type="body" sz="quarter" idx="10"/>
          </p:nvPr>
        </p:nvSpPr>
        <p:spPr/>
        <p:txBody>
          <a:bodyPr/>
          <a:lstStyle/>
          <a:p>
            <a:pPr lvl="0"/>
            <a:r>
              <a:rPr lang="en-US" sz="3200" dirty="0">
                <a:solidFill>
                  <a:srgbClr val="FFFFFF"/>
                </a:solidFill>
              </a:rPr>
              <a:t>Case — Elizabeth R </a:t>
            </a:r>
            <a:r>
              <a:rPr lang="en-US" sz="3200" dirty="0" err="1">
                <a:solidFill>
                  <a:srgbClr val="FFFFFF"/>
                </a:solidFill>
              </a:rPr>
              <a:t>Plimack</a:t>
            </a:r>
            <a:r>
              <a:rPr lang="en-US" sz="3200" dirty="0">
                <a:solidFill>
                  <a:srgbClr val="FFFFFF"/>
                </a:solidFill>
              </a:rPr>
              <a:t>, MD, MS</a:t>
            </a:r>
          </a:p>
        </p:txBody>
      </p:sp>
      <p:pic>
        <p:nvPicPr>
          <p:cNvPr id="5" name="Picture 4">
            <a:extLst>
              <a:ext uri="{FF2B5EF4-FFF2-40B4-BE49-F238E27FC236}">
                <a16:creationId xmlns:a16="http://schemas.microsoft.com/office/drawing/2014/main" id="{C8BA312A-3D8C-D2FD-1C83-6C873A4A531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505624" y="148390"/>
            <a:ext cx="1261872" cy="1261872"/>
          </a:xfrm>
          <a:prstGeom prst="rect">
            <a:avLst/>
          </a:prstGeom>
        </p:spPr>
      </p:pic>
      <p:pic>
        <p:nvPicPr>
          <p:cNvPr id="6" name="Picture 5" descr="A close up of a person's chest&#10;&#10;Description automatically generated with low confidence">
            <a:extLst>
              <a:ext uri="{FF2B5EF4-FFF2-40B4-BE49-F238E27FC236}">
                <a16:creationId xmlns:a16="http://schemas.microsoft.com/office/drawing/2014/main" id="{1EE38B71-26CD-B741-B0DC-ACD6C695AE59}"/>
              </a:ext>
            </a:extLst>
          </p:cNvPr>
          <p:cNvPicPr>
            <a:picLocks noChangeAspect="1"/>
          </p:cNvPicPr>
          <p:nvPr/>
        </p:nvPicPr>
        <p:blipFill>
          <a:blip r:embed="rId3"/>
          <a:stretch>
            <a:fillRect/>
          </a:stretch>
        </p:blipFill>
        <p:spPr>
          <a:xfrm>
            <a:off x="866272" y="2419349"/>
            <a:ext cx="3590073" cy="3018925"/>
          </a:xfrm>
          <a:prstGeom prst="rect">
            <a:avLst/>
          </a:prstGeom>
        </p:spPr>
      </p:pic>
    </p:spTree>
    <p:extLst>
      <p:ext uri="{BB962C8B-B14F-4D97-AF65-F5344CB8AC3E}">
        <p14:creationId xmlns:p14="http://schemas.microsoft.com/office/powerpoint/2010/main" val="26691307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6BED4D37-006D-9239-D284-1F902BDF8FBB}"/>
              </a:ext>
            </a:extLst>
          </p:cNvPr>
          <p:cNvSpPr>
            <a:spLocks noGrp="1"/>
          </p:cNvSpPr>
          <p:nvPr>
            <p:ph idx="1"/>
          </p:nvPr>
        </p:nvSpPr>
        <p:spPr/>
        <p:txBody>
          <a:bodyPr>
            <a:normAutofit/>
          </a:bodyPr>
          <a:lstStyle/>
          <a:p>
            <a:r>
              <a:rPr lang="en-US" dirty="0"/>
              <a:t>55-year-old man presented with gross hematuria in 2018</a:t>
            </a:r>
          </a:p>
          <a:p>
            <a:r>
              <a:rPr lang="en-US" dirty="0"/>
              <a:t>Cystoscopy and TUR with CIS around L ureteral orifice</a:t>
            </a:r>
          </a:p>
          <a:p>
            <a:r>
              <a:rPr lang="en-US" dirty="0"/>
              <a:t>Received induction BCG x 6, negative cytology at 3 months</a:t>
            </a:r>
          </a:p>
          <a:p>
            <a:r>
              <a:rPr lang="en-US" dirty="0"/>
              <a:t>Received BCG maintenance x 3 doses</a:t>
            </a:r>
          </a:p>
          <a:p>
            <a:r>
              <a:rPr lang="en-US" dirty="0"/>
              <a:t>3 months later, </a:t>
            </a:r>
            <a:r>
              <a:rPr lang="en-US" dirty="0" err="1"/>
              <a:t>pt</a:t>
            </a:r>
            <a:r>
              <a:rPr lang="en-US" dirty="0"/>
              <a:t> had suspicious cytology, negative cystoscopy</a:t>
            </a:r>
          </a:p>
          <a:p>
            <a:r>
              <a:rPr lang="en-US" dirty="0"/>
              <a:t>3 months after, lateral wall erythema, TURBT showed CIS from left lateral wall</a:t>
            </a:r>
          </a:p>
        </p:txBody>
      </p:sp>
      <p:sp>
        <p:nvSpPr>
          <p:cNvPr id="6" name="Text Placeholder 5">
            <a:extLst>
              <a:ext uri="{FF2B5EF4-FFF2-40B4-BE49-F238E27FC236}">
                <a16:creationId xmlns:a16="http://schemas.microsoft.com/office/drawing/2014/main" id="{D1B48106-6879-76D9-2527-C4FDB7B8F541}"/>
              </a:ext>
            </a:extLst>
          </p:cNvPr>
          <p:cNvSpPr>
            <a:spLocks noGrp="1"/>
          </p:cNvSpPr>
          <p:nvPr>
            <p:ph type="body" sz="quarter" idx="10"/>
          </p:nvPr>
        </p:nvSpPr>
        <p:spPr/>
        <p:txBody>
          <a:bodyPr/>
          <a:lstStyle/>
          <a:p>
            <a:r>
              <a:rPr lang="en-US" sz="3200" dirty="0"/>
              <a:t>Case — Jonathan E Rosenberg, MD</a:t>
            </a:r>
          </a:p>
        </p:txBody>
      </p:sp>
      <p:pic>
        <p:nvPicPr>
          <p:cNvPr id="8" name="Picture 7">
            <a:extLst>
              <a:ext uri="{FF2B5EF4-FFF2-40B4-BE49-F238E27FC236}">
                <a16:creationId xmlns:a16="http://schemas.microsoft.com/office/drawing/2014/main" id="{830DD0DE-2BA3-08BB-1BDF-4326D53C0175}"/>
              </a:ext>
            </a:extLst>
          </p:cNvPr>
          <p:cNvPicPr>
            <a:picLocks noChangeAspect="1"/>
          </p:cNvPicPr>
          <p:nvPr/>
        </p:nvPicPr>
        <p:blipFill>
          <a:blip r:embed="rId2"/>
          <a:srcRect/>
          <a:stretch/>
        </p:blipFill>
        <p:spPr>
          <a:xfrm>
            <a:off x="10505624" y="148390"/>
            <a:ext cx="1261872" cy="1261872"/>
          </a:xfrm>
          <a:prstGeom prst="rect">
            <a:avLst/>
          </a:prstGeom>
        </p:spPr>
      </p:pic>
    </p:spTree>
    <p:extLst>
      <p:ext uri="{BB962C8B-B14F-4D97-AF65-F5344CB8AC3E}">
        <p14:creationId xmlns:p14="http://schemas.microsoft.com/office/powerpoint/2010/main" val="16576934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6BED4D37-006D-9239-D284-1F902BDF8FBB}"/>
              </a:ext>
            </a:extLst>
          </p:cNvPr>
          <p:cNvSpPr>
            <a:spLocks noGrp="1"/>
          </p:cNvSpPr>
          <p:nvPr>
            <p:ph idx="1"/>
          </p:nvPr>
        </p:nvSpPr>
        <p:spPr/>
        <p:txBody>
          <a:bodyPr>
            <a:normAutofit/>
          </a:bodyPr>
          <a:lstStyle/>
          <a:p>
            <a:r>
              <a:rPr lang="en-US" dirty="0"/>
              <a:t>Repeat induction BCG x 6</a:t>
            </a:r>
          </a:p>
          <a:p>
            <a:r>
              <a:rPr lang="en-US" dirty="0"/>
              <a:t>3 months later, TURBT, ureteroscopy: atypia from bladder; left renal pelvis bx with atypia; bladder cytology positive</a:t>
            </a:r>
          </a:p>
          <a:p>
            <a:r>
              <a:rPr lang="en-US" dirty="0"/>
              <a:t>3 months later, TURBT: CIS right anterior and left lateral wall; prostatic urethra with HG UCC with superficial lamina propria invasion</a:t>
            </a:r>
          </a:p>
          <a:p>
            <a:r>
              <a:rPr lang="en-US" dirty="0"/>
              <a:t>Then received intravesical gemcitabine/docetaxel x 6</a:t>
            </a:r>
          </a:p>
          <a:p>
            <a:endParaRPr lang="en-US" dirty="0"/>
          </a:p>
        </p:txBody>
      </p:sp>
      <p:sp>
        <p:nvSpPr>
          <p:cNvPr id="6" name="Text Placeholder 5">
            <a:extLst>
              <a:ext uri="{FF2B5EF4-FFF2-40B4-BE49-F238E27FC236}">
                <a16:creationId xmlns:a16="http://schemas.microsoft.com/office/drawing/2014/main" id="{D1B48106-6879-76D9-2527-C4FDB7B8F541}"/>
              </a:ext>
            </a:extLst>
          </p:cNvPr>
          <p:cNvSpPr>
            <a:spLocks noGrp="1"/>
          </p:cNvSpPr>
          <p:nvPr>
            <p:ph type="body" sz="quarter" idx="10"/>
          </p:nvPr>
        </p:nvSpPr>
        <p:spPr/>
        <p:txBody>
          <a:bodyPr/>
          <a:lstStyle/>
          <a:p>
            <a:r>
              <a:rPr lang="en-US" sz="3200" dirty="0"/>
              <a:t>Case — Jonathan E Rosenberg, MD</a:t>
            </a:r>
          </a:p>
        </p:txBody>
      </p:sp>
      <p:pic>
        <p:nvPicPr>
          <p:cNvPr id="8" name="Picture 7">
            <a:extLst>
              <a:ext uri="{FF2B5EF4-FFF2-40B4-BE49-F238E27FC236}">
                <a16:creationId xmlns:a16="http://schemas.microsoft.com/office/drawing/2014/main" id="{830DD0DE-2BA3-08BB-1BDF-4326D53C0175}"/>
              </a:ext>
            </a:extLst>
          </p:cNvPr>
          <p:cNvPicPr>
            <a:picLocks noChangeAspect="1"/>
          </p:cNvPicPr>
          <p:nvPr/>
        </p:nvPicPr>
        <p:blipFill>
          <a:blip r:embed="rId2"/>
          <a:srcRect/>
          <a:stretch/>
        </p:blipFill>
        <p:spPr>
          <a:xfrm>
            <a:off x="10505624" y="148390"/>
            <a:ext cx="1261872" cy="1261872"/>
          </a:xfrm>
          <a:prstGeom prst="rect">
            <a:avLst/>
          </a:prstGeom>
        </p:spPr>
      </p:pic>
    </p:spTree>
    <p:extLst>
      <p:ext uri="{BB962C8B-B14F-4D97-AF65-F5344CB8AC3E}">
        <p14:creationId xmlns:p14="http://schemas.microsoft.com/office/powerpoint/2010/main" val="25075437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6BED4D37-006D-9239-D284-1F902BDF8FBB}"/>
              </a:ext>
            </a:extLst>
          </p:cNvPr>
          <p:cNvSpPr>
            <a:spLocks noGrp="1"/>
          </p:cNvSpPr>
          <p:nvPr>
            <p:ph idx="1"/>
          </p:nvPr>
        </p:nvSpPr>
        <p:spPr/>
        <p:txBody>
          <a:bodyPr>
            <a:normAutofit/>
          </a:bodyPr>
          <a:lstStyle/>
          <a:p>
            <a:r>
              <a:rPr lang="en-US" dirty="0"/>
              <a:t>3 months after intravesical chemotherapy, TURBT: left lateral wall with CIS</a:t>
            </a:r>
          </a:p>
          <a:p>
            <a:r>
              <a:rPr lang="en-US" dirty="0"/>
              <a:t>Recommended for RC/diversion</a:t>
            </a:r>
          </a:p>
          <a:p>
            <a:r>
              <a:rPr lang="en-US" dirty="0"/>
              <a:t>CT </a:t>
            </a:r>
            <a:r>
              <a:rPr lang="en-US" dirty="0" err="1"/>
              <a:t>urogram</a:t>
            </a:r>
            <a:r>
              <a:rPr lang="en-US" dirty="0"/>
              <a:t> + chest – no upper tract or metastatic disease</a:t>
            </a:r>
          </a:p>
          <a:p>
            <a:r>
              <a:rPr lang="en-US" dirty="0"/>
              <a:t>Transferred care to tertiary center, TURBT showed CIS of posterior bladder wall</a:t>
            </a:r>
          </a:p>
          <a:p>
            <a:endParaRPr lang="en-US" dirty="0"/>
          </a:p>
        </p:txBody>
      </p:sp>
      <p:sp>
        <p:nvSpPr>
          <p:cNvPr id="6" name="Text Placeholder 5">
            <a:extLst>
              <a:ext uri="{FF2B5EF4-FFF2-40B4-BE49-F238E27FC236}">
                <a16:creationId xmlns:a16="http://schemas.microsoft.com/office/drawing/2014/main" id="{D1B48106-6879-76D9-2527-C4FDB7B8F541}"/>
              </a:ext>
            </a:extLst>
          </p:cNvPr>
          <p:cNvSpPr>
            <a:spLocks noGrp="1"/>
          </p:cNvSpPr>
          <p:nvPr>
            <p:ph type="body" sz="quarter" idx="10"/>
          </p:nvPr>
        </p:nvSpPr>
        <p:spPr/>
        <p:txBody>
          <a:bodyPr/>
          <a:lstStyle/>
          <a:p>
            <a:r>
              <a:rPr lang="en-US" sz="3200" dirty="0"/>
              <a:t>Case — Jonathan E Rosenberg, MD</a:t>
            </a:r>
          </a:p>
        </p:txBody>
      </p:sp>
      <p:pic>
        <p:nvPicPr>
          <p:cNvPr id="8" name="Picture 7">
            <a:extLst>
              <a:ext uri="{FF2B5EF4-FFF2-40B4-BE49-F238E27FC236}">
                <a16:creationId xmlns:a16="http://schemas.microsoft.com/office/drawing/2014/main" id="{830DD0DE-2BA3-08BB-1BDF-4326D53C0175}"/>
              </a:ext>
            </a:extLst>
          </p:cNvPr>
          <p:cNvPicPr>
            <a:picLocks noChangeAspect="1"/>
          </p:cNvPicPr>
          <p:nvPr/>
        </p:nvPicPr>
        <p:blipFill>
          <a:blip r:embed="rId2"/>
          <a:srcRect/>
          <a:stretch/>
        </p:blipFill>
        <p:spPr>
          <a:xfrm>
            <a:off x="10505624" y="148390"/>
            <a:ext cx="1261872" cy="1261872"/>
          </a:xfrm>
          <a:prstGeom prst="rect">
            <a:avLst/>
          </a:prstGeom>
        </p:spPr>
      </p:pic>
    </p:spTree>
    <p:extLst>
      <p:ext uri="{BB962C8B-B14F-4D97-AF65-F5344CB8AC3E}">
        <p14:creationId xmlns:p14="http://schemas.microsoft.com/office/powerpoint/2010/main" val="36827373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6BED4D37-006D-9239-D284-1F902BDF8FBB}"/>
              </a:ext>
            </a:extLst>
          </p:cNvPr>
          <p:cNvSpPr>
            <a:spLocks noGrp="1"/>
          </p:cNvSpPr>
          <p:nvPr>
            <p:ph idx="1"/>
          </p:nvPr>
        </p:nvSpPr>
        <p:spPr/>
        <p:txBody>
          <a:bodyPr>
            <a:normAutofit/>
          </a:bodyPr>
          <a:lstStyle/>
          <a:p>
            <a:r>
              <a:rPr lang="en-US" dirty="0"/>
              <a:t>Referred to medical oncology to discuss pembrolizumab</a:t>
            </a:r>
          </a:p>
          <a:p>
            <a:r>
              <a:rPr lang="en-US" dirty="0"/>
              <a:t>RC recommended, but </a:t>
            </a:r>
            <a:r>
              <a:rPr lang="en-US" dirty="0" err="1"/>
              <a:t>pt</a:t>
            </a:r>
            <a:r>
              <a:rPr lang="en-US" dirty="0"/>
              <a:t> refused</a:t>
            </a:r>
          </a:p>
          <a:p>
            <a:r>
              <a:rPr lang="en-US" dirty="0"/>
              <a:t>Started pembrolizumab</a:t>
            </a:r>
          </a:p>
          <a:p>
            <a:r>
              <a:rPr lang="en-US" dirty="0"/>
              <a:t>After 3 months of pembrolizumab, cystoscopy was negative, but cytology positive</a:t>
            </a:r>
          </a:p>
          <a:p>
            <a:r>
              <a:rPr lang="en-US" dirty="0"/>
              <a:t>CT </a:t>
            </a:r>
            <a:r>
              <a:rPr lang="en-US" dirty="0" err="1"/>
              <a:t>urogram</a:t>
            </a:r>
            <a:r>
              <a:rPr lang="en-US" dirty="0"/>
              <a:t> obtained, showed new urothelial thickening of proximal to mid right ureter concerning for tumor. No definite metastatic disease</a:t>
            </a:r>
          </a:p>
          <a:p>
            <a:r>
              <a:rPr lang="en-US" dirty="0"/>
              <a:t>Right ureteroscopy with HG upper tract UC. Recommended for radical nephroureterectomy and is currently receiving preoperative chemotherapy</a:t>
            </a:r>
          </a:p>
        </p:txBody>
      </p:sp>
      <p:sp>
        <p:nvSpPr>
          <p:cNvPr id="6" name="Text Placeholder 5">
            <a:extLst>
              <a:ext uri="{FF2B5EF4-FFF2-40B4-BE49-F238E27FC236}">
                <a16:creationId xmlns:a16="http://schemas.microsoft.com/office/drawing/2014/main" id="{D1B48106-6879-76D9-2527-C4FDB7B8F541}"/>
              </a:ext>
            </a:extLst>
          </p:cNvPr>
          <p:cNvSpPr>
            <a:spLocks noGrp="1"/>
          </p:cNvSpPr>
          <p:nvPr>
            <p:ph type="body" sz="quarter" idx="10"/>
          </p:nvPr>
        </p:nvSpPr>
        <p:spPr/>
        <p:txBody>
          <a:bodyPr/>
          <a:lstStyle/>
          <a:p>
            <a:r>
              <a:rPr lang="en-US" sz="3200"/>
              <a:t>Case </a:t>
            </a:r>
            <a:r>
              <a:rPr lang="en-US" sz="3200" dirty="0"/>
              <a:t>— Jonathan E Rosenberg, MD</a:t>
            </a:r>
          </a:p>
        </p:txBody>
      </p:sp>
      <p:pic>
        <p:nvPicPr>
          <p:cNvPr id="8" name="Picture 7">
            <a:extLst>
              <a:ext uri="{FF2B5EF4-FFF2-40B4-BE49-F238E27FC236}">
                <a16:creationId xmlns:a16="http://schemas.microsoft.com/office/drawing/2014/main" id="{830DD0DE-2BA3-08BB-1BDF-4326D53C0175}"/>
              </a:ext>
            </a:extLst>
          </p:cNvPr>
          <p:cNvPicPr>
            <a:picLocks noChangeAspect="1"/>
          </p:cNvPicPr>
          <p:nvPr/>
        </p:nvPicPr>
        <p:blipFill>
          <a:blip r:embed="rId2"/>
          <a:srcRect/>
          <a:stretch/>
        </p:blipFill>
        <p:spPr>
          <a:xfrm>
            <a:off x="10505624" y="148390"/>
            <a:ext cx="1261872" cy="1261872"/>
          </a:xfrm>
          <a:prstGeom prst="rect">
            <a:avLst/>
          </a:prstGeom>
        </p:spPr>
      </p:pic>
    </p:spTree>
    <p:extLst>
      <p:ext uri="{BB962C8B-B14F-4D97-AF65-F5344CB8AC3E}">
        <p14:creationId xmlns:p14="http://schemas.microsoft.com/office/powerpoint/2010/main" val="20263203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a:t>74-year-old man, presented with gross hematuria, found to have </a:t>
            </a:r>
            <a:br>
              <a:rPr lang="en-US" dirty="0"/>
            </a:br>
            <a:r>
              <a:rPr lang="en-US" dirty="0"/>
              <a:t>muscle-invasive bladder cancer (MIBC) (cT2N0M0)</a:t>
            </a:r>
          </a:p>
          <a:p>
            <a:r>
              <a:rPr lang="en-US" dirty="0"/>
              <a:t>Received 4 cycles of DDMVAC with a clinical complete response. He declined cystectomy</a:t>
            </a:r>
          </a:p>
          <a:p>
            <a:r>
              <a:rPr lang="en-US" dirty="0" err="1"/>
              <a:t>Cystoscopic</a:t>
            </a:r>
            <a:r>
              <a:rPr lang="en-US" dirty="0"/>
              <a:t> and CT surveillance every 3 months was NED x 2</a:t>
            </a:r>
          </a:p>
        </p:txBody>
      </p:sp>
      <p:sp>
        <p:nvSpPr>
          <p:cNvPr id="4" name="Text Placeholder 3">
            <a:extLst>
              <a:ext uri="{FF2B5EF4-FFF2-40B4-BE49-F238E27FC236}">
                <a16:creationId xmlns:a16="http://schemas.microsoft.com/office/drawing/2014/main" id="{53330A75-0136-C5DD-4523-E11B0E02D175}"/>
              </a:ext>
            </a:extLst>
          </p:cNvPr>
          <p:cNvSpPr>
            <a:spLocks noGrp="1"/>
          </p:cNvSpPr>
          <p:nvPr>
            <p:ph type="body" sz="quarter" idx="10"/>
          </p:nvPr>
        </p:nvSpPr>
        <p:spPr/>
        <p:txBody>
          <a:bodyPr/>
          <a:lstStyle/>
          <a:p>
            <a:pPr lvl="0"/>
            <a:r>
              <a:rPr lang="en-US" sz="3200">
                <a:solidFill>
                  <a:srgbClr val="FFFFFF"/>
                </a:solidFill>
              </a:rPr>
              <a:t>Case — Elizabeth R Plimack, MD, MS</a:t>
            </a:r>
            <a:endParaRPr lang="en-US" sz="3200" dirty="0">
              <a:solidFill>
                <a:srgbClr val="FFFFFF"/>
              </a:solidFill>
            </a:endParaRPr>
          </a:p>
        </p:txBody>
      </p:sp>
      <p:pic>
        <p:nvPicPr>
          <p:cNvPr id="5" name="Picture 4" descr="A person wearing glasses&#10;&#10;Description automatically generated with low confidence">
            <a:extLst>
              <a:ext uri="{FF2B5EF4-FFF2-40B4-BE49-F238E27FC236}">
                <a16:creationId xmlns:a16="http://schemas.microsoft.com/office/drawing/2014/main" id="{10A17E92-E5FF-657E-004F-6C0352EF0F3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505624" y="148390"/>
            <a:ext cx="1261872" cy="1261872"/>
          </a:xfrm>
          <a:prstGeom prst="rect">
            <a:avLst/>
          </a:prstGeom>
        </p:spPr>
      </p:pic>
    </p:spTree>
    <p:extLst>
      <p:ext uri="{BB962C8B-B14F-4D97-AF65-F5344CB8AC3E}">
        <p14:creationId xmlns:p14="http://schemas.microsoft.com/office/powerpoint/2010/main" val="10742198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dirty="0"/>
              <a:t>At 9 months biopsy proven recurrent disease was noted in the bladder </a:t>
            </a:r>
            <a:br>
              <a:rPr lang="en-US" dirty="0"/>
            </a:br>
            <a:r>
              <a:rPr lang="en-US" dirty="0"/>
              <a:t>and one iliac LN.</a:t>
            </a:r>
          </a:p>
          <a:p>
            <a:r>
              <a:rPr lang="en-US" dirty="0"/>
              <a:t>His recurrent tumor was sequenced and compared to his primary. Mutations identified at diagnosis remained, additional mutations present. </a:t>
            </a:r>
          </a:p>
          <a:p>
            <a:r>
              <a:rPr lang="en-US" dirty="0"/>
              <a:t>Given LN, he had NAC again – DDMVAC x 3. Developed peripheral neuropathy.</a:t>
            </a:r>
          </a:p>
          <a:p>
            <a:r>
              <a:rPr lang="en-US" dirty="0"/>
              <a:t>Post-NAC imaging showed resolution of LAD, no distant disease.</a:t>
            </a:r>
          </a:p>
          <a:p>
            <a:r>
              <a:rPr lang="en-US" dirty="0"/>
              <a:t>He went for </a:t>
            </a:r>
            <a:r>
              <a:rPr lang="en-US" dirty="0" err="1"/>
              <a:t>cystoprostatectomy</a:t>
            </a:r>
            <a:r>
              <a:rPr lang="en-US" dirty="0"/>
              <a:t> with LND</a:t>
            </a:r>
          </a:p>
        </p:txBody>
      </p:sp>
      <p:sp>
        <p:nvSpPr>
          <p:cNvPr id="4" name="Text Placeholder 3">
            <a:extLst>
              <a:ext uri="{FF2B5EF4-FFF2-40B4-BE49-F238E27FC236}">
                <a16:creationId xmlns:a16="http://schemas.microsoft.com/office/drawing/2014/main" id="{58C5E927-FAC2-0400-6B11-24608A6B76AC}"/>
              </a:ext>
            </a:extLst>
          </p:cNvPr>
          <p:cNvSpPr>
            <a:spLocks noGrp="1"/>
          </p:cNvSpPr>
          <p:nvPr>
            <p:ph type="body" sz="quarter" idx="10"/>
          </p:nvPr>
        </p:nvSpPr>
        <p:spPr/>
        <p:txBody>
          <a:bodyPr/>
          <a:lstStyle/>
          <a:p>
            <a:pPr lvl="0"/>
            <a:r>
              <a:rPr lang="en-US" sz="3200">
                <a:solidFill>
                  <a:srgbClr val="FFFFFF"/>
                </a:solidFill>
              </a:rPr>
              <a:t>Case — Elizabeth R Plimack, MD, MS</a:t>
            </a:r>
            <a:endParaRPr lang="en-US" sz="3200" dirty="0">
              <a:solidFill>
                <a:srgbClr val="FFFFFF"/>
              </a:solidFill>
            </a:endParaRPr>
          </a:p>
        </p:txBody>
      </p:sp>
      <p:pic>
        <p:nvPicPr>
          <p:cNvPr id="5" name="Picture 4" descr="A person wearing glasses&#10;&#10;Description automatically generated with low confidence">
            <a:extLst>
              <a:ext uri="{FF2B5EF4-FFF2-40B4-BE49-F238E27FC236}">
                <a16:creationId xmlns:a16="http://schemas.microsoft.com/office/drawing/2014/main" id="{B6B2F2AF-2095-EE07-D1A5-8D67FD24F2F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505624" y="148390"/>
            <a:ext cx="1261872" cy="1261872"/>
          </a:xfrm>
          <a:prstGeom prst="rect">
            <a:avLst/>
          </a:prstGeom>
        </p:spPr>
      </p:pic>
    </p:spTree>
    <p:extLst>
      <p:ext uri="{BB962C8B-B14F-4D97-AF65-F5344CB8AC3E}">
        <p14:creationId xmlns:p14="http://schemas.microsoft.com/office/powerpoint/2010/main" val="3186743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a:t>Recovered well from surgery.</a:t>
            </a:r>
          </a:p>
          <a:p>
            <a:r>
              <a:rPr lang="en-US" dirty="0"/>
              <a:t>Pathology showed no residual UC in the bladder, but occult nodal disease in the previously enlarged LN.</a:t>
            </a:r>
          </a:p>
          <a:p>
            <a:r>
              <a:rPr lang="en-US" dirty="0"/>
              <a:t>Adjuvant therapy was discussed, and patient elected to pursue adjuvant immunotherapy with a checkpoint inhibitor.</a:t>
            </a:r>
          </a:p>
        </p:txBody>
      </p:sp>
      <p:sp>
        <p:nvSpPr>
          <p:cNvPr id="4" name="Text Placeholder 3">
            <a:extLst>
              <a:ext uri="{FF2B5EF4-FFF2-40B4-BE49-F238E27FC236}">
                <a16:creationId xmlns:a16="http://schemas.microsoft.com/office/drawing/2014/main" id="{5EDC92F1-EB75-F986-AC29-689F96A4A9E5}"/>
              </a:ext>
            </a:extLst>
          </p:cNvPr>
          <p:cNvSpPr>
            <a:spLocks noGrp="1"/>
          </p:cNvSpPr>
          <p:nvPr>
            <p:ph type="body" sz="quarter" idx="10"/>
          </p:nvPr>
        </p:nvSpPr>
        <p:spPr/>
        <p:txBody>
          <a:bodyPr/>
          <a:lstStyle/>
          <a:p>
            <a:pPr lvl="0"/>
            <a:r>
              <a:rPr lang="en-US" sz="3200" dirty="0">
                <a:solidFill>
                  <a:srgbClr val="FFFFFF"/>
                </a:solidFill>
              </a:rPr>
              <a:t>Case — Elizabeth R </a:t>
            </a:r>
            <a:r>
              <a:rPr lang="en-US" sz="3200" dirty="0" err="1">
                <a:solidFill>
                  <a:srgbClr val="FFFFFF"/>
                </a:solidFill>
              </a:rPr>
              <a:t>Plimack</a:t>
            </a:r>
            <a:r>
              <a:rPr lang="en-US" sz="3200" dirty="0">
                <a:solidFill>
                  <a:srgbClr val="FFFFFF"/>
                </a:solidFill>
              </a:rPr>
              <a:t>, MD, MS</a:t>
            </a:r>
          </a:p>
        </p:txBody>
      </p:sp>
      <p:pic>
        <p:nvPicPr>
          <p:cNvPr id="5" name="Picture 4">
            <a:extLst>
              <a:ext uri="{FF2B5EF4-FFF2-40B4-BE49-F238E27FC236}">
                <a16:creationId xmlns:a16="http://schemas.microsoft.com/office/drawing/2014/main" id="{3AE20198-392B-245F-9087-1804D9A2E490}"/>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505624" y="148390"/>
            <a:ext cx="1261872" cy="1261872"/>
          </a:xfrm>
          <a:prstGeom prst="rect">
            <a:avLst/>
          </a:prstGeom>
        </p:spPr>
      </p:pic>
    </p:spTree>
    <p:extLst>
      <p:ext uri="{BB962C8B-B14F-4D97-AF65-F5344CB8AC3E}">
        <p14:creationId xmlns:p14="http://schemas.microsoft.com/office/powerpoint/2010/main" val="1059511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a:t>Adjuvant immunotherapy was well tolerated, only mild dry mouth noted. </a:t>
            </a:r>
          </a:p>
          <a:p>
            <a:r>
              <a:rPr lang="en-US" dirty="0"/>
              <a:t>After completing 8 months of a 12 month planned course his imaging unfortunately showed a nodal recurrence. </a:t>
            </a:r>
          </a:p>
          <a:p>
            <a:r>
              <a:rPr lang="en-US" dirty="0"/>
              <a:t>He discontinued adjuvant therapy and was presented options for treatment of metastatic disease.   </a:t>
            </a:r>
          </a:p>
        </p:txBody>
      </p:sp>
      <p:sp>
        <p:nvSpPr>
          <p:cNvPr id="4" name="Text Placeholder 3">
            <a:extLst>
              <a:ext uri="{FF2B5EF4-FFF2-40B4-BE49-F238E27FC236}">
                <a16:creationId xmlns:a16="http://schemas.microsoft.com/office/drawing/2014/main" id="{425A44AF-3AC7-CD1D-B026-0BF38AC17E8F}"/>
              </a:ext>
            </a:extLst>
          </p:cNvPr>
          <p:cNvSpPr>
            <a:spLocks noGrp="1"/>
          </p:cNvSpPr>
          <p:nvPr>
            <p:ph type="body" sz="quarter" idx="10"/>
          </p:nvPr>
        </p:nvSpPr>
        <p:spPr/>
        <p:txBody>
          <a:bodyPr/>
          <a:lstStyle/>
          <a:p>
            <a:pPr lvl="0"/>
            <a:r>
              <a:rPr lang="en-US" sz="3200" dirty="0">
                <a:solidFill>
                  <a:srgbClr val="FFFFFF"/>
                </a:solidFill>
              </a:rPr>
              <a:t>Case — Elizabeth R </a:t>
            </a:r>
            <a:r>
              <a:rPr lang="en-US" sz="3200" dirty="0" err="1">
                <a:solidFill>
                  <a:srgbClr val="FFFFFF"/>
                </a:solidFill>
              </a:rPr>
              <a:t>Plimack</a:t>
            </a:r>
            <a:r>
              <a:rPr lang="en-US" sz="3200" dirty="0">
                <a:solidFill>
                  <a:srgbClr val="FFFFFF"/>
                </a:solidFill>
              </a:rPr>
              <a:t>, MD, MS</a:t>
            </a:r>
          </a:p>
        </p:txBody>
      </p:sp>
      <p:pic>
        <p:nvPicPr>
          <p:cNvPr id="5" name="Picture 4">
            <a:extLst>
              <a:ext uri="{FF2B5EF4-FFF2-40B4-BE49-F238E27FC236}">
                <a16:creationId xmlns:a16="http://schemas.microsoft.com/office/drawing/2014/main" id="{4A3CE6FF-297E-9874-B24A-5182873EE74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505624" y="148390"/>
            <a:ext cx="1261872" cy="1261872"/>
          </a:xfrm>
          <a:prstGeom prst="rect">
            <a:avLst/>
          </a:prstGeom>
        </p:spPr>
      </p:pic>
    </p:spTree>
    <p:extLst>
      <p:ext uri="{BB962C8B-B14F-4D97-AF65-F5344CB8AC3E}">
        <p14:creationId xmlns:p14="http://schemas.microsoft.com/office/powerpoint/2010/main" val="2556184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09E38AD-1337-494F-AD91-0430847EB6A3}"/>
              </a:ext>
            </a:extLst>
          </p:cNvPr>
          <p:cNvSpPr txBox="1"/>
          <p:nvPr/>
        </p:nvSpPr>
        <p:spPr>
          <a:xfrm>
            <a:off x="2693140" y="5290693"/>
            <a:ext cx="3072341" cy="830997"/>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Lionel A </a:t>
            </a:r>
            <a:r>
              <a:rPr kumimoji="0" lang="en-US" sz="1600" b="1"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Kankeu</a:t>
            </a: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a:t>
            </a:r>
            <a:r>
              <a:rPr kumimoji="0" lang="en-US" sz="1600" b="1"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Fonkoua</a:t>
            </a: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MD</a:t>
            </a:r>
            <a:endPar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Mayo Clinic </a:t>
            </a:r>
            <a:b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b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Rochester, Minnesota </a:t>
            </a:r>
          </a:p>
        </p:txBody>
      </p:sp>
      <p:pic>
        <p:nvPicPr>
          <p:cNvPr id="10" name="Picture 9" descr="A person wearing headphones and a blue shirt&#10;&#10;Description automatically generated with low confidence">
            <a:extLst>
              <a:ext uri="{FF2B5EF4-FFF2-40B4-BE49-F238E27FC236}">
                <a16:creationId xmlns:a16="http://schemas.microsoft.com/office/drawing/2014/main" id="{360ACE94-D3DF-820F-DA08-884A9F6A53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1008" y="5290693"/>
            <a:ext cx="2350008" cy="1321879"/>
          </a:xfrm>
          <a:prstGeom prst="rect">
            <a:avLst/>
          </a:prstGeom>
          <a:effectLst>
            <a:outerShdw blurRad="50800" dist="38100" dir="2700000" algn="tl" rotWithShape="0">
              <a:prstClr val="black">
                <a:alpha val="40000"/>
              </a:prstClr>
            </a:outerShdw>
          </a:effectLst>
        </p:spPr>
      </p:pic>
      <p:sp>
        <p:nvSpPr>
          <p:cNvPr id="8" name="TextBox 7">
            <a:extLst>
              <a:ext uri="{FF2B5EF4-FFF2-40B4-BE49-F238E27FC236}">
                <a16:creationId xmlns:a16="http://schemas.microsoft.com/office/drawing/2014/main" id="{5354596B-4EBE-C6B9-C0EF-31EA6CA41AF7}"/>
              </a:ext>
            </a:extLst>
          </p:cNvPr>
          <p:cNvSpPr txBox="1"/>
          <p:nvPr/>
        </p:nvSpPr>
        <p:spPr>
          <a:xfrm>
            <a:off x="9122837" y="1942569"/>
            <a:ext cx="2816405" cy="830997"/>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Zanetta</a:t>
            </a: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S Lamar, MD </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Florida Cancer Specialists </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Naples, Florida</a:t>
            </a:r>
          </a:p>
        </p:txBody>
      </p:sp>
      <p:sp>
        <p:nvSpPr>
          <p:cNvPr id="9" name="TextBox 8">
            <a:extLst>
              <a:ext uri="{FF2B5EF4-FFF2-40B4-BE49-F238E27FC236}">
                <a16:creationId xmlns:a16="http://schemas.microsoft.com/office/drawing/2014/main" id="{ADAA1631-D36F-B4A9-360E-D67533A27414}"/>
              </a:ext>
            </a:extLst>
          </p:cNvPr>
          <p:cNvSpPr txBox="1"/>
          <p:nvPr/>
        </p:nvSpPr>
        <p:spPr>
          <a:xfrm>
            <a:off x="2693140" y="3612158"/>
            <a:ext cx="3017066" cy="830997"/>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Shams </a:t>
            </a:r>
            <a:r>
              <a:rPr kumimoji="0" lang="en-US" sz="1600" b="1"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Bufalino</a:t>
            </a: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MD </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Advocate Aurora Health </a:t>
            </a:r>
            <a:b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b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Park Ridge, Illinois</a:t>
            </a:r>
          </a:p>
        </p:txBody>
      </p:sp>
      <p:sp>
        <p:nvSpPr>
          <p:cNvPr id="13" name="TextBox 12">
            <a:extLst>
              <a:ext uri="{FF2B5EF4-FFF2-40B4-BE49-F238E27FC236}">
                <a16:creationId xmlns:a16="http://schemas.microsoft.com/office/drawing/2014/main" id="{BACFB5A5-2360-7AFD-BDE7-D5A10661A4F6}"/>
              </a:ext>
            </a:extLst>
          </p:cNvPr>
          <p:cNvSpPr txBox="1"/>
          <p:nvPr/>
        </p:nvSpPr>
        <p:spPr>
          <a:xfrm>
            <a:off x="2693140" y="239731"/>
            <a:ext cx="3017066" cy="830997"/>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Spencer H </a:t>
            </a:r>
            <a:r>
              <a:rPr kumimoji="0" lang="en-US" sz="1600" b="1"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Bachow</a:t>
            </a: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MD </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Lynn Cancer Institute </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Boca Raton, Florida</a:t>
            </a:r>
          </a:p>
        </p:txBody>
      </p:sp>
      <p:sp>
        <p:nvSpPr>
          <p:cNvPr id="14" name="TextBox 13">
            <a:extLst>
              <a:ext uri="{FF2B5EF4-FFF2-40B4-BE49-F238E27FC236}">
                <a16:creationId xmlns:a16="http://schemas.microsoft.com/office/drawing/2014/main" id="{9F0E9E3A-ACA2-24FF-339E-164BA2F509B1}"/>
              </a:ext>
            </a:extLst>
          </p:cNvPr>
          <p:cNvSpPr txBox="1"/>
          <p:nvPr/>
        </p:nvSpPr>
        <p:spPr>
          <a:xfrm>
            <a:off x="2693140" y="1942569"/>
            <a:ext cx="3017066" cy="1323439"/>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Philip L Brooks, MD </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Northern Light Eastern Maine Medical Center and Lafayette Family Cancer Institute </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Brewer, Maine</a:t>
            </a:r>
          </a:p>
        </p:txBody>
      </p:sp>
      <p:sp>
        <p:nvSpPr>
          <p:cNvPr id="15" name="TextBox 14">
            <a:extLst>
              <a:ext uri="{FF2B5EF4-FFF2-40B4-BE49-F238E27FC236}">
                <a16:creationId xmlns:a16="http://schemas.microsoft.com/office/drawing/2014/main" id="{89370C97-CE85-E32C-D085-5A15754D5EF2}"/>
              </a:ext>
            </a:extLst>
          </p:cNvPr>
          <p:cNvSpPr txBox="1"/>
          <p:nvPr/>
        </p:nvSpPr>
        <p:spPr>
          <a:xfrm>
            <a:off x="9122837" y="289956"/>
            <a:ext cx="3017066" cy="830997"/>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Shaachi</a:t>
            </a: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Gupta, MD, MPH </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Florida Cancer Specialists </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Lake Worth, Florida</a:t>
            </a:r>
          </a:p>
        </p:txBody>
      </p:sp>
      <p:sp>
        <p:nvSpPr>
          <p:cNvPr id="17" name="TextBox 16">
            <a:extLst>
              <a:ext uri="{FF2B5EF4-FFF2-40B4-BE49-F238E27FC236}">
                <a16:creationId xmlns:a16="http://schemas.microsoft.com/office/drawing/2014/main" id="{520FC9EC-99B8-0012-C257-531F6014E335}"/>
              </a:ext>
            </a:extLst>
          </p:cNvPr>
          <p:cNvSpPr txBox="1"/>
          <p:nvPr/>
        </p:nvSpPr>
        <p:spPr>
          <a:xfrm>
            <a:off x="9122837" y="5290693"/>
            <a:ext cx="2798143" cy="1077218"/>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Vignesh Narayanan, MD</a:t>
            </a:r>
            <a:endPar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Colorado Permanente Medical Group (CPMG) </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Lone Tree, Colorado </a:t>
            </a:r>
          </a:p>
        </p:txBody>
      </p:sp>
      <p:pic>
        <p:nvPicPr>
          <p:cNvPr id="4" name="Picture 3" descr="A person wearing glasses&#10;&#10;Description automatically generated with medium confidence">
            <a:extLst>
              <a:ext uri="{FF2B5EF4-FFF2-40B4-BE49-F238E27FC236}">
                <a16:creationId xmlns:a16="http://schemas.microsoft.com/office/drawing/2014/main" id="{6290908D-1696-804A-DAEB-B5BB4CC38C97}"/>
              </a:ext>
            </a:extLst>
          </p:cNvPr>
          <p:cNvPicPr>
            <a:picLocks noChangeAspect="1"/>
          </p:cNvPicPr>
          <p:nvPr/>
        </p:nvPicPr>
        <p:blipFill>
          <a:blip r:embed="rId3"/>
          <a:stretch>
            <a:fillRect/>
          </a:stretch>
        </p:blipFill>
        <p:spPr>
          <a:xfrm>
            <a:off x="6740727" y="1942569"/>
            <a:ext cx="2350008" cy="1321879"/>
          </a:xfrm>
          <a:prstGeom prst="rect">
            <a:avLst/>
          </a:prstGeom>
          <a:effectLst>
            <a:outerShdw blurRad="50800" dist="38100" dir="2700000" algn="tl" rotWithShape="0">
              <a:prstClr val="black">
                <a:alpha val="40000"/>
              </a:prstClr>
            </a:outerShdw>
          </a:effectLst>
        </p:spPr>
      </p:pic>
      <p:pic>
        <p:nvPicPr>
          <p:cNvPr id="5" name="Picture 4" descr="A person wearing glasses&#10;&#10;Description automatically generated with low confidence">
            <a:extLst>
              <a:ext uri="{FF2B5EF4-FFF2-40B4-BE49-F238E27FC236}">
                <a16:creationId xmlns:a16="http://schemas.microsoft.com/office/drawing/2014/main" id="{E6A64547-4300-740A-42C8-6D330439813B}"/>
              </a:ext>
            </a:extLst>
          </p:cNvPr>
          <p:cNvPicPr>
            <a:picLocks noChangeAspect="1"/>
          </p:cNvPicPr>
          <p:nvPr/>
        </p:nvPicPr>
        <p:blipFill>
          <a:blip r:embed="rId4"/>
          <a:stretch>
            <a:fillRect/>
          </a:stretch>
        </p:blipFill>
        <p:spPr>
          <a:xfrm>
            <a:off x="321008" y="3612158"/>
            <a:ext cx="2352780" cy="1323439"/>
          </a:xfrm>
          <a:prstGeom prst="rect">
            <a:avLst/>
          </a:prstGeom>
          <a:effectLst>
            <a:outerShdw blurRad="50800" dist="38100" dir="2700000" algn="tl" rotWithShape="0">
              <a:prstClr val="black">
                <a:alpha val="40000"/>
              </a:prstClr>
            </a:outerShdw>
          </a:effectLst>
        </p:spPr>
      </p:pic>
      <p:pic>
        <p:nvPicPr>
          <p:cNvPr id="7" name="Picture 6" descr="A person wearing a headset&#10;&#10;Description automatically generated with medium confidence">
            <a:extLst>
              <a:ext uri="{FF2B5EF4-FFF2-40B4-BE49-F238E27FC236}">
                <a16:creationId xmlns:a16="http://schemas.microsoft.com/office/drawing/2014/main" id="{2561E5D1-ECFE-DFBD-D652-536663C37BA0}"/>
              </a:ext>
            </a:extLst>
          </p:cNvPr>
          <p:cNvPicPr>
            <a:picLocks noChangeAspect="1"/>
          </p:cNvPicPr>
          <p:nvPr/>
        </p:nvPicPr>
        <p:blipFill>
          <a:blip r:embed="rId5"/>
          <a:stretch>
            <a:fillRect/>
          </a:stretch>
        </p:blipFill>
        <p:spPr>
          <a:xfrm>
            <a:off x="321008" y="239731"/>
            <a:ext cx="2352780" cy="1323439"/>
          </a:xfrm>
          <a:prstGeom prst="rect">
            <a:avLst/>
          </a:prstGeom>
          <a:effectLst>
            <a:outerShdw blurRad="50800" dist="38100" dir="2700000" algn="tl" rotWithShape="0">
              <a:prstClr val="black">
                <a:alpha val="40000"/>
              </a:prstClr>
            </a:outerShdw>
          </a:effectLst>
        </p:spPr>
      </p:pic>
      <p:pic>
        <p:nvPicPr>
          <p:cNvPr id="11" name="Picture 10" descr="A picture containing text, shelf, book, indoor&#10;&#10;Description automatically generated">
            <a:extLst>
              <a:ext uri="{FF2B5EF4-FFF2-40B4-BE49-F238E27FC236}">
                <a16:creationId xmlns:a16="http://schemas.microsoft.com/office/drawing/2014/main" id="{66055CEA-FB03-31A2-F887-9CDEAB19E110}"/>
              </a:ext>
            </a:extLst>
          </p:cNvPr>
          <p:cNvPicPr>
            <a:picLocks noChangeAspect="1"/>
          </p:cNvPicPr>
          <p:nvPr/>
        </p:nvPicPr>
        <p:blipFill>
          <a:blip r:embed="rId6"/>
          <a:stretch>
            <a:fillRect/>
          </a:stretch>
        </p:blipFill>
        <p:spPr>
          <a:xfrm>
            <a:off x="321008" y="1942569"/>
            <a:ext cx="2352780" cy="1323439"/>
          </a:xfrm>
          <a:prstGeom prst="rect">
            <a:avLst/>
          </a:prstGeom>
          <a:effectLst>
            <a:outerShdw blurRad="50800" dist="38100" dir="2700000" algn="tl" rotWithShape="0">
              <a:prstClr val="black">
                <a:alpha val="40000"/>
              </a:prstClr>
            </a:outerShdw>
          </a:effectLst>
        </p:spPr>
      </p:pic>
      <p:pic>
        <p:nvPicPr>
          <p:cNvPr id="16" name="Picture 15" descr="A person smiling for the camera&#10;&#10;Description automatically generated with medium confidence">
            <a:extLst>
              <a:ext uri="{FF2B5EF4-FFF2-40B4-BE49-F238E27FC236}">
                <a16:creationId xmlns:a16="http://schemas.microsoft.com/office/drawing/2014/main" id="{D37B510F-DF3A-E555-49D5-2B3D99884E51}"/>
              </a:ext>
            </a:extLst>
          </p:cNvPr>
          <p:cNvPicPr>
            <a:picLocks noChangeAspect="1"/>
          </p:cNvPicPr>
          <p:nvPr/>
        </p:nvPicPr>
        <p:blipFill>
          <a:blip r:embed="rId7"/>
          <a:stretch>
            <a:fillRect/>
          </a:stretch>
        </p:blipFill>
        <p:spPr>
          <a:xfrm>
            <a:off x="6740727" y="289956"/>
            <a:ext cx="2350008" cy="1321879"/>
          </a:xfrm>
          <a:prstGeom prst="rect">
            <a:avLst/>
          </a:prstGeom>
          <a:effectLst>
            <a:outerShdw blurRad="50800" dist="38100" dir="2700000" algn="tl" rotWithShape="0">
              <a:prstClr val="black">
                <a:alpha val="40000"/>
              </a:prstClr>
            </a:outerShdw>
          </a:effectLst>
        </p:spPr>
      </p:pic>
      <p:pic>
        <p:nvPicPr>
          <p:cNvPr id="20" name="Picture 19" descr="A person wearing a suit and headphones&#10;&#10;Description automatically generated with medium confidence">
            <a:extLst>
              <a:ext uri="{FF2B5EF4-FFF2-40B4-BE49-F238E27FC236}">
                <a16:creationId xmlns:a16="http://schemas.microsoft.com/office/drawing/2014/main" id="{C3765E88-9E4D-8A24-D9A5-BC465932782E}"/>
              </a:ext>
            </a:extLst>
          </p:cNvPr>
          <p:cNvPicPr>
            <a:picLocks noChangeAspect="1"/>
          </p:cNvPicPr>
          <p:nvPr/>
        </p:nvPicPr>
        <p:blipFill>
          <a:blip r:embed="rId8"/>
          <a:stretch>
            <a:fillRect/>
          </a:stretch>
        </p:blipFill>
        <p:spPr>
          <a:xfrm>
            <a:off x="6740727" y="5290693"/>
            <a:ext cx="2350008" cy="1321879"/>
          </a:xfrm>
          <a:prstGeom prst="rect">
            <a:avLst/>
          </a:prstGeom>
          <a:effectLst>
            <a:outerShdw blurRad="50800" dist="38100" dir="2700000" algn="tl" rotWithShape="0">
              <a:prstClr val="black">
                <a:alpha val="40000"/>
              </a:prstClr>
            </a:outerShdw>
          </a:effectLst>
        </p:spPr>
      </p:pic>
      <p:pic>
        <p:nvPicPr>
          <p:cNvPr id="18" name="Picture 17" descr="A person wearing headphones&#10;&#10;Description automatically generated with medium confidence">
            <a:extLst>
              <a:ext uri="{FF2B5EF4-FFF2-40B4-BE49-F238E27FC236}">
                <a16:creationId xmlns:a16="http://schemas.microsoft.com/office/drawing/2014/main" id="{C8309BB5-DDB8-7E58-D08D-9E2CA151BEC9}"/>
              </a:ext>
            </a:extLst>
          </p:cNvPr>
          <p:cNvPicPr>
            <a:picLocks noChangeAspect="1"/>
          </p:cNvPicPr>
          <p:nvPr/>
        </p:nvPicPr>
        <p:blipFill>
          <a:blip r:embed="rId9"/>
          <a:stretch>
            <a:fillRect/>
          </a:stretch>
        </p:blipFill>
        <p:spPr>
          <a:xfrm>
            <a:off x="6740727" y="3612158"/>
            <a:ext cx="2350008" cy="1321879"/>
          </a:xfrm>
          <a:prstGeom prst="rect">
            <a:avLst/>
          </a:prstGeom>
          <a:effectLst>
            <a:outerShdw blurRad="50800" dist="38100" dir="2700000" algn="tl" rotWithShape="0">
              <a:prstClr val="black">
                <a:alpha val="40000"/>
              </a:prstClr>
            </a:outerShdw>
          </a:effectLst>
        </p:spPr>
      </p:pic>
      <p:sp>
        <p:nvSpPr>
          <p:cNvPr id="2" name="TextBox 1">
            <a:extLst>
              <a:ext uri="{FF2B5EF4-FFF2-40B4-BE49-F238E27FC236}">
                <a16:creationId xmlns:a16="http://schemas.microsoft.com/office/drawing/2014/main" id="{33851810-24D3-2AAC-46C1-B5AAD49FA318}"/>
              </a:ext>
            </a:extLst>
          </p:cNvPr>
          <p:cNvSpPr txBox="1"/>
          <p:nvPr/>
        </p:nvSpPr>
        <p:spPr>
          <a:xfrm>
            <a:off x="9122837" y="3613498"/>
            <a:ext cx="2103461"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Neil </a:t>
            </a:r>
            <a:r>
              <a:rPr kumimoji="0" lang="en-US" sz="1600" b="1"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Morganstein</a:t>
            </a: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MD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Atlantic Health System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Summit, New Jersey </a:t>
            </a:r>
          </a:p>
        </p:txBody>
      </p:sp>
    </p:spTree>
    <p:extLst>
      <p:ext uri="{BB962C8B-B14F-4D97-AF65-F5344CB8AC3E}">
        <p14:creationId xmlns:p14="http://schemas.microsoft.com/office/powerpoint/2010/main" val="7842809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28636" y="1233182"/>
            <a:ext cx="10895956" cy="5481943"/>
          </a:xfrm>
        </p:spPr>
        <p:txBody>
          <a:bodyPr/>
          <a:lstStyle/>
          <a:p>
            <a:r>
              <a:rPr lang="en-US" dirty="0"/>
              <a:t>Patient elected </a:t>
            </a:r>
            <a:r>
              <a:rPr lang="en-US" dirty="0" err="1"/>
              <a:t>enfortumab</a:t>
            </a:r>
            <a:r>
              <a:rPr lang="en-US" dirty="0"/>
              <a:t> </a:t>
            </a:r>
            <a:r>
              <a:rPr lang="en-US" dirty="0" err="1"/>
              <a:t>vedotin</a:t>
            </a:r>
            <a:r>
              <a:rPr lang="en-US" dirty="0"/>
              <a:t>.</a:t>
            </a:r>
          </a:p>
          <a:p>
            <a:r>
              <a:rPr lang="en-US" dirty="0"/>
              <a:t>He developed a pruritic rash:</a:t>
            </a:r>
          </a:p>
          <a:p>
            <a:pPr lvl="1"/>
            <a:r>
              <a:rPr lang="en-US" dirty="0"/>
              <a:t>Started after C1D8. C1D15 held. Resolved with 5d oral steroids.  </a:t>
            </a:r>
          </a:p>
          <a:p>
            <a:pPr lvl="1"/>
            <a:r>
              <a:rPr lang="en-US" dirty="0"/>
              <a:t>Steroid premedication: </a:t>
            </a:r>
            <a:r>
              <a:rPr lang="en-US" dirty="0" err="1"/>
              <a:t>Dex</a:t>
            </a:r>
            <a:r>
              <a:rPr lang="en-US" dirty="0"/>
              <a:t> 4 mg day before, day of and day after each subsequent treatment helped but did not mitigate altogether.</a:t>
            </a:r>
          </a:p>
          <a:p>
            <a:pPr lvl="1"/>
            <a:r>
              <a:rPr lang="en-US" dirty="0"/>
              <a:t>Persistent and new skin toxicity required dose reduction and missed doses.</a:t>
            </a:r>
          </a:p>
          <a:p>
            <a:r>
              <a:rPr lang="en-US" dirty="0"/>
              <a:t>Additional toxicities included </a:t>
            </a:r>
            <a:r>
              <a:rPr lang="en-US" dirty="0" err="1"/>
              <a:t>dysguesia</a:t>
            </a:r>
            <a:r>
              <a:rPr lang="en-US" dirty="0"/>
              <a:t> and poor appetite resulting in weight loss. </a:t>
            </a:r>
          </a:p>
        </p:txBody>
      </p:sp>
      <p:sp>
        <p:nvSpPr>
          <p:cNvPr id="4" name="Text Placeholder 3">
            <a:extLst>
              <a:ext uri="{FF2B5EF4-FFF2-40B4-BE49-F238E27FC236}">
                <a16:creationId xmlns:a16="http://schemas.microsoft.com/office/drawing/2014/main" id="{886A249C-42E1-773C-8EDF-1A5D0497672D}"/>
              </a:ext>
            </a:extLst>
          </p:cNvPr>
          <p:cNvSpPr>
            <a:spLocks noGrp="1"/>
          </p:cNvSpPr>
          <p:nvPr>
            <p:ph type="body" sz="quarter" idx="10"/>
          </p:nvPr>
        </p:nvSpPr>
        <p:spPr/>
        <p:txBody>
          <a:bodyPr/>
          <a:lstStyle/>
          <a:p>
            <a:r>
              <a:rPr lang="en-US" sz="3200" dirty="0">
                <a:solidFill>
                  <a:srgbClr val="FFFFFF"/>
                </a:solidFill>
              </a:rPr>
              <a:t>Case — Elizabeth R </a:t>
            </a:r>
            <a:r>
              <a:rPr lang="en-US" sz="3200" dirty="0" err="1">
                <a:solidFill>
                  <a:srgbClr val="FFFFFF"/>
                </a:solidFill>
              </a:rPr>
              <a:t>Plimack</a:t>
            </a:r>
            <a:r>
              <a:rPr lang="en-US" sz="3200" dirty="0">
                <a:solidFill>
                  <a:srgbClr val="FFFFFF"/>
                </a:solidFill>
              </a:rPr>
              <a:t>, MD, MS</a:t>
            </a:r>
          </a:p>
        </p:txBody>
      </p:sp>
      <p:pic>
        <p:nvPicPr>
          <p:cNvPr id="5" name="Picture 4">
            <a:extLst>
              <a:ext uri="{FF2B5EF4-FFF2-40B4-BE49-F238E27FC236}">
                <a16:creationId xmlns:a16="http://schemas.microsoft.com/office/drawing/2014/main" id="{90815072-93D0-5F51-C894-84928EB8A7E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505624" y="148390"/>
            <a:ext cx="1261872" cy="1261872"/>
          </a:xfrm>
          <a:prstGeom prst="rect">
            <a:avLst/>
          </a:prstGeom>
        </p:spPr>
      </p:pic>
    </p:spTree>
    <p:extLst>
      <p:ext uri="{BB962C8B-B14F-4D97-AF65-F5344CB8AC3E}">
        <p14:creationId xmlns:p14="http://schemas.microsoft.com/office/powerpoint/2010/main" val="26673064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a:t>Post-EV imaging showed radiographic complete response</a:t>
            </a:r>
          </a:p>
          <a:p>
            <a:pPr lvl="1"/>
            <a:r>
              <a:rPr lang="en-US" dirty="0"/>
              <a:t>Complete resolution of previously seen pelvic LAD</a:t>
            </a:r>
          </a:p>
          <a:p>
            <a:pPr lvl="1"/>
            <a:r>
              <a:rPr lang="en-US" dirty="0"/>
              <a:t>No evidence of metastatic disease</a:t>
            </a:r>
          </a:p>
          <a:p>
            <a:pPr lvl="1"/>
            <a:endParaRPr lang="en-US" dirty="0"/>
          </a:p>
          <a:p>
            <a:r>
              <a:rPr lang="en-US" dirty="0"/>
              <a:t>Patient now enjoying a treatment break</a:t>
            </a:r>
          </a:p>
        </p:txBody>
      </p:sp>
      <p:sp>
        <p:nvSpPr>
          <p:cNvPr id="4" name="Text Placeholder 3">
            <a:extLst>
              <a:ext uri="{FF2B5EF4-FFF2-40B4-BE49-F238E27FC236}">
                <a16:creationId xmlns:a16="http://schemas.microsoft.com/office/drawing/2014/main" id="{2A07AA17-B539-9ACD-8558-5DAC72BDF75C}"/>
              </a:ext>
            </a:extLst>
          </p:cNvPr>
          <p:cNvSpPr>
            <a:spLocks noGrp="1"/>
          </p:cNvSpPr>
          <p:nvPr>
            <p:ph type="body" sz="quarter" idx="10"/>
          </p:nvPr>
        </p:nvSpPr>
        <p:spPr/>
        <p:txBody>
          <a:bodyPr/>
          <a:lstStyle/>
          <a:p>
            <a:pPr lvl="0"/>
            <a:r>
              <a:rPr lang="en-US" sz="3200" dirty="0">
                <a:solidFill>
                  <a:srgbClr val="FFFFFF"/>
                </a:solidFill>
              </a:rPr>
              <a:t>Case — Elizabeth R </a:t>
            </a:r>
            <a:r>
              <a:rPr lang="en-US" sz="3200" dirty="0" err="1">
                <a:solidFill>
                  <a:srgbClr val="FFFFFF"/>
                </a:solidFill>
              </a:rPr>
              <a:t>Plimack</a:t>
            </a:r>
            <a:r>
              <a:rPr lang="en-US" sz="3200" dirty="0">
                <a:solidFill>
                  <a:srgbClr val="FFFFFF"/>
                </a:solidFill>
              </a:rPr>
              <a:t>, MD, MS</a:t>
            </a:r>
          </a:p>
        </p:txBody>
      </p:sp>
      <p:pic>
        <p:nvPicPr>
          <p:cNvPr id="5" name="Picture 4">
            <a:extLst>
              <a:ext uri="{FF2B5EF4-FFF2-40B4-BE49-F238E27FC236}">
                <a16:creationId xmlns:a16="http://schemas.microsoft.com/office/drawing/2014/main" id="{C8BA312A-3D8C-D2FD-1C83-6C873A4A531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505624" y="148390"/>
            <a:ext cx="1261872" cy="1261872"/>
          </a:xfrm>
          <a:prstGeom prst="rect">
            <a:avLst/>
          </a:prstGeom>
        </p:spPr>
      </p:pic>
    </p:spTree>
    <p:extLst>
      <p:ext uri="{BB962C8B-B14F-4D97-AF65-F5344CB8AC3E}">
        <p14:creationId xmlns:p14="http://schemas.microsoft.com/office/powerpoint/2010/main" val="26460680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E4D46C3-B682-C741-A852-8CDD9A1FEDF7}"/>
              </a:ext>
            </a:extLst>
          </p:cNvPr>
          <p:cNvSpPr/>
          <p:nvPr/>
        </p:nvSpPr>
        <p:spPr bwMode="auto">
          <a:xfrm>
            <a:off x="725368" y="4401548"/>
            <a:ext cx="10741264" cy="64807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9" name="TextBox 8">
            <a:extLst>
              <a:ext uri="{FF2B5EF4-FFF2-40B4-BE49-F238E27FC236}">
                <a16:creationId xmlns:a16="http://schemas.microsoft.com/office/drawing/2014/main" id="{65FD82FA-5794-B343-B1BA-3F6462668718}"/>
              </a:ext>
            </a:extLst>
          </p:cNvPr>
          <p:cNvSpPr txBox="1"/>
          <p:nvPr/>
        </p:nvSpPr>
        <p:spPr>
          <a:xfrm>
            <a:off x="7359104" y="4632654"/>
            <a:ext cx="4086375" cy="400110"/>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000" b="1" i="1" u="none" strike="noStrike" kern="1200" cap="none" spc="0" normalizeH="0" baseline="0" noProof="0" dirty="0">
                <a:ln>
                  <a:noFill/>
                </a:ln>
                <a:solidFill>
                  <a:srgbClr val="C00000"/>
                </a:solidFill>
                <a:effectLst/>
                <a:uLnTx/>
                <a:uFillTx/>
                <a:latin typeface="Arial" pitchFamily="-72" charset="0"/>
                <a:ea typeface="MS PGothic" charset="0"/>
              </a:rPr>
              <a:t>Lancet Oncol </a:t>
            </a:r>
            <a:r>
              <a:rPr kumimoji="0" lang="en-US" sz="2000" b="1" i="0" u="none" strike="noStrike" kern="1200" cap="none" spc="0" normalizeH="0" baseline="0" noProof="0" dirty="0">
                <a:ln>
                  <a:noFill/>
                </a:ln>
                <a:solidFill>
                  <a:srgbClr val="C00000"/>
                </a:solidFill>
                <a:effectLst/>
                <a:uLnTx/>
                <a:uFillTx/>
                <a:latin typeface="Arial" pitchFamily="-72" charset="0"/>
                <a:ea typeface="MS PGothic" charset="0"/>
              </a:rPr>
              <a:t>2021;22(7):919-30.</a:t>
            </a:r>
          </a:p>
        </p:txBody>
      </p:sp>
      <p:pic>
        <p:nvPicPr>
          <p:cNvPr id="5" name="Picture 4">
            <a:extLst>
              <a:ext uri="{FF2B5EF4-FFF2-40B4-BE49-F238E27FC236}">
                <a16:creationId xmlns:a16="http://schemas.microsoft.com/office/drawing/2014/main" id="{3362FA9D-3EE9-764B-9FA4-B0ED065D590A}"/>
              </a:ext>
            </a:extLst>
          </p:cNvPr>
          <p:cNvPicPr>
            <a:picLocks noChangeAspect="1"/>
          </p:cNvPicPr>
          <p:nvPr/>
        </p:nvPicPr>
        <p:blipFill>
          <a:blip r:embed="rId2"/>
          <a:stretch>
            <a:fillRect/>
          </a:stretch>
        </p:blipFill>
        <p:spPr>
          <a:xfrm>
            <a:off x="725368" y="1196752"/>
            <a:ext cx="10741264" cy="3204796"/>
          </a:xfrm>
          <a:prstGeom prst="rect">
            <a:avLst/>
          </a:prstGeom>
        </p:spPr>
      </p:pic>
    </p:spTree>
    <p:extLst>
      <p:ext uri="{BB962C8B-B14F-4D97-AF65-F5344CB8AC3E}">
        <p14:creationId xmlns:p14="http://schemas.microsoft.com/office/powerpoint/2010/main" val="9620681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C90DC40-0A64-3D40-A301-E83F79EAD3CA}"/>
              </a:ext>
            </a:extLst>
          </p:cNvPr>
          <p:cNvSpPr/>
          <p:nvPr/>
        </p:nvSpPr>
        <p:spPr bwMode="auto">
          <a:xfrm>
            <a:off x="376977" y="1295694"/>
            <a:ext cx="10894276" cy="5229650"/>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7D843ED4-6B06-EF49-9279-6B3A2BE953FF}"/>
              </a:ext>
            </a:extLst>
          </p:cNvPr>
          <p:cNvSpPr>
            <a:spLocks noGrp="1"/>
          </p:cNvSpPr>
          <p:nvPr>
            <p:ph type="title"/>
          </p:nvPr>
        </p:nvSpPr>
        <p:spPr>
          <a:xfrm>
            <a:off x="912286" y="152694"/>
            <a:ext cx="10358967" cy="1143000"/>
          </a:xfrm>
        </p:spPr>
        <p:txBody>
          <a:bodyPr/>
          <a:lstStyle/>
          <a:p>
            <a:pPr algn="l"/>
            <a:r>
              <a:rPr lang="en-US" dirty="0"/>
              <a:t>KEYNOTE-057: Pembrolizumab for High-Risk Non-Muscle-Invasive Bladder Cancer (NMIBC)</a:t>
            </a:r>
            <a:br>
              <a:rPr lang="en-US" dirty="0"/>
            </a:br>
            <a:r>
              <a:rPr lang="en-US" sz="2400" dirty="0"/>
              <a:t>Response, Duration of Response and Summary of Adverse Events (AEs)</a:t>
            </a:r>
          </a:p>
        </p:txBody>
      </p:sp>
      <p:pic>
        <p:nvPicPr>
          <p:cNvPr id="4" name="Picture 3" descr="Chart&#10;&#10;Description automatically generated">
            <a:extLst>
              <a:ext uri="{FF2B5EF4-FFF2-40B4-BE49-F238E27FC236}">
                <a16:creationId xmlns:a16="http://schemas.microsoft.com/office/drawing/2014/main" id="{8AF8078A-097E-9742-AD8E-1EB736D158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9540" y="1305185"/>
            <a:ext cx="7984954" cy="5167754"/>
          </a:xfrm>
          <a:prstGeom prst="rect">
            <a:avLst/>
          </a:prstGeom>
        </p:spPr>
      </p:pic>
      <p:sp>
        <p:nvSpPr>
          <p:cNvPr id="5" name="TextBox 4">
            <a:extLst>
              <a:ext uri="{FF2B5EF4-FFF2-40B4-BE49-F238E27FC236}">
                <a16:creationId xmlns:a16="http://schemas.microsoft.com/office/drawing/2014/main" id="{1F8FC9D4-213F-3D41-B005-190045716CAE}"/>
              </a:ext>
            </a:extLst>
          </p:cNvPr>
          <p:cNvSpPr txBox="1"/>
          <p:nvPr/>
        </p:nvSpPr>
        <p:spPr>
          <a:xfrm>
            <a:off x="0" y="6534835"/>
            <a:ext cx="3901646"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Balar</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AV et al. </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Lancet Oncol </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2021;22(7):919-30. </a:t>
            </a:r>
          </a:p>
        </p:txBody>
      </p:sp>
      <p:sp>
        <p:nvSpPr>
          <p:cNvPr id="6" name="TextBox 5">
            <a:extLst>
              <a:ext uri="{FF2B5EF4-FFF2-40B4-BE49-F238E27FC236}">
                <a16:creationId xmlns:a16="http://schemas.microsoft.com/office/drawing/2014/main" id="{6FEDD722-957F-2444-88ED-8FEB82F2B20C}"/>
              </a:ext>
            </a:extLst>
          </p:cNvPr>
          <p:cNvSpPr txBox="1"/>
          <p:nvPr/>
        </p:nvSpPr>
        <p:spPr>
          <a:xfrm>
            <a:off x="5733155" y="3915478"/>
            <a:ext cx="5354351" cy="707886"/>
          </a:xfrm>
          <a:prstGeom prst="rect">
            <a:avLst/>
          </a:prstGeom>
          <a:noFill/>
        </p:spPr>
        <p:txBody>
          <a:bodyPr wrap="none" rtlCol="0">
            <a:spAutoFit/>
          </a:bodyPr>
          <a:lstStyle/>
          <a:p>
            <a:pPr lvl="0">
              <a:defRPr/>
            </a:pPr>
            <a:r>
              <a:rPr lang="en-US" sz="2000" dirty="0">
                <a:solidFill>
                  <a:srgbClr val="3333CC"/>
                </a:solidFill>
              </a:rPr>
              <a:t>Complete response (</a:t>
            </a:r>
            <a:r>
              <a:rPr kumimoji="0" lang="en-US" sz="2000" b="1" i="0" u="none" strike="noStrike" kern="1200" cap="none" spc="0" normalizeH="0" baseline="0" noProof="0" dirty="0">
                <a:ln>
                  <a:noFill/>
                </a:ln>
                <a:solidFill>
                  <a:srgbClr val="3333CC"/>
                </a:solidFill>
                <a:effectLst/>
                <a:uLnTx/>
                <a:uFillTx/>
                <a:latin typeface="Arial" pitchFamily="-72" charset="0"/>
                <a:ea typeface="MS PGothic" charset="0"/>
              </a:rPr>
              <a:t>CR) at 3 months: 41%</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3333CC"/>
                </a:solidFill>
                <a:effectLst/>
                <a:uLnTx/>
                <a:uFillTx/>
                <a:latin typeface="Arial" pitchFamily="-72" charset="0"/>
                <a:ea typeface="MS PGothic" charset="0"/>
              </a:rPr>
              <a:t>Median duration of CR: 16.2 </a:t>
            </a:r>
            <a:r>
              <a:rPr kumimoji="0" lang="en-US" sz="2000" b="1" i="0" u="none" strike="noStrike" kern="1200" cap="none" spc="0" normalizeH="0" baseline="0" noProof="0" dirty="0" err="1">
                <a:ln>
                  <a:noFill/>
                </a:ln>
                <a:solidFill>
                  <a:srgbClr val="3333CC"/>
                </a:solidFill>
                <a:effectLst/>
                <a:uLnTx/>
                <a:uFillTx/>
                <a:latin typeface="Arial" pitchFamily="-72" charset="0"/>
                <a:ea typeface="MS PGothic" charset="0"/>
              </a:rPr>
              <a:t>mo</a:t>
            </a:r>
            <a:endParaRPr kumimoji="0" lang="en-US" sz="2000" b="1" i="0" u="none" strike="noStrike" kern="1200" cap="none" spc="0" normalizeH="0" baseline="0" noProof="0" dirty="0">
              <a:ln>
                <a:noFill/>
              </a:ln>
              <a:solidFill>
                <a:srgbClr val="3333CC"/>
              </a:solidFill>
              <a:effectLst/>
              <a:uLnTx/>
              <a:uFillTx/>
              <a:latin typeface="Arial" pitchFamily="-72" charset="0"/>
              <a:ea typeface="MS PGothic" charset="0"/>
            </a:endParaRPr>
          </a:p>
        </p:txBody>
      </p:sp>
      <p:sp>
        <p:nvSpPr>
          <p:cNvPr id="8" name="TextBox 7">
            <a:extLst>
              <a:ext uri="{FF2B5EF4-FFF2-40B4-BE49-F238E27FC236}">
                <a16:creationId xmlns:a16="http://schemas.microsoft.com/office/drawing/2014/main" id="{CBAA8C21-4A05-A44E-8AD9-DC04576BF02B}"/>
              </a:ext>
            </a:extLst>
          </p:cNvPr>
          <p:cNvSpPr txBox="1"/>
          <p:nvPr/>
        </p:nvSpPr>
        <p:spPr>
          <a:xfrm>
            <a:off x="6511621" y="2527462"/>
            <a:ext cx="4350871" cy="1077218"/>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pitchFamily="-72" charset="0"/>
                <a:ea typeface="MS PGothic" charset="0"/>
              </a:rPr>
              <a:t>Serious AEs: 8%</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pitchFamily="-72" charset="0"/>
                <a:ea typeface="MS PGothic" charset="0"/>
              </a:rPr>
              <a:t>AEs leading to treatment interruption: 13%</a:t>
            </a:r>
          </a:p>
          <a:p>
            <a:pPr>
              <a:defRPr/>
            </a:pPr>
            <a:r>
              <a:rPr lang="en-US" sz="1600" dirty="0">
                <a:solidFill>
                  <a:srgbClr val="000000"/>
                </a:solidFill>
              </a:rPr>
              <a:t>Immune-related (IR) </a:t>
            </a:r>
            <a:r>
              <a:rPr kumimoji="0" lang="en-US" sz="1600" b="1" i="0" u="none" strike="noStrike" kern="1200" cap="none" spc="0" normalizeH="0" baseline="0" noProof="0" dirty="0">
                <a:ln>
                  <a:noFill/>
                </a:ln>
                <a:solidFill>
                  <a:srgbClr val="000000"/>
                </a:solidFill>
                <a:effectLst/>
                <a:uLnTx/>
                <a:uFillTx/>
                <a:latin typeface="Arial" pitchFamily="-72" charset="0"/>
                <a:ea typeface="MS PGothic" charset="0"/>
              </a:rPr>
              <a:t>AEs: 22%</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pitchFamily="-72" charset="0"/>
                <a:ea typeface="MS PGothic" charset="0"/>
              </a:rPr>
              <a:t>Grade 3/4 IRAEs: 3%</a:t>
            </a:r>
          </a:p>
        </p:txBody>
      </p:sp>
    </p:spTree>
    <p:extLst>
      <p:ext uri="{BB962C8B-B14F-4D97-AF65-F5344CB8AC3E}">
        <p14:creationId xmlns:p14="http://schemas.microsoft.com/office/powerpoint/2010/main" val="21410431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843ED4-6B06-EF49-9279-6B3A2BE953FF}"/>
              </a:ext>
            </a:extLst>
          </p:cNvPr>
          <p:cNvSpPr>
            <a:spLocks noGrp="1"/>
          </p:cNvSpPr>
          <p:nvPr>
            <p:ph type="title"/>
          </p:nvPr>
        </p:nvSpPr>
        <p:spPr>
          <a:xfrm>
            <a:off x="916517" y="325125"/>
            <a:ext cx="9715988" cy="1143000"/>
          </a:xfrm>
        </p:spPr>
        <p:txBody>
          <a:bodyPr/>
          <a:lstStyle/>
          <a:p>
            <a:pPr algn="l"/>
            <a:r>
              <a:rPr lang="en-US" dirty="0"/>
              <a:t>Key Ongoing Phase III Trials of Anti-PD-1/PD-L1 Antibodies for NMIBC</a:t>
            </a:r>
            <a:endParaRPr lang="en-US" sz="2400" dirty="0"/>
          </a:p>
        </p:txBody>
      </p:sp>
      <p:sp>
        <p:nvSpPr>
          <p:cNvPr id="5" name="TextBox 4">
            <a:extLst>
              <a:ext uri="{FF2B5EF4-FFF2-40B4-BE49-F238E27FC236}">
                <a16:creationId xmlns:a16="http://schemas.microsoft.com/office/drawing/2014/main" id="{1F8FC9D4-213F-3D41-B005-190045716CAE}"/>
              </a:ext>
            </a:extLst>
          </p:cNvPr>
          <p:cNvSpPr txBox="1"/>
          <p:nvPr/>
        </p:nvSpPr>
        <p:spPr>
          <a:xfrm>
            <a:off x="191344" y="6532875"/>
            <a:ext cx="3560526"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www.clinicaltrials.gov; Accessed May 2022.</a:t>
            </a:r>
          </a:p>
        </p:txBody>
      </p:sp>
      <p:graphicFrame>
        <p:nvGraphicFramePr>
          <p:cNvPr id="12" name="Table 5">
            <a:extLst>
              <a:ext uri="{FF2B5EF4-FFF2-40B4-BE49-F238E27FC236}">
                <a16:creationId xmlns:a16="http://schemas.microsoft.com/office/drawing/2014/main" id="{67DAA531-9A8B-BDFA-7439-5C7FA7E3FE2F}"/>
              </a:ext>
            </a:extLst>
          </p:cNvPr>
          <p:cNvGraphicFramePr>
            <a:graphicFrameLocks/>
          </p:cNvGraphicFramePr>
          <p:nvPr>
            <p:extLst>
              <p:ext uri="{D42A27DB-BD31-4B8C-83A1-F6EECF244321}">
                <p14:modId xmlns:p14="http://schemas.microsoft.com/office/powerpoint/2010/main" val="822832662"/>
              </p:ext>
            </p:extLst>
          </p:nvPr>
        </p:nvGraphicFramePr>
        <p:xfrm>
          <a:off x="1055440" y="1772817"/>
          <a:ext cx="10009111" cy="3602577"/>
        </p:xfrm>
        <a:graphic>
          <a:graphicData uri="http://schemas.openxmlformats.org/drawingml/2006/table">
            <a:tbl>
              <a:tblPr firstRow="1" bandRow="1">
                <a:tableStyleId>{21E4AEA4-8DFA-4A89-87EB-49C32662AFE0}</a:tableStyleId>
              </a:tblPr>
              <a:tblGrid>
                <a:gridCol w="3960440">
                  <a:extLst>
                    <a:ext uri="{9D8B030D-6E8A-4147-A177-3AD203B41FA5}">
                      <a16:colId xmlns:a16="http://schemas.microsoft.com/office/drawing/2014/main" val="3211634666"/>
                    </a:ext>
                  </a:extLst>
                </a:gridCol>
                <a:gridCol w="1656184">
                  <a:extLst>
                    <a:ext uri="{9D8B030D-6E8A-4147-A177-3AD203B41FA5}">
                      <a16:colId xmlns:a16="http://schemas.microsoft.com/office/drawing/2014/main" val="2893645654"/>
                    </a:ext>
                  </a:extLst>
                </a:gridCol>
                <a:gridCol w="4392487">
                  <a:extLst>
                    <a:ext uri="{9D8B030D-6E8A-4147-A177-3AD203B41FA5}">
                      <a16:colId xmlns:a16="http://schemas.microsoft.com/office/drawing/2014/main" val="644347851"/>
                    </a:ext>
                  </a:extLst>
                </a:gridCol>
              </a:tblGrid>
              <a:tr h="798417">
                <a:tc>
                  <a:txBody>
                    <a:bodyPr/>
                    <a:lstStyle/>
                    <a:p>
                      <a:r>
                        <a:rPr lang="en-US" sz="2000" dirty="0"/>
                        <a:t>Protocol</a:t>
                      </a:r>
                    </a:p>
                  </a:txBody>
                  <a:tcPr anchor="b">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B51"/>
                    </a:solidFill>
                  </a:tcPr>
                </a:tc>
                <a:tc>
                  <a:txBody>
                    <a:bodyPr/>
                    <a:lstStyle/>
                    <a:p>
                      <a:pPr algn="ctr"/>
                      <a:r>
                        <a:rPr lang="en-US" sz="2000" dirty="0"/>
                        <a:t>n </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B51"/>
                    </a:solidFill>
                  </a:tcPr>
                </a:tc>
                <a:tc>
                  <a:txBody>
                    <a:bodyPr/>
                    <a:lstStyle/>
                    <a:p>
                      <a:pPr algn="ctr"/>
                      <a:r>
                        <a:rPr lang="en-US" sz="2000" dirty="0"/>
                        <a:t>Randomization</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B51"/>
                    </a:solidFill>
                  </a:tcPr>
                </a:tc>
                <a:extLst>
                  <a:ext uri="{0D108BD9-81ED-4DB2-BD59-A6C34878D82A}">
                    <a16:rowId xmlns:a16="http://schemas.microsoft.com/office/drawing/2014/main" val="1335108173"/>
                  </a:ext>
                </a:extLst>
              </a:tr>
              <a:tr h="700496">
                <a:tc>
                  <a:txBody>
                    <a:bodyPr/>
                    <a:lstStyle/>
                    <a:p>
                      <a:r>
                        <a:rPr lang="en-US" sz="2000" dirty="0"/>
                        <a:t>ALBAN (NCT03799835)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4FC"/>
                    </a:solidFill>
                  </a:tcPr>
                </a:tc>
                <a:tc>
                  <a:txBody>
                    <a:bodyPr/>
                    <a:lstStyle/>
                    <a:p>
                      <a:pPr algn="ctr"/>
                      <a:r>
                        <a:rPr lang="en-US" sz="2000" dirty="0"/>
                        <a:t>516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4FC"/>
                    </a:solidFill>
                  </a:tcPr>
                </a:tc>
                <a:tc>
                  <a:txBody>
                    <a:bodyPr/>
                    <a:lstStyle/>
                    <a:p>
                      <a:pPr marL="174625" indent="-174625" algn="l">
                        <a:buFont typeface="Arial" panose="020B0604020202020204" pitchFamily="34" charset="0"/>
                        <a:buChar char="•"/>
                        <a:tabLst/>
                      </a:pPr>
                      <a:r>
                        <a:rPr lang="en-US" sz="2000" dirty="0"/>
                        <a:t>Atezolizumab + BCG</a:t>
                      </a:r>
                    </a:p>
                    <a:p>
                      <a:pPr marL="174625" indent="-174625" algn="l">
                        <a:buFont typeface="Arial" panose="020B0604020202020204" pitchFamily="34" charset="0"/>
                        <a:buChar char="•"/>
                        <a:tabLst/>
                      </a:pPr>
                      <a:r>
                        <a:rPr lang="en-US" sz="2000" dirty="0"/>
                        <a:t>BCG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4FC"/>
                    </a:solidFill>
                  </a:tcPr>
                </a:tc>
                <a:extLst>
                  <a:ext uri="{0D108BD9-81ED-4DB2-BD59-A6C34878D82A}">
                    <a16:rowId xmlns:a16="http://schemas.microsoft.com/office/drawing/2014/main" val="1354864839"/>
                  </a:ext>
                </a:extLst>
              </a:tr>
              <a:tr h="700496">
                <a:tc>
                  <a:txBody>
                    <a:bodyPr/>
                    <a:lstStyle/>
                    <a:p>
                      <a:r>
                        <a:rPr lang="en-US" sz="2000" dirty="0"/>
                        <a:t>POTOMAC (NCT03528694)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dirty="0"/>
                        <a:t>1,018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174625" indent="-174625" algn="l">
                        <a:buFont typeface="Arial" panose="020B0604020202020204" pitchFamily="34" charset="0"/>
                        <a:buChar char="•"/>
                        <a:tabLst/>
                      </a:pPr>
                      <a:r>
                        <a:rPr lang="en-US" sz="2000" dirty="0"/>
                        <a:t>Durvalumab + BCG</a:t>
                      </a:r>
                    </a:p>
                    <a:p>
                      <a:pPr marL="174625" indent="-174625" algn="l">
                        <a:buFont typeface="Arial" panose="020B0604020202020204" pitchFamily="34" charset="0"/>
                        <a:buChar char="•"/>
                        <a:tabLst/>
                      </a:pPr>
                      <a:r>
                        <a:rPr lang="en-US" sz="2000" dirty="0"/>
                        <a:t>BCG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62769331"/>
                  </a:ext>
                </a:extLst>
              </a:tr>
              <a:tr h="700496">
                <a:tc>
                  <a:txBody>
                    <a:bodyPr/>
                    <a:lstStyle/>
                    <a:p>
                      <a:r>
                        <a:rPr lang="en-US" sz="2000" dirty="0"/>
                        <a:t>KEYNOTE-676 (NCT03711032)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4FD"/>
                    </a:solidFill>
                  </a:tcPr>
                </a:tc>
                <a:tc>
                  <a:txBody>
                    <a:bodyPr/>
                    <a:lstStyle/>
                    <a:p>
                      <a:pPr algn="ctr"/>
                      <a:r>
                        <a:rPr lang="en-US" sz="2000" dirty="0"/>
                        <a:t>1,405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4FD"/>
                    </a:solidFill>
                  </a:tcPr>
                </a:tc>
                <a:tc>
                  <a:txBody>
                    <a:bodyPr/>
                    <a:lstStyle/>
                    <a:p>
                      <a:pPr marL="174625" indent="-174625" algn="l">
                        <a:buFont typeface="Arial" panose="020B0604020202020204" pitchFamily="34" charset="0"/>
                        <a:buChar char="•"/>
                        <a:tabLst/>
                      </a:pPr>
                      <a:r>
                        <a:rPr lang="en-US" sz="2000" dirty="0"/>
                        <a:t>Pembrolizumab + BCG</a:t>
                      </a:r>
                    </a:p>
                    <a:p>
                      <a:pPr marL="174625" indent="-174625" algn="l">
                        <a:buFont typeface="Arial" panose="020B0604020202020204" pitchFamily="34" charset="0"/>
                        <a:buChar char="•"/>
                        <a:tabLst/>
                      </a:pPr>
                      <a:r>
                        <a:rPr lang="en-US" sz="2000" dirty="0"/>
                        <a:t>BCG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4FD"/>
                    </a:solidFill>
                  </a:tcPr>
                </a:tc>
                <a:extLst>
                  <a:ext uri="{0D108BD9-81ED-4DB2-BD59-A6C34878D82A}">
                    <a16:rowId xmlns:a16="http://schemas.microsoft.com/office/drawing/2014/main" val="1967944358"/>
                  </a:ext>
                </a:extLst>
              </a:tr>
              <a:tr h="700496">
                <a:tc>
                  <a:txBody>
                    <a:bodyPr/>
                    <a:lstStyle/>
                    <a:p>
                      <a:pPr marL="0" marR="0" indent="0" algn="l" defTabSz="914115" rtl="0" eaLnBrk="1" fontAlgn="auto" latinLnBrk="0" hangingPunct="1">
                        <a:lnSpc>
                          <a:spcPct val="100000"/>
                        </a:lnSpc>
                        <a:spcBef>
                          <a:spcPts val="0"/>
                        </a:spcBef>
                        <a:spcAft>
                          <a:spcPts val="0"/>
                        </a:spcAft>
                        <a:buClrTx/>
                        <a:buSzTx/>
                        <a:buFontTx/>
                        <a:buNone/>
                        <a:tabLst/>
                        <a:defRPr/>
                      </a:pPr>
                      <a:r>
                        <a:rPr lang="en-US" sz="2000" dirty="0" err="1"/>
                        <a:t>CheckMate</a:t>
                      </a:r>
                      <a:r>
                        <a:rPr lang="en-US" sz="2000" dirty="0"/>
                        <a:t> 7G8 (NCT04149574)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dirty="0"/>
                        <a:t>13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174625" indent="-174625" algn="l">
                        <a:buFont typeface="Arial" panose="020B0604020202020204" pitchFamily="34" charset="0"/>
                        <a:buChar char="•"/>
                        <a:tabLst/>
                      </a:pPr>
                      <a:r>
                        <a:rPr lang="en-US" sz="2000" dirty="0"/>
                        <a:t>Nivolumab + BCG</a:t>
                      </a:r>
                    </a:p>
                    <a:p>
                      <a:pPr marL="174625" indent="-174625" algn="l">
                        <a:buFont typeface="Arial" panose="020B0604020202020204" pitchFamily="34" charset="0"/>
                        <a:buChar char="•"/>
                        <a:tabLst/>
                      </a:pPr>
                      <a:r>
                        <a:rPr lang="en-US" sz="2000" dirty="0"/>
                        <a:t>BCG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44193722"/>
                  </a:ext>
                </a:extLst>
              </a:tr>
            </a:tbl>
          </a:graphicData>
        </a:graphic>
      </p:graphicFrame>
      <p:sp>
        <p:nvSpPr>
          <p:cNvPr id="14" name="TextBox 13">
            <a:extLst>
              <a:ext uri="{FF2B5EF4-FFF2-40B4-BE49-F238E27FC236}">
                <a16:creationId xmlns:a16="http://schemas.microsoft.com/office/drawing/2014/main" id="{533CAED7-1803-1E57-B96E-7792CC505E3F}"/>
              </a:ext>
            </a:extLst>
          </p:cNvPr>
          <p:cNvSpPr txBox="1"/>
          <p:nvPr/>
        </p:nvSpPr>
        <p:spPr>
          <a:xfrm>
            <a:off x="1055440" y="5480248"/>
            <a:ext cx="6175418" cy="338554"/>
          </a:xfrm>
          <a:prstGeom prst="rect">
            <a:avLst/>
          </a:prstGeom>
          <a:noFill/>
        </p:spPr>
        <p:txBody>
          <a:bodyPr wrap="square">
            <a:spAutoFit/>
          </a:bodyPr>
          <a:lstStyle/>
          <a:p>
            <a:r>
              <a:rPr lang="en-US" sz="1600" b="0" dirty="0">
                <a:solidFill>
                  <a:schemeClr val="tx1"/>
                </a:solidFill>
                <a:latin typeface="Calibri" panose="020F0502020204030204" pitchFamily="34" charset="0"/>
                <a:cs typeface="Calibri" panose="020F0502020204030204" pitchFamily="34" charset="0"/>
              </a:rPr>
              <a:t>BCG = Bacillus Calmette-</a:t>
            </a:r>
            <a:r>
              <a:rPr lang="en-US" sz="1600" b="0" dirty="0" err="1">
                <a:solidFill>
                  <a:schemeClr val="tx1"/>
                </a:solidFill>
                <a:latin typeface="Calibri" panose="020F0502020204030204" pitchFamily="34" charset="0"/>
                <a:cs typeface="Calibri" panose="020F0502020204030204" pitchFamily="34" charset="0"/>
              </a:rPr>
              <a:t>Guérin</a:t>
            </a:r>
            <a:r>
              <a:rPr lang="en-US" sz="1600" b="0" dirty="0">
                <a:solidFill>
                  <a:schemeClr val="tx1"/>
                </a:solidFill>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21088174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E4D46C3-B682-C741-A852-8CDD9A1FEDF7}"/>
              </a:ext>
            </a:extLst>
          </p:cNvPr>
          <p:cNvSpPr/>
          <p:nvPr/>
        </p:nvSpPr>
        <p:spPr bwMode="auto">
          <a:xfrm>
            <a:off x="1199456" y="5373216"/>
            <a:ext cx="9552384" cy="64807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9" name="TextBox 8">
            <a:extLst>
              <a:ext uri="{FF2B5EF4-FFF2-40B4-BE49-F238E27FC236}">
                <a16:creationId xmlns:a16="http://schemas.microsoft.com/office/drawing/2014/main" id="{65FD82FA-5794-B343-B1BA-3F6462668718}"/>
              </a:ext>
            </a:extLst>
          </p:cNvPr>
          <p:cNvSpPr txBox="1"/>
          <p:nvPr/>
        </p:nvSpPr>
        <p:spPr>
          <a:xfrm>
            <a:off x="6083173" y="5621178"/>
            <a:ext cx="4499950" cy="400110"/>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000" b="1" i="1" u="none" strike="noStrike" kern="1200" cap="none" spc="0" normalizeH="0" baseline="0" noProof="0" dirty="0">
                <a:ln>
                  <a:noFill/>
                </a:ln>
                <a:solidFill>
                  <a:srgbClr val="EE2B40"/>
                </a:solidFill>
                <a:effectLst/>
                <a:uLnTx/>
                <a:uFillTx/>
                <a:latin typeface="Arial" pitchFamily="-72" charset="0"/>
                <a:ea typeface="MS PGothic" charset="0"/>
              </a:rPr>
              <a:t>N </a:t>
            </a:r>
            <a:r>
              <a:rPr kumimoji="0" lang="en-US" sz="2000" b="1" i="1" u="none" strike="noStrike" kern="1200" cap="none" spc="0" normalizeH="0" baseline="0" noProof="0" dirty="0" err="1">
                <a:ln>
                  <a:noFill/>
                </a:ln>
                <a:solidFill>
                  <a:srgbClr val="EE2B40"/>
                </a:solidFill>
                <a:effectLst/>
                <a:uLnTx/>
                <a:uFillTx/>
                <a:latin typeface="Arial" pitchFamily="-72" charset="0"/>
                <a:ea typeface="MS PGothic" charset="0"/>
              </a:rPr>
              <a:t>Engl</a:t>
            </a:r>
            <a:r>
              <a:rPr kumimoji="0" lang="en-US" sz="2000" b="1" i="1" u="none" strike="noStrike" kern="1200" cap="none" spc="0" normalizeH="0" baseline="0" noProof="0" dirty="0">
                <a:ln>
                  <a:noFill/>
                </a:ln>
                <a:solidFill>
                  <a:srgbClr val="EE2B40"/>
                </a:solidFill>
                <a:effectLst/>
                <a:uLnTx/>
                <a:uFillTx/>
                <a:latin typeface="Arial" pitchFamily="-72" charset="0"/>
                <a:ea typeface="MS PGothic" charset="0"/>
              </a:rPr>
              <a:t> J Med </a:t>
            </a:r>
            <a:r>
              <a:rPr kumimoji="0" lang="en-US" sz="2000" b="1" i="0" u="none" strike="noStrike" kern="1200" cap="none" spc="0" normalizeH="0" baseline="0" noProof="0" dirty="0">
                <a:ln>
                  <a:noFill/>
                </a:ln>
                <a:solidFill>
                  <a:srgbClr val="EE2B40"/>
                </a:solidFill>
                <a:effectLst/>
                <a:uLnTx/>
                <a:uFillTx/>
                <a:latin typeface="Arial" pitchFamily="-72" charset="0"/>
                <a:ea typeface="MS PGothic" charset="0"/>
              </a:rPr>
              <a:t>2021;384(22):2102-14.</a:t>
            </a:r>
          </a:p>
        </p:txBody>
      </p:sp>
      <p:pic>
        <p:nvPicPr>
          <p:cNvPr id="3" name="Picture 2" descr="Text&#10;&#10;Description automatically generated">
            <a:extLst>
              <a:ext uri="{FF2B5EF4-FFF2-40B4-BE49-F238E27FC236}">
                <a16:creationId xmlns:a16="http://schemas.microsoft.com/office/drawing/2014/main" id="{2989C8F3-CDA0-4EB9-78D9-2B82AC7B97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5005" y="422775"/>
            <a:ext cx="9552384" cy="4950441"/>
          </a:xfrm>
          <a:prstGeom prst="rect">
            <a:avLst/>
          </a:prstGeom>
        </p:spPr>
      </p:pic>
    </p:spTree>
    <p:extLst>
      <p:ext uri="{BB962C8B-B14F-4D97-AF65-F5344CB8AC3E}">
        <p14:creationId xmlns:p14="http://schemas.microsoft.com/office/powerpoint/2010/main" val="12265584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843ED4-6B06-EF49-9279-6B3A2BE953FF}"/>
              </a:ext>
            </a:extLst>
          </p:cNvPr>
          <p:cNvSpPr>
            <a:spLocks noGrp="1"/>
          </p:cNvSpPr>
          <p:nvPr>
            <p:ph type="title"/>
          </p:nvPr>
        </p:nvSpPr>
        <p:spPr>
          <a:xfrm>
            <a:off x="1054745" y="215721"/>
            <a:ext cx="10358967" cy="1143000"/>
          </a:xfrm>
        </p:spPr>
        <p:txBody>
          <a:bodyPr/>
          <a:lstStyle/>
          <a:p>
            <a:pPr algn="l"/>
            <a:r>
              <a:rPr lang="en-US" dirty="0" err="1"/>
              <a:t>CheckMate</a:t>
            </a:r>
            <a:r>
              <a:rPr lang="en-US" dirty="0"/>
              <a:t> 274: Adjuvant Nivolumab for High-Risk MIBC</a:t>
            </a:r>
            <a:br>
              <a:rPr lang="en-US" dirty="0"/>
            </a:br>
            <a:r>
              <a:rPr lang="en-US" sz="2400" dirty="0"/>
              <a:t>Disease-Free Survival in the Intent-to-Treat Population</a:t>
            </a:r>
          </a:p>
        </p:txBody>
      </p:sp>
      <p:sp>
        <p:nvSpPr>
          <p:cNvPr id="5" name="TextBox 4">
            <a:extLst>
              <a:ext uri="{FF2B5EF4-FFF2-40B4-BE49-F238E27FC236}">
                <a16:creationId xmlns:a16="http://schemas.microsoft.com/office/drawing/2014/main" id="{1F8FC9D4-213F-3D41-B005-190045716CAE}"/>
              </a:ext>
            </a:extLst>
          </p:cNvPr>
          <p:cNvSpPr txBox="1"/>
          <p:nvPr/>
        </p:nvSpPr>
        <p:spPr>
          <a:xfrm>
            <a:off x="0" y="6476609"/>
            <a:ext cx="4322594"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Bajorin</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DF et al. </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N </a:t>
            </a:r>
            <a:r>
              <a:rPr kumimoji="0" lang="en-US" sz="1500" b="0" i="1"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Engl</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J Med </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2021;384(22):2102-14</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t>
            </a:r>
          </a:p>
        </p:txBody>
      </p:sp>
      <p:pic>
        <p:nvPicPr>
          <p:cNvPr id="7" name="Picture 6" descr="A picture containing graphical user interface&#10;&#10;Description automatically generated">
            <a:extLst>
              <a:ext uri="{FF2B5EF4-FFF2-40B4-BE49-F238E27FC236}">
                <a16:creationId xmlns:a16="http://schemas.microsoft.com/office/drawing/2014/main" id="{2E2D4161-5498-6958-DDB7-ED330BB622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8201" y="1672219"/>
            <a:ext cx="10695598" cy="4097528"/>
          </a:xfrm>
          <a:prstGeom prst="rect">
            <a:avLst/>
          </a:prstGeom>
        </p:spPr>
      </p:pic>
    </p:spTree>
    <p:extLst>
      <p:ext uri="{BB962C8B-B14F-4D97-AF65-F5344CB8AC3E}">
        <p14:creationId xmlns:p14="http://schemas.microsoft.com/office/powerpoint/2010/main" val="26667170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843ED4-6B06-EF49-9279-6B3A2BE953FF}"/>
              </a:ext>
            </a:extLst>
          </p:cNvPr>
          <p:cNvSpPr>
            <a:spLocks noGrp="1"/>
          </p:cNvSpPr>
          <p:nvPr>
            <p:ph type="title"/>
          </p:nvPr>
        </p:nvSpPr>
        <p:spPr>
          <a:xfrm>
            <a:off x="1054745" y="215721"/>
            <a:ext cx="10358967" cy="1143000"/>
          </a:xfrm>
        </p:spPr>
        <p:txBody>
          <a:bodyPr/>
          <a:lstStyle/>
          <a:p>
            <a:pPr algn="l"/>
            <a:r>
              <a:rPr lang="en-US" dirty="0" err="1"/>
              <a:t>CheckMate</a:t>
            </a:r>
            <a:r>
              <a:rPr lang="en-US" dirty="0"/>
              <a:t> 274: Adjuvant Nivolumab for High-Risk MIBC</a:t>
            </a:r>
            <a:br>
              <a:rPr lang="en-US" dirty="0"/>
            </a:br>
            <a:r>
              <a:rPr lang="en-US" sz="2400" dirty="0"/>
              <a:t>Disease-Free Survival for Patients with PD-L1 Expression of 1% or More</a:t>
            </a:r>
          </a:p>
        </p:txBody>
      </p:sp>
      <p:sp>
        <p:nvSpPr>
          <p:cNvPr id="5" name="TextBox 4">
            <a:extLst>
              <a:ext uri="{FF2B5EF4-FFF2-40B4-BE49-F238E27FC236}">
                <a16:creationId xmlns:a16="http://schemas.microsoft.com/office/drawing/2014/main" id="{1F8FC9D4-213F-3D41-B005-190045716CAE}"/>
              </a:ext>
            </a:extLst>
          </p:cNvPr>
          <p:cNvSpPr txBox="1"/>
          <p:nvPr/>
        </p:nvSpPr>
        <p:spPr>
          <a:xfrm>
            <a:off x="0" y="6476609"/>
            <a:ext cx="4322594"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Bajorin</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DF et al. </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N </a:t>
            </a:r>
            <a:r>
              <a:rPr kumimoji="0" lang="en-US" sz="1500" b="0" i="1"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Engl</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J Med </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2021;384(22):2102-14</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t>
            </a:r>
          </a:p>
        </p:txBody>
      </p:sp>
      <p:pic>
        <p:nvPicPr>
          <p:cNvPr id="4" name="Picture 3" descr="Graphical user interface&#10;&#10;Description automatically generated">
            <a:extLst>
              <a:ext uri="{FF2B5EF4-FFF2-40B4-BE49-F238E27FC236}">
                <a16:creationId xmlns:a16="http://schemas.microsoft.com/office/drawing/2014/main" id="{7A7C237F-713E-FE0D-EB14-D721D874514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4632" y="1781999"/>
            <a:ext cx="10488488" cy="3965285"/>
          </a:xfrm>
          <a:prstGeom prst="rect">
            <a:avLst/>
          </a:prstGeom>
        </p:spPr>
      </p:pic>
    </p:spTree>
    <p:extLst>
      <p:ext uri="{BB962C8B-B14F-4D97-AF65-F5344CB8AC3E}">
        <p14:creationId xmlns:p14="http://schemas.microsoft.com/office/powerpoint/2010/main" val="28787737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Graphical user interface, text&#10;&#10;Description automatically generated">
            <a:extLst>
              <a:ext uri="{FF2B5EF4-FFF2-40B4-BE49-F238E27FC236}">
                <a16:creationId xmlns:a16="http://schemas.microsoft.com/office/drawing/2014/main" id="{AA00CD46-BEC8-9CF8-1D39-6ABF1F7ED7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7740" y="460705"/>
            <a:ext cx="10776520" cy="4648862"/>
          </a:xfrm>
          <a:prstGeom prst="rect">
            <a:avLst/>
          </a:prstGeom>
        </p:spPr>
      </p:pic>
      <p:sp>
        <p:nvSpPr>
          <p:cNvPr id="13" name="TextBox 12">
            <a:extLst>
              <a:ext uri="{FF2B5EF4-FFF2-40B4-BE49-F238E27FC236}">
                <a16:creationId xmlns:a16="http://schemas.microsoft.com/office/drawing/2014/main" id="{ACD3EF6C-D450-BC97-702D-BE2080E17BB6}"/>
              </a:ext>
            </a:extLst>
          </p:cNvPr>
          <p:cNvSpPr txBox="1"/>
          <p:nvPr/>
        </p:nvSpPr>
        <p:spPr>
          <a:xfrm>
            <a:off x="707740" y="5109567"/>
            <a:ext cx="10776520" cy="551681"/>
          </a:xfrm>
          <a:prstGeom prst="rect">
            <a:avLst/>
          </a:prstGeom>
          <a:solidFill>
            <a:schemeClr val="bg1"/>
          </a:solidFill>
          <a:ln>
            <a:noFill/>
          </a:ln>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a:ln>
                <a:noFill/>
              </a:ln>
              <a:solidFill>
                <a:srgbClr val="3333CC"/>
              </a:solidFill>
              <a:effectLst/>
              <a:uLnTx/>
              <a:uFillTx/>
              <a:latin typeface="Arial" pitchFamily="-72" charset="0"/>
              <a:ea typeface="MS PGothic" charset="0"/>
            </a:endParaRPr>
          </a:p>
        </p:txBody>
      </p:sp>
      <p:sp>
        <p:nvSpPr>
          <p:cNvPr id="4" name="Rectangle 3">
            <a:extLst>
              <a:ext uri="{FF2B5EF4-FFF2-40B4-BE49-F238E27FC236}">
                <a16:creationId xmlns:a16="http://schemas.microsoft.com/office/drawing/2014/main" id="{49951F10-0E1C-BE46-BEBA-C94199D8B885}"/>
              </a:ext>
            </a:extLst>
          </p:cNvPr>
          <p:cNvSpPr/>
          <p:nvPr/>
        </p:nvSpPr>
        <p:spPr>
          <a:xfrm>
            <a:off x="6758916" y="5268451"/>
            <a:ext cx="4752528" cy="400110"/>
          </a:xfrm>
          <a:prstGeom prst="rect">
            <a:avLst/>
          </a:prstGeom>
        </p:spPr>
        <p:txBody>
          <a:bodyPr wrap="square">
            <a:spAutoFit/>
          </a:bodyPr>
          <a:lstStyle/>
          <a:p>
            <a:pPr marL="98425" marR="0" lvl="0" indent="0" algn="l" defTabSz="455613" rtl="0" eaLnBrk="1" fontAlgn="base" latinLnBrk="0" hangingPunct="1">
              <a:lnSpc>
                <a:spcPct val="100000"/>
              </a:lnSpc>
              <a:spcBef>
                <a:spcPct val="0"/>
              </a:spcBef>
              <a:spcAft>
                <a:spcPct val="0"/>
              </a:spcAft>
              <a:buClrTx/>
              <a:buSzTx/>
              <a:buFontTx/>
              <a:buNone/>
              <a:tabLst/>
              <a:defRPr/>
            </a:pPr>
            <a:r>
              <a:rPr kumimoji="0" lang="en-US" sz="2000" b="1" i="1"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Urol</a:t>
            </a:r>
            <a:r>
              <a:rPr kumimoji="0" lang="en-US" sz="2000" b="1"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Oncol </a:t>
            </a: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2022;[Online ahead of print].</a:t>
            </a:r>
          </a:p>
        </p:txBody>
      </p:sp>
    </p:spTree>
    <p:extLst>
      <p:ext uri="{BB962C8B-B14F-4D97-AF65-F5344CB8AC3E}">
        <p14:creationId xmlns:p14="http://schemas.microsoft.com/office/powerpoint/2010/main" val="14529435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3AE364-B80F-BF4E-BF18-F398A4DE77B6}"/>
              </a:ext>
            </a:extLst>
          </p:cNvPr>
          <p:cNvSpPr>
            <a:spLocks noGrp="1"/>
          </p:cNvSpPr>
          <p:nvPr>
            <p:ph type="title"/>
          </p:nvPr>
        </p:nvSpPr>
        <p:spPr>
          <a:xfrm>
            <a:off x="919886" y="-238332"/>
            <a:ext cx="10062445" cy="1143000"/>
          </a:xfrm>
        </p:spPr>
        <p:txBody>
          <a:bodyPr/>
          <a:lstStyle/>
          <a:p>
            <a:pPr algn="l"/>
            <a:r>
              <a:rPr lang="en-US" dirty="0"/>
              <a:t>Components of TAR-200</a:t>
            </a:r>
          </a:p>
        </p:txBody>
      </p:sp>
      <p:sp>
        <p:nvSpPr>
          <p:cNvPr id="4" name="Rectangle 3">
            <a:extLst>
              <a:ext uri="{FF2B5EF4-FFF2-40B4-BE49-F238E27FC236}">
                <a16:creationId xmlns:a16="http://schemas.microsoft.com/office/drawing/2014/main" id="{49951F10-0E1C-BE46-BEBA-C94199D8B885}"/>
              </a:ext>
            </a:extLst>
          </p:cNvPr>
          <p:cNvSpPr/>
          <p:nvPr/>
        </p:nvSpPr>
        <p:spPr>
          <a:xfrm>
            <a:off x="31672" y="6461710"/>
            <a:ext cx="6792416" cy="338554"/>
          </a:xfrm>
          <a:prstGeom prst="rect">
            <a:avLst/>
          </a:prstGeom>
        </p:spPr>
        <p:txBody>
          <a:bodyPr wrap="square">
            <a:spAutoFit/>
          </a:bodyPr>
          <a:lstStyle/>
          <a:p>
            <a:pPr marL="98425"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Daneshmand</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S et al. </a:t>
            </a:r>
            <a:r>
              <a:rPr kumimoji="0" lang="en-US" sz="1600" b="0" i="1"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Urol</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a:t>
            </a:r>
            <a:r>
              <a:rPr kumimoji="0" lang="en-US" sz="1600" b="0"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Oncol </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2022;[Online ahead of print].</a:t>
            </a:r>
          </a:p>
        </p:txBody>
      </p:sp>
      <p:sp>
        <p:nvSpPr>
          <p:cNvPr id="11" name="TextBox 10">
            <a:extLst>
              <a:ext uri="{FF2B5EF4-FFF2-40B4-BE49-F238E27FC236}">
                <a16:creationId xmlns:a16="http://schemas.microsoft.com/office/drawing/2014/main" id="{0A33745A-A558-E44E-9FAA-687CF4B50C09}"/>
              </a:ext>
            </a:extLst>
          </p:cNvPr>
          <p:cNvSpPr txBox="1"/>
          <p:nvPr/>
        </p:nvSpPr>
        <p:spPr>
          <a:xfrm>
            <a:off x="7316920" y="1412776"/>
            <a:ext cx="4657564" cy="4401205"/>
          </a:xfrm>
          <a:prstGeom prst="rect">
            <a:avLst/>
          </a:prstGeom>
          <a:noFill/>
          <a:ln>
            <a:solidFill>
              <a:schemeClr val="accent1"/>
            </a:solidFill>
          </a:ln>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a:ea typeface="MS PGothic" charset="0"/>
              </a:rPr>
              <a:t>TAR-200, a gemcitabine-releasing intravesical system, is formed into a “pretzel”-like configuration within the bladder.</a:t>
            </a:r>
          </a:p>
          <a:p>
            <a:pPr marL="342900" marR="0" lvl="0" indent="-342900" algn="l" defTabSz="455613"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2000" b="1" i="0" u="none" strike="noStrike" kern="1200" cap="none" spc="0" normalizeH="0" baseline="0" noProof="0" dirty="0">
              <a:ln>
                <a:noFill/>
              </a:ln>
              <a:solidFill>
                <a:srgbClr val="000000"/>
              </a:solidFill>
              <a:effectLst/>
              <a:uLnTx/>
              <a:uFillTx/>
              <a:latin typeface="Calibri"/>
              <a:ea typeface="MS PGothic" charset="0"/>
            </a:endParaRP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a:ea typeface="MS PGothic" charset="0"/>
              </a:rPr>
              <a:t>TAR-200:</a:t>
            </a:r>
          </a:p>
          <a:p>
            <a:pPr marL="342900" marR="0" lvl="0" indent="-342900" algn="l" defTabSz="455613"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Calibri"/>
                <a:ea typeface="MS PGothic" charset="0"/>
              </a:rPr>
              <a:t>A. Consists of a small, flexible silicone tube filled with gemcitabine</a:t>
            </a:r>
          </a:p>
          <a:p>
            <a:pPr marL="342900" marR="0" lvl="0" indent="-342900" algn="l" defTabSz="455613"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Calibri"/>
                <a:ea typeface="MS PGothic" charset="0"/>
              </a:rPr>
              <a:t>B. Is designed to release drug directly inside the bladder over the indwelling period</a:t>
            </a:r>
          </a:p>
          <a:p>
            <a:pPr marL="342900" marR="0" lvl="0" indent="-342900" algn="l" defTabSz="455613"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Calibri"/>
                <a:ea typeface="MS PGothic" charset="0"/>
              </a:rPr>
              <a:t>C. Is inserted using a TARIS urinary placement catheter</a:t>
            </a:r>
          </a:p>
          <a:p>
            <a:pPr marL="0" marR="0" lvl="0" indent="0" algn="l" defTabSz="455613"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000000"/>
              </a:solidFill>
              <a:effectLst/>
              <a:uLnTx/>
              <a:uFillTx/>
              <a:latin typeface="Calibri"/>
              <a:ea typeface="MS PGothic" charset="0"/>
            </a:endParaRPr>
          </a:p>
        </p:txBody>
      </p:sp>
      <p:pic>
        <p:nvPicPr>
          <p:cNvPr id="5" name="Picture 4" descr="A picture containing text, different, several&#10;&#10;Description automatically generated">
            <a:extLst>
              <a:ext uri="{FF2B5EF4-FFF2-40B4-BE49-F238E27FC236}">
                <a16:creationId xmlns:a16="http://schemas.microsoft.com/office/drawing/2014/main" id="{46D033CC-E359-667C-0ED0-8DF4DA4101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7516" y="734031"/>
            <a:ext cx="6854596" cy="5693186"/>
          </a:xfrm>
          <a:prstGeom prst="rect">
            <a:avLst/>
          </a:prstGeom>
        </p:spPr>
      </p:pic>
    </p:spTree>
    <p:extLst>
      <p:ext uri="{BB962C8B-B14F-4D97-AF65-F5344CB8AC3E}">
        <p14:creationId xmlns:p14="http://schemas.microsoft.com/office/powerpoint/2010/main" val="33345808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BA8000A-190E-0F5C-972E-826A13B8711F}"/>
              </a:ext>
            </a:extLst>
          </p:cNvPr>
          <p:cNvSpPr txBox="1"/>
          <p:nvPr/>
        </p:nvSpPr>
        <p:spPr>
          <a:xfrm>
            <a:off x="2891682" y="1076025"/>
            <a:ext cx="3017066" cy="1077218"/>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Namrata I </a:t>
            </a:r>
            <a:r>
              <a:rPr kumimoji="0" lang="en-US" sz="1600" b="1"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Peswani</a:t>
            </a: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MD </a:t>
            </a:r>
            <a:endPar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Harold C Simmons Comprehensive Cancer Center  </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Richardson, Texas</a:t>
            </a:r>
          </a:p>
        </p:txBody>
      </p:sp>
      <p:sp>
        <p:nvSpPr>
          <p:cNvPr id="8" name="TextBox 7">
            <a:extLst>
              <a:ext uri="{FF2B5EF4-FFF2-40B4-BE49-F238E27FC236}">
                <a16:creationId xmlns:a16="http://schemas.microsoft.com/office/drawing/2014/main" id="{956CA676-D7C4-6198-7CC0-E36031F4C236}"/>
              </a:ext>
            </a:extLst>
          </p:cNvPr>
          <p:cNvSpPr txBox="1"/>
          <p:nvPr/>
        </p:nvSpPr>
        <p:spPr>
          <a:xfrm>
            <a:off x="8711973" y="1076025"/>
            <a:ext cx="3198704" cy="1077218"/>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Matthew R Strickland, MD </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Massachusetts General Hospital Cancer Center </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Boston, Massachusetts</a:t>
            </a:r>
          </a:p>
        </p:txBody>
      </p:sp>
      <p:sp>
        <p:nvSpPr>
          <p:cNvPr id="9" name="TextBox 8">
            <a:extLst>
              <a:ext uri="{FF2B5EF4-FFF2-40B4-BE49-F238E27FC236}">
                <a16:creationId xmlns:a16="http://schemas.microsoft.com/office/drawing/2014/main" id="{12CDE2B6-A469-D4C5-AEA7-6C1EA2A52B55}"/>
              </a:ext>
            </a:extLst>
          </p:cNvPr>
          <p:cNvSpPr txBox="1"/>
          <p:nvPr/>
        </p:nvSpPr>
        <p:spPr>
          <a:xfrm>
            <a:off x="2885931" y="3271861"/>
            <a:ext cx="3017066" cy="830997"/>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Erik </a:t>
            </a:r>
            <a:r>
              <a:rPr kumimoji="0" lang="en-US" sz="1600" b="1"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Rupard</a:t>
            </a: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MD </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The Reading Hospital </a:t>
            </a:r>
            <a:b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b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West Reading, Pennsylvania</a:t>
            </a:r>
          </a:p>
        </p:txBody>
      </p:sp>
      <p:pic>
        <p:nvPicPr>
          <p:cNvPr id="10" name="Picture 9" descr="A person wearing headphones&#10;&#10;Description automatically generated with medium confidence">
            <a:extLst>
              <a:ext uri="{FF2B5EF4-FFF2-40B4-BE49-F238E27FC236}">
                <a16:creationId xmlns:a16="http://schemas.microsoft.com/office/drawing/2014/main" id="{BF69BDFB-715C-B4A0-04A8-F24C437012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5990" y="3271861"/>
            <a:ext cx="2350008" cy="1321880"/>
          </a:xfrm>
          <a:prstGeom prst="rect">
            <a:avLst/>
          </a:prstGeom>
          <a:effectLst>
            <a:outerShdw blurRad="50800" dist="38100" dir="2700000" algn="tl" rotWithShape="0">
              <a:prstClr val="black">
                <a:alpha val="40000"/>
              </a:prstClr>
            </a:outerShdw>
          </a:effectLst>
        </p:spPr>
      </p:pic>
      <p:pic>
        <p:nvPicPr>
          <p:cNvPr id="11" name="Picture 10" descr="A person wearing headphones&#10;&#10;Description automatically generated with medium confidence">
            <a:extLst>
              <a:ext uri="{FF2B5EF4-FFF2-40B4-BE49-F238E27FC236}">
                <a16:creationId xmlns:a16="http://schemas.microsoft.com/office/drawing/2014/main" id="{D8DC079D-D2B3-2FCE-5940-111ED7D66F7E}"/>
              </a:ext>
            </a:extLst>
          </p:cNvPr>
          <p:cNvPicPr>
            <a:picLocks noChangeAspect="1"/>
          </p:cNvPicPr>
          <p:nvPr/>
        </p:nvPicPr>
        <p:blipFill>
          <a:blip r:embed="rId3"/>
          <a:stretch>
            <a:fillRect/>
          </a:stretch>
        </p:blipFill>
        <p:spPr>
          <a:xfrm>
            <a:off x="6352032" y="1076025"/>
            <a:ext cx="2350008" cy="1321880"/>
          </a:xfrm>
          <a:prstGeom prst="rect">
            <a:avLst/>
          </a:prstGeom>
          <a:effectLst>
            <a:outerShdw blurRad="50800" dist="38100" dir="2700000" algn="tl" rotWithShape="0">
              <a:prstClr val="black">
                <a:alpha val="40000"/>
              </a:prstClr>
            </a:outerShdw>
          </a:effectLst>
        </p:spPr>
      </p:pic>
      <p:pic>
        <p:nvPicPr>
          <p:cNvPr id="3" name="Picture 2" descr="A person wearing headphones&#10;&#10;Description automatically generated with medium confidence">
            <a:extLst>
              <a:ext uri="{FF2B5EF4-FFF2-40B4-BE49-F238E27FC236}">
                <a16:creationId xmlns:a16="http://schemas.microsoft.com/office/drawing/2014/main" id="{2476B268-A2C9-389E-FF5E-9E898C48362F}"/>
              </a:ext>
            </a:extLst>
          </p:cNvPr>
          <p:cNvPicPr>
            <a:picLocks noChangeAspect="1"/>
          </p:cNvPicPr>
          <p:nvPr/>
        </p:nvPicPr>
        <p:blipFill>
          <a:blip r:embed="rId4"/>
          <a:stretch>
            <a:fillRect/>
          </a:stretch>
        </p:blipFill>
        <p:spPr>
          <a:xfrm>
            <a:off x="531741" y="1059705"/>
            <a:ext cx="2352780" cy="132343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0021166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3AE364-B80F-BF4E-BF18-F398A4DE77B6}"/>
              </a:ext>
            </a:extLst>
          </p:cNvPr>
          <p:cNvSpPr>
            <a:spLocks noGrp="1"/>
          </p:cNvSpPr>
          <p:nvPr>
            <p:ph type="title"/>
          </p:nvPr>
        </p:nvSpPr>
        <p:spPr>
          <a:xfrm>
            <a:off x="407368" y="227013"/>
            <a:ext cx="10062445" cy="1143000"/>
          </a:xfrm>
        </p:spPr>
        <p:txBody>
          <a:bodyPr/>
          <a:lstStyle/>
          <a:p>
            <a:pPr algn="l"/>
            <a:r>
              <a:rPr lang="en-US" dirty="0"/>
              <a:t>SunRISe-2: TAR-200 in Combination with </a:t>
            </a:r>
            <a:r>
              <a:rPr lang="en-US" dirty="0" err="1"/>
              <a:t>Cetrelimab</a:t>
            </a:r>
            <a:r>
              <a:rPr lang="en-US" dirty="0"/>
              <a:t> versus Concurrent Chemoradiation Therapy for Patients with MIBC</a:t>
            </a:r>
          </a:p>
        </p:txBody>
      </p:sp>
      <p:sp>
        <p:nvSpPr>
          <p:cNvPr id="4" name="Rectangle 3">
            <a:extLst>
              <a:ext uri="{FF2B5EF4-FFF2-40B4-BE49-F238E27FC236}">
                <a16:creationId xmlns:a16="http://schemas.microsoft.com/office/drawing/2014/main" id="{49951F10-0E1C-BE46-BEBA-C94199D8B885}"/>
              </a:ext>
            </a:extLst>
          </p:cNvPr>
          <p:cNvSpPr/>
          <p:nvPr/>
        </p:nvSpPr>
        <p:spPr>
          <a:xfrm>
            <a:off x="31672" y="6461710"/>
            <a:ext cx="6792416" cy="338554"/>
          </a:xfrm>
          <a:prstGeom prst="rect">
            <a:avLst/>
          </a:prstGeom>
        </p:spPr>
        <p:txBody>
          <a:bodyPr wrap="square">
            <a:spAutoFit/>
          </a:bodyPr>
          <a:lstStyle/>
          <a:p>
            <a:pPr marL="98425"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Williams SB et al. ASCO 2021;Abstract TPS4586.</a:t>
            </a:r>
          </a:p>
        </p:txBody>
      </p:sp>
      <p:pic>
        <p:nvPicPr>
          <p:cNvPr id="5" name="Picture 4" descr="Diagram&#10;&#10;Description automatically generated">
            <a:extLst>
              <a:ext uri="{FF2B5EF4-FFF2-40B4-BE49-F238E27FC236}">
                <a16:creationId xmlns:a16="http://schemas.microsoft.com/office/drawing/2014/main" id="{ACF21983-248E-8276-C250-FB8CA011DD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4272" y="1260223"/>
            <a:ext cx="9763455" cy="5193113"/>
          </a:xfrm>
          <a:prstGeom prst="rect">
            <a:avLst/>
          </a:prstGeom>
        </p:spPr>
      </p:pic>
    </p:spTree>
    <p:extLst>
      <p:ext uri="{BB962C8B-B14F-4D97-AF65-F5344CB8AC3E}">
        <p14:creationId xmlns:p14="http://schemas.microsoft.com/office/powerpoint/2010/main" val="10056034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 application&#10;&#10;Description automatically generated">
            <a:extLst>
              <a:ext uri="{FF2B5EF4-FFF2-40B4-BE49-F238E27FC236}">
                <a16:creationId xmlns:a16="http://schemas.microsoft.com/office/drawing/2014/main" id="{E72D14A1-D2E6-494A-B6A1-076ECB6391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5400" y="404664"/>
            <a:ext cx="10635114" cy="5832648"/>
          </a:xfrm>
          <a:prstGeom prst="rect">
            <a:avLst/>
          </a:prstGeom>
        </p:spPr>
      </p:pic>
      <p:sp>
        <p:nvSpPr>
          <p:cNvPr id="6" name="TextBox 5">
            <a:extLst>
              <a:ext uri="{FF2B5EF4-FFF2-40B4-BE49-F238E27FC236}">
                <a16:creationId xmlns:a16="http://schemas.microsoft.com/office/drawing/2014/main" id="{AC6657BA-901B-1D4C-9B75-471217067D9A}"/>
              </a:ext>
            </a:extLst>
          </p:cNvPr>
          <p:cNvSpPr txBox="1"/>
          <p:nvPr/>
        </p:nvSpPr>
        <p:spPr>
          <a:xfrm>
            <a:off x="3863752" y="620688"/>
            <a:ext cx="2666756" cy="4616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rial" pitchFamily="-72" charset="0"/>
                <a:ea typeface="MS PGothic" charset="0"/>
              </a:rPr>
              <a:t>2022 Abstract 435</a:t>
            </a:r>
          </a:p>
        </p:txBody>
      </p:sp>
      <p:sp>
        <p:nvSpPr>
          <p:cNvPr id="7" name="TextBox 6">
            <a:extLst>
              <a:ext uri="{FF2B5EF4-FFF2-40B4-BE49-F238E27FC236}">
                <a16:creationId xmlns:a16="http://schemas.microsoft.com/office/drawing/2014/main" id="{EBC78F11-E904-9648-BDEA-B2A65981ED25}"/>
              </a:ext>
            </a:extLst>
          </p:cNvPr>
          <p:cNvSpPr txBox="1"/>
          <p:nvPr/>
        </p:nvSpPr>
        <p:spPr>
          <a:xfrm>
            <a:off x="224408" y="6453336"/>
            <a:ext cx="5762155"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Petrylak</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DP et al. Genitourinary Cancers Symposium 2022;Abstract 435.</a:t>
            </a:r>
          </a:p>
        </p:txBody>
      </p:sp>
    </p:spTree>
    <p:extLst>
      <p:ext uri="{BB962C8B-B14F-4D97-AF65-F5344CB8AC3E}">
        <p14:creationId xmlns:p14="http://schemas.microsoft.com/office/powerpoint/2010/main" val="40522147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05D70-5466-E947-B8BB-EF04A0E88B0D}"/>
              </a:ext>
            </a:extLst>
          </p:cNvPr>
          <p:cNvSpPr>
            <a:spLocks noGrp="1"/>
          </p:cNvSpPr>
          <p:nvPr>
            <p:ph type="title"/>
          </p:nvPr>
        </p:nvSpPr>
        <p:spPr>
          <a:xfrm>
            <a:off x="912286" y="65415"/>
            <a:ext cx="10358967" cy="1143000"/>
          </a:xfrm>
        </p:spPr>
        <p:txBody>
          <a:bodyPr/>
          <a:lstStyle/>
          <a:p>
            <a:r>
              <a:rPr lang="en-US" dirty="0"/>
              <a:t>EV-103 Cohort H Study Schema</a:t>
            </a:r>
          </a:p>
        </p:txBody>
      </p:sp>
      <p:pic>
        <p:nvPicPr>
          <p:cNvPr id="5" name="Picture 4" descr="Diagram, text&#10;&#10;Description automatically generated">
            <a:extLst>
              <a:ext uri="{FF2B5EF4-FFF2-40B4-BE49-F238E27FC236}">
                <a16:creationId xmlns:a16="http://schemas.microsoft.com/office/drawing/2014/main" id="{DC63C960-0246-864A-91DA-3D38FEA8FD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3241" y="980728"/>
            <a:ext cx="11437055" cy="4896544"/>
          </a:xfrm>
          <a:prstGeom prst="rect">
            <a:avLst/>
          </a:prstGeom>
        </p:spPr>
      </p:pic>
      <p:sp>
        <p:nvSpPr>
          <p:cNvPr id="6" name="TextBox 5">
            <a:extLst>
              <a:ext uri="{FF2B5EF4-FFF2-40B4-BE49-F238E27FC236}">
                <a16:creationId xmlns:a16="http://schemas.microsoft.com/office/drawing/2014/main" id="{46A2E6E7-0ABA-C249-AD26-DC65D25D2895}"/>
              </a:ext>
            </a:extLst>
          </p:cNvPr>
          <p:cNvSpPr txBox="1"/>
          <p:nvPr/>
        </p:nvSpPr>
        <p:spPr>
          <a:xfrm>
            <a:off x="224408" y="6453336"/>
            <a:ext cx="5762155"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Petrylak</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DP et al. Genitourinary Cancers Symposium 2022;Abstract 435.</a:t>
            </a:r>
          </a:p>
        </p:txBody>
      </p:sp>
    </p:spTree>
    <p:extLst>
      <p:ext uri="{BB962C8B-B14F-4D97-AF65-F5344CB8AC3E}">
        <p14:creationId xmlns:p14="http://schemas.microsoft.com/office/powerpoint/2010/main" val="4540146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05D70-5466-E947-B8BB-EF04A0E88B0D}"/>
              </a:ext>
            </a:extLst>
          </p:cNvPr>
          <p:cNvSpPr>
            <a:spLocks noGrp="1"/>
          </p:cNvSpPr>
          <p:nvPr>
            <p:ph type="title"/>
          </p:nvPr>
        </p:nvSpPr>
        <p:spPr/>
        <p:txBody>
          <a:bodyPr/>
          <a:lstStyle/>
          <a:p>
            <a:r>
              <a:rPr lang="en-US" dirty="0"/>
              <a:t>EV-103 Cohort H: Efficacy by </a:t>
            </a:r>
            <a:r>
              <a:rPr lang="en-US"/>
              <a:t>Central Pathology Review</a:t>
            </a:r>
            <a:endParaRPr lang="en-US" dirty="0"/>
          </a:p>
        </p:txBody>
      </p:sp>
      <p:pic>
        <p:nvPicPr>
          <p:cNvPr id="6" name="Picture 5" descr="Graphical user interface, text, application&#10;&#10;Description automatically generated">
            <a:extLst>
              <a:ext uri="{FF2B5EF4-FFF2-40B4-BE49-F238E27FC236}">
                <a16:creationId xmlns:a16="http://schemas.microsoft.com/office/drawing/2014/main" id="{E066731C-2313-0F49-A16A-48EBE7E975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8367" y="1988840"/>
            <a:ext cx="11395266" cy="2880320"/>
          </a:xfrm>
          <a:prstGeom prst="rect">
            <a:avLst/>
          </a:prstGeom>
        </p:spPr>
      </p:pic>
      <p:sp>
        <p:nvSpPr>
          <p:cNvPr id="5" name="TextBox 4">
            <a:extLst>
              <a:ext uri="{FF2B5EF4-FFF2-40B4-BE49-F238E27FC236}">
                <a16:creationId xmlns:a16="http://schemas.microsoft.com/office/drawing/2014/main" id="{03971CA3-07F0-4443-AE58-EFF09B2309AC}"/>
              </a:ext>
            </a:extLst>
          </p:cNvPr>
          <p:cNvSpPr txBox="1"/>
          <p:nvPr/>
        </p:nvSpPr>
        <p:spPr>
          <a:xfrm>
            <a:off x="224408" y="6453336"/>
            <a:ext cx="5762155"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Petrylak</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DP et al. Genitourinary Cancers Symposium 2022;Abstract 435.</a:t>
            </a:r>
          </a:p>
        </p:txBody>
      </p:sp>
    </p:spTree>
    <p:extLst>
      <p:ext uri="{BB962C8B-B14F-4D97-AF65-F5344CB8AC3E}">
        <p14:creationId xmlns:p14="http://schemas.microsoft.com/office/powerpoint/2010/main" val="9492546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A7AF90-4BAF-5148-BDCD-7298CBEDE455}"/>
              </a:ext>
            </a:extLst>
          </p:cNvPr>
          <p:cNvSpPr>
            <a:spLocks noGrp="1"/>
          </p:cNvSpPr>
          <p:nvPr>
            <p:ph type="title"/>
          </p:nvPr>
        </p:nvSpPr>
        <p:spPr>
          <a:xfrm>
            <a:off x="890513" y="218855"/>
            <a:ext cx="10094810" cy="1143000"/>
          </a:xfrm>
        </p:spPr>
        <p:txBody>
          <a:bodyPr/>
          <a:lstStyle/>
          <a:p>
            <a:pPr algn="l"/>
            <a:r>
              <a:rPr lang="en-US" dirty="0">
                <a:latin typeface="Calibri" panose="020F0502020204030204" pitchFamily="34" charset="0"/>
                <a:cs typeface="Calibri" panose="020F0502020204030204" pitchFamily="34" charset="0"/>
              </a:rPr>
              <a:t>Phase II Study of Erdafitinib versus Investigator’s Choice of Intravesical Chemotherapy for Patients with Recurrence of High-Risk NMIBC After BCG</a:t>
            </a:r>
          </a:p>
        </p:txBody>
      </p:sp>
      <p:sp>
        <p:nvSpPr>
          <p:cNvPr id="4" name="TextBox 3">
            <a:extLst>
              <a:ext uri="{FF2B5EF4-FFF2-40B4-BE49-F238E27FC236}">
                <a16:creationId xmlns:a16="http://schemas.microsoft.com/office/drawing/2014/main" id="{42759F43-C1D2-5647-B07B-13BFB0062707}"/>
              </a:ext>
            </a:extLst>
          </p:cNvPr>
          <p:cNvSpPr txBox="1"/>
          <p:nvPr/>
        </p:nvSpPr>
        <p:spPr>
          <a:xfrm>
            <a:off x="878922" y="5233752"/>
            <a:ext cx="10291131" cy="1169551"/>
          </a:xfrm>
          <a:prstGeom prst="rect">
            <a:avLst/>
          </a:prstGeom>
          <a:noFill/>
        </p:spPr>
        <p:txBody>
          <a:bodyPr wrap="square" rtlCol="0">
            <a:spAutoFit/>
          </a:bodyPr>
          <a:lstStyle/>
          <a:p>
            <a:pPr lvl="0">
              <a:spcBef>
                <a:spcPts val="600"/>
              </a:spcBef>
              <a:spcAft>
                <a:spcPts val="600"/>
              </a:spcAft>
              <a:defRPr/>
            </a:pPr>
            <a:r>
              <a:rPr kumimoji="0" lang="en-US" sz="2000" b="1" i="0" u="none" strike="noStrike" kern="1200" cap="none" spc="0" normalizeH="0" baseline="0" noProof="0" dirty="0">
                <a:ln>
                  <a:noFill/>
                </a:ln>
                <a:solidFill>
                  <a:schemeClr val="tx1"/>
                </a:solidFill>
                <a:effectLst/>
                <a:uLnTx/>
                <a:uFillTx/>
                <a:latin typeface="Calibri" panose="020F0502020204030204" pitchFamily="34" charset="0"/>
                <a:ea typeface="Arial" charset="0"/>
                <a:cs typeface="Calibri" panose="020F0502020204030204" pitchFamily="34" charset="0"/>
              </a:rPr>
              <a:t>Primary endpoint:</a:t>
            </a:r>
            <a:r>
              <a:rPr lang="en-US" sz="2000" b="0" dirty="0">
                <a:solidFill>
                  <a:schemeClr val="tx1"/>
                </a:solidFill>
                <a:latin typeface="Calibri" panose="020F0502020204030204" pitchFamily="34" charset="0"/>
                <a:ea typeface="Arial" charset="0"/>
                <a:cs typeface="Calibri" panose="020F0502020204030204" pitchFamily="34" charset="0"/>
              </a:rPr>
              <a:t> Relapse-free survival (RFS)</a:t>
            </a:r>
            <a:endParaRPr kumimoji="0" lang="en-US" sz="2000" b="0" i="0" u="none" strike="noStrike" kern="1200" cap="none" spc="0" normalizeH="0" baseline="0" noProof="0" dirty="0">
              <a:ln>
                <a:noFill/>
              </a:ln>
              <a:solidFill>
                <a:schemeClr val="tx1"/>
              </a:solidFill>
              <a:effectLst/>
              <a:uLnTx/>
              <a:uFillTx/>
              <a:latin typeface="Calibri" panose="020F0502020204030204" pitchFamily="34" charset="0"/>
              <a:ea typeface="Arial" charset="0"/>
              <a:cs typeface="Calibri" panose="020F0502020204030204" pitchFamily="34" charset="0"/>
            </a:endParaRPr>
          </a:p>
          <a:p>
            <a:pPr marL="0" marR="0" lvl="0" indent="0" algn="l" defTabSz="455613" rtl="0" eaLnBrk="1" fontAlgn="base" latinLnBrk="0" hangingPunct="1">
              <a:lnSpc>
                <a:spcPct val="100000"/>
              </a:lnSpc>
              <a:spcBef>
                <a:spcPts val="600"/>
              </a:spcBef>
              <a:spcAft>
                <a:spcPts val="600"/>
              </a:spcAft>
              <a:buClrTx/>
              <a:buSzTx/>
              <a:buFontTx/>
              <a:buNone/>
              <a:tabLst/>
              <a:defRPr/>
            </a:pPr>
            <a:r>
              <a:rPr kumimoji="0" lang="en-US" sz="2000" b="1" i="0" u="none" strike="noStrike" kern="1200" cap="none" spc="0" normalizeH="0" baseline="0" noProof="0" dirty="0">
                <a:ln>
                  <a:noFill/>
                </a:ln>
                <a:solidFill>
                  <a:schemeClr val="tx1"/>
                </a:solidFill>
                <a:effectLst/>
                <a:uLnTx/>
                <a:uFillTx/>
                <a:latin typeface="Calibri" panose="020F0502020204030204" pitchFamily="34" charset="0"/>
                <a:ea typeface="Arial" charset="0"/>
                <a:cs typeface="Calibri" panose="020F0502020204030204" pitchFamily="34" charset="0"/>
              </a:rPr>
              <a:t>Secondary endpoints: </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mn-ea"/>
                <a:cs typeface="+mn-cs"/>
              </a:rPr>
              <a:t>Time to progression/disease worsening, disease-specific survival, overall survival, RFS2, safety </a:t>
            </a:r>
            <a:endParaRPr kumimoji="0" lang="en-US" sz="2000" b="0" i="0" u="none" strike="noStrike" kern="1200" cap="none" spc="0" normalizeH="0" baseline="0" noProof="0" dirty="0">
              <a:ln>
                <a:noFill/>
              </a:ln>
              <a:solidFill>
                <a:schemeClr val="tx1"/>
              </a:solidFill>
              <a:effectLst/>
              <a:uLnTx/>
              <a:uFillTx/>
              <a:latin typeface="Calibri" panose="020F0502020204030204" pitchFamily="34" charset="0"/>
              <a:ea typeface="Arial" charset="0"/>
              <a:cs typeface="Calibri" panose="020F0502020204030204" pitchFamily="34" charset="0"/>
            </a:endParaRPr>
          </a:p>
        </p:txBody>
      </p:sp>
      <p:graphicFrame>
        <p:nvGraphicFramePr>
          <p:cNvPr id="9" name="Group 31">
            <a:extLst>
              <a:ext uri="{FF2B5EF4-FFF2-40B4-BE49-F238E27FC236}">
                <a16:creationId xmlns:a16="http://schemas.microsoft.com/office/drawing/2014/main" id="{2B4436D3-6F9E-4C44-BAE3-2C3BFEE23D52}"/>
              </a:ext>
            </a:extLst>
          </p:cNvPr>
          <p:cNvGraphicFramePr>
            <a:graphicFrameLocks noGrp="1"/>
          </p:cNvGraphicFramePr>
          <p:nvPr>
            <p:extLst>
              <p:ext uri="{D42A27DB-BD31-4B8C-83A1-F6EECF244321}">
                <p14:modId xmlns:p14="http://schemas.microsoft.com/office/powerpoint/2010/main" val="1260896402"/>
              </p:ext>
            </p:extLst>
          </p:nvPr>
        </p:nvGraphicFramePr>
        <p:xfrm>
          <a:off x="1040642" y="1724718"/>
          <a:ext cx="3785738" cy="3141556"/>
        </p:xfrm>
        <a:graphic>
          <a:graphicData uri="http://schemas.openxmlformats.org/drawingml/2006/table">
            <a:tbl>
              <a:tblPr/>
              <a:tblGrid>
                <a:gridCol w="3785738">
                  <a:extLst>
                    <a:ext uri="{9D8B030D-6E8A-4147-A177-3AD203B41FA5}">
                      <a16:colId xmlns:a16="http://schemas.microsoft.com/office/drawing/2014/main" val="20000"/>
                    </a:ext>
                  </a:extLst>
                </a:gridCol>
              </a:tblGrid>
              <a:tr h="435711">
                <a:tc>
                  <a:txBody>
                    <a:bodyPr/>
                    <a:lstStyle/>
                    <a:p>
                      <a:pPr marL="0" marR="0" lvl="0" indent="0" algn="l" defTabSz="914400" rtl="0" eaLnBrk="1" fontAlgn="base" latinLnBrk="0" hangingPunct="1">
                        <a:lnSpc>
                          <a:spcPct val="100000"/>
                        </a:lnSpc>
                        <a:spcBef>
                          <a:spcPts val="1200"/>
                        </a:spcBef>
                        <a:spcAft>
                          <a:spcPct val="0"/>
                        </a:spcAft>
                        <a:buClrTx/>
                        <a:buSzTx/>
                        <a:buFontTx/>
                        <a:buNone/>
                        <a:tabLst/>
                      </a:pPr>
                      <a:r>
                        <a:rPr kumimoji="0" lang="en-US" sz="2000" b="1" i="0" u="none" strike="noStrike" cap="none" normalizeH="0" baseline="0" dirty="0">
                          <a:ln>
                            <a:noFill/>
                          </a:ln>
                          <a:solidFill>
                            <a:schemeClr val="bg1"/>
                          </a:solidFill>
                          <a:effectLst/>
                          <a:latin typeface="Calibri" panose="020F0502020204030204" pitchFamily="34" charset="0"/>
                          <a:ea typeface="Calibri" charset="0"/>
                          <a:cs typeface="Calibri" panose="020F0502020204030204" pitchFamily="34" charset="0"/>
                        </a:rPr>
                        <a:t>Eligibility (N = 280)</a:t>
                      </a:r>
                    </a:p>
                  </a:txBody>
                  <a:tcPr marL="68580" marR="68580" marT="34308" marB="3430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92F5D"/>
                    </a:solidFill>
                  </a:tcPr>
                </a:tc>
                <a:extLst>
                  <a:ext uri="{0D108BD9-81ED-4DB2-BD59-A6C34878D82A}">
                    <a16:rowId xmlns:a16="http://schemas.microsoft.com/office/drawing/2014/main" val="10000"/>
                  </a:ext>
                </a:extLst>
              </a:tr>
              <a:tr h="2705845">
                <a:tc>
                  <a:txBody>
                    <a:bodyPr/>
                    <a:lstStyle/>
                    <a:p>
                      <a:pPr marL="177800" marR="0" lvl="0" indent="-177800" algn="l" defTabSz="914400" rtl="0" eaLnBrk="1" fontAlgn="base" latinLnBrk="0" hangingPunct="1">
                        <a:lnSpc>
                          <a:spcPct val="100000"/>
                        </a:lnSpc>
                        <a:spcBef>
                          <a:spcPts val="600"/>
                        </a:spcBef>
                        <a:spcAft>
                          <a:spcPts val="600"/>
                        </a:spcAft>
                        <a:buClrTx/>
                        <a:buSzTx/>
                        <a:buFont typeface="Arial"/>
                        <a:buChar char="•"/>
                        <a:tabLst/>
                        <a:defRPr/>
                      </a:pPr>
                      <a:r>
                        <a:rPr kumimoji="0" lang="en-US" sz="2000" b="0" i="0" u="none" strike="noStrike" cap="none" normalizeH="0" baseline="0" dirty="0">
                          <a:ln>
                            <a:noFill/>
                          </a:ln>
                          <a:solidFill>
                            <a:schemeClr val="bg1"/>
                          </a:solidFill>
                          <a:effectLst/>
                          <a:latin typeface="Calibri" panose="020F0502020204030204" pitchFamily="34" charset="0"/>
                          <a:ea typeface="Calibri" charset="0"/>
                          <a:cs typeface="Calibri" panose="020F0502020204030204" pitchFamily="34" charset="0"/>
                        </a:rPr>
                        <a:t>High-risk non-muscle-invasive bladder cancer</a:t>
                      </a:r>
                    </a:p>
                    <a:p>
                      <a:pPr marL="177800" marR="0" lvl="0" indent="-177800" algn="l" defTabSz="914400" rtl="0" eaLnBrk="1" fontAlgn="base" latinLnBrk="0" hangingPunct="1">
                        <a:lnSpc>
                          <a:spcPct val="100000"/>
                        </a:lnSpc>
                        <a:spcBef>
                          <a:spcPts val="600"/>
                        </a:spcBef>
                        <a:spcAft>
                          <a:spcPts val="600"/>
                        </a:spcAft>
                        <a:buClrTx/>
                        <a:buSzTx/>
                        <a:buFont typeface="Arial"/>
                        <a:buChar char="•"/>
                        <a:tabLst/>
                        <a:defRPr/>
                      </a:pPr>
                      <a:r>
                        <a:rPr kumimoji="0" lang="en-US" sz="2000" b="0" i="0" u="none" strike="noStrike" cap="none" normalizeH="0" baseline="0" dirty="0">
                          <a:ln>
                            <a:noFill/>
                          </a:ln>
                          <a:solidFill>
                            <a:schemeClr val="bg1"/>
                          </a:solidFill>
                          <a:effectLst/>
                          <a:latin typeface="Calibri" panose="020F0502020204030204" pitchFamily="34" charset="0"/>
                          <a:ea typeface="Calibri" charset="0"/>
                          <a:cs typeface="Calibri" panose="020F0502020204030204" pitchFamily="34" charset="0"/>
                        </a:rPr>
                        <a:t>FGFR mutations or fusions and recurrence after BCG therapy</a:t>
                      </a:r>
                    </a:p>
                    <a:p>
                      <a:pPr marL="177800" marR="0" lvl="0" indent="-177800" algn="l" defTabSz="914400" rtl="0" eaLnBrk="1" fontAlgn="base" latinLnBrk="0" hangingPunct="1">
                        <a:lnSpc>
                          <a:spcPct val="100000"/>
                        </a:lnSpc>
                        <a:spcBef>
                          <a:spcPts val="600"/>
                        </a:spcBef>
                        <a:spcAft>
                          <a:spcPts val="600"/>
                        </a:spcAft>
                        <a:buClrTx/>
                        <a:buSzTx/>
                        <a:buFont typeface="Arial"/>
                        <a:buChar char="•"/>
                        <a:tabLst/>
                        <a:defRPr/>
                      </a:pPr>
                      <a:r>
                        <a:rPr kumimoji="0" lang="en-US" sz="2000" b="0" i="0" u="none" strike="noStrike" cap="none" normalizeH="0" baseline="0" dirty="0">
                          <a:ln>
                            <a:noFill/>
                          </a:ln>
                          <a:solidFill>
                            <a:schemeClr val="bg1"/>
                          </a:solidFill>
                          <a:effectLst/>
                          <a:latin typeface="Calibri" panose="020F0502020204030204" pitchFamily="34" charset="0"/>
                          <a:ea typeface="Calibri" charset="0"/>
                          <a:cs typeface="Calibri" panose="020F0502020204030204" pitchFamily="34" charset="0"/>
                        </a:rPr>
                        <a:t>ECOG PS 0-1</a:t>
                      </a:r>
                    </a:p>
                  </a:txBody>
                  <a:tcPr marL="68580" marR="68580" marT="34308" marB="3430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5696"/>
                    </a:solidFill>
                  </a:tcPr>
                </a:tc>
                <a:extLst>
                  <a:ext uri="{0D108BD9-81ED-4DB2-BD59-A6C34878D82A}">
                    <a16:rowId xmlns:a16="http://schemas.microsoft.com/office/drawing/2014/main" val="10001"/>
                  </a:ext>
                </a:extLst>
              </a:tr>
            </a:tbl>
          </a:graphicData>
        </a:graphic>
      </p:graphicFrame>
      <p:sp>
        <p:nvSpPr>
          <p:cNvPr id="12" name="TextBox 11">
            <a:extLst>
              <a:ext uri="{FF2B5EF4-FFF2-40B4-BE49-F238E27FC236}">
                <a16:creationId xmlns:a16="http://schemas.microsoft.com/office/drawing/2014/main" id="{0720B8AF-F820-A54A-B7A5-51FD88E29CA4}"/>
              </a:ext>
            </a:extLst>
          </p:cNvPr>
          <p:cNvSpPr txBox="1"/>
          <p:nvPr/>
        </p:nvSpPr>
        <p:spPr>
          <a:xfrm>
            <a:off x="164433" y="6489761"/>
            <a:ext cx="11369170" cy="323165"/>
          </a:xfrm>
          <a:prstGeom prst="rect">
            <a:avLst/>
          </a:prstGeom>
          <a:noFill/>
        </p:spPr>
        <p:txBody>
          <a:bodyPr wrap="square" rtlCol="0" anchor="b">
            <a:spAutoFit/>
          </a:bodyPr>
          <a:lstStyle/>
          <a:p>
            <a:pPr>
              <a:defRPr/>
            </a:pPr>
            <a:r>
              <a:rPr kumimoji="0" lang="en-US" sz="1500" b="0" i="0" u="none" strike="noStrike" kern="1200" cap="none" spc="0" normalizeH="0" baseline="0" noProof="0" dirty="0" err="1">
                <a:ln>
                  <a:noFill/>
                </a:ln>
                <a:solidFill>
                  <a:schemeClr val="tx1"/>
                </a:solidFill>
                <a:effectLst/>
                <a:uLnTx/>
                <a:uFillTx/>
                <a:latin typeface="Calibri" panose="020F0502020204030204" pitchFamily="34" charset="0"/>
                <a:ea typeface="Arial" charset="0"/>
                <a:cs typeface="Calibri" panose="020F0502020204030204" pitchFamily="34" charset="0"/>
              </a:rPr>
              <a:t>www.clinicaltrials.gov</a:t>
            </a:r>
            <a:r>
              <a:rPr lang="en-US" sz="1500" b="0" dirty="0">
                <a:solidFill>
                  <a:schemeClr val="tx1"/>
                </a:solidFill>
                <a:latin typeface="Calibri" panose="020F0502020204030204" pitchFamily="34" charset="0"/>
                <a:ea typeface="Arial" charset="0"/>
                <a:cs typeface="Calibri" panose="020F0502020204030204" pitchFamily="34" charset="0"/>
              </a:rPr>
              <a:t>. </a:t>
            </a:r>
            <a:r>
              <a:rPr kumimoji="0" lang="en-US" sz="1500" b="0" i="0" u="none" strike="noStrike" kern="1200" cap="none" spc="0" normalizeH="0" baseline="0" noProof="0" dirty="0">
                <a:ln>
                  <a:noFill/>
                </a:ln>
                <a:solidFill>
                  <a:schemeClr val="tx1"/>
                </a:solidFill>
                <a:effectLst/>
                <a:uLnTx/>
                <a:uFillTx/>
                <a:latin typeface="Calibri" panose="020F0502020204030204" pitchFamily="34" charset="0"/>
                <a:ea typeface="Arial" charset="0"/>
                <a:cs typeface="Calibri" panose="020F0502020204030204" pitchFamily="34" charset="0"/>
              </a:rPr>
              <a:t>NCT04172675. Accessed May 2022.</a:t>
            </a:r>
          </a:p>
        </p:txBody>
      </p:sp>
      <p:cxnSp>
        <p:nvCxnSpPr>
          <p:cNvPr id="6" name="Straight Arrow Connector 5">
            <a:extLst>
              <a:ext uri="{FF2B5EF4-FFF2-40B4-BE49-F238E27FC236}">
                <a16:creationId xmlns:a16="http://schemas.microsoft.com/office/drawing/2014/main" id="{F25A16ED-CC8E-2543-83A2-1A585CAF0C77}"/>
              </a:ext>
            </a:extLst>
          </p:cNvPr>
          <p:cNvCxnSpPr>
            <a:cxnSpLocks/>
          </p:cNvCxnSpPr>
          <p:nvPr/>
        </p:nvCxnSpPr>
        <p:spPr bwMode="auto">
          <a:xfrm flipV="1">
            <a:off x="5494546" y="2516615"/>
            <a:ext cx="0" cy="1410527"/>
          </a:xfrm>
          <a:prstGeom prst="straightConnector1">
            <a:avLst/>
          </a:prstGeom>
          <a:ln w="1905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857A8E6A-A7A3-DC4D-92E2-6BEB5F6D5BE4}"/>
              </a:ext>
            </a:extLst>
          </p:cNvPr>
          <p:cNvCxnSpPr/>
          <p:nvPr/>
        </p:nvCxnSpPr>
        <p:spPr bwMode="auto">
          <a:xfrm>
            <a:off x="5494548" y="3928032"/>
            <a:ext cx="529940" cy="0"/>
          </a:xfrm>
          <a:prstGeom prst="straightConnector1">
            <a:avLst/>
          </a:prstGeom>
          <a:ln w="19050" cmpd="sng">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65DA3E96-95FF-9740-B026-E8F9A8065BDF}"/>
              </a:ext>
            </a:extLst>
          </p:cNvPr>
          <p:cNvCxnSpPr/>
          <p:nvPr/>
        </p:nvCxnSpPr>
        <p:spPr bwMode="auto">
          <a:xfrm>
            <a:off x="5494551" y="2516615"/>
            <a:ext cx="529937" cy="0"/>
          </a:xfrm>
          <a:prstGeom prst="straightConnector1">
            <a:avLst/>
          </a:prstGeom>
          <a:ln w="19050" cmpd="sng">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0" name="Rectangle 18">
            <a:extLst>
              <a:ext uri="{FF2B5EF4-FFF2-40B4-BE49-F238E27FC236}">
                <a16:creationId xmlns:a16="http://schemas.microsoft.com/office/drawing/2014/main" id="{BC785B81-1989-4644-A8F6-EAE785D7A5E3}"/>
              </a:ext>
            </a:extLst>
          </p:cNvPr>
          <p:cNvSpPr>
            <a:spLocks noChangeArrowheads="1"/>
          </p:cNvSpPr>
          <p:nvPr/>
        </p:nvSpPr>
        <p:spPr bwMode="auto">
          <a:xfrm>
            <a:off x="6082631" y="1666626"/>
            <a:ext cx="3325738" cy="1444759"/>
          </a:xfrm>
          <a:prstGeom prst="rect">
            <a:avLst/>
          </a:prstGeom>
          <a:solidFill>
            <a:srgbClr val="F9961E"/>
          </a:solidFill>
          <a:ln w="12700" cmpd="sng">
            <a:solidFill>
              <a:srgbClr val="FFFFFF"/>
            </a:solidFill>
            <a:round/>
            <a:headEnd/>
            <a:tailEnd/>
          </a:ln>
          <a:effectLst>
            <a:outerShdw blurRad="50800" dist="38100" dir="2700000" algn="tl" rotWithShape="0">
              <a:prstClr val="black">
                <a:alpha val="40000"/>
              </a:prstClr>
            </a:outerShdw>
          </a:effectLst>
        </p:spPr>
        <p:txBody>
          <a:bodyPr anchor="ctr"/>
          <a:lstStyle/>
          <a:p>
            <a:pPr algn="ctr">
              <a:spcAft>
                <a:spcPts val="600"/>
              </a:spcAft>
              <a:defRPr/>
            </a:pPr>
            <a:r>
              <a:rPr kumimoji="0" lang="en-US" sz="2200" b="1" i="0" u="none" strike="noStrike" kern="1200" cap="none" spc="0" normalizeH="0" baseline="0" noProof="0" dirty="0">
                <a:ln>
                  <a:noFill/>
                </a:ln>
                <a:solidFill>
                  <a:srgbClr val="000090"/>
                </a:solidFill>
                <a:effectLst/>
                <a:uLnTx/>
                <a:uFillTx/>
                <a:latin typeface="Calibri" panose="020F0502020204030204" pitchFamily="34" charset="0"/>
                <a:ea typeface="Arial" charset="0"/>
                <a:cs typeface="Calibri" panose="020F0502020204030204" pitchFamily="34" charset="0"/>
              </a:rPr>
              <a:t>Erdafitinib</a:t>
            </a:r>
          </a:p>
          <a:p>
            <a:pPr algn="ctr">
              <a:spcAft>
                <a:spcPts val="600"/>
              </a:spcAft>
              <a:defRPr/>
            </a:pPr>
            <a:r>
              <a:rPr kumimoji="0" lang="en-US" sz="2200" b="0" i="0" u="none" strike="noStrike" kern="1200" cap="none" spc="0" normalizeH="0" baseline="0" noProof="0" dirty="0">
                <a:ln>
                  <a:noFill/>
                </a:ln>
                <a:solidFill>
                  <a:srgbClr val="000090"/>
                </a:solidFill>
                <a:effectLst/>
                <a:uLnTx/>
                <a:uFillTx/>
                <a:latin typeface="Calibri" panose="020F0502020204030204" pitchFamily="34" charset="0"/>
                <a:ea typeface="Arial" charset="0"/>
                <a:cs typeface="Calibri" panose="020F0502020204030204" pitchFamily="34" charset="0"/>
              </a:rPr>
              <a:t>PO on day 1 of 28-day cycle</a:t>
            </a:r>
          </a:p>
        </p:txBody>
      </p:sp>
      <p:sp>
        <p:nvSpPr>
          <p:cNvPr id="11" name="Rectangle 18">
            <a:extLst>
              <a:ext uri="{FF2B5EF4-FFF2-40B4-BE49-F238E27FC236}">
                <a16:creationId xmlns:a16="http://schemas.microsoft.com/office/drawing/2014/main" id="{952D55DE-1E1D-894D-A897-35F52A82153C}"/>
              </a:ext>
            </a:extLst>
          </p:cNvPr>
          <p:cNvSpPr>
            <a:spLocks noChangeArrowheads="1"/>
          </p:cNvSpPr>
          <p:nvPr/>
        </p:nvSpPr>
        <p:spPr bwMode="auto">
          <a:xfrm>
            <a:off x="6088611" y="3441978"/>
            <a:ext cx="3319758" cy="1717536"/>
          </a:xfrm>
          <a:prstGeom prst="rect">
            <a:avLst/>
          </a:prstGeom>
          <a:solidFill>
            <a:srgbClr val="99CD13"/>
          </a:solidFill>
          <a:ln w="12700" cmpd="sng">
            <a:solidFill>
              <a:srgbClr val="FFFFFF"/>
            </a:solidFill>
            <a:round/>
            <a:headEnd/>
            <a:tailEnd/>
          </a:ln>
          <a:effectLst>
            <a:outerShdw blurRad="50800" dist="38100" dir="2700000" algn="tl" rotWithShape="0">
              <a:prstClr val="black">
                <a:alpha val="40000"/>
              </a:prstClr>
            </a:outerShdw>
          </a:effectLst>
        </p:spPr>
        <p:txBody>
          <a:bodyPr anchor="ctr"/>
          <a:lstStyle/>
          <a:p>
            <a:pPr algn="ctr">
              <a:spcAft>
                <a:spcPts val="600"/>
              </a:spcAft>
              <a:defRPr/>
            </a:pPr>
            <a:r>
              <a:rPr kumimoji="0" lang="en-US" sz="2200" b="1" i="0" u="none" strike="noStrike" kern="1200" cap="none" spc="0" normalizeH="0" baseline="0" noProof="0" dirty="0">
                <a:ln>
                  <a:noFill/>
                </a:ln>
                <a:solidFill>
                  <a:srgbClr val="000090"/>
                </a:solidFill>
                <a:effectLst/>
                <a:uLnTx/>
                <a:uFillTx/>
                <a:latin typeface="Calibri" panose="020F0502020204030204" pitchFamily="34" charset="0"/>
                <a:ea typeface="Arial" charset="0"/>
                <a:cs typeface="Calibri" panose="020F0502020204030204" pitchFamily="34" charset="0"/>
              </a:rPr>
              <a:t>Investigator’s choice</a:t>
            </a:r>
          </a:p>
          <a:p>
            <a:pPr algn="ctr">
              <a:spcAft>
                <a:spcPts val="600"/>
              </a:spcAft>
              <a:defRPr/>
            </a:pPr>
            <a:r>
              <a:rPr kumimoji="0" lang="en-US" sz="2200" b="0" i="0" u="none" strike="noStrike" kern="1200" cap="none" spc="0" normalizeH="0" baseline="0" noProof="0" dirty="0">
                <a:ln>
                  <a:noFill/>
                </a:ln>
                <a:solidFill>
                  <a:srgbClr val="000090"/>
                </a:solidFill>
                <a:effectLst/>
                <a:uLnTx/>
                <a:uFillTx/>
                <a:latin typeface="Calibri" panose="020F0502020204030204" pitchFamily="34" charset="0"/>
                <a:ea typeface="Arial" charset="0"/>
                <a:cs typeface="Calibri" panose="020F0502020204030204" pitchFamily="34" charset="0"/>
              </a:rPr>
              <a:t>Intravesical gemcitabine or intravesical mitomycin C (MMC)/hyperthermic MMC</a:t>
            </a:r>
          </a:p>
        </p:txBody>
      </p:sp>
      <p:grpSp>
        <p:nvGrpSpPr>
          <p:cNvPr id="13" name="Group 12">
            <a:extLst>
              <a:ext uri="{FF2B5EF4-FFF2-40B4-BE49-F238E27FC236}">
                <a16:creationId xmlns:a16="http://schemas.microsoft.com/office/drawing/2014/main" id="{C4151225-C8B2-9545-974F-C951CF486226}"/>
              </a:ext>
            </a:extLst>
          </p:cNvPr>
          <p:cNvGrpSpPr>
            <a:grpSpLocks/>
          </p:cNvGrpSpPr>
          <p:nvPr/>
        </p:nvGrpSpPr>
        <p:grpSpPr bwMode="auto">
          <a:xfrm>
            <a:off x="5010818" y="2765191"/>
            <a:ext cx="914400" cy="914400"/>
            <a:chOff x="1872" y="1584"/>
            <a:chExt cx="576" cy="576"/>
          </a:xfrm>
        </p:grpSpPr>
        <p:sp>
          <p:nvSpPr>
            <p:cNvPr id="14" name="Oval 13">
              <a:extLst>
                <a:ext uri="{FF2B5EF4-FFF2-40B4-BE49-F238E27FC236}">
                  <a16:creationId xmlns:a16="http://schemas.microsoft.com/office/drawing/2014/main" id="{F319A8E2-8C66-AD43-80E1-57F63E74B639}"/>
                </a:ext>
              </a:extLst>
            </p:cNvPr>
            <p:cNvSpPr>
              <a:spLocks noChangeArrowheads="1"/>
            </p:cNvSpPr>
            <p:nvPr/>
          </p:nvSpPr>
          <p:spPr bwMode="auto">
            <a:xfrm>
              <a:off x="1872" y="1584"/>
              <a:ext cx="576" cy="576"/>
            </a:xfrm>
            <a:prstGeom prst="ellipse">
              <a:avLst/>
            </a:prstGeom>
            <a:solidFill>
              <a:srgbClr val="FE701B"/>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63500" dir="2700000" algn="ctr" rotWithShape="0">
                      <a:schemeClr val="tx1">
                        <a:alpha val="39998"/>
                      </a:schemeClr>
                    </a:outerShdw>
                  </a:effectLst>
                </a14:hiddenEffects>
              </a:ext>
            </a:extLst>
          </p:spPr>
          <p:txBody>
            <a:bodyPr wrap="none" anchor="ctr"/>
            <a:lstStyle>
              <a:defPPr>
                <a:defRPr lang="en-GB"/>
              </a:defPPr>
              <a:lvl1pPr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1pPr>
              <a:lvl2pPr marL="4302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2pPr>
              <a:lvl3pPr marL="6461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3pPr>
              <a:lvl4pPr marL="8620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4pPr>
              <a:lvl5pPr marL="10779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5pPr>
              <a:lvl6pPr marL="2286000" algn="l" defTabSz="457200" rtl="0" eaLnBrk="1" latinLnBrk="0" hangingPunct="1">
                <a:defRPr sz="3600" b="1" kern="1200">
                  <a:solidFill>
                    <a:schemeClr val="accent2"/>
                  </a:solidFill>
                  <a:latin typeface="Arial" pitchFamily="-72" charset="0"/>
                  <a:ea typeface="MS PGothic" charset="0"/>
                  <a:cs typeface="MS PGothic" charset="0"/>
                </a:defRPr>
              </a:lvl6pPr>
              <a:lvl7pPr marL="2743200" algn="l" defTabSz="457200" rtl="0" eaLnBrk="1" latinLnBrk="0" hangingPunct="1">
                <a:defRPr sz="3600" b="1" kern="1200">
                  <a:solidFill>
                    <a:schemeClr val="accent2"/>
                  </a:solidFill>
                  <a:latin typeface="Arial" pitchFamily="-72" charset="0"/>
                  <a:ea typeface="MS PGothic" charset="0"/>
                  <a:cs typeface="MS PGothic" charset="0"/>
                </a:defRPr>
              </a:lvl7pPr>
              <a:lvl8pPr marL="3200400" algn="l" defTabSz="457200" rtl="0" eaLnBrk="1" latinLnBrk="0" hangingPunct="1">
                <a:defRPr sz="3600" b="1" kern="1200">
                  <a:solidFill>
                    <a:schemeClr val="accent2"/>
                  </a:solidFill>
                  <a:latin typeface="Arial" pitchFamily="-72" charset="0"/>
                  <a:ea typeface="MS PGothic" charset="0"/>
                  <a:cs typeface="MS PGothic" charset="0"/>
                </a:defRPr>
              </a:lvl8pPr>
              <a:lvl9pPr marL="3657600" algn="l" defTabSz="457200" rtl="0" eaLnBrk="1" latinLnBrk="0" hangingPunct="1">
                <a:defRPr sz="3600" b="1" kern="1200">
                  <a:solidFill>
                    <a:schemeClr val="accent2"/>
                  </a:solidFill>
                  <a:latin typeface="Arial" pitchFamily="-72" charset="0"/>
                  <a:ea typeface="MS PGothic" charset="0"/>
                  <a:cs typeface="MS PGothic" charset="0"/>
                </a:defRPr>
              </a:lvl9pPr>
            </a:lstStyle>
            <a:p>
              <a:pPr marL="0" marR="0" lvl="0" indent="0" algn="l" defTabSz="455613" rtl="0" eaLnBrk="0" fontAlgn="base" latinLnBrk="0" hangingPunct="0">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333399"/>
                </a:solidFill>
                <a:effectLst/>
                <a:uLnTx/>
                <a:uFillTx/>
                <a:latin typeface="Calibri" panose="020F0502020204030204" pitchFamily="34" charset="0"/>
                <a:ea typeface="Arial" charset="0"/>
                <a:cs typeface="Calibri" panose="020F0502020204030204" pitchFamily="34" charset="0"/>
              </a:endParaRPr>
            </a:p>
          </p:txBody>
        </p:sp>
        <p:sp>
          <p:nvSpPr>
            <p:cNvPr id="15" name="Rectangle 14">
              <a:extLst>
                <a:ext uri="{FF2B5EF4-FFF2-40B4-BE49-F238E27FC236}">
                  <a16:creationId xmlns:a16="http://schemas.microsoft.com/office/drawing/2014/main" id="{CF421480-CF36-F148-86DC-AE3506CBAF12}"/>
                </a:ext>
              </a:extLst>
            </p:cNvPr>
            <p:cNvSpPr>
              <a:spLocks noChangeArrowheads="1"/>
            </p:cNvSpPr>
            <p:nvPr/>
          </p:nvSpPr>
          <p:spPr bwMode="auto">
            <a:xfrm>
              <a:off x="1920" y="1632"/>
              <a:ext cx="480" cy="4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63500" dir="2700000" algn="ctr" rotWithShape="0">
                      <a:schemeClr val="tx1">
                        <a:alpha val="39998"/>
                      </a:schemeClr>
                    </a:outerShdw>
                  </a:effectLst>
                </a14:hiddenEffects>
              </a:ext>
            </a:extLst>
          </p:spPr>
          <p:txBody>
            <a:bodyPr lIns="0" tIns="0" rIns="0" anchor="ctr"/>
            <a:lstStyle>
              <a:defPPr>
                <a:defRPr lang="en-GB"/>
              </a:defPPr>
              <a:lvl1pPr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1pPr>
              <a:lvl2pPr marL="4302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2pPr>
              <a:lvl3pPr marL="6461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3pPr>
              <a:lvl4pPr marL="8620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4pPr>
              <a:lvl5pPr marL="10779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5pPr>
              <a:lvl6pPr marL="2286000" algn="l" defTabSz="457200" rtl="0" eaLnBrk="1" latinLnBrk="0" hangingPunct="1">
                <a:defRPr sz="3600" b="1" kern="1200">
                  <a:solidFill>
                    <a:schemeClr val="accent2"/>
                  </a:solidFill>
                  <a:latin typeface="Arial" pitchFamily="-72" charset="0"/>
                  <a:ea typeface="MS PGothic" charset="0"/>
                  <a:cs typeface="MS PGothic" charset="0"/>
                </a:defRPr>
              </a:lvl6pPr>
              <a:lvl7pPr marL="2743200" algn="l" defTabSz="457200" rtl="0" eaLnBrk="1" latinLnBrk="0" hangingPunct="1">
                <a:defRPr sz="3600" b="1" kern="1200">
                  <a:solidFill>
                    <a:schemeClr val="accent2"/>
                  </a:solidFill>
                  <a:latin typeface="Arial" pitchFamily="-72" charset="0"/>
                  <a:ea typeface="MS PGothic" charset="0"/>
                  <a:cs typeface="MS PGothic" charset="0"/>
                </a:defRPr>
              </a:lvl7pPr>
              <a:lvl8pPr marL="3200400" algn="l" defTabSz="457200" rtl="0" eaLnBrk="1" latinLnBrk="0" hangingPunct="1">
                <a:defRPr sz="3600" b="1" kern="1200">
                  <a:solidFill>
                    <a:schemeClr val="accent2"/>
                  </a:solidFill>
                  <a:latin typeface="Arial" pitchFamily="-72" charset="0"/>
                  <a:ea typeface="MS PGothic" charset="0"/>
                  <a:cs typeface="MS PGothic" charset="0"/>
                </a:defRPr>
              </a:lvl8pPr>
              <a:lvl9pPr marL="3657600" algn="l" defTabSz="457200" rtl="0" eaLnBrk="1" latinLnBrk="0" hangingPunct="1">
                <a:defRPr sz="3600" b="1" kern="1200">
                  <a:solidFill>
                    <a:schemeClr val="accent2"/>
                  </a:solidFill>
                  <a:latin typeface="Arial" pitchFamily="-72" charset="0"/>
                  <a:ea typeface="MS PGothic" charset="0"/>
                  <a:cs typeface="MS PGothic" charset="0"/>
                </a:defRPr>
              </a:lvl9pPr>
            </a:lstStyle>
            <a:p>
              <a:pPr marL="0" marR="0" lvl="0" indent="0" algn="ctr" defTabSz="455613"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Calibri" panose="020F0502020204030204" pitchFamily="34" charset="0"/>
                  <a:ea typeface="Arial" charset="0"/>
                  <a:cs typeface="Calibri" panose="020F0502020204030204" pitchFamily="34" charset="0"/>
                </a:rPr>
                <a:t>R</a:t>
              </a:r>
            </a:p>
          </p:txBody>
        </p:sp>
      </p:grpSp>
      <p:sp>
        <p:nvSpPr>
          <p:cNvPr id="18" name="Rectangle 46">
            <a:extLst>
              <a:ext uri="{FF2B5EF4-FFF2-40B4-BE49-F238E27FC236}">
                <a16:creationId xmlns:a16="http://schemas.microsoft.com/office/drawing/2014/main" id="{0D225973-7003-63E0-A399-0E65ECB82BF6}"/>
              </a:ext>
            </a:extLst>
          </p:cNvPr>
          <p:cNvSpPr>
            <a:spLocks noChangeArrowheads="1"/>
          </p:cNvSpPr>
          <p:nvPr/>
        </p:nvSpPr>
        <p:spPr bwMode="auto">
          <a:xfrm>
            <a:off x="9696400" y="2663635"/>
            <a:ext cx="2269108"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defTabSz="914400" fontAlgn="auto">
              <a:lnSpc>
                <a:spcPct val="100000"/>
              </a:lnSpc>
              <a:spcBef>
                <a:spcPct val="0"/>
              </a:spcBef>
              <a:spcAft>
                <a:spcPct val="0"/>
              </a:spcAft>
              <a:buClrTx/>
              <a:buNone/>
              <a:defRPr/>
            </a:pPr>
            <a:r>
              <a:rPr kumimoji="0" lang="en-US" altLang="en-US" sz="1600" b="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Until 2 years treatment, </a:t>
            </a:r>
            <a:r>
              <a:rPr lang="en-US" altLang="en-US" sz="1600" b="0" dirty="0">
                <a:solidFill>
                  <a:srgbClr val="000000"/>
                </a:solidFill>
                <a:latin typeface="Calibri" panose="020F0502020204030204" pitchFamily="34" charset="0"/>
                <a:ea typeface="+mn-ea"/>
                <a:cs typeface="+mn-cs"/>
              </a:rPr>
              <a:t>disease progression</a:t>
            </a:r>
            <a:r>
              <a:rPr kumimoji="0" lang="en-US" altLang="en-US" sz="1600" b="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intolerable toxicity, consent withdrawal or investigator decision</a:t>
            </a:r>
          </a:p>
        </p:txBody>
      </p:sp>
      <p:sp>
        <p:nvSpPr>
          <p:cNvPr id="19" name="TextBox 18">
            <a:extLst>
              <a:ext uri="{FF2B5EF4-FFF2-40B4-BE49-F238E27FC236}">
                <a16:creationId xmlns:a16="http://schemas.microsoft.com/office/drawing/2014/main" id="{53332773-F15E-D56B-714A-8BFA6AAF3B42}"/>
              </a:ext>
            </a:extLst>
          </p:cNvPr>
          <p:cNvSpPr txBox="1"/>
          <p:nvPr/>
        </p:nvSpPr>
        <p:spPr>
          <a:xfrm>
            <a:off x="3515932" y="-566670"/>
            <a:ext cx="184731" cy="646331"/>
          </a:xfrm>
          <a:prstGeom prst="rect">
            <a:avLst/>
          </a:prstGeom>
          <a:noFill/>
        </p:spPr>
        <p:txBody>
          <a:bodyPr wrap="none" rtlCol="0">
            <a:spAutoFit/>
          </a:bodyPr>
          <a:lstStyle/>
          <a:p>
            <a:endParaRPr lang="en-US" dirty="0">
              <a:solidFill>
                <a:schemeClr val="tx1"/>
              </a:solidFill>
            </a:endParaRPr>
          </a:p>
        </p:txBody>
      </p:sp>
    </p:spTree>
    <p:extLst>
      <p:ext uri="{BB962C8B-B14F-4D97-AF65-F5344CB8AC3E}">
        <p14:creationId xmlns:p14="http://schemas.microsoft.com/office/powerpoint/2010/main" val="8956635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4EEE41D-5BD7-D71A-A743-41C7DE8DE14D}"/>
              </a:ext>
            </a:extLst>
          </p:cNvPr>
          <p:cNvSpPr/>
          <p:nvPr/>
        </p:nvSpPr>
        <p:spPr bwMode="auto">
          <a:xfrm>
            <a:off x="767408" y="2492896"/>
            <a:ext cx="10972800" cy="548640"/>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2" name="Title 1"/>
          <p:cNvSpPr>
            <a:spLocks noGrp="1"/>
          </p:cNvSpPr>
          <p:nvPr>
            <p:ph type="title"/>
          </p:nvPr>
        </p:nvSpPr>
        <p:spPr/>
        <p:txBody>
          <a:bodyPr>
            <a:normAutofit/>
          </a:bodyPr>
          <a:lstStyle/>
          <a:p>
            <a:r>
              <a:rPr lang="en-US" dirty="0"/>
              <a:t>Agenda</a:t>
            </a:r>
          </a:p>
        </p:txBody>
      </p:sp>
      <p:sp>
        <p:nvSpPr>
          <p:cNvPr id="6" name="Content Placeholder 5"/>
          <p:cNvSpPr>
            <a:spLocks noGrp="1"/>
          </p:cNvSpPr>
          <p:nvPr>
            <p:ph idx="1"/>
          </p:nvPr>
        </p:nvSpPr>
        <p:spPr>
          <a:xfrm>
            <a:off x="912286" y="1484784"/>
            <a:ext cx="10358967" cy="4799013"/>
          </a:xfrm>
        </p:spPr>
        <p:txBody>
          <a:bodyPr/>
          <a:lstStyle/>
          <a:p>
            <a:pPr marL="98425" indent="0">
              <a:lnSpc>
                <a:spcPct val="100000"/>
              </a:lnSpc>
              <a:spcBef>
                <a:spcPts val="1600"/>
              </a:spcBef>
              <a:spcAft>
                <a:spcPts val="1200"/>
              </a:spcAft>
              <a:buNone/>
            </a:pPr>
            <a:r>
              <a:rPr lang="en-US" sz="2500" dirty="0">
                <a:solidFill>
                  <a:srgbClr val="0231FF"/>
                </a:solidFill>
              </a:rPr>
              <a:t>Module 1 – </a:t>
            </a:r>
            <a:r>
              <a:rPr lang="en-US" sz="2500" dirty="0">
                <a:solidFill>
                  <a:schemeClr val="tx1"/>
                </a:solidFill>
              </a:rPr>
              <a:t>Current and Future Management of Localized Urothelial Bladder Cancer (UBC)</a:t>
            </a:r>
          </a:p>
          <a:p>
            <a:pPr marL="98425" indent="0">
              <a:lnSpc>
                <a:spcPct val="100000"/>
              </a:lnSpc>
              <a:spcBef>
                <a:spcPts val="1600"/>
              </a:spcBef>
              <a:spcAft>
                <a:spcPts val="1200"/>
              </a:spcAft>
              <a:buNone/>
            </a:pPr>
            <a:r>
              <a:rPr lang="en-US" sz="2500" dirty="0">
                <a:solidFill>
                  <a:schemeClr val="bg1"/>
                </a:solidFill>
              </a:rPr>
              <a:t>Module 2 – First-Line Treatment for Patients with Metastatic UBC (</a:t>
            </a:r>
            <a:r>
              <a:rPr lang="en-US" sz="2500" dirty="0" err="1">
                <a:solidFill>
                  <a:schemeClr val="bg1"/>
                </a:solidFill>
              </a:rPr>
              <a:t>mUBC</a:t>
            </a:r>
            <a:r>
              <a:rPr lang="en-US" sz="2500" dirty="0">
                <a:solidFill>
                  <a:schemeClr val="bg1"/>
                </a:solidFill>
              </a:rPr>
              <a:t>)</a:t>
            </a:r>
          </a:p>
          <a:p>
            <a:pPr marL="98425" indent="0">
              <a:lnSpc>
                <a:spcPct val="100000"/>
              </a:lnSpc>
              <a:spcBef>
                <a:spcPts val="1600"/>
              </a:spcBef>
              <a:spcAft>
                <a:spcPts val="1200"/>
              </a:spcAft>
              <a:buNone/>
            </a:pPr>
            <a:r>
              <a:rPr lang="en-US" sz="2500" dirty="0">
                <a:solidFill>
                  <a:srgbClr val="0432FF"/>
                </a:solidFill>
              </a:rPr>
              <a:t>Module 3 – </a:t>
            </a:r>
            <a:r>
              <a:rPr lang="en-US" sz="2500" dirty="0">
                <a:solidFill>
                  <a:schemeClr val="tx1"/>
                </a:solidFill>
              </a:rPr>
              <a:t>Later-Line Therapeutic Options for Patients with </a:t>
            </a:r>
            <a:r>
              <a:rPr lang="en-US" sz="2500" dirty="0" err="1">
                <a:solidFill>
                  <a:schemeClr val="tx1"/>
                </a:solidFill>
              </a:rPr>
              <a:t>mUBC</a:t>
            </a:r>
            <a:r>
              <a:rPr lang="en-US" sz="2500" dirty="0">
                <a:solidFill>
                  <a:schemeClr val="tx1"/>
                </a:solidFill>
              </a:rPr>
              <a:t>; Novel Investigational Strategies</a:t>
            </a:r>
          </a:p>
        </p:txBody>
      </p:sp>
    </p:spTree>
    <p:custDataLst>
      <p:tags r:id="rId1"/>
    </p:custDataLst>
    <p:extLst>
      <p:ext uri="{BB962C8B-B14F-4D97-AF65-F5344CB8AC3E}">
        <p14:creationId xmlns:p14="http://schemas.microsoft.com/office/powerpoint/2010/main" val="8717154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6BED4D37-006D-9239-D284-1F902BDF8FBB}"/>
              </a:ext>
            </a:extLst>
          </p:cNvPr>
          <p:cNvSpPr>
            <a:spLocks noGrp="1"/>
          </p:cNvSpPr>
          <p:nvPr>
            <p:ph idx="1"/>
          </p:nvPr>
        </p:nvSpPr>
        <p:spPr>
          <a:xfrm>
            <a:off x="528636" y="1233182"/>
            <a:ext cx="10319892" cy="5481943"/>
          </a:xfrm>
        </p:spPr>
        <p:txBody>
          <a:bodyPr>
            <a:normAutofit fontScale="92500" lnSpcReduction="20000"/>
          </a:bodyPr>
          <a:lstStyle/>
          <a:p>
            <a:pPr marL="0" indent="0">
              <a:buFont typeface="Courier New" pitchFamily="49" charset="0"/>
              <a:buNone/>
            </a:pPr>
            <a:r>
              <a:rPr lang="en-US" altLang="en-US" dirty="0">
                <a:latin typeface="Calibri" panose="020F0502020204030204" pitchFamily="34" charset="0"/>
                <a:ea typeface="ＭＳ Ｐゴシック" pitchFamily="34" charset="-128"/>
                <a:cs typeface="Calibri" panose="020F0502020204030204" pitchFamily="34" charset="0"/>
              </a:rPr>
              <a:t>An 81 </a:t>
            </a:r>
            <a:r>
              <a:rPr lang="en-US" altLang="en-US" dirty="0" err="1">
                <a:latin typeface="Calibri" panose="020F0502020204030204" pitchFamily="34" charset="0"/>
                <a:ea typeface="ＭＳ Ｐゴシック" pitchFamily="34" charset="-128"/>
                <a:cs typeface="Calibri" panose="020F0502020204030204" pitchFamily="34" charset="0"/>
              </a:rPr>
              <a:t>yo</a:t>
            </a:r>
            <a:r>
              <a:rPr lang="en-US" altLang="en-US" dirty="0">
                <a:latin typeface="Calibri" panose="020F0502020204030204" pitchFamily="34" charset="0"/>
                <a:ea typeface="ＭＳ Ｐゴシック" pitchFamily="34" charset="-128"/>
                <a:cs typeface="Calibri" panose="020F0502020204030204" pitchFamily="34" charset="0"/>
              </a:rPr>
              <a:t> gentleman referred to the GU oncology clinic for metastatic urothelial carcinoma</a:t>
            </a:r>
          </a:p>
          <a:p>
            <a:pPr marL="0" indent="0">
              <a:buFont typeface="Courier New" pitchFamily="49" charset="0"/>
              <a:buNone/>
            </a:pPr>
            <a:r>
              <a:rPr lang="en-US" altLang="en-US" dirty="0">
                <a:latin typeface="Calibri" panose="020F0502020204030204" pitchFamily="34" charset="0"/>
                <a:ea typeface="ＭＳ Ｐゴシック" pitchFamily="34" charset="-128"/>
                <a:cs typeface="Calibri" panose="020F0502020204030204" pitchFamily="34" charset="0"/>
              </a:rPr>
              <a:t>Comorbidities:</a:t>
            </a:r>
          </a:p>
          <a:p>
            <a:r>
              <a:rPr lang="en-US" altLang="en-US" dirty="0">
                <a:latin typeface="Calibri" panose="020F0502020204030204" pitchFamily="34" charset="0"/>
                <a:ea typeface="ＭＳ Ｐゴシック" pitchFamily="34" charset="-128"/>
                <a:cs typeface="Calibri" panose="020F0502020204030204" pitchFamily="34" charset="0"/>
              </a:rPr>
              <a:t>Renal failure (creatinine clearance = 40 mL/min)</a:t>
            </a:r>
          </a:p>
          <a:p>
            <a:r>
              <a:rPr lang="en-US" altLang="en-US" dirty="0">
                <a:latin typeface="Calibri" panose="020F0502020204030204" pitchFamily="34" charset="0"/>
                <a:ea typeface="ＭＳ Ｐゴシック" pitchFamily="34" charset="-128"/>
                <a:cs typeface="Calibri" panose="020F0502020204030204" pitchFamily="34" charset="0"/>
              </a:rPr>
              <a:t>Coronary heart disease</a:t>
            </a:r>
          </a:p>
          <a:p>
            <a:r>
              <a:rPr lang="en-US" altLang="en-US" dirty="0">
                <a:latin typeface="Calibri" panose="020F0502020204030204" pitchFamily="34" charset="0"/>
                <a:ea typeface="ＭＳ Ｐゴシック" pitchFamily="34" charset="-128"/>
                <a:cs typeface="Calibri" panose="020F0502020204030204" pitchFamily="34" charset="0"/>
              </a:rPr>
              <a:t>Pacemaker insertion (atrial fibrillation)</a:t>
            </a:r>
          </a:p>
          <a:p>
            <a:pPr marL="0" indent="0">
              <a:buFont typeface="Courier New" pitchFamily="49" charset="0"/>
              <a:buNone/>
            </a:pPr>
            <a:r>
              <a:rPr lang="en-US" altLang="en-US" dirty="0">
                <a:latin typeface="Calibri" panose="020F0502020204030204" pitchFamily="34" charset="0"/>
                <a:ea typeface="ＭＳ Ｐゴシック" pitchFamily="34" charset="-128"/>
                <a:cs typeface="Calibri" panose="020F0502020204030204" pitchFamily="34" charset="0"/>
              </a:rPr>
              <a:t>Disease history:</a:t>
            </a:r>
          </a:p>
          <a:p>
            <a:r>
              <a:rPr lang="en-US" altLang="en-US" dirty="0" err="1">
                <a:latin typeface="Calibri" panose="020F0502020204030204" pitchFamily="34" charset="0"/>
                <a:ea typeface="ＭＳ Ｐゴシック" pitchFamily="34" charset="-128"/>
                <a:cs typeface="Calibri" panose="020F0502020204030204" pitchFamily="34" charset="0"/>
              </a:rPr>
              <a:t>Haematuria</a:t>
            </a:r>
            <a:r>
              <a:rPr lang="en-US" altLang="en-US" dirty="0">
                <a:latin typeface="Calibri" panose="020F0502020204030204" pitchFamily="34" charset="0"/>
                <a:ea typeface="ＭＳ Ｐゴシック" pitchFamily="34" charset="-128"/>
                <a:cs typeface="Calibri" panose="020F0502020204030204" pitchFamily="34" charset="0"/>
              </a:rPr>
              <a:t> in February 2020 </a:t>
            </a:r>
            <a:r>
              <a:rPr lang="en-US" altLang="en-US" dirty="0">
                <a:latin typeface="Calibri" panose="020F0502020204030204" pitchFamily="34" charset="0"/>
                <a:ea typeface="ＭＳ Ｐゴシック" pitchFamily="34" charset="-128"/>
                <a:cs typeface="Calibri" panose="020F0502020204030204" pitchFamily="34" charset="0"/>
                <a:sym typeface="Wingdings" pitchFamily="2" charset="2"/>
              </a:rPr>
              <a:t></a:t>
            </a:r>
            <a:r>
              <a:rPr lang="en-US" altLang="en-US" dirty="0">
                <a:latin typeface="Calibri" panose="020F0502020204030204" pitchFamily="34" charset="0"/>
                <a:ea typeface="ＭＳ Ｐゴシック" pitchFamily="34" charset="-128"/>
                <a:cs typeface="Calibri" panose="020F0502020204030204" pitchFamily="34" charset="0"/>
              </a:rPr>
              <a:t> pathological mass in the right ureter</a:t>
            </a:r>
          </a:p>
          <a:p>
            <a:r>
              <a:rPr lang="fr-FR" altLang="en-US" dirty="0">
                <a:latin typeface="Calibri" panose="020F0502020204030204" pitchFamily="34" charset="0"/>
                <a:ea typeface="ＭＳ Ｐゴシック" pitchFamily="34" charset="-128"/>
                <a:cs typeface="Calibri" panose="020F0502020204030204" pitchFamily="34" charset="0"/>
              </a:rPr>
              <a:t>Radical </a:t>
            </a:r>
            <a:r>
              <a:rPr lang="fr-FR" altLang="en-US" dirty="0" err="1">
                <a:latin typeface="Calibri" panose="020F0502020204030204" pitchFamily="34" charset="0"/>
                <a:ea typeface="ＭＳ Ｐゴシック" pitchFamily="34" charset="-128"/>
                <a:cs typeface="Calibri" panose="020F0502020204030204" pitchFamily="34" charset="0"/>
              </a:rPr>
              <a:t>nephroureterectomy</a:t>
            </a:r>
            <a:r>
              <a:rPr lang="fr-FR" altLang="en-US" dirty="0">
                <a:latin typeface="Calibri" panose="020F0502020204030204" pitchFamily="34" charset="0"/>
                <a:ea typeface="ＭＳ Ｐゴシック" pitchFamily="34" charset="-128"/>
                <a:cs typeface="Calibri" panose="020F0502020204030204" pitchFamily="34" charset="0"/>
              </a:rPr>
              <a:t> in </a:t>
            </a:r>
            <a:r>
              <a:rPr lang="fr-FR" altLang="en-US" dirty="0" err="1">
                <a:latin typeface="Calibri" panose="020F0502020204030204" pitchFamily="34" charset="0"/>
                <a:ea typeface="ＭＳ Ｐゴシック" pitchFamily="34" charset="-128"/>
                <a:cs typeface="Calibri" panose="020F0502020204030204" pitchFamily="34" charset="0"/>
              </a:rPr>
              <a:t>June</a:t>
            </a:r>
            <a:r>
              <a:rPr lang="fr-FR" altLang="en-US" dirty="0">
                <a:latin typeface="Calibri" panose="020F0502020204030204" pitchFamily="34" charset="0"/>
                <a:ea typeface="ＭＳ Ｐゴシック" pitchFamily="34" charset="-128"/>
                <a:cs typeface="Calibri" panose="020F0502020204030204" pitchFamily="34" charset="0"/>
              </a:rPr>
              <a:t> 2018 </a:t>
            </a:r>
            <a:r>
              <a:rPr lang="fr-FR" altLang="en-US" dirty="0">
                <a:latin typeface="Calibri" panose="020F0502020204030204" pitchFamily="34" charset="0"/>
                <a:ea typeface="ＭＳ Ｐゴシック" pitchFamily="34" charset="-128"/>
                <a:cs typeface="Calibri" panose="020F0502020204030204" pitchFamily="34" charset="0"/>
                <a:sym typeface="Wingdings" pitchFamily="2" charset="2"/>
              </a:rPr>
              <a:t></a:t>
            </a:r>
            <a:r>
              <a:rPr lang="fr-FR" altLang="en-US" dirty="0">
                <a:latin typeface="Calibri" panose="020F0502020204030204" pitchFamily="34" charset="0"/>
                <a:ea typeface="ＭＳ Ｐゴシック" pitchFamily="34" charset="-128"/>
                <a:cs typeface="Calibri" panose="020F0502020204030204" pitchFamily="34" charset="0"/>
              </a:rPr>
              <a:t> </a:t>
            </a:r>
            <a:r>
              <a:rPr lang="fr-FR" altLang="en-US" dirty="0" err="1">
                <a:latin typeface="Calibri" panose="020F0502020204030204" pitchFamily="34" charset="0"/>
                <a:ea typeface="ＭＳ Ｐゴシック" pitchFamily="34" charset="-128"/>
                <a:cs typeface="Calibri" panose="020F0502020204030204" pitchFamily="34" charset="0"/>
              </a:rPr>
              <a:t>urothelial</a:t>
            </a:r>
            <a:r>
              <a:rPr lang="fr-FR" altLang="en-US" dirty="0">
                <a:latin typeface="Calibri" panose="020F0502020204030204" pitchFamily="34" charset="0"/>
                <a:ea typeface="ＭＳ Ｐゴシック" pitchFamily="34" charset="-128"/>
                <a:cs typeface="Calibri" panose="020F0502020204030204" pitchFamily="34" charset="0"/>
              </a:rPr>
              <a:t> </a:t>
            </a:r>
            <a:r>
              <a:rPr lang="fr-FR" altLang="en-US" dirty="0" err="1">
                <a:latin typeface="Calibri" panose="020F0502020204030204" pitchFamily="34" charset="0"/>
                <a:ea typeface="ＭＳ Ｐゴシック" pitchFamily="34" charset="-128"/>
                <a:cs typeface="Calibri" panose="020F0502020204030204" pitchFamily="34" charset="0"/>
              </a:rPr>
              <a:t>carcinoma</a:t>
            </a:r>
            <a:r>
              <a:rPr lang="fr-FR" altLang="en-US" dirty="0">
                <a:latin typeface="Calibri" panose="020F0502020204030204" pitchFamily="34" charset="0"/>
                <a:ea typeface="ＭＳ Ｐゴシック" pitchFamily="34" charset="-128"/>
                <a:cs typeface="Calibri" panose="020F0502020204030204" pitchFamily="34" charset="0"/>
              </a:rPr>
              <a:t> pT3pN0</a:t>
            </a:r>
          </a:p>
          <a:p>
            <a:r>
              <a:rPr lang="fr-FR" altLang="en-US" dirty="0">
                <a:latin typeface="Calibri" panose="020F0502020204030204" pitchFamily="34" charset="0"/>
                <a:ea typeface="ＭＳ Ｐゴシック" pitchFamily="34" charset="-128"/>
                <a:cs typeface="Calibri" panose="020F0502020204030204" pitchFamily="34" charset="0"/>
              </a:rPr>
              <a:t>No </a:t>
            </a:r>
            <a:r>
              <a:rPr lang="fr-FR" altLang="en-US" dirty="0" err="1">
                <a:latin typeface="Calibri" panose="020F0502020204030204" pitchFamily="34" charset="0"/>
                <a:ea typeface="ＭＳ Ｐゴシック" pitchFamily="34" charset="-128"/>
                <a:cs typeface="Calibri" panose="020F0502020204030204" pitchFamily="34" charset="0"/>
              </a:rPr>
              <a:t>perioperative</a:t>
            </a:r>
            <a:r>
              <a:rPr lang="fr-FR" altLang="en-US" dirty="0">
                <a:latin typeface="Calibri" panose="020F0502020204030204" pitchFamily="34" charset="0"/>
                <a:ea typeface="ＭＳ Ｐゴシック" pitchFamily="34" charset="-128"/>
                <a:cs typeface="Calibri" panose="020F0502020204030204" pitchFamily="34" charset="0"/>
              </a:rPr>
              <a:t> </a:t>
            </a:r>
            <a:r>
              <a:rPr lang="fr-FR" altLang="en-US" dirty="0" err="1">
                <a:latin typeface="Calibri" panose="020F0502020204030204" pitchFamily="34" charset="0"/>
                <a:ea typeface="ＭＳ Ｐゴシック" pitchFamily="34" charset="-128"/>
                <a:cs typeface="Calibri" panose="020F0502020204030204" pitchFamily="34" charset="0"/>
              </a:rPr>
              <a:t>systemic</a:t>
            </a:r>
            <a:r>
              <a:rPr lang="fr-FR" altLang="en-US" dirty="0">
                <a:latin typeface="Calibri" panose="020F0502020204030204" pitchFamily="34" charset="0"/>
                <a:ea typeface="ＭＳ Ｐゴシック" pitchFamily="34" charset="-128"/>
                <a:cs typeface="Calibri" panose="020F0502020204030204" pitchFamily="34" charset="0"/>
              </a:rPr>
              <a:t> </a:t>
            </a:r>
            <a:r>
              <a:rPr lang="fr-FR" altLang="en-US" dirty="0" err="1">
                <a:latin typeface="Calibri" panose="020F0502020204030204" pitchFamily="34" charset="0"/>
                <a:ea typeface="ＭＳ Ｐゴシック" pitchFamily="34" charset="-128"/>
                <a:cs typeface="Calibri" panose="020F0502020204030204" pitchFamily="34" charset="0"/>
              </a:rPr>
              <a:t>therapy</a:t>
            </a:r>
            <a:endParaRPr lang="fr-FR" altLang="en-US" dirty="0">
              <a:latin typeface="Calibri" panose="020F0502020204030204" pitchFamily="34" charset="0"/>
              <a:ea typeface="ＭＳ Ｐゴシック" pitchFamily="34" charset="-128"/>
              <a:cs typeface="Calibri" panose="020F0502020204030204" pitchFamily="34" charset="0"/>
            </a:endParaRPr>
          </a:p>
          <a:p>
            <a:r>
              <a:rPr lang="fr-FR" altLang="en-US" dirty="0" err="1">
                <a:latin typeface="Calibri" panose="020F0502020204030204" pitchFamily="34" charset="0"/>
                <a:ea typeface="ＭＳ Ｐゴシック" pitchFamily="34" charset="-128"/>
                <a:cs typeface="Calibri" panose="020F0502020204030204" pitchFamily="34" charset="0"/>
              </a:rPr>
              <a:t>October</a:t>
            </a:r>
            <a:r>
              <a:rPr lang="fr-FR" altLang="en-US" dirty="0">
                <a:latin typeface="Calibri" panose="020F0502020204030204" pitchFamily="34" charset="0"/>
                <a:ea typeface="ＭＳ Ｐゴシック" pitchFamily="34" charset="-128"/>
                <a:cs typeface="Calibri" panose="020F0502020204030204" pitchFamily="34" charset="0"/>
              </a:rPr>
              <a:t> 2020: </a:t>
            </a:r>
            <a:r>
              <a:rPr lang="fr-FR" altLang="en-US" dirty="0" err="1">
                <a:latin typeface="Calibri" panose="020F0502020204030204" pitchFamily="34" charset="0"/>
                <a:ea typeface="ＭＳ Ｐゴシック" pitchFamily="34" charset="-128"/>
                <a:cs typeface="Calibri" panose="020F0502020204030204" pitchFamily="34" charset="0"/>
              </a:rPr>
              <a:t>He’s</a:t>
            </a:r>
            <a:r>
              <a:rPr lang="fr-FR" altLang="en-US" dirty="0">
                <a:latin typeface="Calibri" panose="020F0502020204030204" pitchFamily="34" charset="0"/>
                <a:ea typeface="ＭＳ Ｐゴシック" pitchFamily="34" charset="-128"/>
                <a:cs typeface="Calibri" panose="020F0502020204030204" pitchFamily="34" charset="0"/>
              </a:rPr>
              <a:t> </a:t>
            </a:r>
            <a:r>
              <a:rPr lang="fr-FR" altLang="en-US" dirty="0" err="1">
                <a:latin typeface="Calibri" panose="020F0502020204030204" pitchFamily="34" charset="0"/>
                <a:ea typeface="ＭＳ Ｐゴシック" pitchFamily="34" charset="-128"/>
                <a:cs typeface="Calibri" panose="020F0502020204030204" pitchFamily="34" charset="0"/>
              </a:rPr>
              <a:t>doing</a:t>
            </a:r>
            <a:r>
              <a:rPr lang="fr-FR" altLang="en-US" dirty="0">
                <a:latin typeface="Calibri" panose="020F0502020204030204" pitchFamily="34" charset="0"/>
                <a:ea typeface="ＭＳ Ｐゴシック" pitchFamily="34" charset="-128"/>
                <a:cs typeface="Calibri" panose="020F0502020204030204" pitchFamily="34" charset="0"/>
              </a:rPr>
              <a:t> </a:t>
            </a:r>
            <a:r>
              <a:rPr lang="fr-FR" altLang="en-US" dirty="0" err="1">
                <a:latin typeface="Calibri" panose="020F0502020204030204" pitchFamily="34" charset="0"/>
                <a:ea typeface="ＭＳ Ｐゴシック" pitchFamily="34" charset="-128"/>
                <a:cs typeface="Calibri" panose="020F0502020204030204" pitchFamily="34" charset="0"/>
              </a:rPr>
              <a:t>well</a:t>
            </a:r>
            <a:r>
              <a:rPr lang="fr-FR" altLang="en-US" dirty="0">
                <a:latin typeface="Calibri" panose="020F0502020204030204" pitchFamily="34" charset="0"/>
                <a:ea typeface="ＭＳ Ｐゴシック" pitchFamily="34" charset="-128"/>
                <a:cs typeface="Calibri" panose="020F0502020204030204" pitchFamily="34" charset="0"/>
              </a:rPr>
              <a:t> (PS1) and </a:t>
            </a:r>
            <a:r>
              <a:rPr lang="fr-FR" altLang="en-US" dirty="0" err="1">
                <a:latin typeface="Calibri" panose="020F0502020204030204" pitchFamily="34" charset="0"/>
                <a:ea typeface="ＭＳ Ｐゴシック" pitchFamily="34" charset="-128"/>
                <a:cs typeface="Calibri" panose="020F0502020204030204" pitchFamily="34" charset="0"/>
              </a:rPr>
              <a:t>he’s</a:t>
            </a:r>
            <a:r>
              <a:rPr lang="fr-FR" altLang="en-US" dirty="0">
                <a:latin typeface="Calibri" panose="020F0502020204030204" pitchFamily="34" charset="0"/>
                <a:ea typeface="ＭＳ Ｐゴシック" pitchFamily="34" charset="-128"/>
                <a:cs typeface="Calibri" panose="020F0502020204030204" pitchFamily="34" charset="0"/>
              </a:rPr>
              <a:t> </a:t>
            </a:r>
            <a:r>
              <a:rPr lang="fr-FR" altLang="en-US" dirty="0" err="1">
                <a:latin typeface="Calibri" panose="020F0502020204030204" pitchFamily="34" charset="0"/>
                <a:ea typeface="ＭＳ Ｐゴシック" pitchFamily="34" charset="-128"/>
                <a:cs typeface="Calibri" panose="020F0502020204030204" pitchFamily="34" charset="0"/>
              </a:rPr>
              <a:t>asymptomatic</a:t>
            </a:r>
            <a:r>
              <a:rPr lang="fr-FR" altLang="en-US" dirty="0">
                <a:latin typeface="Calibri" panose="020F0502020204030204" pitchFamily="34" charset="0"/>
                <a:ea typeface="ＭＳ Ｐゴシック" pitchFamily="34" charset="-128"/>
                <a:cs typeface="Calibri" panose="020F0502020204030204" pitchFamily="34" charset="0"/>
              </a:rPr>
              <a:t> but CT scan </a:t>
            </a:r>
            <a:r>
              <a:rPr lang="fr-FR" altLang="en-US" dirty="0" err="1">
                <a:latin typeface="Calibri" panose="020F0502020204030204" pitchFamily="34" charset="0"/>
                <a:ea typeface="ＭＳ Ｐゴシック" pitchFamily="34" charset="-128"/>
                <a:cs typeface="Calibri" panose="020F0502020204030204" pitchFamily="34" charset="0"/>
              </a:rPr>
              <a:t>revealed</a:t>
            </a:r>
            <a:r>
              <a:rPr lang="fr-FR" altLang="en-US" dirty="0">
                <a:latin typeface="Calibri" panose="020F0502020204030204" pitchFamily="34" charset="0"/>
                <a:ea typeface="ＭＳ Ｐゴシック" pitchFamily="34" charset="-128"/>
                <a:cs typeface="Calibri" panose="020F0502020204030204" pitchFamily="34" charset="0"/>
              </a:rPr>
              <a:t> </a:t>
            </a:r>
            <a:r>
              <a:rPr lang="fr-FR" altLang="en-US" dirty="0" err="1">
                <a:latin typeface="Calibri" panose="020F0502020204030204" pitchFamily="34" charset="0"/>
                <a:ea typeface="ＭＳ Ｐゴシック" pitchFamily="34" charset="-128"/>
                <a:cs typeface="Calibri" panose="020F0502020204030204" pitchFamily="34" charset="0"/>
              </a:rPr>
              <a:t>retroperitoneum</a:t>
            </a:r>
            <a:r>
              <a:rPr lang="fr-FR" altLang="en-US" dirty="0">
                <a:latin typeface="Calibri" panose="020F0502020204030204" pitchFamily="34" charset="0"/>
                <a:ea typeface="ＭＳ Ｐゴシック" pitchFamily="34" charset="-128"/>
                <a:cs typeface="Calibri" panose="020F0502020204030204" pitchFamily="34" charset="0"/>
              </a:rPr>
              <a:t> </a:t>
            </a:r>
            <a:r>
              <a:rPr lang="fr-FR" altLang="en-US" dirty="0" err="1">
                <a:latin typeface="Calibri" panose="020F0502020204030204" pitchFamily="34" charset="0"/>
                <a:ea typeface="ＭＳ Ｐゴシック" pitchFamily="34" charset="-128"/>
                <a:cs typeface="Calibri" panose="020F0502020204030204" pitchFamily="34" charset="0"/>
              </a:rPr>
              <a:t>lymph</a:t>
            </a:r>
            <a:r>
              <a:rPr lang="fr-FR" altLang="en-US" dirty="0">
                <a:latin typeface="Calibri" panose="020F0502020204030204" pitchFamily="34" charset="0"/>
                <a:ea typeface="ＭＳ Ｐゴシック" pitchFamily="34" charset="-128"/>
                <a:cs typeface="Calibri" panose="020F0502020204030204" pitchFamily="34" charset="0"/>
              </a:rPr>
              <a:t> </a:t>
            </a:r>
            <a:r>
              <a:rPr lang="fr-FR" altLang="en-US" dirty="0" err="1">
                <a:latin typeface="Calibri" panose="020F0502020204030204" pitchFamily="34" charset="0"/>
                <a:ea typeface="ＭＳ Ｐゴシック" pitchFamily="34" charset="-128"/>
                <a:cs typeface="Calibri" panose="020F0502020204030204" pitchFamily="34" charset="0"/>
              </a:rPr>
              <a:t>nodes</a:t>
            </a:r>
            <a:endParaRPr lang="fr-FR" altLang="en-US" dirty="0">
              <a:latin typeface="Calibri" panose="020F0502020204030204" pitchFamily="34" charset="0"/>
              <a:ea typeface="ＭＳ Ｐゴシック" pitchFamily="34" charset="-128"/>
              <a:cs typeface="Calibri" panose="020F0502020204030204" pitchFamily="34" charset="0"/>
            </a:endParaRPr>
          </a:p>
        </p:txBody>
      </p:sp>
      <p:sp>
        <p:nvSpPr>
          <p:cNvPr id="6" name="Text Placeholder 5">
            <a:extLst>
              <a:ext uri="{FF2B5EF4-FFF2-40B4-BE49-F238E27FC236}">
                <a16:creationId xmlns:a16="http://schemas.microsoft.com/office/drawing/2014/main" id="{D1B48106-6879-76D9-2527-C4FDB7B8F541}"/>
              </a:ext>
            </a:extLst>
          </p:cNvPr>
          <p:cNvSpPr>
            <a:spLocks noGrp="1"/>
          </p:cNvSpPr>
          <p:nvPr>
            <p:ph type="body" sz="quarter" idx="10"/>
          </p:nvPr>
        </p:nvSpPr>
        <p:spPr/>
        <p:txBody>
          <a:bodyPr/>
          <a:lstStyle/>
          <a:p>
            <a:r>
              <a:rPr lang="en-US" sz="3200" dirty="0"/>
              <a:t>Case — </a:t>
            </a:r>
            <a:r>
              <a:rPr lang="en-US" sz="3200" dirty="0" err="1"/>
              <a:t>Yohann</a:t>
            </a:r>
            <a:r>
              <a:rPr lang="en-US" sz="3200" dirty="0"/>
              <a:t> </a:t>
            </a:r>
            <a:r>
              <a:rPr lang="en-US" sz="3200" dirty="0" err="1"/>
              <a:t>Loriot</a:t>
            </a:r>
            <a:r>
              <a:rPr lang="en-US" sz="3200" dirty="0"/>
              <a:t>, MD, PhD</a:t>
            </a:r>
          </a:p>
        </p:txBody>
      </p:sp>
      <p:pic>
        <p:nvPicPr>
          <p:cNvPr id="8" name="Picture 7">
            <a:extLst>
              <a:ext uri="{FF2B5EF4-FFF2-40B4-BE49-F238E27FC236}">
                <a16:creationId xmlns:a16="http://schemas.microsoft.com/office/drawing/2014/main" id="{830DD0DE-2BA3-08BB-1BDF-4326D53C0175}"/>
              </a:ext>
            </a:extLst>
          </p:cNvPr>
          <p:cNvPicPr>
            <a:picLocks noChangeAspect="1"/>
          </p:cNvPicPr>
          <p:nvPr/>
        </p:nvPicPr>
        <p:blipFill>
          <a:blip r:embed="rId2"/>
          <a:srcRect/>
          <a:stretch/>
        </p:blipFill>
        <p:spPr>
          <a:xfrm>
            <a:off x="10505624" y="148390"/>
            <a:ext cx="1261872" cy="1261872"/>
          </a:xfrm>
          <a:prstGeom prst="rect">
            <a:avLst/>
          </a:prstGeom>
        </p:spPr>
      </p:pic>
    </p:spTree>
    <p:extLst>
      <p:ext uri="{BB962C8B-B14F-4D97-AF65-F5344CB8AC3E}">
        <p14:creationId xmlns:p14="http://schemas.microsoft.com/office/powerpoint/2010/main" val="19270052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B99DD2-7E9C-9641-94C2-617E5E78CFC6}"/>
              </a:ext>
            </a:extLst>
          </p:cNvPr>
          <p:cNvSpPr>
            <a:spLocks noGrp="1"/>
          </p:cNvSpPr>
          <p:nvPr>
            <p:ph type="title"/>
          </p:nvPr>
        </p:nvSpPr>
        <p:spPr/>
        <p:txBody>
          <a:bodyPr/>
          <a:lstStyle/>
          <a:p>
            <a:r>
              <a:rPr lang="en-US" dirty="0"/>
              <a:t>Any additional work-up?</a:t>
            </a:r>
          </a:p>
        </p:txBody>
      </p:sp>
      <p:sp>
        <p:nvSpPr>
          <p:cNvPr id="5" name="Content Placeholder 4">
            <a:extLst>
              <a:ext uri="{FF2B5EF4-FFF2-40B4-BE49-F238E27FC236}">
                <a16:creationId xmlns:a16="http://schemas.microsoft.com/office/drawing/2014/main" id="{6BED4D37-006D-9239-D284-1F902BDF8FBB}"/>
              </a:ext>
            </a:extLst>
          </p:cNvPr>
          <p:cNvSpPr>
            <a:spLocks noGrp="1"/>
          </p:cNvSpPr>
          <p:nvPr>
            <p:ph idx="1"/>
          </p:nvPr>
        </p:nvSpPr>
        <p:spPr>
          <a:xfrm>
            <a:off x="3769489" y="2015571"/>
            <a:ext cx="7942266" cy="4699554"/>
          </a:xfrm>
        </p:spPr>
        <p:txBody>
          <a:bodyPr>
            <a:normAutofit/>
          </a:bodyPr>
          <a:lstStyle/>
          <a:p>
            <a:pPr marL="98425" indent="0">
              <a:buNone/>
            </a:pPr>
            <a:r>
              <a:rPr lang="fr-FR" altLang="en-US" dirty="0"/>
              <a:t>1- PD-L1 expression (CPS or IC)</a:t>
            </a:r>
          </a:p>
          <a:p>
            <a:pPr marL="98425" indent="0">
              <a:buNone/>
            </a:pPr>
            <a:r>
              <a:rPr lang="fr-FR" altLang="en-US" dirty="0"/>
              <a:t>2- FGFR2/3 mutation/fusion</a:t>
            </a:r>
          </a:p>
          <a:p>
            <a:pPr marL="98425" indent="0">
              <a:buNone/>
            </a:pPr>
            <a:r>
              <a:rPr lang="fr-FR" altLang="en-US" dirty="0"/>
              <a:t>3- TMB</a:t>
            </a:r>
          </a:p>
          <a:p>
            <a:pPr marL="98425" indent="0">
              <a:buNone/>
            </a:pPr>
            <a:r>
              <a:rPr lang="fr-FR" altLang="en-US" dirty="0"/>
              <a:t>4- </a:t>
            </a:r>
            <a:r>
              <a:rPr lang="fr-FR" altLang="en-US" dirty="0" err="1"/>
              <a:t>Other</a:t>
            </a:r>
            <a:endParaRPr lang="fr-FR" altLang="en-US" dirty="0"/>
          </a:p>
          <a:p>
            <a:pPr marL="98425" indent="0">
              <a:buNone/>
            </a:pPr>
            <a:r>
              <a:rPr lang="fr-FR" altLang="en-US" dirty="0"/>
              <a:t>5- None</a:t>
            </a:r>
          </a:p>
        </p:txBody>
      </p:sp>
      <p:sp>
        <p:nvSpPr>
          <p:cNvPr id="6" name="Text Placeholder 5">
            <a:extLst>
              <a:ext uri="{FF2B5EF4-FFF2-40B4-BE49-F238E27FC236}">
                <a16:creationId xmlns:a16="http://schemas.microsoft.com/office/drawing/2014/main" id="{D1B48106-6879-76D9-2527-C4FDB7B8F541}"/>
              </a:ext>
            </a:extLst>
          </p:cNvPr>
          <p:cNvSpPr>
            <a:spLocks noGrp="1"/>
          </p:cNvSpPr>
          <p:nvPr>
            <p:ph type="body" sz="quarter" idx="10"/>
          </p:nvPr>
        </p:nvSpPr>
        <p:spPr/>
        <p:txBody>
          <a:bodyPr/>
          <a:lstStyle/>
          <a:p>
            <a:r>
              <a:rPr lang="en-US" sz="3200" dirty="0"/>
              <a:t>Case — </a:t>
            </a:r>
            <a:r>
              <a:rPr lang="en-US" sz="3200" dirty="0" err="1"/>
              <a:t>Yohann</a:t>
            </a:r>
            <a:r>
              <a:rPr lang="en-US" sz="3200" dirty="0"/>
              <a:t> </a:t>
            </a:r>
            <a:r>
              <a:rPr lang="en-US" sz="3200" dirty="0" err="1"/>
              <a:t>Loriot</a:t>
            </a:r>
            <a:r>
              <a:rPr lang="en-US" sz="3200" dirty="0"/>
              <a:t>, MD, PhD</a:t>
            </a:r>
          </a:p>
        </p:txBody>
      </p:sp>
      <p:pic>
        <p:nvPicPr>
          <p:cNvPr id="8" name="Picture 7">
            <a:extLst>
              <a:ext uri="{FF2B5EF4-FFF2-40B4-BE49-F238E27FC236}">
                <a16:creationId xmlns:a16="http://schemas.microsoft.com/office/drawing/2014/main" id="{830DD0DE-2BA3-08BB-1BDF-4326D53C0175}"/>
              </a:ext>
            </a:extLst>
          </p:cNvPr>
          <p:cNvPicPr>
            <a:picLocks noChangeAspect="1"/>
          </p:cNvPicPr>
          <p:nvPr/>
        </p:nvPicPr>
        <p:blipFill>
          <a:blip r:embed="rId2"/>
          <a:srcRect/>
          <a:stretch/>
        </p:blipFill>
        <p:spPr>
          <a:xfrm>
            <a:off x="10505624" y="148390"/>
            <a:ext cx="1261872" cy="1261872"/>
          </a:xfrm>
          <a:prstGeom prst="rect">
            <a:avLst/>
          </a:prstGeom>
        </p:spPr>
      </p:pic>
      <p:grpSp>
        <p:nvGrpSpPr>
          <p:cNvPr id="3" name="Group 2">
            <a:extLst>
              <a:ext uri="{FF2B5EF4-FFF2-40B4-BE49-F238E27FC236}">
                <a16:creationId xmlns:a16="http://schemas.microsoft.com/office/drawing/2014/main" id="{6EB85837-C1C3-FC44-914E-D965E1F92BED}"/>
              </a:ext>
            </a:extLst>
          </p:cNvPr>
          <p:cNvGrpSpPr/>
          <p:nvPr/>
        </p:nvGrpSpPr>
        <p:grpSpPr>
          <a:xfrm>
            <a:off x="434354" y="1987826"/>
            <a:ext cx="2757475" cy="4653397"/>
            <a:chOff x="434354" y="1987826"/>
            <a:chExt cx="2081319" cy="3512345"/>
          </a:xfrm>
        </p:grpSpPr>
        <p:pic>
          <p:nvPicPr>
            <p:cNvPr id="7" name="Picture 2">
              <a:extLst>
                <a:ext uri="{FF2B5EF4-FFF2-40B4-BE49-F238E27FC236}">
                  <a16:creationId xmlns:a16="http://schemas.microsoft.com/office/drawing/2014/main" id="{2AA963B5-3FBC-A547-A585-A4558B3BC97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l="24405" t="7904" r="24112" b="16377"/>
            <a:stretch>
              <a:fillRect/>
            </a:stretch>
          </p:blipFill>
          <p:spPr bwMode="auto">
            <a:xfrm>
              <a:off x="442683" y="1987826"/>
              <a:ext cx="1971839" cy="15478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3">
              <a:extLst>
                <a:ext uri="{FF2B5EF4-FFF2-40B4-BE49-F238E27FC236}">
                  <a16:creationId xmlns:a16="http://schemas.microsoft.com/office/drawing/2014/main" id="{4F888899-C807-0646-989F-4FFD7D1476C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l="24841" t="7259" r="23813" b="17583"/>
            <a:stretch>
              <a:fillRect/>
            </a:stretch>
          </p:blipFill>
          <p:spPr bwMode="auto">
            <a:xfrm>
              <a:off x="434354" y="3873777"/>
              <a:ext cx="2081319" cy="16263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0" name="Connecteur droit avec flèche 6">
              <a:extLst>
                <a:ext uri="{FF2B5EF4-FFF2-40B4-BE49-F238E27FC236}">
                  <a16:creationId xmlns:a16="http://schemas.microsoft.com/office/drawing/2014/main" id="{FB1F3C6A-EA96-4740-8BE6-9A51ADA1A21B}"/>
                </a:ext>
              </a:extLst>
            </p:cNvPr>
            <p:cNvCxnSpPr/>
            <p:nvPr/>
          </p:nvCxnSpPr>
          <p:spPr>
            <a:xfrm flipH="1" flipV="1">
              <a:off x="1160256" y="2983188"/>
              <a:ext cx="628323" cy="195263"/>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1" name="Connecteur droit avec flèche 9">
              <a:extLst>
                <a:ext uri="{FF2B5EF4-FFF2-40B4-BE49-F238E27FC236}">
                  <a16:creationId xmlns:a16="http://schemas.microsoft.com/office/drawing/2014/main" id="{9A4DD29A-F315-764E-BAE0-B0DDF8CB56C9}"/>
                </a:ext>
              </a:extLst>
            </p:cNvPr>
            <p:cNvCxnSpPr/>
            <p:nvPr/>
          </p:nvCxnSpPr>
          <p:spPr>
            <a:xfrm flipH="1" flipV="1">
              <a:off x="1466087" y="4731026"/>
              <a:ext cx="628323" cy="195263"/>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930893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6BED4D37-006D-9239-D284-1F902BDF8FBB}"/>
              </a:ext>
            </a:extLst>
          </p:cNvPr>
          <p:cNvSpPr>
            <a:spLocks noGrp="1"/>
          </p:cNvSpPr>
          <p:nvPr>
            <p:ph idx="1"/>
          </p:nvPr>
        </p:nvSpPr>
        <p:spPr>
          <a:xfrm>
            <a:off x="528636" y="1233182"/>
            <a:ext cx="11029952" cy="5481943"/>
          </a:xfrm>
        </p:spPr>
        <p:txBody>
          <a:bodyPr>
            <a:normAutofit/>
          </a:bodyPr>
          <a:lstStyle/>
          <a:p>
            <a:pPr marL="98425" indent="0">
              <a:buNone/>
            </a:pPr>
            <a:r>
              <a:rPr lang="fr-FR" altLang="en-US" dirty="0"/>
              <a:t>CPS = 20%, </a:t>
            </a:r>
            <a:r>
              <a:rPr lang="fr-FR" altLang="en-US" i="1" dirty="0"/>
              <a:t>FGFR3 S249C</a:t>
            </a:r>
            <a:endParaRPr lang="fr-FR" altLang="en-US" dirty="0"/>
          </a:p>
          <a:p>
            <a:pPr marL="98425" indent="0">
              <a:buNone/>
            </a:pPr>
            <a:r>
              <a:rPr lang="fr-FR" altLang="en-US" dirty="0" err="1"/>
              <a:t>Clinical</a:t>
            </a:r>
            <a:r>
              <a:rPr lang="fr-FR" altLang="en-US" dirty="0"/>
              <a:t> </a:t>
            </a:r>
            <a:r>
              <a:rPr lang="fr-FR" altLang="en-US" dirty="0" err="1"/>
              <a:t>strategies</a:t>
            </a:r>
            <a:r>
              <a:rPr lang="fr-FR" altLang="en-US" dirty="0"/>
              <a:t> </a:t>
            </a:r>
            <a:r>
              <a:rPr lang="fr-FR" altLang="en-US" dirty="0" err="1"/>
              <a:t>discussed</a:t>
            </a:r>
            <a:r>
              <a:rPr lang="fr-FR" altLang="en-US" dirty="0"/>
              <a:t>: </a:t>
            </a:r>
          </a:p>
          <a:p>
            <a:pPr marL="98425" indent="0">
              <a:buNone/>
            </a:pPr>
            <a:r>
              <a:rPr lang="fr-FR" altLang="en-US" dirty="0"/>
              <a:t>1- </a:t>
            </a:r>
            <a:r>
              <a:rPr lang="fr-FR" altLang="en-US" dirty="0" err="1"/>
              <a:t>Carbo</a:t>
            </a:r>
            <a:r>
              <a:rPr lang="fr-FR" altLang="en-US" dirty="0"/>
              <a:t>/</a:t>
            </a:r>
            <a:r>
              <a:rPr lang="fr-FR" altLang="en-US" dirty="0" err="1"/>
              <a:t>gemcitabine</a:t>
            </a:r>
            <a:r>
              <a:rPr lang="fr-FR" altLang="en-US" dirty="0"/>
              <a:t> first and switch maintenance </a:t>
            </a:r>
            <a:r>
              <a:rPr lang="fr-FR" altLang="en-US" dirty="0" err="1"/>
              <a:t>with</a:t>
            </a:r>
            <a:r>
              <a:rPr lang="fr-FR" altLang="en-US" dirty="0"/>
              <a:t> </a:t>
            </a:r>
            <a:r>
              <a:rPr lang="fr-FR" altLang="en-US" dirty="0" err="1"/>
              <a:t>avelumab</a:t>
            </a:r>
            <a:r>
              <a:rPr lang="fr-FR" altLang="en-US" dirty="0"/>
              <a:t> if no progression</a:t>
            </a:r>
          </a:p>
          <a:p>
            <a:pPr marL="98425" indent="0">
              <a:buNone/>
            </a:pPr>
            <a:r>
              <a:rPr lang="fr-FR" altLang="en-US" dirty="0"/>
              <a:t>2- </a:t>
            </a:r>
            <a:r>
              <a:rPr lang="fr-FR" altLang="en-US" dirty="0" err="1"/>
              <a:t>Atezolizumab</a:t>
            </a:r>
            <a:r>
              <a:rPr lang="fr-FR" altLang="en-US" dirty="0"/>
              <a:t>/</a:t>
            </a:r>
            <a:r>
              <a:rPr lang="fr-FR" altLang="en-US"/>
              <a:t>pembrolizumab</a:t>
            </a:r>
            <a:r>
              <a:rPr lang="fr-FR" altLang="en-US" dirty="0"/>
              <a:t> </a:t>
            </a:r>
          </a:p>
          <a:p>
            <a:pPr marL="98425" indent="0">
              <a:buNone/>
            </a:pPr>
            <a:r>
              <a:rPr lang="fr-FR" altLang="en-US" dirty="0"/>
              <a:t>3- </a:t>
            </a:r>
            <a:r>
              <a:rPr lang="fr-FR" altLang="en-US" dirty="0" err="1"/>
              <a:t>Chemotherapy</a:t>
            </a:r>
            <a:r>
              <a:rPr lang="fr-FR" altLang="en-US" dirty="0"/>
              <a:t> + </a:t>
            </a:r>
            <a:r>
              <a:rPr lang="fr-FR" altLang="en-US" dirty="0" err="1"/>
              <a:t>atezolizumab</a:t>
            </a:r>
            <a:endParaRPr lang="fr-FR" altLang="en-US" dirty="0"/>
          </a:p>
          <a:p>
            <a:pPr marL="98425" indent="0">
              <a:buNone/>
            </a:pPr>
            <a:r>
              <a:rPr lang="fr-FR" altLang="en-US" dirty="0"/>
              <a:t>4- </a:t>
            </a:r>
            <a:r>
              <a:rPr lang="fr-FR" altLang="en-US" dirty="0" err="1"/>
              <a:t>Erdafitinib</a:t>
            </a:r>
            <a:endParaRPr lang="fr-FR" altLang="en-US" dirty="0"/>
          </a:p>
          <a:p>
            <a:pPr marL="98425" indent="0">
              <a:buNone/>
            </a:pPr>
            <a:r>
              <a:rPr lang="fr-FR" altLang="en-US" dirty="0"/>
              <a:t>5- </a:t>
            </a:r>
            <a:r>
              <a:rPr lang="fr-FR" altLang="en-US" dirty="0" err="1"/>
              <a:t>Other</a:t>
            </a:r>
            <a:endParaRPr lang="fr-FR" altLang="en-US" dirty="0"/>
          </a:p>
        </p:txBody>
      </p:sp>
      <p:sp>
        <p:nvSpPr>
          <p:cNvPr id="6" name="Text Placeholder 5">
            <a:extLst>
              <a:ext uri="{FF2B5EF4-FFF2-40B4-BE49-F238E27FC236}">
                <a16:creationId xmlns:a16="http://schemas.microsoft.com/office/drawing/2014/main" id="{D1B48106-6879-76D9-2527-C4FDB7B8F541}"/>
              </a:ext>
            </a:extLst>
          </p:cNvPr>
          <p:cNvSpPr>
            <a:spLocks noGrp="1"/>
          </p:cNvSpPr>
          <p:nvPr>
            <p:ph type="body" sz="quarter" idx="10"/>
          </p:nvPr>
        </p:nvSpPr>
        <p:spPr/>
        <p:txBody>
          <a:bodyPr/>
          <a:lstStyle/>
          <a:p>
            <a:r>
              <a:rPr lang="en-US" sz="3200" dirty="0"/>
              <a:t>Case — </a:t>
            </a:r>
            <a:r>
              <a:rPr lang="en-US" sz="3200" dirty="0" err="1"/>
              <a:t>Yohann</a:t>
            </a:r>
            <a:r>
              <a:rPr lang="en-US" sz="3200" dirty="0"/>
              <a:t> </a:t>
            </a:r>
            <a:r>
              <a:rPr lang="en-US" sz="3200" dirty="0" err="1"/>
              <a:t>Loriot</a:t>
            </a:r>
            <a:r>
              <a:rPr lang="en-US" sz="3200" dirty="0"/>
              <a:t>, MD, PhD</a:t>
            </a:r>
          </a:p>
        </p:txBody>
      </p:sp>
      <p:pic>
        <p:nvPicPr>
          <p:cNvPr id="8" name="Picture 7">
            <a:extLst>
              <a:ext uri="{FF2B5EF4-FFF2-40B4-BE49-F238E27FC236}">
                <a16:creationId xmlns:a16="http://schemas.microsoft.com/office/drawing/2014/main" id="{830DD0DE-2BA3-08BB-1BDF-4326D53C0175}"/>
              </a:ext>
            </a:extLst>
          </p:cNvPr>
          <p:cNvPicPr>
            <a:picLocks noChangeAspect="1"/>
          </p:cNvPicPr>
          <p:nvPr/>
        </p:nvPicPr>
        <p:blipFill>
          <a:blip r:embed="rId2"/>
          <a:srcRect/>
          <a:stretch/>
        </p:blipFill>
        <p:spPr>
          <a:xfrm>
            <a:off x="10505624" y="148390"/>
            <a:ext cx="1261872" cy="1261872"/>
          </a:xfrm>
          <a:prstGeom prst="rect">
            <a:avLst/>
          </a:prstGeom>
        </p:spPr>
      </p:pic>
    </p:spTree>
    <p:extLst>
      <p:ext uri="{BB962C8B-B14F-4D97-AF65-F5344CB8AC3E}">
        <p14:creationId xmlns:p14="http://schemas.microsoft.com/office/powerpoint/2010/main" val="38786678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6BED4D37-006D-9239-D284-1F902BDF8FBB}"/>
              </a:ext>
            </a:extLst>
          </p:cNvPr>
          <p:cNvSpPr>
            <a:spLocks noGrp="1"/>
          </p:cNvSpPr>
          <p:nvPr>
            <p:ph idx="1"/>
          </p:nvPr>
        </p:nvSpPr>
        <p:spPr>
          <a:xfrm>
            <a:off x="4711990" y="1410262"/>
            <a:ext cx="6559263" cy="5481943"/>
          </a:xfrm>
        </p:spPr>
        <p:txBody>
          <a:bodyPr>
            <a:normAutofit fontScale="85000" lnSpcReduction="10000"/>
          </a:bodyPr>
          <a:lstStyle/>
          <a:p>
            <a:pPr marL="457200" indent="-457200"/>
            <a:r>
              <a:rPr lang="fr-FR" altLang="en-US" sz="3200" dirty="0"/>
              <a:t>The patient </a:t>
            </a:r>
            <a:r>
              <a:rPr lang="fr-FR" altLang="en-US" sz="3200" dirty="0" err="1"/>
              <a:t>declined</a:t>
            </a:r>
            <a:r>
              <a:rPr lang="fr-FR" altLang="en-US" sz="3200" dirty="0"/>
              <a:t> the </a:t>
            </a:r>
            <a:r>
              <a:rPr lang="fr-FR" altLang="en-US" sz="3200" dirty="0" err="1"/>
              <a:t>chemotherapy</a:t>
            </a:r>
            <a:r>
              <a:rPr lang="fr-FR" altLang="en-US" sz="3200" dirty="0"/>
              <a:t> and </a:t>
            </a:r>
            <a:r>
              <a:rPr lang="fr-FR" altLang="en-US" sz="3200" dirty="0" err="1"/>
              <a:t>received</a:t>
            </a:r>
            <a:r>
              <a:rPr lang="fr-FR" altLang="en-US" sz="3200" dirty="0"/>
              <a:t> 6 cycles of </a:t>
            </a:r>
            <a:r>
              <a:rPr lang="fr-FR" altLang="en-US" sz="3200" dirty="0" err="1"/>
              <a:t>atezolizumab</a:t>
            </a:r>
            <a:endParaRPr lang="fr-FR" altLang="en-US" sz="3200" dirty="0"/>
          </a:p>
          <a:p>
            <a:pPr marL="457200" indent="-457200"/>
            <a:r>
              <a:rPr lang="fr-FR" altLang="en-US" sz="3200" dirty="0"/>
              <a:t>Complete </a:t>
            </a:r>
            <a:r>
              <a:rPr lang="fr-FR" altLang="en-US" sz="3200" dirty="0" err="1"/>
              <a:t>response</a:t>
            </a:r>
            <a:r>
              <a:rPr lang="fr-FR" altLang="en-US" sz="3200" dirty="0"/>
              <a:t> of all LN </a:t>
            </a:r>
            <a:r>
              <a:rPr lang="fr-FR" altLang="en-US" sz="3200" dirty="0" err="1"/>
              <a:t>except</a:t>
            </a:r>
            <a:r>
              <a:rPr lang="fr-FR" altLang="en-US" sz="3200" dirty="0"/>
              <a:t> one in the </a:t>
            </a:r>
            <a:r>
              <a:rPr lang="fr-FR" altLang="en-US" sz="3200" dirty="0" err="1"/>
              <a:t>mediastinum</a:t>
            </a:r>
            <a:endParaRPr lang="fr-FR" altLang="en-US" sz="4000" dirty="0"/>
          </a:p>
          <a:p>
            <a:pPr marL="98425" indent="0">
              <a:buNone/>
            </a:pPr>
            <a:r>
              <a:rPr lang="fr-FR" altLang="en-US" sz="4000" dirty="0" err="1"/>
              <a:t>Which</a:t>
            </a:r>
            <a:r>
              <a:rPr lang="fr-FR" altLang="en-US" sz="4000" dirty="0"/>
              <a:t> option </a:t>
            </a:r>
            <a:r>
              <a:rPr lang="fr-FR" altLang="en-US" sz="4000" dirty="0" err="1"/>
              <a:t>would</a:t>
            </a:r>
            <a:r>
              <a:rPr lang="fr-FR" altLang="en-US" sz="4000" dirty="0"/>
              <a:t> </a:t>
            </a:r>
            <a:r>
              <a:rPr lang="fr-FR" altLang="en-US" sz="4000" dirty="0" err="1"/>
              <a:t>you</a:t>
            </a:r>
            <a:r>
              <a:rPr lang="fr-FR" altLang="en-US" sz="4000" dirty="0"/>
              <a:t> select?</a:t>
            </a:r>
          </a:p>
          <a:p>
            <a:pPr marL="98425" indent="0">
              <a:buNone/>
            </a:pPr>
            <a:r>
              <a:rPr lang="fr-FR" altLang="en-US" sz="4000" dirty="0"/>
              <a:t>1- Continue </a:t>
            </a:r>
            <a:r>
              <a:rPr lang="fr-FR" altLang="en-US" sz="4000" dirty="0" err="1"/>
              <a:t>atezolizumab</a:t>
            </a:r>
            <a:endParaRPr lang="fr-FR" altLang="en-US" sz="4000" dirty="0"/>
          </a:p>
          <a:p>
            <a:pPr marL="98425" indent="0">
              <a:buNone/>
            </a:pPr>
            <a:r>
              <a:rPr lang="fr-FR" altLang="en-US" sz="4000" dirty="0"/>
              <a:t>2- Stop and </a:t>
            </a:r>
            <a:r>
              <a:rPr lang="fr-FR" altLang="en-US" sz="4000" dirty="0" err="1"/>
              <a:t>wait</a:t>
            </a:r>
            <a:r>
              <a:rPr lang="fr-FR" altLang="en-US" sz="4000" dirty="0"/>
              <a:t> </a:t>
            </a:r>
          </a:p>
          <a:p>
            <a:pPr marL="98425" indent="0">
              <a:buNone/>
            </a:pPr>
            <a:r>
              <a:rPr lang="fr-FR" altLang="en-US" sz="4000" dirty="0"/>
              <a:t>3- </a:t>
            </a:r>
            <a:r>
              <a:rPr lang="fr-FR" altLang="en-US" sz="4000" dirty="0" err="1"/>
              <a:t>Radiotherapy</a:t>
            </a:r>
            <a:r>
              <a:rPr lang="fr-FR" altLang="en-US" sz="4000" dirty="0"/>
              <a:t> on </a:t>
            </a:r>
            <a:r>
              <a:rPr lang="fr-FR" altLang="en-US" sz="4000" dirty="0" err="1"/>
              <a:t>residual</a:t>
            </a:r>
            <a:r>
              <a:rPr lang="fr-FR" altLang="en-US" sz="4000" dirty="0"/>
              <a:t> </a:t>
            </a:r>
            <a:r>
              <a:rPr lang="fr-FR" altLang="en-US" sz="4000" dirty="0" err="1"/>
              <a:t>lesion</a:t>
            </a:r>
            <a:endParaRPr lang="fr-FR" altLang="en-US" sz="3200" dirty="0"/>
          </a:p>
          <a:p>
            <a:pPr marL="0" indent="0">
              <a:buNone/>
            </a:pPr>
            <a:endParaRPr lang="fr-FR" altLang="en-US" sz="3200" dirty="0"/>
          </a:p>
        </p:txBody>
      </p:sp>
      <p:sp>
        <p:nvSpPr>
          <p:cNvPr id="6" name="Text Placeholder 5">
            <a:extLst>
              <a:ext uri="{FF2B5EF4-FFF2-40B4-BE49-F238E27FC236}">
                <a16:creationId xmlns:a16="http://schemas.microsoft.com/office/drawing/2014/main" id="{D1B48106-6879-76D9-2527-C4FDB7B8F541}"/>
              </a:ext>
            </a:extLst>
          </p:cNvPr>
          <p:cNvSpPr>
            <a:spLocks noGrp="1"/>
          </p:cNvSpPr>
          <p:nvPr>
            <p:ph type="body" sz="quarter" idx="10"/>
          </p:nvPr>
        </p:nvSpPr>
        <p:spPr/>
        <p:txBody>
          <a:bodyPr/>
          <a:lstStyle/>
          <a:p>
            <a:r>
              <a:rPr lang="en-US" sz="3200" dirty="0"/>
              <a:t>Case — </a:t>
            </a:r>
            <a:r>
              <a:rPr lang="en-US" sz="3200" dirty="0" err="1"/>
              <a:t>Yohann</a:t>
            </a:r>
            <a:r>
              <a:rPr lang="en-US" sz="3200" dirty="0"/>
              <a:t> </a:t>
            </a:r>
            <a:r>
              <a:rPr lang="en-US" sz="3200" dirty="0" err="1"/>
              <a:t>Loriot</a:t>
            </a:r>
            <a:r>
              <a:rPr lang="en-US" sz="3200" dirty="0"/>
              <a:t>, MD, PhD</a:t>
            </a:r>
          </a:p>
        </p:txBody>
      </p:sp>
      <p:pic>
        <p:nvPicPr>
          <p:cNvPr id="8" name="Picture 7">
            <a:extLst>
              <a:ext uri="{FF2B5EF4-FFF2-40B4-BE49-F238E27FC236}">
                <a16:creationId xmlns:a16="http://schemas.microsoft.com/office/drawing/2014/main" id="{830DD0DE-2BA3-08BB-1BDF-4326D53C0175}"/>
              </a:ext>
            </a:extLst>
          </p:cNvPr>
          <p:cNvPicPr>
            <a:picLocks noChangeAspect="1"/>
          </p:cNvPicPr>
          <p:nvPr/>
        </p:nvPicPr>
        <p:blipFill>
          <a:blip r:embed="rId2"/>
          <a:srcRect/>
          <a:stretch/>
        </p:blipFill>
        <p:spPr>
          <a:xfrm>
            <a:off x="10505624" y="148390"/>
            <a:ext cx="1261872" cy="1261872"/>
          </a:xfrm>
          <a:prstGeom prst="rect">
            <a:avLst/>
          </a:prstGeom>
        </p:spPr>
      </p:pic>
      <p:pic>
        <p:nvPicPr>
          <p:cNvPr id="13" name="Picture 2">
            <a:extLst>
              <a:ext uri="{FF2B5EF4-FFF2-40B4-BE49-F238E27FC236}">
                <a16:creationId xmlns:a16="http://schemas.microsoft.com/office/drawing/2014/main" id="{66285666-A45F-7041-8CF2-437A8E063D8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l="24405" t="7904" r="24112" b="16377"/>
          <a:stretch>
            <a:fillRect/>
          </a:stretch>
        </p:blipFill>
        <p:spPr bwMode="auto">
          <a:xfrm>
            <a:off x="165225" y="2251976"/>
            <a:ext cx="1971839" cy="15478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3">
            <a:extLst>
              <a:ext uri="{FF2B5EF4-FFF2-40B4-BE49-F238E27FC236}">
                <a16:creationId xmlns:a16="http://schemas.microsoft.com/office/drawing/2014/main" id="{555C34A9-EEF2-D74D-8709-E690E0F90CA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l="24841" t="7259" r="23813" b="17583"/>
          <a:stretch>
            <a:fillRect/>
          </a:stretch>
        </p:blipFill>
        <p:spPr bwMode="auto">
          <a:xfrm>
            <a:off x="2312561" y="2238035"/>
            <a:ext cx="2081319" cy="16263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5" name="Connecteur droit avec flèche 6">
            <a:extLst>
              <a:ext uri="{FF2B5EF4-FFF2-40B4-BE49-F238E27FC236}">
                <a16:creationId xmlns:a16="http://schemas.microsoft.com/office/drawing/2014/main" id="{6C5C115B-478D-6C45-B875-5C39544EC6F1}"/>
              </a:ext>
            </a:extLst>
          </p:cNvPr>
          <p:cNvCxnSpPr/>
          <p:nvPr/>
        </p:nvCxnSpPr>
        <p:spPr>
          <a:xfrm flipH="1" flipV="1">
            <a:off x="1001953" y="3247338"/>
            <a:ext cx="628323" cy="195263"/>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6" name="Connecteur droit avec flèche 9">
            <a:extLst>
              <a:ext uri="{FF2B5EF4-FFF2-40B4-BE49-F238E27FC236}">
                <a16:creationId xmlns:a16="http://schemas.microsoft.com/office/drawing/2014/main" id="{2068A631-D11A-1E45-B3AA-712F6B8C8405}"/>
              </a:ext>
            </a:extLst>
          </p:cNvPr>
          <p:cNvCxnSpPr/>
          <p:nvPr/>
        </p:nvCxnSpPr>
        <p:spPr>
          <a:xfrm flipH="1" flipV="1">
            <a:off x="1451800" y="4548021"/>
            <a:ext cx="628323" cy="195263"/>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pic>
        <p:nvPicPr>
          <p:cNvPr id="17" name="Picture 2">
            <a:extLst>
              <a:ext uri="{FF2B5EF4-FFF2-40B4-BE49-F238E27FC236}">
                <a16:creationId xmlns:a16="http://schemas.microsoft.com/office/drawing/2014/main" id="{36DE860E-EFA6-B447-BAF8-C02EC147069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l="27010" t="16180" r="25558" b="14444"/>
          <a:stretch>
            <a:fillRect/>
          </a:stretch>
        </p:blipFill>
        <p:spPr bwMode="auto">
          <a:xfrm>
            <a:off x="168853" y="3918247"/>
            <a:ext cx="1982549" cy="15478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3">
            <a:extLst>
              <a:ext uri="{FF2B5EF4-FFF2-40B4-BE49-F238E27FC236}">
                <a16:creationId xmlns:a16="http://schemas.microsoft.com/office/drawing/2014/main" id="{B17EDC38-D49A-6248-BAD5-42E343B24B6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l="24498" t="13884" r="25285" b="13017"/>
          <a:stretch>
            <a:fillRect/>
          </a:stretch>
        </p:blipFill>
        <p:spPr bwMode="auto">
          <a:xfrm>
            <a:off x="2335617" y="3942109"/>
            <a:ext cx="2057519" cy="15990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ZoneTexte 1">
            <a:extLst>
              <a:ext uri="{FF2B5EF4-FFF2-40B4-BE49-F238E27FC236}">
                <a16:creationId xmlns:a16="http://schemas.microsoft.com/office/drawing/2014/main" id="{6B624E19-E49B-9A4F-A405-6336E5C08E7B}"/>
              </a:ext>
            </a:extLst>
          </p:cNvPr>
          <p:cNvSpPr txBox="1"/>
          <p:nvPr/>
        </p:nvSpPr>
        <p:spPr>
          <a:xfrm>
            <a:off x="270768" y="1771903"/>
            <a:ext cx="1760751"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000000"/>
                </a:solidFill>
                <a:effectLst/>
                <a:uLnTx/>
                <a:uFillTx/>
                <a:latin typeface="Calibri"/>
                <a:ea typeface="+mn-ea"/>
                <a:cs typeface="+mn-cs"/>
              </a:rPr>
              <a:t>Baseline</a:t>
            </a:r>
          </a:p>
        </p:txBody>
      </p:sp>
      <p:sp>
        <p:nvSpPr>
          <p:cNvPr id="20" name="ZoneTexte 13">
            <a:extLst>
              <a:ext uri="{FF2B5EF4-FFF2-40B4-BE49-F238E27FC236}">
                <a16:creationId xmlns:a16="http://schemas.microsoft.com/office/drawing/2014/main" id="{A9C8CD68-359F-6948-AAC8-C7552E7B3B88}"/>
              </a:ext>
            </a:extLst>
          </p:cNvPr>
          <p:cNvSpPr txBox="1"/>
          <p:nvPr/>
        </p:nvSpPr>
        <p:spPr>
          <a:xfrm>
            <a:off x="2350374" y="1746580"/>
            <a:ext cx="1760751"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err="1">
                <a:ln>
                  <a:noFill/>
                </a:ln>
                <a:solidFill>
                  <a:srgbClr val="000000"/>
                </a:solidFill>
                <a:effectLst/>
                <a:uLnTx/>
                <a:uFillTx/>
                <a:latin typeface="Calibri"/>
                <a:ea typeface="+mn-ea"/>
                <a:cs typeface="+mn-cs"/>
              </a:rPr>
              <a:t>After</a:t>
            </a:r>
            <a:r>
              <a:rPr kumimoji="0" lang="fr-FR" sz="1800" b="1" i="0" u="none" strike="noStrike" kern="1200" cap="none" spc="0" normalizeH="0" baseline="0" noProof="0" dirty="0">
                <a:ln>
                  <a:noFill/>
                </a:ln>
                <a:solidFill>
                  <a:srgbClr val="000000"/>
                </a:solidFill>
                <a:effectLst/>
                <a:uLnTx/>
                <a:uFillTx/>
                <a:latin typeface="Calibri"/>
                <a:ea typeface="+mn-ea"/>
                <a:cs typeface="+mn-cs"/>
              </a:rPr>
              <a:t> 6 cycles</a:t>
            </a:r>
          </a:p>
        </p:txBody>
      </p:sp>
    </p:spTree>
    <p:extLst>
      <p:ext uri="{BB962C8B-B14F-4D97-AF65-F5344CB8AC3E}">
        <p14:creationId xmlns:p14="http://schemas.microsoft.com/office/powerpoint/2010/main" val="42340013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1A6C8-C92E-A241-858C-742836094465}"/>
              </a:ext>
            </a:extLst>
          </p:cNvPr>
          <p:cNvSpPr>
            <a:spLocks noGrp="1"/>
          </p:cNvSpPr>
          <p:nvPr>
            <p:ph type="title"/>
          </p:nvPr>
        </p:nvSpPr>
        <p:spPr/>
        <p:txBody>
          <a:bodyPr/>
          <a:lstStyle/>
          <a:p>
            <a:r>
              <a:rPr lang="en-US" dirty="0"/>
              <a:t>Commercial Support</a:t>
            </a:r>
          </a:p>
        </p:txBody>
      </p:sp>
      <p:sp>
        <p:nvSpPr>
          <p:cNvPr id="3" name="Content Placeholder 2">
            <a:extLst>
              <a:ext uri="{FF2B5EF4-FFF2-40B4-BE49-F238E27FC236}">
                <a16:creationId xmlns:a16="http://schemas.microsoft.com/office/drawing/2014/main" id="{5DF225B5-DDBB-F04C-87FC-4A699DA2706A}"/>
              </a:ext>
            </a:extLst>
          </p:cNvPr>
          <p:cNvSpPr>
            <a:spLocks noGrp="1"/>
          </p:cNvSpPr>
          <p:nvPr>
            <p:ph idx="1"/>
          </p:nvPr>
        </p:nvSpPr>
        <p:spPr>
          <a:xfrm>
            <a:off x="1051640" y="1240953"/>
            <a:ext cx="9796888" cy="1323951"/>
          </a:xfrm>
        </p:spPr>
        <p:txBody>
          <a:bodyPr/>
          <a:lstStyle/>
          <a:p>
            <a:pPr marL="98425" indent="0">
              <a:buNone/>
            </a:pPr>
            <a:r>
              <a:rPr lang="en-US" sz="2500" b="0" dirty="0"/>
              <a:t>This activity is supported by educational grants from Astellas and </a:t>
            </a:r>
            <a:r>
              <a:rPr lang="en-US" sz="2500" b="0" dirty="0" err="1"/>
              <a:t>Seagen</a:t>
            </a:r>
            <a:r>
              <a:rPr lang="en-US" sz="2500" b="0" dirty="0"/>
              <a:t> Inc, AstraZeneca Pharmaceuticals LP, Bristol-Myers Squibb Company, Gilead Sciences Inc, and Janssen Biotech Inc, administered by Janssen Scientific Affairs LLC.</a:t>
            </a:r>
          </a:p>
        </p:txBody>
      </p:sp>
      <p:sp>
        <p:nvSpPr>
          <p:cNvPr id="4" name="Title 1">
            <a:extLst>
              <a:ext uri="{FF2B5EF4-FFF2-40B4-BE49-F238E27FC236}">
                <a16:creationId xmlns:a16="http://schemas.microsoft.com/office/drawing/2014/main" id="{1F6875F1-59FE-254D-A8FE-1316270A7DC6}"/>
              </a:ext>
            </a:extLst>
          </p:cNvPr>
          <p:cNvSpPr txBox="1">
            <a:spLocks/>
          </p:cNvSpPr>
          <p:nvPr/>
        </p:nvSpPr>
        <p:spPr bwMode="auto">
          <a:xfrm>
            <a:off x="912286" y="3573487"/>
            <a:ext cx="10532291"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t>Research To Practice CME Planning Committee Members, </a:t>
            </a:r>
            <a:b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br>
            <a: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t>Staff and Reviewers</a:t>
            </a:r>
          </a:p>
        </p:txBody>
      </p:sp>
      <p:sp>
        <p:nvSpPr>
          <p:cNvPr id="5" name="Content Placeholder 2">
            <a:extLst>
              <a:ext uri="{FF2B5EF4-FFF2-40B4-BE49-F238E27FC236}">
                <a16:creationId xmlns:a16="http://schemas.microsoft.com/office/drawing/2014/main" id="{80DDE065-FB06-F943-98BC-99AF1283D66B}"/>
              </a:ext>
            </a:extLst>
          </p:cNvPr>
          <p:cNvSpPr txBox="1">
            <a:spLocks/>
          </p:cNvSpPr>
          <p:nvPr/>
        </p:nvSpPr>
        <p:spPr bwMode="auto">
          <a:xfrm>
            <a:off x="1051640" y="4903267"/>
            <a:ext cx="10512305" cy="1512168"/>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l" defTabSz="412750" rtl="0" eaLnBrk="0" fontAlgn="base" latinLnBrk="0" hangingPunct="0">
              <a:lnSpc>
                <a:spcPct val="105000"/>
              </a:lnSpc>
              <a:spcBef>
                <a:spcPct val="30000"/>
              </a:spcBef>
              <a:spcAft>
                <a:spcPts val="800"/>
              </a:spcAft>
              <a:buClr>
                <a:srgbClr val="000000"/>
              </a:buClr>
              <a:buSzPct val="100000"/>
              <a:buFont typeface="Arial" pitchFamily="-72" charset="0"/>
              <a:buNone/>
              <a:tabLst/>
              <a:defRPr/>
            </a:pPr>
            <a:r>
              <a:rPr kumimoji="0" lang="en-US" sz="2500" b="0" i="0" u="none" strike="noStrike" kern="0" cap="none" spc="0" normalizeH="0" baseline="0" noProof="0" dirty="0">
                <a:ln>
                  <a:noFill/>
                </a:ln>
                <a:solidFill>
                  <a:srgbClr val="000000"/>
                </a:solidFill>
                <a:effectLst/>
                <a:uLnTx/>
                <a:uFillTx/>
                <a:latin typeface="Calibri" charset="0"/>
                <a:ea typeface="MS PGothic" pitchFamily="34" charset="-128"/>
              </a:rPr>
              <a:t>Planners, scientific staff and independent reviewers for Research To Practice have no relevant conflicts of interest to disclose.</a:t>
            </a:r>
          </a:p>
        </p:txBody>
      </p:sp>
    </p:spTree>
    <p:extLst>
      <p:ext uri="{BB962C8B-B14F-4D97-AF65-F5344CB8AC3E}">
        <p14:creationId xmlns:p14="http://schemas.microsoft.com/office/powerpoint/2010/main" val="199458369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6BED4D37-006D-9239-D284-1F902BDF8FBB}"/>
              </a:ext>
            </a:extLst>
          </p:cNvPr>
          <p:cNvSpPr>
            <a:spLocks noGrp="1"/>
          </p:cNvSpPr>
          <p:nvPr>
            <p:ph idx="1"/>
          </p:nvPr>
        </p:nvSpPr>
        <p:spPr>
          <a:xfrm>
            <a:off x="528636" y="1233182"/>
            <a:ext cx="11029952" cy="1367143"/>
          </a:xfrm>
        </p:spPr>
        <p:txBody>
          <a:bodyPr>
            <a:normAutofit/>
          </a:bodyPr>
          <a:lstStyle/>
          <a:p>
            <a:pPr marL="285750" indent="-285750">
              <a:buFont typeface="Arial" panose="020B0604020202020204" pitchFamily="34" charset="0"/>
              <a:buChar char="•"/>
            </a:pPr>
            <a:r>
              <a:rPr lang="fr-FR" dirty="0" err="1"/>
              <a:t>Additional</a:t>
            </a:r>
            <a:r>
              <a:rPr lang="fr-FR" dirty="0"/>
              <a:t> cycles of </a:t>
            </a:r>
            <a:r>
              <a:rPr lang="fr-FR" dirty="0" err="1"/>
              <a:t>atezolizumab</a:t>
            </a:r>
            <a:r>
              <a:rPr lang="fr-FR" dirty="0"/>
              <a:t> </a:t>
            </a:r>
            <a:r>
              <a:rPr lang="fr-FR" dirty="0" err="1"/>
              <a:t>were</a:t>
            </a:r>
            <a:r>
              <a:rPr lang="fr-FR" dirty="0"/>
              <a:t> </a:t>
            </a:r>
            <a:r>
              <a:rPr lang="fr-FR" dirty="0" err="1"/>
              <a:t>given</a:t>
            </a:r>
            <a:r>
              <a:rPr lang="fr-FR" dirty="0"/>
              <a:t> </a:t>
            </a:r>
            <a:r>
              <a:rPr lang="fr-FR" dirty="0" err="1"/>
              <a:t>with</a:t>
            </a:r>
            <a:r>
              <a:rPr lang="fr-FR" dirty="0"/>
              <a:t> excellent </a:t>
            </a:r>
            <a:r>
              <a:rPr lang="fr-FR" dirty="0" err="1"/>
              <a:t>tolerance</a:t>
            </a:r>
            <a:endParaRPr lang="fr-FR" dirty="0"/>
          </a:p>
          <a:p>
            <a:pPr marL="285750" indent="-285750">
              <a:buFont typeface="Arial" panose="020B0604020202020204" pitchFamily="34" charset="0"/>
              <a:buChar char="•"/>
            </a:pPr>
            <a:r>
              <a:rPr lang="fr-FR" dirty="0" err="1"/>
              <a:t>However</a:t>
            </a:r>
            <a:r>
              <a:rPr lang="fr-FR" dirty="0"/>
              <a:t>, the new CT scan </a:t>
            </a:r>
            <a:r>
              <a:rPr lang="fr-FR" dirty="0" err="1"/>
              <a:t>showed</a:t>
            </a:r>
            <a:r>
              <a:rPr lang="fr-FR" dirty="0"/>
              <a:t> </a:t>
            </a:r>
            <a:r>
              <a:rPr lang="fr-FR" dirty="0" err="1"/>
              <a:t>lung</a:t>
            </a:r>
            <a:r>
              <a:rPr lang="fr-FR" dirty="0"/>
              <a:t> mets</a:t>
            </a:r>
          </a:p>
        </p:txBody>
      </p:sp>
      <p:sp>
        <p:nvSpPr>
          <p:cNvPr id="6" name="Text Placeholder 5">
            <a:extLst>
              <a:ext uri="{FF2B5EF4-FFF2-40B4-BE49-F238E27FC236}">
                <a16:creationId xmlns:a16="http://schemas.microsoft.com/office/drawing/2014/main" id="{D1B48106-6879-76D9-2527-C4FDB7B8F541}"/>
              </a:ext>
            </a:extLst>
          </p:cNvPr>
          <p:cNvSpPr>
            <a:spLocks noGrp="1"/>
          </p:cNvSpPr>
          <p:nvPr>
            <p:ph type="body" sz="quarter" idx="10"/>
          </p:nvPr>
        </p:nvSpPr>
        <p:spPr/>
        <p:txBody>
          <a:bodyPr/>
          <a:lstStyle/>
          <a:p>
            <a:r>
              <a:rPr lang="en-US" sz="3200" dirty="0"/>
              <a:t>Case — </a:t>
            </a:r>
            <a:r>
              <a:rPr lang="en-US" sz="3200" dirty="0" err="1"/>
              <a:t>Yohann</a:t>
            </a:r>
            <a:r>
              <a:rPr lang="en-US" sz="3200" dirty="0"/>
              <a:t> </a:t>
            </a:r>
            <a:r>
              <a:rPr lang="en-US" sz="3200" dirty="0" err="1"/>
              <a:t>Loriot</a:t>
            </a:r>
            <a:r>
              <a:rPr lang="en-US" sz="3200" dirty="0"/>
              <a:t>, MD, PhD</a:t>
            </a:r>
          </a:p>
        </p:txBody>
      </p:sp>
      <p:pic>
        <p:nvPicPr>
          <p:cNvPr id="8" name="Picture 7">
            <a:extLst>
              <a:ext uri="{FF2B5EF4-FFF2-40B4-BE49-F238E27FC236}">
                <a16:creationId xmlns:a16="http://schemas.microsoft.com/office/drawing/2014/main" id="{830DD0DE-2BA3-08BB-1BDF-4326D53C0175}"/>
              </a:ext>
            </a:extLst>
          </p:cNvPr>
          <p:cNvPicPr>
            <a:picLocks noChangeAspect="1"/>
          </p:cNvPicPr>
          <p:nvPr/>
        </p:nvPicPr>
        <p:blipFill>
          <a:blip r:embed="rId2"/>
          <a:srcRect/>
          <a:stretch/>
        </p:blipFill>
        <p:spPr>
          <a:xfrm>
            <a:off x="10505624" y="148390"/>
            <a:ext cx="1261872" cy="1261872"/>
          </a:xfrm>
          <a:prstGeom prst="rect">
            <a:avLst/>
          </a:prstGeom>
        </p:spPr>
      </p:pic>
      <p:pic>
        <p:nvPicPr>
          <p:cNvPr id="7" name="Image 4">
            <a:extLst>
              <a:ext uri="{FF2B5EF4-FFF2-40B4-BE49-F238E27FC236}">
                <a16:creationId xmlns:a16="http://schemas.microsoft.com/office/drawing/2014/main" id="{50ADA6BD-8BED-6142-A467-71AE9AEF01BE}"/>
              </a:ext>
            </a:extLst>
          </p:cNvPr>
          <p:cNvPicPr>
            <a:picLocks noChangeAspect="1"/>
          </p:cNvPicPr>
          <p:nvPr/>
        </p:nvPicPr>
        <p:blipFill rotWithShape="1">
          <a:blip r:embed="rId3"/>
          <a:srcRect l="37799" t="31007" r="18276" b="17318"/>
          <a:stretch/>
        </p:blipFill>
        <p:spPr>
          <a:xfrm>
            <a:off x="1496243" y="3051249"/>
            <a:ext cx="4576135" cy="3028325"/>
          </a:xfrm>
          <a:prstGeom prst="rect">
            <a:avLst/>
          </a:prstGeom>
        </p:spPr>
      </p:pic>
      <p:pic>
        <p:nvPicPr>
          <p:cNvPr id="9" name="Image 5">
            <a:extLst>
              <a:ext uri="{FF2B5EF4-FFF2-40B4-BE49-F238E27FC236}">
                <a16:creationId xmlns:a16="http://schemas.microsoft.com/office/drawing/2014/main" id="{E00D303E-EFA2-8242-8E50-F3CA981AAE45}"/>
              </a:ext>
            </a:extLst>
          </p:cNvPr>
          <p:cNvPicPr>
            <a:picLocks noChangeAspect="1"/>
          </p:cNvPicPr>
          <p:nvPr/>
        </p:nvPicPr>
        <p:blipFill rotWithShape="1">
          <a:blip r:embed="rId4"/>
          <a:srcRect l="37133" t="28140" r="18708" b="12981"/>
          <a:stretch/>
        </p:blipFill>
        <p:spPr>
          <a:xfrm>
            <a:off x="6583081" y="3030543"/>
            <a:ext cx="4112676" cy="3084507"/>
          </a:xfrm>
          <a:prstGeom prst="rect">
            <a:avLst/>
          </a:prstGeom>
        </p:spPr>
      </p:pic>
    </p:spTree>
    <p:extLst>
      <p:ext uri="{BB962C8B-B14F-4D97-AF65-F5344CB8AC3E}">
        <p14:creationId xmlns:p14="http://schemas.microsoft.com/office/powerpoint/2010/main" val="14660758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6BED4D37-006D-9239-D284-1F902BDF8FBB}"/>
              </a:ext>
            </a:extLst>
          </p:cNvPr>
          <p:cNvSpPr>
            <a:spLocks noGrp="1"/>
          </p:cNvSpPr>
          <p:nvPr>
            <p:ph idx="1"/>
          </p:nvPr>
        </p:nvSpPr>
        <p:spPr>
          <a:xfrm>
            <a:off x="528636" y="1233182"/>
            <a:ext cx="11029952" cy="5476428"/>
          </a:xfrm>
        </p:spPr>
        <p:txBody>
          <a:bodyPr>
            <a:normAutofit/>
          </a:bodyPr>
          <a:lstStyle/>
          <a:p>
            <a:pPr marL="285750" indent="-285750">
              <a:buFont typeface="Arial" panose="020B0604020202020204" pitchFamily="34" charset="0"/>
              <a:buChar char="•"/>
            </a:pPr>
            <a:r>
              <a:rPr lang="fr-FR" dirty="0" err="1"/>
              <a:t>Again</a:t>
            </a:r>
            <a:r>
              <a:rPr lang="fr-FR" dirty="0"/>
              <a:t> the patient </a:t>
            </a:r>
            <a:r>
              <a:rPr lang="fr-FR" dirty="0" err="1"/>
              <a:t>declined</a:t>
            </a:r>
            <a:r>
              <a:rPr lang="fr-FR" dirty="0"/>
              <a:t> the </a:t>
            </a:r>
            <a:r>
              <a:rPr lang="fr-FR" dirty="0" err="1"/>
              <a:t>chemotherapy</a:t>
            </a:r>
            <a:endParaRPr lang="fr-FR" dirty="0"/>
          </a:p>
          <a:p>
            <a:pPr marL="285750" indent="-285750">
              <a:buFont typeface="Arial" panose="020B0604020202020204" pitchFamily="34" charset="0"/>
              <a:buChar char="•"/>
            </a:pPr>
            <a:r>
              <a:rPr lang="fr-FR" dirty="0"/>
              <a:t>EV </a:t>
            </a:r>
            <a:r>
              <a:rPr lang="fr-FR" dirty="0" err="1"/>
              <a:t>was</a:t>
            </a:r>
            <a:r>
              <a:rPr lang="fr-FR" dirty="0"/>
              <a:t> not </a:t>
            </a:r>
            <a:r>
              <a:rPr lang="fr-FR" dirty="0" err="1"/>
              <a:t>available</a:t>
            </a:r>
            <a:r>
              <a:rPr lang="fr-FR" dirty="0"/>
              <a:t> in </a:t>
            </a:r>
            <a:r>
              <a:rPr lang="fr-FR" dirty="0" err="1"/>
              <a:t>this</a:t>
            </a:r>
            <a:r>
              <a:rPr lang="fr-FR" dirty="0"/>
              <a:t> setting</a:t>
            </a:r>
          </a:p>
          <a:p>
            <a:pPr marL="285750" indent="-285750">
              <a:buFont typeface="Arial" panose="020B0604020202020204" pitchFamily="34" charset="0"/>
              <a:buChar char="•"/>
            </a:pPr>
            <a:r>
              <a:rPr lang="fr-FR" dirty="0"/>
              <a:t>Patient </a:t>
            </a:r>
            <a:r>
              <a:rPr lang="fr-FR" dirty="0" err="1"/>
              <a:t>enrolled</a:t>
            </a:r>
            <a:r>
              <a:rPr lang="fr-FR" dirty="0"/>
              <a:t> in a </a:t>
            </a:r>
            <a:r>
              <a:rPr lang="fr-FR" dirty="0" err="1"/>
              <a:t>clinical</a:t>
            </a:r>
            <a:r>
              <a:rPr lang="fr-FR" dirty="0"/>
              <a:t> trial </a:t>
            </a:r>
            <a:r>
              <a:rPr lang="fr-FR" dirty="0" err="1"/>
              <a:t>with</a:t>
            </a:r>
            <a:r>
              <a:rPr lang="fr-FR" dirty="0"/>
              <a:t> an FGFR </a:t>
            </a:r>
            <a:r>
              <a:rPr lang="fr-FR" dirty="0" err="1"/>
              <a:t>inhibitor</a:t>
            </a:r>
            <a:endParaRPr lang="fr-FR" dirty="0"/>
          </a:p>
          <a:p>
            <a:pPr marL="285750" indent="-285750">
              <a:buFont typeface="Arial" panose="020B0604020202020204" pitchFamily="34" charset="0"/>
              <a:buChar char="•"/>
            </a:pPr>
            <a:r>
              <a:rPr lang="fr-FR" dirty="0" err="1"/>
              <a:t>After</a:t>
            </a:r>
            <a:r>
              <a:rPr lang="fr-FR" dirty="0"/>
              <a:t> </a:t>
            </a:r>
            <a:r>
              <a:rPr lang="fr-FR" dirty="0" err="1"/>
              <a:t>three</a:t>
            </a:r>
            <a:r>
              <a:rPr lang="fr-FR" dirty="0"/>
              <a:t> </a:t>
            </a:r>
            <a:r>
              <a:rPr lang="fr-FR" dirty="0" err="1"/>
              <a:t>months</a:t>
            </a:r>
            <a:r>
              <a:rPr lang="fr-FR" dirty="0"/>
              <a:t>, the patient </a:t>
            </a:r>
            <a:r>
              <a:rPr lang="fr-FR" dirty="0" err="1"/>
              <a:t>achieved</a:t>
            </a:r>
            <a:r>
              <a:rPr lang="fr-FR" dirty="0"/>
              <a:t> a </a:t>
            </a:r>
            <a:r>
              <a:rPr lang="fr-FR" dirty="0" err="1"/>
              <a:t>complete</a:t>
            </a:r>
            <a:r>
              <a:rPr lang="fr-FR" dirty="0"/>
              <a:t> </a:t>
            </a:r>
            <a:r>
              <a:rPr lang="fr-FR" dirty="0" err="1"/>
              <a:t>response</a:t>
            </a:r>
            <a:endParaRPr lang="fr-FR" dirty="0"/>
          </a:p>
        </p:txBody>
      </p:sp>
      <p:sp>
        <p:nvSpPr>
          <p:cNvPr id="6" name="Text Placeholder 5">
            <a:extLst>
              <a:ext uri="{FF2B5EF4-FFF2-40B4-BE49-F238E27FC236}">
                <a16:creationId xmlns:a16="http://schemas.microsoft.com/office/drawing/2014/main" id="{D1B48106-6879-76D9-2527-C4FDB7B8F541}"/>
              </a:ext>
            </a:extLst>
          </p:cNvPr>
          <p:cNvSpPr>
            <a:spLocks noGrp="1"/>
          </p:cNvSpPr>
          <p:nvPr>
            <p:ph type="body" sz="quarter" idx="10"/>
          </p:nvPr>
        </p:nvSpPr>
        <p:spPr/>
        <p:txBody>
          <a:bodyPr/>
          <a:lstStyle/>
          <a:p>
            <a:r>
              <a:rPr lang="en-US" sz="3200" dirty="0"/>
              <a:t>Case — </a:t>
            </a:r>
            <a:r>
              <a:rPr lang="en-US" sz="3200" dirty="0" err="1"/>
              <a:t>Yohann</a:t>
            </a:r>
            <a:r>
              <a:rPr lang="en-US" sz="3200" dirty="0"/>
              <a:t> </a:t>
            </a:r>
            <a:r>
              <a:rPr lang="en-US" sz="3200" dirty="0" err="1"/>
              <a:t>Loriot</a:t>
            </a:r>
            <a:r>
              <a:rPr lang="en-US" sz="3200" dirty="0"/>
              <a:t>, MD, PhD</a:t>
            </a:r>
          </a:p>
        </p:txBody>
      </p:sp>
      <p:pic>
        <p:nvPicPr>
          <p:cNvPr id="8" name="Picture 7">
            <a:extLst>
              <a:ext uri="{FF2B5EF4-FFF2-40B4-BE49-F238E27FC236}">
                <a16:creationId xmlns:a16="http://schemas.microsoft.com/office/drawing/2014/main" id="{830DD0DE-2BA3-08BB-1BDF-4326D53C0175}"/>
              </a:ext>
            </a:extLst>
          </p:cNvPr>
          <p:cNvPicPr>
            <a:picLocks noChangeAspect="1"/>
          </p:cNvPicPr>
          <p:nvPr/>
        </p:nvPicPr>
        <p:blipFill>
          <a:blip r:embed="rId2"/>
          <a:srcRect/>
          <a:stretch/>
        </p:blipFill>
        <p:spPr>
          <a:xfrm>
            <a:off x="10505624" y="148390"/>
            <a:ext cx="1261872" cy="1261872"/>
          </a:xfrm>
          <a:prstGeom prst="rect">
            <a:avLst/>
          </a:prstGeom>
        </p:spPr>
      </p:pic>
    </p:spTree>
    <p:extLst>
      <p:ext uri="{BB962C8B-B14F-4D97-AF65-F5344CB8AC3E}">
        <p14:creationId xmlns:p14="http://schemas.microsoft.com/office/powerpoint/2010/main" val="9048859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6BED4D37-006D-9239-D284-1F902BDF8FBB}"/>
              </a:ext>
            </a:extLst>
          </p:cNvPr>
          <p:cNvSpPr>
            <a:spLocks noGrp="1"/>
          </p:cNvSpPr>
          <p:nvPr>
            <p:ph idx="1"/>
          </p:nvPr>
        </p:nvSpPr>
        <p:spPr>
          <a:xfrm>
            <a:off x="528635" y="1268760"/>
            <a:ext cx="10742618" cy="4727299"/>
          </a:xfrm>
        </p:spPr>
        <p:txBody>
          <a:bodyPr>
            <a:noAutofit/>
          </a:bodyPr>
          <a:lstStyle/>
          <a:p>
            <a:r>
              <a:rPr lang="en-US" sz="1900" dirty="0"/>
              <a:t>71 </a:t>
            </a:r>
            <a:r>
              <a:rPr lang="en-US" sz="1900" dirty="0" err="1"/>
              <a:t>yo</a:t>
            </a:r>
            <a:r>
              <a:rPr lang="en-US" sz="1900" dirty="0"/>
              <a:t> woman presented with hematuria, cystoscopy showed sessile tumor</a:t>
            </a:r>
          </a:p>
          <a:p>
            <a:r>
              <a:rPr lang="en-US" sz="1900" dirty="0"/>
              <a:t>TURBT showed invasive urothelial carcinoma, NOS, involving the muscularis propria</a:t>
            </a:r>
          </a:p>
          <a:p>
            <a:r>
              <a:rPr lang="en-US" sz="1900" dirty="0"/>
              <a:t>Imaging showed no extravesical disease or metastases</a:t>
            </a:r>
          </a:p>
          <a:p>
            <a:r>
              <a:rPr lang="en-US" sz="1900" dirty="0"/>
              <a:t>Started gemcitabine and cisplatin neoadjuvant chemotherapy</a:t>
            </a:r>
          </a:p>
          <a:p>
            <a:r>
              <a:rPr lang="en-US" sz="1900" dirty="0"/>
              <a:t>Chemotherapy was poorly tolerated</a:t>
            </a:r>
          </a:p>
          <a:p>
            <a:pPr lvl="1"/>
            <a:r>
              <a:rPr lang="en-US" sz="1900" dirty="0"/>
              <a:t>Required switch to split dosing for renal insufficiency</a:t>
            </a:r>
          </a:p>
          <a:p>
            <a:pPr lvl="1"/>
            <a:r>
              <a:rPr lang="en-US" sz="1900" dirty="0"/>
              <a:t>Required growth factor support and dose reduction for </a:t>
            </a:r>
            <a:r>
              <a:rPr lang="en-US" sz="1900" dirty="0" err="1"/>
              <a:t>cytopenias</a:t>
            </a:r>
            <a:endParaRPr lang="en-US" sz="1900" dirty="0"/>
          </a:p>
          <a:p>
            <a:pPr lvl="1"/>
            <a:r>
              <a:rPr lang="en-US" sz="1900" dirty="0"/>
              <a:t>Stopped after 3.5 cycles of gemcitabine and cisplatin</a:t>
            </a:r>
          </a:p>
          <a:p>
            <a:r>
              <a:rPr lang="en-US" sz="1900" dirty="0"/>
              <a:t>Post-chemo CT without metastases</a:t>
            </a:r>
          </a:p>
          <a:p>
            <a:r>
              <a:rPr lang="en-US" sz="1900" dirty="0"/>
              <a:t>Radical cystectomy and TAH-BSO</a:t>
            </a:r>
          </a:p>
          <a:p>
            <a:pPr lvl="1"/>
            <a:r>
              <a:rPr lang="en-US" sz="1900" dirty="0"/>
              <a:t>3.5 cm poorly differentiated UC with micropapillary and plasmacytoid features, pT3b, 7/20 LN involved, negative margins</a:t>
            </a:r>
          </a:p>
          <a:p>
            <a:r>
              <a:rPr lang="en-US" sz="1900" dirty="0"/>
              <a:t>Refused enrollment to AMBASSADOR (A031501) trial (</a:t>
            </a:r>
            <a:r>
              <a:rPr lang="en-US" sz="1900" dirty="0" err="1"/>
              <a:t>pembro</a:t>
            </a:r>
            <a:r>
              <a:rPr lang="en-US" sz="1900" dirty="0"/>
              <a:t> vs observation)</a:t>
            </a:r>
          </a:p>
        </p:txBody>
      </p:sp>
      <p:sp>
        <p:nvSpPr>
          <p:cNvPr id="6" name="Text Placeholder 5">
            <a:extLst>
              <a:ext uri="{FF2B5EF4-FFF2-40B4-BE49-F238E27FC236}">
                <a16:creationId xmlns:a16="http://schemas.microsoft.com/office/drawing/2014/main" id="{D1B48106-6879-76D9-2527-C4FDB7B8F541}"/>
              </a:ext>
            </a:extLst>
          </p:cNvPr>
          <p:cNvSpPr>
            <a:spLocks noGrp="1"/>
          </p:cNvSpPr>
          <p:nvPr>
            <p:ph type="body" sz="quarter" idx="10"/>
          </p:nvPr>
        </p:nvSpPr>
        <p:spPr/>
        <p:txBody>
          <a:bodyPr/>
          <a:lstStyle/>
          <a:p>
            <a:r>
              <a:rPr lang="en-US" sz="3200" dirty="0"/>
              <a:t>Case — Jonathan E Rosenberg, MD</a:t>
            </a:r>
          </a:p>
        </p:txBody>
      </p:sp>
      <p:pic>
        <p:nvPicPr>
          <p:cNvPr id="8" name="Picture 7">
            <a:extLst>
              <a:ext uri="{FF2B5EF4-FFF2-40B4-BE49-F238E27FC236}">
                <a16:creationId xmlns:a16="http://schemas.microsoft.com/office/drawing/2014/main" id="{830DD0DE-2BA3-08BB-1BDF-4326D53C0175}"/>
              </a:ext>
            </a:extLst>
          </p:cNvPr>
          <p:cNvPicPr>
            <a:picLocks noChangeAspect="1"/>
          </p:cNvPicPr>
          <p:nvPr/>
        </p:nvPicPr>
        <p:blipFill>
          <a:blip r:embed="rId2"/>
          <a:srcRect/>
          <a:stretch/>
        </p:blipFill>
        <p:spPr>
          <a:xfrm>
            <a:off x="10505624" y="148390"/>
            <a:ext cx="1261872" cy="1261872"/>
          </a:xfrm>
          <a:prstGeom prst="rect">
            <a:avLst/>
          </a:prstGeom>
        </p:spPr>
      </p:pic>
    </p:spTree>
    <p:extLst>
      <p:ext uri="{BB962C8B-B14F-4D97-AF65-F5344CB8AC3E}">
        <p14:creationId xmlns:p14="http://schemas.microsoft.com/office/powerpoint/2010/main" val="41634859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6BED4D37-006D-9239-D284-1F902BDF8FBB}"/>
              </a:ext>
            </a:extLst>
          </p:cNvPr>
          <p:cNvSpPr>
            <a:spLocks noGrp="1"/>
          </p:cNvSpPr>
          <p:nvPr>
            <p:ph idx="1"/>
          </p:nvPr>
        </p:nvSpPr>
        <p:spPr>
          <a:xfrm>
            <a:off x="528636" y="1233182"/>
            <a:ext cx="8021598" cy="5481943"/>
          </a:xfrm>
        </p:spPr>
        <p:txBody>
          <a:bodyPr>
            <a:normAutofit/>
          </a:bodyPr>
          <a:lstStyle/>
          <a:p>
            <a:r>
              <a:rPr lang="en-US" dirty="0"/>
              <a:t>CT just over 1 year following end of chemotherapy showed multiple mixed sclerotic and lytic lesions in the spine but no extraosseous tumors</a:t>
            </a:r>
          </a:p>
          <a:p>
            <a:r>
              <a:rPr lang="en-US" dirty="0"/>
              <a:t>Biopsy showed metastatic poorly differentiated carcinoma positive for p63, CK20, GATA-3, and CK5/6, negative for TTF1, </a:t>
            </a:r>
            <a:r>
              <a:rPr lang="en-US" dirty="0" err="1"/>
              <a:t>immunoprofile</a:t>
            </a:r>
            <a:r>
              <a:rPr lang="en-US" dirty="0"/>
              <a:t> similar to prior specimens</a:t>
            </a:r>
          </a:p>
          <a:p>
            <a:r>
              <a:rPr lang="en-US" dirty="0"/>
              <a:t>KPS 70% with fatigue and mild generalized back pain</a:t>
            </a:r>
          </a:p>
          <a:p>
            <a:r>
              <a:rPr lang="en-US" dirty="0"/>
              <a:t>NGS sequencing showed no actionable alterations</a:t>
            </a:r>
          </a:p>
          <a:p>
            <a:pPr lvl="1"/>
            <a:r>
              <a:rPr lang="en-US" dirty="0"/>
              <a:t>TP53, ATM, KDM6A, RPTOR, TERT promoter</a:t>
            </a:r>
          </a:p>
        </p:txBody>
      </p:sp>
      <p:sp>
        <p:nvSpPr>
          <p:cNvPr id="6" name="Text Placeholder 5">
            <a:extLst>
              <a:ext uri="{FF2B5EF4-FFF2-40B4-BE49-F238E27FC236}">
                <a16:creationId xmlns:a16="http://schemas.microsoft.com/office/drawing/2014/main" id="{D1B48106-6879-76D9-2527-C4FDB7B8F541}"/>
              </a:ext>
            </a:extLst>
          </p:cNvPr>
          <p:cNvSpPr>
            <a:spLocks noGrp="1"/>
          </p:cNvSpPr>
          <p:nvPr>
            <p:ph type="body" sz="quarter" idx="10"/>
          </p:nvPr>
        </p:nvSpPr>
        <p:spPr/>
        <p:txBody>
          <a:bodyPr/>
          <a:lstStyle/>
          <a:p>
            <a:r>
              <a:rPr lang="en-US" sz="3200" dirty="0"/>
              <a:t>Case — Jonathan E Rosenberg, MD</a:t>
            </a:r>
          </a:p>
        </p:txBody>
      </p:sp>
      <p:pic>
        <p:nvPicPr>
          <p:cNvPr id="8" name="Picture 7">
            <a:extLst>
              <a:ext uri="{FF2B5EF4-FFF2-40B4-BE49-F238E27FC236}">
                <a16:creationId xmlns:a16="http://schemas.microsoft.com/office/drawing/2014/main" id="{830DD0DE-2BA3-08BB-1BDF-4326D53C0175}"/>
              </a:ext>
            </a:extLst>
          </p:cNvPr>
          <p:cNvPicPr>
            <a:picLocks noChangeAspect="1"/>
          </p:cNvPicPr>
          <p:nvPr/>
        </p:nvPicPr>
        <p:blipFill>
          <a:blip r:embed="rId2"/>
          <a:srcRect/>
          <a:stretch/>
        </p:blipFill>
        <p:spPr>
          <a:xfrm>
            <a:off x="10505624" y="148390"/>
            <a:ext cx="1261872" cy="1261872"/>
          </a:xfrm>
          <a:prstGeom prst="rect">
            <a:avLst/>
          </a:prstGeom>
        </p:spPr>
      </p:pic>
      <p:pic>
        <p:nvPicPr>
          <p:cNvPr id="7" name="Picture 6">
            <a:extLst>
              <a:ext uri="{FF2B5EF4-FFF2-40B4-BE49-F238E27FC236}">
                <a16:creationId xmlns:a16="http://schemas.microsoft.com/office/drawing/2014/main" id="{485DBCAD-D814-694E-A985-922699FF6C89}"/>
              </a:ext>
            </a:extLst>
          </p:cNvPr>
          <p:cNvPicPr>
            <a:picLocks noChangeAspect="1"/>
          </p:cNvPicPr>
          <p:nvPr/>
        </p:nvPicPr>
        <p:blipFill>
          <a:blip r:embed="rId3"/>
          <a:stretch>
            <a:fillRect/>
          </a:stretch>
        </p:blipFill>
        <p:spPr>
          <a:xfrm>
            <a:off x="8741598" y="1852552"/>
            <a:ext cx="3154970" cy="3570098"/>
          </a:xfrm>
          <a:prstGeom prst="rect">
            <a:avLst/>
          </a:prstGeom>
        </p:spPr>
      </p:pic>
    </p:spTree>
    <p:extLst>
      <p:ext uri="{BB962C8B-B14F-4D97-AF65-F5344CB8AC3E}">
        <p14:creationId xmlns:p14="http://schemas.microsoft.com/office/powerpoint/2010/main" val="8857337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6BED4D37-006D-9239-D284-1F902BDF8FBB}"/>
              </a:ext>
            </a:extLst>
          </p:cNvPr>
          <p:cNvSpPr>
            <a:spLocks noGrp="1"/>
          </p:cNvSpPr>
          <p:nvPr>
            <p:ph idx="1"/>
          </p:nvPr>
        </p:nvSpPr>
        <p:spPr>
          <a:xfrm>
            <a:off x="528636" y="1233182"/>
            <a:ext cx="10372912" cy="5481943"/>
          </a:xfrm>
        </p:spPr>
        <p:txBody>
          <a:bodyPr>
            <a:normAutofit/>
          </a:bodyPr>
          <a:lstStyle/>
          <a:p>
            <a:r>
              <a:rPr lang="en-US" dirty="0"/>
              <a:t>No measurable disease and therefore not a trial candidate</a:t>
            </a:r>
          </a:p>
          <a:p>
            <a:r>
              <a:rPr lang="en-US" dirty="0"/>
              <a:t>Poor tolerance to prior chemotherapy</a:t>
            </a:r>
          </a:p>
          <a:p>
            <a:r>
              <a:rPr lang="en-US" dirty="0"/>
              <a:t>Bone-only disease has poor track record for IO therapy</a:t>
            </a:r>
          </a:p>
          <a:p>
            <a:r>
              <a:rPr lang="en-US" dirty="0"/>
              <a:t>Relatively asymptomatic – mild pain, fatigue, MR without need for RT</a:t>
            </a:r>
          </a:p>
          <a:p>
            <a:r>
              <a:rPr lang="en-US" dirty="0"/>
              <a:t>Reviewed data from EV-103 cohort A with 73% ORR, data from EV with bone pain palliation, and </a:t>
            </a:r>
            <a:r>
              <a:rPr lang="en-US" dirty="0" err="1"/>
              <a:t>pt</a:t>
            </a:r>
            <a:r>
              <a:rPr lang="en-US" dirty="0"/>
              <a:t> elected compassionate use for combination therapy </a:t>
            </a:r>
            <a:r>
              <a:rPr lang="en-US" dirty="0" err="1"/>
              <a:t>enfortumab</a:t>
            </a:r>
            <a:r>
              <a:rPr lang="en-US" dirty="0"/>
              <a:t> and pembrolizumab</a:t>
            </a:r>
          </a:p>
        </p:txBody>
      </p:sp>
      <p:sp>
        <p:nvSpPr>
          <p:cNvPr id="6" name="Text Placeholder 5">
            <a:extLst>
              <a:ext uri="{FF2B5EF4-FFF2-40B4-BE49-F238E27FC236}">
                <a16:creationId xmlns:a16="http://schemas.microsoft.com/office/drawing/2014/main" id="{D1B48106-6879-76D9-2527-C4FDB7B8F541}"/>
              </a:ext>
            </a:extLst>
          </p:cNvPr>
          <p:cNvSpPr>
            <a:spLocks noGrp="1"/>
          </p:cNvSpPr>
          <p:nvPr>
            <p:ph type="body" sz="quarter" idx="10"/>
          </p:nvPr>
        </p:nvSpPr>
        <p:spPr/>
        <p:txBody>
          <a:bodyPr/>
          <a:lstStyle/>
          <a:p>
            <a:r>
              <a:rPr lang="en-US" sz="3200" dirty="0"/>
              <a:t>Case — Jonathan E Rosenberg, MD</a:t>
            </a:r>
          </a:p>
        </p:txBody>
      </p:sp>
      <p:pic>
        <p:nvPicPr>
          <p:cNvPr id="8" name="Picture 7">
            <a:extLst>
              <a:ext uri="{FF2B5EF4-FFF2-40B4-BE49-F238E27FC236}">
                <a16:creationId xmlns:a16="http://schemas.microsoft.com/office/drawing/2014/main" id="{830DD0DE-2BA3-08BB-1BDF-4326D53C0175}"/>
              </a:ext>
            </a:extLst>
          </p:cNvPr>
          <p:cNvPicPr>
            <a:picLocks noChangeAspect="1"/>
          </p:cNvPicPr>
          <p:nvPr/>
        </p:nvPicPr>
        <p:blipFill>
          <a:blip r:embed="rId2"/>
          <a:srcRect/>
          <a:stretch/>
        </p:blipFill>
        <p:spPr>
          <a:xfrm>
            <a:off x="10505624" y="148390"/>
            <a:ext cx="1261872" cy="1261872"/>
          </a:xfrm>
          <a:prstGeom prst="rect">
            <a:avLst/>
          </a:prstGeom>
        </p:spPr>
      </p:pic>
    </p:spTree>
    <p:extLst>
      <p:ext uri="{BB962C8B-B14F-4D97-AF65-F5344CB8AC3E}">
        <p14:creationId xmlns:p14="http://schemas.microsoft.com/office/powerpoint/2010/main" val="5890349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6BED4D37-006D-9239-D284-1F902BDF8FBB}"/>
              </a:ext>
            </a:extLst>
          </p:cNvPr>
          <p:cNvSpPr>
            <a:spLocks noGrp="1"/>
          </p:cNvSpPr>
          <p:nvPr>
            <p:ph idx="1"/>
          </p:nvPr>
        </p:nvSpPr>
        <p:spPr>
          <a:xfrm>
            <a:off x="528636" y="1233182"/>
            <a:ext cx="8116600" cy="5481943"/>
          </a:xfrm>
        </p:spPr>
        <p:txBody>
          <a:bodyPr>
            <a:normAutofit/>
          </a:bodyPr>
          <a:lstStyle/>
          <a:p>
            <a:r>
              <a:rPr lang="en-US" dirty="0"/>
              <a:t>Received </a:t>
            </a:r>
            <a:r>
              <a:rPr lang="en-US" dirty="0" err="1"/>
              <a:t>enfortumab</a:t>
            </a:r>
            <a:r>
              <a:rPr lang="en-US" dirty="0"/>
              <a:t> 1.25 mg/kg IV days 1 and 8 and pembrolizumab 200 mg IV day 1 every 21 days</a:t>
            </a:r>
          </a:p>
          <a:p>
            <a:r>
              <a:rPr lang="en-US" dirty="0"/>
              <a:t>Developed acute back pain during cycle 1, found to have compression fracture and underwent kyphoplasty with relief</a:t>
            </a:r>
          </a:p>
          <a:p>
            <a:r>
              <a:rPr lang="en-US" dirty="0"/>
              <a:t>Scans after cycle 2 showed sclerosis of bone lesions consistent with treatment effect, alkaline phosphatase went from 350 to 150, pain improved and KPS improved to 80%</a:t>
            </a:r>
          </a:p>
        </p:txBody>
      </p:sp>
      <p:sp>
        <p:nvSpPr>
          <p:cNvPr id="6" name="Text Placeholder 5">
            <a:extLst>
              <a:ext uri="{FF2B5EF4-FFF2-40B4-BE49-F238E27FC236}">
                <a16:creationId xmlns:a16="http://schemas.microsoft.com/office/drawing/2014/main" id="{D1B48106-6879-76D9-2527-C4FDB7B8F541}"/>
              </a:ext>
            </a:extLst>
          </p:cNvPr>
          <p:cNvSpPr>
            <a:spLocks noGrp="1"/>
          </p:cNvSpPr>
          <p:nvPr>
            <p:ph type="body" sz="quarter" idx="10"/>
          </p:nvPr>
        </p:nvSpPr>
        <p:spPr/>
        <p:txBody>
          <a:bodyPr/>
          <a:lstStyle/>
          <a:p>
            <a:r>
              <a:rPr lang="en-US" sz="3200" dirty="0"/>
              <a:t>Case — Jonathan E Rosenberg, MD</a:t>
            </a:r>
          </a:p>
        </p:txBody>
      </p:sp>
      <p:pic>
        <p:nvPicPr>
          <p:cNvPr id="8" name="Picture 7">
            <a:extLst>
              <a:ext uri="{FF2B5EF4-FFF2-40B4-BE49-F238E27FC236}">
                <a16:creationId xmlns:a16="http://schemas.microsoft.com/office/drawing/2014/main" id="{830DD0DE-2BA3-08BB-1BDF-4326D53C0175}"/>
              </a:ext>
            </a:extLst>
          </p:cNvPr>
          <p:cNvPicPr>
            <a:picLocks noChangeAspect="1"/>
          </p:cNvPicPr>
          <p:nvPr/>
        </p:nvPicPr>
        <p:blipFill>
          <a:blip r:embed="rId2"/>
          <a:srcRect/>
          <a:stretch/>
        </p:blipFill>
        <p:spPr>
          <a:xfrm>
            <a:off x="10505624" y="148390"/>
            <a:ext cx="1261872" cy="1261872"/>
          </a:xfrm>
          <a:prstGeom prst="rect">
            <a:avLst/>
          </a:prstGeom>
        </p:spPr>
      </p:pic>
      <p:pic>
        <p:nvPicPr>
          <p:cNvPr id="7" name="Picture 6">
            <a:extLst>
              <a:ext uri="{FF2B5EF4-FFF2-40B4-BE49-F238E27FC236}">
                <a16:creationId xmlns:a16="http://schemas.microsoft.com/office/drawing/2014/main" id="{AC8AB604-056A-1442-B946-832187036942}"/>
              </a:ext>
            </a:extLst>
          </p:cNvPr>
          <p:cNvPicPr>
            <a:picLocks noChangeAspect="1"/>
          </p:cNvPicPr>
          <p:nvPr/>
        </p:nvPicPr>
        <p:blipFill>
          <a:blip r:embed="rId3"/>
          <a:stretch>
            <a:fillRect/>
          </a:stretch>
        </p:blipFill>
        <p:spPr>
          <a:xfrm>
            <a:off x="8844090" y="2083274"/>
            <a:ext cx="3043974" cy="3429000"/>
          </a:xfrm>
          <a:prstGeom prst="rect">
            <a:avLst/>
          </a:prstGeom>
        </p:spPr>
      </p:pic>
      <p:sp>
        <p:nvSpPr>
          <p:cNvPr id="9" name="TextBox 8">
            <a:extLst>
              <a:ext uri="{FF2B5EF4-FFF2-40B4-BE49-F238E27FC236}">
                <a16:creationId xmlns:a16="http://schemas.microsoft.com/office/drawing/2014/main" id="{F0B3F12B-FB4F-F446-A8B1-1E6A3E959EE3}"/>
              </a:ext>
            </a:extLst>
          </p:cNvPr>
          <p:cNvSpPr txBox="1"/>
          <p:nvPr/>
        </p:nvSpPr>
        <p:spPr>
          <a:xfrm>
            <a:off x="9094498" y="1738544"/>
            <a:ext cx="2425557"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n-ea"/>
                <a:cs typeface="+mn-cs"/>
              </a:rPr>
              <a:t>After cycle 2</a:t>
            </a:r>
          </a:p>
        </p:txBody>
      </p:sp>
    </p:spTree>
    <p:extLst>
      <p:ext uri="{BB962C8B-B14F-4D97-AF65-F5344CB8AC3E}">
        <p14:creationId xmlns:p14="http://schemas.microsoft.com/office/powerpoint/2010/main" val="10545691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6BED4D37-006D-9239-D284-1F902BDF8FBB}"/>
              </a:ext>
            </a:extLst>
          </p:cNvPr>
          <p:cNvSpPr>
            <a:spLocks noGrp="1"/>
          </p:cNvSpPr>
          <p:nvPr>
            <p:ph idx="1"/>
          </p:nvPr>
        </p:nvSpPr>
        <p:spPr>
          <a:xfrm>
            <a:off x="528636" y="1233182"/>
            <a:ext cx="10372912" cy="5481943"/>
          </a:xfrm>
        </p:spPr>
        <p:txBody>
          <a:bodyPr>
            <a:normAutofit/>
          </a:bodyPr>
          <a:lstStyle/>
          <a:p>
            <a:r>
              <a:rPr lang="en-US" dirty="0"/>
              <a:t>Went on to receive 5 additional cycles of EV and pembrolizumab without significant complication except grade 1 neuropathy</a:t>
            </a:r>
          </a:p>
          <a:p>
            <a:r>
              <a:rPr lang="en-US" dirty="0"/>
              <a:t>At cycle 6, presented with increasing back and pelvic bone pain </a:t>
            </a:r>
          </a:p>
          <a:p>
            <a:r>
              <a:rPr lang="en-US" dirty="0"/>
              <a:t>Spinal MRI showed new epidural disease, and bone scan showed new pelvic metastases</a:t>
            </a:r>
          </a:p>
          <a:p>
            <a:r>
              <a:rPr lang="en-US" dirty="0"/>
              <a:t>Palliative RT administered to spine and pelvis</a:t>
            </a:r>
          </a:p>
          <a:p>
            <a:r>
              <a:rPr lang="en-US" dirty="0"/>
              <a:t>Performance status rapidly deteriorated, and </a:t>
            </a:r>
            <a:r>
              <a:rPr lang="en-US" dirty="0" err="1"/>
              <a:t>pt</a:t>
            </a:r>
            <a:r>
              <a:rPr lang="en-US" dirty="0"/>
              <a:t> decided for best supportive care and no further anticancer therapy </a:t>
            </a:r>
          </a:p>
          <a:p>
            <a:r>
              <a:rPr lang="en-US" dirty="0"/>
              <a:t>Passed away 4 weeks after radiation completed</a:t>
            </a:r>
          </a:p>
        </p:txBody>
      </p:sp>
      <p:sp>
        <p:nvSpPr>
          <p:cNvPr id="6" name="Text Placeholder 5">
            <a:extLst>
              <a:ext uri="{FF2B5EF4-FFF2-40B4-BE49-F238E27FC236}">
                <a16:creationId xmlns:a16="http://schemas.microsoft.com/office/drawing/2014/main" id="{D1B48106-6879-76D9-2527-C4FDB7B8F541}"/>
              </a:ext>
            </a:extLst>
          </p:cNvPr>
          <p:cNvSpPr>
            <a:spLocks noGrp="1"/>
          </p:cNvSpPr>
          <p:nvPr>
            <p:ph type="body" sz="quarter" idx="10"/>
          </p:nvPr>
        </p:nvSpPr>
        <p:spPr/>
        <p:txBody>
          <a:bodyPr/>
          <a:lstStyle/>
          <a:p>
            <a:r>
              <a:rPr lang="en-US" sz="3200" dirty="0"/>
              <a:t>Case — Jonathan E Rosenberg, MD</a:t>
            </a:r>
          </a:p>
        </p:txBody>
      </p:sp>
      <p:pic>
        <p:nvPicPr>
          <p:cNvPr id="8" name="Picture 7">
            <a:extLst>
              <a:ext uri="{FF2B5EF4-FFF2-40B4-BE49-F238E27FC236}">
                <a16:creationId xmlns:a16="http://schemas.microsoft.com/office/drawing/2014/main" id="{830DD0DE-2BA3-08BB-1BDF-4326D53C0175}"/>
              </a:ext>
            </a:extLst>
          </p:cNvPr>
          <p:cNvPicPr>
            <a:picLocks noChangeAspect="1"/>
          </p:cNvPicPr>
          <p:nvPr/>
        </p:nvPicPr>
        <p:blipFill>
          <a:blip r:embed="rId2"/>
          <a:srcRect/>
          <a:stretch/>
        </p:blipFill>
        <p:spPr>
          <a:xfrm>
            <a:off x="10505624" y="148390"/>
            <a:ext cx="1261872" cy="1261872"/>
          </a:xfrm>
          <a:prstGeom prst="rect">
            <a:avLst/>
          </a:prstGeom>
        </p:spPr>
      </p:pic>
    </p:spTree>
    <p:extLst>
      <p:ext uri="{BB962C8B-B14F-4D97-AF65-F5344CB8AC3E}">
        <p14:creationId xmlns:p14="http://schemas.microsoft.com/office/powerpoint/2010/main" val="18066438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95FFF086-53F2-EA4E-AEB4-F288D5BC76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3392" y="375443"/>
            <a:ext cx="10513168" cy="5866043"/>
          </a:xfrm>
          <a:prstGeom prst="rect">
            <a:avLst/>
          </a:prstGeom>
        </p:spPr>
      </p:pic>
      <p:sp>
        <p:nvSpPr>
          <p:cNvPr id="6" name="TextBox 5">
            <a:extLst>
              <a:ext uri="{FF2B5EF4-FFF2-40B4-BE49-F238E27FC236}">
                <a16:creationId xmlns:a16="http://schemas.microsoft.com/office/drawing/2014/main" id="{C2A05202-C283-1942-8692-8928CD592DDB}"/>
              </a:ext>
            </a:extLst>
          </p:cNvPr>
          <p:cNvSpPr txBox="1"/>
          <p:nvPr/>
        </p:nvSpPr>
        <p:spPr>
          <a:xfrm>
            <a:off x="3647728" y="651639"/>
            <a:ext cx="986167" cy="523220"/>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Arial" pitchFamily="-72" charset="0"/>
                <a:ea typeface="MS PGothic" charset="0"/>
              </a:rPr>
              <a:t>2022</a:t>
            </a:r>
          </a:p>
        </p:txBody>
      </p:sp>
      <p:sp>
        <p:nvSpPr>
          <p:cNvPr id="7" name="TextBox 6">
            <a:extLst>
              <a:ext uri="{FF2B5EF4-FFF2-40B4-BE49-F238E27FC236}">
                <a16:creationId xmlns:a16="http://schemas.microsoft.com/office/drawing/2014/main" id="{63D8D01C-A81F-4B46-8E1A-15B8FC4035D0}"/>
              </a:ext>
            </a:extLst>
          </p:cNvPr>
          <p:cNvSpPr txBox="1"/>
          <p:nvPr/>
        </p:nvSpPr>
        <p:spPr>
          <a:xfrm>
            <a:off x="4778552" y="651639"/>
            <a:ext cx="2202847" cy="523220"/>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Arial" pitchFamily="-72" charset="0"/>
                <a:ea typeface="MS PGothic" charset="0"/>
              </a:rPr>
              <a:t>Abstract 487</a:t>
            </a:r>
          </a:p>
        </p:txBody>
      </p:sp>
    </p:spTree>
    <p:extLst>
      <p:ext uri="{BB962C8B-B14F-4D97-AF65-F5344CB8AC3E}">
        <p14:creationId xmlns:p14="http://schemas.microsoft.com/office/powerpoint/2010/main" val="26677822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960E77-83CD-5546-8166-D3AE59A08FB7}"/>
              </a:ext>
            </a:extLst>
          </p:cNvPr>
          <p:cNvSpPr>
            <a:spLocks noGrp="1"/>
          </p:cNvSpPr>
          <p:nvPr>
            <p:ph type="title"/>
          </p:nvPr>
        </p:nvSpPr>
        <p:spPr>
          <a:xfrm>
            <a:off x="916516" y="3289"/>
            <a:ext cx="10358967" cy="1143000"/>
          </a:xfrm>
        </p:spPr>
        <p:txBody>
          <a:bodyPr/>
          <a:lstStyle/>
          <a:p>
            <a:r>
              <a:rPr lang="en-US" dirty="0">
                <a:latin typeface="Calibri" panose="020F0502020204030204" pitchFamily="34" charset="0"/>
                <a:cs typeface="Calibri" panose="020F0502020204030204" pitchFamily="34" charset="0"/>
              </a:rPr>
              <a:t>JAVELIN-100: Long-Term Overall Survival (OS)</a:t>
            </a:r>
          </a:p>
        </p:txBody>
      </p:sp>
      <p:pic>
        <p:nvPicPr>
          <p:cNvPr id="6" name="Picture 5" descr="Chart&#10;&#10;Description automatically generated">
            <a:extLst>
              <a:ext uri="{FF2B5EF4-FFF2-40B4-BE49-F238E27FC236}">
                <a16:creationId xmlns:a16="http://schemas.microsoft.com/office/drawing/2014/main" id="{A512C013-C9C3-4980-4E8C-81482E994D4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23592" y="980728"/>
            <a:ext cx="7458342" cy="5329674"/>
          </a:xfrm>
          <a:prstGeom prst="rect">
            <a:avLst/>
          </a:prstGeom>
        </p:spPr>
      </p:pic>
      <p:sp>
        <p:nvSpPr>
          <p:cNvPr id="5" name="TextBox 4">
            <a:extLst>
              <a:ext uri="{FF2B5EF4-FFF2-40B4-BE49-F238E27FC236}">
                <a16:creationId xmlns:a16="http://schemas.microsoft.com/office/drawing/2014/main" id="{E3CA8CC6-AB1D-654B-B6BF-CBAAD4B4B043}"/>
              </a:ext>
            </a:extLst>
          </p:cNvPr>
          <p:cNvSpPr txBox="1"/>
          <p:nvPr/>
        </p:nvSpPr>
        <p:spPr>
          <a:xfrm>
            <a:off x="67612" y="6490211"/>
            <a:ext cx="5596340"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Powles T et al. Genitourinary Cancers Symposium 2022;Abstract 487.</a:t>
            </a:r>
          </a:p>
        </p:txBody>
      </p:sp>
    </p:spTree>
    <p:extLst>
      <p:ext uri="{BB962C8B-B14F-4D97-AF65-F5344CB8AC3E}">
        <p14:creationId xmlns:p14="http://schemas.microsoft.com/office/powerpoint/2010/main" val="14781263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960E77-83CD-5546-8166-D3AE59A08FB7}"/>
              </a:ext>
            </a:extLst>
          </p:cNvPr>
          <p:cNvSpPr>
            <a:spLocks noGrp="1"/>
          </p:cNvSpPr>
          <p:nvPr>
            <p:ph type="title"/>
          </p:nvPr>
        </p:nvSpPr>
        <p:spPr>
          <a:xfrm>
            <a:off x="0" y="3289"/>
            <a:ext cx="12192000" cy="1143000"/>
          </a:xfrm>
        </p:spPr>
        <p:txBody>
          <a:bodyPr/>
          <a:lstStyle/>
          <a:p>
            <a:r>
              <a:rPr lang="en-US" dirty="0"/>
              <a:t>JAVELIN-100: Investigator-Assessed Progression-Free Survival (PFS)</a:t>
            </a:r>
          </a:p>
        </p:txBody>
      </p:sp>
      <p:sp>
        <p:nvSpPr>
          <p:cNvPr id="3" name="TextBox 2">
            <a:extLst>
              <a:ext uri="{FF2B5EF4-FFF2-40B4-BE49-F238E27FC236}">
                <a16:creationId xmlns:a16="http://schemas.microsoft.com/office/drawing/2014/main" id="{062709DA-AFBB-AD44-8A9D-9F53F4DE17BA}"/>
              </a:ext>
            </a:extLst>
          </p:cNvPr>
          <p:cNvSpPr txBox="1"/>
          <p:nvPr/>
        </p:nvSpPr>
        <p:spPr>
          <a:xfrm>
            <a:off x="191344" y="6521086"/>
            <a:ext cx="5596340"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Powles T et al. Genitourinary Cancers Symposium 2022;Abstract 487.</a:t>
            </a:r>
          </a:p>
        </p:txBody>
      </p:sp>
      <p:pic>
        <p:nvPicPr>
          <p:cNvPr id="5" name="Picture 4" descr="Chart&#10;&#10;Description automatically generated">
            <a:extLst>
              <a:ext uri="{FF2B5EF4-FFF2-40B4-BE49-F238E27FC236}">
                <a16:creationId xmlns:a16="http://schemas.microsoft.com/office/drawing/2014/main" id="{C2E4BE7C-4AD0-15E6-CFF5-87DA374D26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95600" y="932317"/>
            <a:ext cx="7992888" cy="5542637"/>
          </a:xfrm>
          <a:prstGeom prst="rect">
            <a:avLst/>
          </a:prstGeom>
        </p:spPr>
      </p:pic>
    </p:spTree>
    <p:extLst>
      <p:ext uri="{BB962C8B-B14F-4D97-AF65-F5344CB8AC3E}">
        <p14:creationId xmlns:p14="http://schemas.microsoft.com/office/powerpoint/2010/main" val="35206279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1A6C8-C92E-A241-858C-742836094465}"/>
              </a:ext>
            </a:extLst>
          </p:cNvPr>
          <p:cNvSpPr>
            <a:spLocks noGrp="1"/>
          </p:cNvSpPr>
          <p:nvPr>
            <p:ph type="title"/>
          </p:nvPr>
        </p:nvSpPr>
        <p:spPr>
          <a:xfrm>
            <a:off x="912286" y="53752"/>
            <a:ext cx="10358967" cy="926976"/>
          </a:xfrm>
        </p:spPr>
        <p:txBody>
          <a:bodyPr/>
          <a:lstStyle/>
          <a:p>
            <a:r>
              <a:rPr lang="en-US" dirty="0"/>
              <a:t>Dr Love — Disclosures</a:t>
            </a:r>
          </a:p>
        </p:txBody>
      </p:sp>
      <p:sp>
        <p:nvSpPr>
          <p:cNvPr id="3" name="Content Placeholder 2">
            <a:extLst>
              <a:ext uri="{FF2B5EF4-FFF2-40B4-BE49-F238E27FC236}">
                <a16:creationId xmlns:a16="http://schemas.microsoft.com/office/drawing/2014/main" id="{5DF225B5-DDBB-F04C-87FC-4A699DA2706A}"/>
              </a:ext>
            </a:extLst>
          </p:cNvPr>
          <p:cNvSpPr>
            <a:spLocks noGrp="1"/>
          </p:cNvSpPr>
          <p:nvPr>
            <p:ph idx="1"/>
          </p:nvPr>
        </p:nvSpPr>
        <p:spPr>
          <a:xfrm>
            <a:off x="799612" y="926740"/>
            <a:ext cx="10841004" cy="4799013"/>
          </a:xfrm>
        </p:spPr>
        <p:txBody>
          <a:bodyPr/>
          <a:lstStyle/>
          <a:p>
            <a:pPr marL="98425" indent="0">
              <a:buNone/>
            </a:pPr>
            <a:r>
              <a:rPr lang="en-US" sz="1900" dirty="0"/>
              <a:t>Dr Love</a:t>
            </a:r>
            <a:r>
              <a:rPr lang="en-US" sz="1900" b="0" dirty="0"/>
              <a:t> is president and CEO of Research To Practice. Research To Practice receives funds in the form of educational grants to develop CME activities from the following companies: AbbVie Inc, Adaptive Biotechnologies Corporation, ADC Therapeutics, Agios Pharmaceuticals Inc, Alexion Pharmaceuticals, Amgen Inc, Array BioPharma Inc, a subsidiary of Pfizer Inc, Astellas, AstraZeneca Pharmaceuticals LP, Aveo Pharmaceuticals, Bayer HealthCare Pharmaceuticals, </a:t>
            </a:r>
            <a:r>
              <a:rPr lang="en-US" sz="1900" b="0" dirty="0" err="1"/>
              <a:t>BeiGene</a:t>
            </a:r>
            <a:r>
              <a:rPr lang="en-US" sz="1900" b="0" dirty="0"/>
              <a:t> Ltd, </a:t>
            </a:r>
            <a:r>
              <a:rPr lang="en-US" sz="1900" b="0" dirty="0" err="1"/>
              <a:t>BeyondSpring</a:t>
            </a:r>
            <a:r>
              <a:rPr lang="en-US" sz="1900" b="0" dirty="0"/>
              <a:t> Pharmaceuticals Inc, Blueprint Medicines, Boehringer Ingelheim Pharmaceuticals Inc, Bristol-Myers Squibb Company, Celgene Corporation, Clovis Oncology, </a:t>
            </a:r>
            <a:r>
              <a:rPr lang="en-US" sz="1900" b="0" dirty="0" err="1"/>
              <a:t>Coherus</a:t>
            </a:r>
            <a:r>
              <a:rPr lang="en-US" sz="1900" b="0" dirty="0"/>
              <a:t> </a:t>
            </a:r>
            <a:r>
              <a:rPr lang="en-US" sz="1900" b="0" dirty="0" err="1"/>
              <a:t>BioSciences</a:t>
            </a:r>
            <a:r>
              <a:rPr lang="en-US" sz="1900" b="0" dirty="0"/>
              <a:t>, CTI BioPharma Corp, Daiichi Sankyo Inc, Eisai Inc, Elevation Oncology Inc, EMD Serono Inc, </a:t>
            </a:r>
            <a:r>
              <a:rPr lang="en-US" sz="1900" b="0" dirty="0" err="1"/>
              <a:t>Epizyme</a:t>
            </a:r>
            <a:r>
              <a:rPr lang="en-US" sz="1900" b="0" dirty="0"/>
              <a:t> Inc, Exact Sciences, </a:t>
            </a:r>
            <a:r>
              <a:rPr lang="en-US" sz="1900" b="0" dirty="0" err="1"/>
              <a:t>Exelixis</a:t>
            </a:r>
            <a:r>
              <a:rPr lang="en-US" sz="1900" b="0" dirty="0"/>
              <a:t> Inc, Five Prime Therapeutics Inc, Foundation Medicine, G1 Therapeutics Inc, Genentech, a member of the Roche Group, Genmab, Gilead Sciences Inc, GlaxoSmithKline, Grail Inc, Halozyme Inc, </a:t>
            </a:r>
            <a:r>
              <a:rPr lang="en-US" sz="1900" b="0" dirty="0" err="1"/>
              <a:t>Helsinn</a:t>
            </a:r>
            <a:r>
              <a:rPr lang="en-US" sz="1900" b="0" dirty="0"/>
              <a:t> Healthcare SA, </a:t>
            </a:r>
            <a:r>
              <a:rPr lang="en-US" sz="1900" b="0" dirty="0" err="1"/>
              <a:t>ImmunoGen</a:t>
            </a:r>
            <a:r>
              <a:rPr lang="en-US" sz="1900" b="0" dirty="0"/>
              <a:t> Inc, Incyte Corporation, Ipsen Biopharmaceuticals Inc, Janssen Biotech Inc, administered by Janssen Scientific Affairs LLC, Jazz Pharmaceuticals Inc, </a:t>
            </a:r>
            <a:r>
              <a:rPr lang="en-US" sz="1900" b="0" dirty="0" err="1"/>
              <a:t>Karyopharm</a:t>
            </a:r>
            <a:r>
              <a:rPr lang="en-US" sz="1900" b="0" dirty="0"/>
              <a:t> Therapeutics, Kite, A Gilead Company, Lilly, </a:t>
            </a:r>
            <a:r>
              <a:rPr lang="en-US" sz="1900" b="0" dirty="0" err="1"/>
              <a:t>Loxo</a:t>
            </a:r>
            <a:r>
              <a:rPr lang="en-US" sz="1900" b="0" dirty="0"/>
              <a:t> Oncology Inc, a wholly owned subsidiary of Eli Lilly &amp; Company, Merck, </a:t>
            </a:r>
            <a:r>
              <a:rPr lang="en-US" sz="1900" b="0" dirty="0" err="1"/>
              <a:t>Mersana</a:t>
            </a:r>
            <a:r>
              <a:rPr lang="en-US" sz="1900" b="0" dirty="0"/>
              <a:t> Therapeutics Inc, </a:t>
            </a:r>
            <a:r>
              <a:rPr lang="en-US" sz="1900" b="0" dirty="0" err="1"/>
              <a:t>Natera</a:t>
            </a:r>
            <a:r>
              <a:rPr lang="en-US" sz="1900" b="0" dirty="0"/>
              <a:t> Inc, Novartis, Novartis Pharmaceuticals Corporation on behalf of Advanced Accelerator Applications, </a:t>
            </a:r>
            <a:r>
              <a:rPr lang="en-US" sz="1900" b="0" dirty="0" err="1"/>
              <a:t>Novocure</a:t>
            </a:r>
            <a:r>
              <a:rPr lang="en-US" sz="1900" b="0" dirty="0"/>
              <a:t> Inc, </a:t>
            </a:r>
            <a:r>
              <a:rPr lang="en-US" sz="1900" b="0" dirty="0" err="1"/>
              <a:t>Oncopeptides</a:t>
            </a:r>
            <a:r>
              <a:rPr lang="en-US" sz="1900" b="0" dirty="0"/>
              <a:t>, Pfizer Inc, Pharmacyclics LLC, an AbbVie Company, Puma Biotechnology Inc, Regeneron Pharmaceuticals Inc, Sanofi Genzyme, </a:t>
            </a:r>
            <a:r>
              <a:rPr lang="en-US" sz="1900" b="0" dirty="0" err="1"/>
              <a:t>Seagen</a:t>
            </a:r>
            <a:r>
              <a:rPr lang="en-US" sz="1900" b="0" dirty="0"/>
              <a:t> Inc, </a:t>
            </a:r>
            <a:r>
              <a:rPr lang="en-US" sz="1900" b="0" dirty="0" err="1"/>
              <a:t>Servier</a:t>
            </a:r>
            <a:r>
              <a:rPr lang="en-US" sz="1900" b="0" dirty="0"/>
              <a:t> Pharmaceuticals LLC, Sumitomo Dainippon Pharma Oncology Inc, Taiho Oncology Inc, Takeda Pharmaceuticals USA Inc, </a:t>
            </a:r>
            <a:r>
              <a:rPr lang="en-US" sz="1900" b="0" dirty="0" err="1"/>
              <a:t>Tesaro</a:t>
            </a:r>
            <a:r>
              <a:rPr lang="en-US" sz="1900" b="0" dirty="0"/>
              <a:t>, A GSK Company, TG Therapeutics Inc, Turning Point Therapeutics Inc, </a:t>
            </a:r>
            <a:r>
              <a:rPr lang="en-US" sz="1900" b="0" dirty="0" err="1"/>
              <a:t>Verastem</a:t>
            </a:r>
            <a:r>
              <a:rPr lang="en-US" sz="1900" b="0" dirty="0"/>
              <a:t> Inc and </a:t>
            </a:r>
            <a:r>
              <a:rPr lang="en-US" sz="1900" b="0" dirty="0" err="1"/>
              <a:t>Zymeworks</a:t>
            </a:r>
            <a:r>
              <a:rPr lang="en-US" sz="1900" b="0" dirty="0"/>
              <a:t> Inc.</a:t>
            </a:r>
          </a:p>
        </p:txBody>
      </p:sp>
    </p:spTree>
    <p:extLst>
      <p:ext uri="{BB962C8B-B14F-4D97-AF65-F5344CB8AC3E}">
        <p14:creationId xmlns:p14="http://schemas.microsoft.com/office/powerpoint/2010/main" val="311011510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2241B23-4DA7-4544-9810-FB66585C44FA}"/>
              </a:ext>
            </a:extLst>
          </p:cNvPr>
          <p:cNvSpPr>
            <a:spLocks noGrp="1"/>
          </p:cNvSpPr>
          <p:nvPr>
            <p:ph type="title"/>
          </p:nvPr>
        </p:nvSpPr>
        <p:spPr>
          <a:xfrm>
            <a:off x="912286" y="42347"/>
            <a:ext cx="10358967" cy="1143000"/>
          </a:xfrm>
        </p:spPr>
        <p:txBody>
          <a:bodyPr/>
          <a:lstStyle/>
          <a:p>
            <a:r>
              <a:rPr lang="en-US" dirty="0" err="1"/>
              <a:t>Enfortumab</a:t>
            </a:r>
            <a:r>
              <a:rPr lang="en-US" dirty="0"/>
              <a:t> </a:t>
            </a:r>
            <a:r>
              <a:rPr lang="en-US" dirty="0" err="1"/>
              <a:t>Vedotin</a:t>
            </a:r>
            <a:r>
              <a:rPr lang="en-US" dirty="0"/>
              <a:t>: Nectin-4 Targeted Therapy</a:t>
            </a:r>
          </a:p>
        </p:txBody>
      </p:sp>
      <p:pic>
        <p:nvPicPr>
          <p:cNvPr id="9" name="Picture 8" descr="Diagram&#10;&#10;Description automatically generated">
            <a:extLst>
              <a:ext uri="{FF2B5EF4-FFF2-40B4-BE49-F238E27FC236}">
                <a16:creationId xmlns:a16="http://schemas.microsoft.com/office/drawing/2014/main" id="{E3B67820-5149-C445-89EA-AEF1B5A71A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2286" y="836712"/>
            <a:ext cx="10189631" cy="5472608"/>
          </a:xfrm>
          <a:prstGeom prst="rect">
            <a:avLst/>
          </a:prstGeom>
        </p:spPr>
      </p:pic>
      <p:sp>
        <p:nvSpPr>
          <p:cNvPr id="10" name="TextBox 9">
            <a:extLst>
              <a:ext uri="{FF2B5EF4-FFF2-40B4-BE49-F238E27FC236}">
                <a16:creationId xmlns:a16="http://schemas.microsoft.com/office/drawing/2014/main" id="{518095B6-0B7B-DE4A-BCA4-8AB80C759E5C}"/>
              </a:ext>
            </a:extLst>
          </p:cNvPr>
          <p:cNvSpPr txBox="1"/>
          <p:nvPr/>
        </p:nvSpPr>
        <p:spPr>
          <a:xfrm>
            <a:off x="9192344" y="6093876"/>
            <a:ext cx="937113" cy="215444"/>
          </a:xfrm>
          <a:prstGeom prst="rect">
            <a:avLst/>
          </a:prstGeom>
          <a:solidFill>
            <a:schemeClr val="bg1"/>
          </a:solid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endParaRPr kumimoji="0" lang="en-US" sz="800" b="1" i="0" u="none" strike="noStrike" kern="1200" cap="none" spc="0" normalizeH="0" baseline="0" noProof="0" dirty="0">
              <a:ln>
                <a:noFill/>
              </a:ln>
              <a:solidFill>
                <a:srgbClr val="3333CC"/>
              </a:solidFill>
              <a:effectLst/>
              <a:uLnTx/>
              <a:uFillTx/>
              <a:latin typeface="Arial" pitchFamily="-72" charset="0"/>
              <a:ea typeface="MS PGothic" charset="0"/>
            </a:endParaRPr>
          </a:p>
        </p:txBody>
      </p:sp>
      <p:sp>
        <p:nvSpPr>
          <p:cNvPr id="11" name="TextBox 10">
            <a:extLst>
              <a:ext uri="{FF2B5EF4-FFF2-40B4-BE49-F238E27FC236}">
                <a16:creationId xmlns:a16="http://schemas.microsoft.com/office/drawing/2014/main" id="{FF0B8D16-79B2-764A-9E7A-9178067AE042}"/>
              </a:ext>
            </a:extLst>
          </p:cNvPr>
          <p:cNvSpPr txBox="1"/>
          <p:nvPr/>
        </p:nvSpPr>
        <p:spPr>
          <a:xfrm>
            <a:off x="7744724" y="6346221"/>
            <a:ext cx="3422989" cy="338554"/>
          </a:xfrm>
          <a:prstGeom prst="rect">
            <a:avLst/>
          </a:prstGeom>
          <a:noFill/>
        </p:spPr>
        <p:txBody>
          <a:bodyPr wrap="none" rtlCol="0">
            <a:spAutoFit/>
          </a:bodyPr>
          <a:lstStyle/>
          <a:p>
            <a:pPr marL="0" marR="0" lvl="0" indent="0" algn="r"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Courtesy of Jonathan E Rosenberg, MD</a:t>
            </a:r>
          </a:p>
        </p:txBody>
      </p:sp>
      <p:sp>
        <p:nvSpPr>
          <p:cNvPr id="6" name="Rectangle 5">
            <a:extLst>
              <a:ext uri="{FF2B5EF4-FFF2-40B4-BE49-F238E27FC236}">
                <a16:creationId xmlns:a16="http://schemas.microsoft.com/office/drawing/2014/main" id="{A8F65116-59F5-A44D-A4AD-7E9B649C2473}"/>
              </a:ext>
            </a:extLst>
          </p:cNvPr>
          <p:cNvSpPr/>
          <p:nvPr/>
        </p:nvSpPr>
        <p:spPr bwMode="auto">
          <a:xfrm>
            <a:off x="2639616" y="1185347"/>
            <a:ext cx="1944216" cy="79436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4" name="TextBox 3">
            <a:extLst>
              <a:ext uri="{FF2B5EF4-FFF2-40B4-BE49-F238E27FC236}">
                <a16:creationId xmlns:a16="http://schemas.microsoft.com/office/drawing/2014/main" id="{190B73AE-1B80-E440-9A19-5A3FB508140C}"/>
              </a:ext>
            </a:extLst>
          </p:cNvPr>
          <p:cNvSpPr txBox="1"/>
          <p:nvPr/>
        </p:nvSpPr>
        <p:spPr>
          <a:xfrm>
            <a:off x="2673053" y="1127096"/>
            <a:ext cx="1910779" cy="169277"/>
          </a:xfrm>
          <a:prstGeom prst="rect">
            <a:avLst/>
          </a:prstGeom>
          <a:solidFill>
            <a:schemeClr val="bg1"/>
          </a:solidFill>
        </p:spPr>
        <p:txBody>
          <a:bodyPr wrap="none" lIns="0" tIns="0" rIns="0" bIns="0"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Arial Narrow" panose="020B0604020202020204" pitchFamily="34" charset="0"/>
                <a:ea typeface="MS PGothic" charset="0"/>
                <a:cs typeface="Arial Narrow" panose="020B0604020202020204" pitchFamily="34" charset="0"/>
              </a:rPr>
              <a:t>Anti-Nectin-4 monoclonal antibody</a:t>
            </a:r>
          </a:p>
        </p:txBody>
      </p:sp>
      <p:sp>
        <p:nvSpPr>
          <p:cNvPr id="12" name="TextBox 11">
            <a:extLst>
              <a:ext uri="{FF2B5EF4-FFF2-40B4-BE49-F238E27FC236}">
                <a16:creationId xmlns:a16="http://schemas.microsoft.com/office/drawing/2014/main" id="{5D306C6E-C561-C34A-B7AE-7B80B335418B}"/>
              </a:ext>
            </a:extLst>
          </p:cNvPr>
          <p:cNvSpPr txBox="1"/>
          <p:nvPr/>
        </p:nvSpPr>
        <p:spPr>
          <a:xfrm>
            <a:off x="2673053" y="1323619"/>
            <a:ext cx="1384995" cy="169277"/>
          </a:xfrm>
          <a:prstGeom prst="rect">
            <a:avLst/>
          </a:prstGeom>
          <a:solidFill>
            <a:schemeClr val="bg1"/>
          </a:solidFill>
        </p:spPr>
        <p:txBody>
          <a:bodyPr wrap="none" lIns="0" tIns="0" rIns="0" bIns="0"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Arial Narrow" panose="020B0604020202020204" pitchFamily="34" charset="0"/>
                <a:ea typeface="MS PGothic" charset="0"/>
                <a:cs typeface="Arial Narrow" panose="020B0604020202020204" pitchFamily="34" charset="0"/>
              </a:rPr>
              <a:t>Protease-cleavable linker</a:t>
            </a:r>
          </a:p>
        </p:txBody>
      </p:sp>
      <p:sp>
        <p:nvSpPr>
          <p:cNvPr id="13" name="TextBox 12">
            <a:extLst>
              <a:ext uri="{FF2B5EF4-FFF2-40B4-BE49-F238E27FC236}">
                <a16:creationId xmlns:a16="http://schemas.microsoft.com/office/drawing/2014/main" id="{A38EBCCD-15EB-5C4B-A7FF-250A83515CF6}"/>
              </a:ext>
            </a:extLst>
          </p:cNvPr>
          <p:cNvSpPr txBox="1"/>
          <p:nvPr/>
        </p:nvSpPr>
        <p:spPr>
          <a:xfrm>
            <a:off x="2673053" y="1507884"/>
            <a:ext cx="1827423" cy="338554"/>
          </a:xfrm>
          <a:prstGeom prst="rect">
            <a:avLst/>
          </a:prstGeom>
          <a:solidFill>
            <a:schemeClr val="bg1"/>
          </a:solidFill>
        </p:spPr>
        <p:txBody>
          <a:bodyPr wrap="none" lIns="0" tIns="0" rIns="0" bIns="0"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Arial Narrow" panose="020B0604020202020204" pitchFamily="34" charset="0"/>
                <a:ea typeface="MS PGothic" charset="0"/>
                <a:cs typeface="Arial Narrow" panose="020B0604020202020204" pitchFamily="34" charset="0"/>
              </a:rPr>
              <a:t>Monomethyl auristatin E (MMAE),</a:t>
            </a:r>
            <a:br>
              <a:rPr kumimoji="0" lang="en-US" sz="1100" b="1" i="0" u="none" strike="noStrike" kern="1200" cap="none" spc="0" normalizeH="0" baseline="0" noProof="0" dirty="0">
                <a:ln>
                  <a:noFill/>
                </a:ln>
                <a:solidFill>
                  <a:srgbClr val="000000"/>
                </a:solidFill>
                <a:effectLst/>
                <a:uLnTx/>
                <a:uFillTx/>
                <a:latin typeface="Arial Narrow" panose="020B0604020202020204" pitchFamily="34" charset="0"/>
                <a:ea typeface="MS PGothic" charset="0"/>
                <a:cs typeface="Arial Narrow" panose="020B0604020202020204" pitchFamily="34" charset="0"/>
              </a:rPr>
            </a:br>
            <a:r>
              <a:rPr kumimoji="0" lang="en-US" sz="1100" b="1" i="0" u="none" strike="noStrike" kern="1200" cap="none" spc="0" normalizeH="0" baseline="0" noProof="0" dirty="0">
                <a:ln>
                  <a:noFill/>
                </a:ln>
                <a:solidFill>
                  <a:srgbClr val="000000"/>
                </a:solidFill>
                <a:effectLst/>
                <a:uLnTx/>
                <a:uFillTx/>
                <a:latin typeface="Arial Narrow" panose="020B0604020202020204" pitchFamily="34" charset="0"/>
                <a:ea typeface="MS PGothic" charset="0"/>
                <a:cs typeface="Arial Narrow" panose="020B0604020202020204" pitchFamily="34" charset="0"/>
              </a:rPr>
              <a:t>microtubule-disrupting agent</a:t>
            </a:r>
          </a:p>
        </p:txBody>
      </p:sp>
    </p:spTree>
    <p:extLst>
      <p:ext uri="{BB962C8B-B14F-4D97-AF65-F5344CB8AC3E}">
        <p14:creationId xmlns:p14="http://schemas.microsoft.com/office/powerpoint/2010/main" val="15558890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597E88D-E2AE-314B-86DC-2759B3976A8F}"/>
              </a:ext>
            </a:extLst>
          </p:cNvPr>
          <p:cNvSpPr>
            <a:spLocks noGrp="1"/>
          </p:cNvSpPr>
          <p:nvPr>
            <p:ph type="title"/>
          </p:nvPr>
        </p:nvSpPr>
        <p:spPr>
          <a:xfrm>
            <a:off x="816237" y="1484784"/>
            <a:ext cx="9816267" cy="2664296"/>
          </a:xfrm>
        </p:spPr>
        <p:txBody>
          <a:bodyPr/>
          <a:lstStyle/>
          <a:p>
            <a:pPr algn="l"/>
            <a:r>
              <a:rPr lang="en-US" sz="3600" dirty="0"/>
              <a:t>Study EV-103: Update on Durability Results and Long Term Outcome of </a:t>
            </a:r>
            <a:r>
              <a:rPr lang="en-US" sz="3600" dirty="0" err="1"/>
              <a:t>Enfortumab</a:t>
            </a:r>
            <a:r>
              <a:rPr lang="en-US" sz="3600" dirty="0"/>
              <a:t> </a:t>
            </a:r>
            <a:r>
              <a:rPr lang="en-US" sz="3600" dirty="0" err="1"/>
              <a:t>Vedotin</a:t>
            </a:r>
            <a:r>
              <a:rPr lang="en-US" sz="3600" dirty="0"/>
              <a:t> + Pembrolizumab in First Line Locally Advanced or Metastatic Urothelial Carcinoma (la/</a:t>
            </a:r>
            <a:r>
              <a:rPr lang="en-US" sz="3600" dirty="0" err="1"/>
              <a:t>mUC</a:t>
            </a:r>
            <a:r>
              <a:rPr lang="en-US" sz="3600" dirty="0"/>
              <a:t>)</a:t>
            </a:r>
          </a:p>
        </p:txBody>
      </p:sp>
      <p:sp>
        <p:nvSpPr>
          <p:cNvPr id="4" name="Content Placeholder 3">
            <a:extLst>
              <a:ext uri="{FF2B5EF4-FFF2-40B4-BE49-F238E27FC236}">
                <a16:creationId xmlns:a16="http://schemas.microsoft.com/office/drawing/2014/main" id="{FB4437C9-454D-D649-8D32-1E10F47C0800}"/>
              </a:ext>
            </a:extLst>
          </p:cNvPr>
          <p:cNvSpPr>
            <a:spLocks noGrp="1"/>
          </p:cNvSpPr>
          <p:nvPr>
            <p:ph idx="1"/>
          </p:nvPr>
        </p:nvSpPr>
        <p:spPr>
          <a:xfrm>
            <a:off x="782874" y="4149080"/>
            <a:ext cx="10392330" cy="1561930"/>
          </a:xfrm>
        </p:spPr>
        <p:txBody>
          <a:bodyPr/>
          <a:lstStyle/>
          <a:p>
            <a:pPr marL="98425" indent="0">
              <a:spcAft>
                <a:spcPts val="0"/>
              </a:spcAft>
              <a:buNone/>
            </a:pPr>
            <a:r>
              <a:rPr lang="en-US" b="0" dirty="0"/>
              <a:t>Friedlander TW et al. </a:t>
            </a:r>
            <a:br>
              <a:rPr lang="en-US" b="0" dirty="0"/>
            </a:br>
            <a:r>
              <a:rPr lang="en-US" b="0" kern="1200" dirty="0">
                <a:latin typeface="Calibri" panose="020F0502020204030204" pitchFamily="34" charset="0"/>
                <a:ea typeface="MS PGothic" charset="0"/>
                <a:cs typeface="Calibri" panose="020F0502020204030204" pitchFamily="34" charset="0"/>
              </a:rPr>
              <a:t>ASCO 2021;Abstract 4528</a:t>
            </a:r>
            <a:r>
              <a:rPr lang="en-US" b="0" dirty="0"/>
              <a:t>.</a:t>
            </a:r>
          </a:p>
        </p:txBody>
      </p:sp>
    </p:spTree>
    <p:extLst>
      <p:ext uri="{BB962C8B-B14F-4D97-AF65-F5344CB8AC3E}">
        <p14:creationId xmlns:p14="http://schemas.microsoft.com/office/powerpoint/2010/main" val="2027208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A80EEE-D58F-EC40-89A0-1F6286E6B2E4}"/>
              </a:ext>
            </a:extLst>
          </p:cNvPr>
          <p:cNvSpPr>
            <a:spLocks noGrp="1"/>
          </p:cNvSpPr>
          <p:nvPr>
            <p:ph type="title"/>
          </p:nvPr>
        </p:nvSpPr>
        <p:spPr>
          <a:xfrm>
            <a:off x="695400" y="363903"/>
            <a:ext cx="10358967" cy="747254"/>
          </a:xfrm>
        </p:spPr>
        <p:txBody>
          <a:bodyPr/>
          <a:lstStyle/>
          <a:p>
            <a:pPr algn="l"/>
            <a:r>
              <a:rPr lang="en-US" dirty="0"/>
              <a:t>EV-103: </a:t>
            </a:r>
            <a:r>
              <a:rPr lang="en-US" dirty="0" err="1"/>
              <a:t>Enfortumab</a:t>
            </a:r>
            <a:r>
              <a:rPr lang="en-US" dirty="0"/>
              <a:t> </a:t>
            </a:r>
            <a:r>
              <a:rPr lang="en-US" dirty="0" err="1"/>
              <a:t>Vedotin</a:t>
            </a:r>
            <a:r>
              <a:rPr lang="en-US" dirty="0"/>
              <a:t> with Pembrolizumab as First-Line Therapy for Locally Advanced or Metastatic Urothelial Carcinoma</a:t>
            </a:r>
          </a:p>
        </p:txBody>
      </p:sp>
      <p:sp>
        <p:nvSpPr>
          <p:cNvPr id="4" name="TextBox 3">
            <a:extLst>
              <a:ext uri="{FF2B5EF4-FFF2-40B4-BE49-F238E27FC236}">
                <a16:creationId xmlns:a16="http://schemas.microsoft.com/office/drawing/2014/main" id="{8C9C2BF0-8B99-0F4D-830D-6C8C4460C4E8}"/>
              </a:ext>
            </a:extLst>
          </p:cNvPr>
          <p:cNvSpPr txBox="1"/>
          <p:nvPr/>
        </p:nvSpPr>
        <p:spPr>
          <a:xfrm>
            <a:off x="119336" y="6457533"/>
            <a:ext cx="4152675" cy="338554"/>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Friedlander TW et al. </a:t>
            </a:r>
            <a:r>
              <a:rPr kumimoji="0" lang="en-US" sz="1600" b="0" u="none" strike="noStrike" kern="1200" cap="none" spc="0" normalizeH="0" baseline="0" noProof="0" dirty="0">
                <a:ln>
                  <a:noFill/>
                </a:ln>
                <a:solidFill>
                  <a:srgbClr val="000000"/>
                </a:solidFill>
                <a:effectLst/>
                <a:uLnTx/>
                <a:uFillTx/>
                <a:latin typeface="Calibri"/>
                <a:ea typeface="MS PGothic" charset="0"/>
              </a:rPr>
              <a:t>ASCO </a:t>
            </a:r>
            <a:r>
              <a:rPr kumimoji="0" lang="en-US" sz="1600" b="0" i="0" u="none" strike="noStrike" kern="1200" cap="none" spc="0" normalizeH="0" baseline="0" noProof="0" dirty="0">
                <a:ln>
                  <a:noFill/>
                </a:ln>
                <a:solidFill>
                  <a:srgbClr val="000000"/>
                </a:solidFill>
                <a:effectLst/>
                <a:uLnTx/>
                <a:uFillTx/>
                <a:latin typeface="Calibri"/>
                <a:ea typeface="MS PGothic" charset="0"/>
              </a:rPr>
              <a:t>2021;Abstract 4528</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t>
            </a:r>
          </a:p>
        </p:txBody>
      </p:sp>
      <p:sp>
        <p:nvSpPr>
          <p:cNvPr id="9" name="Rectangle 8">
            <a:extLst>
              <a:ext uri="{FF2B5EF4-FFF2-40B4-BE49-F238E27FC236}">
                <a16:creationId xmlns:a16="http://schemas.microsoft.com/office/drawing/2014/main" id="{030617F0-C4CE-0440-A171-5D72666151E1}"/>
              </a:ext>
            </a:extLst>
          </p:cNvPr>
          <p:cNvSpPr/>
          <p:nvPr/>
        </p:nvSpPr>
        <p:spPr bwMode="auto">
          <a:xfrm>
            <a:off x="1055440" y="1412776"/>
            <a:ext cx="9865096" cy="460851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pic>
        <p:nvPicPr>
          <p:cNvPr id="14" name="Picture 13" descr="A screenshot of a computer&#10;&#10;Description automatically generated with medium confidence">
            <a:extLst>
              <a:ext uri="{FF2B5EF4-FFF2-40B4-BE49-F238E27FC236}">
                <a16:creationId xmlns:a16="http://schemas.microsoft.com/office/drawing/2014/main" id="{7E010ECC-AF7A-BB41-8430-59DD17AD14F2}"/>
              </a:ext>
            </a:extLst>
          </p:cNvPr>
          <p:cNvPicPr>
            <a:picLocks noChangeAspect="1"/>
          </p:cNvPicPr>
          <p:nvPr/>
        </p:nvPicPr>
        <p:blipFill>
          <a:blip r:embed="rId2"/>
          <a:stretch>
            <a:fillRect/>
          </a:stretch>
        </p:blipFill>
        <p:spPr>
          <a:xfrm>
            <a:off x="1661617" y="1556792"/>
            <a:ext cx="8538839" cy="4320480"/>
          </a:xfrm>
          <a:prstGeom prst="rect">
            <a:avLst/>
          </a:prstGeom>
        </p:spPr>
      </p:pic>
    </p:spTree>
    <p:extLst>
      <p:ext uri="{BB962C8B-B14F-4D97-AF65-F5344CB8AC3E}">
        <p14:creationId xmlns:p14="http://schemas.microsoft.com/office/powerpoint/2010/main" val="2914370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Text&#10;&#10;Description automatically generated">
            <a:extLst>
              <a:ext uri="{FF2B5EF4-FFF2-40B4-BE49-F238E27FC236}">
                <a16:creationId xmlns:a16="http://schemas.microsoft.com/office/drawing/2014/main" id="{D16CA465-AA5E-5F2D-3715-EF41F0F24A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9835" y="579805"/>
            <a:ext cx="10125390" cy="5698390"/>
          </a:xfrm>
          <a:prstGeom prst="rect">
            <a:avLst/>
          </a:prstGeom>
        </p:spPr>
      </p:pic>
      <p:sp>
        <p:nvSpPr>
          <p:cNvPr id="4" name="Content Placeholder 3">
            <a:extLst>
              <a:ext uri="{FF2B5EF4-FFF2-40B4-BE49-F238E27FC236}">
                <a16:creationId xmlns:a16="http://schemas.microsoft.com/office/drawing/2014/main" id="{FB4437C9-454D-D649-8D32-1E10F47C0800}"/>
              </a:ext>
            </a:extLst>
          </p:cNvPr>
          <p:cNvSpPr>
            <a:spLocks noGrp="1"/>
          </p:cNvSpPr>
          <p:nvPr>
            <p:ph idx="1"/>
          </p:nvPr>
        </p:nvSpPr>
        <p:spPr>
          <a:xfrm>
            <a:off x="3863752" y="860068"/>
            <a:ext cx="2963917" cy="504056"/>
          </a:xfrm>
        </p:spPr>
        <p:txBody>
          <a:bodyPr/>
          <a:lstStyle/>
          <a:p>
            <a:pPr marL="98425" indent="0">
              <a:spcAft>
                <a:spcPts val="0"/>
              </a:spcAft>
              <a:buNone/>
            </a:pPr>
            <a:r>
              <a:rPr lang="en-US" b="0" kern="1200" dirty="0">
                <a:solidFill>
                  <a:schemeClr val="tx1"/>
                </a:solidFill>
                <a:latin typeface="Calibri" panose="020F0502020204030204" pitchFamily="34" charset="0"/>
                <a:ea typeface="MS PGothic" charset="0"/>
                <a:cs typeface="Calibri" panose="020F0502020204030204" pitchFamily="34" charset="0"/>
              </a:rPr>
              <a:t>Abstract LBA27</a:t>
            </a:r>
            <a:endParaRPr lang="en-US" b="0" dirty="0">
              <a:solidFill>
                <a:schemeClr val="tx1"/>
              </a:solidFill>
            </a:endParaRPr>
          </a:p>
        </p:txBody>
      </p:sp>
    </p:spTree>
    <p:extLst>
      <p:ext uri="{BB962C8B-B14F-4D97-AF65-F5344CB8AC3E}">
        <p14:creationId xmlns:p14="http://schemas.microsoft.com/office/powerpoint/2010/main" val="7444384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597E88D-E2AE-314B-86DC-2759B3976A8F}"/>
              </a:ext>
            </a:extLst>
          </p:cNvPr>
          <p:cNvSpPr>
            <a:spLocks noGrp="1"/>
          </p:cNvSpPr>
          <p:nvPr>
            <p:ph type="title"/>
          </p:nvPr>
        </p:nvSpPr>
        <p:spPr>
          <a:xfrm>
            <a:off x="695399" y="91598"/>
            <a:ext cx="9816267" cy="1311548"/>
          </a:xfrm>
        </p:spPr>
        <p:txBody>
          <a:bodyPr/>
          <a:lstStyle/>
          <a:p>
            <a:pPr algn="l"/>
            <a:r>
              <a:rPr lang="en-US" sz="3600" dirty="0">
                <a:solidFill>
                  <a:srgbClr val="0231FF"/>
                </a:solidFill>
              </a:rPr>
              <a:t>Rationale for Combining Erdafitinib and </a:t>
            </a:r>
            <a:r>
              <a:rPr lang="en-US" sz="3600" dirty="0" err="1">
                <a:solidFill>
                  <a:srgbClr val="0231FF"/>
                </a:solidFill>
              </a:rPr>
              <a:t>Cetrelimab</a:t>
            </a:r>
            <a:endParaRPr lang="en-US" sz="3600" dirty="0">
              <a:solidFill>
                <a:srgbClr val="0231FF"/>
              </a:solidFill>
            </a:endParaRPr>
          </a:p>
        </p:txBody>
      </p:sp>
      <p:sp>
        <p:nvSpPr>
          <p:cNvPr id="4" name="Content Placeholder 3">
            <a:extLst>
              <a:ext uri="{FF2B5EF4-FFF2-40B4-BE49-F238E27FC236}">
                <a16:creationId xmlns:a16="http://schemas.microsoft.com/office/drawing/2014/main" id="{FB4437C9-454D-D649-8D32-1E10F47C0800}"/>
              </a:ext>
            </a:extLst>
          </p:cNvPr>
          <p:cNvSpPr>
            <a:spLocks noGrp="1"/>
          </p:cNvSpPr>
          <p:nvPr>
            <p:ph idx="1"/>
          </p:nvPr>
        </p:nvSpPr>
        <p:spPr>
          <a:xfrm>
            <a:off x="203684" y="6525344"/>
            <a:ext cx="10392330" cy="171400"/>
          </a:xfrm>
        </p:spPr>
        <p:txBody>
          <a:bodyPr/>
          <a:lstStyle/>
          <a:p>
            <a:pPr marL="98425" indent="0">
              <a:spcAft>
                <a:spcPts val="0"/>
              </a:spcAft>
              <a:buNone/>
            </a:pPr>
            <a:r>
              <a:rPr lang="en-US" sz="1500" b="0" dirty="0">
                <a:solidFill>
                  <a:schemeClr val="tx1"/>
                </a:solidFill>
              </a:rPr>
              <a:t>Powles T et al. </a:t>
            </a:r>
            <a:r>
              <a:rPr lang="en-US" sz="1500" b="0" kern="1200" dirty="0">
                <a:solidFill>
                  <a:schemeClr val="tx1"/>
                </a:solidFill>
                <a:latin typeface="Calibri" panose="020F0502020204030204" pitchFamily="34" charset="0"/>
                <a:ea typeface="MS PGothic" charset="0"/>
                <a:cs typeface="Calibri" panose="020F0502020204030204" pitchFamily="34" charset="0"/>
              </a:rPr>
              <a:t>ESMO 2021;Abstract LBA27</a:t>
            </a:r>
            <a:r>
              <a:rPr lang="en-US" sz="1500" b="0" dirty="0">
                <a:solidFill>
                  <a:schemeClr val="tx1"/>
                </a:solidFill>
              </a:rPr>
              <a:t>.</a:t>
            </a:r>
          </a:p>
        </p:txBody>
      </p:sp>
      <p:pic>
        <p:nvPicPr>
          <p:cNvPr id="5" name="Picture 4" descr="Graphical user interface, text, application, Teams&#10;&#10;Description automatically generated">
            <a:extLst>
              <a:ext uri="{FF2B5EF4-FFF2-40B4-BE49-F238E27FC236}">
                <a16:creationId xmlns:a16="http://schemas.microsoft.com/office/drawing/2014/main" id="{E6AE9D4D-3D23-00AA-8474-98E4406A49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3684" y="1268760"/>
            <a:ext cx="11784632" cy="4715736"/>
          </a:xfrm>
          <a:prstGeom prst="rect">
            <a:avLst/>
          </a:prstGeom>
        </p:spPr>
      </p:pic>
      <p:sp>
        <p:nvSpPr>
          <p:cNvPr id="6" name="TextBox 5">
            <a:extLst>
              <a:ext uri="{FF2B5EF4-FFF2-40B4-BE49-F238E27FC236}">
                <a16:creationId xmlns:a16="http://schemas.microsoft.com/office/drawing/2014/main" id="{47F3EFB7-314E-5D6A-4213-A0CAA3BF7B07}"/>
              </a:ext>
            </a:extLst>
          </p:cNvPr>
          <p:cNvSpPr txBox="1"/>
          <p:nvPr/>
        </p:nvSpPr>
        <p:spPr>
          <a:xfrm>
            <a:off x="11424592" y="1268760"/>
            <a:ext cx="563724" cy="216024"/>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39359158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597E88D-E2AE-314B-86DC-2759B3976A8F}"/>
              </a:ext>
            </a:extLst>
          </p:cNvPr>
          <p:cNvSpPr>
            <a:spLocks noGrp="1"/>
          </p:cNvSpPr>
          <p:nvPr>
            <p:ph type="title"/>
          </p:nvPr>
        </p:nvSpPr>
        <p:spPr>
          <a:xfrm>
            <a:off x="695399" y="91598"/>
            <a:ext cx="9816267" cy="1311548"/>
          </a:xfrm>
        </p:spPr>
        <p:txBody>
          <a:bodyPr/>
          <a:lstStyle/>
          <a:p>
            <a:pPr algn="l"/>
            <a:r>
              <a:rPr lang="en-US" sz="3600" dirty="0">
                <a:solidFill>
                  <a:srgbClr val="0231FF"/>
                </a:solidFill>
              </a:rPr>
              <a:t>NORSE: Response and Antitumor Activity</a:t>
            </a:r>
          </a:p>
        </p:txBody>
      </p:sp>
      <p:pic>
        <p:nvPicPr>
          <p:cNvPr id="5" name="Picture 4" descr="A picture containing application&#10;&#10;Description automatically generated">
            <a:extLst>
              <a:ext uri="{FF2B5EF4-FFF2-40B4-BE49-F238E27FC236}">
                <a16:creationId xmlns:a16="http://schemas.microsoft.com/office/drawing/2014/main" id="{283AF996-B4CF-1D4A-92AF-9C6D952F7E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1933" y="1196752"/>
            <a:ext cx="11728134" cy="4798292"/>
          </a:xfrm>
          <a:prstGeom prst="rect">
            <a:avLst/>
          </a:prstGeom>
        </p:spPr>
      </p:pic>
      <p:sp>
        <p:nvSpPr>
          <p:cNvPr id="6" name="TextBox 5">
            <a:extLst>
              <a:ext uri="{FF2B5EF4-FFF2-40B4-BE49-F238E27FC236}">
                <a16:creationId xmlns:a16="http://schemas.microsoft.com/office/drawing/2014/main" id="{8DC74D76-0AEF-461F-0CE6-30ED01C941D4}"/>
              </a:ext>
            </a:extLst>
          </p:cNvPr>
          <p:cNvSpPr txBox="1"/>
          <p:nvPr/>
        </p:nvSpPr>
        <p:spPr>
          <a:xfrm>
            <a:off x="2855640" y="1653794"/>
            <a:ext cx="1368152" cy="400110"/>
          </a:xfrm>
          <a:prstGeom prst="rect">
            <a:avLst/>
          </a:prstGeom>
          <a:noFill/>
        </p:spPr>
        <p:txBody>
          <a:bodyPr wrap="square" rtlCol="0">
            <a:spAutoFit/>
          </a:bodyPr>
          <a:lstStyle/>
          <a:p>
            <a:r>
              <a:rPr lang="en-US" sz="2000" dirty="0">
                <a:solidFill>
                  <a:schemeClr val="tx1"/>
                </a:solidFill>
                <a:latin typeface="+mn-lt"/>
              </a:rPr>
              <a:t>ORR = 33%</a:t>
            </a:r>
          </a:p>
        </p:txBody>
      </p:sp>
      <p:sp>
        <p:nvSpPr>
          <p:cNvPr id="8" name="TextBox 7">
            <a:extLst>
              <a:ext uri="{FF2B5EF4-FFF2-40B4-BE49-F238E27FC236}">
                <a16:creationId xmlns:a16="http://schemas.microsoft.com/office/drawing/2014/main" id="{CAD0D3D9-F9EB-F3A2-C329-BCF47F85AF24}"/>
              </a:ext>
            </a:extLst>
          </p:cNvPr>
          <p:cNvSpPr txBox="1"/>
          <p:nvPr/>
        </p:nvSpPr>
        <p:spPr>
          <a:xfrm>
            <a:off x="8544272" y="1645414"/>
            <a:ext cx="1368152" cy="400110"/>
          </a:xfrm>
          <a:prstGeom prst="rect">
            <a:avLst/>
          </a:prstGeom>
          <a:noFill/>
        </p:spPr>
        <p:txBody>
          <a:bodyPr wrap="square" rtlCol="0">
            <a:spAutoFit/>
          </a:bodyPr>
          <a:lstStyle/>
          <a:p>
            <a:r>
              <a:rPr lang="en-US" sz="2000" dirty="0">
                <a:solidFill>
                  <a:schemeClr val="tx1"/>
                </a:solidFill>
                <a:latin typeface="+mn-lt"/>
              </a:rPr>
              <a:t>ORR = 68%</a:t>
            </a:r>
          </a:p>
        </p:txBody>
      </p:sp>
      <p:sp>
        <p:nvSpPr>
          <p:cNvPr id="10" name="Content Placeholder 3">
            <a:extLst>
              <a:ext uri="{FF2B5EF4-FFF2-40B4-BE49-F238E27FC236}">
                <a16:creationId xmlns:a16="http://schemas.microsoft.com/office/drawing/2014/main" id="{21278BBA-AF7C-AD4E-A3F0-CB73DC80994C}"/>
              </a:ext>
            </a:extLst>
          </p:cNvPr>
          <p:cNvSpPr txBox="1">
            <a:spLocks/>
          </p:cNvSpPr>
          <p:nvPr/>
        </p:nvSpPr>
        <p:spPr bwMode="auto">
          <a:xfrm>
            <a:off x="203684" y="6525344"/>
            <a:ext cx="10392330" cy="1714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indent="0">
              <a:spcAft>
                <a:spcPts val="0"/>
              </a:spcAft>
              <a:buFont typeface="Arial" pitchFamily="-72" charset="0"/>
              <a:buNone/>
            </a:pPr>
            <a:r>
              <a:rPr lang="en-US" sz="1500" b="0" kern="0">
                <a:solidFill>
                  <a:schemeClr val="tx1"/>
                </a:solidFill>
              </a:rPr>
              <a:t>Powles T et al. </a:t>
            </a:r>
            <a:r>
              <a:rPr lang="en-US" sz="1500" b="0" kern="1200">
                <a:solidFill>
                  <a:schemeClr val="tx1"/>
                </a:solidFill>
                <a:latin typeface="Calibri" panose="020F0502020204030204" pitchFamily="34" charset="0"/>
                <a:ea typeface="MS PGothic" charset="0"/>
                <a:cs typeface="Calibri" panose="020F0502020204030204" pitchFamily="34" charset="0"/>
              </a:rPr>
              <a:t>ESMO 2021;Abstract LBA27</a:t>
            </a:r>
            <a:r>
              <a:rPr lang="en-US" sz="1500" b="0" kern="0">
                <a:solidFill>
                  <a:schemeClr val="tx1"/>
                </a:solidFill>
              </a:rPr>
              <a:t>.</a:t>
            </a:r>
            <a:endParaRPr lang="en-US" sz="1500" b="0" kern="0" dirty="0">
              <a:solidFill>
                <a:schemeClr val="tx1"/>
              </a:solidFill>
            </a:endParaRPr>
          </a:p>
        </p:txBody>
      </p:sp>
    </p:spTree>
    <p:extLst>
      <p:ext uri="{BB962C8B-B14F-4D97-AF65-F5344CB8AC3E}">
        <p14:creationId xmlns:p14="http://schemas.microsoft.com/office/powerpoint/2010/main" val="20240842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4EEE41D-5BD7-D71A-A743-41C7DE8DE14D}"/>
              </a:ext>
            </a:extLst>
          </p:cNvPr>
          <p:cNvSpPr/>
          <p:nvPr/>
        </p:nvSpPr>
        <p:spPr bwMode="auto">
          <a:xfrm>
            <a:off x="695400" y="3284984"/>
            <a:ext cx="10972800" cy="822960"/>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2" name="Title 1"/>
          <p:cNvSpPr>
            <a:spLocks noGrp="1"/>
          </p:cNvSpPr>
          <p:nvPr>
            <p:ph type="title"/>
          </p:nvPr>
        </p:nvSpPr>
        <p:spPr/>
        <p:txBody>
          <a:bodyPr>
            <a:normAutofit/>
          </a:bodyPr>
          <a:lstStyle/>
          <a:p>
            <a:r>
              <a:rPr lang="en-US" dirty="0"/>
              <a:t>Agenda</a:t>
            </a:r>
          </a:p>
        </p:txBody>
      </p:sp>
      <p:sp>
        <p:nvSpPr>
          <p:cNvPr id="6" name="Content Placeholder 5"/>
          <p:cNvSpPr>
            <a:spLocks noGrp="1"/>
          </p:cNvSpPr>
          <p:nvPr>
            <p:ph idx="1"/>
          </p:nvPr>
        </p:nvSpPr>
        <p:spPr>
          <a:xfrm>
            <a:off x="912286" y="1484784"/>
            <a:ext cx="10358967" cy="4799013"/>
          </a:xfrm>
        </p:spPr>
        <p:txBody>
          <a:bodyPr/>
          <a:lstStyle/>
          <a:p>
            <a:pPr marL="98425" indent="0">
              <a:lnSpc>
                <a:spcPct val="100000"/>
              </a:lnSpc>
              <a:spcBef>
                <a:spcPts val="1600"/>
              </a:spcBef>
              <a:spcAft>
                <a:spcPts val="1200"/>
              </a:spcAft>
              <a:buNone/>
            </a:pPr>
            <a:r>
              <a:rPr lang="en-US" sz="2500" dirty="0">
                <a:solidFill>
                  <a:srgbClr val="0231FF"/>
                </a:solidFill>
              </a:rPr>
              <a:t>Module 1 – </a:t>
            </a:r>
            <a:r>
              <a:rPr lang="en-US" sz="2500" dirty="0">
                <a:solidFill>
                  <a:schemeClr val="tx1"/>
                </a:solidFill>
              </a:rPr>
              <a:t>Current and Future Management of Localized Urothelial Bladder Cancer (UBC)</a:t>
            </a:r>
          </a:p>
          <a:p>
            <a:pPr marL="98425" indent="0">
              <a:lnSpc>
                <a:spcPct val="100000"/>
              </a:lnSpc>
              <a:spcBef>
                <a:spcPts val="1600"/>
              </a:spcBef>
              <a:spcAft>
                <a:spcPts val="1200"/>
              </a:spcAft>
              <a:buNone/>
            </a:pPr>
            <a:r>
              <a:rPr lang="en-US" sz="2500" dirty="0">
                <a:solidFill>
                  <a:srgbClr val="0432FF"/>
                </a:solidFill>
              </a:rPr>
              <a:t>Module 2 – </a:t>
            </a:r>
            <a:r>
              <a:rPr lang="en-US" sz="2500" dirty="0">
                <a:solidFill>
                  <a:schemeClr val="tx1"/>
                </a:solidFill>
              </a:rPr>
              <a:t>First-Line Treatment for Patients with Metastatic UBC (</a:t>
            </a:r>
            <a:r>
              <a:rPr lang="en-US" sz="2500" dirty="0" err="1">
                <a:solidFill>
                  <a:schemeClr val="tx1"/>
                </a:solidFill>
              </a:rPr>
              <a:t>mUBC</a:t>
            </a:r>
            <a:r>
              <a:rPr lang="en-US" sz="2500" dirty="0">
                <a:solidFill>
                  <a:schemeClr val="tx1"/>
                </a:solidFill>
              </a:rPr>
              <a:t>)</a:t>
            </a:r>
          </a:p>
          <a:p>
            <a:pPr marL="98425" indent="0">
              <a:lnSpc>
                <a:spcPct val="100000"/>
              </a:lnSpc>
              <a:spcBef>
                <a:spcPts val="1600"/>
              </a:spcBef>
              <a:spcAft>
                <a:spcPts val="1200"/>
              </a:spcAft>
              <a:buNone/>
            </a:pPr>
            <a:r>
              <a:rPr lang="en-US" sz="2500" dirty="0">
                <a:solidFill>
                  <a:schemeClr val="bg1"/>
                </a:solidFill>
              </a:rPr>
              <a:t>Module 3 – Later-Line Therapeutic Options for Patients with </a:t>
            </a:r>
            <a:r>
              <a:rPr lang="en-US" sz="2500" dirty="0" err="1">
                <a:solidFill>
                  <a:schemeClr val="bg1"/>
                </a:solidFill>
              </a:rPr>
              <a:t>mUBC</a:t>
            </a:r>
            <a:r>
              <a:rPr lang="en-US" sz="2500" dirty="0">
                <a:solidFill>
                  <a:schemeClr val="bg1"/>
                </a:solidFill>
              </a:rPr>
              <a:t>; Novel Investigational Strategies</a:t>
            </a:r>
          </a:p>
        </p:txBody>
      </p:sp>
    </p:spTree>
    <p:custDataLst>
      <p:tags r:id="rId1"/>
    </p:custDataLst>
    <p:extLst>
      <p:ext uri="{BB962C8B-B14F-4D97-AF65-F5344CB8AC3E}">
        <p14:creationId xmlns:p14="http://schemas.microsoft.com/office/powerpoint/2010/main" val="5013257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6BED4D37-006D-9239-D284-1F902BDF8FBB}"/>
              </a:ext>
            </a:extLst>
          </p:cNvPr>
          <p:cNvSpPr>
            <a:spLocks noGrp="1"/>
          </p:cNvSpPr>
          <p:nvPr>
            <p:ph idx="1"/>
          </p:nvPr>
        </p:nvSpPr>
        <p:spPr/>
        <p:txBody>
          <a:bodyPr>
            <a:normAutofit/>
          </a:bodyPr>
          <a:lstStyle/>
          <a:p>
            <a:pPr marL="0" indent="0">
              <a:buNone/>
            </a:pPr>
            <a:r>
              <a:rPr lang="en-US" dirty="0"/>
              <a:t>79 </a:t>
            </a:r>
            <a:r>
              <a:rPr lang="en-US" dirty="0" err="1"/>
              <a:t>yo</a:t>
            </a:r>
            <a:r>
              <a:rPr lang="en-US" dirty="0"/>
              <a:t> former smoker, retired volunteer firefighter, motorcycle enthusiast</a:t>
            </a:r>
          </a:p>
          <a:p>
            <a:r>
              <a:rPr lang="en-US" dirty="0"/>
              <a:t>Presented with hematuria</a:t>
            </a:r>
          </a:p>
          <a:p>
            <a:r>
              <a:rPr lang="en-US" dirty="0"/>
              <a:t>Treated with BCG for T1 urothelial carcinoma</a:t>
            </a:r>
          </a:p>
          <a:p>
            <a:r>
              <a:rPr lang="en-US" dirty="0"/>
              <a:t>6 months later – lung metastases</a:t>
            </a:r>
          </a:p>
          <a:p>
            <a:r>
              <a:rPr lang="en-US" dirty="0"/>
              <a:t>Pt had donated one of his kidneys 30 years ago. His current creatinine 0.96, </a:t>
            </a:r>
            <a:br>
              <a:rPr lang="en-US" dirty="0"/>
            </a:br>
            <a:r>
              <a:rPr lang="en-US" dirty="0"/>
              <a:t>EGFR &gt;60 </a:t>
            </a:r>
          </a:p>
          <a:p>
            <a:r>
              <a:rPr lang="en-US" dirty="0"/>
              <a:t>PD-L1 testing was not performed</a:t>
            </a:r>
          </a:p>
        </p:txBody>
      </p:sp>
      <p:sp>
        <p:nvSpPr>
          <p:cNvPr id="6" name="Text Placeholder 5">
            <a:extLst>
              <a:ext uri="{FF2B5EF4-FFF2-40B4-BE49-F238E27FC236}">
                <a16:creationId xmlns:a16="http://schemas.microsoft.com/office/drawing/2014/main" id="{D1B48106-6879-76D9-2527-C4FDB7B8F541}"/>
              </a:ext>
            </a:extLst>
          </p:cNvPr>
          <p:cNvSpPr>
            <a:spLocks noGrp="1"/>
          </p:cNvSpPr>
          <p:nvPr>
            <p:ph type="body" sz="quarter" idx="10"/>
          </p:nvPr>
        </p:nvSpPr>
        <p:spPr/>
        <p:txBody>
          <a:bodyPr/>
          <a:lstStyle/>
          <a:p>
            <a:r>
              <a:rPr lang="en-US" sz="3200" dirty="0"/>
              <a:t>Case — Elizabeth R </a:t>
            </a:r>
            <a:r>
              <a:rPr lang="en-US" sz="3200" dirty="0" err="1"/>
              <a:t>Plimack</a:t>
            </a:r>
            <a:r>
              <a:rPr lang="en-US" sz="3200" dirty="0"/>
              <a:t>, MD, MS</a:t>
            </a:r>
          </a:p>
        </p:txBody>
      </p:sp>
      <p:pic>
        <p:nvPicPr>
          <p:cNvPr id="8" name="Picture 7">
            <a:extLst>
              <a:ext uri="{FF2B5EF4-FFF2-40B4-BE49-F238E27FC236}">
                <a16:creationId xmlns:a16="http://schemas.microsoft.com/office/drawing/2014/main" id="{830DD0DE-2BA3-08BB-1BDF-4326D53C0175}"/>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505624" y="148390"/>
            <a:ext cx="1261872" cy="1261872"/>
          </a:xfrm>
          <a:prstGeom prst="rect">
            <a:avLst/>
          </a:prstGeom>
        </p:spPr>
      </p:pic>
    </p:spTree>
    <p:extLst>
      <p:ext uri="{BB962C8B-B14F-4D97-AF65-F5344CB8AC3E}">
        <p14:creationId xmlns:p14="http://schemas.microsoft.com/office/powerpoint/2010/main" val="4848563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6BED4D37-006D-9239-D284-1F902BDF8FBB}"/>
              </a:ext>
            </a:extLst>
          </p:cNvPr>
          <p:cNvSpPr>
            <a:spLocks noGrp="1"/>
          </p:cNvSpPr>
          <p:nvPr>
            <p:ph idx="1"/>
          </p:nvPr>
        </p:nvSpPr>
        <p:spPr>
          <a:xfrm>
            <a:off x="528636" y="1233182"/>
            <a:ext cx="6503468" cy="5481943"/>
          </a:xfrm>
        </p:spPr>
        <p:txBody>
          <a:bodyPr>
            <a:normAutofit/>
          </a:bodyPr>
          <a:lstStyle/>
          <a:p>
            <a:r>
              <a:rPr lang="en-US" dirty="0"/>
              <a:t>Atezolizumab initiated</a:t>
            </a:r>
          </a:p>
          <a:p>
            <a:r>
              <a:rPr lang="en-US" dirty="0"/>
              <a:t>Response in the lung</a:t>
            </a:r>
          </a:p>
          <a:p>
            <a:r>
              <a:rPr lang="en-US" dirty="0"/>
              <a:t>At 9 months, PD with new lesion in the spine </a:t>
            </a:r>
          </a:p>
          <a:p>
            <a:r>
              <a:rPr lang="en-US" dirty="0"/>
              <a:t>Radiation to spine</a:t>
            </a:r>
          </a:p>
          <a:p>
            <a:r>
              <a:rPr lang="en-US" dirty="0"/>
              <a:t>Atezolizumab continued beyond PD</a:t>
            </a:r>
          </a:p>
          <a:p>
            <a:r>
              <a:rPr lang="en-US" dirty="0"/>
              <a:t>Ultimately discontinued after 2 years for PD in the lungs</a:t>
            </a:r>
          </a:p>
          <a:p>
            <a:r>
              <a:rPr lang="en-US" dirty="0"/>
              <a:t>Genomic testing not available</a:t>
            </a:r>
          </a:p>
        </p:txBody>
      </p:sp>
      <p:sp>
        <p:nvSpPr>
          <p:cNvPr id="6" name="Text Placeholder 5">
            <a:extLst>
              <a:ext uri="{FF2B5EF4-FFF2-40B4-BE49-F238E27FC236}">
                <a16:creationId xmlns:a16="http://schemas.microsoft.com/office/drawing/2014/main" id="{D1B48106-6879-76D9-2527-C4FDB7B8F541}"/>
              </a:ext>
            </a:extLst>
          </p:cNvPr>
          <p:cNvSpPr>
            <a:spLocks noGrp="1"/>
          </p:cNvSpPr>
          <p:nvPr>
            <p:ph type="body" sz="quarter" idx="10"/>
          </p:nvPr>
        </p:nvSpPr>
        <p:spPr/>
        <p:txBody>
          <a:bodyPr/>
          <a:lstStyle/>
          <a:p>
            <a:r>
              <a:rPr lang="en-US" sz="3200" dirty="0"/>
              <a:t>Case — Elizabeth R </a:t>
            </a:r>
            <a:r>
              <a:rPr lang="en-US" sz="3200" dirty="0" err="1"/>
              <a:t>Plimack</a:t>
            </a:r>
            <a:r>
              <a:rPr lang="en-US" sz="3200" dirty="0"/>
              <a:t>, MD, MS</a:t>
            </a:r>
          </a:p>
        </p:txBody>
      </p:sp>
      <p:pic>
        <p:nvPicPr>
          <p:cNvPr id="8" name="Picture 7">
            <a:extLst>
              <a:ext uri="{FF2B5EF4-FFF2-40B4-BE49-F238E27FC236}">
                <a16:creationId xmlns:a16="http://schemas.microsoft.com/office/drawing/2014/main" id="{830DD0DE-2BA3-08BB-1BDF-4326D53C0175}"/>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505624" y="148390"/>
            <a:ext cx="1261872" cy="1261872"/>
          </a:xfrm>
          <a:prstGeom prst="rect">
            <a:avLst/>
          </a:prstGeom>
        </p:spPr>
      </p:pic>
      <p:pic>
        <p:nvPicPr>
          <p:cNvPr id="7" name="Picture 6">
            <a:extLst>
              <a:ext uri="{FF2B5EF4-FFF2-40B4-BE49-F238E27FC236}">
                <a16:creationId xmlns:a16="http://schemas.microsoft.com/office/drawing/2014/main" id="{B4FC6D67-35BC-C091-1A31-1EB9B518263A}"/>
              </a:ext>
            </a:extLst>
          </p:cNvPr>
          <p:cNvPicPr>
            <a:picLocks noChangeAspect="1"/>
          </p:cNvPicPr>
          <p:nvPr/>
        </p:nvPicPr>
        <p:blipFill>
          <a:blip r:embed="rId3"/>
          <a:stretch>
            <a:fillRect/>
          </a:stretch>
        </p:blipFill>
        <p:spPr>
          <a:xfrm>
            <a:off x="7402030" y="1687290"/>
            <a:ext cx="3870805" cy="4444088"/>
          </a:xfrm>
          <a:prstGeom prst="rect">
            <a:avLst/>
          </a:prstGeom>
        </p:spPr>
      </p:pic>
    </p:spTree>
    <p:extLst>
      <p:ext uri="{BB962C8B-B14F-4D97-AF65-F5344CB8AC3E}">
        <p14:creationId xmlns:p14="http://schemas.microsoft.com/office/powerpoint/2010/main" val="31969058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6BED4D37-006D-9239-D284-1F902BDF8FBB}"/>
              </a:ext>
            </a:extLst>
          </p:cNvPr>
          <p:cNvSpPr>
            <a:spLocks noGrp="1"/>
          </p:cNvSpPr>
          <p:nvPr>
            <p:ph idx="1"/>
          </p:nvPr>
        </p:nvSpPr>
        <p:spPr/>
        <p:txBody>
          <a:bodyPr>
            <a:normAutofit/>
          </a:bodyPr>
          <a:lstStyle/>
          <a:p>
            <a:pPr marL="98425" indent="0">
              <a:buNone/>
            </a:pPr>
            <a:r>
              <a:rPr lang="en-US" dirty="0"/>
              <a:t>Next-line therapy options</a:t>
            </a:r>
          </a:p>
          <a:p>
            <a:r>
              <a:rPr lang="en-US" dirty="0"/>
              <a:t>Pembrolizumab</a:t>
            </a:r>
          </a:p>
          <a:p>
            <a:r>
              <a:rPr lang="en-US" dirty="0"/>
              <a:t>Gemcitabine</a:t>
            </a:r>
          </a:p>
          <a:p>
            <a:r>
              <a:rPr lang="en-US" dirty="0"/>
              <a:t>Gemcitabine + carboplatin</a:t>
            </a:r>
          </a:p>
          <a:p>
            <a:r>
              <a:rPr lang="en-US" dirty="0"/>
              <a:t>Paclitaxel</a:t>
            </a:r>
          </a:p>
          <a:p>
            <a:r>
              <a:rPr lang="en-US" dirty="0"/>
              <a:t>Docetaxel</a:t>
            </a:r>
          </a:p>
          <a:p>
            <a:r>
              <a:rPr lang="en-US" dirty="0" err="1"/>
              <a:t>Enfortumab</a:t>
            </a:r>
            <a:r>
              <a:rPr lang="en-US" dirty="0"/>
              <a:t> </a:t>
            </a:r>
            <a:r>
              <a:rPr lang="en-US" dirty="0" err="1"/>
              <a:t>vedotin</a:t>
            </a:r>
            <a:r>
              <a:rPr lang="en-US" dirty="0"/>
              <a:t> </a:t>
            </a:r>
          </a:p>
          <a:p>
            <a:r>
              <a:rPr lang="en-US" dirty="0"/>
              <a:t>Erdafitinib</a:t>
            </a:r>
          </a:p>
        </p:txBody>
      </p:sp>
      <p:sp>
        <p:nvSpPr>
          <p:cNvPr id="6" name="Text Placeholder 5">
            <a:extLst>
              <a:ext uri="{FF2B5EF4-FFF2-40B4-BE49-F238E27FC236}">
                <a16:creationId xmlns:a16="http://schemas.microsoft.com/office/drawing/2014/main" id="{D1B48106-6879-76D9-2527-C4FDB7B8F541}"/>
              </a:ext>
            </a:extLst>
          </p:cNvPr>
          <p:cNvSpPr>
            <a:spLocks noGrp="1"/>
          </p:cNvSpPr>
          <p:nvPr>
            <p:ph type="body" sz="quarter" idx="10"/>
          </p:nvPr>
        </p:nvSpPr>
        <p:spPr/>
        <p:txBody>
          <a:bodyPr/>
          <a:lstStyle/>
          <a:p>
            <a:r>
              <a:rPr lang="en-US" sz="3200" dirty="0"/>
              <a:t>Case — Elizabeth R </a:t>
            </a:r>
            <a:r>
              <a:rPr lang="en-US" sz="3200" dirty="0" err="1"/>
              <a:t>Plimack</a:t>
            </a:r>
            <a:r>
              <a:rPr lang="en-US" sz="3200" dirty="0"/>
              <a:t>, MD, MS</a:t>
            </a:r>
          </a:p>
        </p:txBody>
      </p:sp>
      <p:pic>
        <p:nvPicPr>
          <p:cNvPr id="8" name="Picture 7">
            <a:extLst>
              <a:ext uri="{FF2B5EF4-FFF2-40B4-BE49-F238E27FC236}">
                <a16:creationId xmlns:a16="http://schemas.microsoft.com/office/drawing/2014/main" id="{830DD0DE-2BA3-08BB-1BDF-4326D53C0175}"/>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505624" y="148390"/>
            <a:ext cx="1261872" cy="1261872"/>
          </a:xfrm>
          <a:prstGeom prst="rect">
            <a:avLst/>
          </a:prstGeom>
        </p:spPr>
      </p:pic>
      <p:pic>
        <p:nvPicPr>
          <p:cNvPr id="9" name="Picture 8">
            <a:extLst>
              <a:ext uri="{FF2B5EF4-FFF2-40B4-BE49-F238E27FC236}">
                <a16:creationId xmlns:a16="http://schemas.microsoft.com/office/drawing/2014/main" id="{8C713CE4-8D0E-E561-8126-A14CB4E1121A}"/>
              </a:ext>
            </a:extLst>
          </p:cNvPr>
          <p:cNvPicPr>
            <a:picLocks noChangeAspect="1"/>
          </p:cNvPicPr>
          <p:nvPr/>
        </p:nvPicPr>
        <p:blipFill>
          <a:blip r:embed="rId3"/>
          <a:stretch>
            <a:fillRect/>
          </a:stretch>
        </p:blipFill>
        <p:spPr>
          <a:xfrm>
            <a:off x="6776591" y="2000250"/>
            <a:ext cx="4805809" cy="3733800"/>
          </a:xfrm>
          <a:prstGeom prst="rect">
            <a:avLst/>
          </a:prstGeom>
        </p:spPr>
      </p:pic>
    </p:spTree>
    <p:extLst>
      <p:ext uri="{BB962C8B-B14F-4D97-AF65-F5344CB8AC3E}">
        <p14:creationId xmlns:p14="http://schemas.microsoft.com/office/powerpoint/2010/main" val="14214467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Dr </a:t>
            </a:r>
            <a:r>
              <a:rPr lang="en-US" sz="3200" dirty="0" err="1"/>
              <a:t>Loriot</a:t>
            </a:r>
            <a:r>
              <a:rPr lang="en-US" sz="3200" dirty="0"/>
              <a:t> </a:t>
            </a:r>
            <a:r>
              <a:rPr lang="en-US" sz="3200" dirty="0">
                <a:solidFill>
                  <a:srgbClr val="0432FF"/>
                </a:solidFill>
              </a:rPr>
              <a:t>— Disclosures</a:t>
            </a:r>
          </a:p>
        </p:txBody>
      </p:sp>
      <p:graphicFrame>
        <p:nvGraphicFramePr>
          <p:cNvPr id="4" name="Content Placeholder 3">
            <a:extLst>
              <a:ext uri="{FF2B5EF4-FFF2-40B4-BE49-F238E27FC236}">
                <a16:creationId xmlns:a16="http://schemas.microsoft.com/office/drawing/2014/main" id="{9FA1D6CF-488A-7449-95CE-456E2392856B}"/>
              </a:ext>
            </a:extLst>
          </p:cNvPr>
          <p:cNvGraphicFramePr>
            <a:graphicFrameLocks/>
          </p:cNvGraphicFramePr>
          <p:nvPr/>
        </p:nvGraphicFramePr>
        <p:xfrm>
          <a:off x="993852" y="1534490"/>
          <a:ext cx="9793088" cy="3694709"/>
        </p:xfrm>
        <a:graphic>
          <a:graphicData uri="http://schemas.openxmlformats.org/drawingml/2006/table">
            <a:tbl>
              <a:tblPr firstRow="1" bandRow="1">
                <a:tableStyleId>{F2DE63D5-997A-4646-A377-4702673A728D}</a:tableStyleId>
              </a:tblPr>
              <a:tblGrid>
                <a:gridCol w="3168352">
                  <a:extLst>
                    <a:ext uri="{9D8B030D-6E8A-4147-A177-3AD203B41FA5}">
                      <a16:colId xmlns:a16="http://schemas.microsoft.com/office/drawing/2014/main" val="20000"/>
                    </a:ext>
                  </a:extLst>
                </a:gridCol>
                <a:gridCol w="6624736">
                  <a:extLst>
                    <a:ext uri="{9D8B030D-6E8A-4147-A177-3AD203B41FA5}">
                      <a16:colId xmlns:a16="http://schemas.microsoft.com/office/drawing/2014/main" val="545933498"/>
                    </a:ext>
                  </a:extLst>
                </a:gridCol>
              </a:tblGrid>
              <a:tr h="2294836">
                <a:tc>
                  <a:txBody>
                    <a:bodyPr/>
                    <a:lstStyle/>
                    <a:p>
                      <a:r>
                        <a:rPr lang="en-US" b="1" dirty="0">
                          <a:solidFill>
                            <a:schemeClr val="tx1"/>
                          </a:solidFill>
                        </a:rPr>
                        <a:t>Advisory Committee</a:t>
                      </a:r>
                      <a:endParaRPr lang="en-US" sz="1800" b="1" kern="1200" dirty="0">
                        <a:solidFill>
                          <a:schemeClr val="tx1"/>
                        </a:solidFill>
                        <a:effectLst/>
                        <a:latin typeface="+mn-lt"/>
                        <a:ea typeface="+mn-ea"/>
                        <a:cs typeface="+mn-cs"/>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b="0" dirty="0">
                          <a:solidFill>
                            <a:schemeClr val="tx1"/>
                          </a:solidFill>
                        </a:rPr>
                        <a:t>AstraZeneca Pharmaceuticals LP, Astellas, </a:t>
                      </a:r>
                      <a:r>
                        <a:rPr lang="en-US" b="0" dirty="0" err="1">
                          <a:solidFill>
                            <a:schemeClr val="tx1"/>
                          </a:solidFill>
                        </a:rPr>
                        <a:t>Basilea</a:t>
                      </a:r>
                      <a:r>
                        <a:rPr lang="en-US" b="0" dirty="0">
                          <a:solidFill>
                            <a:schemeClr val="tx1"/>
                          </a:solidFill>
                        </a:rPr>
                        <a:t> Pharmaceutica Ltd, Bristol-Myers Squibb Company, Gilead Sciences Inc, Janssen Biotech Inc, </a:t>
                      </a:r>
                      <a:r>
                        <a:rPr lang="en-US" b="0" dirty="0" err="1">
                          <a:solidFill>
                            <a:schemeClr val="tx1"/>
                          </a:solidFill>
                        </a:rPr>
                        <a:t>Loxo</a:t>
                      </a:r>
                      <a:r>
                        <a:rPr lang="en-US" b="0" dirty="0">
                          <a:solidFill>
                            <a:schemeClr val="tx1"/>
                          </a:solidFill>
                        </a:rPr>
                        <a:t> Oncology Inc, a wholly owned subsidiary of Eli Lilly &amp; Company, Merck </a:t>
                      </a:r>
                      <a:r>
                        <a:rPr lang="en-US" b="0" dirty="0" err="1">
                          <a:solidFill>
                            <a:schemeClr val="tx1"/>
                          </a:solidFill>
                        </a:rPr>
                        <a:t>KgaA</a:t>
                      </a:r>
                      <a:r>
                        <a:rPr lang="en-US" b="0" dirty="0">
                          <a:solidFill>
                            <a:schemeClr val="tx1"/>
                          </a:solidFill>
                        </a:rPr>
                        <a:t>, Merck Sharp &amp; Dohme LLC, Pfizer Inc, Roche Laboratories Inc, </a:t>
                      </a:r>
                      <a:r>
                        <a:rPr lang="en-US" b="0" dirty="0" err="1">
                          <a:solidFill>
                            <a:schemeClr val="tx1"/>
                          </a:solidFill>
                        </a:rPr>
                        <a:t>Seagen</a:t>
                      </a:r>
                      <a:r>
                        <a:rPr lang="en-US" b="0" dirty="0">
                          <a:solidFill>
                            <a:schemeClr val="tx1"/>
                          </a:solidFill>
                        </a:rPr>
                        <a:t> Inc</a:t>
                      </a:r>
                      <a:endParaRPr lang="en-US" sz="1800" b="0" kern="1200" dirty="0">
                        <a:solidFill>
                          <a:schemeClr val="tx1"/>
                        </a:solidFill>
                        <a:effectLst/>
                        <a:latin typeface="+mn-lt"/>
                        <a:ea typeface="+mn-ea"/>
                        <a:cs typeface="+mn-cs"/>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1399873">
                <a:tc>
                  <a:txBody>
                    <a:bodyPr/>
                    <a:lstStyle/>
                    <a:p>
                      <a:r>
                        <a:rPr lang="en-US" b="1" dirty="0"/>
                        <a:t>Contracted Research</a:t>
                      </a:r>
                      <a:endParaRPr lang="en-US" sz="1800" b="1" kern="1200" dirty="0">
                        <a:solidFill>
                          <a:schemeClr val="tx1"/>
                        </a:solidFill>
                        <a:effectLst/>
                        <a:latin typeface="+mn-lt"/>
                        <a:ea typeface="+mn-ea"/>
                        <a:cs typeface="+mn-cs"/>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dirty="0"/>
                        <a:t>Celsius Therapeutics, Janssen Biotech Inc, Merck Sharp &amp; Dohme LLC, Roche Laboratories Inc, Sanofi Genzyme</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85100646"/>
                  </a:ext>
                </a:extLst>
              </a:tr>
            </a:tbl>
          </a:graphicData>
        </a:graphic>
      </p:graphicFrame>
    </p:spTree>
    <p:custDataLst>
      <p:tags r:id="rId1"/>
    </p:custDataLst>
    <p:extLst>
      <p:ext uri="{BB962C8B-B14F-4D97-AF65-F5344CB8AC3E}">
        <p14:creationId xmlns:p14="http://schemas.microsoft.com/office/powerpoint/2010/main" val="138488009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6BED4D37-006D-9239-D284-1F902BDF8FBB}"/>
              </a:ext>
            </a:extLst>
          </p:cNvPr>
          <p:cNvSpPr>
            <a:spLocks noGrp="1"/>
          </p:cNvSpPr>
          <p:nvPr>
            <p:ph idx="1"/>
          </p:nvPr>
        </p:nvSpPr>
        <p:spPr/>
        <p:txBody>
          <a:bodyPr>
            <a:normAutofit/>
          </a:bodyPr>
          <a:lstStyle/>
          <a:p>
            <a:r>
              <a:rPr lang="en-US" dirty="0"/>
              <a:t>Started with gemcitabine</a:t>
            </a:r>
          </a:p>
          <a:p>
            <a:r>
              <a:rPr lang="en-US" dirty="0"/>
              <a:t>PD in lung lesions after 9 months </a:t>
            </a:r>
            <a:r>
              <a:rPr lang="en-US" dirty="0">
                <a:sym typeface="Wingdings" panose="05000000000000000000" pitchFamily="2" charset="2"/>
              </a:rPr>
              <a:t> c</a:t>
            </a:r>
            <a:r>
              <a:rPr lang="en-US" dirty="0"/>
              <a:t>arboplatin added  </a:t>
            </a:r>
          </a:p>
          <a:p>
            <a:r>
              <a:rPr lang="en-US" dirty="0"/>
              <a:t>At 18 months treatment stopped for chemo break in setting of response and cumulative toxicity</a:t>
            </a:r>
          </a:p>
          <a:p>
            <a:r>
              <a:rPr lang="en-US" dirty="0"/>
              <a:t>Molecular testing sent</a:t>
            </a:r>
          </a:p>
        </p:txBody>
      </p:sp>
      <p:sp>
        <p:nvSpPr>
          <p:cNvPr id="6" name="Text Placeholder 5">
            <a:extLst>
              <a:ext uri="{FF2B5EF4-FFF2-40B4-BE49-F238E27FC236}">
                <a16:creationId xmlns:a16="http://schemas.microsoft.com/office/drawing/2014/main" id="{D1B48106-6879-76D9-2527-C4FDB7B8F541}"/>
              </a:ext>
            </a:extLst>
          </p:cNvPr>
          <p:cNvSpPr>
            <a:spLocks noGrp="1"/>
          </p:cNvSpPr>
          <p:nvPr>
            <p:ph type="body" sz="quarter" idx="10"/>
          </p:nvPr>
        </p:nvSpPr>
        <p:spPr/>
        <p:txBody>
          <a:bodyPr/>
          <a:lstStyle/>
          <a:p>
            <a:r>
              <a:rPr lang="en-US" sz="3200" dirty="0"/>
              <a:t>Case — Elizabeth R </a:t>
            </a:r>
            <a:r>
              <a:rPr lang="en-US" sz="3200" dirty="0" err="1"/>
              <a:t>Plimack</a:t>
            </a:r>
            <a:r>
              <a:rPr lang="en-US" sz="3200" dirty="0"/>
              <a:t>, MD, MS</a:t>
            </a:r>
          </a:p>
        </p:txBody>
      </p:sp>
      <p:pic>
        <p:nvPicPr>
          <p:cNvPr id="8" name="Picture 7">
            <a:extLst>
              <a:ext uri="{FF2B5EF4-FFF2-40B4-BE49-F238E27FC236}">
                <a16:creationId xmlns:a16="http://schemas.microsoft.com/office/drawing/2014/main" id="{830DD0DE-2BA3-08BB-1BDF-4326D53C0175}"/>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505624" y="148390"/>
            <a:ext cx="1261872" cy="1261872"/>
          </a:xfrm>
          <a:prstGeom prst="rect">
            <a:avLst/>
          </a:prstGeom>
        </p:spPr>
      </p:pic>
    </p:spTree>
    <p:extLst>
      <p:ext uri="{BB962C8B-B14F-4D97-AF65-F5344CB8AC3E}">
        <p14:creationId xmlns:p14="http://schemas.microsoft.com/office/powerpoint/2010/main" val="37367794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C108BC22-E0A2-AE31-2049-ADFC82320B68}"/>
              </a:ext>
            </a:extLst>
          </p:cNvPr>
          <p:cNvSpPr>
            <a:spLocks noGrp="1"/>
          </p:cNvSpPr>
          <p:nvPr>
            <p:ph type="body" sz="quarter" idx="10"/>
          </p:nvPr>
        </p:nvSpPr>
        <p:spPr/>
        <p:txBody>
          <a:bodyPr/>
          <a:lstStyle/>
          <a:p>
            <a:pPr lvl="0"/>
            <a:r>
              <a:rPr lang="en-US" sz="3200" dirty="0">
                <a:solidFill>
                  <a:srgbClr val="FFFFFF"/>
                </a:solidFill>
              </a:rPr>
              <a:t>Case — Elizabeth R </a:t>
            </a:r>
            <a:r>
              <a:rPr lang="en-US" sz="3200" dirty="0" err="1">
                <a:solidFill>
                  <a:srgbClr val="FFFFFF"/>
                </a:solidFill>
              </a:rPr>
              <a:t>Plimack</a:t>
            </a:r>
            <a:r>
              <a:rPr lang="en-US" sz="3200" dirty="0">
                <a:solidFill>
                  <a:srgbClr val="FFFFFF"/>
                </a:solidFill>
              </a:rPr>
              <a:t>, MD, MS</a:t>
            </a:r>
          </a:p>
        </p:txBody>
      </p:sp>
      <p:pic>
        <p:nvPicPr>
          <p:cNvPr id="4" name="Picture 3"/>
          <p:cNvPicPr>
            <a:picLocks noChangeAspect="1"/>
          </p:cNvPicPr>
          <p:nvPr/>
        </p:nvPicPr>
        <p:blipFill>
          <a:blip r:embed="rId2"/>
          <a:stretch>
            <a:fillRect/>
          </a:stretch>
        </p:blipFill>
        <p:spPr>
          <a:xfrm>
            <a:off x="609600" y="1866897"/>
            <a:ext cx="7590154" cy="1134690"/>
          </a:xfrm>
          <a:prstGeom prst="rect">
            <a:avLst/>
          </a:prstGeom>
        </p:spPr>
      </p:pic>
      <p:pic>
        <p:nvPicPr>
          <p:cNvPr id="5" name="Picture 4"/>
          <p:cNvPicPr>
            <a:picLocks noChangeAspect="1"/>
          </p:cNvPicPr>
          <p:nvPr/>
        </p:nvPicPr>
        <p:blipFill>
          <a:blip r:embed="rId3"/>
          <a:stretch>
            <a:fillRect/>
          </a:stretch>
        </p:blipFill>
        <p:spPr>
          <a:xfrm>
            <a:off x="609600" y="3068405"/>
            <a:ext cx="6791325" cy="895350"/>
          </a:xfrm>
          <a:prstGeom prst="rect">
            <a:avLst/>
          </a:prstGeom>
        </p:spPr>
      </p:pic>
      <p:sp>
        <p:nvSpPr>
          <p:cNvPr id="6" name="Rectangle 5"/>
          <p:cNvSpPr/>
          <p:nvPr/>
        </p:nvSpPr>
        <p:spPr>
          <a:xfrm>
            <a:off x="609601" y="4550540"/>
            <a:ext cx="4334272" cy="1569660"/>
          </a:xfrm>
          <a:prstGeom prst="rect">
            <a:avLst/>
          </a:prstGeom>
        </p:spPr>
        <p:txBody>
          <a:bodyPr wrap="square">
            <a:spAutoFit/>
          </a:bodyPr>
          <a:lstStyle/>
          <a:p>
            <a:pPr marL="243834" marR="0" lvl="0" indent="-243834" algn="l" defTabSz="1219170" rtl="0" eaLnBrk="1" fontAlgn="auto" latinLnBrk="0" hangingPunct="1">
              <a:lnSpc>
                <a:spcPct val="100000"/>
              </a:lnSpc>
              <a:spcBef>
                <a:spcPct val="20000"/>
              </a:spcBef>
              <a:spcAft>
                <a:spcPts val="0"/>
              </a:spcAft>
              <a:buClr>
                <a:srgbClr val="4F81BD"/>
              </a:buClr>
              <a:buSzPct val="85000"/>
              <a:buFont typeface="Arial" pitchFamily="34" charset="0"/>
              <a:buChar char="•"/>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Erdafitinib</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initiated at standard starting dose: 8 mg daily</a:t>
            </a:r>
          </a:p>
        </p:txBody>
      </p:sp>
      <p:pic>
        <p:nvPicPr>
          <p:cNvPr id="7" name="Picture 6"/>
          <p:cNvPicPr>
            <a:picLocks noChangeAspect="1"/>
          </p:cNvPicPr>
          <p:nvPr/>
        </p:nvPicPr>
        <p:blipFill rotWithShape="1">
          <a:blip r:embed="rId4"/>
          <a:srcRect t="7931" b="11397"/>
          <a:stretch/>
        </p:blipFill>
        <p:spPr>
          <a:xfrm>
            <a:off x="6636638" y="3066990"/>
            <a:ext cx="4690931" cy="3252209"/>
          </a:xfrm>
          <a:prstGeom prst="rect">
            <a:avLst/>
          </a:prstGeom>
        </p:spPr>
      </p:pic>
      <p:sp>
        <p:nvSpPr>
          <p:cNvPr id="15" name="Bent Arrow 14"/>
          <p:cNvSpPr/>
          <p:nvPr/>
        </p:nvSpPr>
        <p:spPr>
          <a:xfrm rot="10800000" flipV="1">
            <a:off x="8125992" y="2601293"/>
            <a:ext cx="2567674" cy="882978"/>
          </a:xfrm>
          <a:prstGeom prst="bentArrow">
            <a:avLst>
              <a:gd name="adj1" fmla="val 13596"/>
              <a:gd name="adj2" fmla="val 16228"/>
              <a:gd name="adj3" fmla="val 39912"/>
              <a:gd name="adj4" fmla="val 43750"/>
            </a:avLst>
          </a:prstGeom>
          <a:solidFill>
            <a:schemeClr val="accent2"/>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pic>
        <p:nvPicPr>
          <p:cNvPr id="13" name="Picture 12">
            <a:extLst>
              <a:ext uri="{FF2B5EF4-FFF2-40B4-BE49-F238E27FC236}">
                <a16:creationId xmlns:a16="http://schemas.microsoft.com/office/drawing/2014/main" id="{571F7590-18D0-EB95-A088-E907AF9FFF6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0505624" y="148390"/>
            <a:ext cx="1261872" cy="1261872"/>
          </a:xfrm>
          <a:prstGeom prst="rect">
            <a:avLst/>
          </a:prstGeom>
        </p:spPr>
      </p:pic>
    </p:spTree>
    <p:extLst>
      <p:ext uri="{BB962C8B-B14F-4D97-AF65-F5344CB8AC3E}">
        <p14:creationId xmlns:p14="http://schemas.microsoft.com/office/powerpoint/2010/main" val="1133509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Phase II erdafitinib: Oral pan-FGFR (1-4) inhibitor </a:t>
            </a:r>
          </a:p>
        </p:txBody>
      </p:sp>
      <p:sp>
        <p:nvSpPr>
          <p:cNvPr id="4" name="Content Placeholder 3">
            <a:extLst>
              <a:ext uri="{FF2B5EF4-FFF2-40B4-BE49-F238E27FC236}">
                <a16:creationId xmlns:a16="http://schemas.microsoft.com/office/drawing/2014/main" id="{22369A33-F243-1153-1AC8-53AE90A350EE}"/>
              </a:ext>
            </a:extLst>
          </p:cNvPr>
          <p:cNvSpPr>
            <a:spLocks noGrp="1"/>
          </p:cNvSpPr>
          <p:nvPr>
            <p:ph idx="1"/>
          </p:nvPr>
        </p:nvSpPr>
        <p:spPr>
          <a:xfrm>
            <a:off x="528636" y="1987826"/>
            <a:ext cx="3305225" cy="4727299"/>
          </a:xfrm>
        </p:spPr>
        <p:txBody>
          <a:bodyPr/>
          <a:lstStyle/>
          <a:p>
            <a:r>
              <a:rPr lang="en-US" b="0" kern="1200" dirty="0">
                <a:solidFill>
                  <a:prstClr val="black"/>
                </a:solidFill>
                <a:latin typeface="Calibri" panose="020F0502020204030204" pitchFamily="34" charset="0"/>
                <a:cs typeface="Calibri" panose="020F0502020204030204" pitchFamily="34" charset="0"/>
              </a:rPr>
              <a:t>Notable AEs: Hyperphosphatemia, skin/nail changes, central retinopathy  </a:t>
            </a:r>
          </a:p>
        </p:txBody>
      </p:sp>
      <p:sp>
        <p:nvSpPr>
          <p:cNvPr id="5" name="Text Placeholder 4">
            <a:extLst>
              <a:ext uri="{FF2B5EF4-FFF2-40B4-BE49-F238E27FC236}">
                <a16:creationId xmlns:a16="http://schemas.microsoft.com/office/drawing/2014/main" id="{BE322B2D-8E9A-03AD-8B9D-C04DB3A624EE}"/>
              </a:ext>
            </a:extLst>
          </p:cNvPr>
          <p:cNvSpPr>
            <a:spLocks noGrp="1"/>
          </p:cNvSpPr>
          <p:nvPr>
            <p:ph type="body" sz="quarter" idx="10"/>
          </p:nvPr>
        </p:nvSpPr>
        <p:spPr/>
        <p:txBody>
          <a:bodyPr/>
          <a:lstStyle/>
          <a:p>
            <a:pPr lvl="0"/>
            <a:r>
              <a:rPr lang="en-US" sz="3200" dirty="0">
                <a:solidFill>
                  <a:srgbClr val="FFFFFF"/>
                </a:solidFill>
              </a:rPr>
              <a:t>Case — Elizabeth R </a:t>
            </a:r>
            <a:r>
              <a:rPr lang="en-US" sz="3200" dirty="0" err="1">
                <a:solidFill>
                  <a:srgbClr val="FFFFFF"/>
                </a:solidFill>
              </a:rPr>
              <a:t>Plimack</a:t>
            </a:r>
            <a:r>
              <a:rPr lang="en-US" sz="3200" dirty="0">
                <a:solidFill>
                  <a:srgbClr val="FFFFFF"/>
                </a:solidFill>
              </a:rPr>
              <a:t>, MD, MS</a:t>
            </a:r>
          </a:p>
        </p:txBody>
      </p:sp>
      <p:sp>
        <p:nvSpPr>
          <p:cNvPr id="10" name="TextBox 9"/>
          <p:cNvSpPr txBox="1"/>
          <p:nvPr/>
        </p:nvSpPr>
        <p:spPr>
          <a:xfrm>
            <a:off x="219808" y="6305152"/>
            <a:ext cx="11852473" cy="523220"/>
          </a:xfrm>
          <a:prstGeom prst="rect">
            <a:avLst/>
          </a:prstGeom>
          <a:noFill/>
        </p:spPr>
        <p:txBody>
          <a:bodyPr wrap="square" rtlCol="0">
            <a:spAutoFit/>
          </a:bodyPr>
          <a:lstStyle/>
          <a:p>
            <a:pPr marL="0" marR="0" lvl="0" indent="0" defTabSz="609585"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a:ea typeface="ＭＳ Ｐゴシック" charset="0"/>
                <a:cs typeface="+mn-cs"/>
              </a:rPr>
              <a:t>Siefker Radtke ASCO 2018</a:t>
            </a:r>
          </a:p>
          <a:p>
            <a:pPr marL="0" marR="0" lvl="0" indent="0" defTabSz="609585"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err="1">
                <a:ln>
                  <a:noFill/>
                </a:ln>
                <a:solidFill>
                  <a:prstClr val="black"/>
                </a:solidFill>
                <a:effectLst/>
                <a:uLnTx/>
                <a:uFillTx/>
                <a:latin typeface="Arial"/>
                <a:ea typeface="ＭＳ Ｐゴシック" charset="0"/>
                <a:cs typeface="+mn-cs"/>
              </a:rPr>
              <a:t>Loriot</a:t>
            </a:r>
            <a:r>
              <a:rPr kumimoji="0" lang="en-US" sz="1400" b="0" i="0" u="none" strike="noStrike" kern="1200" cap="none" spc="0" normalizeH="0" baseline="0" noProof="0" dirty="0">
                <a:ln>
                  <a:noFill/>
                </a:ln>
                <a:solidFill>
                  <a:prstClr val="black"/>
                </a:solidFill>
                <a:effectLst/>
                <a:uLnTx/>
                <a:uFillTx/>
                <a:latin typeface="Arial"/>
                <a:ea typeface="ＭＳ Ｐゴシック" charset="0"/>
                <a:cs typeface="+mn-cs"/>
              </a:rPr>
              <a:t> et al NEJM 2019</a:t>
            </a:r>
          </a:p>
        </p:txBody>
      </p:sp>
      <p:pic>
        <p:nvPicPr>
          <p:cNvPr id="12" name="Picture 11"/>
          <p:cNvPicPr>
            <a:picLocks noChangeAspect="1"/>
          </p:cNvPicPr>
          <p:nvPr/>
        </p:nvPicPr>
        <p:blipFill>
          <a:blip r:embed="rId2"/>
          <a:stretch>
            <a:fillRect/>
          </a:stretch>
        </p:blipFill>
        <p:spPr>
          <a:xfrm>
            <a:off x="4036077" y="2220370"/>
            <a:ext cx="7122610" cy="4238671"/>
          </a:xfrm>
          <a:prstGeom prst="rect">
            <a:avLst/>
          </a:prstGeom>
        </p:spPr>
      </p:pic>
      <p:sp>
        <p:nvSpPr>
          <p:cNvPr id="3" name="Rounded Rectangle 2"/>
          <p:cNvSpPr/>
          <p:nvPr/>
        </p:nvSpPr>
        <p:spPr>
          <a:xfrm>
            <a:off x="3946429" y="3291840"/>
            <a:ext cx="7324825" cy="404261"/>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1" name="Rounded Rectangle 10"/>
          <p:cNvSpPr/>
          <p:nvPr/>
        </p:nvSpPr>
        <p:spPr>
          <a:xfrm>
            <a:off x="3946428" y="5391872"/>
            <a:ext cx="7324826" cy="546915"/>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pic>
        <p:nvPicPr>
          <p:cNvPr id="14" name="Picture 13">
            <a:extLst>
              <a:ext uri="{FF2B5EF4-FFF2-40B4-BE49-F238E27FC236}">
                <a16:creationId xmlns:a16="http://schemas.microsoft.com/office/drawing/2014/main" id="{1B3F6921-5736-E015-575D-810644482E0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505624" y="148390"/>
            <a:ext cx="1261872" cy="1261872"/>
          </a:xfrm>
          <a:prstGeom prst="rect">
            <a:avLst/>
          </a:prstGeom>
        </p:spPr>
      </p:pic>
    </p:spTree>
    <p:extLst>
      <p:ext uri="{BB962C8B-B14F-4D97-AF65-F5344CB8AC3E}">
        <p14:creationId xmlns:p14="http://schemas.microsoft.com/office/powerpoint/2010/main" val="29461399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0823" y="227013"/>
            <a:ext cx="4830804" cy="1143000"/>
          </a:xfrm>
        </p:spPr>
        <p:txBody>
          <a:bodyPr/>
          <a:lstStyle/>
          <a:p>
            <a:r>
              <a:rPr lang="en-US" sz="3600" b="1" dirty="0">
                <a:sym typeface="Wingdings 3" panose="05040102010807070707" pitchFamily="18" charset="2"/>
              </a:rPr>
              <a:t></a:t>
            </a:r>
            <a:r>
              <a:rPr lang="en-US" sz="3600" dirty="0">
                <a:sym typeface="Wingdings 3" panose="05040102010807070707" pitchFamily="18" charset="2"/>
              </a:rPr>
              <a:t> Phosphorous</a:t>
            </a:r>
            <a:endParaRPr lang="en-US" sz="3600" dirty="0"/>
          </a:p>
        </p:txBody>
      </p:sp>
      <p:graphicFrame>
        <p:nvGraphicFramePr>
          <p:cNvPr id="5" name="Content Placeholder 4"/>
          <p:cNvGraphicFramePr>
            <a:graphicFrameLocks noGrp="1"/>
          </p:cNvGraphicFramePr>
          <p:nvPr>
            <p:ph idx="1"/>
          </p:nvPr>
        </p:nvGraphicFramePr>
        <p:xfrm>
          <a:off x="609599" y="2695074"/>
          <a:ext cx="10449827" cy="4052235"/>
        </p:xfrm>
        <a:graphic>
          <a:graphicData uri="http://schemas.openxmlformats.org/drawingml/2006/chart">
            <c:chart xmlns:c="http://schemas.openxmlformats.org/drawingml/2006/chart" xmlns:r="http://schemas.openxmlformats.org/officeDocument/2006/relationships" r:id="rId2"/>
          </a:graphicData>
        </a:graphic>
      </p:graphicFrame>
      <p:sp>
        <p:nvSpPr>
          <p:cNvPr id="6" name="Right Brace 5"/>
          <p:cNvSpPr/>
          <p:nvPr/>
        </p:nvSpPr>
        <p:spPr>
          <a:xfrm>
            <a:off x="10891412" y="4543123"/>
            <a:ext cx="168014" cy="741146"/>
          </a:xfrm>
          <a:prstGeom prst="rightBrac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7" name="TextBox 6"/>
          <p:cNvSpPr txBox="1"/>
          <p:nvPr/>
        </p:nvSpPr>
        <p:spPr>
          <a:xfrm>
            <a:off x="11059426" y="4543123"/>
            <a:ext cx="840295" cy="7386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a:ea typeface="+mn-ea"/>
                <a:cs typeface="+mn-cs"/>
              </a:rPr>
              <a:t>Normal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a:ea typeface="+mn-ea"/>
                <a:cs typeface="+mn-cs"/>
              </a:rPr>
              <a:t>Range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a:ea typeface="+mn-ea"/>
                <a:cs typeface="+mn-cs"/>
              </a:rPr>
              <a:t>2.4 - 4.4</a:t>
            </a:r>
          </a:p>
        </p:txBody>
      </p:sp>
      <p:pic>
        <p:nvPicPr>
          <p:cNvPr id="16" name="Picture 15"/>
          <p:cNvPicPr>
            <a:picLocks noChangeAspect="1"/>
          </p:cNvPicPr>
          <p:nvPr/>
        </p:nvPicPr>
        <p:blipFill>
          <a:blip r:embed="rId3"/>
          <a:stretch>
            <a:fillRect/>
          </a:stretch>
        </p:blipFill>
        <p:spPr>
          <a:xfrm>
            <a:off x="5261626" y="647671"/>
            <a:ext cx="6638095" cy="1980952"/>
          </a:xfrm>
          <a:prstGeom prst="rect">
            <a:avLst/>
          </a:prstGeom>
        </p:spPr>
      </p:pic>
      <p:sp>
        <p:nvSpPr>
          <p:cNvPr id="17" name="Rectangle 16"/>
          <p:cNvSpPr/>
          <p:nvPr/>
        </p:nvSpPr>
        <p:spPr>
          <a:xfrm>
            <a:off x="1095680" y="2838527"/>
            <a:ext cx="9762338" cy="750770"/>
          </a:xfrm>
          <a:prstGeom prst="rect">
            <a:avLst/>
          </a:prstGeom>
          <a:solidFill>
            <a:schemeClr val="accent2">
              <a:lumMod val="40000"/>
              <a:lumOff val="60000"/>
              <a:alpha val="17000"/>
            </a:schemeClr>
          </a:solidFill>
          <a:ln w="31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Arial"/>
              <a:ea typeface="+mn-ea"/>
              <a:cs typeface="+mn-cs"/>
            </a:endParaRPr>
          </a:p>
        </p:txBody>
      </p:sp>
      <p:sp>
        <p:nvSpPr>
          <p:cNvPr id="18" name="Right Brace 17"/>
          <p:cNvSpPr/>
          <p:nvPr/>
        </p:nvSpPr>
        <p:spPr>
          <a:xfrm>
            <a:off x="10891412" y="2848349"/>
            <a:ext cx="168014" cy="741146"/>
          </a:xfrm>
          <a:prstGeom prst="rightBrace">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9" name="TextBox 18"/>
          <p:cNvSpPr txBox="1"/>
          <p:nvPr/>
        </p:nvSpPr>
        <p:spPr>
          <a:xfrm>
            <a:off x="11059426" y="2848349"/>
            <a:ext cx="910827" cy="7386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a:ea typeface="+mn-ea"/>
                <a:cs typeface="+mn-cs"/>
              </a:rPr>
              <a:t>Hold per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a:ea typeface="+mn-ea"/>
                <a:cs typeface="+mn-cs"/>
              </a:rPr>
              <a:t>package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a:ea typeface="+mn-ea"/>
                <a:cs typeface="+mn-cs"/>
              </a:rPr>
              <a:t>insert</a:t>
            </a:r>
          </a:p>
        </p:txBody>
      </p:sp>
      <p:sp>
        <p:nvSpPr>
          <p:cNvPr id="20" name="Rectangle 19"/>
          <p:cNvSpPr/>
          <p:nvPr/>
        </p:nvSpPr>
        <p:spPr>
          <a:xfrm>
            <a:off x="5305555" y="1232034"/>
            <a:ext cx="6594166" cy="445241"/>
          </a:xfrm>
          <a:prstGeom prst="rect">
            <a:avLst/>
          </a:prstGeom>
          <a:solidFill>
            <a:schemeClr val="accent2">
              <a:lumMod val="40000"/>
              <a:lumOff val="60000"/>
              <a:alpha val="17000"/>
            </a:schemeClr>
          </a:solidFill>
          <a:ln w="31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Arial"/>
              <a:ea typeface="+mn-ea"/>
              <a:cs typeface="+mn-cs"/>
            </a:endParaRPr>
          </a:p>
        </p:txBody>
      </p:sp>
      <p:sp>
        <p:nvSpPr>
          <p:cNvPr id="34" name="Down Arrow 33">
            <a:extLst>
              <a:ext uri="{FF2B5EF4-FFF2-40B4-BE49-F238E27FC236}">
                <a16:creationId xmlns:a16="http://schemas.microsoft.com/office/drawing/2014/main" id="{613EEBE1-72F3-F824-DA53-252A44E39159}"/>
              </a:ext>
            </a:extLst>
          </p:cNvPr>
          <p:cNvSpPr/>
          <p:nvPr/>
        </p:nvSpPr>
        <p:spPr>
          <a:xfrm>
            <a:off x="958330" y="2100407"/>
            <a:ext cx="269508" cy="683394"/>
          </a:xfrm>
          <a:prstGeom prst="downArrow">
            <a:avLst/>
          </a:prstGeom>
          <a:gradFill rotWithShape="1">
            <a:gsLst>
              <a:gs pos="0">
                <a:srgbClr val="4BACC6">
                  <a:shade val="70000"/>
                  <a:satMod val="150000"/>
                </a:srgbClr>
              </a:gs>
              <a:gs pos="34000">
                <a:srgbClr val="4BACC6">
                  <a:shade val="70000"/>
                  <a:satMod val="140000"/>
                </a:srgbClr>
              </a:gs>
              <a:gs pos="70000">
                <a:srgbClr val="4BACC6">
                  <a:tint val="100000"/>
                  <a:shade val="90000"/>
                  <a:satMod val="140000"/>
                </a:srgbClr>
              </a:gs>
              <a:gs pos="100000">
                <a:srgbClr val="4BACC6">
                  <a:tint val="100000"/>
                  <a:shade val="100000"/>
                  <a:satMod val="100000"/>
                </a:srgbClr>
              </a:gs>
            </a:gsLst>
            <a:path path="circle">
              <a:fillToRect l="100000" t="100000" r="100000" b="100000"/>
            </a:path>
          </a:gradFill>
          <a:ln w="9525" cap="flat" cmpd="sng" algn="ctr">
            <a:solidFill>
              <a:srgbClr val="4BACC6"/>
            </a:solidFill>
            <a:prstDash val="solid"/>
          </a:ln>
          <a:effectLst>
            <a:outerShdw blurRad="38100" dist="25400" dir="2700000" algn="br" rotWithShape="0">
              <a:srgbClr val="000000">
                <a:alpha val="60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35" name="Rounded Rectangle 34">
            <a:extLst>
              <a:ext uri="{FF2B5EF4-FFF2-40B4-BE49-F238E27FC236}">
                <a16:creationId xmlns:a16="http://schemas.microsoft.com/office/drawing/2014/main" id="{CAFD3B53-8202-5DC3-D11A-84989FFD12D3}"/>
              </a:ext>
            </a:extLst>
          </p:cNvPr>
          <p:cNvSpPr/>
          <p:nvPr/>
        </p:nvSpPr>
        <p:spPr>
          <a:xfrm>
            <a:off x="586152" y="1452616"/>
            <a:ext cx="1022684" cy="730900"/>
          </a:xfrm>
          <a:prstGeom prst="roundRect">
            <a:avLst/>
          </a:prstGeom>
          <a:gradFill rotWithShape="1">
            <a:gsLst>
              <a:gs pos="0">
                <a:srgbClr val="4BACC6">
                  <a:shade val="70000"/>
                  <a:satMod val="150000"/>
                </a:srgbClr>
              </a:gs>
              <a:gs pos="34000">
                <a:srgbClr val="4BACC6">
                  <a:shade val="70000"/>
                  <a:satMod val="140000"/>
                </a:srgbClr>
              </a:gs>
              <a:gs pos="70000">
                <a:srgbClr val="4BACC6">
                  <a:tint val="100000"/>
                  <a:shade val="90000"/>
                  <a:satMod val="140000"/>
                </a:srgbClr>
              </a:gs>
              <a:gs pos="100000">
                <a:srgbClr val="4BACC6">
                  <a:tint val="100000"/>
                  <a:shade val="100000"/>
                  <a:satMod val="100000"/>
                </a:srgbClr>
              </a:gs>
            </a:gsLst>
            <a:path path="circle">
              <a:fillToRect l="100000" t="100000" r="100000" b="100000"/>
            </a:path>
          </a:gradFill>
          <a:ln>
            <a:noFill/>
          </a:ln>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rgbClr val="4BACC6">
                <a:shade val="30000"/>
                <a:satMod val="130000"/>
              </a:srgbClr>
            </a:contourClr>
          </a:sp3d>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err="1">
                <a:ln>
                  <a:noFill/>
                </a:ln>
                <a:solidFill>
                  <a:prstClr val="white"/>
                </a:solidFill>
                <a:effectLst/>
                <a:uLnTx/>
                <a:uFillTx/>
                <a:latin typeface="Arial"/>
                <a:ea typeface="+mn-ea"/>
                <a:cs typeface="+mn-cs"/>
              </a:rPr>
              <a:t>Erdafitinib</a:t>
            </a:r>
            <a:r>
              <a:rPr kumimoji="0" lang="en-US" sz="1200" b="0" i="0" u="none" strike="noStrike" kern="0" cap="none" spc="0" normalizeH="0" baseline="0" noProof="0" dirty="0">
                <a:ln>
                  <a:noFill/>
                </a:ln>
                <a:solidFill>
                  <a:prstClr val="white"/>
                </a:solidFill>
                <a:effectLst/>
                <a:uLnTx/>
                <a:uFillTx/>
                <a:latin typeface="Arial"/>
                <a:ea typeface="+mn-ea"/>
                <a:cs typeface="+mn-cs"/>
              </a:rPr>
              <a:t>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Arial"/>
                <a:ea typeface="+mn-ea"/>
                <a:cs typeface="+mn-cs"/>
              </a:rPr>
              <a:t>initiated</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Arial"/>
                <a:ea typeface="+mn-ea"/>
                <a:cs typeface="+mn-cs"/>
              </a:rPr>
              <a:t>8 mg Daily</a:t>
            </a:r>
          </a:p>
        </p:txBody>
      </p:sp>
      <p:sp>
        <p:nvSpPr>
          <p:cNvPr id="36" name="Down Arrow 35">
            <a:extLst>
              <a:ext uri="{FF2B5EF4-FFF2-40B4-BE49-F238E27FC236}">
                <a16:creationId xmlns:a16="http://schemas.microsoft.com/office/drawing/2014/main" id="{ADF4A5EA-F7F8-FCEB-0921-F4BCD2F97A8E}"/>
              </a:ext>
            </a:extLst>
          </p:cNvPr>
          <p:cNvSpPr/>
          <p:nvPr/>
        </p:nvSpPr>
        <p:spPr>
          <a:xfrm>
            <a:off x="2353192" y="2100407"/>
            <a:ext cx="269508" cy="683394"/>
          </a:xfrm>
          <a:prstGeom prst="downArrow">
            <a:avLst/>
          </a:prstGeom>
          <a:gradFill rotWithShape="1">
            <a:gsLst>
              <a:gs pos="0">
                <a:srgbClr val="C0504D">
                  <a:shade val="70000"/>
                  <a:satMod val="150000"/>
                </a:srgbClr>
              </a:gs>
              <a:gs pos="34000">
                <a:srgbClr val="C0504D">
                  <a:shade val="70000"/>
                  <a:satMod val="140000"/>
                </a:srgbClr>
              </a:gs>
              <a:gs pos="70000">
                <a:srgbClr val="C0504D">
                  <a:tint val="100000"/>
                  <a:shade val="90000"/>
                  <a:satMod val="140000"/>
                </a:srgbClr>
              </a:gs>
              <a:gs pos="100000">
                <a:srgbClr val="C0504D">
                  <a:tint val="100000"/>
                  <a:shade val="100000"/>
                  <a:satMod val="100000"/>
                </a:srgbClr>
              </a:gs>
            </a:gsLst>
            <a:path path="circle">
              <a:fillToRect l="100000" t="100000" r="100000" b="100000"/>
            </a:path>
          </a:gradFill>
          <a:ln>
            <a:noFill/>
          </a:ln>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rgbClr val="C0504D">
                <a:shade val="30000"/>
                <a:satMod val="130000"/>
              </a:srgbClr>
            </a:contourClr>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37" name="Rounded Rectangle 36">
            <a:extLst>
              <a:ext uri="{FF2B5EF4-FFF2-40B4-BE49-F238E27FC236}">
                <a16:creationId xmlns:a16="http://schemas.microsoft.com/office/drawing/2014/main" id="{5D6D6FD4-383A-20A0-BC0C-71AF12ACC184}"/>
              </a:ext>
            </a:extLst>
          </p:cNvPr>
          <p:cNvSpPr/>
          <p:nvPr/>
        </p:nvSpPr>
        <p:spPr>
          <a:xfrm>
            <a:off x="1981014" y="1452616"/>
            <a:ext cx="1022684" cy="730900"/>
          </a:xfrm>
          <a:prstGeom prst="roundRect">
            <a:avLst/>
          </a:prstGeom>
          <a:gradFill rotWithShape="1">
            <a:gsLst>
              <a:gs pos="0">
                <a:srgbClr val="C0504D">
                  <a:shade val="70000"/>
                  <a:satMod val="150000"/>
                </a:srgbClr>
              </a:gs>
              <a:gs pos="34000">
                <a:srgbClr val="C0504D">
                  <a:shade val="70000"/>
                  <a:satMod val="140000"/>
                </a:srgbClr>
              </a:gs>
              <a:gs pos="70000">
                <a:srgbClr val="C0504D">
                  <a:tint val="100000"/>
                  <a:shade val="90000"/>
                  <a:satMod val="140000"/>
                </a:srgbClr>
              </a:gs>
              <a:gs pos="100000">
                <a:srgbClr val="C0504D">
                  <a:tint val="100000"/>
                  <a:shade val="100000"/>
                  <a:satMod val="100000"/>
                </a:srgbClr>
              </a:gs>
            </a:gsLst>
            <a:path path="circle">
              <a:fillToRect l="100000" t="100000" r="100000" b="100000"/>
            </a:path>
          </a:gradFill>
          <a:ln>
            <a:noFill/>
          </a:ln>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rgbClr val="C0504D">
                <a:shade val="30000"/>
                <a:satMod val="130000"/>
              </a:srgbClr>
            </a:contourClr>
          </a:sp3d>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err="1">
                <a:ln>
                  <a:noFill/>
                </a:ln>
                <a:solidFill>
                  <a:prstClr val="white"/>
                </a:solidFill>
                <a:effectLst/>
                <a:uLnTx/>
                <a:uFillTx/>
                <a:latin typeface="Arial"/>
                <a:ea typeface="+mn-ea"/>
                <a:cs typeface="+mn-cs"/>
              </a:rPr>
              <a:t>Erdafitinib</a:t>
            </a:r>
            <a:r>
              <a:rPr kumimoji="0" lang="en-US" sz="1200" b="0" i="0" u="none" strike="noStrike" kern="0" cap="none" spc="0" normalizeH="0" baseline="0" noProof="0" dirty="0">
                <a:ln>
                  <a:noFill/>
                </a:ln>
                <a:solidFill>
                  <a:prstClr val="white"/>
                </a:solidFill>
                <a:effectLst/>
                <a:uLnTx/>
                <a:uFillTx/>
                <a:latin typeface="Arial"/>
                <a:ea typeface="+mn-ea"/>
                <a:cs typeface="+mn-cs"/>
              </a:rPr>
              <a:t>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Arial"/>
                <a:ea typeface="+mn-ea"/>
                <a:cs typeface="+mn-cs"/>
              </a:rPr>
              <a:t>Held</a:t>
            </a:r>
          </a:p>
        </p:txBody>
      </p:sp>
      <p:sp>
        <p:nvSpPr>
          <p:cNvPr id="38" name="Down Arrow 37">
            <a:extLst>
              <a:ext uri="{FF2B5EF4-FFF2-40B4-BE49-F238E27FC236}">
                <a16:creationId xmlns:a16="http://schemas.microsoft.com/office/drawing/2014/main" id="{87DBD0C4-1AD9-762D-F702-DBE5CE5A86B5}"/>
              </a:ext>
            </a:extLst>
          </p:cNvPr>
          <p:cNvSpPr/>
          <p:nvPr/>
        </p:nvSpPr>
        <p:spPr>
          <a:xfrm>
            <a:off x="4072107" y="2100407"/>
            <a:ext cx="269508" cy="683394"/>
          </a:xfrm>
          <a:prstGeom prst="downArrow">
            <a:avLst/>
          </a:prstGeom>
          <a:gradFill rotWithShape="1">
            <a:gsLst>
              <a:gs pos="0">
                <a:srgbClr val="4BACC6">
                  <a:shade val="70000"/>
                  <a:satMod val="150000"/>
                </a:srgbClr>
              </a:gs>
              <a:gs pos="34000">
                <a:srgbClr val="4BACC6">
                  <a:shade val="70000"/>
                  <a:satMod val="140000"/>
                </a:srgbClr>
              </a:gs>
              <a:gs pos="70000">
                <a:srgbClr val="4BACC6">
                  <a:tint val="100000"/>
                  <a:shade val="90000"/>
                  <a:satMod val="140000"/>
                </a:srgbClr>
              </a:gs>
              <a:gs pos="100000">
                <a:srgbClr val="4BACC6">
                  <a:tint val="100000"/>
                  <a:shade val="100000"/>
                  <a:satMod val="100000"/>
                </a:srgbClr>
              </a:gs>
            </a:gsLst>
            <a:path path="circle">
              <a:fillToRect l="100000" t="100000" r="100000" b="100000"/>
            </a:path>
          </a:gradFill>
          <a:ln w="9525" cap="flat" cmpd="sng" algn="ctr">
            <a:solidFill>
              <a:srgbClr val="4BACC6"/>
            </a:solidFill>
            <a:prstDash val="solid"/>
          </a:ln>
          <a:effectLst>
            <a:outerShdw blurRad="38100" dist="25400" dir="2700000" algn="br" rotWithShape="0">
              <a:srgbClr val="000000">
                <a:alpha val="60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39" name="Rounded Rectangle 38">
            <a:extLst>
              <a:ext uri="{FF2B5EF4-FFF2-40B4-BE49-F238E27FC236}">
                <a16:creationId xmlns:a16="http://schemas.microsoft.com/office/drawing/2014/main" id="{A7746D53-352E-C8C8-BEBB-2E6A5D0868CA}"/>
              </a:ext>
            </a:extLst>
          </p:cNvPr>
          <p:cNvSpPr/>
          <p:nvPr/>
        </p:nvSpPr>
        <p:spPr>
          <a:xfrm>
            <a:off x="3699929" y="1452616"/>
            <a:ext cx="1022684" cy="730900"/>
          </a:xfrm>
          <a:prstGeom prst="roundRect">
            <a:avLst/>
          </a:prstGeom>
          <a:gradFill rotWithShape="1">
            <a:gsLst>
              <a:gs pos="0">
                <a:srgbClr val="4BACC6">
                  <a:shade val="70000"/>
                  <a:satMod val="150000"/>
                </a:srgbClr>
              </a:gs>
              <a:gs pos="34000">
                <a:srgbClr val="4BACC6">
                  <a:shade val="70000"/>
                  <a:satMod val="140000"/>
                </a:srgbClr>
              </a:gs>
              <a:gs pos="70000">
                <a:srgbClr val="4BACC6">
                  <a:tint val="100000"/>
                  <a:shade val="90000"/>
                  <a:satMod val="140000"/>
                </a:srgbClr>
              </a:gs>
              <a:gs pos="100000">
                <a:srgbClr val="4BACC6">
                  <a:tint val="100000"/>
                  <a:shade val="100000"/>
                  <a:satMod val="100000"/>
                </a:srgbClr>
              </a:gs>
            </a:gsLst>
            <a:path path="circle">
              <a:fillToRect l="100000" t="100000" r="100000" b="100000"/>
            </a:path>
          </a:gradFill>
          <a:ln>
            <a:noFill/>
          </a:ln>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rgbClr val="4BACC6">
                <a:shade val="30000"/>
                <a:satMod val="130000"/>
              </a:srgbClr>
            </a:contourClr>
          </a:sp3d>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err="1">
                <a:ln>
                  <a:noFill/>
                </a:ln>
                <a:solidFill>
                  <a:prstClr val="white"/>
                </a:solidFill>
                <a:effectLst/>
                <a:uLnTx/>
                <a:uFillTx/>
                <a:latin typeface="Arial"/>
                <a:ea typeface="+mn-ea"/>
                <a:cs typeface="+mn-cs"/>
              </a:rPr>
              <a:t>Erdafitinib</a:t>
            </a:r>
            <a:r>
              <a:rPr kumimoji="0" lang="en-US" sz="1200" b="0" i="0" u="none" strike="noStrike" kern="0" cap="none" spc="0" normalizeH="0" baseline="0" noProof="0" dirty="0">
                <a:ln>
                  <a:noFill/>
                </a:ln>
                <a:solidFill>
                  <a:prstClr val="white"/>
                </a:solidFill>
                <a:effectLst/>
                <a:uLnTx/>
                <a:uFillTx/>
                <a:latin typeface="Arial"/>
                <a:ea typeface="+mn-ea"/>
                <a:cs typeface="+mn-cs"/>
              </a:rPr>
              <a:t>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Arial"/>
                <a:ea typeface="+mn-ea"/>
                <a:cs typeface="+mn-cs"/>
              </a:rPr>
              <a:t>Restarted 6 mg daily</a:t>
            </a:r>
          </a:p>
        </p:txBody>
      </p:sp>
    </p:spTree>
    <p:extLst>
      <p:ext uri="{BB962C8B-B14F-4D97-AF65-F5344CB8AC3E}">
        <p14:creationId xmlns:p14="http://schemas.microsoft.com/office/powerpoint/2010/main" val="22920463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28636" y="1233182"/>
            <a:ext cx="4775276" cy="5481943"/>
          </a:xfrm>
        </p:spPr>
        <p:txBody>
          <a:bodyPr/>
          <a:lstStyle/>
          <a:p>
            <a:pPr marL="98425" indent="0">
              <a:buNone/>
            </a:pPr>
            <a:r>
              <a:rPr lang="en-US" dirty="0"/>
              <a:t>Central serous retinopathy (CSR)</a:t>
            </a:r>
          </a:p>
          <a:p>
            <a:r>
              <a:rPr lang="en-US" dirty="0"/>
              <a:t>Routine monthly eye exams</a:t>
            </a:r>
          </a:p>
          <a:p>
            <a:r>
              <a:rPr lang="en-US" dirty="0"/>
              <a:t>At month 2, retinal imaging showed CSR</a:t>
            </a:r>
          </a:p>
          <a:p>
            <a:r>
              <a:rPr lang="en-US" dirty="0"/>
              <a:t>No changes in visual acuity</a:t>
            </a:r>
          </a:p>
        </p:txBody>
      </p:sp>
      <p:sp>
        <p:nvSpPr>
          <p:cNvPr id="8" name="Text Placeholder 7">
            <a:extLst>
              <a:ext uri="{FF2B5EF4-FFF2-40B4-BE49-F238E27FC236}">
                <a16:creationId xmlns:a16="http://schemas.microsoft.com/office/drawing/2014/main" id="{EB6A2EFB-5210-772A-E17C-6D0D6AE241DA}"/>
              </a:ext>
            </a:extLst>
          </p:cNvPr>
          <p:cNvSpPr>
            <a:spLocks noGrp="1"/>
          </p:cNvSpPr>
          <p:nvPr>
            <p:ph type="body" sz="quarter" idx="10"/>
          </p:nvPr>
        </p:nvSpPr>
        <p:spPr/>
        <p:txBody>
          <a:bodyPr/>
          <a:lstStyle/>
          <a:p>
            <a:pPr lvl="0"/>
            <a:r>
              <a:rPr lang="en-US" sz="3200" dirty="0">
                <a:solidFill>
                  <a:srgbClr val="FFFFFF"/>
                </a:solidFill>
              </a:rPr>
              <a:t>Case — Elizabeth R </a:t>
            </a:r>
            <a:r>
              <a:rPr lang="en-US" sz="3200" dirty="0" err="1">
                <a:solidFill>
                  <a:srgbClr val="FFFFFF"/>
                </a:solidFill>
              </a:rPr>
              <a:t>Plimack</a:t>
            </a:r>
            <a:r>
              <a:rPr lang="en-US" sz="3200" dirty="0">
                <a:solidFill>
                  <a:srgbClr val="FFFFFF"/>
                </a:solidFill>
              </a:rPr>
              <a:t>, MD, MS</a:t>
            </a:r>
          </a:p>
        </p:txBody>
      </p:sp>
      <p:pic>
        <p:nvPicPr>
          <p:cNvPr id="4" name="Picture 3"/>
          <p:cNvPicPr>
            <a:picLocks noChangeAspect="1"/>
          </p:cNvPicPr>
          <p:nvPr/>
        </p:nvPicPr>
        <p:blipFill>
          <a:blip r:embed="rId2"/>
          <a:stretch>
            <a:fillRect/>
          </a:stretch>
        </p:blipFill>
        <p:spPr>
          <a:xfrm>
            <a:off x="5853214" y="1375760"/>
            <a:ext cx="5572398" cy="3495475"/>
          </a:xfrm>
          <a:prstGeom prst="rect">
            <a:avLst/>
          </a:prstGeom>
        </p:spPr>
      </p:pic>
      <p:pic>
        <p:nvPicPr>
          <p:cNvPr id="5" name="Picture 4"/>
          <p:cNvPicPr>
            <a:picLocks noChangeAspect="1"/>
          </p:cNvPicPr>
          <p:nvPr/>
        </p:nvPicPr>
        <p:blipFill>
          <a:blip r:embed="rId3"/>
          <a:stretch>
            <a:fillRect/>
          </a:stretch>
        </p:blipFill>
        <p:spPr>
          <a:xfrm>
            <a:off x="4678714" y="4947435"/>
            <a:ext cx="6629400" cy="1819275"/>
          </a:xfrm>
          <a:prstGeom prst="rect">
            <a:avLst/>
          </a:prstGeom>
        </p:spPr>
      </p:pic>
      <p:sp>
        <p:nvSpPr>
          <p:cNvPr id="6" name="Rectangle 5"/>
          <p:cNvSpPr/>
          <p:nvPr/>
        </p:nvSpPr>
        <p:spPr>
          <a:xfrm>
            <a:off x="4713948" y="5105961"/>
            <a:ext cx="6594166" cy="445241"/>
          </a:xfrm>
          <a:prstGeom prst="rect">
            <a:avLst/>
          </a:prstGeom>
          <a:solidFill>
            <a:schemeClr val="accent2">
              <a:lumMod val="40000"/>
              <a:lumOff val="60000"/>
              <a:alpha val="17000"/>
            </a:schemeClr>
          </a:solidFill>
          <a:ln w="31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Arial"/>
              <a:ea typeface="+mn-ea"/>
              <a:cs typeface="+mn-cs"/>
            </a:endParaRPr>
          </a:p>
        </p:txBody>
      </p:sp>
      <p:pic>
        <p:nvPicPr>
          <p:cNvPr id="9" name="Picture 8">
            <a:extLst>
              <a:ext uri="{FF2B5EF4-FFF2-40B4-BE49-F238E27FC236}">
                <a16:creationId xmlns:a16="http://schemas.microsoft.com/office/drawing/2014/main" id="{8381F64A-7931-7E13-543D-CAF9FA148FF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505624" y="148390"/>
            <a:ext cx="1261872" cy="1261872"/>
          </a:xfrm>
          <a:prstGeom prst="rect">
            <a:avLst/>
          </a:prstGeom>
        </p:spPr>
      </p:pic>
    </p:spTree>
    <p:extLst>
      <p:ext uri="{BB962C8B-B14F-4D97-AF65-F5344CB8AC3E}">
        <p14:creationId xmlns:p14="http://schemas.microsoft.com/office/powerpoint/2010/main" val="12287519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Erdafitinib</a:t>
            </a:r>
            <a:r>
              <a:rPr lang="en-US" dirty="0"/>
              <a:t>: Response at 6 mg daily</a:t>
            </a:r>
          </a:p>
        </p:txBody>
      </p:sp>
      <p:sp>
        <p:nvSpPr>
          <p:cNvPr id="8" name="Text Placeholder 7">
            <a:extLst>
              <a:ext uri="{FF2B5EF4-FFF2-40B4-BE49-F238E27FC236}">
                <a16:creationId xmlns:a16="http://schemas.microsoft.com/office/drawing/2014/main" id="{0E25ACAE-3256-D7A5-F89B-A38E633A2BE3}"/>
              </a:ext>
            </a:extLst>
          </p:cNvPr>
          <p:cNvSpPr>
            <a:spLocks noGrp="1"/>
          </p:cNvSpPr>
          <p:nvPr>
            <p:ph type="body" sz="quarter" idx="10"/>
          </p:nvPr>
        </p:nvSpPr>
        <p:spPr/>
        <p:txBody>
          <a:bodyPr/>
          <a:lstStyle/>
          <a:p>
            <a:pPr lvl="0"/>
            <a:r>
              <a:rPr lang="en-US" sz="3200" dirty="0">
                <a:solidFill>
                  <a:srgbClr val="FFFFFF"/>
                </a:solidFill>
              </a:rPr>
              <a:t>Case — Elizabeth R </a:t>
            </a:r>
            <a:r>
              <a:rPr lang="en-US" sz="3200" dirty="0" err="1">
                <a:solidFill>
                  <a:srgbClr val="FFFFFF"/>
                </a:solidFill>
              </a:rPr>
              <a:t>Plimack</a:t>
            </a:r>
            <a:r>
              <a:rPr lang="en-US" sz="3200" dirty="0">
                <a:solidFill>
                  <a:srgbClr val="FFFFFF"/>
                </a:solidFill>
              </a:rPr>
              <a:t>, MD, MS</a:t>
            </a:r>
          </a:p>
        </p:txBody>
      </p:sp>
      <p:pic>
        <p:nvPicPr>
          <p:cNvPr id="4" name="Picture 3"/>
          <p:cNvPicPr>
            <a:picLocks noChangeAspect="1"/>
          </p:cNvPicPr>
          <p:nvPr/>
        </p:nvPicPr>
        <p:blipFill rotWithShape="1">
          <a:blip r:embed="rId2"/>
          <a:srcRect t="7931" b="11397"/>
          <a:stretch/>
        </p:blipFill>
        <p:spPr>
          <a:xfrm>
            <a:off x="609600" y="2432175"/>
            <a:ext cx="4440690" cy="3078718"/>
          </a:xfrm>
          <a:prstGeom prst="rect">
            <a:avLst/>
          </a:prstGeom>
        </p:spPr>
      </p:pic>
      <p:pic>
        <p:nvPicPr>
          <p:cNvPr id="5" name="Picture 4"/>
          <p:cNvPicPr>
            <a:picLocks noChangeAspect="1"/>
          </p:cNvPicPr>
          <p:nvPr/>
        </p:nvPicPr>
        <p:blipFill>
          <a:blip r:embed="rId3"/>
          <a:stretch>
            <a:fillRect/>
          </a:stretch>
        </p:blipFill>
        <p:spPr>
          <a:xfrm>
            <a:off x="6792686" y="2432175"/>
            <a:ext cx="4595812" cy="3174885"/>
          </a:xfrm>
          <a:prstGeom prst="rect">
            <a:avLst/>
          </a:prstGeom>
        </p:spPr>
      </p:pic>
      <p:pic>
        <p:nvPicPr>
          <p:cNvPr id="9" name="Picture 8">
            <a:extLst>
              <a:ext uri="{FF2B5EF4-FFF2-40B4-BE49-F238E27FC236}">
                <a16:creationId xmlns:a16="http://schemas.microsoft.com/office/drawing/2014/main" id="{61E815FD-D2B0-30EC-8E1E-72C0794343B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505624" y="148390"/>
            <a:ext cx="1261872" cy="1261872"/>
          </a:xfrm>
          <a:prstGeom prst="rect">
            <a:avLst/>
          </a:prstGeom>
        </p:spPr>
      </p:pic>
    </p:spTree>
    <p:extLst>
      <p:ext uri="{BB962C8B-B14F-4D97-AF65-F5344CB8AC3E}">
        <p14:creationId xmlns:p14="http://schemas.microsoft.com/office/powerpoint/2010/main" val="6337605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6BED4D37-006D-9239-D284-1F902BDF8FBB}"/>
              </a:ext>
            </a:extLst>
          </p:cNvPr>
          <p:cNvSpPr>
            <a:spLocks noGrp="1"/>
          </p:cNvSpPr>
          <p:nvPr>
            <p:ph idx="1"/>
          </p:nvPr>
        </p:nvSpPr>
        <p:spPr/>
        <p:txBody>
          <a:bodyPr>
            <a:normAutofit fontScale="85000" lnSpcReduction="10000"/>
          </a:bodyPr>
          <a:lstStyle/>
          <a:p>
            <a:r>
              <a:rPr lang="en-US" dirty="0"/>
              <a:t>59-year-old man presented 10 years ago with NMIBC treated with BCG</a:t>
            </a:r>
          </a:p>
          <a:p>
            <a:r>
              <a:rPr lang="en-US" dirty="0"/>
              <a:t>8 years ago, had a high grade upper tract UC treated with cisplatin and gemcitabine followed by nephroureterectomy </a:t>
            </a:r>
            <a:r>
              <a:rPr lang="en-US" dirty="0">
                <a:sym typeface="Wingdings" pitchFamily="2" charset="2"/>
              </a:rPr>
              <a:t></a:t>
            </a:r>
            <a:r>
              <a:rPr lang="en-US" dirty="0"/>
              <a:t> pT0N0</a:t>
            </a:r>
          </a:p>
          <a:p>
            <a:r>
              <a:rPr lang="en-US" dirty="0"/>
              <a:t>Subsequently developed bladder recurrence 1 year later with focus of high grade UC in background of low grade UC, </a:t>
            </a:r>
            <a:r>
              <a:rPr lang="en-US" dirty="0" err="1"/>
              <a:t>cTa</a:t>
            </a:r>
            <a:r>
              <a:rPr lang="en-US" dirty="0"/>
              <a:t>. Treated with BCG</a:t>
            </a:r>
          </a:p>
          <a:p>
            <a:r>
              <a:rPr lang="en-US" dirty="0"/>
              <a:t>CT 1 year later with lung metastases, s/p wedge resection confirming metastatic UC </a:t>
            </a:r>
          </a:p>
          <a:p>
            <a:r>
              <a:rPr lang="en-US" dirty="0"/>
              <a:t>Received atezolizumab with SD as best response, stopped after 1.5 years for progression, no </a:t>
            </a:r>
            <a:r>
              <a:rPr lang="en-US"/>
              <a:t>autoimmune AEs</a:t>
            </a:r>
            <a:endParaRPr lang="en-US" dirty="0"/>
          </a:p>
          <a:p>
            <a:r>
              <a:rPr lang="en-US" dirty="0"/>
              <a:t>Underwent RFA of selected growing lung metastases and was off systemic therapy for 1 year</a:t>
            </a:r>
          </a:p>
          <a:p>
            <a:r>
              <a:rPr lang="en-US" dirty="0"/>
              <a:t>Subsequently was treated with </a:t>
            </a:r>
            <a:r>
              <a:rPr lang="en-US" dirty="0" err="1"/>
              <a:t>enfortumab</a:t>
            </a:r>
            <a:r>
              <a:rPr lang="en-US" dirty="0"/>
              <a:t> on EV-201 with partial response, continued therapy until progression at 1 year</a:t>
            </a:r>
          </a:p>
          <a:p>
            <a:r>
              <a:rPr lang="en-US" dirty="0"/>
              <a:t>Went on clinical trial of PRMT5 inhibitor with prolonged stable disease, stopped for fatigue and hematologic toxicity</a:t>
            </a:r>
          </a:p>
        </p:txBody>
      </p:sp>
      <p:sp>
        <p:nvSpPr>
          <p:cNvPr id="6" name="Text Placeholder 5">
            <a:extLst>
              <a:ext uri="{FF2B5EF4-FFF2-40B4-BE49-F238E27FC236}">
                <a16:creationId xmlns:a16="http://schemas.microsoft.com/office/drawing/2014/main" id="{D1B48106-6879-76D9-2527-C4FDB7B8F541}"/>
              </a:ext>
            </a:extLst>
          </p:cNvPr>
          <p:cNvSpPr>
            <a:spLocks noGrp="1"/>
          </p:cNvSpPr>
          <p:nvPr>
            <p:ph type="body" sz="quarter" idx="10"/>
          </p:nvPr>
        </p:nvSpPr>
        <p:spPr/>
        <p:txBody>
          <a:bodyPr/>
          <a:lstStyle/>
          <a:p>
            <a:r>
              <a:rPr lang="en-US" sz="3200" dirty="0"/>
              <a:t>Case — Jonathan E Rosenberg, MD</a:t>
            </a:r>
          </a:p>
        </p:txBody>
      </p:sp>
      <p:pic>
        <p:nvPicPr>
          <p:cNvPr id="8" name="Picture 7">
            <a:extLst>
              <a:ext uri="{FF2B5EF4-FFF2-40B4-BE49-F238E27FC236}">
                <a16:creationId xmlns:a16="http://schemas.microsoft.com/office/drawing/2014/main" id="{830DD0DE-2BA3-08BB-1BDF-4326D53C0175}"/>
              </a:ext>
            </a:extLst>
          </p:cNvPr>
          <p:cNvPicPr>
            <a:picLocks noChangeAspect="1"/>
          </p:cNvPicPr>
          <p:nvPr/>
        </p:nvPicPr>
        <p:blipFill>
          <a:blip r:embed="rId2"/>
          <a:srcRect/>
          <a:stretch/>
        </p:blipFill>
        <p:spPr>
          <a:xfrm>
            <a:off x="10505624" y="148390"/>
            <a:ext cx="1261872" cy="1261872"/>
          </a:xfrm>
          <a:prstGeom prst="rect">
            <a:avLst/>
          </a:prstGeom>
        </p:spPr>
      </p:pic>
    </p:spTree>
    <p:extLst>
      <p:ext uri="{BB962C8B-B14F-4D97-AF65-F5344CB8AC3E}">
        <p14:creationId xmlns:p14="http://schemas.microsoft.com/office/powerpoint/2010/main" val="39436125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6BED4D37-006D-9239-D284-1F902BDF8FBB}"/>
              </a:ext>
            </a:extLst>
          </p:cNvPr>
          <p:cNvSpPr>
            <a:spLocks noGrp="1"/>
          </p:cNvSpPr>
          <p:nvPr>
            <p:ph idx="1"/>
          </p:nvPr>
        </p:nvSpPr>
        <p:spPr>
          <a:xfrm>
            <a:off x="528636" y="1233182"/>
            <a:ext cx="10372912" cy="5481943"/>
          </a:xfrm>
        </p:spPr>
        <p:txBody>
          <a:bodyPr>
            <a:normAutofit/>
          </a:bodyPr>
          <a:lstStyle/>
          <a:p>
            <a:r>
              <a:rPr lang="en-US" dirty="0"/>
              <a:t>At progression, received gemcitabine/paclitaxel chemotherapy with partial response in lungs that lasted 1 year before having increasing size of lung tumors</a:t>
            </a:r>
          </a:p>
          <a:p>
            <a:r>
              <a:rPr lang="en-US" dirty="0"/>
              <a:t>Molecular testing without any druggable alterations</a:t>
            </a:r>
          </a:p>
          <a:p>
            <a:r>
              <a:rPr lang="en-US" dirty="0"/>
              <a:t>After </a:t>
            </a:r>
            <a:r>
              <a:rPr lang="en-US"/>
              <a:t>sacituzumab</a:t>
            </a:r>
            <a:r>
              <a:rPr lang="en-US" dirty="0"/>
              <a:t> </a:t>
            </a:r>
            <a:r>
              <a:rPr lang="en-US" dirty="0" err="1"/>
              <a:t>govitecan</a:t>
            </a:r>
            <a:r>
              <a:rPr lang="en-US" dirty="0"/>
              <a:t> was FDA approved, </a:t>
            </a:r>
            <a:r>
              <a:rPr lang="en-US" dirty="0" err="1"/>
              <a:t>pt</a:t>
            </a:r>
            <a:r>
              <a:rPr lang="en-US" dirty="0"/>
              <a:t> started on treatment</a:t>
            </a:r>
          </a:p>
        </p:txBody>
      </p:sp>
      <p:sp>
        <p:nvSpPr>
          <p:cNvPr id="6" name="Text Placeholder 5">
            <a:extLst>
              <a:ext uri="{FF2B5EF4-FFF2-40B4-BE49-F238E27FC236}">
                <a16:creationId xmlns:a16="http://schemas.microsoft.com/office/drawing/2014/main" id="{D1B48106-6879-76D9-2527-C4FDB7B8F541}"/>
              </a:ext>
            </a:extLst>
          </p:cNvPr>
          <p:cNvSpPr>
            <a:spLocks noGrp="1"/>
          </p:cNvSpPr>
          <p:nvPr>
            <p:ph type="body" sz="quarter" idx="10"/>
          </p:nvPr>
        </p:nvSpPr>
        <p:spPr/>
        <p:txBody>
          <a:bodyPr/>
          <a:lstStyle/>
          <a:p>
            <a:r>
              <a:rPr lang="en-US" sz="3200" dirty="0"/>
              <a:t>Case — Jonathan E Rosenberg, MD</a:t>
            </a:r>
          </a:p>
        </p:txBody>
      </p:sp>
      <p:pic>
        <p:nvPicPr>
          <p:cNvPr id="8" name="Picture 7">
            <a:extLst>
              <a:ext uri="{FF2B5EF4-FFF2-40B4-BE49-F238E27FC236}">
                <a16:creationId xmlns:a16="http://schemas.microsoft.com/office/drawing/2014/main" id="{830DD0DE-2BA3-08BB-1BDF-4326D53C0175}"/>
              </a:ext>
            </a:extLst>
          </p:cNvPr>
          <p:cNvPicPr>
            <a:picLocks noChangeAspect="1"/>
          </p:cNvPicPr>
          <p:nvPr/>
        </p:nvPicPr>
        <p:blipFill>
          <a:blip r:embed="rId2"/>
          <a:srcRect/>
          <a:stretch/>
        </p:blipFill>
        <p:spPr>
          <a:xfrm>
            <a:off x="10505624" y="148390"/>
            <a:ext cx="1261872" cy="1261872"/>
          </a:xfrm>
          <a:prstGeom prst="rect">
            <a:avLst/>
          </a:prstGeom>
        </p:spPr>
      </p:pic>
    </p:spTree>
    <p:extLst>
      <p:ext uri="{BB962C8B-B14F-4D97-AF65-F5344CB8AC3E}">
        <p14:creationId xmlns:p14="http://schemas.microsoft.com/office/powerpoint/2010/main" val="38631106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6BED4D37-006D-9239-D284-1F902BDF8FBB}"/>
              </a:ext>
            </a:extLst>
          </p:cNvPr>
          <p:cNvSpPr>
            <a:spLocks noGrp="1"/>
          </p:cNvSpPr>
          <p:nvPr>
            <p:ph idx="1"/>
          </p:nvPr>
        </p:nvSpPr>
        <p:spPr>
          <a:xfrm>
            <a:off x="528636" y="1233183"/>
            <a:ext cx="10372912" cy="2195818"/>
          </a:xfrm>
        </p:spPr>
        <p:txBody>
          <a:bodyPr>
            <a:normAutofit/>
          </a:bodyPr>
          <a:lstStyle/>
          <a:p>
            <a:r>
              <a:rPr lang="en-US" dirty="0"/>
              <a:t>In cycle 1, </a:t>
            </a:r>
            <a:r>
              <a:rPr lang="en-US" dirty="0" err="1"/>
              <a:t>pt</a:t>
            </a:r>
            <a:r>
              <a:rPr lang="en-US" dirty="0"/>
              <a:t> experienced neutropenic fever and was subsequently dose reduced to 7.5 mg/kg</a:t>
            </a:r>
          </a:p>
          <a:p>
            <a:r>
              <a:rPr lang="en-US" dirty="0"/>
              <a:t>CT after cycle 3 showed decreased soft tissue component of cavitary metastasis, other pulmonary lesions stable</a:t>
            </a:r>
          </a:p>
        </p:txBody>
      </p:sp>
      <p:sp>
        <p:nvSpPr>
          <p:cNvPr id="6" name="Text Placeholder 5">
            <a:extLst>
              <a:ext uri="{FF2B5EF4-FFF2-40B4-BE49-F238E27FC236}">
                <a16:creationId xmlns:a16="http://schemas.microsoft.com/office/drawing/2014/main" id="{D1B48106-6879-76D9-2527-C4FDB7B8F541}"/>
              </a:ext>
            </a:extLst>
          </p:cNvPr>
          <p:cNvSpPr>
            <a:spLocks noGrp="1"/>
          </p:cNvSpPr>
          <p:nvPr>
            <p:ph type="body" sz="quarter" idx="10"/>
          </p:nvPr>
        </p:nvSpPr>
        <p:spPr/>
        <p:txBody>
          <a:bodyPr/>
          <a:lstStyle/>
          <a:p>
            <a:r>
              <a:rPr lang="en-US" sz="3200" dirty="0"/>
              <a:t>Case — Jonathan E Rosenberg, MD</a:t>
            </a:r>
          </a:p>
        </p:txBody>
      </p:sp>
      <p:pic>
        <p:nvPicPr>
          <p:cNvPr id="8" name="Picture 7">
            <a:extLst>
              <a:ext uri="{FF2B5EF4-FFF2-40B4-BE49-F238E27FC236}">
                <a16:creationId xmlns:a16="http://schemas.microsoft.com/office/drawing/2014/main" id="{830DD0DE-2BA3-08BB-1BDF-4326D53C0175}"/>
              </a:ext>
            </a:extLst>
          </p:cNvPr>
          <p:cNvPicPr>
            <a:picLocks noChangeAspect="1"/>
          </p:cNvPicPr>
          <p:nvPr/>
        </p:nvPicPr>
        <p:blipFill>
          <a:blip r:embed="rId2"/>
          <a:srcRect/>
          <a:stretch/>
        </p:blipFill>
        <p:spPr>
          <a:xfrm>
            <a:off x="10505624" y="148390"/>
            <a:ext cx="1261872" cy="1261872"/>
          </a:xfrm>
          <a:prstGeom prst="rect">
            <a:avLst/>
          </a:prstGeom>
        </p:spPr>
      </p:pic>
      <p:pic>
        <p:nvPicPr>
          <p:cNvPr id="7" name="Picture 6">
            <a:extLst>
              <a:ext uri="{FF2B5EF4-FFF2-40B4-BE49-F238E27FC236}">
                <a16:creationId xmlns:a16="http://schemas.microsoft.com/office/drawing/2014/main" id="{3C7812E7-987C-A34D-A20A-181CECC6266A}"/>
              </a:ext>
            </a:extLst>
          </p:cNvPr>
          <p:cNvPicPr>
            <a:picLocks noChangeAspect="1"/>
          </p:cNvPicPr>
          <p:nvPr/>
        </p:nvPicPr>
        <p:blipFill rotWithShape="1">
          <a:blip r:embed="rId3"/>
          <a:srcRect l="51621" t="-1" b="-2550"/>
          <a:stretch/>
        </p:blipFill>
        <p:spPr>
          <a:xfrm>
            <a:off x="2344017" y="3580203"/>
            <a:ext cx="2355088" cy="3087085"/>
          </a:xfrm>
          <a:prstGeom prst="rect">
            <a:avLst/>
          </a:prstGeom>
        </p:spPr>
      </p:pic>
      <p:pic>
        <p:nvPicPr>
          <p:cNvPr id="9" name="Picture 8">
            <a:extLst>
              <a:ext uri="{FF2B5EF4-FFF2-40B4-BE49-F238E27FC236}">
                <a16:creationId xmlns:a16="http://schemas.microsoft.com/office/drawing/2014/main" id="{89864C95-5F64-B84B-AC97-49C2AEDC0BC8}"/>
              </a:ext>
            </a:extLst>
          </p:cNvPr>
          <p:cNvPicPr>
            <a:picLocks noChangeAspect="1"/>
          </p:cNvPicPr>
          <p:nvPr/>
        </p:nvPicPr>
        <p:blipFill rotWithShape="1">
          <a:blip r:embed="rId4"/>
          <a:srcRect l="51953"/>
          <a:stretch/>
        </p:blipFill>
        <p:spPr>
          <a:xfrm>
            <a:off x="7647973" y="3580203"/>
            <a:ext cx="2355088" cy="3011685"/>
          </a:xfrm>
          <a:prstGeom prst="rect">
            <a:avLst/>
          </a:prstGeom>
        </p:spPr>
      </p:pic>
      <p:sp>
        <p:nvSpPr>
          <p:cNvPr id="10" name="TextBox 9">
            <a:extLst>
              <a:ext uri="{FF2B5EF4-FFF2-40B4-BE49-F238E27FC236}">
                <a16:creationId xmlns:a16="http://schemas.microsoft.com/office/drawing/2014/main" id="{95F0E801-1086-E74A-A527-DC5A2E523117}"/>
              </a:ext>
            </a:extLst>
          </p:cNvPr>
          <p:cNvSpPr txBox="1"/>
          <p:nvPr/>
        </p:nvSpPr>
        <p:spPr>
          <a:xfrm>
            <a:off x="2465737" y="3210871"/>
            <a:ext cx="192561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n-ea"/>
                <a:cs typeface="+mn-cs"/>
              </a:rPr>
              <a:t>Baseline</a:t>
            </a:r>
          </a:p>
        </p:txBody>
      </p:sp>
      <p:sp>
        <p:nvSpPr>
          <p:cNvPr id="11" name="TextBox 10">
            <a:extLst>
              <a:ext uri="{FF2B5EF4-FFF2-40B4-BE49-F238E27FC236}">
                <a16:creationId xmlns:a16="http://schemas.microsoft.com/office/drawing/2014/main" id="{92BF4FDD-BCA7-0C44-90D8-D945DBF2FC90}"/>
              </a:ext>
            </a:extLst>
          </p:cNvPr>
          <p:cNvSpPr txBox="1"/>
          <p:nvPr/>
        </p:nvSpPr>
        <p:spPr>
          <a:xfrm>
            <a:off x="7848146" y="3210871"/>
            <a:ext cx="192561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n-ea"/>
                <a:cs typeface="+mn-cs"/>
              </a:rPr>
              <a:t>After cycle 3</a:t>
            </a:r>
          </a:p>
        </p:txBody>
      </p:sp>
      <p:sp>
        <p:nvSpPr>
          <p:cNvPr id="12" name="Arrow: Right 15">
            <a:extLst>
              <a:ext uri="{FF2B5EF4-FFF2-40B4-BE49-F238E27FC236}">
                <a16:creationId xmlns:a16="http://schemas.microsoft.com/office/drawing/2014/main" id="{BBFA5A57-EAB0-334D-BAD0-8746A3C1B8C6}"/>
              </a:ext>
            </a:extLst>
          </p:cNvPr>
          <p:cNvSpPr/>
          <p:nvPr/>
        </p:nvSpPr>
        <p:spPr>
          <a:xfrm>
            <a:off x="5212199" y="4954221"/>
            <a:ext cx="1859623" cy="339047"/>
          </a:xfrm>
          <a:prstGeom prst="righ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Tree>
    <p:extLst>
      <p:ext uri="{BB962C8B-B14F-4D97-AF65-F5344CB8AC3E}">
        <p14:creationId xmlns:p14="http://schemas.microsoft.com/office/powerpoint/2010/main" val="10527045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6BED4D37-006D-9239-D284-1F902BDF8FBB}"/>
              </a:ext>
            </a:extLst>
          </p:cNvPr>
          <p:cNvSpPr>
            <a:spLocks noGrp="1"/>
          </p:cNvSpPr>
          <p:nvPr>
            <p:ph idx="1"/>
          </p:nvPr>
        </p:nvSpPr>
        <p:spPr>
          <a:xfrm>
            <a:off x="528636" y="1233183"/>
            <a:ext cx="10372912" cy="2195818"/>
          </a:xfrm>
        </p:spPr>
        <p:txBody>
          <a:bodyPr>
            <a:normAutofit/>
          </a:bodyPr>
          <a:lstStyle/>
          <a:p>
            <a:r>
              <a:rPr lang="en-US" dirty="0"/>
              <a:t>Tolerated treatment well</a:t>
            </a:r>
          </a:p>
          <a:p>
            <a:r>
              <a:rPr lang="en-US" dirty="0"/>
              <a:t>Restaging scan after cycle 6 showed unchanged response/stable disease</a:t>
            </a:r>
          </a:p>
          <a:p>
            <a:r>
              <a:rPr lang="en-US" dirty="0"/>
              <a:t>After cycle 9, multiple pulmonary metastases increased in size and treatment was stopped</a:t>
            </a:r>
          </a:p>
        </p:txBody>
      </p:sp>
      <p:sp>
        <p:nvSpPr>
          <p:cNvPr id="6" name="Text Placeholder 5">
            <a:extLst>
              <a:ext uri="{FF2B5EF4-FFF2-40B4-BE49-F238E27FC236}">
                <a16:creationId xmlns:a16="http://schemas.microsoft.com/office/drawing/2014/main" id="{D1B48106-6879-76D9-2527-C4FDB7B8F541}"/>
              </a:ext>
            </a:extLst>
          </p:cNvPr>
          <p:cNvSpPr>
            <a:spLocks noGrp="1"/>
          </p:cNvSpPr>
          <p:nvPr>
            <p:ph type="body" sz="quarter" idx="10"/>
          </p:nvPr>
        </p:nvSpPr>
        <p:spPr/>
        <p:txBody>
          <a:bodyPr/>
          <a:lstStyle/>
          <a:p>
            <a:r>
              <a:rPr lang="en-US" sz="3200" dirty="0"/>
              <a:t>Case — Jonathan E Rosenberg, MD</a:t>
            </a:r>
          </a:p>
        </p:txBody>
      </p:sp>
      <p:pic>
        <p:nvPicPr>
          <p:cNvPr id="8" name="Picture 7">
            <a:extLst>
              <a:ext uri="{FF2B5EF4-FFF2-40B4-BE49-F238E27FC236}">
                <a16:creationId xmlns:a16="http://schemas.microsoft.com/office/drawing/2014/main" id="{830DD0DE-2BA3-08BB-1BDF-4326D53C0175}"/>
              </a:ext>
            </a:extLst>
          </p:cNvPr>
          <p:cNvPicPr>
            <a:picLocks noChangeAspect="1"/>
          </p:cNvPicPr>
          <p:nvPr/>
        </p:nvPicPr>
        <p:blipFill>
          <a:blip r:embed="rId2"/>
          <a:srcRect/>
          <a:stretch/>
        </p:blipFill>
        <p:spPr>
          <a:xfrm>
            <a:off x="10505624" y="148390"/>
            <a:ext cx="1261872" cy="1261872"/>
          </a:xfrm>
          <a:prstGeom prst="rect">
            <a:avLst/>
          </a:prstGeom>
        </p:spPr>
      </p:pic>
      <p:pic>
        <p:nvPicPr>
          <p:cNvPr id="13" name="Picture 12">
            <a:extLst>
              <a:ext uri="{FF2B5EF4-FFF2-40B4-BE49-F238E27FC236}">
                <a16:creationId xmlns:a16="http://schemas.microsoft.com/office/drawing/2014/main" id="{5B31EEE9-CBF1-DC44-AC61-4D301120A1A2}"/>
              </a:ext>
            </a:extLst>
          </p:cNvPr>
          <p:cNvPicPr>
            <a:picLocks noChangeAspect="1"/>
          </p:cNvPicPr>
          <p:nvPr/>
        </p:nvPicPr>
        <p:blipFill>
          <a:blip r:embed="rId3"/>
          <a:stretch>
            <a:fillRect/>
          </a:stretch>
        </p:blipFill>
        <p:spPr>
          <a:xfrm>
            <a:off x="7250604" y="4092335"/>
            <a:ext cx="3650944" cy="2288993"/>
          </a:xfrm>
          <a:prstGeom prst="rect">
            <a:avLst/>
          </a:prstGeom>
        </p:spPr>
      </p:pic>
      <p:pic>
        <p:nvPicPr>
          <p:cNvPr id="14" name="Picture 13">
            <a:extLst>
              <a:ext uri="{FF2B5EF4-FFF2-40B4-BE49-F238E27FC236}">
                <a16:creationId xmlns:a16="http://schemas.microsoft.com/office/drawing/2014/main" id="{5D8BCE84-0E4C-C447-ADA8-C18D397B6BC7}"/>
              </a:ext>
            </a:extLst>
          </p:cNvPr>
          <p:cNvPicPr>
            <a:picLocks noChangeAspect="1"/>
          </p:cNvPicPr>
          <p:nvPr/>
        </p:nvPicPr>
        <p:blipFill>
          <a:blip r:embed="rId4"/>
          <a:stretch>
            <a:fillRect/>
          </a:stretch>
        </p:blipFill>
        <p:spPr>
          <a:xfrm>
            <a:off x="1354667" y="4092335"/>
            <a:ext cx="3640374" cy="2288994"/>
          </a:xfrm>
          <a:prstGeom prst="rect">
            <a:avLst/>
          </a:prstGeom>
        </p:spPr>
      </p:pic>
      <p:pic>
        <p:nvPicPr>
          <p:cNvPr id="15" name="Picture 14">
            <a:extLst>
              <a:ext uri="{FF2B5EF4-FFF2-40B4-BE49-F238E27FC236}">
                <a16:creationId xmlns:a16="http://schemas.microsoft.com/office/drawing/2014/main" id="{87CF6351-C6DB-4D41-91BC-A927948569DA}"/>
              </a:ext>
            </a:extLst>
          </p:cNvPr>
          <p:cNvPicPr>
            <a:picLocks noChangeAspect="1"/>
          </p:cNvPicPr>
          <p:nvPr/>
        </p:nvPicPr>
        <p:blipFill>
          <a:blip r:embed="rId5"/>
          <a:stretch>
            <a:fillRect/>
          </a:stretch>
        </p:blipFill>
        <p:spPr>
          <a:xfrm>
            <a:off x="5183957" y="4957261"/>
            <a:ext cx="1877731" cy="377985"/>
          </a:xfrm>
          <a:prstGeom prst="rect">
            <a:avLst/>
          </a:prstGeom>
        </p:spPr>
      </p:pic>
      <p:sp>
        <p:nvSpPr>
          <p:cNvPr id="16" name="TextBox 15">
            <a:extLst>
              <a:ext uri="{FF2B5EF4-FFF2-40B4-BE49-F238E27FC236}">
                <a16:creationId xmlns:a16="http://schemas.microsoft.com/office/drawing/2014/main" id="{DD31C7E5-366B-9045-B9AD-CCA092ACB893}"/>
              </a:ext>
            </a:extLst>
          </p:cNvPr>
          <p:cNvSpPr txBox="1"/>
          <p:nvPr/>
        </p:nvSpPr>
        <p:spPr>
          <a:xfrm>
            <a:off x="2136028" y="3589085"/>
            <a:ext cx="192561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n-ea"/>
                <a:cs typeface="+mn-cs"/>
              </a:rPr>
              <a:t>Baseline</a:t>
            </a:r>
          </a:p>
        </p:txBody>
      </p:sp>
      <p:sp>
        <p:nvSpPr>
          <p:cNvPr id="17" name="TextBox 16">
            <a:extLst>
              <a:ext uri="{FF2B5EF4-FFF2-40B4-BE49-F238E27FC236}">
                <a16:creationId xmlns:a16="http://schemas.microsoft.com/office/drawing/2014/main" id="{F4DE2017-51A5-324C-AD8E-7EC4AB8CD6A1}"/>
              </a:ext>
            </a:extLst>
          </p:cNvPr>
          <p:cNvSpPr txBox="1"/>
          <p:nvPr/>
        </p:nvSpPr>
        <p:spPr>
          <a:xfrm>
            <a:off x="8113266" y="3589085"/>
            <a:ext cx="192561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n-ea"/>
                <a:cs typeface="+mn-cs"/>
              </a:rPr>
              <a:t>After cycle 9</a:t>
            </a:r>
          </a:p>
        </p:txBody>
      </p:sp>
    </p:spTree>
    <p:extLst>
      <p:ext uri="{BB962C8B-B14F-4D97-AF65-F5344CB8AC3E}">
        <p14:creationId xmlns:p14="http://schemas.microsoft.com/office/powerpoint/2010/main" val="30360544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Dr </a:t>
            </a:r>
            <a:r>
              <a:rPr lang="en-US" sz="3200" dirty="0" err="1"/>
              <a:t>Plimack</a:t>
            </a:r>
            <a:r>
              <a:rPr lang="en-US" sz="3200" dirty="0"/>
              <a:t> </a:t>
            </a:r>
            <a:r>
              <a:rPr lang="en-US" sz="3200" dirty="0">
                <a:solidFill>
                  <a:srgbClr val="0432FF"/>
                </a:solidFill>
              </a:rPr>
              <a:t>— Disclosures</a:t>
            </a:r>
          </a:p>
        </p:txBody>
      </p:sp>
      <p:graphicFrame>
        <p:nvGraphicFramePr>
          <p:cNvPr id="4" name="Content Placeholder 3">
            <a:extLst>
              <a:ext uri="{FF2B5EF4-FFF2-40B4-BE49-F238E27FC236}">
                <a16:creationId xmlns:a16="http://schemas.microsoft.com/office/drawing/2014/main" id="{9FA1D6CF-488A-7449-95CE-456E2392856B}"/>
              </a:ext>
            </a:extLst>
          </p:cNvPr>
          <p:cNvGraphicFramePr>
            <a:graphicFrameLocks/>
          </p:cNvGraphicFramePr>
          <p:nvPr/>
        </p:nvGraphicFramePr>
        <p:xfrm>
          <a:off x="993852" y="1534490"/>
          <a:ext cx="9793088" cy="4126757"/>
        </p:xfrm>
        <a:graphic>
          <a:graphicData uri="http://schemas.openxmlformats.org/drawingml/2006/table">
            <a:tbl>
              <a:tblPr firstRow="1" bandRow="1">
                <a:tableStyleId>{F2DE63D5-997A-4646-A377-4702673A728D}</a:tableStyleId>
              </a:tblPr>
              <a:tblGrid>
                <a:gridCol w="3168352">
                  <a:extLst>
                    <a:ext uri="{9D8B030D-6E8A-4147-A177-3AD203B41FA5}">
                      <a16:colId xmlns:a16="http://schemas.microsoft.com/office/drawing/2014/main" val="20000"/>
                    </a:ext>
                  </a:extLst>
                </a:gridCol>
                <a:gridCol w="6624736">
                  <a:extLst>
                    <a:ext uri="{9D8B030D-6E8A-4147-A177-3AD203B41FA5}">
                      <a16:colId xmlns:a16="http://schemas.microsoft.com/office/drawing/2014/main" val="545933498"/>
                    </a:ext>
                  </a:extLst>
                </a:gridCol>
              </a:tblGrid>
              <a:tr h="1858883">
                <a:tc>
                  <a:txBody>
                    <a:bodyPr/>
                    <a:lstStyle/>
                    <a:p>
                      <a:r>
                        <a:rPr lang="en-US" b="1" dirty="0">
                          <a:solidFill>
                            <a:schemeClr val="tx1"/>
                          </a:solidFill>
                        </a:rPr>
                        <a:t>Advisory Committee</a:t>
                      </a:r>
                      <a:endParaRPr lang="en-US" sz="1800" b="1" kern="1200" dirty="0">
                        <a:solidFill>
                          <a:schemeClr val="tx1"/>
                        </a:solidFill>
                        <a:effectLst/>
                        <a:latin typeface="+mn-lt"/>
                        <a:ea typeface="+mn-ea"/>
                        <a:cs typeface="+mn-cs"/>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b="0" dirty="0">
                          <a:solidFill>
                            <a:schemeClr val="tx1"/>
                          </a:solidFill>
                        </a:rPr>
                        <a:t>Astellas, Aveo Pharmaceuticals, Bristol-Myers Squibb Company, </a:t>
                      </a:r>
                      <a:r>
                        <a:rPr lang="en-US" b="0" dirty="0" err="1">
                          <a:solidFill>
                            <a:schemeClr val="tx1"/>
                          </a:solidFill>
                        </a:rPr>
                        <a:t>Calithera</a:t>
                      </a:r>
                      <a:r>
                        <a:rPr lang="en-US" b="0" dirty="0">
                          <a:solidFill>
                            <a:schemeClr val="tx1"/>
                          </a:solidFill>
                        </a:rPr>
                        <a:t> Biosciences, Genentech, a member of the Roche Group, Janssen Biotech Inc, MEI Pharma Inc, Merck, Pfizer Inc, Regeneron Pharmaceuticals Inc, </a:t>
                      </a:r>
                      <a:r>
                        <a:rPr lang="en-US" b="0" dirty="0" err="1">
                          <a:solidFill>
                            <a:schemeClr val="tx1"/>
                          </a:solidFill>
                        </a:rPr>
                        <a:t>Seagen</a:t>
                      </a:r>
                      <a:r>
                        <a:rPr lang="en-US" b="0" dirty="0">
                          <a:solidFill>
                            <a:schemeClr val="tx1"/>
                          </a:solidFill>
                        </a:rPr>
                        <a:t> Inc</a:t>
                      </a:r>
                      <a:endParaRPr lang="en-US" sz="1800" b="0" kern="1200" dirty="0">
                        <a:solidFill>
                          <a:schemeClr val="tx1"/>
                        </a:solidFill>
                        <a:effectLst/>
                        <a:latin typeface="+mn-lt"/>
                        <a:ea typeface="+mn-ea"/>
                        <a:cs typeface="+mn-cs"/>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1133937">
                <a:tc>
                  <a:txBody>
                    <a:bodyPr/>
                    <a:lstStyle/>
                    <a:p>
                      <a:r>
                        <a:rPr lang="en-US" b="1" dirty="0"/>
                        <a:t>Contracted Research</a:t>
                      </a:r>
                      <a:endParaRPr lang="en-US" sz="1800" b="1" kern="1200" dirty="0">
                        <a:solidFill>
                          <a:schemeClr val="tx1"/>
                        </a:solidFill>
                        <a:effectLst/>
                        <a:latin typeface="+mn-lt"/>
                        <a:ea typeface="+mn-ea"/>
                        <a:cs typeface="+mn-cs"/>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dirty="0"/>
                        <a:t>Astellas, Bristol-Myers Squibb Company, Genentech, a member of the Roche Group, Merck</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85100646"/>
                  </a:ext>
                </a:extLst>
              </a:tr>
              <a:tr h="1133937">
                <a:tc>
                  <a:txBody>
                    <a:bodyPr/>
                    <a:lstStyle/>
                    <a:p>
                      <a:r>
                        <a:rPr lang="en-US" sz="1800" b="1" kern="1200" dirty="0">
                          <a:solidFill>
                            <a:schemeClr val="tx1"/>
                          </a:solidFill>
                          <a:effectLst/>
                          <a:latin typeface="+mn-lt"/>
                          <a:ea typeface="+mn-ea"/>
                          <a:cs typeface="+mn-cs"/>
                        </a:rPr>
                        <a:t>Data and Safety Monitoring Board/Committee</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dirty="0"/>
                        <a:t>AstraZeneca Pharmaceuticals LP, Infinity Pharmaceuticals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6480182"/>
                  </a:ext>
                </a:extLst>
              </a:tr>
            </a:tbl>
          </a:graphicData>
        </a:graphic>
      </p:graphicFrame>
    </p:spTree>
    <p:custDataLst>
      <p:tags r:id="rId1"/>
    </p:custDataLst>
    <p:extLst>
      <p:ext uri="{BB962C8B-B14F-4D97-AF65-F5344CB8AC3E}">
        <p14:creationId xmlns:p14="http://schemas.microsoft.com/office/powerpoint/2010/main" val="74674163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E4D46C3-B682-C741-A852-8CDD9A1FEDF7}"/>
              </a:ext>
            </a:extLst>
          </p:cNvPr>
          <p:cNvSpPr/>
          <p:nvPr/>
        </p:nvSpPr>
        <p:spPr bwMode="auto">
          <a:xfrm>
            <a:off x="1424980" y="5369834"/>
            <a:ext cx="9332039" cy="64807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pic>
        <p:nvPicPr>
          <p:cNvPr id="4" name="Picture 3" descr="Graphical user interface, text, application, email&#10;&#10;Description automatically generated">
            <a:extLst>
              <a:ext uri="{FF2B5EF4-FFF2-40B4-BE49-F238E27FC236}">
                <a16:creationId xmlns:a16="http://schemas.microsoft.com/office/drawing/2014/main" id="{C4408058-5EFC-A34B-A83A-250714D8E4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29980" y="434621"/>
            <a:ext cx="9332039" cy="4935213"/>
          </a:xfrm>
          <a:prstGeom prst="rect">
            <a:avLst/>
          </a:prstGeom>
        </p:spPr>
      </p:pic>
      <p:sp>
        <p:nvSpPr>
          <p:cNvPr id="9" name="TextBox 8">
            <a:extLst>
              <a:ext uri="{FF2B5EF4-FFF2-40B4-BE49-F238E27FC236}">
                <a16:creationId xmlns:a16="http://schemas.microsoft.com/office/drawing/2014/main" id="{65FD82FA-5794-B343-B1BA-3F6462668718}"/>
              </a:ext>
            </a:extLst>
          </p:cNvPr>
          <p:cNvSpPr txBox="1"/>
          <p:nvPr/>
        </p:nvSpPr>
        <p:spPr>
          <a:xfrm>
            <a:off x="6271239" y="5595120"/>
            <a:ext cx="4485780" cy="400110"/>
          </a:xfrm>
          <a:prstGeom prst="rect">
            <a:avLst/>
          </a:prstGeom>
          <a:noFill/>
        </p:spPr>
        <p:txBody>
          <a:bodyPr wrap="none" rtlCol="0">
            <a:spAutoFit/>
          </a:bodyPr>
          <a:lstStyle/>
          <a:p>
            <a:r>
              <a:rPr lang="en-US" sz="2000" i="1" dirty="0">
                <a:solidFill>
                  <a:srgbClr val="C00000"/>
                </a:solidFill>
              </a:rPr>
              <a:t>N </a:t>
            </a:r>
            <a:r>
              <a:rPr lang="en-US" sz="2000" i="1" dirty="0" err="1">
                <a:solidFill>
                  <a:srgbClr val="C00000"/>
                </a:solidFill>
              </a:rPr>
              <a:t>Engl</a:t>
            </a:r>
            <a:r>
              <a:rPr lang="en-US" sz="2000" i="1" dirty="0">
                <a:solidFill>
                  <a:srgbClr val="C00000"/>
                </a:solidFill>
              </a:rPr>
              <a:t> J Med </a:t>
            </a:r>
            <a:r>
              <a:rPr lang="en-US" sz="2000" dirty="0">
                <a:solidFill>
                  <a:srgbClr val="C00000"/>
                </a:solidFill>
              </a:rPr>
              <a:t>2021;384(12):1125-35.</a:t>
            </a:r>
          </a:p>
        </p:txBody>
      </p:sp>
    </p:spTree>
    <p:extLst>
      <p:ext uri="{BB962C8B-B14F-4D97-AF65-F5344CB8AC3E}">
        <p14:creationId xmlns:p14="http://schemas.microsoft.com/office/powerpoint/2010/main" val="36373243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A80EEE-D58F-EC40-89A0-1F6286E6B2E4}"/>
              </a:ext>
            </a:extLst>
          </p:cNvPr>
          <p:cNvSpPr>
            <a:spLocks noGrp="1"/>
          </p:cNvSpPr>
          <p:nvPr>
            <p:ph type="title"/>
          </p:nvPr>
        </p:nvSpPr>
        <p:spPr>
          <a:xfrm>
            <a:off x="695400" y="61913"/>
            <a:ext cx="10358967" cy="747254"/>
          </a:xfrm>
        </p:spPr>
        <p:txBody>
          <a:bodyPr/>
          <a:lstStyle/>
          <a:p>
            <a:pPr algn="l"/>
            <a:r>
              <a:rPr lang="en-US" dirty="0"/>
              <a:t>EV-301: Survival and Response Analyses</a:t>
            </a:r>
          </a:p>
        </p:txBody>
      </p:sp>
      <p:sp>
        <p:nvSpPr>
          <p:cNvPr id="4" name="TextBox 3">
            <a:extLst>
              <a:ext uri="{FF2B5EF4-FFF2-40B4-BE49-F238E27FC236}">
                <a16:creationId xmlns:a16="http://schemas.microsoft.com/office/drawing/2014/main" id="{8C9C2BF0-8B99-0F4D-830D-6C8C4460C4E8}"/>
              </a:ext>
            </a:extLst>
          </p:cNvPr>
          <p:cNvSpPr txBox="1"/>
          <p:nvPr/>
        </p:nvSpPr>
        <p:spPr>
          <a:xfrm>
            <a:off x="119336" y="6457533"/>
            <a:ext cx="4537781" cy="338554"/>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Powles T et al. </a:t>
            </a:r>
            <a:r>
              <a:rPr kumimoji="0" lang="en-US" sz="1600" b="0" i="1" u="none" strike="noStrike" kern="1200" cap="none" spc="0" normalizeH="0" baseline="0" noProof="0" dirty="0">
                <a:ln>
                  <a:noFill/>
                </a:ln>
                <a:solidFill>
                  <a:srgbClr val="000000"/>
                </a:solidFill>
                <a:effectLst/>
                <a:uLnTx/>
                <a:uFillTx/>
                <a:latin typeface="Calibri"/>
                <a:ea typeface="MS PGothic" charset="0"/>
              </a:rPr>
              <a:t>N </a:t>
            </a:r>
            <a:r>
              <a:rPr kumimoji="0" lang="en-US" sz="1600" b="0" i="1" u="none" strike="noStrike" kern="1200" cap="none" spc="0" normalizeH="0" baseline="0" noProof="0" dirty="0" err="1">
                <a:ln>
                  <a:noFill/>
                </a:ln>
                <a:solidFill>
                  <a:srgbClr val="000000"/>
                </a:solidFill>
                <a:effectLst/>
                <a:uLnTx/>
                <a:uFillTx/>
                <a:latin typeface="Calibri"/>
                <a:ea typeface="MS PGothic" charset="0"/>
              </a:rPr>
              <a:t>Engl</a:t>
            </a:r>
            <a:r>
              <a:rPr kumimoji="0" lang="en-US" sz="1600" b="0" i="1" u="none" strike="noStrike" kern="1200" cap="none" spc="0" normalizeH="0" baseline="0" noProof="0" dirty="0">
                <a:ln>
                  <a:noFill/>
                </a:ln>
                <a:solidFill>
                  <a:srgbClr val="000000"/>
                </a:solidFill>
                <a:effectLst/>
                <a:uLnTx/>
                <a:uFillTx/>
                <a:latin typeface="Calibri"/>
                <a:ea typeface="MS PGothic" charset="0"/>
              </a:rPr>
              <a:t> J Med </a:t>
            </a:r>
            <a:r>
              <a:rPr kumimoji="0" lang="en-US" sz="1600" b="0" i="0" u="none" strike="noStrike" kern="1200" cap="none" spc="0" normalizeH="0" baseline="0" noProof="0" dirty="0">
                <a:ln>
                  <a:noFill/>
                </a:ln>
                <a:solidFill>
                  <a:srgbClr val="000000"/>
                </a:solidFill>
                <a:effectLst/>
                <a:uLnTx/>
                <a:uFillTx/>
                <a:latin typeface="Calibri"/>
                <a:ea typeface="MS PGothic" charset="0"/>
              </a:rPr>
              <a:t>2021;384(12):1125-35</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t>
            </a:r>
          </a:p>
        </p:txBody>
      </p:sp>
      <p:graphicFrame>
        <p:nvGraphicFramePr>
          <p:cNvPr id="11" name="Table 5">
            <a:extLst>
              <a:ext uri="{FF2B5EF4-FFF2-40B4-BE49-F238E27FC236}">
                <a16:creationId xmlns:a16="http://schemas.microsoft.com/office/drawing/2014/main" id="{47601DA4-9B57-9940-AD5A-C4D08497E230}"/>
              </a:ext>
            </a:extLst>
          </p:cNvPr>
          <p:cNvGraphicFramePr>
            <a:graphicFrameLocks noGrp="1"/>
          </p:cNvGraphicFramePr>
          <p:nvPr>
            <p:ph idx="1"/>
          </p:nvPr>
        </p:nvGraphicFramePr>
        <p:xfrm>
          <a:off x="8257394" y="1330377"/>
          <a:ext cx="3406747" cy="1521296"/>
        </p:xfrm>
        <a:graphic>
          <a:graphicData uri="http://schemas.openxmlformats.org/drawingml/2006/table">
            <a:tbl>
              <a:tblPr firstRow="1" bandRow="1">
                <a:tableStyleId>{21E4AEA4-8DFA-4A89-87EB-49C32662AFE0}</a:tableStyleId>
              </a:tblPr>
              <a:tblGrid>
                <a:gridCol w="768832">
                  <a:extLst>
                    <a:ext uri="{9D8B030D-6E8A-4147-A177-3AD203B41FA5}">
                      <a16:colId xmlns:a16="http://schemas.microsoft.com/office/drawing/2014/main" val="3211634666"/>
                    </a:ext>
                  </a:extLst>
                </a:gridCol>
                <a:gridCol w="1230131">
                  <a:extLst>
                    <a:ext uri="{9D8B030D-6E8A-4147-A177-3AD203B41FA5}">
                      <a16:colId xmlns:a16="http://schemas.microsoft.com/office/drawing/2014/main" val="2893645654"/>
                    </a:ext>
                  </a:extLst>
                </a:gridCol>
                <a:gridCol w="1407784">
                  <a:extLst>
                    <a:ext uri="{9D8B030D-6E8A-4147-A177-3AD203B41FA5}">
                      <a16:colId xmlns:a16="http://schemas.microsoft.com/office/drawing/2014/main" val="644347851"/>
                    </a:ext>
                  </a:extLst>
                </a:gridCol>
              </a:tblGrid>
              <a:tr h="714078">
                <a:tc>
                  <a:txBody>
                    <a:bodyPr/>
                    <a:lstStyle/>
                    <a:p>
                      <a:endParaRPr lang="en-US" sz="1800" dirty="0"/>
                    </a:p>
                  </a:txBody>
                  <a:tcPr anchor="b">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B51"/>
                    </a:solidFill>
                  </a:tcPr>
                </a:tc>
                <a:tc>
                  <a:txBody>
                    <a:bodyPr/>
                    <a:lstStyle/>
                    <a:p>
                      <a:pPr algn="ctr"/>
                      <a:r>
                        <a:rPr lang="en-US" sz="1800" dirty="0"/>
                        <a:t>EV</a:t>
                      </a:r>
                    </a:p>
                    <a:p>
                      <a:pPr algn="ctr"/>
                      <a:r>
                        <a:rPr lang="en-US" sz="1800" dirty="0"/>
                        <a:t>(n = 301)</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B51"/>
                    </a:solidFill>
                  </a:tcPr>
                </a:tc>
                <a:tc>
                  <a:txBody>
                    <a:bodyPr/>
                    <a:lstStyle/>
                    <a:p>
                      <a:pPr algn="ctr"/>
                      <a:r>
                        <a:rPr lang="en-US" sz="1800" dirty="0"/>
                        <a:t>Chemo</a:t>
                      </a:r>
                    </a:p>
                    <a:p>
                      <a:pPr algn="ctr"/>
                      <a:r>
                        <a:rPr lang="en-US" sz="1800" dirty="0"/>
                        <a:t>(n = 307)</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B51"/>
                    </a:solidFill>
                  </a:tcPr>
                </a:tc>
                <a:extLst>
                  <a:ext uri="{0D108BD9-81ED-4DB2-BD59-A6C34878D82A}">
                    <a16:rowId xmlns:a16="http://schemas.microsoft.com/office/drawing/2014/main" val="1335108173"/>
                  </a:ext>
                </a:extLst>
              </a:tr>
              <a:tr h="403609">
                <a:tc>
                  <a:txBody>
                    <a:bodyPr/>
                    <a:lstStyle/>
                    <a:p>
                      <a:r>
                        <a:rPr lang="en-US" sz="1800" dirty="0"/>
                        <a:t>ORR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4FC"/>
                    </a:solidFill>
                  </a:tcPr>
                </a:tc>
                <a:tc>
                  <a:txBody>
                    <a:bodyPr/>
                    <a:lstStyle/>
                    <a:p>
                      <a:pPr algn="ctr"/>
                      <a:r>
                        <a:rPr lang="en-US" sz="1800" dirty="0"/>
                        <a:t>40.6%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4FC"/>
                    </a:solidFill>
                  </a:tcPr>
                </a:tc>
                <a:tc>
                  <a:txBody>
                    <a:bodyPr/>
                    <a:lstStyle/>
                    <a:p>
                      <a:pPr algn="ctr"/>
                      <a:r>
                        <a:rPr lang="en-US" sz="1800" dirty="0"/>
                        <a:t>17.9%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4FC"/>
                    </a:solidFill>
                  </a:tcPr>
                </a:tc>
                <a:extLst>
                  <a:ext uri="{0D108BD9-81ED-4DB2-BD59-A6C34878D82A}">
                    <a16:rowId xmlns:a16="http://schemas.microsoft.com/office/drawing/2014/main" val="1354864839"/>
                  </a:ext>
                </a:extLst>
              </a:tr>
              <a:tr h="403609">
                <a:tc>
                  <a:txBody>
                    <a:bodyPr/>
                    <a:lstStyle/>
                    <a:p>
                      <a:r>
                        <a:rPr lang="en-US" sz="1800" dirty="0"/>
                        <a:t>DCR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dirty="0"/>
                        <a:t>71.9%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dirty="0"/>
                        <a:t>53.4%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62769331"/>
                  </a:ext>
                </a:extLst>
              </a:tr>
            </a:tbl>
          </a:graphicData>
        </a:graphic>
      </p:graphicFrame>
      <p:sp>
        <p:nvSpPr>
          <p:cNvPr id="15" name="Rectangle 14">
            <a:extLst>
              <a:ext uri="{FF2B5EF4-FFF2-40B4-BE49-F238E27FC236}">
                <a16:creationId xmlns:a16="http://schemas.microsoft.com/office/drawing/2014/main" id="{4AE1C23D-729E-AD42-BEA1-3C67A40EAD33}"/>
              </a:ext>
            </a:extLst>
          </p:cNvPr>
          <p:cNvSpPr/>
          <p:nvPr/>
        </p:nvSpPr>
        <p:spPr>
          <a:xfrm>
            <a:off x="7956884" y="3988669"/>
            <a:ext cx="4007768" cy="1923604"/>
          </a:xfrm>
          <a:prstGeom prst="rect">
            <a:avLst/>
          </a:prstGeom>
          <a:ln>
            <a:solidFill>
              <a:schemeClr val="tx1"/>
            </a:solidFill>
          </a:ln>
        </p:spPr>
        <p:txBody>
          <a:bodyPr wrap="square">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700" b="0" i="0" u="none" strike="noStrike" kern="1200" cap="none" spc="0" normalizeH="0" baseline="0" noProof="0" dirty="0">
                <a:ln>
                  <a:noFill/>
                </a:ln>
                <a:solidFill>
                  <a:srgbClr val="000000"/>
                </a:solidFill>
                <a:effectLst/>
                <a:uLnTx/>
                <a:uFillTx/>
                <a:latin typeface="Calibri"/>
                <a:ea typeface="MS PGothic" charset="0"/>
              </a:rPr>
              <a:t>Incidence of treatment-related adverse events was similar in the 2 groups: </a:t>
            </a:r>
          </a:p>
          <a:p>
            <a:pPr marL="285750" marR="0" lvl="0" indent="-285750" algn="l" defTabSz="455613"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700" b="0" i="0" u="none" strike="noStrike" kern="1200" cap="none" spc="0" normalizeH="0" baseline="0" noProof="0" dirty="0">
                <a:ln>
                  <a:noFill/>
                </a:ln>
                <a:solidFill>
                  <a:srgbClr val="000000"/>
                </a:solidFill>
                <a:effectLst/>
                <a:uLnTx/>
                <a:uFillTx/>
                <a:latin typeface="Calibri"/>
                <a:ea typeface="MS PGothic" charset="0"/>
              </a:rPr>
              <a:t>93.9% versus 91.8%</a:t>
            </a:r>
          </a:p>
          <a:p>
            <a:pPr marL="0" marR="0" lvl="0" indent="0" algn="l" defTabSz="455613" rtl="0" eaLnBrk="1" fontAlgn="base" latinLnBrk="0" hangingPunct="1">
              <a:lnSpc>
                <a:spcPct val="100000"/>
              </a:lnSpc>
              <a:spcBef>
                <a:spcPct val="0"/>
              </a:spcBef>
              <a:spcAft>
                <a:spcPct val="0"/>
              </a:spcAft>
              <a:buClrTx/>
              <a:buSzTx/>
              <a:buFontTx/>
              <a:buNone/>
              <a:tabLst/>
              <a:defRPr/>
            </a:pPr>
            <a:endParaRPr kumimoji="0" lang="en-US" sz="1700" b="0" i="0" u="none" strike="noStrike" kern="1200" cap="none" spc="0" normalizeH="0" baseline="0" noProof="0" dirty="0">
              <a:ln>
                <a:noFill/>
              </a:ln>
              <a:solidFill>
                <a:srgbClr val="000000"/>
              </a:solidFill>
              <a:effectLst/>
              <a:uLnTx/>
              <a:uFillTx/>
              <a:latin typeface="Calibri"/>
              <a:ea typeface="MS PGothic" charset="0"/>
            </a:endParaRP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700" b="0" i="0" u="none" strike="noStrike" kern="1200" cap="none" spc="0" normalizeH="0" baseline="0" noProof="0" dirty="0">
                <a:ln>
                  <a:noFill/>
                </a:ln>
                <a:solidFill>
                  <a:srgbClr val="000000"/>
                </a:solidFill>
                <a:effectLst/>
                <a:uLnTx/>
                <a:uFillTx/>
                <a:latin typeface="Calibri"/>
                <a:ea typeface="MS PGothic" charset="0"/>
              </a:rPr>
              <a:t>Incidence of events of Grade 3 or higher was also similar in the 2 groups:</a:t>
            </a:r>
          </a:p>
          <a:p>
            <a:pPr marL="285750" marR="0" lvl="0" indent="-285750" algn="l" defTabSz="455613"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700" b="0" i="0" u="none" strike="noStrike" kern="1200" cap="none" spc="0" normalizeH="0" baseline="0" noProof="0" dirty="0">
                <a:ln>
                  <a:noFill/>
                </a:ln>
                <a:solidFill>
                  <a:srgbClr val="000000"/>
                </a:solidFill>
                <a:effectLst/>
                <a:uLnTx/>
                <a:uFillTx/>
                <a:latin typeface="Calibri"/>
                <a:ea typeface="MS PGothic" charset="0"/>
              </a:rPr>
              <a:t>51.4% versus 49.8%</a:t>
            </a:r>
          </a:p>
        </p:txBody>
      </p:sp>
      <p:pic>
        <p:nvPicPr>
          <p:cNvPr id="9" name="Picture 8" descr="Graphical user interface, chart, line chart&#10;&#10;Description automatically generated">
            <a:extLst>
              <a:ext uri="{FF2B5EF4-FFF2-40B4-BE49-F238E27FC236}">
                <a16:creationId xmlns:a16="http://schemas.microsoft.com/office/drawing/2014/main" id="{F7C28665-162C-BBB6-7D46-25A06CD063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7348" y="804190"/>
            <a:ext cx="7487168" cy="2777616"/>
          </a:xfrm>
          <a:prstGeom prst="rect">
            <a:avLst/>
          </a:prstGeom>
        </p:spPr>
      </p:pic>
      <p:pic>
        <p:nvPicPr>
          <p:cNvPr id="12" name="Picture 11" descr="Chart, line chart&#10;&#10;Description automatically generated">
            <a:extLst>
              <a:ext uri="{FF2B5EF4-FFF2-40B4-BE49-F238E27FC236}">
                <a16:creationId xmlns:a16="http://schemas.microsoft.com/office/drawing/2014/main" id="{74341634-3DF1-8151-8344-2B54D564B6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5877" y="3683294"/>
            <a:ext cx="7487169" cy="2624249"/>
          </a:xfrm>
          <a:prstGeom prst="rect">
            <a:avLst/>
          </a:prstGeom>
        </p:spPr>
      </p:pic>
      <p:sp>
        <p:nvSpPr>
          <p:cNvPr id="13" name="Rectangle 12">
            <a:extLst>
              <a:ext uri="{FF2B5EF4-FFF2-40B4-BE49-F238E27FC236}">
                <a16:creationId xmlns:a16="http://schemas.microsoft.com/office/drawing/2014/main" id="{225A20AE-AC2C-C76B-9760-A66139D9419C}"/>
              </a:ext>
            </a:extLst>
          </p:cNvPr>
          <p:cNvSpPr/>
          <p:nvPr/>
        </p:nvSpPr>
        <p:spPr bwMode="auto">
          <a:xfrm>
            <a:off x="227348" y="804190"/>
            <a:ext cx="2487391" cy="22148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14" name="TextBox 13">
            <a:extLst>
              <a:ext uri="{FF2B5EF4-FFF2-40B4-BE49-F238E27FC236}">
                <a16:creationId xmlns:a16="http://schemas.microsoft.com/office/drawing/2014/main" id="{D7B1AB8E-537B-5C5D-6849-5EE67F37C333}"/>
              </a:ext>
            </a:extLst>
          </p:cNvPr>
          <p:cNvSpPr txBox="1"/>
          <p:nvPr/>
        </p:nvSpPr>
        <p:spPr>
          <a:xfrm>
            <a:off x="2900842" y="817364"/>
            <a:ext cx="1737976" cy="338554"/>
          </a:xfrm>
          <a:prstGeom prst="rect">
            <a:avLst/>
          </a:prstGeom>
          <a:noFill/>
        </p:spPr>
        <p:txBody>
          <a:bodyPr wrap="none" rtlCol="0">
            <a:spAutoFit/>
          </a:bodyPr>
          <a:lstStyle/>
          <a:p>
            <a:r>
              <a:rPr lang="en-US" sz="1600" dirty="0">
                <a:solidFill>
                  <a:schemeClr val="tx1"/>
                </a:solidFill>
              </a:rPr>
              <a:t>Overall Survival</a:t>
            </a:r>
          </a:p>
        </p:txBody>
      </p:sp>
      <p:sp>
        <p:nvSpPr>
          <p:cNvPr id="16" name="TextBox 15">
            <a:extLst>
              <a:ext uri="{FF2B5EF4-FFF2-40B4-BE49-F238E27FC236}">
                <a16:creationId xmlns:a16="http://schemas.microsoft.com/office/drawing/2014/main" id="{B2E502F2-1EEF-6F98-4D06-80737ADDCCD1}"/>
              </a:ext>
            </a:extLst>
          </p:cNvPr>
          <p:cNvSpPr txBox="1"/>
          <p:nvPr/>
        </p:nvSpPr>
        <p:spPr>
          <a:xfrm>
            <a:off x="2840376" y="3813536"/>
            <a:ext cx="2738250" cy="338554"/>
          </a:xfrm>
          <a:prstGeom prst="rect">
            <a:avLst/>
          </a:prstGeom>
          <a:noFill/>
        </p:spPr>
        <p:txBody>
          <a:bodyPr wrap="none" rtlCol="0">
            <a:spAutoFit/>
          </a:bodyPr>
          <a:lstStyle/>
          <a:p>
            <a:r>
              <a:rPr lang="en-US" sz="1600" dirty="0">
                <a:solidFill>
                  <a:schemeClr val="tx1"/>
                </a:solidFill>
              </a:rPr>
              <a:t>Progression-Free Survival</a:t>
            </a:r>
          </a:p>
        </p:txBody>
      </p:sp>
      <p:sp>
        <p:nvSpPr>
          <p:cNvPr id="17" name="Rectangle 16">
            <a:extLst>
              <a:ext uri="{FF2B5EF4-FFF2-40B4-BE49-F238E27FC236}">
                <a16:creationId xmlns:a16="http://schemas.microsoft.com/office/drawing/2014/main" id="{ACDB2B77-A9C6-DD2B-A260-37313F3D00A6}"/>
              </a:ext>
            </a:extLst>
          </p:cNvPr>
          <p:cNvSpPr/>
          <p:nvPr/>
        </p:nvSpPr>
        <p:spPr bwMode="auto">
          <a:xfrm>
            <a:off x="5699956" y="2559927"/>
            <a:ext cx="1872208" cy="50405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18" name="TextBox 17">
            <a:extLst>
              <a:ext uri="{FF2B5EF4-FFF2-40B4-BE49-F238E27FC236}">
                <a16:creationId xmlns:a16="http://schemas.microsoft.com/office/drawing/2014/main" id="{331304C8-6765-A148-EB6B-E2AE07106A91}"/>
              </a:ext>
            </a:extLst>
          </p:cNvPr>
          <p:cNvSpPr txBox="1"/>
          <p:nvPr/>
        </p:nvSpPr>
        <p:spPr>
          <a:xfrm>
            <a:off x="6132004" y="2559927"/>
            <a:ext cx="1396280" cy="769441"/>
          </a:xfrm>
          <a:prstGeom prst="rect">
            <a:avLst/>
          </a:prstGeom>
          <a:noFill/>
        </p:spPr>
        <p:txBody>
          <a:bodyPr wrap="none" rtlCol="0">
            <a:spAutoFit/>
          </a:bodyPr>
          <a:lstStyle/>
          <a:p>
            <a:r>
              <a:rPr lang="en-US" sz="2200" dirty="0">
                <a:solidFill>
                  <a:schemeClr val="tx1"/>
                </a:solidFill>
              </a:rPr>
              <a:t>HR: 0.70</a:t>
            </a:r>
          </a:p>
          <a:p>
            <a:r>
              <a:rPr lang="en-US" sz="2200" i="1" dirty="0">
                <a:solidFill>
                  <a:schemeClr val="tx1"/>
                </a:solidFill>
              </a:rPr>
              <a:t>p</a:t>
            </a:r>
            <a:r>
              <a:rPr lang="en-US" sz="2200" dirty="0">
                <a:solidFill>
                  <a:schemeClr val="tx1"/>
                </a:solidFill>
              </a:rPr>
              <a:t> = 0.001</a:t>
            </a:r>
          </a:p>
        </p:txBody>
      </p:sp>
      <p:sp>
        <p:nvSpPr>
          <p:cNvPr id="19" name="Rectangle 18">
            <a:extLst>
              <a:ext uri="{FF2B5EF4-FFF2-40B4-BE49-F238E27FC236}">
                <a16:creationId xmlns:a16="http://schemas.microsoft.com/office/drawing/2014/main" id="{F9B9FEDF-B82A-A4BA-FD77-BAA84BBD5FDE}"/>
              </a:ext>
            </a:extLst>
          </p:cNvPr>
          <p:cNvSpPr/>
          <p:nvPr/>
        </p:nvSpPr>
        <p:spPr bwMode="auto">
          <a:xfrm>
            <a:off x="5809392" y="5217545"/>
            <a:ext cx="1872208" cy="50405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20" name="TextBox 19">
            <a:extLst>
              <a:ext uri="{FF2B5EF4-FFF2-40B4-BE49-F238E27FC236}">
                <a16:creationId xmlns:a16="http://schemas.microsoft.com/office/drawing/2014/main" id="{421CFA24-A7D0-9CE5-2849-650621462042}"/>
              </a:ext>
            </a:extLst>
          </p:cNvPr>
          <p:cNvSpPr txBox="1"/>
          <p:nvPr/>
        </p:nvSpPr>
        <p:spPr>
          <a:xfrm>
            <a:off x="6132004" y="5409387"/>
            <a:ext cx="1396280" cy="769441"/>
          </a:xfrm>
          <a:prstGeom prst="rect">
            <a:avLst/>
          </a:prstGeom>
          <a:noFill/>
        </p:spPr>
        <p:txBody>
          <a:bodyPr wrap="none" rtlCol="0">
            <a:spAutoFit/>
          </a:bodyPr>
          <a:lstStyle/>
          <a:p>
            <a:r>
              <a:rPr lang="en-US" sz="2200" dirty="0">
                <a:solidFill>
                  <a:schemeClr val="tx1"/>
                </a:solidFill>
              </a:rPr>
              <a:t>HR: 0.62</a:t>
            </a:r>
          </a:p>
          <a:p>
            <a:r>
              <a:rPr lang="en-US" sz="2200" i="1" dirty="0">
                <a:solidFill>
                  <a:schemeClr val="tx1"/>
                </a:solidFill>
              </a:rPr>
              <a:t>p</a:t>
            </a:r>
            <a:r>
              <a:rPr lang="en-US" sz="2200" dirty="0">
                <a:solidFill>
                  <a:schemeClr val="tx1"/>
                </a:solidFill>
              </a:rPr>
              <a:t> = 0.001</a:t>
            </a:r>
          </a:p>
        </p:txBody>
      </p:sp>
      <p:sp>
        <p:nvSpPr>
          <p:cNvPr id="21" name="TextBox 20">
            <a:extLst>
              <a:ext uri="{FF2B5EF4-FFF2-40B4-BE49-F238E27FC236}">
                <a16:creationId xmlns:a16="http://schemas.microsoft.com/office/drawing/2014/main" id="{418DE10C-0F20-9C4E-86CE-7A8B021137AE}"/>
              </a:ext>
            </a:extLst>
          </p:cNvPr>
          <p:cNvSpPr txBox="1"/>
          <p:nvPr/>
        </p:nvSpPr>
        <p:spPr>
          <a:xfrm>
            <a:off x="8241933" y="2873836"/>
            <a:ext cx="3131985" cy="584775"/>
          </a:xfrm>
          <a:prstGeom prst="rect">
            <a:avLst/>
          </a:prstGeom>
          <a:noFill/>
        </p:spPr>
        <p:txBody>
          <a:bodyPr wrap="square" rtlCol="0">
            <a:spAutoFit/>
          </a:bodyPr>
          <a:lstStyle/>
          <a:p>
            <a:pPr lvl="0">
              <a:defRPr/>
            </a:pPr>
            <a:r>
              <a:rPr lang="en-US" sz="1600" b="0" dirty="0">
                <a:solidFill>
                  <a:srgbClr val="000000"/>
                </a:solidFill>
                <a:latin typeface="Calibri" panose="020F0502020204030204" pitchFamily="34" charset="0"/>
                <a:cs typeface="Calibri" panose="020F0502020204030204" pitchFamily="34" charset="0"/>
              </a:rPr>
              <a:t>ORR = overall response rate; </a:t>
            </a:r>
            <a:br>
              <a:rPr lang="en-US" sz="1600" b="0" dirty="0">
                <a:solidFill>
                  <a:srgbClr val="000000"/>
                </a:solidFill>
                <a:latin typeface="Calibri" panose="020F0502020204030204" pitchFamily="34" charset="0"/>
                <a:cs typeface="Calibri" panose="020F0502020204030204" pitchFamily="34" charset="0"/>
              </a:rPr>
            </a:br>
            <a:r>
              <a:rPr lang="en-US" sz="1600" b="0" dirty="0">
                <a:solidFill>
                  <a:srgbClr val="000000"/>
                </a:solidFill>
                <a:latin typeface="Calibri" panose="020F0502020204030204" pitchFamily="34" charset="0"/>
                <a:cs typeface="Calibri" panose="020F0502020204030204" pitchFamily="34" charset="0"/>
              </a:rPr>
              <a:t>DCR = disease control rate</a:t>
            </a:r>
          </a:p>
        </p:txBody>
      </p:sp>
    </p:spTree>
    <p:extLst>
      <p:ext uri="{BB962C8B-B14F-4D97-AF65-F5344CB8AC3E}">
        <p14:creationId xmlns:p14="http://schemas.microsoft.com/office/powerpoint/2010/main" val="16739239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A80EEE-D58F-EC40-89A0-1F6286E6B2E4}"/>
              </a:ext>
            </a:extLst>
          </p:cNvPr>
          <p:cNvSpPr>
            <a:spLocks noGrp="1"/>
          </p:cNvSpPr>
          <p:nvPr>
            <p:ph type="title"/>
          </p:nvPr>
        </p:nvSpPr>
        <p:spPr>
          <a:xfrm>
            <a:off x="695400" y="61913"/>
            <a:ext cx="10358967" cy="747254"/>
          </a:xfrm>
        </p:spPr>
        <p:txBody>
          <a:bodyPr/>
          <a:lstStyle/>
          <a:p>
            <a:pPr algn="l"/>
            <a:r>
              <a:rPr lang="en-US" dirty="0"/>
              <a:t>EV-301: Antitumor Response</a:t>
            </a:r>
          </a:p>
        </p:txBody>
      </p:sp>
      <p:sp>
        <p:nvSpPr>
          <p:cNvPr id="4" name="TextBox 3">
            <a:extLst>
              <a:ext uri="{FF2B5EF4-FFF2-40B4-BE49-F238E27FC236}">
                <a16:creationId xmlns:a16="http://schemas.microsoft.com/office/drawing/2014/main" id="{8C9C2BF0-8B99-0F4D-830D-6C8C4460C4E8}"/>
              </a:ext>
            </a:extLst>
          </p:cNvPr>
          <p:cNvSpPr txBox="1"/>
          <p:nvPr/>
        </p:nvSpPr>
        <p:spPr>
          <a:xfrm>
            <a:off x="119336" y="6457533"/>
            <a:ext cx="4537781" cy="338554"/>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Powles T et al. </a:t>
            </a:r>
            <a:r>
              <a:rPr kumimoji="0" lang="en-US" sz="1600" b="0" i="1" u="none" strike="noStrike" kern="1200" cap="none" spc="0" normalizeH="0" baseline="0" noProof="0" dirty="0">
                <a:ln>
                  <a:noFill/>
                </a:ln>
                <a:solidFill>
                  <a:srgbClr val="000000"/>
                </a:solidFill>
                <a:effectLst/>
                <a:uLnTx/>
                <a:uFillTx/>
                <a:latin typeface="Calibri"/>
                <a:ea typeface="MS PGothic" charset="0"/>
              </a:rPr>
              <a:t>N </a:t>
            </a:r>
            <a:r>
              <a:rPr kumimoji="0" lang="en-US" sz="1600" b="0" i="1" u="none" strike="noStrike" kern="1200" cap="none" spc="0" normalizeH="0" baseline="0" noProof="0" dirty="0" err="1">
                <a:ln>
                  <a:noFill/>
                </a:ln>
                <a:solidFill>
                  <a:srgbClr val="000000"/>
                </a:solidFill>
                <a:effectLst/>
                <a:uLnTx/>
                <a:uFillTx/>
                <a:latin typeface="Calibri"/>
                <a:ea typeface="MS PGothic" charset="0"/>
              </a:rPr>
              <a:t>Engl</a:t>
            </a:r>
            <a:r>
              <a:rPr kumimoji="0" lang="en-US" sz="1600" b="0" i="1" u="none" strike="noStrike" kern="1200" cap="none" spc="0" normalizeH="0" baseline="0" noProof="0" dirty="0">
                <a:ln>
                  <a:noFill/>
                </a:ln>
                <a:solidFill>
                  <a:srgbClr val="000000"/>
                </a:solidFill>
                <a:effectLst/>
                <a:uLnTx/>
                <a:uFillTx/>
                <a:latin typeface="Calibri"/>
                <a:ea typeface="MS PGothic" charset="0"/>
              </a:rPr>
              <a:t> J Med </a:t>
            </a:r>
            <a:r>
              <a:rPr kumimoji="0" lang="en-US" sz="1600" b="0" i="0" u="none" strike="noStrike" kern="1200" cap="none" spc="0" normalizeH="0" baseline="0" noProof="0" dirty="0">
                <a:ln>
                  <a:noFill/>
                </a:ln>
                <a:solidFill>
                  <a:srgbClr val="000000"/>
                </a:solidFill>
                <a:effectLst/>
                <a:uLnTx/>
                <a:uFillTx/>
                <a:latin typeface="Calibri"/>
                <a:ea typeface="MS PGothic" charset="0"/>
              </a:rPr>
              <a:t>2021;384(12):1125-35</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t>
            </a:r>
          </a:p>
        </p:txBody>
      </p:sp>
      <p:graphicFrame>
        <p:nvGraphicFramePr>
          <p:cNvPr id="11" name="Table 5">
            <a:extLst>
              <a:ext uri="{FF2B5EF4-FFF2-40B4-BE49-F238E27FC236}">
                <a16:creationId xmlns:a16="http://schemas.microsoft.com/office/drawing/2014/main" id="{47601DA4-9B57-9940-AD5A-C4D08497E230}"/>
              </a:ext>
            </a:extLst>
          </p:cNvPr>
          <p:cNvGraphicFramePr>
            <a:graphicFrameLocks noGrp="1"/>
          </p:cNvGraphicFramePr>
          <p:nvPr>
            <p:ph idx="1"/>
            <p:extLst>
              <p:ext uri="{D42A27DB-BD31-4B8C-83A1-F6EECF244321}">
                <p14:modId xmlns:p14="http://schemas.microsoft.com/office/powerpoint/2010/main" val="2125580563"/>
              </p:ext>
            </p:extLst>
          </p:nvPr>
        </p:nvGraphicFramePr>
        <p:xfrm>
          <a:off x="1284362" y="1268760"/>
          <a:ext cx="9060110" cy="3960440"/>
        </p:xfrm>
        <a:graphic>
          <a:graphicData uri="http://schemas.openxmlformats.org/drawingml/2006/table">
            <a:tbl>
              <a:tblPr firstRow="1" bandRow="1">
                <a:tableStyleId>{21E4AEA4-8DFA-4A89-87EB-49C32662AFE0}</a:tableStyleId>
              </a:tblPr>
              <a:tblGrid>
                <a:gridCol w="3803526">
                  <a:extLst>
                    <a:ext uri="{9D8B030D-6E8A-4147-A177-3AD203B41FA5}">
                      <a16:colId xmlns:a16="http://schemas.microsoft.com/office/drawing/2014/main" val="3211634666"/>
                    </a:ext>
                  </a:extLst>
                </a:gridCol>
                <a:gridCol w="2016224">
                  <a:extLst>
                    <a:ext uri="{9D8B030D-6E8A-4147-A177-3AD203B41FA5}">
                      <a16:colId xmlns:a16="http://schemas.microsoft.com/office/drawing/2014/main" val="2893645654"/>
                    </a:ext>
                  </a:extLst>
                </a:gridCol>
                <a:gridCol w="1800200">
                  <a:extLst>
                    <a:ext uri="{9D8B030D-6E8A-4147-A177-3AD203B41FA5}">
                      <a16:colId xmlns:a16="http://schemas.microsoft.com/office/drawing/2014/main" val="644347851"/>
                    </a:ext>
                  </a:extLst>
                </a:gridCol>
                <a:gridCol w="1440160">
                  <a:extLst>
                    <a:ext uri="{9D8B030D-6E8A-4147-A177-3AD203B41FA5}">
                      <a16:colId xmlns:a16="http://schemas.microsoft.com/office/drawing/2014/main" val="2791510263"/>
                    </a:ext>
                  </a:extLst>
                </a:gridCol>
              </a:tblGrid>
              <a:tr h="799037">
                <a:tc>
                  <a:txBody>
                    <a:bodyPr/>
                    <a:lstStyle/>
                    <a:p>
                      <a:endParaRPr lang="en-US" sz="2000" dirty="0"/>
                    </a:p>
                  </a:txBody>
                  <a:tcPr anchor="b">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B51"/>
                    </a:solidFill>
                  </a:tcPr>
                </a:tc>
                <a:tc>
                  <a:txBody>
                    <a:bodyPr/>
                    <a:lstStyle/>
                    <a:p>
                      <a:pPr algn="ctr"/>
                      <a:r>
                        <a:rPr lang="en-US" sz="2000" dirty="0"/>
                        <a:t>EV</a:t>
                      </a:r>
                    </a:p>
                    <a:p>
                      <a:pPr algn="ctr"/>
                      <a:r>
                        <a:rPr lang="en-US" sz="2000" dirty="0"/>
                        <a:t>(n = 288)</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B51"/>
                    </a:solidFill>
                  </a:tcPr>
                </a:tc>
                <a:tc>
                  <a:txBody>
                    <a:bodyPr/>
                    <a:lstStyle/>
                    <a:p>
                      <a:pPr marL="0" marR="0" lvl="0" indent="0" algn="ctr" defTabSz="914115" rtl="0" eaLnBrk="1" fontAlgn="auto" latinLnBrk="0" hangingPunct="1">
                        <a:lnSpc>
                          <a:spcPct val="100000"/>
                        </a:lnSpc>
                        <a:spcBef>
                          <a:spcPts val="0"/>
                        </a:spcBef>
                        <a:spcAft>
                          <a:spcPts val="0"/>
                        </a:spcAft>
                        <a:buClrTx/>
                        <a:buSzTx/>
                        <a:buFontTx/>
                        <a:buNone/>
                        <a:tabLst/>
                        <a:defRPr/>
                      </a:pPr>
                      <a:r>
                        <a:rPr lang="en-US" sz="2000" dirty="0"/>
                        <a:t>Chemotherapy</a:t>
                      </a:r>
                    </a:p>
                    <a:p>
                      <a:pPr algn="ctr"/>
                      <a:r>
                        <a:rPr lang="en-US" sz="2000" dirty="0"/>
                        <a:t>(n = 296)</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B51"/>
                    </a:solidFill>
                  </a:tcPr>
                </a:tc>
                <a:tc>
                  <a:txBody>
                    <a:bodyPr/>
                    <a:lstStyle/>
                    <a:p>
                      <a:pPr algn="ctr"/>
                      <a:r>
                        <a:rPr lang="en-US" sz="2000" i="1" dirty="0"/>
                        <a:t>p</a:t>
                      </a:r>
                      <a:r>
                        <a:rPr lang="en-US" sz="2000" dirty="0"/>
                        <a:t>-value</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B51"/>
                    </a:solidFill>
                  </a:tcPr>
                </a:tc>
                <a:extLst>
                  <a:ext uri="{0D108BD9-81ED-4DB2-BD59-A6C34878D82A}">
                    <a16:rowId xmlns:a16="http://schemas.microsoft.com/office/drawing/2014/main" val="1335108173"/>
                  </a:ext>
                </a:extLst>
              </a:tr>
              <a:tr h="451629">
                <a:tc>
                  <a:txBody>
                    <a:bodyPr/>
                    <a:lstStyle/>
                    <a:p>
                      <a:r>
                        <a:rPr lang="en-US" sz="2000" dirty="0"/>
                        <a:t>Overall response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4FC"/>
                    </a:solidFill>
                  </a:tcPr>
                </a:tc>
                <a:tc>
                  <a:txBody>
                    <a:bodyPr/>
                    <a:lstStyle/>
                    <a:p>
                      <a:pPr algn="ctr"/>
                      <a:r>
                        <a:rPr lang="en-US" sz="2000" dirty="0"/>
                        <a:t>40.6%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4FC"/>
                    </a:solidFill>
                  </a:tcPr>
                </a:tc>
                <a:tc>
                  <a:txBody>
                    <a:bodyPr/>
                    <a:lstStyle/>
                    <a:p>
                      <a:pPr algn="ctr"/>
                      <a:r>
                        <a:rPr lang="en-US" sz="2000" dirty="0"/>
                        <a:t>17.9%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4FC"/>
                    </a:solidFill>
                  </a:tcPr>
                </a:tc>
                <a:tc>
                  <a:txBody>
                    <a:bodyPr/>
                    <a:lstStyle/>
                    <a:p>
                      <a:pPr algn="ctr"/>
                      <a:r>
                        <a:rPr lang="en-US" sz="2000" dirty="0"/>
                        <a:t>&lt;0.001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4FC"/>
                    </a:solidFill>
                  </a:tcPr>
                </a:tc>
                <a:extLst>
                  <a:ext uri="{0D108BD9-81ED-4DB2-BD59-A6C34878D82A}">
                    <a16:rowId xmlns:a16="http://schemas.microsoft.com/office/drawing/2014/main" val="1354864839"/>
                  </a:ext>
                </a:extLst>
              </a:tr>
              <a:tr h="451629">
                <a:tc>
                  <a:txBody>
                    <a:bodyPr/>
                    <a:lstStyle/>
                    <a:p>
                      <a:r>
                        <a:rPr lang="en-US" sz="2000" dirty="0"/>
                        <a:t>   Complete response (CR)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dirty="0"/>
                        <a:t>49%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dirty="0"/>
                        <a:t>2.7%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62769331"/>
                  </a:ext>
                </a:extLst>
              </a:tr>
              <a:tr h="451629">
                <a:tc>
                  <a:txBody>
                    <a:bodyPr/>
                    <a:lstStyle/>
                    <a:p>
                      <a:r>
                        <a:rPr lang="en-US" sz="2000" dirty="0"/>
                        <a:t>   Partial response (PR)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4FD"/>
                    </a:solidFill>
                  </a:tcPr>
                </a:tc>
                <a:tc>
                  <a:txBody>
                    <a:bodyPr/>
                    <a:lstStyle/>
                    <a:p>
                      <a:pPr algn="ctr"/>
                      <a:r>
                        <a:rPr lang="en-US" sz="2000" dirty="0"/>
                        <a:t>35.8%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4FD"/>
                    </a:solidFill>
                  </a:tcPr>
                </a:tc>
                <a:tc>
                  <a:txBody>
                    <a:bodyPr/>
                    <a:lstStyle/>
                    <a:p>
                      <a:pPr algn="ctr"/>
                      <a:r>
                        <a:rPr lang="en-US" sz="2000" dirty="0"/>
                        <a:t>15.2%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4FD"/>
                    </a:solidFill>
                  </a:tcPr>
                </a:tc>
                <a:tc>
                  <a:txBody>
                    <a:bodyPr/>
                    <a:lstStyle/>
                    <a:p>
                      <a:pPr algn="ctr"/>
                      <a:endParaRPr 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4FD"/>
                    </a:solidFill>
                  </a:tcPr>
                </a:tc>
                <a:extLst>
                  <a:ext uri="{0D108BD9-81ED-4DB2-BD59-A6C34878D82A}">
                    <a16:rowId xmlns:a16="http://schemas.microsoft.com/office/drawing/2014/main" val="1967944358"/>
                  </a:ext>
                </a:extLst>
              </a:tr>
              <a:tr h="451629">
                <a:tc>
                  <a:txBody>
                    <a:bodyPr/>
                    <a:lstStyle/>
                    <a:p>
                      <a:r>
                        <a:rPr lang="en-US" sz="2000" dirty="0"/>
                        <a:t>   Stable disease (SD)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dirty="0"/>
                        <a:t>31.3%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dirty="0"/>
                        <a:t>35.5%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44193722"/>
                  </a:ext>
                </a:extLst>
              </a:tr>
              <a:tr h="451629">
                <a:tc>
                  <a:txBody>
                    <a:bodyPr/>
                    <a:lstStyle/>
                    <a:p>
                      <a:r>
                        <a:rPr lang="en-US" sz="2000" dirty="0"/>
                        <a:t>Disease control rate*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4FD"/>
                    </a:solidFill>
                  </a:tcPr>
                </a:tc>
                <a:tc>
                  <a:txBody>
                    <a:bodyPr/>
                    <a:lstStyle/>
                    <a:p>
                      <a:pPr algn="ctr"/>
                      <a:r>
                        <a:rPr lang="en-US" sz="2000" dirty="0"/>
                        <a:t>71.9%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4FD"/>
                    </a:solidFill>
                  </a:tcPr>
                </a:tc>
                <a:tc>
                  <a:txBody>
                    <a:bodyPr/>
                    <a:lstStyle/>
                    <a:p>
                      <a:pPr algn="ctr"/>
                      <a:r>
                        <a:rPr lang="en-US" sz="2000" dirty="0"/>
                        <a:t>53.4%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4FD"/>
                    </a:solidFill>
                  </a:tcPr>
                </a:tc>
                <a:tc>
                  <a:txBody>
                    <a:bodyPr/>
                    <a:lstStyle/>
                    <a:p>
                      <a:pPr algn="ctr"/>
                      <a:r>
                        <a:rPr lang="en-US" sz="2000" dirty="0"/>
                        <a:t>&lt;0.001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4FD"/>
                    </a:solidFill>
                  </a:tcPr>
                </a:tc>
                <a:extLst>
                  <a:ext uri="{0D108BD9-81ED-4DB2-BD59-A6C34878D82A}">
                    <a16:rowId xmlns:a16="http://schemas.microsoft.com/office/drawing/2014/main" val="683714500"/>
                  </a:ext>
                </a:extLst>
              </a:tr>
              <a:tr h="451629">
                <a:tc>
                  <a:txBody>
                    <a:bodyPr/>
                    <a:lstStyle/>
                    <a:p>
                      <a:r>
                        <a:rPr lang="en-US" sz="2000" dirty="0"/>
                        <a:t>Duration of response at 12 months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dirty="0"/>
                        <a:t>27.7%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dirty="0"/>
                        <a:t>19.8%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41823985"/>
                  </a:ext>
                </a:extLst>
              </a:tr>
              <a:tr h="451629">
                <a:tc>
                  <a:txBody>
                    <a:bodyPr/>
                    <a:lstStyle/>
                    <a:p>
                      <a:r>
                        <a:rPr lang="en-US" sz="2000" dirty="0"/>
                        <a:t>Time to response, median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4FD"/>
                    </a:solidFill>
                  </a:tcPr>
                </a:tc>
                <a:tc>
                  <a:txBody>
                    <a:bodyPr/>
                    <a:lstStyle/>
                    <a:p>
                      <a:pPr algn="ctr"/>
                      <a:r>
                        <a:rPr lang="en-US" sz="2000" dirty="0"/>
                        <a:t>1.87 </a:t>
                      </a:r>
                      <a:r>
                        <a:rPr lang="en-US" sz="2000" dirty="0" err="1"/>
                        <a:t>mo</a:t>
                      </a:r>
                      <a:endParaRPr 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4FD"/>
                    </a:solidFill>
                  </a:tcPr>
                </a:tc>
                <a:tc>
                  <a:txBody>
                    <a:bodyPr/>
                    <a:lstStyle/>
                    <a:p>
                      <a:pPr algn="ctr"/>
                      <a:r>
                        <a:rPr lang="en-US" sz="2000" dirty="0"/>
                        <a:t>1.91 </a:t>
                      </a:r>
                      <a:r>
                        <a:rPr lang="en-US" sz="2000" dirty="0" err="1"/>
                        <a:t>mo</a:t>
                      </a:r>
                      <a:endParaRPr 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4FD"/>
                    </a:solidFill>
                  </a:tcPr>
                </a:tc>
                <a:tc>
                  <a:txBody>
                    <a:bodyPr/>
                    <a:lstStyle/>
                    <a:p>
                      <a:pPr algn="ctr"/>
                      <a:endParaRPr 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4FD"/>
                    </a:solidFill>
                  </a:tcPr>
                </a:tc>
                <a:extLst>
                  <a:ext uri="{0D108BD9-81ED-4DB2-BD59-A6C34878D82A}">
                    <a16:rowId xmlns:a16="http://schemas.microsoft.com/office/drawing/2014/main" val="1699032785"/>
                  </a:ext>
                </a:extLst>
              </a:tr>
            </a:tbl>
          </a:graphicData>
        </a:graphic>
      </p:graphicFrame>
      <p:sp>
        <p:nvSpPr>
          <p:cNvPr id="6" name="TextBox 5">
            <a:extLst>
              <a:ext uri="{FF2B5EF4-FFF2-40B4-BE49-F238E27FC236}">
                <a16:creationId xmlns:a16="http://schemas.microsoft.com/office/drawing/2014/main" id="{D2449489-DE4E-3BE7-C63B-5198354E297A}"/>
              </a:ext>
            </a:extLst>
          </p:cNvPr>
          <p:cNvSpPr txBox="1"/>
          <p:nvPr/>
        </p:nvSpPr>
        <p:spPr>
          <a:xfrm>
            <a:off x="1284362" y="5350239"/>
            <a:ext cx="4465453" cy="338554"/>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*Disease control rate: CR + PR + SD at least 7 weeks</a:t>
            </a:r>
          </a:p>
        </p:txBody>
      </p:sp>
    </p:spTree>
    <p:extLst>
      <p:ext uri="{BB962C8B-B14F-4D97-AF65-F5344CB8AC3E}">
        <p14:creationId xmlns:p14="http://schemas.microsoft.com/office/powerpoint/2010/main" val="16191908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A80EEE-D58F-EC40-89A0-1F6286E6B2E4}"/>
              </a:ext>
            </a:extLst>
          </p:cNvPr>
          <p:cNvSpPr>
            <a:spLocks noGrp="1"/>
          </p:cNvSpPr>
          <p:nvPr>
            <p:ph type="title"/>
          </p:nvPr>
        </p:nvSpPr>
        <p:spPr>
          <a:xfrm>
            <a:off x="695400" y="260648"/>
            <a:ext cx="10358967" cy="747254"/>
          </a:xfrm>
        </p:spPr>
        <p:txBody>
          <a:bodyPr/>
          <a:lstStyle/>
          <a:p>
            <a:pPr algn="l"/>
            <a:r>
              <a:rPr lang="en-US" dirty="0"/>
              <a:t>EV-301: Treatment-Related Adverse Events (TRAEs) of Special Interest</a:t>
            </a:r>
          </a:p>
        </p:txBody>
      </p:sp>
      <p:sp>
        <p:nvSpPr>
          <p:cNvPr id="4" name="TextBox 3">
            <a:extLst>
              <a:ext uri="{FF2B5EF4-FFF2-40B4-BE49-F238E27FC236}">
                <a16:creationId xmlns:a16="http://schemas.microsoft.com/office/drawing/2014/main" id="{8C9C2BF0-8B99-0F4D-830D-6C8C4460C4E8}"/>
              </a:ext>
            </a:extLst>
          </p:cNvPr>
          <p:cNvSpPr txBox="1"/>
          <p:nvPr/>
        </p:nvSpPr>
        <p:spPr>
          <a:xfrm>
            <a:off x="119336" y="6457533"/>
            <a:ext cx="4537781" cy="338554"/>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Powles T et al. </a:t>
            </a:r>
            <a:r>
              <a:rPr kumimoji="0" lang="en-US" sz="1600" b="0" i="1" u="none" strike="noStrike" kern="1200" cap="none" spc="0" normalizeH="0" baseline="0" noProof="0" dirty="0">
                <a:ln>
                  <a:noFill/>
                </a:ln>
                <a:solidFill>
                  <a:srgbClr val="000000"/>
                </a:solidFill>
                <a:effectLst/>
                <a:uLnTx/>
                <a:uFillTx/>
                <a:latin typeface="Calibri"/>
                <a:ea typeface="MS PGothic" charset="0"/>
              </a:rPr>
              <a:t>N </a:t>
            </a:r>
            <a:r>
              <a:rPr kumimoji="0" lang="en-US" sz="1600" b="0" i="1" u="none" strike="noStrike" kern="1200" cap="none" spc="0" normalizeH="0" baseline="0" noProof="0" dirty="0" err="1">
                <a:ln>
                  <a:noFill/>
                </a:ln>
                <a:solidFill>
                  <a:srgbClr val="000000"/>
                </a:solidFill>
                <a:effectLst/>
                <a:uLnTx/>
                <a:uFillTx/>
                <a:latin typeface="Calibri"/>
                <a:ea typeface="MS PGothic" charset="0"/>
              </a:rPr>
              <a:t>Engl</a:t>
            </a:r>
            <a:r>
              <a:rPr kumimoji="0" lang="en-US" sz="1600" b="0" i="1" u="none" strike="noStrike" kern="1200" cap="none" spc="0" normalizeH="0" baseline="0" noProof="0" dirty="0">
                <a:ln>
                  <a:noFill/>
                </a:ln>
                <a:solidFill>
                  <a:srgbClr val="000000"/>
                </a:solidFill>
                <a:effectLst/>
                <a:uLnTx/>
                <a:uFillTx/>
                <a:latin typeface="Calibri"/>
                <a:ea typeface="MS PGothic" charset="0"/>
              </a:rPr>
              <a:t> J Med </a:t>
            </a:r>
            <a:r>
              <a:rPr kumimoji="0" lang="en-US" sz="1600" b="0" i="0" u="none" strike="noStrike" kern="1200" cap="none" spc="0" normalizeH="0" baseline="0" noProof="0" dirty="0">
                <a:ln>
                  <a:noFill/>
                </a:ln>
                <a:solidFill>
                  <a:srgbClr val="000000"/>
                </a:solidFill>
                <a:effectLst/>
                <a:uLnTx/>
                <a:uFillTx/>
                <a:latin typeface="Calibri"/>
                <a:ea typeface="MS PGothic" charset="0"/>
              </a:rPr>
              <a:t>2021;384(12):1125-35</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t>
            </a:r>
          </a:p>
        </p:txBody>
      </p:sp>
      <p:graphicFrame>
        <p:nvGraphicFramePr>
          <p:cNvPr id="9" name="Table 12">
            <a:extLst>
              <a:ext uri="{FF2B5EF4-FFF2-40B4-BE49-F238E27FC236}">
                <a16:creationId xmlns:a16="http://schemas.microsoft.com/office/drawing/2014/main" id="{7625E0EF-D42C-27EF-0C0F-F086FF5626A6}"/>
              </a:ext>
            </a:extLst>
          </p:cNvPr>
          <p:cNvGraphicFramePr>
            <a:graphicFrameLocks noGrp="1"/>
          </p:cNvGraphicFramePr>
          <p:nvPr>
            <p:ph idx="1"/>
            <p:extLst>
              <p:ext uri="{D42A27DB-BD31-4B8C-83A1-F6EECF244321}">
                <p14:modId xmlns:p14="http://schemas.microsoft.com/office/powerpoint/2010/main" val="995890146"/>
              </p:ext>
            </p:extLst>
          </p:nvPr>
        </p:nvGraphicFramePr>
        <p:xfrm>
          <a:off x="916782" y="1268760"/>
          <a:ext cx="10358435" cy="4677246"/>
        </p:xfrm>
        <a:graphic>
          <a:graphicData uri="http://schemas.openxmlformats.org/drawingml/2006/table">
            <a:tbl>
              <a:tblPr firstRow="1" bandRow="1">
                <a:tableStyleId>{21E4AEA4-8DFA-4A89-87EB-49C32662AFE0}</a:tableStyleId>
              </a:tblPr>
              <a:tblGrid>
                <a:gridCol w="3743027">
                  <a:extLst>
                    <a:ext uri="{9D8B030D-6E8A-4147-A177-3AD203B41FA5}">
                      <a16:colId xmlns:a16="http://schemas.microsoft.com/office/drawing/2014/main" val="1869159830"/>
                    </a:ext>
                  </a:extLst>
                </a:gridCol>
                <a:gridCol w="1800200">
                  <a:extLst>
                    <a:ext uri="{9D8B030D-6E8A-4147-A177-3AD203B41FA5}">
                      <a16:colId xmlns:a16="http://schemas.microsoft.com/office/drawing/2014/main" val="827358815"/>
                    </a:ext>
                  </a:extLst>
                </a:gridCol>
                <a:gridCol w="1656184">
                  <a:extLst>
                    <a:ext uri="{9D8B030D-6E8A-4147-A177-3AD203B41FA5}">
                      <a16:colId xmlns:a16="http://schemas.microsoft.com/office/drawing/2014/main" val="705949704"/>
                    </a:ext>
                  </a:extLst>
                </a:gridCol>
                <a:gridCol w="1728192">
                  <a:extLst>
                    <a:ext uri="{9D8B030D-6E8A-4147-A177-3AD203B41FA5}">
                      <a16:colId xmlns:a16="http://schemas.microsoft.com/office/drawing/2014/main" val="319632159"/>
                    </a:ext>
                  </a:extLst>
                </a:gridCol>
                <a:gridCol w="1430832">
                  <a:extLst>
                    <a:ext uri="{9D8B030D-6E8A-4147-A177-3AD203B41FA5}">
                      <a16:colId xmlns:a16="http://schemas.microsoft.com/office/drawing/2014/main" val="3816823341"/>
                    </a:ext>
                  </a:extLst>
                </a:gridCol>
              </a:tblGrid>
              <a:tr h="703116">
                <a:tc rowSpan="2">
                  <a:txBody>
                    <a:bodyPr/>
                    <a:lstStyle/>
                    <a:p>
                      <a:endParaRPr lang="en-US" sz="2000" dirty="0"/>
                    </a:p>
                    <a:p>
                      <a:r>
                        <a:rPr lang="en-US" sz="2000" dirty="0"/>
                        <a:t>TRAE</a:t>
                      </a:r>
                    </a:p>
                  </a:txBody>
                  <a:tcPr anchor="b">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2B51"/>
                    </a:solidFill>
                  </a:tcPr>
                </a:tc>
                <a:tc gridSpan="2">
                  <a:txBody>
                    <a:bodyPr/>
                    <a:lstStyle/>
                    <a:p>
                      <a:pPr algn="ctr"/>
                      <a:r>
                        <a:rPr lang="en-US" sz="2000" dirty="0" err="1"/>
                        <a:t>Enfortumab</a:t>
                      </a:r>
                      <a:r>
                        <a:rPr lang="en-US" sz="2000" dirty="0"/>
                        <a:t> </a:t>
                      </a:r>
                      <a:r>
                        <a:rPr lang="en-US" sz="2000" dirty="0" err="1"/>
                        <a:t>vedotin</a:t>
                      </a:r>
                      <a:endParaRPr lang="en-US" sz="2000" dirty="0"/>
                    </a:p>
                    <a:p>
                      <a:pPr algn="ctr"/>
                      <a:r>
                        <a:rPr lang="en-US" sz="2000" dirty="0"/>
                        <a:t>(n = 296)</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B51"/>
                    </a:solidFill>
                  </a:tcPr>
                </a:tc>
                <a:tc hMerge="1">
                  <a:txBody>
                    <a:bodyPr/>
                    <a:lstStyle/>
                    <a:p>
                      <a:endParaRPr lang="en-US" dirty="0"/>
                    </a:p>
                  </a:txBody>
                  <a:tcPr/>
                </a:tc>
                <a:tc gridSpan="2">
                  <a:txBody>
                    <a:bodyPr/>
                    <a:lstStyle/>
                    <a:p>
                      <a:pPr algn="ctr"/>
                      <a:r>
                        <a:rPr lang="en-US" sz="2000" dirty="0"/>
                        <a:t>Chemotherapy</a:t>
                      </a:r>
                    </a:p>
                    <a:p>
                      <a:pPr algn="ctr"/>
                      <a:r>
                        <a:rPr lang="en-US" sz="2000" dirty="0"/>
                        <a:t>(n = 291)</a:t>
                      </a:r>
                    </a:p>
                  </a:txBody>
                  <a:tcP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B51"/>
                    </a:solidFill>
                  </a:tcPr>
                </a:tc>
                <a:tc hMerge="1">
                  <a:txBody>
                    <a:bodyPr/>
                    <a:lstStyle/>
                    <a:p>
                      <a:endParaRPr lang="en-US" dirty="0"/>
                    </a:p>
                  </a:txBody>
                  <a:tcPr/>
                </a:tc>
                <a:extLst>
                  <a:ext uri="{0D108BD9-81ED-4DB2-BD59-A6C34878D82A}">
                    <a16:rowId xmlns:a16="http://schemas.microsoft.com/office/drawing/2014/main" val="1560787268"/>
                  </a:ext>
                </a:extLst>
              </a:tr>
              <a:tr h="397413">
                <a:tc vMerge="1">
                  <a:txBody>
                    <a:bodyPr/>
                    <a:lstStyle/>
                    <a:p>
                      <a:endParaRPr lang="en-US" dirty="0"/>
                    </a:p>
                  </a:txBody>
                  <a:tcPr>
                    <a:solidFill>
                      <a:srgbClr val="3333CC"/>
                    </a:solidFill>
                  </a:tcPr>
                </a:tc>
                <a:tc>
                  <a:txBody>
                    <a:bodyPr/>
                    <a:lstStyle/>
                    <a:p>
                      <a:pPr algn="ctr"/>
                      <a:r>
                        <a:rPr lang="en-US" sz="2000" b="1" dirty="0">
                          <a:solidFill>
                            <a:schemeClr val="bg1"/>
                          </a:solidFill>
                        </a:rPr>
                        <a:t>Any grade</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2B51"/>
                    </a:solidFill>
                  </a:tcPr>
                </a:tc>
                <a:tc>
                  <a:txBody>
                    <a:bodyPr/>
                    <a:lstStyle/>
                    <a:p>
                      <a:pPr algn="ctr"/>
                      <a:r>
                        <a:rPr lang="en-US" sz="2000" b="1" dirty="0">
                          <a:solidFill>
                            <a:schemeClr val="bg1"/>
                          </a:solidFill>
                        </a:rPr>
                        <a:t>Grade ≥3</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2B51"/>
                    </a:solidFill>
                  </a:tcPr>
                </a:tc>
                <a:tc>
                  <a:txBody>
                    <a:bodyPr/>
                    <a:lstStyle/>
                    <a:p>
                      <a:pPr algn="ctr"/>
                      <a:r>
                        <a:rPr lang="en-US" sz="2000" b="1" dirty="0">
                          <a:solidFill>
                            <a:schemeClr val="bg1"/>
                          </a:solidFill>
                        </a:rPr>
                        <a:t>Any grade </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2B51"/>
                    </a:solidFill>
                  </a:tcPr>
                </a:tc>
                <a:tc>
                  <a:txBody>
                    <a:bodyPr/>
                    <a:lstStyle/>
                    <a:p>
                      <a:pPr marL="0" marR="0" lvl="0" indent="0" algn="ctr" defTabSz="914115" rtl="0" eaLnBrk="1" fontAlgn="auto" latinLnBrk="0" hangingPunct="1">
                        <a:lnSpc>
                          <a:spcPct val="100000"/>
                        </a:lnSpc>
                        <a:spcBef>
                          <a:spcPts val="0"/>
                        </a:spcBef>
                        <a:spcAft>
                          <a:spcPts val="0"/>
                        </a:spcAft>
                        <a:buClrTx/>
                        <a:buSzTx/>
                        <a:buFontTx/>
                        <a:buNone/>
                        <a:tabLst/>
                        <a:defRPr/>
                      </a:pPr>
                      <a:r>
                        <a:rPr lang="en-US" sz="2000" b="1" dirty="0">
                          <a:solidFill>
                            <a:schemeClr val="bg1"/>
                          </a:solidFill>
                        </a:rPr>
                        <a:t>Grade ≥3</a:t>
                      </a:r>
                    </a:p>
                  </a:txBody>
                  <a:tcP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2B51"/>
                    </a:solidFill>
                  </a:tcPr>
                </a:tc>
                <a:extLst>
                  <a:ext uri="{0D108BD9-81ED-4DB2-BD59-A6C34878D82A}">
                    <a16:rowId xmlns:a16="http://schemas.microsoft.com/office/drawing/2014/main" val="2673714515"/>
                  </a:ext>
                </a:extLst>
              </a:tr>
              <a:tr h="397413">
                <a:tc>
                  <a:txBody>
                    <a:bodyPr/>
                    <a:lstStyle/>
                    <a:p>
                      <a:r>
                        <a:rPr lang="en-US" sz="2000" dirty="0"/>
                        <a:t>Skin reactions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2000" dirty="0"/>
                        <a:t>47%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2000" dirty="0"/>
                        <a:t>33%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2000" dirty="0"/>
                        <a:t>16%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2000" dirty="0"/>
                        <a:t>&lt;1%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48219177"/>
                  </a:ext>
                </a:extLst>
              </a:tr>
              <a:tr h="397413">
                <a:tc>
                  <a:txBody>
                    <a:bodyPr/>
                    <a:lstStyle/>
                    <a:p>
                      <a:r>
                        <a:rPr lang="en-US" sz="2000" dirty="0"/>
                        <a:t>Peripheral neuropathy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CF4FC"/>
                    </a:solidFill>
                  </a:tcPr>
                </a:tc>
                <a:tc>
                  <a:txBody>
                    <a:bodyPr/>
                    <a:lstStyle/>
                    <a:p>
                      <a:pPr algn="ctr"/>
                      <a:r>
                        <a:rPr lang="en-US" sz="2000" dirty="0"/>
                        <a:t>46%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CF4FC"/>
                    </a:solidFill>
                  </a:tcPr>
                </a:tc>
                <a:tc>
                  <a:txBody>
                    <a:bodyPr/>
                    <a:lstStyle/>
                    <a:p>
                      <a:pPr algn="ctr"/>
                      <a:r>
                        <a:rPr lang="en-US" sz="2000" dirty="0"/>
                        <a:t>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CF4FC"/>
                    </a:solidFill>
                  </a:tcPr>
                </a:tc>
                <a:tc>
                  <a:txBody>
                    <a:bodyPr/>
                    <a:lstStyle/>
                    <a:p>
                      <a:pPr algn="ctr"/>
                      <a:r>
                        <a:rPr lang="en-US" sz="2000" dirty="0"/>
                        <a:t>31%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CF4FC"/>
                    </a:solidFill>
                  </a:tcPr>
                </a:tc>
                <a:tc>
                  <a:txBody>
                    <a:bodyPr/>
                    <a:lstStyle/>
                    <a:p>
                      <a:pPr algn="ctr"/>
                      <a:r>
                        <a:rPr lang="en-US" sz="2000" dirty="0"/>
                        <a:t>&lt;1%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CF4FC"/>
                    </a:solidFill>
                  </a:tcPr>
                </a:tc>
                <a:extLst>
                  <a:ext uri="{0D108BD9-81ED-4DB2-BD59-A6C34878D82A}">
                    <a16:rowId xmlns:a16="http://schemas.microsoft.com/office/drawing/2014/main" val="651058712"/>
                  </a:ext>
                </a:extLst>
              </a:tr>
              <a:tr h="397413">
                <a:tc>
                  <a:txBody>
                    <a:bodyPr/>
                    <a:lstStyle/>
                    <a:p>
                      <a:r>
                        <a:rPr lang="en-US" sz="2000" dirty="0"/>
                        <a:t>Ocular disorders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2000" dirty="0"/>
                        <a:t>19%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2000" dirty="0"/>
                        <a:t>&lt;1%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2000" dirty="0"/>
                        <a:t>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2000" dirty="0"/>
                        <a:t>&lt;1%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31711057"/>
                  </a:ext>
                </a:extLst>
              </a:tr>
              <a:tr h="397413">
                <a:tc>
                  <a:txBody>
                    <a:bodyPr/>
                    <a:lstStyle/>
                    <a:p>
                      <a:r>
                        <a:rPr lang="en-US" sz="2000" dirty="0"/>
                        <a:t>Infusion-related reactions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CF4FC"/>
                    </a:solidFill>
                  </a:tcPr>
                </a:tc>
                <a:tc>
                  <a:txBody>
                    <a:bodyPr/>
                    <a:lstStyle/>
                    <a:p>
                      <a:pPr algn="ctr"/>
                      <a:r>
                        <a:rPr lang="en-US" sz="2000" dirty="0"/>
                        <a:t>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CF4FC"/>
                    </a:solidFill>
                  </a:tcPr>
                </a:tc>
                <a:tc>
                  <a:txBody>
                    <a:bodyPr/>
                    <a:lstStyle/>
                    <a:p>
                      <a:pPr algn="ctr"/>
                      <a:r>
                        <a:rPr lang="en-US" sz="2000" dirty="0"/>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CF4FC"/>
                    </a:solidFill>
                  </a:tcPr>
                </a:tc>
                <a:tc>
                  <a:txBody>
                    <a:bodyPr/>
                    <a:lstStyle/>
                    <a:p>
                      <a:pPr algn="ctr"/>
                      <a:r>
                        <a:rPr lang="en-US" sz="2000" dirty="0"/>
                        <a:t>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CF4FC"/>
                    </a:solidFill>
                  </a:tcPr>
                </a:tc>
                <a:tc>
                  <a:txBody>
                    <a:bodyPr/>
                    <a:lstStyle/>
                    <a:p>
                      <a:pPr algn="ctr"/>
                      <a:r>
                        <a:rPr lang="en-US" sz="2000" dirty="0"/>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CF4FC"/>
                    </a:solidFill>
                  </a:tcPr>
                </a:tc>
                <a:extLst>
                  <a:ext uri="{0D108BD9-81ED-4DB2-BD59-A6C34878D82A}">
                    <a16:rowId xmlns:a16="http://schemas.microsoft.com/office/drawing/2014/main" val="3541750253"/>
                  </a:ext>
                </a:extLst>
              </a:tr>
              <a:tr h="397413">
                <a:tc>
                  <a:txBody>
                    <a:bodyPr/>
                    <a:lstStyle/>
                    <a:p>
                      <a:r>
                        <a:rPr lang="en-US" sz="2000" dirty="0"/>
                        <a:t>Hyperglycemia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2000" dirty="0"/>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2000" dirty="0"/>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2000" dirty="0"/>
                        <a:t>&lt;1%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2000" dirty="0"/>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521397805"/>
                  </a:ext>
                </a:extLst>
              </a:tr>
              <a:tr h="397413">
                <a:tc>
                  <a:txBody>
                    <a:bodyPr/>
                    <a:lstStyle/>
                    <a:p>
                      <a:r>
                        <a:rPr lang="en-US" sz="2000" b="1" dirty="0">
                          <a:solidFill>
                            <a:schemeClr val="bg1"/>
                          </a:solidFill>
                        </a:rPr>
                        <a:t>TRAE summary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2B51"/>
                    </a:solidFill>
                  </a:tcPr>
                </a:tc>
                <a:tc gridSpan="2">
                  <a:txBody>
                    <a:bodyPr/>
                    <a:lstStyle/>
                    <a:p>
                      <a:pPr algn="ctr"/>
                      <a:r>
                        <a:rPr lang="en-US" sz="2000" b="1" dirty="0">
                          <a:solidFill>
                            <a:schemeClr val="bg1"/>
                          </a:solidFill>
                        </a:rPr>
                        <a:t>Any grade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2B51"/>
                    </a:solidFill>
                  </a:tcPr>
                </a:tc>
                <a:tc hMerge="1">
                  <a:txBody>
                    <a:bodyPr/>
                    <a:lstStyle/>
                    <a:p>
                      <a:pPr algn="ctr"/>
                      <a:endParaRPr lang="en-US" sz="2000" b="1" dirty="0">
                        <a:solidFill>
                          <a:schemeClr val="bg1"/>
                        </a:solidFill>
                      </a:endParaRPr>
                    </a:p>
                  </a:txBody>
                  <a:tcPr>
                    <a:solidFill>
                      <a:srgbClr val="3333CC"/>
                    </a:solidFill>
                  </a:tcPr>
                </a:tc>
                <a:tc gridSpan="2">
                  <a:txBody>
                    <a:bodyPr/>
                    <a:lstStyle/>
                    <a:p>
                      <a:pPr algn="ctr"/>
                      <a:r>
                        <a:rPr lang="en-US" sz="2000" b="1" dirty="0">
                          <a:solidFill>
                            <a:schemeClr val="bg1"/>
                          </a:solidFill>
                        </a:rPr>
                        <a:t>Any grade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2B51"/>
                    </a:solidFill>
                  </a:tcPr>
                </a:tc>
                <a:tc hMerge="1">
                  <a:txBody>
                    <a:bodyPr/>
                    <a:lstStyle/>
                    <a:p>
                      <a:pPr algn="ctr"/>
                      <a:endParaRPr lang="en-US" sz="2000" b="1" dirty="0">
                        <a:solidFill>
                          <a:schemeClr val="bg1"/>
                        </a:solidFill>
                      </a:endParaRPr>
                    </a:p>
                  </a:txBody>
                  <a:tcPr>
                    <a:solidFill>
                      <a:srgbClr val="3333CC"/>
                    </a:solidFill>
                  </a:tcPr>
                </a:tc>
                <a:extLst>
                  <a:ext uri="{0D108BD9-81ED-4DB2-BD59-A6C34878D82A}">
                    <a16:rowId xmlns:a16="http://schemas.microsoft.com/office/drawing/2014/main" val="2188494554"/>
                  </a:ext>
                </a:extLst>
              </a:tr>
              <a:tr h="397413">
                <a:tc>
                  <a:txBody>
                    <a:bodyPr/>
                    <a:lstStyle/>
                    <a:p>
                      <a:r>
                        <a:rPr lang="en-US" sz="2000" dirty="0"/>
                        <a:t>Leading to dose reduction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2">
                  <a:txBody>
                    <a:bodyPr/>
                    <a:lstStyle/>
                    <a:p>
                      <a:pPr algn="ctr"/>
                      <a:r>
                        <a:rPr lang="en-US" sz="2000" dirty="0"/>
                        <a:t>32%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US" sz="2000" dirty="0"/>
                    </a:p>
                  </a:txBody>
                  <a:tcPr/>
                </a:tc>
                <a:tc gridSpan="2">
                  <a:txBody>
                    <a:bodyPr/>
                    <a:lstStyle/>
                    <a:p>
                      <a:pPr algn="ctr"/>
                      <a:r>
                        <a:rPr lang="en-US" sz="2000" dirty="0"/>
                        <a:t>28%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US" sz="2000" dirty="0"/>
                    </a:p>
                  </a:txBody>
                  <a:tcPr/>
                </a:tc>
                <a:extLst>
                  <a:ext uri="{0D108BD9-81ED-4DB2-BD59-A6C34878D82A}">
                    <a16:rowId xmlns:a16="http://schemas.microsoft.com/office/drawing/2014/main" val="1579206751"/>
                  </a:ext>
                </a:extLst>
              </a:tr>
              <a:tr h="397413">
                <a:tc>
                  <a:txBody>
                    <a:bodyPr/>
                    <a:lstStyle/>
                    <a:p>
                      <a:r>
                        <a:rPr lang="en-US" sz="2000" dirty="0"/>
                        <a:t>Leading to dose interruption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CF4FC"/>
                    </a:solidFill>
                  </a:tcPr>
                </a:tc>
                <a:tc gridSpan="2">
                  <a:txBody>
                    <a:bodyPr/>
                    <a:lstStyle/>
                    <a:p>
                      <a:pPr algn="ctr"/>
                      <a:r>
                        <a:rPr lang="en-US" sz="2000" dirty="0"/>
                        <a:t>51%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CF4FC"/>
                    </a:solidFill>
                  </a:tcPr>
                </a:tc>
                <a:tc hMerge="1">
                  <a:txBody>
                    <a:bodyPr/>
                    <a:lstStyle/>
                    <a:p>
                      <a:pPr algn="ctr"/>
                      <a:endParaRPr lang="en-US" sz="2000" dirty="0"/>
                    </a:p>
                  </a:txBody>
                  <a:tcPr/>
                </a:tc>
                <a:tc gridSpan="2">
                  <a:txBody>
                    <a:bodyPr/>
                    <a:lstStyle/>
                    <a:p>
                      <a:pPr algn="ctr"/>
                      <a:r>
                        <a:rPr lang="en-US" sz="2000" dirty="0"/>
                        <a:t>19%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CF4FC"/>
                    </a:solidFill>
                  </a:tcPr>
                </a:tc>
                <a:tc hMerge="1">
                  <a:txBody>
                    <a:bodyPr/>
                    <a:lstStyle/>
                    <a:p>
                      <a:pPr algn="ctr"/>
                      <a:endParaRPr lang="en-US" sz="2000" dirty="0"/>
                    </a:p>
                  </a:txBody>
                  <a:tcPr/>
                </a:tc>
                <a:extLst>
                  <a:ext uri="{0D108BD9-81ED-4DB2-BD59-A6C34878D82A}">
                    <a16:rowId xmlns:a16="http://schemas.microsoft.com/office/drawing/2014/main" val="3210281037"/>
                  </a:ext>
                </a:extLst>
              </a:tr>
              <a:tr h="397413">
                <a:tc>
                  <a:txBody>
                    <a:bodyPr/>
                    <a:lstStyle/>
                    <a:p>
                      <a:r>
                        <a:rPr lang="en-US" sz="2000" dirty="0"/>
                        <a:t>Leading to dose withdrawal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2">
                  <a:txBody>
                    <a:bodyPr/>
                    <a:lstStyle/>
                    <a:p>
                      <a:pPr algn="ctr"/>
                      <a:r>
                        <a:rPr lang="en-US" sz="2000" dirty="0"/>
                        <a:t>14%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US" sz="2000" dirty="0"/>
                    </a:p>
                  </a:txBody>
                  <a:tcPr/>
                </a:tc>
                <a:tc gridSpan="2">
                  <a:txBody>
                    <a:bodyPr/>
                    <a:lstStyle/>
                    <a:p>
                      <a:pPr algn="ctr"/>
                      <a:r>
                        <a:rPr lang="en-US" sz="2000" dirty="0"/>
                        <a:t>11%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US" sz="2000" dirty="0"/>
                    </a:p>
                  </a:txBody>
                  <a:tcPr/>
                </a:tc>
                <a:extLst>
                  <a:ext uri="{0D108BD9-81ED-4DB2-BD59-A6C34878D82A}">
                    <a16:rowId xmlns:a16="http://schemas.microsoft.com/office/drawing/2014/main" val="3188363318"/>
                  </a:ext>
                </a:extLst>
              </a:tr>
            </a:tbl>
          </a:graphicData>
        </a:graphic>
      </p:graphicFrame>
    </p:spTree>
    <p:extLst>
      <p:ext uri="{BB962C8B-B14F-4D97-AF65-F5344CB8AC3E}">
        <p14:creationId xmlns:p14="http://schemas.microsoft.com/office/powerpoint/2010/main" val="30839043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45B0361A-CC51-274F-800B-6AF835FBD3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0750" y="1797050"/>
            <a:ext cx="10350500" cy="3263900"/>
          </a:xfrm>
          <a:prstGeom prst="rect">
            <a:avLst/>
          </a:prstGeom>
        </p:spPr>
      </p:pic>
      <p:sp>
        <p:nvSpPr>
          <p:cNvPr id="6" name="TextBox 5">
            <a:extLst>
              <a:ext uri="{FF2B5EF4-FFF2-40B4-BE49-F238E27FC236}">
                <a16:creationId xmlns:a16="http://schemas.microsoft.com/office/drawing/2014/main" id="{948223FE-74AC-3142-9FF2-897189351FE8}"/>
              </a:ext>
            </a:extLst>
          </p:cNvPr>
          <p:cNvSpPr txBox="1"/>
          <p:nvPr/>
        </p:nvSpPr>
        <p:spPr>
          <a:xfrm>
            <a:off x="6816080" y="1988840"/>
            <a:ext cx="4365298" cy="430887"/>
          </a:xfrm>
          <a:prstGeom prst="rect">
            <a:avLst/>
          </a:prstGeom>
          <a:noFill/>
        </p:spPr>
        <p:txBody>
          <a:bodyPr wrap="none" rtlCol="0">
            <a:spAutoFit/>
          </a:bodyPr>
          <a:lstStyle/>
          <a:p>
            <a:pPr algn="r"/>
            <a:r>
              <a:rPr lang="en-US" sz="2200" i="1" dirty="0">
                <a:solidFill>
                  <a:srgbClr val="B30637"/>
                </a:solidFill>
              </a:rPr>
              <a:t>Lancet Oncol </a:t>
            </a:r>
            <a:r>
              <a:rPr lang="en-US" sz="2200" dirty="0">
                <a:solidFill>
                  <a:srgbClr val="B30637"/>
                </a:solidFill>
              </a:rPr>
              <a:t>2021;22:872-82. </a:t>
            </a:r>
          </a:p>
        </p:txBody>
      </p:sp>
    </p:spTree>
    <p:extLst>
      <p:ext uri="{BB962C8B-B14F-4D97-AF65-F5344CB8AC3E}">
        <p14:creationId xmlns:p14="http://schemas.microsoft.com/office/powerpoint/2010/main" val="716667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023582"/>
          </a:xfrm>
        </p:spPr>
        <p:txBody>
          <a:bodyPr/>
          <a:lstStyle/>
          <a:p>
            <a:pPr algn="ctr"/>
            <a:r>
              <a:rPr lang="en-US" sz="3200" dirty="0"/>
              <a:t>FGFR3 Genomic Alterations in Muscle-Invasive Bladder Cancer</a:t>
            </a:r>
            <a:endParaRPr lang="en-US" sz="2000" dirty="0"/>
          </a:p>
        </p:txBody>
      </p:sp>
      <p:sp>
        <p:nvSpPr>
          <p:cNvPr id="16" name="TextBox 15">
            <a:extLst>
              <a:ext uri="{FF2B5EF4-FFF2-40B4-BE49-F238E27FC236}">
                <a16:creationId xmlns:a16="http://schemas.microsoft.com/office/drawing/2014/main" id="{3E65E4F2-C7AB-4430-BAC3-5B9780FB2553}"/>
              </a:ext>
            </a:extLst>
          </p:cNvPr>
          <p:cNvSpPr txBox="1"/>
          <p:nvPr/>
        </p:nvSpPr>
        <p:spPr>
          <a:xfrm>
            <a:off x="1270338" y="844796"/>
            <a:ext cx="3015299" cy="338554"/>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pitchFamily="-72" charset="0"/>
                <a:ea typeface="MS PGothic" charset="0"/>
              </a:rPr>
              <a:t>Genomics of MIBC: TCGA</a:t>
            </a:r>
          </a:p>
        </p:txBody>
      </p:sp>
      <p:sp>
        <p:nvSpPr>
          <p:cNvPr id="20" name="TextBox 19">
            <a:extLst>
              <a:ext uri="{FF2B5EF4-FFF2-40B4-BE49-F238E27FC236}">
                <a16:creationId xmlns:a16="http://schemas.microsoft.com/office/drawing/2014/main" id="{112300E8-2BDC-4F76-9AAC-9DA2D0906539}"/>
              </a:ext>
            </a:extLst>
          </p:cNvPr>
          <p:cNvSpPr txBox="1"/>
          <p:nvPr/>
        </p:nvSpPr>
        <p:spPr>
          <a:xfrm>
            <a:off x="119336" y="6319373"/>
            <a:ext cx="10446774" cy="523220"/>
          </a:xfrm>
          <a:prstGeom prst="rect">
            <a:avLst/>
          </a:prstGeom>
          <a:noFill/>
        </p:spPr>
        <p:txBody>
          <a:bodyPr wrap="square" rtlCol="0">
            <a:spAutoFit/>
          </a:bodyPr>
          <a:lstStyle/>
          <a:p>
            <a:pPr>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rPr>
              <a:t>Robertson AG et al. </a:t>
            </a:r>
            <a:r>
              <a:rPr kumimoji="0" lang="en-US" sz="1400" b="0" i="1" u="none" strike="noStrike" kern="1200" cap="none" spc="0" normalizeH="0" baseline="0" noProof="0" dirty="0">
                <a:ln>
                  <a:noFill/>
                </a:ln>
                <a:solidFill>
                  <a:srgbClr val="000000"/>
                </a:solidFill>
                <a:effectLst/>
                <a:uLnTx/>
                <a:uFillTx/>
                <a:latin typeface="Calibri" panose="020F0502020204030204" pitchFamily="34" charset="0"/>
                <a:ea typeface="MS PGothic" charset="0"/>
              </a:rPr>
              <a:t>Cell</a:t>
            </a: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rPr>
              <a:t> 2017;171(3):540-56; </a:t>
            </a:r>
            <a:r>
              <a:rPr kumimoji="0" lang="en-US" sz="14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rPr>
              <a:t>Cappellen</a:t>
            </a: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rPr>
              <a:t> D et al. </a:t>
            </a:r>
            <a:r>
              <a:rPr kumimoji="0" lang="en-US" sz="1400" b="0" i="1" u="none" strike="noStrike" kern="1200" cap="none" spc="0" normalizeH="0" baseline="0" noProof="0" dirty="0">
                <a:ln>
                  <a:noFill/>
                </a:ln>
                <a:solidFill>
                  <a:srgbClr val="000000"/>
                </a:solidFill>
                <a:effectLst/>
                <a:uLnTx/>
                <a:uFillTx/>
                <a:latin typeface="Calibri" panose="020F0502020204030204" pitchFamily="34" charset="0"/>
                <a:ea typeface="MS PGothic" charset="0"/>
              </a:rPr>
              <a:t>Nat Genet</a:t>
            </a: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rPr>
              <a:t> 1999;23:18-20;  Nassar A et al. </a:t>
            </a:r>
            <a:r>
              <a:rPr kumimoji="0" lang="en-US" sz="1400" b="0" i="1" u="none" strike="noStrike" kern="1200" cap="none" spc="0" normalizeH="0" baseline="0" noProof="0" dirty="0">
                <a:ln>
                  <a:noFill/>
                </a:ln>
                <a:solidFill>
                  <a:srgbClr val="000000"/>
                </a:solidFill>
                <a:effectLst/>
                <a:uLnTx/>
                <a:uFillTx/>
                <a:latin typeface="Calibri" panose="020F0502020204030204" pitchFamily="34" charset="0"/>
                <a:ea typeface="MS PGothic" charset="0"/>
              </a:rPr>
              <a:t>JCO Precis Oncol </a:t>
            </a: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rPr>
              <a:t>2018;</a:t>
            </a:r>
            <a:b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rPr>
            </a:b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rPr>
              <a:t>Gust KM et al. </a:t>
            </a:r>
            <a:r>
              <a:rPr kumimoji="0" lang="en-US" sz="1400" b="0" i="1" u="none" strike="noStrike" kern="1200" cap="none" spc="0" normalizeH="0" baseline="0" noProof="0" dirty="0">
                <a:ln>
                  <a:noFill/>
                </a:ln>
                <a:solidFill>
                  <a:srgbClr val="000000"/>
                </a:solidFill>
                <a:effectLst/>
                <a:uLnTx/>
                <a:uFillTx/>
                <a:latin typeface="Calibri" panose="020F0502020204030204" pitchFamily="34" charset="0"/>
                <a:ea typeface="MS PGothic" charset="0"/>
              </a:rPr>
              <a:t>Mol Cancer </a:t>
            </a:r>
            <a:r>
              <a:rPr kumimoji="0" lang="en-US" sz="1400" b="0" i="1" u="none" strike="noStrike" kern="1200" cap="none" spc="0" normalizeH="0" baseline="0" noProof="0" dirty="0" err="1">
                <a:ln>
                  <a:noFill/>
                </a:ln>
                <a:solidFill>
                  <a:srgbClr val="000000"/>
                </a:solidFill>
                <a:effectLst/>
                <a:uLnTx/>
                <a:uFillTx/>
                <a:latin typeface="Calibri" panose="020F0502020204030204" pitchFamily="34" charset="0"/>
                <a:ea typeface="MS PGothic" charset="0"/>
              </a:rPr>
              <a:t>Ther</a:t>
            </a: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rPr>
              <a:t> 2013;12:1245-54; </a:t>
            </a:r>
            <a:r>
              <a:rPr kumimoji="0" lang="en-US" sz="14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rPr>
              <a:t>Grünewald</a:t>
            </a: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rPr>
              <a:t> S et al. </a:t>
            </a:r>
            <a:r>
              <a:rPr kumimoji="0" lang="en-US" sz="1400" b="0" i="1" u="none" strike="noStrike" kern="1200" cap="none" spc="0" normalizeH="0" baseline="0" noProof="0" dirty="0">
                <a:ln>
                  <a:noFill/>
                </a:ln>
                <a:solidFill>
                  <a:srgbClr val="000000"/>
                </a:solidFill>
                <a:effectLst/>
                <a:uLnTx/>
                <a:uFillTx/>
                <a:latin typeface="Calibri" panose="020F0502020204030204" pitchFamily="34" charset="0"/>
                <a:ea typeface="MS PGothic" charset="0"/>
              </a:rPr>
              <a:t>Int J Cancer </a:t>
            </a: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rPr>
              <a:t>2019; </a:t>
            </a:r>
            <a:r>
              <a:rPr kumimoji="0" lang="en-US" sz="14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rPr>
              <a:t>Sfakianos</a:t>
            </a: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rPr>
              <a:t> </a:t>
            </a:r>
            <a:r>
              <a:rPr lang="en-US" sz="1400" b="0" dirty="0">
                <a:solidFill>
                  <a:srgbClr val="000000"/>
                </a:solidFill>
                <a:latin typeface="Calibri" panose="020F0502020204030204" pitchFamily="34" charset="0"/>
              </a:rPr>
              <a:t>JP et al.</a:t>
            </a: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rPr>
              <a:t> </a:t>
            </a:r>
            <a:r>
              <a:rPr kumimoji="0" lang="en-US" sz="1400" b="0" i="1" u="none" strike="noStrike" kern="1200" cap="none" spc="0" normalizeH="0" baseline="0" noProof="0" dirty="0">
                <a:ln>
                  <a:noFill/>
                </a:ln>
                <a:solidFill>
                  <a:srgbClr val="000000"/>
                </a:solidFill>
                <a:effectLst/>
                <a:uLnTx/>
                <a:uFillTx/>
                <a:latin typeface="Calibri" panose="020F0502020204030204" pitchFamily="34" charset="0"/>
                <a:ea typeface="MS PGothic" charset="0"/>
              </a:rPr>
              <a:t>Eur </a:t>
            </a:r>
            <a:r>
              <a:rPr kumimoji="0" lang="en-US" sz="1400" b="0" i="1" u="none" strike="noStrike" kern="1200" cap="none" spc="0" normalizeH="0" baseline="0" noProof="0" dirty="0" err="1">
                <a:ln>
                  <a:noFill/>
                </a:ln>
                <a:solidFill>
                  <a:srgbClr val="000000"/>
                </a:solidFill>
                <a:effectLst/>
                <a:uLnTx/>
                <a:uFillTx/>
                <a:latin typeface="Calibri" panose="020F0502020204030204" pitchFamily="34" charset="0"/>
                <a:ea typeface="MS PGothic" charset="0"/>
              </a:rPr>
              <a:t>Urol</a:t>
            </a:r>
            <a:r>
              <a:rPr kumimoji="0" lang="en-US" sz="1400" b="0" i="1" u="none" strike="noStrike" kern="1200" cap="none" spc="0" normalizeH="0" baseline="0" noProof="0" dirty="0">
                <a:ln>
                  <a:noFill/>
                </a:ln>
                <a:solidFill>
                  <a:srgbClr val="000000"/>
                </a:solidFill>
                <a:effectLst/>
                <a:uLnTx/>
                <a:uFillTx/>
                <a:latin typeface="Calibri" panose="020F0502020204030204" pitchFamily="34" charset="0"/>
                <a:ea typeface="MS PGothic" charset="0"/>
              </a:rPr>
              <a:t> </a:t>
            </a: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rPr>
              <a:t>2015;68(6):970-7. </a:t>
            </a:r>
          </a:p>
        </p:txBody>
      </p:sp>
      <p:sp>
        <p:nvSpPr>
          <p:cNvPr id="13" name="TextBox 12">
            <a:extLst>
              <a:ext uri="{FF2B5EF4-FFF2-40B4-BE49-F238E27FC236}">
                <a16:creationId xmlns:a16="http://schemas.microsoft.com/office/drawing/2014/main" id="{E4A5850F-8593-49A4-BB0F-330875292ADB}"/>
              </a:ext>
            </a:extLst>
          </p:cNvPr>
          <p:cNvSpPr txBox="1"/>
          <p:nvPr/>
        </p:nvSpPr>
        <p:spPr>
          <a:xfrm>
            <a:off x="5091363" y="1921614"/>
            <a:ext cx="6767771" cy="3016210"/>
          </a:xfrm>
          <a:prstGeom prst="rect">
            <a:avLst/>
          </a:prstGeom>
          <a:noFill/>
        </p:spPr>
        <p:txBody>
          <a:bodyPr wrap="square" rtlCol="0">
            <a:spAutoFit/>
          </a:bodyPr>
          <a:lstStyle/>
          <a:p>
            <a:pPr marL="285750" indent="-285750">
              <a:spcBef>
                <a:spcPts val="600"/>
              </a:spcBef>
              <a:spcAft>
                <a:spcPts val="600"/>
              </a:spcAft>
              <a:buFont typeface="Arial" panose="020B0604020202020204" pitchFamily="34" charset="0"/>
              <a:buChar char="•"/>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In muscle-invasive disease, </a:t>
            </a:r>
            <a:r>
              <a:rPr kumimoji="0" lang="en-US" sz="2000" b="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FGFR3</a:t>
            </a:r>
            <a:r>
              <a:rPr kumimoji="0" lang="en-US" sz="2000" b="0"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a:t>
            </a:r>
            <a:r>
              <a:rPr lang="en-US" sz="2000" b="0" dirty="0">
                <a:solidFill>
                  <a:srgbClr val="000000"/>
                </a:solidFill>
                <a:latin typeface="Calibri" panose="020F0502020204030204" pitchFamily="34" charset="0"/>
                <a:cs typeface="Calibri" panose="020F0502020204030204" pitchFamily="34" charset="0"/>
              </a:rPr>
              <a:t>mutations occur</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in ~20% of tumors, but protein and/or gene overexpression in ~50%.</a:t>
            </a:r>
          </a:p>
          <a:p>
            <a:pPr marL="285750" marR="0" lvl="0" indent="-285750" algn="l" defTabSz="455613" rtl="0" eaLnBrk="1" fontAlgn="base" latinLnBrk="0" hangingPunct="1">
              <a:lnSpc>
                <a:spcPct val="100000"/>
              </a:lnSpc>
              <a:spcBef>
                <a:spcPts val="60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Activating mutations of </a:t>
            </a:r>
            <a:r>
              <a:rPr kumimoji="0" lang="en-US" sz="2000" b="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FGFR3</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in ~75% of low-grade papillary bladder tumors. </a:t>
            </a:r>
          </a:p>
          <a:p>
            <a:pPr marL="285750" marR="0" lvl="0" indent="-285750" algn="l" defTabSz="455613" rtl="0" eaLnBrk="1" fontAlgn="base" latinLnBrk="0" hangingPunct="1">
              <a:lnSpc>
                <a:spcPct val="100000"/>
              </a:lnSpc>
              <a:spcBef>
                <a:spcPts val="60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FGFR3-TACC3 fusions are enriched in young, Asian, nonsmokers, upper tract tumors (invasive, high grade).</a:t>
            </a:r>
          </a:p>
          <a:p>
            <a:pPr marL="285750" indent="-285750">
              <a:spcBef>
                <a:spcPts val="600"/>
              </a:spcBef>
              <a:spcAft>
                <a:spcPts val="600"/>
              </a:spcAft>
              <a:buFont typeface="Arial" panose="020B0604020202020204" pitchFamily="34" charset="0"/>
              <a:buChar char="•"/>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Preclinical </a:t>
            </a:r>
            <a:r>
              <a:rPr lang="en-US" sz="2000" b="0" dirty="0">
                <a:solidFill>
                  <a:srgbClr val="000000"/>
                </a:solidFill>
                <a:latin typeface="Calibri" panose="020F0502020204030204" pitchFamily="34" charset="0"/>
                <a:cs typeface="Calibri" panose="020F0502020204030204" pitchFamily="34" charset="0"/>
              </a:rPr>
              <a:t>evidence exists</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for activity of FGFR inhibitors in selected cells with FGFR alterations.</a:t>
            </a:r>
          </a:p>
        </p:txBody>
      </p:sp>
      <p:grpSp>
        <p:nvGrpSpPr>
          <p:cNvPr id="5" name="Group 4">
            <a:extLst>
              <a:ext uri="{FF2B5EF4-FFF2-40B4-BE49-F238E27FC236}">
                <a16:creationId xmlns:a16="http://schemas.microsoft.com/office/drawing/2014/main" id="{BEF5FFAE-EEDE-104E-8CA7-9E70E8FD3A63}"/>
              </a:ext>
            </a:extLst>
          </p:cNvPr>
          <p:cNvGrpSpPr/>
          <p:nvPr/>
        </p:nvGrpSpPr>
        <p:grpSpPr>
          <a:xfrm>
            <a:off x="636104" y="1228946"/>
            <a:ext cx="4283766" cy="5058007"/>
            <a:chOff x="636105" y="1550504"/>
            <a:chExt cx="4283766" cy="5058007"/>
          </a:xfrm>
        </p:grpSpPr>
        <p:grpSp>
          <p:nvGrpSpPr>
            <p:cNvPr id="4" name="Group 3">
              <a:extLst>
                <a:ext uri="{FF2B5EF4-FFF2-40B4-BE49-F238E27FC236}">
                  <a16:creationId xmlns:a16="http://schemas.microsoft.com/office/drawing/2014/main" id="{DC0D1294-9BE9-4248-8569-FAF8B15E8676}"/>
                </a:ext>
              </a:extLst>
            </p:cNvPr>
            <p:cNvGrpSpPr/>
            <p:nvPr/>
          </p:nvGrpSpPr>
          <p:grpSpPr>
            <a:xfrm>
              <a:off x="636105" y="1550504"/>
              <a:ext cx="4283766" cy="5058007"/>
              <a:chOff x="636105" y="1550504"/>
              <a:chExt cx="4283766" cy="5058007"/>
            </a:xfrm>
          </p:grpSpPr>
          <p:sp>
            <p:nvSpPr>
              <p:cNvPr id="10" name="Rectangle 9">
                <a:extLst>
                  <a:ext uri="{FF2B5EF4-FFF2-40B4-BE49-F238E27FC236}">
                    <a16:creationId xmlns:a16="http://schemas.microsoft.com/office/drawing/2014/main" id="{28A9DC10-5BE2-3E4D-9B41-6B2008DED5BF}"/>
                  </a:ext>
                </a:extLst>
              </p:cNvPr>
              <p:cNvSpPr/>
              <p:nvPr/>
            </p:nvSpPr>
            <p:spPr>
              <a:xfrm>
                <a:off x="636105" y="1550504"/>
                <a:ext cx="4283766" cy="50580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5613"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a:ln>
                    <a:noFill/>
                  </a:ln>
                  <a:solidFill>
                    <a:srgbClr val="FFFFFF"/>
                  </a:solidFill>
                  <a:effectLst/>
                  <a:uLnTx/>
                  <a:uFillTx/>
                  <a:latin typeface="Calibri"/>
                  <a:ea typeface="+mn-ea"/>
                  <a:cs typeface="+mn-cs"/>
                </a:endParaRPr>
              </a:p>
            </p:txBody>
          </p:sp>
          <p:pic>
            <p:nvPicPr>
              <p:cNvPr id="9" name="Picture 8" descr="C:\Users\gps11\Desktop\ASCO-2019\EducationBook\TCGA-mutations.jpg">
                <a:extLst>
                  <a:ext uri="{FF2B5EF4-FFF2-40B4-BE49-F238E27FC236}">
                    <a16:creationId xmlns:a16="http://schemas.microsoft.com/office/drawing/2014/main" id="{D760AA6A-EBF3-4AA7-A46B-45A2AD081EB1}"/>
                  </a:ext>
                </a:extLst>
              </p:cNvPr>
              <p:cNvPicPr/>
              <p:nvPr/>
            </p:nvPicPr>
            <p:blipFill rotWithShape="1">
              <a:blip r:embed="rId2">
                <a:extLst>
                  <a:ext uri="{28A0092B-C50C-407E-A947-70E740481C1C}">
                    <a14:useLocalDpi xmlns:a14="http://schemas.microsoft.com/office/drawing/2010/main" val="0"/>
                  </a:ext>
                </a:extLst>
              </a:blip>
              <a:srcRect l="-123" t="25250" r="75259" b="29555"/>
              <a:stretch/>
            </p:blipFill>
            <p:spPr bwMode="auto">
              <a:xfrm>
                <a:off x="807123" y="1739348"/>
                <a:ext cx="3990742" cy="4746053"/>
              </a:xfrm>
              <a:prstGeom prst="rect">
                <a:avLst/>
              </a:prstGeom>
              <a:noFill/>
              <a:ln>
                <a:noFill/>
              </a:ln>
              <a:extLst>
                <a:ext uri="{53640926-AAD7-44D8-BBD7-CCE9431645EC}">
                  <a14:shadowObscured xmlns:a14="http://schemas.microsoft.com/office/drawing/2010/main"/>
                </a:ext>
              </a:extLst>
            </p:spPr>
          </p:pic>
        </p:grpSp>
        <p:sp>
          <p:nvSpPr>
            <p:cNvPr id="14" name="Rectangle 13">
              <a:extLst>
                <a:ext uri="{FF2B5EF4-FFF2-40B4-BE49-F238E27FC236}">
                  <a16:creationId xmlns:a16="http://schemas.microsoft.com/office/drawing/2014/main" id="{B1B92509-A54A-49FC-A325-59CCB2DED117}"/>
                </a:ext>
              </a:extLst>
            </p:cNvPr>
            <p:cNvSpPr/>
            <p:nvPr/>
          </p:nvSpPr>
          <p:spPr>
            <a:xfrm>
              <a:off x="3465974" y="2898381"/>
              <a:ext cx="1327442" cy="203248"/>
            </a:xfrm>
            <a:prstGeom prst="rect">
              <a:avLst/>
            </a:prstGeom>
            <a:noFill/>
            <a:ln w="38100" cap="flat" cmpd="sng" algn="ctr">
              <a:solidFill>
                <a:srgbClr val="FF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Trebuchet MS"/>
                <a:ea typeface="MS PGothic" charset="0"/>
                <a:cs typeface="+mn-cs"/>
              </a:endParaRPr>
            </a:p>
          </p:txBody>
        </p:sp>
        <p:sp>
          <p:nvSpPr>
            <p:cNvPr id="21" name="Rectangle 20">
              <a:extLst>
                <a:ext uri="{FF2B5EF4-FFF2-40B4-BE49-F238E27FC236}">
                  <a16:creationId xmlns:a16="http://schemas.microsoft.com/office/drawing/2014/main" id="{8BCE75C8-76EA-41AF-8246-62FE505DF8C3}"/>
                </a:ext>
              </a:extLst>
            </p:cNvPr>
            <p:cNvSpPr/>
            <p:nvPr/>
          </p:nvSpPr>
          <p:spPr>
            <a:xfrm>
              <a:off x="3281109" y="5799987"/>
              <a:ext cx="1512307" cy="203248"/>
            </a:xfrm>
            <a:prstGeom prst="rect">
              <a:avLst/>
            </a:prstGeom>
            <a:noFill/>
            <a:ln w="38100" cap="flat" cmpd="sng" algn="ctr">
              <a:solidFill>
                <a:srgbClr val="FF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Trebuchet MS"/>
                <a:ea typeface="MS PGothic" charset="0"/>
                <a:cs typeface="+mn-cs"/>
              </a:endParaRPr>
            </a:p>
          </p:txBody>
        </p:sp>
      </p:grpSp>
      <p:sp>
        <p:nvSpPr>
          <p:cNvPr id="3" name="Rectangle 2">
            <a:extLst>
              <a:ext uri="{FF2B5EF4-FFF2-40B4-BE49-F238E27FC236}">
                <a16:creationId xmlns:a16="http://schemas.microsoft.com/office/drawing/2014/main" id="{9E95928B-95CC-5F44-BA4E-CEE35A898C27}"/>
              </a:ext>
            </a:extLst>
          </p:cNvPr>
          <p:cNvSpPr/>
          <p:nvPr/>
        </p:nvSpPr>
        <p:spPr>
          <a:xfrm>
            <a:off x="3866322" y="1281536"/>
            <a:ext cx="927094" cy="2032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5613"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a:ln>
                <a:noFill/>
              </a:ln>
              <a:solidFill>
                <a:srgbClr val="FFFFFF"/>
              </a:solidFill>
              <a:effectLst/>
              <a:uLnTx/>
              <a:uFillTx/>
              <a:latin typeface="Calibri"/>
              <a:ea typeface="+mn-ea"/>
              <a:cs typeface="+mn-cs"/>
            </a:endParaRPr>
          </a:p>
        </p:txBody>
      </p:sp>
    </p:spTree>
    <p:extLst>
      <p:ext uri="{BB962C8B-B14F-4D97-AF65-F5344CB8AC3E}">
        <p14:creationId xmlns:p14="http://schemas.microsoft.com/office/powerpoint/2010/main" val="22210053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application&#10;&#10;Description automatically generated">
            <a:extLst>
              <a:ext uri="{FF2B5EF4-FFF2-40B4-BE49-F238E27FC236}">
                <a16:creationId xmlns:a16="http://schemas.microsoft.com/office/drawing/2014/main" id="{A3C46E49-7433-E84D-9F79-57B5E877D5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9690" y="1484784"/>
            <a:ext cx="11632620" cy="3888432"/>
          </a:xfrm>
          <a:prstGeom prst="rect">
            <a:avLst/>
          </a:prstGeom>
        </p:spPr>
      </p:pic>
      <p:sp>
        <p:nvSpPr>
          <p:cNvPr id="4" name="TextBox 3">
            <a:extLst>
              <a:ext uri="{FF2B5EF4-FFF2-40B4-BE49-F238E27FC236}">
                <a16:creationId xmlns:a16="http://schemas.microsoft.com/office/drawing/2014/main" id="{BF259988-A924-4F4E-B025-1633A5395BBD}"/>
              </a:ext>
            </a:extLst>
          </p:cNvPr>
          <p:cNvSpPr txBox="1"/>
          <p:nvPr/>
        </p:nvSpPr>
        <p:spPr>
          <a:xfrm>
            <a:off x="7776423" y="1556792"/>
            <a:ext cx="4224233" cy="430887"/>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200" b="1" i="1" u="none" strike="noStrike" kern="1200" cap="none" spc="0" normalizeH="0" baseline="0" noProof="0" dirty="0">
                <a:ln>
                  <a:noFill/>
                </a:ln>
                <a:solidFill>
                  <a:srgbClr val="B30737"/>
                </a:solidFill>
                <a:effectLst/>
                <a:uLnTx/>
                <a:uFillTx/>
                <a:latin typeface="Arial" pitchFamily="-72" charset="0"/>
                <a:ea typeface="MS PGothic" charset="0"/>
              </a:rPr>
              <a:t>Lancet Oncol </a:t>
            </a:r>
            <a:r>
              <a:rPr kumimoji="0" lang="en-US" sz="2200" b="1" i="0" u="none" strike="noStrike" kern="1200" cap="none" spc="0" normalizeH="0" baseline="0" noProof="0" dirty="0">
                <a:ln>
                  <a:noFill/>
                </a:ln>
                <a:solidFill>
                  <a:srgbClr val="B30737"/>
                </a:solidFill>
                <a:effectLst/>
                <a:uLnTx/>
                <a:uFillTx/>
                <a:latin typeface="Arial" pitchFamily="-72" charset="0"/>
                <a:ea typeface="MS PGothic" charset="0"/>
              </a:rPr>
              <a:t>2022;23:248-58. </a:t>
            </a:r>
          </a:p>
        </p:txBody>
      </p:sp>
    </p:spTree>
    <p:extLst>
      <p:ext uri="{BB962C8B-B14F-4D97-AF65-F5344CB8AC3E}">
        <p14:creationId xmlns:p14="http://schemas.microsoft.com/office/powerpoint/2010/main" val="6522204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2F4151-290B-5F41-B863-6DDD465F1CD6}"/>
              </a:ext>
            </a:extLst>
          </p:cNvPr>
          <p:cNvSpPr>
            <a:spLocks noGrp="1"/>
          </p:cNvSpPr>
          <p:nvPr>
            <p:ph type="title"/>
          </p:nvPr>
        </p:nvSpPr>
        <p:spPr>
          <a:xfrm>
            <a:off x="912286" y="227013"/>
            <a:ext cx="9648210" cy="825723"/>
          </a:xfrm>
        </p:spPr>
        <p:txBody>
          <a:bodyPr/>
          <a:lstStyle/>
          <a:p>
            <a:pPr algn="l"/>
            <a:r>
              <a:rPr lang="en-US" dirty="0"/>
              <a:t>BLC2001: Responses in Patients Who Received the Selected 8 mg/Day Erdafitinib </a:t>
            </a:r>
            <a:r>
              <a:rPr lang="en-US" dirty="0" err="1"/>
              <a:t>UpT</a:t>
            </a:r>
            <a:r>
              <a:rPr lang="en-US" dirty="0"/>
              <a:t> Regimen </a:t>
            </a:r>
          </a:p>
        </p:txBody>
      </p:sp>
      <p:sp>
        <p:nvSpPr>
          <p:cNvPr id="3" name="TextBox 2">
            <a:extLst>
              <a:ext uri="{FF2B5EF4-FFF2-40B4-BE49-F238E27FC236}">
                <a16:creationId xmlns:a16="http://schemas.microsoft.com/office/drawing/2014/main" id="{B9482182-B736-534A-8122-37AD73130371}"/>
              </a:ext>
            </a:extLst>
          </p:cNvPr>
          <p:cNvSpPr txBox="1"/>
          <p:nvPr/>
        </p:nvSpPr>
        <p:spPr>
          <a:xfrm>
            <a:off x="166437" y="6477098"/>
            <a:ext cx="4394601"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Siefker</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-Radtke AO et al. </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Lancet Oncol </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2022;23:248-58.</a:t>
            </a:r>
          </a:p>
        </p:txBody>
      </p:sp>
      <p:pic>
        <p:nvPicPr>
          <p:cNvPr id="5" name="Picture 4" descr="Chart, scatter chart&#10;&#10;Description automatically generated">
            <a:extLst>
              <a:ext uri="{FF2B5EF4-FFF2-40B4-BE49-F238E27FC236}">
                <a16:creationId xmlns:a16="http://schemas.microsoft.com/office/drawing/2014/main" id="{0DFC3CA2-D5C0-394D-9CC8-517C91A9F9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5440" y="1052736"/>
            <a:ext cx="3657600" cy="5308600"/>
          </a:xfrm>
          <a:prstGeom prst="rect">
            <a:avLst/>
          </a:prstGeom>
        </p:spPr>
      </p:pic>
      <p:pic>
        <p:nvPicPr>
          <p:cNvPr id="6" name="Picture 5">
            <a:extLst>
              <a:ext uri="{FF2B5EF4-FFF2-40B4-BE49-F238E27FC236}">
                <a16:creationId xmlns:a16="http://schemas.microsoft.com/office/drawing/2014/main" id="{29A90438-3EEB-2B48-BE36-C6C143E4246F}"/>
              </a:ext>
            </a:extLst>
          </p:cNvPr>
          <p:cNvPicPr>
            <a:picLocks noChangeAspect="1"/>
          </p:cNvPicPr>
          <p:nvPr/>
        </p:nvPicPr>
        <p:blipFill>
          <a:blip r:embed="rId3"/>
          <a:stretch>
            <a:fillRect/>
          </a:stretch>
        </p:blipFill>
        <p:spPr>
          <a:xfrm>
            <a:off x="5015880" y="1789273"/>
            <a:ext cx="6938649" cy="4268564"/>
          </a:xfrm>
          <a:prstGeom prst="rect">
            <a:avLst/>
          </a:prstGeom>
        </p:spPr>
      </p:pic>
      <p:sp>
        <p:nvSpPr>
          <p:cNvPr id="7" name="TextBox 6">
            <a:extLst>
              <a:ext uri="{FF2B5EF4-FFF2-40B4-BE49-F238E27FC236}">
                <a16:creationId xmlns:a16="http://schemas.microsoft.com/office/drawing/2014/main" id="{5C3889C5-1A73-F347-8847-EF26423FABE8}"/>
              </a:ext>
            </a:extLst>
          </p:cNvPr>
          <p:cNvSpPr txBox="1"/>
          <p:nvPr/>
        </p:nvSpPr>
        <p:spPr>
          <a:xfrm>
            <a:off x="6120099" y="2852936"/>
            <a:ext cx="4479111" cy="461665"/>
          </a:xfrm>
          <a:prstGeom prst="rect">
            <a:avLst/>
          </a:prstGeom>
          <a:noFill/>
        </p:spPr>
        <p:txBody>
          <a:bodyPr wrap="none" rtlCol="0">
            <a:spAutoFit/>
          </a:bodyPr>
          <a:lstStyle/>
          <a:p>
            <a:pPr>
              <a:defRPr/>
            </a:pPr>
            <a:r>
              <a:rPr lang="en-US" sz="2400" dirty="0">
                <a:solidFill>
                  <a:srgbClr val="3333CC"/>
                </a:solidFill>
              </a:rPr>
              <a:t>Objective response rate</a:t>
            </a:r>
            <a:r>
              <a:rPr kumimoji="0" lang="en-US" sz="2400" b="1" i="0" u="none" strike="noStrike" kern="1200" cap="none" spc="0" normalizeH="0" baseline="0" noProof="0" dirty="0">
                <a:ln>
                  <a:noFill/>
                </a:ln>
                <a:solidFill>
                  <a:srgbClr val="3333CC"/>
                </a:solidFill>
                <a:effectLst/>
                <a:uLnTx/>
                <a:uFillTx/>
                <a:latin typeface="Arial" pitchFamily="-72" charset="0"/>
                <a:ea typeface="MS PGothic" charset="0"/>
              </a:rPr>
              <a:t>: 40%</a:t>
            </a:r>
          </a:p>
        </p:txBody>
      </p:sp>
    </p:spTree>
    <p:extLst>
      <p:ext uri="{BB962C8B-B14F-4D97-AF65-F5344CB8AC3E}">
        <p14:creationId xmlns:p14="http://schemas.microsoft.com/office/powerpoint/2010/main" val="37518786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2F4151-290B-5F41-B863-6DDD465F1CD6}"/>
              </a:ext>
            </a:extLst>
          </p:cNvPr>
          <p:cNvSpPr>
            <a:spLocks noGrp="1"/>
          </p:cNvSpPr>
          <p:nvPr>
            <p:ph type="title"/>
          </p:nvPr>
        </p:nvSpPr>
        <p:spPr>
          <a:xfrm>
            <a:off x="912286" y="227013"/>
            <a:ext cx="9860495" cy="1143000"/>
          </a:xfrm>
        </p:spPr>
        <p:txBody>
          <a:bodyPr/>
          <a:lstStyle/>
          <a:p>
            <a:pPr algn="l"/>
            <a:r>
              <a:rPr lang="en-US" dirty="0"/>
              <a:t>BLC2001: Post-Hoc Analysis of the Cumulative Incidence of First-Onset Central Serous Retinopathy Events by Grade </a:t>
            </a:r>
          </a:p>
        </p:txBody>
      </p:sp>
      <p:pic>
        <p:nvPicPr>
          <p:cNvPr id="8" name="Picture 7">
            <a:extLst>
              <a:ext uri="{FF2B5EF4-FFF2-40B4-BE49-F238E27FC236}">
                <a16:creationId xmlns:a16="http://schemas.microsoft.com/office/drawing/2014/main" id="{19F3873F-C40A-0F4A-81DA-4EB769D01A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0661" y="1484784"/>
            <a:ext cx="9252120" cy="4752528"/>
          </a:xfrm>
          <a:prstGeom prst="rect">
            <a:avLst/>
          </a:prstGeom>
        </p:spPr>
      </p:pic>
      <p:sp>
        <p:nvSpPr>
          <p:cNvPr id="5" name="TextBox 4">
            <a:extLst>
              <a:ext uri="{FF2B5EF4-FFF2-40B4-BE49-F238E27FC236}">
                <a16:creationId xmlns:a16="http://schemas.microsoft.com/office/drawing/2014/main" id="{206AB494-5B06-8149-B774-41E4AE552365}"/>
              </a:ext>
            </a:extLst>
          </p:cNvPr>
          <p:cNvSpPr txBox="1"/>
          <p:nvPr/>
        </p:nvSpPr>
        <p:spPr>
          <a:xfrm>
            <a:off x="166437" y="6477098"/>
            <a:ext cx="4394601"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Siefker</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-Radtke AO et al. </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Lancet Oncol </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2022;23:248-58.</a:t>
            </a:r>
          </a:p>
        </p:txBody>
      </p:sp>
    </p:spTree>
    <p:extLst>
      <p:ext uri="{BB962C8B-B14F-4D97-AF65-F5344CB8AC3E}">
        <p14:creationId xmlns:p14="http://schemas.microsoft.com/office/powerpoint/2010/main" val="8981719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2F4151-290B-5F41-B863-6DDD465F1CD6}"/>
              </a:ext>
            </a:extLst>
          </p:cNvPr>
          <p:cNvSpPr>
            <a:spLocks noGrp="1"/>
          </p:cNvSpPr>
          <p:nvPr>
            <p:ph type="title"/>
          </p:nvPr>
        </p:nvSpPr>
        <p:spPr>
          <a:xfrm>
            <a:off x="912286" y="38741"/>
            <a:ext cx="10358967" cy="1143000"/>
          </a:xfrm>
        </p:spPr>
        <p:txBody>
          <a:bodyPr/>
          <a:lstStyle/>
          <a:p>
            <a:pPr algn="l"/>
            <a:r>
              <a:rPr lang="en-US" dirty="0"/>
              <a:t>BLC2001: Select Treatment-Emergent Adverse Events</a:t>
            </a:r>
          </a:p>
        </p:txBody>
      </p:sp>
      <p:pic>
        <p:nvPicPr>
          <p:cNvPr id="5" name="Picture 4" descr="Table&#10;&#10;Description automatically generated">
            <a:extLst>
              <a:ext uri="{FF2B5EF4-FFF2-40B4-BE49-F238E27FC236}">
                <a16:creationId xmlns:a16="http://schemas.microsoft.com/office/drawing/2014/main" id="{0A8C4FEA-C8BC-F34C-A50C-3D5D7278D6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1465" y="1037534"/>
            <a:ext cx="9585880" cy="5218980"/>
          </a:xfrm>
          <a:prstGeom prst="rect">
            <a:avLst/>
          </a:prstGeom>
        </p:spPr>
      </p:pic>
      <p:sp>
        <p:nvSpPr>
          <p:cNvPr id="6" name="TextBox 5">
            <a:extLst>
              <a:ext uri="{FF2B5EF4-FFF2-40B4-BE49-F238E27FC236}">
                <a16:creationId xmlns:a16="http://schemas.microsoft.com/office/drawing/2014/main" id="{E5350357-7068-3A4A-A5A9-642F07D11558}"/>
              </a:ext>
            </a:extLst>
          </p:cNvPr>
          <p:cNvSpPr txBox="1"/>
          <p:nvPr/>
        </p:nvSpPr>
        <p:spPr>
          <a:xfrm>
            <a:off x="166437" y="6477098"/>
            <a:ext cx="4394601"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Siefker</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-Radtke AO et al. </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Lancet Oncol </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2022;23:248-58.</a:t>
            </a:r>
          </a:p>
        </p:txBody>
      </p:sp>
    </p:spTree>
    <p:extLst>
      <p:ext uri="{BB962C8B-B14F-4D97-AF65-F5344CB8AC3E}">
        <p14:creationId xmlns:p14="http://schemas.microsoft.com/office/powerpoint/2010/main" val="17045159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Dr Rosenberg </a:t>
            </a:r>
            <a:r>
              <a:rPr lang="en-US" sz="3200" dirty="0">
                <a:solidFill>
                  <a:srgbClr val="0432FF"/>
                </a:solidFill>
              </a:rPr>
              <a:t>— Disclosures</a:t>
            </a:r>
          </a:p>
        </p:txBody>
      </p:sp>
      <p:graphicFrame>
        <p:nvGraphicFramePr>
          <p:cNvPr id="4" name="Content Placeholder 3">
            <a:extLst>
              <a:ext uri="{FF2B5EF4-FFF2-40B4-BE49-F238E27FC236}">
                <a16:creationId xmlns:a16="http://schemas.microsoft.com/office/drawing/2014/main" id="{9FA1D6CF-488A-7449-95CE-456E2392856B}"/>
              </a:ext>
            </a:extLst>
          </p:cNvPr>
          <p:cNvGraphicFramePr>
            <a:graphicFrameLocks/>
          </p:cNvGraphicFramePr>
          <p:nvPr/>
        </p:nvGraphicFramePr>
        <p:xfrm>
          <a:off x="993852" y="1534491"/>
          <a:ext cx="9793088" cy="4630813"/>
        </p:xfrm>
        <a:graphic>
          <a:graphicData uri="http://schemas.openxmlformats.org/drawingml/2006/table">
            <a:tbl>
              <a:tblPr firstRow="1" bandRow="1">
                <a:tableStyleId>{F2DE63D5-997A-4646-A377-4702673A728D}</a:tableStyleId>
              </a:tblPr>
              <a:tblGrid>
                <a:gridCol w="3168352">
                  <a:extLst>
                    <a:ext uri="{9D8B030D-6E8A-4147-A177-3AD203B41FA5}">
                      <a16:colId xmlns:a16="http://schemas.microsoft.com/office/drawing/2014/main" val="20000"/>
                    </a:ext>
                  </a:extLst>
                </a:gridCol>
                <a:gridCol w="6624736">
                  <a:extLst>
                    <a:ext uri="{9D8B030D-6E8A-4147-A177-3AD203B41FA5}">
                      <a16:colId xmlns:a16="http://schemas.microsoft.com/office/drawing/2014/main" val="545933498"/>
                    </a:ext>
                  </a:extLst>
                </a:gridCol>
              </a:tblGrid>
              <a:tr h="550339">
                <a:tc>
                  <a:txBody>
                    <a:bodyPr/>
                    <a:lstStyle/>
                    <a:p>
                      <a:r>
                        <a:rPr lang="en-US" b="1" dirty="0">
                          <a:solidFill>
                            <a:schemeClr val="tx1"/>
                          </a:solidFill>
                        </a:rPr>
                        <a:t>Advisory Committee</a:t>
                      </a:r>
                      <a:endParaRPr lang="en-US" sz="1800" b="1" kern="1200" dirty="0">
                        <a:solidFill>
                          <a:schemeClr val="tx1"/>
                        </a:solidFill>
                        <a:effectLst/>
                        <a:latin typeface="+mn-lt"/>
                        <a:ea typeface="+mn-ea"/>
                        <a:cs typeface="+mn-cs"/>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b="0" dirty="0">
                          <a:solidFill>
                            <a:schemeClr val="tx1"/>
                          </a:solidFill>
                        </a:rPr>
                        <a:t>Astellas, </a:t>
                      </a:r>
                      <a:r>
                        <a:rPr lang="en-US" b="0" dirty="0" err="1">
                          <a:solidFill>
                            <a:schemeClr val="tx1"/>
                          </a:solidFill>
                        </a:rPr>
                        <a:t>Seagen</a:t>
                      </a:r>
                      <a:r>
                        <a:rPr lang="en-US" b="0" dirty="0">
                          <a:solidFill>
                            <a:schemeClr val="tx1"/>
                          </a:solidFill>
                        </a:rPr>
                        <a:t> Inc</a:t>
                      </a:r>
                      <a:endParaRPr lang="en-US" sz="1800" b="0" kern="1200" dirty="0">
                        <a:solidFill>
                          <a:schemeClr val="tx1"/>
                        </a:solidFill>
                        <a:effectLst/>
                        <a:latin typeface="+mn-lt"/>
                        <a:ea typeface="+mn-ea"/>
                        <a:cs typeface="+mn-cs"/>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2125247">
                <a:tc>
                  <a:txBody>
                    <a:bodyPr/>
                    <a:lstStyle/>
                    <a:p>
                      <a:r>
                        <a:rPr lang="en-US" b="1" dirty="0"/>
                        <a:t>Consulting Agreements</a:t>
                      </a:r>
                      <a:endParaRPr lang="en-US" sz="1800" b="1" kern="1200" dirty="0">
                        <a:solidFill>
                          <a:schemeClr val="tx1"/>
                        </a:solidFill>
                        <a:effectLst/>
                        <a:latin typeface="+mn-lt"/>
                        <a:ea typeface="+mn-ea"/>
                        <a:cs typeface="+mn-cs"/>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dirty="0"/>
                        <a:t>Alligator Bioscience, Astellas, AstraZeneca Pharmaceuticals LP, Boehringer Ingelheim Pharmaceuticals Inc, Bristol-Myers Squibb Company, EMD Serono Inc, Genentech, a member of the Roche Group, Gilead Sciences Inc, Infinity Pharmaceuticals Inc, Lilly, Merck, </a:t>
                      </a:r>
                      <a:r>
                        <a:rPr lang="en-US" dirty="0" err="1"/>
                        <a:t>Mirati</a:t>
                      </a:r>
                      <a:r>
                        <a:rPr lang="en-US" dirty="0"/>
                        <a:t> Therapeutics, Pfizer Inc, QED Therapeutics, </a:t>
                      </a:r>
                      <a:r>
                        <a:rPr lang="en-US" dirty="0" err="1"/>
                        <a:t>Seagen</a:t>
                      </a:r>
                      <a:r>
                        <a:rPr lang="en-US" dirty="0"/>
                        <a:t> Inc, Tyra Biosciences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85100646"/>
                  </a:ext>
                </a:extLst>
              </a:tr>
              <a:tr h="765089">
                <a:tc>
                  <a:txBody>
                    <a:bodyPr/>
                    <a:lstStyle/>
                    <a:p>
                      <a:r>
                        <a:rPr lang="en-US" sz="1800" b="1" kern="1200" dirty="0">
                          <a:solidFill>
                            <a:schemeClr val="tx1"/>
                          </a:solidFill>
                          <a:effectLst/>
                          <a:latin typeface="+mn-lt"/>
                          <a:ea typeface="+mn-ea"/>
                          <a:cs typeface="+mn-cs"/>
                        </a:rPr>
                        <a:t>Contracted Research</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dirty="0"/>
                        <a:t>Astellas, AstraZeneca Pharmaceuticals LP, Bayer HealthCare Pharmaceuticals, </a:t>
                      </a:r>
                      <a:r>
                        <a:rPr lang="en-US" dirty="0" err="1"/>
                        <a:t>Seagen</a:t>
                      </a:r>
                      <a:r>
                        <a:rPr lang="en-US" dirty="0"/>
                        <a:t>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6480182"/>
                  </a:ext>
                </a:extLst>
              </a:tr>
              <a:tr h="765089">
                <a:tc>
                  <a:txBody>
                    <a:bodyPr/>
                    <a:lstStyle/>
                    <a:p>
                      <a:r>
                        <a:rPr lang="en-US" sz="1800" b="1" kern="1200" dirty="0">
                          <a:solidFill>
                            <a:schemeClr val="tx1"/>
                          </a:solidFill>
                          <a:effectLst/>
                          <a:latin typeface="+mn-lt"/>
                          <a:ea typeface="+mn-ea"/>
                          <a:cs typeface="+mn-cs"/>
                        </a:rPr>
                        <a:t>Data and Safety Monitoring Board/Committee</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dirty="0"/>
                        <a:t>Gilead Sciences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197675957"/>
                  </a:ext>
                </a:extLst>
              </a:tr>
              <a:tr h="425049">
                <a:tc>
                  <a:txBody>
                    <a:bodyPr/>
                    <a:lstStyle/>
                    <a:p>
                      <a:r>
                        <a:rPr lang="en-US" sz="1800" b="1" kern="1200" dirty="0">
                          <a:solidFill>
                            <a:schemeClr val="tx1"/>
                          </a:solidFill>
                          <a:effectLst/>
                          <a:latin typeface="+mn-lt"/>
                          <a:ea typeface="+mn-ea"/>
                          <a:cs typeface="+mn-cs"/>
                        </a:rPr>
                        <a:t>Honorarium</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dirty="0"/>
                        <a:t>EMD Serono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724540622"/>
                  </a:ext>
                </a:extLst>
              </a:tr>
            </a:tbl>
          </a:graphicData>
        </a:graphic>
      </p:graphicFrame>
    </p:spTree>
    <p:custDataLst>
      <p:tags r:id="rId1"/>
    </p:custDataLst>
    <p:extLst>
      <p:ext uri="{BB962C8B-B14F-4D97-AF65-F5344CB8AC3E}">
        <p14:creationId xmlns:p14="http://schemas.microsoft.com/office/powerpoint/2010/main" val="373274975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raphical user interface, text, application&#10;&#10;Description automatically generated">
            <a:extLst>
              <a:ext uri="{FF2B5EF4-FFF2-40B4-BE49-F238E27FC236}">
                <a16:creationId xmlns:a16="http://schemas.microsoft.com/office/drawing/2014/main" id="{B5A393CB-7CB6-9C4B-BA70-B9E076340E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1776" y="569241"/>
            <a:ext cx="10128448" cy="5359945"/>
          </a:xfrm>
          <a:prstGeom prst="rect">
            <a:avLst/>
          </a:prstGeom>
        </p:spPr>
      </p:pic>
      <p:sp>
        <p:nvSpPr>
          <p:cNvPr id="4" name="Content Placeholder 3">
            <a:extLst>
              <a:ext uri="{FF2B5EF4-FFF2-40B4-BE49-F238E27FC236}">
                <a16:creationId xmlns:a16="http://schemas.microsoft.com/office/drawing/2014/main" id="{9E3F9AB4-FE9B-B948-9345-B37919B16312}"/>
              </a:ext>
            </a:extLst>
          </p:cNvPr>
          <p:cNvSpPr>
            <a:spLocks noGrp="1"/>
          </p:cNvSpPr>
          <p:nvPr>
            <p:ph idx="1"/>
          </p:nvPr>
        </p:nvSpPr>
        <p:spPr>
          <a:xfrm>
            <a:off x="5375920" y="5393777"/>
            <a:ext cx="5457916" cy="483495"/>
          </a:xfrm>
        </p:spPr>
        <p:txBody>
          <a:bodyPr/>
          <a:lstStyle/>
          <a:p>
            <a:pPr marL="98425" indent="0" algn="r">
              <a:buNone/>
            </a:pPr>
            <a:r>
              <a:rPr lang="en-US" sz="2400" i="1" dirty="0">
                <a:solidFill>
                  <a:srgbClr val="0774A8"/>
                </a:solidFill>
              </a:rPr>
              <a:t>J Clin Oncol </a:t>
            </a:r>
            <a:r>
              <a:rPr lang="en-US" sz="2400" dirty="0">
                <a:solidFill>
                  <a:srgbClr val="0774A8"/>
                </a:solidFill>
              </a:rPr>
              <a:t>2021</a:t>
            </a:r>
            <a:r>
              <a:rPr lang="en-US" sz="2400" dirty="0">
                <a:solidFill>
                  <a:srgbClr val="0774A9"/>
                </a:solidFill>
              </a:rPr>
              <a:t>;39(22):2474-85.</a:t>
            </a:r>
          </a:p>
        </p:txBody>
      </p:sp>
      <p:sp>
        <p:nvSpPr>
          <p:cNvPr id="3" name="Rectangle 2">
            <a:extLst>
              <a:ext uri="{FF2B5EF4-FFF2-40B4-BE49-F238E27FC236}">
                <a16:creationId xmlns:a16="http://schemas.microsoft.com/office/drawing/2014/main" id="{A636BD71-FFA4-0649-8254-C7C3A746E5DF}"/>
              </a:ext>
            </a:extLst>
          </p:cNvPr>
          <p:cNvSpPr/>
          <p:nvPr/>
        </p:nvSpPr>
        <p:spPr bwMode="auto">
          <a:xfrm>
            <a:off x="10435658" y="569241"/>
            <a:ext cx="724566" cy="105955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extBox 1">
            <a:extLst>
              <a:ext uri="{FF2B5EF4-FFF2-40B4-BE49-F238E27FC236}">
                <a16:creationId xmlns:a16="http://schemas.microsoft.com/office/drawing/2014/main" id="{F3C12E09-5E09-E446-A7CB-61FE1BB95808}"/>
              </a:ext>
            </a:extLst>
          </p:cNvPr>
          <p:cNvSpPr txBox="1"/>
          <p:nvPr/>
        </p:nvSpPr>
        <p:spPr>
          <a:xfrm>
            <a:off x="10272464" y="692696"/>
            <a:ext cx="561372" cy="677108"/>
          </a:xfrm>
          <a:prstGeom prst="rect">
            <a:avLst/>
          </a:prstGeom>
          <a:solidFill>
            <a:schemeClr val="bg1"/>
          </a:solid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3800" b="1" i="0" u="none" strike="noStrike" kern="1200" cap="none" spc="0" normalizeH="0" baseline="0" noProof="0" dirty="0">
                <a:ln>
                  <a:noFill/>
                </a:ln>
                <a:solidFill>
                  <a:srgbClr val="0774A8"/>
                </a:solidFill>
                <a:effectLst/>
                <a:uLnTx/>
                <a:uFillTx/>
                <a:latin typeface="Arial Narrow" panose="020B0604020202020204" pitchFamily="34" charset="0"/>
                <a:ea typeface="MS PGothic" charset="0"/>
                <a:cs typeface="Arial Narrow" panose="020B0604020202020204" pitchFamily="34" charset="0"/>
              </a:rPr>
              <a:t>of</a:t>
            </a:r>
          </a:p>
        </p:txBody>
      </p:sp>
    </p:spTree>
    <p:extLst>
      <p:ext uri="{BB962C8B-B14F-4D97-AF65-F5344CB8AC3E}">
        <p14:creationId xmlns:p14="http://schemas.microsoft.com/office/powerpoint/2010/main" val="40962545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8D455D-2CF3-0C49-8C4A-1E018C40BE3C}"/>
              </a:ext>
            </a:extLst>
          </p:cNvPr>
          <p:cNvSpPr>
            <a:spLocks noGrp="1"/>
          </p:cNvSpPr>
          <p:nvPr>
            <p:ph type="title"/>
          </p:nvPr>
        </p:nvSpPr>
        <p:spPr/>
        <p:txBody>
          <a:bodyPr/>
          <a:lstStyle/>
          <a:p>
            <a:pPr algn="l"/>
            <a:r>
              <a:rPr lang="en-US" dirty="0"/>
              <a:t>Sacituzumab </a:t>
            </a:r>
            <a:r>
              <a:rPr lang="en-US" dirty="0" err="1"/>
              <a:t>Govitecan</a:t>
            </a:r>
            <a:r>
              <a:rPr lang="en-US" dirty="0"/>
              <a:t>: A First-in-Class TROP2-Directed Antibody-Drug Conjugate</a:t>
            </a:r>
          </a:p>
        </p:txBody>
      </p:sp>
      <p:sp>
        <p:nvSpPr>
          <p:cNvPr id="3" name="TextBox 2">
            <a:extLst>
              <a:ext uri="{FF2B5EF4-FFF2-40B4-BE49-F238E27FC236}">
                <a16:creationId xmlns:a16="http://schemas.microsoft.com/office/drawing/2014/main" id="{E7C7F4CA-A0C4-4C43-A789-A30D5651413F}"/>
              </a:ext>
            </a:extLst>
          </p:cNvPr>
          <p:cNvSpPr txBox="1"/>
          <p:nvPr/>
        </p:nvSpPr>
        <p:spPr>
          <a:xfrm>
            <a:off x="12649" y="6525344"/>
            <a:ext cx="5537221"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Grivas</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P et al. Genitourinary Cancers Symposium 2022;Abstract 434.</a:t>
            </a:r>
          </a:p>
        </p:txBody>
      </p:sp>
      <p:pic>
        <p:nvPicPr>
          <p:cNvPr id="5" name="Picture 4" descr="Text, timeline, Teams&#10;&#10;Description automatically generated with medium confidence">
            <a:extLst>
              <a:ext uri="{FF2B5EF4-FFF2-40B4-BE49-F238E27FC236}">
                <a16:creationId xmlns:a16="http://schemas.microsoft.com/office/drawing/2014/main" id="{341F53A7-A31C-9341-B73D-10061EEEC3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9376" y="1628800"/>
            <a:ext cx="11037292" cy="4400489"/>
          </a:xfrm>
          <a:prstGeom prst="rect">
            <a:avLst/>
          </a:prstGeom>
        </p:spPr>
      </p:pic>
    </p:spTree>
    <p:extLst>
      <p:ext uri="{BB962C8B-B14F-4D97-AF65-F5344CB8AC3E}">
        <p14:creationId xmlns:p14="http://schemas.microsoft.com/office/powerpoint/2010/main" val="606903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8B37D4B1-FB15-C843-9F26-8CE66A7105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43981" y="1795256"/>
            <a:ext cx="6101913" cy="3350848"/>
          </a:xfrm>
          <a:prstGeom prst="rect">
            <a:avLst/>
          </a:prstGeom>
        </p:spPr>
      </p:pic>
      <p:pic>
        <p:nvPicPr>
          <p:cNvPr id="6" name="Picture 5" descr="Chart&#10;&#10;Description automatically generated">
            <a:extLst>
              <a:ext uri="{FF2B5EF4-FFF2-40B4-BE49-F238E27FC236}">
                <a16:creationId xmlns:a16="http://schemas.microsoft.com/office/drawing/2014/main" id="{FB1BA898-2B85-2941-84E9-5989069D60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8339" y="1804660"/>
            <a:ext cx="5329543" cy="3332040"/>
          </a:xfrm>
          <a:prstGeom prst="rect">
            <a:avLst/>
          </a:prstGeom>
        </p:spPr>
      </p:pic>
      <p:sp>
        <p:nvSpPr>
          <p:cNvPr id="4" name="Title 3">
            <a:extLst>
              <a:ext uri="{FF2B5EF4-FFF2-40B4-BE49-F238E27FC236}">
                <a16:creationId xmlns:a16="http://schemas.microsoft.com/office/drawing/2014/main" id="{A5EAFD1D-99A0-544B-AE3B-8108F9045FCF}"/>
              </a:ext>
            </a:extLst>
          </p:cNvPr>
          <p:cNvSpPr>
            <a:spLocks noGrp="1"/>
          </p:cNvSpPr>
          <p:nvPr>
            <p:ph type="title"/>
          </p:nvPr>
        </p:nvSpPr>
        <p:spPr>
          <a:xfrm>
            <a:off x="914911" y="42728"/>
            <a:ext cx="10358967" cy="1143000"/>
          </a:xfrm>
        </p:spPr>
        <p:txBody>
          <a:bodyPr/>
          <a:lstStyle/>
          <a:p>
            <a:pPr algn="l"/>
            <a:r>
              <a:rPr lang="en-US" dirty="0">
                <a:latin typeface="Calibri" panose="020F0502020204030204" pitchFamily="34" charset="0"/>
                <a:cs typeface="Calibri" panose="020F0502020204030204" pitchFamily="34" charset="0"/>
              </a:rPr>
              <a:t>TROPHY U-01 (Cohort 1): Objective Response Rate, Duration of Response and Survival</a:t>
            </a:r>
          </a:p>
        </p:txBody>
      </p:sp>
      <p:sp>
        <p:nvSpPr>
          <p:cNvPr id="5" name="TextBox 4">
            <a:extLst>
              <a:ext uri="{FF2B5EF4-FFF2-40B4-BE49-F238E27FC236}">
                <a16:creationId xmlns:a16="http://schemas.microsoft.com/office/drawing/2014/main" id="{09F5118D-4266-0D4B-9400-F284D2FA1724}"/>
              </a:ext>
            </a:extLst>
          </p:cNvPr>
          <p:cNvSpPr txBox="1"/>
          <p:nvPr/>
        </p:nvSpPr>
        <p:spPr>
          <a:xfrm>
            <a:off x="47328" y="6459583"/>
            <a:ext cx="9840416" cy="323165"/>
          </a:xfrm>
          <a:prstGeom prst="rect">
            <a:avLst/>
          </a:prstGeom>
          <a:noFill/>
        </p:spPr>
        <p:txBody>
          <a:bodyPr wrap="square" rtlCol="0">
            <a:spAutoFit/>
          </a:bodyPr>
          <a:lstStyle/>
          <a:p>
            <a:pPr marL="98425"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Tagawa ST et al. </a:t>
            </a:r>
            <a:r>
              <a:rPr kumimoji="0" lang="en-US" sz="1500" b="0" i="1" u="none" strike="noStrike" kern="1200" cap="none" spc="0" normalizeH="0" baseline="0" noProof="0" dirty="0">
                <a:ln>
                  <a:noFill/>
                </a:ln>
                <a:solidFill>
                  <a:srgbClr val="000000"/>
                </a:solidFill>
                <a:effectLst/>
                <a:uLnTx/>
                <a:uFillTx/>
                <a:latin typeface="Calibri"/>
                <a:ea typeface="MS PGothic" charset="0"/>
              </a:rPr>
              <a:t>J Clin Oncol </a:t>
            </a:r>
            <a:r>
              <a:rPr kumimoji="0" lang="en-US" sz="1500" b="0" i="0" u="none" strike="noStrike" kern="1200" cap="none" spc="0" normalizeH="0" baseline="0" noProof="0" dirty="0">
                <a:ln>
                  <a:noFill/>
                </a:ln>
                <a:solidFill>
                  <a:srgbClr val="000000"/>
                </a:solidFill>
                <a:effectLst/>
                <a:uLnTx/>
                <a:uFillTx/>
                <a:latin typeface="Calibri"/>
                <a:ea typeface="MS PGothic" charset="0"/>
              </a:rPr>
              <a:t>2021;39(22):2474-85; </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Loriot</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Y et al. ESMO 2020;Abstract LBA24.</a:t>
            </a:r>
          </a:p>
        </p:txBody>
      </p:sp>
      <p:sp>
        <p:nvSpPr>
          <p:cNvPr id="9" name="Rectangle 8">
            <a:extLst>
              <a:ext uri="{FF2B5EF4-FFF2-40B4-BE49-F238E27FC236}">
                <a16:creationId xmlns:a16="http://schemas.microsoft.com/office/drawing/2014/main" id="{95A9A7A7-E047-9F42-8FBF-717BD7B63E28}"/>
              </a:ext>
            </a:extLst>
          </p:cNvPr>
          <p:cNvSpPr/>
          <p:nvPr/>
        </p:nvSpPr>
        <p:spPr bwMode="auto">
          <a:xfrm>
            <a:off x="338338" y="5106247"/>
            <a:ext cx="11413746" cy="82296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Calibri" panose="020F0502020204030204" pitchFamily="34" charset="0"/>
              <a:ea typeface="MS PGothic" charset="0"/>
              <a:cs typeface="Calibri" panose="020F0502020204030204" pitchFamily="34" charset="0"/>
            </a:endParaRPr>
          </a:p>
        </p:txBody>
      </p:sp>
      <p:sp>
        <p:nvSpPr>
          <p:cNvPr id="10" name="TextBox 9">
            <a:extLst>
              <a:ext uri="{FF2B5EF4-FFF2-40B4-BE49-F238E27FC236}">
                <a16:creationId xmlns:a16="http://schemas.microsoft.com/office/drawing/2014/main" id="{BD15ACC0-BB2B-E84E-904E-8F617A2FE2AF}"/>
              </a:ext>
            </a:extLst>
          </p:cNvPr>
          <p:cNvSpPr txBox="1"/>
          <p:nvPr/>
        </p:nvSpPr>
        <p:spPr>
          <a:xfrm>
            <a:off x="449084" y="5348752"/>
            <a:ext cx="11303000" cy="461665"/>
          </a:xfrm>
          <a:prstGeom prst="rect">
            <a:avLst/>
          </a:prstGeom>
          <a:noFill/>
        </p:spPr>
        <p:txBody>
          <a:bodyPr wrap="square"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Median PFS: 5.4 </a:t>
            </a:r>
            <a:r>
              <a:rPr kumimoji="0" lang="en-US" sz="2400" b="1"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mo</a:t>
            </a:r>
            <a:r>
              <a:rPr kumimoji="0" lang="en-US" sz="24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Median OS: 10.9 </a:t>
            </a:r>
            <a:r>
              <a:rPr kumimoji="0" lang="en-US" sz="2400" b="1"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mo</a:t>
            </a:r>
            <a:endParaRPr kumimoji="0" lang="en-US" sz="24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sp>
        <p:nvSpPr>
          <p:cNvPr id="11" name="TextBox 10">
            <a:extLst>
              <a:ext uri="{FF2B5EF4-FFF2-40B4-BE49-F238E27FC236}">
                <a16:creationId xmlns:a16="http://schemas.microsoft.com/office/drawing/2014/main" id="{10F84D71-AD59-1C43-B8F8-B1A063EB0529}"/>
              </a:ext>
            </a:extLst>
          </p:cNvPr>
          <p:cNvSpPr txBox="1"/>
          <p:nvPr/>
        </p:nvSpPr>
        <p:spPr>
          <a:xfrm>
            <a:off x="3182017" y="2852936"/>
            <a:ext cx="2199641" cy="400110"/>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ORR: 27% (31/113)</a:t>
            </a:r>
          </a:p>
        </p:txBody>
      </p:sp>
      <p:sp>
        <p:nvSpPr>
          <p:cNvPr id="13" name="Rectangle 12">
            <a:extLst>
              <a:ext uri="{FF2B5EF4-FFF2-40B4-BE49-F238E27FC236}">
                <a16:creationId xmlns:a16="http://schemas.microsoft.com/office/drawing/2014/main" id="{B0E528E2-178C-804F-9A3D-CE420CEED4D1}"/>
              </a:ext>
            </a:extLst>
          </p:cNvPr>
          <p:cNvSpPr/>
          <p:nvPr/>
        </p:nvSpPr>
        <p:spPr bwMode="auto">
          <a:xfrm>
            <a:off x="338338" y="1016753"/>
            <a:ext cx="11404577" cy="82296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Calibri" panose="020F0502020204030204" pitchFamily="34" charset="0"/>
              <a:ea typeface="MS PGothic" charset="0"/>
              <a:cs typeface="Calibri" panose="020F0502020204030204" pitchFamily="34" charset="0"/>
            </a:endParaRPr>
          </a:p>
        </p:txBody>
      </p:sp>
      <p:sp>
        <p:nvSpPr>
          <p:cNvPr id="8" name="TextBox 7">
            <a:extLst>
              <a:ext uri="{FF2B5EF4-FFF2-40B4-BE49-F238E27FC236}">
                <a16:creationId xmlns:a16="http://schemas.microsoft.com/office/drawing/2014/main" id="{DF0E5CFA-92CB-2E46-A8D3-35B905633D91}"/>
              </a:ext>
            </a:extLst>
          </p:cNvPr>
          <p:cNvSpPr txBox="1"/>
          <p:nvPr/>
        </p:nvSpPr>
        <p:spPr>
          <a:xfrm>
            <a:off x="6456040" y="1017715"/>
            <a:ext cx="5191678" cy="769441"/>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2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Median DOR: 7.2 </a:t>
            </a:r>
            <a:r>
              <a:rPr kumimoji="0" lang="en-US" sz="2200" b="1"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mo</a:t>
            </a:r>
            <a:endParaRPr kumimoji="0" lang="en-US" sz="22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2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Median time to onset of response: 1.6 </a:t>
            </a:r>
            <a:r>
              <a:rPr kumimoji="0" lang="en-US" sz="2200" b="1"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mo</a:t>
            </a:r>
            <a:endParaRPr kumimoji="0" lang="en-US" sz="22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spTree>
    <p:extLst>
      <p:ext uri="{BB962C8B-B14F-4D97-AF65-F5344CB8AC3E}">
        <p14:creationId xmlns:p14="http://schemas.microsoft.com/office/powerpoint/2010/main" val="34277389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ext&#10;&#10;Description automatically generated">
            <a:extLst>
              <a:ext uri="{FF2B5EF4-FFF2-40B4-BE49-F238E27FC236}">
                <a16:creationId xmlns:a16="http://schemas.microsoft.com/office/drawing/2014/main" id="{43AA5D62-D474-6A47-90B7-8F7C0CF126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7408" y="395267"/>
            <a:ext cx="10369152" cy="5903481"/>
          </a:xfrm>
          <a:prstGeom prst="rect">
            <a:avLst/>
          </a:prstGeom>
        </p:spPr>
      </p:pic>
      <p:sp>
        <p:nvSpPr>
          <p:cNvPr id="5" name="TextBox 4">
            <a:extLst>
              <a:ext uri="{FF2B5EF4-FFF2-40B4-BE49-F238E27FC236}">
                <a16:creationId xmlns:a16="http://schemas.microsoft.com/office/drawing/2014/main" id="{AF23C46E-116E-614B-8918-D3860A3E46FE}"/>
              </a:ext>
            </a:extLst>
          </p:cNvPr>
          <p:cNvSpPr txBox="1"/>
          <p:nvPr/>
        </p:nvSpPr>
        <p:spPr>
          <a:xfrm>
            <a:off x="3935760" y="836712"/>
            <a:ext cx="2666756" cy="4616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448A6A"/>
                </a:solidFill>
                <a:effectLst/>
                <a:uLnTx/>
                <a:uFillTx/>
                <a:latin typeface="Arial" pitchFamily="-72" charset="0"/>
                <a:ea typeface="MS PGothic" charset="0"/>
              </a:rPr>
              <a:t>2022 Abstract 434</a:t>
            </a:r>
          </a:p>
        </p:txBody>
      </p:sp>
    </p:spTree>
    <p:extLst>
      <p:ext uri="{BB962C8B-B14F-4D97-AF65-F5344CB8AC3E}">
        <p14:creationId xmlns:p14="http://schemas.microsoft.com/office/powerpoint/2010/main" val="33234560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8D455D-2CF3-0C49-8C4A-1E018C40BE3C}"/>
              </a:ext>
            </a:extLst>
          </p:cNvPr>
          <p:cNvSpPr>
            <a:spLocks noGrp="1"/>
          </p:cNvSpPr>
          <p:nvPr>
            <p:ph type="title"/>
          </p:nvPr>
        </p:nvSpPr>
        <p:spPr/>
        <p:txBody>
          <a:bodyPr/>
          <a:lstStyle/>
          <a:p>
            <a:pPr algn="l"/>
            <a:r>
              <a:rPr lang="en-US" dirty="0"/>
              <a:t>TROPHY U-01: Overall Response and Best Change from Baseline in Tumor Size </a:t>
            </a:r>
          </a:p>
        </p:txBody>
      </p:sp>
      <p:pic>
        <p:nvPicPr>
          <p:cNvPr id="5" name="Picture 4" descr="Chart&#10;&#10;Description automatically generated">
            <a:extLst>
              <a:ext uri="{FF2B5EF4-FFF2-40B4-BE49-F238E27FC236}">
                <a16:creationId xmlns:a16="http://schemas.microsoft.com/office/drawing/2014/main" id="{9D437514-3AAC-7045-B81B-0A148ADF3E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5400" y="1370013"/>
            <a:ext cx="11041192" cy="4675423"/>
          </a:xfrm>
          <a:prstGeom prst="rect">
            <a:avLst/>
          </a:prstGeom>
        </p:spPr>
      </p:pic>
      <p:sp>
        <p:nvSpPr>
          <p:cNvPr id="6" name="TextBox 5">
            <a:extLst>
              <a:ext uri="{FF2B5EF4-FFF2-40B4-BE49-F238E27FC236}">
                <a16:creationId xmlns:a16="http://schemas.microsoft.com/office/drawing/2014/main" id="{27EA3C48-F73E-D74D-BE73-83AD68BC4193}"/>
              </a:ext>
            </a:extLst>
          </p:cNvPr>
          <p:cNvSpPr txBox="1"/>
          <p:nvPr/>
        </p:nvSpPr>
        <p:spPr>
          <a:xfrm>
            <a:off x="119336" y="6525344"/>
            <a:ext cx="5537221"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Grivas</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P et al. Genitourinary Cancers Symposium 2022;Abstract 434.</a:t>
            </a:r>
          </a:p>
        </p:txBody>
      </p:sp>
    </p:spTree>
    <p:extLst>
      <p:ext uri="{BB962C8B-B14F-4D97-AF65-F5344CB8AC3E}">
        <p14:creationId xmlns:p14="http://schemas.microsoft.com/office/powerpoint/2010/main" val="20895086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phical user interface, text, application&#10;&#10;Description automatically generated">
            <a:extLst>
              <a:ext uri="{FF2B5EF4-FFF2-40B4-BE49-F238E27FC236}">
                <a16:creationId xmlns:a16="http://schemas.microsoft.com/office/drawing/2014/main" id="{7BE9EF2C-BD04-1040-81FA-6F9CBB2C9E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7978" y="980728"/>
            <a:ext cx="11620670" cy="4125017"/>
          </a:xfrm>
          <a:prstGeom prst="rect">
            <a:avLst/>
          </a:prstGeom>
        </p:spPr>
      </p:pic>
      <p:sp>
        <p:nvSpPr>
          <p:cNvPr id="8" name="Rectangle 7">
            <a:extLst>
              <a:ext uri="{FF2B5EF4-FFF2-40B4-BE49-F238E27FC236}">
                <a16:creationId xmlns:a16="http://schemas.microsoft.com/office/drawing/2014/main" id="{058A7083-0725-734B-80FA-68702CD0D5C2}"/>
              </a:ext>
            </a:extLst>
          </p:cNvPr>
          <p:cNvSpPr/>
          <p:nvPr/>
        </p:nvSpPr>
        <p:spPr bwMode="auto">
          <a:xfrm>
            <a:off x="10560496" y="1988840"/>
            <a:ext cx="1008112" cy="100811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9" name="Rectangle 8">
            <a:extLst>
              <a:ext uri="{FF2B5EF4-FFF2-40B4-BE49-F238E27FC236}">
                <a16:creationId xmlns:a16="http://schemas.microsoft.com/office/drawing/2014/main" id="{1F331FBD-E6CD-2047-AF24-1247B111BEB4}"/>
              </a:ext>
            </a:extLst>
          </p:cNvPr>
          <p:cNvSpPr/>
          <p:nvPr/>
        </p:nvSpPr>
        <p:spPr bwMode="auto">
          <a:xfrm>
            <a:off x="307978" y="4941168"/>
            <a:ext cx="11620670" cy="64807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4" name="Content Placeholder 3">
            <a:extLst>
              <a:ext uri="{FF2B5EF4-FFF2-40B4-BE49-F238E27FC236}">
                <a16:creationId xmlns:a16="http://schemas.microsoft.com/office/drawing/2014/main" id="{9E3F9AB4-FE9B-B948-9345-B37919B16312}"/>
              </a:ext>
            </a:extLst>
          </p:cNvPr>
          <p:cNvSpPr>
            <a:spLocks noGrp="1"/>
          </p:cNvSpPr>
          <p:nvPr>
            <p:ph idx="1"/>
          </p:nvPr>
        </p:nvSpPr>
        <p:spPr>
          <a:xfrm>
            <a:off x="7464152" y="5185558"/>
            <a:ext cx="6192688" cy="594863"/>
          </a:xfrm>
        </p:spPr>
        <p:txBody>
          <a:bodyPr/>
          <a:lstStyle/>
          <a:p>
            <a:pPr marL="98425" indent="0">
              <a:buNone/>
            </a:pPr>
            <a:r>
              <a:rPr lang="en-US" sz="2400" i="1" dirty="0">
                <a:solidFill>
                  <a:sysClr val="windowText" lastClr="000000"/>
                </a:solidFill>
              </a:rPr>
              <a:t>Clin Cancer Res </a:t>
            </a:r>
            <a:r>
              <a:rPr lang="en-US" sz="2400" dirty="0">
                <a:solidFill>
                  <a:sysClr val="windowText" lastClr="000000"/>
                </a:solidFill>
              </a:rPr>
              <a:t>2021;27:43-51.</a:t>
            </a:r>
          </a:p>
        </p:txBody>
      </p:sp>
    </p:spTree>
    <p:extLst>
      <p:ext uri="{BB962C8B-B14F-4D97-AF65-F5344CB8AC3E}">
        <p14:creationId xmlns:p14="http://schemas.microsoft.com/office/powerpoint/2010/main" val="10065979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5EAFD1D-99A0-544B-AE3B-8108F9045FCF}"/>
              </a:ext>
            </a:extLst>
          </p:cNvPr>
          <p:cNvSpPr>
            <a:spLocks noGrp="1"/>
          </p:cNvSpPr>
          <p:nvPr>
            <p:ph type="title"/>
          </p:nvPr>
        </p:nvSpPr>
        <p:spPr>
          <a:xfrm>
            <a:off x="914911" y="42728"/>
            <a:ext cx="10358967" cy="1143000"/>
          </a:xfrm>
        </p:spPr>
        <p:txBody>
          <a:bodyPr/>
          <a:lstStyle/>
          <a:p>
            <a:pPr algn="l"/>
            <a:r>
              <a:rPr lang="en-US" dirty="0">
                <a:latin typeface="Calibri" panose="020F0502020204030204" pitchFamily="34" charset="0"/>
                <a:cs typeface="Calibri" panose="020F0502020204030204" pitchFamily="34" charset="0"/>
              </a:rPr>
              <a:t>Phase II Study of </a:t>
            </a:r>
            <a:r>
              <a:rPr lang="en-US" dirty="0" err="1">
                <a:latin typeface="Calibri" panose="020F0502020204030204" pitchFamily="34" charset="0"/>
                <a:cs typeface="Calibri" panose="020F0502020204030204" pitchFamily="34" charset="0"/>
              </a:rPr>
              <a:t>Disitamab</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Vedotin</a:t>
            </a:r>
            <a:r>
              <a:rPr lang="en-US" dirty="0">
                <a:latin typeface="Calibri" panose="020F0502020204030204" pitchFamily="34" charset="0"/>
                <a:cs typeface="Calibri" panose="020F0502020204030204" pitchFamily="34" charset="0"/>
              </a:rPr>
              <a:t> (RC48) for HER2-Positive Locally Advanced or Metastatic Urothelial Carcinoma</a:t>
            </a:r>
          </a:p>
        </p:txBody>
      </p:sp>
      <p:sp>
        <p:nvSpPr>
          <p:cNvPr id="5" name="TextBox 4">
            <a:extLst>
              <a:ext uri="{FF2B5EF4-FFF2-40B4-BE49-F238E27FC236}">
                <a16:creationId xmlns:a16="http://schemas.microsoft.com/office/drawing/2014/main" id="{09F5118D-4266-0D4B-9400-F284D2FA1724}"/>
              </a:ext>
            </a:extLst>
          </p:cNvPr>
          <p:cNvSpPr txBox="1"/>
          <p:nvPr/>
        </p:nvSpPr>
        <p:spPr>
          <a:xfrm>
            <a:off x="47328" y="6459583"/>
            <a:ext cx="9840416" cy="323165"/>
          </a:xfrm>
          <a:prstGeom prst="rect">
            <a:avLst/>
          </a:prstGeom>
          <a:noFill/>
        </p:spPr>
        <p:txBody>
          <a:bodyPr wrap="square" rtlCol="0">
            <a:spAutoFit/>
          </a:bodyPr>
          <a:lstStyle/>
          <a:p>
            <a:pPr marL="98425"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Sheng X et al. </a:t>
            </a:r>
            <a:r>
              <a:rPr kumimoji="0" lang="en-US" sz="1500" b="0" i="1" u="none" strike="noStrike" kern="1200" cap="none" spc="0" normalizeH="0" baseline="0" noProof="0" dirty="0">
                <a:ln>
                  <a:noFill/>
                </a:ln>
                <a:solidFill>
                  <a:srgbClr val="000000"/>
                </a:solidFill>
                <a:effectLst/>
                <a:uLnTx/>
                <a:uFillTx/>
                <a:latin typeface="Calibri"/>
                <a:ea typeface="MS PGothic" charset="0"/>
              </a:rPr>
              <a:t>Clin Cancer Res </a:t>
            </a:r>
            <a:r>
              <a:rPr kumimoji="0" lang="en-US" sz="1500" b="0" i="0" u="none" strike="noStrike" kern="1200" cap="none" spc="0" normalizeH="0" baseline="0" noProof="0" dirty="0">
                <a:ln>
                  <a:noFill/>
                </a:ln>
                <a:solidFill>
                  <a:srgbClr val="000000"/>
                </a:solidFill>
                <a:effectLst/>
                <a:uLnTx/>
                <a:uFillTx/>
                <a:latin typeface="Calibri"/>
                <a:ea typeface="MS PGothic" charset="0"/>
              </a:rPr>
              <a:t>2021;27:43-51.</a:t>
            </a:r>
            <a:endPar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pic>
        <p:nvPicPr>
          <p:cNvPr id="3" name="Picture 2" descr="Chart, bar chart&#10;&#10;Description automatically generated">
            <a:extLst>
              <a:ext uri="{FF2B5EF4-FFF2-40B4-BE49-F238E27FC236}">
                <a16:creationId xmlns:a16="http://schemas.microsoft.com/office/drawing/2014/main" id="{E716EB0E-6F5F-DA4F-8F9E-3C008E8AE2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6182" y="1484784"/>
            <a:ext cx="11814474" cy="4248472"/>
          </a:xfrm>
          <a:prstGeom prst="rect">
            <a:avLst/>
          </a:prstGeom>
        </p:spPr>
      </p:pic>
      <p:sp>
        <p:nvSpPr>
          <p:cNvPr id="7" name="Rectangle 6">
            <a:extLst>
              <a:ext uri="{FF2B5EF4-FFF2-40B4-BE49-F238E27FC236}">
                <a16:creationId xmlns:a16="http://schemas.microsoft.com/office/drawing/2014/main" id="{EB509114-1378-5D43-A430-34655591ADF9}"/>
              </a:ext>
            </a:extLst>
          </p:cNvPr>
          <p:cNvSpPr/>
          <p:nvPr/>
        </p:nvSpPr>
        <p:spPr bwMode="auto">
          <a:xfrm>
            <a:off x="335360" y="1772816"/>
            <a:ext cx="579551" cy="43204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14" name="Rectangle 13">
            <a:extLst>
              <a:ext uri="{FF2B5EF4-FFF2-40B4-BE49-F238E27FC236}">
                <a16:creationId xmlns:a16="http://schemas.microsoft.com/office/drawing/2014/main" id="{2298EE7C-6DF4-AA45-9EF3-60470F9AEB4C}"/>
              </a:ext>
            </a:extLst>
          </p:cNvPr>
          <p:cNvSpPr/>
          <p:nvPr/>
        </p:nvSpPr>
        <p:spPr bwMode="auto">
          <a:xfrm>
            <a:off x="5804481" y="1700808"/>
            <a:ext cx="579551" cy="43204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Tree>
    <p:extLst>
      <p:ext uri="{BB962C8B-B14F-4D97-AF65-F5344CB8AC3E}">
        <p14:creationId xmlns:p14="http://schemas.microsoft.com/office/powerpoint/2010/main" val="9702189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A2FC523-76F4-FB25-1C5F-F9F777F55F6B}"/>
              </a:ext>
            </a:extLst>
          </p:cNvPr>
          <p:cNvSpPr txBox="1"/>
          <p:nvPr/>
        </p:nvSpPr>
        <p:spPr>
          <a:xfrm>
            <a:off x="3241804" y="2780928"/>
            <a:ext cx="6058069" cy="646331"/>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3333CC"/>
                </a:solidFill>
                <a:effectLst/>
                <a:uLnTx/>
                <a:uFillTx/>
                <a:latin typeface="Arial" pitchFamily="-72" charset="0"/>
                <a:ea typeface="MS PGothic" charset="0"/>
              </a:rPr>
              <a:t>Appendix of Key Data Sets</a:t>
            </a:r>
          </a:p>
        </p:txBody>
      </p:sp>
    </p:spTree>
    <p:extLst>
      <p:ext uri="{BB962C8B-B14F-4D97-AF65-F5344CB8AC3E}">
        <p14:creationId xmlns:p14="http://schemas.microsoft.com/office/powerpoint/2010/main" val="14485558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8.xml><?xml version="1.0" encoding="utf-8"?>
<p:sld xmlns:a="http://schemas.openxmlformats.org/drawingml/2006/main" xmlns:r="http://schemas.openxmlformats.org/officeDocument/2006/relationships" xmlns:p="http://schemas.openxmlformats.org/presentationml/2006/main" showMasterSp="0">
  <p:cSld>
    <p:bg>
      <p:bgPr>
        <a:solidFill>
          <a:srgbClr val="E2EEF3"/>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A70C743-7304-0D40-9F09-4E22E62C3BBD}"/>
              </a:ext>
            </a:extLst>
          </p:cNvPr>
          <p:cNvPicPr>
            <a:picLocks noChangeAspect="1"/>
          </p:cNvPicPr>
          <p:nvPr/>
        </p:nvPicPr>
        <p:blipFill>
          <a:blip r:embed="rId3"/>
          <a:srcRect/>
          <a:stretch/>
        </p:blipFill>
        <p:spPr>
          <a:xfrm>
            <a:off x="1828800" y="304800"/>
            <a:ext cx="8534400" cy="6087872"/>
          </a:xfrm>
          <a:prstGeom prst="rect">
            <a:avLst/>
          </a:prstGeom>
          <a:effectLst>
            <a:outerShdw blurRad="50800" dist="38100" dir="2700000" algn="tl" rotWithShape="0">
              <a:prstClr val="black">
                <a:alpha val="40000"/>
              </a:prstClr>
            </a:outerShdw>
          </a:effectLst>
        </p:spPr>
      </p:pic>
      <p:sp>
        <p:nvSpPr>
          <p:cNvPr id="3" name="TextBox 2">
            <a:extLst>
              <a:ext uri="{FF2B5EF4-FFF2-40B4-BE49-F238E27FC236}">
                <a16:creationId xmlns:a16="http://schemas.microsoft.com/office/drawing/2014/main" id="{F0949F50-B17F-E742-9248-6C6BBDD11A6D}"/>
              </a:ext>
            </a:extLst>
          </p:cNvPr>
          <p:cNvSpPr txBox="1"/>
          <p:nvPr/>
        </p:nvSpPr>
        <p:spPr>
          <a:xfrm>
            <a:off x="17776" y="6519446"/>
            <a:ext cx="5562600" cy="33855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With permission from </a:t>
            </a: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ＭＳ Ｐゴシック" charset="0"/>
                <a:cs typeface="Calibri" panose="020F0502020204030204" pitchFamily="34" charset="0"/>
              </a:rPr>
              <a:t>Terese</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 Winslow LLC</a:t>
            </a:r>
          </a:p>
        </p:txBody>
      </p:sp>
    </p:spTree>
    <p:extLst>
      <p:ext uri="{BB962C8B-B14F-4D97-AF65-F5344CB8AC3E}">
        <p14:creationId xmlns:p14="http://schemas.microsoft.com/office/powerpoint/2010/main" val="13799622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D047C122-0F06-FF7E-7944-2ECA9C20C03D}"/>
              </a:ext>
            </a:extLst>
          </p:cNvPr>
          <p:cNvSpPr txBox="1"/>
          <p:nvPr/>
        </p:nvSpPr>
        <p:spPr>
          <a:xfrm>
            <a:off x="202378" y="692696"/>
            <a:ext cx="11662883" cy="5400600"/>
          </a:xfrm>
          <a:prstGeom prst="rect">
            <a:avLst/>
          </a:prstGeom>
          <a:solidFill>
            <a:schemeClr val="bg1"/>
          </a:solid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3333CC"/>
              </a:solidFill>
              <a:effectLst/>
              <a:uLnTx/>
              <a:uFillTx/>
              <a:latin typeface="Arial" pitchFamily="-72" charset="0"/>
              <a:ea typeface="MS PGothic" charset="0"/>
            </a:endParaRPr>
          </a:p>
        </p:txBody>
      </p:sp>
      <p:sp>
        <p:nvSpPr>
          <p:cNvPr id="2" name="Title 1">
            <a:extLst>
              <a:ext uri="{FF2B5EF4-FFF2-40B4-BE49-F238E27FC236}">
                <a16:creationId xmlns:a16="http://schemas.microsoft.com/office/drawing/2014/main" id="{CC3AE364-B80F-BF4E-BF18-F398A4DE77B6}"/>
              </a:ext>
            </a:extLst>
          </p:cNvPr>
          <p:cNvSpPr>
            <a:spLocks noGrp="1"/>
          </p:cNvSpPr>
          <p:nvPr>
            <p:ph type="title"/>
          </p:nvPr>
        </p:nvSpPr>
        <p:spPr>
          <a:xfrm>
            <a:off x="1177472" y="-175210"/>
            <a:ext cx="10062445" cy="1143000"/>
          </a:xfrm>
        </p:spPr>
        <p:txBody>
          <a:bodyPr/>
          <a:lstStyle/>
          <a:p>
            <a:pPr algn="l"/>
            <a:r>
              <a:rPr lang="en-US" dirty="0"/>
              <a:t>TAR-200-101: Study Design and Outcomes</a:t>
            </a:r>
          </a:p>
        </p:txBody>
      </p:sp>
      <p:sp>
        <p:nvSpPr>
          <p:cNvPr id="4" name="Rectangle 3">
            <a:extLst>
              <a:ext uri="{FF2B5EF4-FFF2-40B4-BE49-F238E27FC236}">
                <a16:creationId xmlns:a16="http://schemas.microsoft.com/office/drawing/2014/main" id="{49951F10-0E1C-BE46-BEBA-C94199D8B885}"/>
              </a:ext>
            </a:extLst>
          </p:cNvPr>
          <p:cNvSpPr/>
          <p:nvPr/>
        </p:nvSpPr>
        <p:spPr>
          <a:xfrm>
            <a:off x="31672" y="6461710"/>
            <a:ext cx="6792416" cy="338554"/>
          </a:xfrm>
          <a:prstGeom prst="rect">
            <a:avLst/>
          </a:prstGeom>
        </p:spPr>
        <p:txBody>
          <a:bodyPr wrap="square">
            <a:spAutoFit/>
          </a:bodyPr>
          <a:lstStyle/>
          <a:p>
            <a:pPr marL="98425"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Daneshmand</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S et al. </a:t>
            </a:r>
            <a:r>
              <a:rPr kumimoji="0" lang="en-US" sz="1600" b="0" i="1"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Urol</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a:t>
            </a:r>
            <a:r>
              <a:rPr kumimoji="0" lang="en-US" sz="1600" b="0"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Oncol </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2022;[Online ahead of print].</a:t>
            </a:r>
          </a:p>
        </p:txBody>
      </p:sp>
      <p:pic>
        <p:nvPicPr>
          <p:cNvPr id="6" name="Picture 5" descr="Diagram&#10;&#10;Description automatically generated">
            <a:extLst>
              <a:ext uri="{FF2B5EF4-FFF2-40B4-BE49-F238E27FC236}">
                <a16:creationId xmlns:a16="http://schemas.microsoft.com/office/drawing/2014/main" id="{19534F75-12F6-3B89-4092-973D53E3ED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5540" y="764704"/>
            <a:ext cx="11136560" cy="2564898"/>
          </a:xfrm>
          <a:prstGeom prst="rect">
            <a:avLst/>
          </a:prstGeom>
        </p:spPr>
      </p:pic>
      <p:pic>
        <p:nvPicPr>
          <p:cNvPr id="8" name="Picture 7" descr="Table&#10;&#10;Description automatically generated">
            <a:extLst>
              <a:ext uri="{FF2B5EF4-FFF2-40B4-BE49-F238E27FC236}">
                <a16:creationId xmlns:a16="http://schemas.microsoft.com/office/drawing/2014/main" id="{7D94AC33-15B8-B7D1-B858-B1C7ECD7C5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344" y="3556892"/>
            <a:ext cx="5760640" cy="2233290"/>
          </a:xfrm>
          <a:prstGeom prst="rect">
            <a:avLst/>
          </a:prstGeom>
        </p:spPr>
      </p:pic>
      <p:pic>
        <p:nvPicPr>
          <p:cNvPr id="10" name="Picture 9" descr="Table&#10;&#10;Description automatically generated">
            <a:extLst>
              <a:ext uri="{FF2B5EF4-FFF2-40B4-BE49-F238E27FC236}">
                <a16:creationId xmlns:a16="http://schemas.microsoft.com/office/drawing/2014/main" id="{ACFB20DB-9806-E8EA-FF0B-64531CCFBC5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3587" y="3551542"/>
            <a:ext cx="5760640" cy="2398780"/>
          </a:xfrm>
          <a:prstGeom prst="rect">
            <a:avLst/>
          </a:prstGeom>
        </p:spPr>
      </p:pic>
      <p:sp>
        <p:nvSpPr>
          <p:cNvPr id="13" name="TextBox 12">
            <a:extLst>
              <a:ext uri="{FF2B5EF4-FFF2-40B4-BE49-F238E27FC236}">
                <a16:creationId xmlns:a16="http://schemas.microsoft.com/office/drawing/2014/main" id="{9DAC2361-370A-278A-2423-3C596D8BD96F}"/>
              </a:ext>
            </a:extLst>
          </p:cNvPr>
          <p:cNvSpPr txBox="1"/>
          <p:nvPr/>
        </p:nvSpPr>
        <p:spPr>
          <a:xfrm>
            <a:off x="201818" y="3698016"/>
            <a:ext cx="2016224" cy="338554"/>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1" u="none" strike="noStrike" kern="1200" cap="none" spc="0" normalizeH="0" baseline="0" noProof="0" dirty="0">
                <a:ln>
                  <a:noFill/>
                </a:ln>
                <a:solidFill>
                  <a:srgbClr val="000000"/>
                </a:solidFill>
                <a:effectLst/>
                <a:uLnTx/>
                <a:uFillTx/>
                <a:latin typeface="Times New Roman" panose="02020603050405020304" pitchFamily="18" charset="0"/>
                <a:ea typeface="MS PGothic" charset="0"/>
                <a:cs typeface="Times New Roman" panose="02020603050405020304" pitchFamily="18" charset="0"/>
              </a:rPr>
              <a:t>Response</a:t>
            </a:r>
            <a:endParaRPr kumimoji="0" lang="en-US" sz="1500" b="0" i="1" u="none" strike="noStrike" kern="1200" cap="none" spc="0" normalizeH="0" baseline="0" noProof="0" dirty="0">
              <a:ln>
                <a:noFill/>
              </a:ln>
              <a:solidFill>
                <a:srgbClr val="000000"/>
              </a:solidFill>
              <a:effectLst/>
              <a:uLnTx/>
              <a:uFillTx/>
              <a:latin typeface="Times New Roman" panose="02020603050405020304" pitchFamily="18" charset="0"/>
              <a:ea typeface="MS PGothic" charset="0"/>
              <a:cs typeface="Times New Roman" panose="02020603050405020304" pitchFamily="18" charset="0"/>
            </a:endParaRPr>
          </a:p>
        </p:txBody>
      </p:sp>
    </p:spTree>
    <p:extLst>
      <p:ext uri="{BB962C8B-B14F-4D97-AF65-F5344CB8AC3E}">
        <p14:creationId xmlns:p14="http://schemas.microsoft.com/office/powerpoint/2010/main" val="30108683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KPI_CFG_REPOLL" val="true"/>
  <p:tag name="KPI_CFG_RPCLEARS" val="true"/>
  <p:tag name="KPI_CFG_FB_TYPE" val="Tiny Counter"/>
  <p:tag name="KPI_CFG_FB_MONITOR" val="Slide Show Monitor"/>
  <p:tag name="KPI_CFG_FB_POSITION" val="Bottom Right"/>
  <p:tag name="KPI_CFG_INS_CLK" val="false"/>
  <p:tag name="KPI_CFG_UNITS" val="1"/>
  <p:tag name="KPI_CFG_SPEED" val="false"/>
  <p:tag name="KPI_SLIDE_COUNT" val="89"/>
  <p:tag name="KPI_VERSION" val="2.0.10292.1"/>
  <p:tag name="KPI_STORAGE" val="&lt;keypoint&quot;&quot;&lt;roster&quot;&quot;&lt;currentId&quot;200&quot;&gt;&lt;trIndex&quot;&quot;&lt;tr(@tid:1@pid:1)&quot;&quot;&lt;v&quot;1&quot;&gt;&gt;&lt;tr(@tid:1@pid:2)&quot;&quot;&lt;v&quot;2&quot;&gt;&gt;&lt;tr(@tid:1@pid:3)&quot;&quot;&lt;v&quot;3&quot;&gt;&gt;&lt;tr(@tid:1@pid:4)&quot;&quot;&lt;v&quot;4&quot;&gt;&gt;&lt;tr(@tid:1@pid:5)&quot;&quot;&lt;v&quot;5&quot;&gt;&gt;&lt;tr(@tid:1@pid:6)&quot;&quot;&lt;v&quot;6&quot;&gt;&gt;&lt;tr(@tid:1@pid:7)&quot;&quot;&lt;v&quot;7&quot;&gt;&gt;&lt;tr(@tid:1@pid:8)&quot;&quot;&lt;v&quot;8&quot;&gt;&gt;&lt;tr(@tid:1@pid:9)&quot;&quot;&lt;v&quot;9&quot;&gt;&gt;&lt;tr(@tid:1@pid:10)&quot;&quot;&lt;v&quot;10&quot;&gt;&gt;&lt;tr(@tid:1@pid:11)&quot;&quot;&lt;v&quot;11&quot;&gt;&gt;&lt;tr(@tid:1@pid:12)&quot;&quot;&lt;v&quot;12&quot;&gt;&gt;&lt;tr(@tid:1@pid:13)&quot;&quot;&lt;v&quot;13&quot;&gt;&gt;&lt;tr(@tid:1@pid:14)&quot;&quot;&lt;v&quot;14&quot;&gt;&gt;&lt;tr(@tid:1@pid:15)&quot;&quot;&lt;v&quot;15&quot;&gt;&gt;&lt;tr(@tid:1@pid:16)&quot;&quot;&lt;v&quot;16&quot;&gt;&gt;&lt;tr(@tid:1@pid:17)&quot;&quot;&lt;v&quot;17&quot;&gt;&gt;&lt;tr(@tid:1@pid:18)&quot;&quot;&lt;v&quot;18&quot;&gt;&gt;&lt;tr(@tid:1@pid:19)&quot;&quot;&lt;v&quot;19&quot;&gt;&gt;&lt;tr(@tid:1@pid:20)&quot;&quot;&lt;v&quot;20&quot;&gt;&gt;&lt;tr(@tid:1@pid:21)&quot;&quot;&lt;v&quot;21&quot;&gt;&gt;&lt;tr(@tid:1@pid:22)&quot;&quot;&lt;v&quot;22&quot;&gt;&gt;&lt;tr(@tid:1@pid:23)&quot;&quot;&lt;v&quot;23&quot;&gt;&gt;&lt;tr(@tid:1@pid:24)&quot;&quot;&lt;v&quot;24&quot;&gt;&gt;&lt;tr(@tid:1@pid:25)&quot;&quot;&lt;v&quot;25&quot;&gt;&gt;&lt;tr(@tid:1@pid:26)&quot;&quot;&lt;v&quot;26&quot;&gt;&gt;&lt;tr(@tid:1@pid:27)&quot;&quot;&lt;v&quot;27&quot;&gt;&gt;&lt;tr(@tid:1@pid:28)&quot;&quot;&lt;v&quot;28&quot;&gt;&gt;&lt;tr(@tid:1@pid:29)&quot;&quot;&lt;v&quot;29&quot;&gt;&gt;&lt;tr(@tid:1@pid:30)&quot;&quot;&lt;v&quot;30&quot;&gt;&gt;&lt;tr(@tid:1@pid:31)&quot;&quot;&lt;v&quot;31&quot;&gt;&gt;&lt;tr(@tid:1@pid:32)&quot;&quot;&lt;v&quot;32&quot;&gt;&gt;&lt;tr(@tid:1@pid:33)&quot;&quot;&lt;v&quot;33&quot;&gt;&gt;&lt;tr(@tid:1@pid:34)&quot;&quot;&lt;v&quot;34&quot;&gt;&gt;&lt;tr(@tid:1@pid:35)&quot;&quot;&lt;v&quot;35&quot;&gt;&gt;&lt;tr(@tid:1@pid:36)&quot;&quot;&lt;v&quot;36&quot;&gt;&gt;&lt;tr(@tid:1@pid:37)&quot;&quot;&lt;v&quot;37&quot;&gt;&gt;&lt;tr(@tid:1@pid:38)&quot;&quot;&lt;v&quot;38&quot;&gt;&gt;&lt;tr(@tid:1@pid:39)&quot;&quot;&lt;v&quot;39&quot;&gt;&gt;&lt;tr(@tid:1@pid:40)&quot;&quot;&lt;v&quot;40&quot;&gt;&gt;&lt;tr(@tid:1@pid:41)&quot;&quot;&lt;v&quot;41&quot;&gt;&gt;&lt;tr(@tid:1@pid:42)&quot;&quot;&lt;v&quot;42&quot;&gt;&gt;&lt;tr(@tid:1@pid:43)&quot;&quot;&lt;v&quot;43&quot;&gt;&gt;&lt;tr(@tid:1@pid:44)&quot;&quot;&lt;v&quot;44&quot;&gt;&gt;&lt;tr(@tid:1@pid:45)&quot;&quot;&lt;v&quot;45&quot;&gt;&gt;&lt;tr(@tid:1@pid:46)&quot;&quot;&lt;v&quot;46&quot;&gt;&gt;&lt;tr(@tid:1@pid:47)&quot;&quot;&lt;v&quot;47&quot;&gt;&gt;&lt;tr(@tid:1@pid:48)&quot;&quot;&lt;v&quot;48&quot;&gt;&gt;&lt;tr(@tid:1@pid:49)&quot;&quot;&lt;v&quot;49&quot;&gt;&gt;&lt;tr(@tid:1@pid:50)&quot;&quot;&lt;v&quot;50&quot;&gt;&gt;&lt;tr(@tid:1@pid:51)&quot;&quot;&lt;v&quot;51&quot;&gt;&gt;&lt;tr(@tid:1@pid:52)&quot;&quot;&lt;v&quot;52&quot;&gt;&gt;&lt;tr(@tid:1@pid:53)&quot;&quot;&lt;v&quot;53&quot;&gt;&gt;&lt;tr(@tid:1@pid:54)&quot;&quot;&lt;v&quot;54&quot;&gt;&gt;&lt;tr(@tid:1@pid:55)&quot;&quot;&lt;v&quot;55&quot;&gt;&gt;&lt;tr(@tid:1@pid:56)&quot;&quot;&lt;v&quot;56&quot;&gt;&gt;&lt;tr(@tid:1@pid:57)&quot;&quot;&lt;v&quot;57&quot;&gt;&gt;&lt;tr(@tid:1@pid:58)&quot;&quot;&lt;v&quot;58&quot;&gt;&gt;&lt;tr(@tid:1@pid:59)&quot;&quot;&lt;v&quot;59&quot;&gt;&gt;&lt;tr(@tid:1@pid:60)&quot;&quot;&lt;v&quot;60&quot;&gt;&gt;&lt;tr(@tid:1@pid:61)&quot;&quot;&lt;v&quot;61&quot;&gt;&gt;&lt;tr(@tid:1@pid:62)&quot;&quot;&lt;v&quot;62&quot;&gt;&gt;&lt;tr(@tid:1@pid:63)&quot;&quot;&lt;v&quot;63&quot;&gt;&gt;&lt;tr(@tid:1@pid:64)&quot;&quot;&lt;v&quot;64&quot;&gt;&gt;&lt;tr(@tid:1@pid:65)&quot;&quot;&lt;v&quot;65&quot;&gt;&gt;&lt;tr(@tid:1@pid:66)&quot;&quot;&lt;v&quot;66&quot;&gt;&gt;&lt;tr(@tid:1@pid:67)&quot;&quot;&lt;v&quot;67&quot;&gt;&gt;&lt;tr(@tid:1@pid:68)&quot;&quot;&lt;v&quot;68&quot;&gt;&gt;&lt;tr(@tid:1@pid:69)&quot;&quot;&lt;v&quot;69&quot;&gt;&gt;&lt;tr(@tid:1@pid:70)&quot;&quot;&lt;v&quot;70&quot;&gt;&gt;&lt;tr(@tid:1@pid:71)&quot;&quot;&lt;v&quot;71&quot;&gt;&gt;&lt;tr(@tid:1@pid:72)&quot;&quot;&lt;v&quot;72&quot;&gt;&gt;&lt;tr(@tid:1@pid:73)&quot;&quot;&lt;v&quot;73&quot;&gt;&gt;&lt;tr(@tid:1@pid:74)&quot;&quot;&lt;v&quot;74&quot;&gt;&gt;&lt;tr(@tid:1@pid:75)&quot;&quot;&lt;v&quot;75&quot;&gt;&gt;&lt;tr(@tid:1@pid:76)&quot;&quot;&lt;v&quot;76&quot;&gt;&gt;&lt;tr(@tid:1@pid:77)&quot;&quot;&lt;v&quot;77&quot;&gt;&gt;&lt;tr(@tid:1@pid:78)&quot;&quot;&lt;v&quot;78&quot;&gt;&gt;&lt;tr(@tid:1@pid:79)&quot;&quot;&lt;v&quot;79&quot;&gt;&gt;&lt;tr(@tid:1@pid:80)&quot;&quot;&lt;v&quot;80&quot;&gt;&gt;&lt;tr(@tid:1@pid:81)&quot;&quot;&lt;v&quot;81&quot;&gt;&gt;&lt;tr(@tid:1@pid:82)&quot;&quot;&lt;v&quot;82&quot;&gt;&gt;&lt;tr(@tid:1@pid:83)&quot;&quot;&lt;v&quot;83&quot;&gt;&gt;&lt;tr(@tid:1@pid:84)&quot;&quot;&lt;v&quot;84&quot;&gt;&gt;&lt;tr(@tid:1@pid:85)&quot;&quot;&lt;v&quot;85&quot;&gt;&gt;&lt;tr(@tid:1@pid:86)&quot;&quot;&lt;v&quot;86&quot;&gt;&gt;&lt;tr(@tid:1@pid:87)&quot;&quot;&lt;v&quot;87&quot;&gt;&gt;&lt;tr(@tid:1@pid:88)&quot;&quot;&lt;v&quot;88&quot;&gt;&gt;&lt;tr(@tid:1@pid:89)&quot;&quot;&lt;v&quot;89&quot;&gt;&gt;&lt;tr(@tid:1@pid:90)&quot;&quot;&lt;v&quot;90&quot;&gt;&gt;&lt;tr(@tid:1@pid:91)&quot;&quot;&lt;v&quot;91&quot;&gt;&gt;&lt;tr(@tid:1@pid:92)&quot;&quot;&lt;v&quot;92&quot;&gt;&gt;&lt;tr(@tid:1@pid:93)&quot;&quot;&lt;v&quot;93&quot;&gt;&gt;&lt;tr(@tid:1@pid:94)&quot;&quot;&lt;v&quot;94&quot;&gt;&gt;&lt;tr(@tid:1@pid:95)&quot;&quot;&lt;v&quot;95&quot;&gt;&gt;&lt;tr(@tid:1@pid:96)&quot;&quot;&lt;v&quot;96&quot;&gt;&gt;&lt;tr(@tid:1@pid:97)&quot;&quot;&lt;v&quot;97&quot;&gt;&gt;&lt;tr(@tid:1@pid:98)&quot;&quot;&lt;v&quot;98&quot;&gt;&gt;&lt;tr(@tid:1@pid:99)&quot;&quot;&lt;v&quot;99&quot;&gt;&gt;&lt;tr(@tid:1@pid:100)&quot;&quot;&lt;v&quot;100&quot;&gt;&gt;&lt;tr(@tid:2@pid:1)&quot;&quot;&lt;v&quot;101&quot;&gt;&gt;&lt;tr(@tid:2@pid:2)&quot;&quot;&lt;v&quot;102&quot;&gt;&gt;&lt;tr(@tid:2@pid:3)&quot;&quot;&lt;v&quot;103&quot;&gt;&gt;&lt;tr(@tid:2@pid:4)&quot;&quot;&lt;v&quot;104&quot;&gt;&gt;&lt;tr(@tid:2@pid:5)&quot;&quot;&lt;v&quot;105&quot;&gt;&gt;&lt;tr(@tid:2@pid:6)&quot;&quot;&lt;v&quot;106&quot;&gt;&gt;&lt;tr(@tid:2@pid:7)&quot;&quot;&lt;v&quot;107&quot;&gt;&gt;&lt;tr(@tid:2@pid:8)&quot;&quot;&lt;v&quot;108&quot;&gt;&gt;&lt;tr(@tid:2@pid:9)&quot;&quot;&lt;v&quot;109&quot;&gt;&gt;&lt;tr(@tid:2@pid:10)&quot;&quot;&lt;v&quot;110&quot;&gt;&gt;&lt;tr(@tid:2@pid:11)&quot;&quot;&lt;v&quot;111&quot;&gt;&gt;&lt;tr(@tid:2@pid:12)&quot;&quot;&lt;v&quot;112&quot;&gt;&gt;&lt;tr(@tid:2@pid:13)&quot;&quot;&lt;v&quot;113&quot;&gt;&gt;&lt;tr(@tid:2@pid:14)&quot;&quot;&lt;v&quot;114&quot;&gt;&gt;&lt;tr(@tid:2@pid:15)&quot;&quot;&lt;v&quot;115&quot;&gt;&gt;&lt;tr(@tid:2@pid:16)&quot;&quot;&lt;v&quot;116&quot;&gt;&gt;&lt;tr(@tid:2@pid:17)&quot;&quot;&lt;v&quot;117&quot;&gt;&gt;&lt;tr(@tid:2@pid:18)&quot;&quot;&lt;v&quot;118&quot;&gt;&gt;&lt;tr(@tid:2@pid:19)&quot;&quot;&lt;v&quot;119&quot;&gt;&gt;&lt;tr(@tid:2@pid:20)&quot;&quot;&lt;v&quot;120&quot;&gt;&gt;&lt;tr(@tid:2@pid:21)&quot;&quot;&lt;v&quot;121&quot;&gt;&gt;&lt;tr(@tid:2@pid:22)&quot;&quot;&lt;v&quot;122&quot;&gt;&gt;&lt;tr(@tid:2@pid:23)&quot;&quot;&lt;v&quot;123&quot;&gt;&gt;&lt;tr(@tid:2@pid:24)&quot;&quot;&lt;v&quot;124&quot;&gt;&gt;&lt;tr(@tid:2@pid:25)&quot;&quot;&lt;v&quot;125&quot;&gt;&gt;&lt;tr(@tid:2@pid:26)&quot;&quot;&lt;v&quot;126&quot;&gt;&gt;&lt;tr(@tid:2@pid:27)&quot;&quot;&lt;v&quot;127&quot;&gt;&gt;&lt;tr(@tid:2@pid:28)&quot;&quot;&lt;v&quot;128&quot;&gt;&gt;&lt;tr(@tid:2@pid:29)&quot;&quot;&lt;v&quot;129&quot;&gt;&gt;&lt;tr(@tid:2@pid:30)&quot;&quot;&lt;v&quot;130&quot;&gt;&gt;&lt;tr(@tid:2@pid:31)&quot;&quot;&lt;v&quot;131&quot;&gt;&gt;&lt;tr(@tid:2@pid:32)&quot;&quot;&lt;v&quot;132&quot;&gt;&gt;&lt;tr(@tid:2@pid:33)&quot;&quot;&lt;v&quot;133&quot;&gt;&gt;&lt;tr(@tid:2@pid:34)&quot;&quot;&lt;v&quot;134&quot;&gt;&gt;&lt;tr(@tid:2@pid:35)&quot;&quot;&lt;v&quot;135&quot;&gt;&gt;&lt;tr(@tid:2@pid:36)&quot;&quot;&lt;v&quot;136&quot;&gt;&gt;&lt;tr(@tid:2@pid:37)&quot;&quot;&lt;v&quot;137&quot;&gt;&gt;&lt;tr(@tid:2@pid:38)&quot;&quot;&lt;v&quot;138&quot;&gt;&gt;&lt;tr(@tid:2@pid:39)&quot;&quot;&lt;v&quot;139&quot;&gt;&gt;&lt;tr(@tid:2@pid:40)&quot;&quot;&lt;v&quot;140&quot;&gt;&gt;&lt;tr(@tid:2@pid:41)&quot;&quot;&lt;v&quot;141&quot;&gt;&gt;&lt;tr(@tid:2@pid:42)&quot;&quot;&lt;v&quot;142&quot;&gt;&gt;&lt;tr(@tid:2@pid:43)&quot;&quot;&lt;v&quot;143&quot;&gt;&gt;&lt;tr(@tid:2@pid:44)&quot;&quot;&lt;v&quot;144&quot;&gt;&gt;&lt;tr(@tid:2@pid:45)&quot;&quot;&lt;v&quot;145&quot;&gt;&gt;&lt;tr(@tid:2@pid:46)&quot;&quot;&lt;v&quot;146&quot;&gt;&gt;&lt;tr(@tid:2@pid:47)&quot;&quot;&lt;v&quot;147&quot;&gt;&gt;&lt;tr(@tid:2@pid:48)&quot;&quot;&lt;v&quot;148&quot;&gt;&gt;&lt;tr(@tid:2@pid:49)&quot;&quot;&lt;v&quot;149&quot;&gt;&gt;&lt;tr(@tid:2@pid:50)&quot;&quot;&lt;v&quot;150&quot;&gt;&gt;&lt;tr(@tid:2@pid:51)&quot;&quot;&lt;v&quot;151&quot;&gt;&gt;&lt;tr(@tid:2@pid:52)&quot;&quot;&lt;v&quot;152&quot;&gt;&gt;&lt;tr(@tid:2@pid:53)&quot;&quot;&lt;v&quot;153&quot;&gt;&gt;&lt;tr(@tid:2@pid:54)&quot;&quot;&lt;v&quot;154&quot;&gt;&gt;&lt;tr(@tid:2@pid:55)&quot;&quot;&lt;v&quot;155&quot;&gt;&gt;&lt;tr(@tid:2@pid:56)&quot;&quot;&lt;v&quot;156&quot;&gt;&gt;&lt;tr(@tid:2@pid:57)&quot;&quot;&lt;v&quot;157&quot;&gt;&gt;&lt;tr(@tid:2@pid:58)&quot;&quot;&lt;v&quot;158&quot;&gt;&gt;&lt;tr(@tid:2@pid:59)&quot;&quot;&lt;v&quot;159&quot;&gt;&gt;&lt;tr(@tid:2@pid:60)&quot;&quot;&lt;v&quot;160&quot;&gt;&gt;&lt;tr(@tid:2@pid:61)&quot;&quot;&lt;v&quot;161&quot;&gt;&gt;&lt;tr(@tid:2@pid:62)&quot;&quot;&lt;v&quot;162&quot;&gt;&gt;&lt;tr(@tid:2@pid:63)&quot;&quot;&lt;v&quot;163&quot;&gt;&gt;&lt;tr(@tid:2@pid:64)&quot;&quot;&lt;v&quot;164&quot;&gt;&gt;&lt;tr(@tid:2@pid:65)&quot;&quot;&lt;v&quot;165&quot;&gt;&gt;&lt;tr(@tid:2@pid:66)&quot;&quot;&lt;v&quot;166&quot;&gt;&gt;&lt;tr(@tid:2@pid:67)&quot;&quot;&lt;v&quot;167&quot;&gt;&gt;&lt;tr(@tid:2@pid:68)&quot;&quot;&lt;v&quot;168&quot;&gt;&gt;&lt;tr(@tid:2@pid:69)&quot;&quot;&lt;v&quot;169&quot;&gt;&gt;&lt;tr(@tid:2@pid:70)&quot;&quot;&lt;v&quot;170&quot;&gt;&gt;&lt;tr(@tid:2@pid:71)&quot;&quot;&lt;v&quot;171&quot;&gt;&gt;&lt;tr(@tid:2@pid:72)&quot;&quot;&lt;v&quot;172&quot;&gt;&gt;&lt;tr(@tid:2@pid:73)&quot;&quot;&lt;v&quot;173&quot;&gt;&gt;&lt;tr(@tid:2@pid:74)&quot;&quot;&lt;v&quot;174&quot;&gt;&gt;&lt;tr(@tid:2@pid:75)&quot;&quot;&lt;v&quot;175&quot;&gt;&gt;&lt;tr(@tid:2@pid:76)&quot;&quot;&lt;v&quot;176&quot;&gt;&gt;&lt;tr(@tid:2@pid:77)&quot;&quot;&lt;v&quot;177&quot;&gt;&gt;&lt;tr(@tid:2@pid:78)&quot;&quot;&lt;v&quot;178&quot;&gt;&gt;&lt;tr(@tid:2@pid:79)&quot;&quot;&lt;v&quot;179&quot;&gt;&gt;&lt;tr(@tid:2@pid:80)&quot;&quot;&lt;v&quot;180&quot;&gt;&gt;&lt;tr(@tid:2@pid:81)&quot;&quot;&lt;v&quot;181&quot;&gt;&gt;&lt;tr(@tid:2@pid:82)&quot;&quot;&lt;v&quot;182&quot;&gt;&gt;&lt;tr(@tid:2@pid:83)&quot;&quot;&lt;v&quot;183&quot;&gt;&gt;&lt;tr(@tid:2@pid:84)&quot;&quot;&lt;v&quot;184&quot;&gt;&gt;&lt;tr(@tid:2@pid:85)&quot;&quot;&lt;v&quot;185&quot;&gt;&gt;&lt;tr(@tid:2@pid:86)&quot;&quot;&lt;v&quot;186&quot;&gt;&gt;&lt;tr(@tid:2@pid:87)&quot;&quot;&lt;v&quot;187&quot;&gt;&gt;&lt;tr(@tid:2@pid:88)&quot;&quot;&lt;v&quot;188&quot;&gt;&gt;&lt;tr(@tid:2@pid:89)&quot;&quot;&lt;v&quot;189&quot;&gt;&gt;&lt;tr(@tid:2@pid:90)&quot;&quot;&lt;v&quot;190&quot;&gt;&gt;&lt;tr(@tid:2@pid:91)&quot;&quot;&lt;v&quot;191&quot;&gt;&gt;&lt;tr(@tid:2@pid:92)&quot;&quot;&lt;v&quot;192&quot;&gt;&gt;&lt;tr(@tid:2@pid:93)&quot;&quot;&lt;v&quot;193&quot;&gt;&gt;&lt;tr(@tid:2@pid:94)&quot;&quot;&lt;v&quot;194&quot;&gt;&gt;&lt;tr(@tid:2@pid:95)&quot;&quot;&lt;v&quot;195&quot;&gt;&gt;&lt;tr(@tid:2@pid:96)&quot;&quot;&lt;v&quot;196&quot;&gt;&gt;&lt;tr(@tid:2@pid:97)&quot;&quot;&lt;v&quot;197&quot;&gt;&gt;&lt;tr(@tid:2@pid:98)&quot;&quot;&lt;v&quot;198&quot;&gt;&gt;&lt;tr(@tid:2@pid:99)&quot;&quot;&lt;v&quot;199&quot;&gt;&gt;&lt;tr(@tid:2@pid:100)&quot;&quot;&lt;v&quot;200&quot;&gt;&gt;&gt;&lt;people&quot;&quot;&lt;p(@id:101)&quot;&quot;&lt;f(@i:0)&quot;Keypad&quot;&gt;&lt;f(@i:1)&quot;1&quot;&gt;&gt;&lt;p(@id:102)&quot;&quot;&lt;f(@i:0)&quot;Keypad&quot;&gt;&lt;f(@i:1)&quot;2&quot;&gt;&gt;&lt;p(@id:103)&quot;&quot;&lt;f(@i:0)&quot;Keypad&quot;&gt;&lt;f(@i:1)&quot;3&quot;&gt;&gt;&lt;p(@id:104)&quot;&quot;&lt;f(@i:0)&quot;Keypad&quot;&gt;&lt;f(@i:1)&quot;4&quot;&gt;&gt;&lt;p(@id:105)&quot;&quot;&lt;f(@i:0)&quot;Keypad&quot;&gt;&lt;f(@i:1)&quot;5&quot;&gt;&gt;&lt;p(@id:106)&quot;&quot;&lt;f(@i:0)&quot;Keypad&quot;&gt;&lt;f(@i:1)&quot;6&quot;&gt;&gt;&lt;p(@id:107)&quot;&quot;&lt;f(@i:0)&quot;Keypad&quot;&gt;&lt;f(@i:1)&quot;7&quot;&gt;&gt;&lt;p(@id:108)&quot;&quot;&lt;f(@i:0)&quot;Keypad&quot;&gt;&lt;f(@i:1)&quot;8&quot;&gt;&gt;&lt;p(@id:109)&quot;&quot;&lt;f(@i:0)&quot;Keypad&quot;&gt;&lt;f(@i:1)&quot;9&quot;&gt;&gt;&lt;p(@id:110)&quot;&quot;&lt;f(@i:0)&quot;Keypad&quot;&gt;&lt;f(@i:1)&quot;10&quot;&gt;&gt;&lt;p(@id:111)&quot;&quot;&lt;f(@i:0)&quot;Keypad&quot;&gt;&lt;f(@i:1)&quot;11&quot;&gt;&gt;&lt;p(@id:112)&quot;&quot;&lt;f(@i:0)&quot;Keypad&quot;&gt;&lt;f(@i:1)&quot;12&quot;&gt;&gt;&lt;p(@id:113)&quot;&quot;&lt;f(@i:0)&quot;Keypad&quot;&gt;&lt;f(@i:1)&quot;13&quot;&gt;&gt;&lt;p(@id:114)&quot;&quot;&lt;f(@i:0)&quot;Keypad&quot;&gt;&lt;f(@i:1)&quot;14&quot;&gt;&gt;&lt;p(@id:115)&quot;&quot;&lt;f(@i:0)&quot;Keypad&quot;&gt;&lt;f(@i:1)&quot;15&quot;&gt;&gt;&lt;p(@id:116)&quot;&quot;&lt;f(@i:0)&quot;Keypad&quot;&gt;&lt;f(@i:1)&quot;16&quot;&gt;&gt;&lt;p(@id:117)&quot;&quot;&lt;f(@i:0)&quot;Keypad&quot;&gt;&lt;f(@i:1)&quot;17&quot;&gt;&gt;&lt;p(@id:118)&quot;&quot;&lt;f(@i:0)&quot;Keypad&quot;&gt;&lt;f(@i:1)&quot;18&quot;&gt;&gt;&lt;p(@id:119)&quot;&quot;&lt;f(@i:0)&quot;Keypad&quot;&gt;&lt;f(@i:1)&quot;19&quot;&gt;&gt;&lt;p(@id:120)&quot;&quot;&lt;f(@i:0)&quot;Keypad&quot;&gt;&lt;f(@i:1)&quot;20&quot;&gt;&gt;&lt;p(@id:121)&quot;&quot;&lt;f(@i:0)&quot;Keypad&quot;&gt;&lt;f(@i:1)&quot;21&quot;&gt;&gt;&lt;p(@id:122)&quot;&quot;&lt;f(@i:0)&quot;Keypad&quot;&gt;&lt;f(@i:1)&quot;22&quot;&gt;&gt;&lt;p(@id:123)&quot;&quot;&lt;f(@i:0)&quot;Keypad&quot;&gt;&lt;f(@i:1)&quot;23&quot;&gt;&gt;&lt;p(@id:124)&quot;&quot;&lt;f(@i:0)&quot;Keypad&quot;&gt;&lt;f(@i:1)&quot;24&quot;&gt;&gt;&lt;p(@id:125)&quot;&quot;&lt;f(@i:0)&quot;Keypad&quot;&gt;&lt;f(@i:1)&quot;25&quot;&gt;&gt;&lt;p(@id:126)&quot;&quot;&lt;f(@i:0)&quot;Keypad&quot;&gt;&lt;f(@i:1)&quot;26&quot;&gt;&gt;&lt;p(@id:127)&quot;&quot;&lt;f(@i:0)&quot;Keypad&quot;&gt;&lt;f(@i:1)&quot;27&quot;&gt;&gt;&lt;p(@id:128)&quot;&quot;&lt;f(@i:0)&quot;Keypad&quot;&gt;&lt;f(@i:1)&quot;28&quot;&gt;&gt;&lt;p(@id:129)&quot;&quot;&lt;f(@i:0)&quot;Keypad&quot;&gt;&lt;f(@i:1)&quot;29&quot;&gt;&gt;&lt;p(@id:130)&quot;&quot;&lt;f(@i:0)&quot;Keypad&quot;&gt;&lt;f(@i:1)&quot;30&quot;&gt;&gt;&lt;p(@id:131)&quot;&quot;&lt;f(@i:0)&quot;Keypad&quot;&gt;&lt;f(@i:1)&quot;31&quot;&gt;&gt;&lt;p(@id:132)&quot;&quot;&lt;f(@i:0)&quot;Keypad&quot;&gt;&lt;f(@i:1)&quot;32&quot;&gt;&gt;&lt;p(@id:133)&quot;&quot;&lt;f(@i:0)&quot;Keypad&quot;&gt;&lt;f(@i:1)&quot;33&quot;&gt;&gt;&lt;p(@id:134)&quot;&quot;&lt;f(@i:0)&quot;Keypad&quot;&gt;&lt;f(@i:1)&quot;34&quot;&gt;&gt;&lt;p(@id:135)&quot;&quot;&lt;f(@i:0)&quot;Keypad&quot;&gt;&lt;f(@i:1)&quot;35&quot;&gt;&gt;&lt;p(@id:136)&quot;&quot;&lt;f(@i:0)&quot;Keypad&quot;&gt;&lt;f(@i:1)&quot;36&quot;&gt;&gt;&lt;p(@id:137)&quot;&quot;&lt;f(@i:0)&quot;Keypad&quot;&gt;&lt;f(@i:1)&quot;37&quot;&gt;&gt;&lt;p(@id:138)&quot;&quot;&lt;f(@i:0)&quot;Keypad&quot;&gt;&lt;f(@i:1)&quot;38&quot;&gt;&gt;&lt;p(@id:139)&quot;&quot;&lt;f(@i:0)&quot;Keypad&quot;&gt;&lt;f(@i:1)&quot;39&quot;&gt;&gt;&lt;p(@id:140)&quot;&quot;&lt;f(@i:0)&quot;Keypad&quot;&gt;&lt;f(@i:1)&quot;40&quot;&gt;&gt;&lt;p(@id:141)&quot;&quot;&lt;f(@i:0)&quot;Keypad&quot;&gt;&lt;f(@i:1)&quot;41&quot;&gt;&gt;&lt;p(@id:142)&quot;&quot;&lt;f(@i:0)&quot;Keypad&quot;&gt;&lt;f(@i:1)&quot;42&quot;&gt;&gt;&lt;p(@id:143)&quot;&quot;&lt;f(@i:0)&quot;Keypad&quot;&gt;&lt;f(@i:1)&quot;43&quot;&gt;&gt;&lt;p(@id:144)&quot;&quot;&lt;f(@i:0)&quot;Keypad&quot;&gt;&lt;f(@i:1)&quot;44&quot;&gt;&gt;&lt;p(@id:145)&quot;&quot;&lt;f(@i:0)&quot;Keypad&quot;&gt;&lt;f(@i:1)&quot;45&quot;&gt;&gt;&lt;p(@id:146)&quot;&quot;&lt;f(@i:0)&quot;Keypad&quot;&gt;&lt;f(@i:1)&quot;46&quot;&gt;&gt;&lt;p(@id:147)&quot;&quot;&lt;f(@i:0)&quot;Keypad&quot;&gt;&lt;f(@i:1)&quot;47&quot;&gt;&gt;&lt;p(@id:148)&quot;&quot;&lt;f(@i:0)&quot;Keypad&quot;&gt;&lt;f(@i:1)&quot;48&quot;&gt;&gt;&lt;p(@id:149)&quot;&quot;&lt;f(@i:0)&quot;Keypad&quot;&gt;&lt;f(@i:1)&quot;49&quot;&gt;&gt;&lt;p(@id:150)&quot;&quot;&lt;f(@i:0)&quot;Keypad&quot;&gt;&lt;f(@i:1)&quot;50&quot;&gt;&gt;&lt;p(@id:151)&quot;&quot;&lt;f(@i:0)&quot;Keypad&quot;&gt;&lt;f(@i:1)&quot;51&quot;&gt;&gt;&lt;p(@id:152)&quot;&quot;&lt;f(@i:0)&quot;Keypad&quot;&gt;&lt;f(@i:1)&quot;52&quot;&gt;&gt;&lt;p(@id:153)&quot;&quot;&lt;f(@i:0)&quot;Keypad&quot;&gt;&lt;f(@i:1)&quot;53&quot;&gt;&gt;&lt;p(@id:154)&quot;&quot;&lt;f(@i:0)&quot;Keypad&quot;&gt;&lt;f(@i:1)&quot;54&quot;&gt;&gt;&lt;p(@id:155)&quot;&quot;&lt;f(@i:0)&quot;Keypad&quot;&gt;&lt;f(@i:1)&quot;55&quot;&gt;&gt;&lt;p(@id:156)&quot;&quot;&lt;f(@i:0)&quot;Keypad&quot;&gt;&lt;f(@i:1)&quot;56&quot;&gt;&gt;&lt;p(@id:157)&quot;&quot;&lt;f(@i:0)&quot;Keypad&quot;&gt;&lt;f(@i:1)&quot;57&quot;&gt;&gt;&lt;p(@id:158)&quot;&quot;&lt;f(@i:0)&quot;Keypad&quot;&gt;&lt;f(@i:1)&quot;58&quot;&gt;&gt;&lt;p(@id:159)&quot;&quot;&lt;f(@i:0)&quot;Keypad&quot;&gt;&lt;f(@i:1)&quot;59&quot;&gt;&gt;&lt;p(@id:160)&quot;&quot;&lt;f(@i:0)&quot;Keypad&quot;&gt;&lt;f(@i:1)&quot;60&quot;&gt;&gt;&lt;p(@id:161)&quot;&quot;&lt;f(@i:0)&quot;Keypad&quot;&gt;&lt;f(@i:1)&quot;61&quot;&gt;&gt;&lt;p(@id:162)&quot;&quot;&lt;f(@i:0)&quot;Keypad&quot;&gt;&lt;f(@i:1)&quot;62&quot;&gt;&gt;&lt;p(@id:163)&quot;&quot;&lt;f(@i:0)&quot;Keypad&quot;&gt;&lt;f(@i:1)&quot;63&quot;&gt;&gt;&lt;p(@id:164)&quot;&quot;&lt;f(@i:0)&quot;Keypad&quot;&gt;&lt;f(@i:1)&quot;64&quot;&gt;&gt;&lt;p(@id:165)&quot;&quot;&lt;f(@i:0)&quot;Keypad&quot;&gt;&lt;f(@i:1)&quot;65&quot;&gt;&gt;&lt;p(@id:166)&quot;&quot;&lt;f(@i:0)&quot;Keypad&quot;&gt;&lt;f(@i:1)&quot;66&quot;&gt;&gt;&lt;p(@id:167)&quot;&quot;&lt;f(@i:0)&quot;Keypad&quot;&gt;&lt;f(@i:1)&quot;67&quot;&gt;&gt;&lt;p(@id:168)&quot;&quot;&lt;f(@i:0)&quot;Keypad&quot;&gt;&lt;f(@i:1)&quot;68&quot;&gt;&gt;&lt;p(@id:169)&quot;&quot;&lt;f(@i:0)&quot;Keypad&quot;&gt;&lt;f(@i:1)&quot;69&quot;&gt;&gt;&lt;p(@id:170)&quot;&quot;&lt;f(@i:0)&quot;Keypad&quot;&gt;&lt;f(@i:1)&quot;70&quot;&gt;&gt;&lt;p(@id:171)&quot;&quot;&lt;f(@i:0)&quot;Keypad&quot;&gt;&lt;f(@i:1)&quot;71&quot;&gt;&gt;&lt;p(@id:172)&quot;&quot;&lt;f(@i:0)&quot;Keypad&quot;&gt;&lt;f(@i:1)&quot;72&quot;&gt;&gt;&lt;p(@id:173)&quot;&quot;&lt;f(@i:0)&quot;Keypad&quot;&gt;&lt;f(@i:1)&quot;73&quot;&gt;&gt;&lt;p(@id:174)&quot;&quot;&lt;f(@i:0)&quot;Keypad&quot;&gt;&lt;f(@i:1)&quot;74&quot;&gt;&gt;&lt;p(@id:175)&quot;&quot;&lt;f(@i:0)&quot;Keypad&quot;&gt;&lt;f(@i:1)&quot;75&quot;&gt;&gt;&lt;p(@id:176)&quot;&quot;&lt;f(@i:0)&quot;Keypad&quot;&gt;&lt;f(@i:1)&quot;76&quot;&gt;&gt;&lt;p(@id:177)&quot;&quot;&lt;f(@i:0)&quot;Keypad&quot;&gt;&lt;f(@i:1)&quot;77&quot;&gt;&gt;&lt;p(@id:178)&quot;&quot;&lt;f(@i:0)&quot;Keypad&quot;&gt;&lt;f(@i:1)&quot;78&quot;&gt;&gt;&lt;p(@id:179)&quot;&quot;&lt;f(@i:0)&quot;Keypad&quot;&gt;&lt;f(@i:1)&quot;79&quot;&gt;&gt;&lt;p(@id:180)&quot;&quot;&lt;f(@i:0)&quot;Keypad&quot;&gt;&lt;f(@i:1)&quot;80&quot;&gt;&gt;&lt;p(@id:181)&quot;&quot;&lt;f(@i:0)&quot;Keypad&quot;&gt;&lt;f(@i:1)&quot;81&quot;&gt;&gt;&lt;p(@id:182)&quot;&quot;&lt;f(@i:0)&quot;Keypad&quot;&gt;&lt;f(@i:1)&quot;82&quot;&gt;&gt;&lt;p(@id:183)&quot;&quot;&lt;f(@i:0)&quot;Keypad&quot;&gt;&lt;f(@i:1)&quot;83&quot;&gt;&gt;&lt;p(@id:184)&quot;&quot;&lt;f(@i:0)&quot;Keypad&quot;&gt;&lt;f(@i:1)&quot;84&quot;&gt;&gt;&lt;p(@id:185)&quot;&quot;&lt;f(@i:0)&quot;Keypad&quot;&gt;&lt;f(@i:1)&quot;85&quot;&gt;&gt;&lt;p(@id:186)&quot;&quot;&lt;f(@i:0)&quot;Keypad&quot;&gt;&lt;f(@i:1)&quot;86&quot;&gt;&gt;&lt;p(@id:187)&quot;&quot;&lt;f(@i:0)&quot;Keypad&quot;&gt;&lt;f(@i:1)&quot;87&quot;&gt;&gt;&lt;p(@id:188)&quot;&quot;&lt;f(@i:0)&quot;Keypad&quot;&gt;&lt;f(@i:1)&quot;88&quot;&gt;&gt;&lt;p(@id:189)&quot;&quot;&lt;f(@i:0)&quot;Keypad&quot;&gt;&lt;f(@i:1)&quot;89&quot;&gt;&gt;&lt;p(@id:190)&quot;&quot;&lt;f(@i:0)&quot;Keypad&quot;&gt;&lt;f(@i:1)&quot;90&quot;&gt;&gt;&lt;p(@id:191)&quot;&quot;&lt;f(@i:0)&quot;Keypad&quot;&gt;&lt;f(@i:1)&quot;91&quot;&gt;&gt;&lt;p(@id:192)&quot;&quot;&lt;f(@i:0)&quot;Keypad&quot;&gt;&lt;f(@i:1)&quot;92&quot;&gt;&gt;&lt;p(@id:193)&quot;&quot;&lt;f(@i:0)&quot;Keypad&quot;&gt;&lt;f(@i:1)&quot;93&quot;&gt;&gt;&lt;p(@id:194)&quot;&quot;&lt;f(@i:0)&quot;Keypad&quot;&gt;&lt;f(@i:1)&quot;94&quot;&gt;&gt;&lt;p(@id:195)&quot;&quot;&lt;f(@i:0)&quot;Keypad&quot;&gt;&lt;f(@i:1)&quot;95&quot;&gt;&gt;&lt;p(@id:196)&quot;&quot;&lt;f(@i:0)&quot;Keypad&quot;&gt;&lt;f(@i:1)&quot;96&quot;&gt;&gt;&lt;p(@id:197)&quot;&quot;&lt;f(@i:0)&quot;Keypad&quot;&gt;&lt;f(@i:1)&quot;97&quot;&gt;&gt;&lt;p(@id:198)&quot;&quot;&lt;f(@i:0)&quot;Keypad&quot;&gt;&lt;f(@i:1)&quot;98&quot;&gt;&gt;&lt;p(@id:199)&quot;&quot;&lt;f(@i:0)&quot;Keypad&quot;&gt;&lt;f(@i:1)&quot;99&quot;&gt;&gt;&lt;p(@id:200)&quot;&quot;&lt;f(@i:0)&quot;Keypad&quot;&gt;&lt;f(@i:1)&quot;100&quot;&gt;&gt;&gt;&lt;fields&quot;&quot;&lt;fld(@i:0)&quot;&quot;&lt;n&quot;First Name&quot;&gt;&gt;&lt;fld(@i:1)&quot;&quot;&lt;n&quot;Last Name&quot;&gt;&gt;&lt;fld(@i:2)&quot;&quot;&lt;n&quot;Entry Disabled&quot;&gt;&gt;&lt;fld(@i:3)&quot;&quot;&lt;n&quot;Participant Group&quot;&gt;&gt;&lt;fld(@i:4)&quot;&quot;&lt;n&quot;Team&quot;&gt;&gt;&lt;fld(@i:5)&quot;&quot;&lt;n&quot;Voting Weight&quot;&gt;&gt;&gt;&gt;&lt;chart&quot;&quot;&lt;styles&quot;&quot;&gt;&gt;&lt;teams&quot;&quot;&gt;&lt;transceivers&quot;&quot;&lt;t(@id:2@tt:ReplyPlus@n:Transceiver 2)&quot;&quot;&lt;f(@id:c)&quot;3&quot;&gt;&lt;f(@id:comType)&quot;Usb&quot;&gt;&lt;f(@id:com)&quot;[Auto]&quot;&gt;&lt;f(@id:kIdType)&quot;Static&quot;&gt;&lt;f(@id:ac)&quot;false&quot;&gt;&lt;f(@id:bl)&quot;Normal&quot;&gt;&lt;f(@id:dm)&quot;false&quot;&gt;&lt;f(@id:dp)&quot;false&quot;&gt;&lt;f(@id:kMin)&quot;1&quot;&gt;&lt;f(@id:kMax)&quot;250&quot;&gt;&lt;f(@id:pl)&quot;EuMax&quot;&gt;&lt;f(@id:rs)&quot;false&quot;&gt;&lt;f(@id:rr)&quot;false&quot;&gt;&lt;f(@id:sr)&quot;true&quot;&gt;&lt;f(@id:ss)&quot;true&quot;&gt;&lt;f(@id:wa)&quot;Off&quot;&gt;&gt;&gt;&gt;"/>
</p:tagLst>
</file>

<file path=ppt/tags/tag10.xml><?xml version="1.0" encoding="utf-8"?>
<p:tagLst xmlns:a="http://schemas.openxmlformats.org/drawingml/2006/main" xmlns:r="http://schemas.openxmlformats.org/officeDocument/2006/relationships" xmlns:p="http://schemas.openxmlformats.org/presentationml/2006/main">
  <p:tag name="KPI_HAS_CHART" val="false"/>
</p:tagLst>
</file>

<file path=ppt/tags/tag11.xml><?xml version="1.0" encoding="utf-8"?>
<p:tagLst xmlns:a="http://schemas.openxmlformats.org/drawingml/2006/main" xmlns:r="http://schemas.openxmlformats.org/officeDocument/2006/relationships" xmlns:p="http://schemas.openxmlformats.org/presentationml/2006/main">
  <p:tag name="KPI_HAS_CHART" val="false"/>
</p:tagLst>
</file>

<file path=ppt/tags/tag12.xml><?xml version="1.0" encoding="utf-8"?>
<p:tagLst xmlns:a="http://schemas.openxmlformats.org/drawingml/2006/main" xmlns:r="http://schemas.openxmlformats.org/officeDocument/2006/relationships" xmlns:p="http://schemas.openxmlformats.org/presentationml/2006/main">
  <p:tag name="KPI_HAS_CHART" val="false"/>
</p:tagLst>
</file>

<file path=ppt/tags/tag13.xml><?xml version="1.0" encoding="utf-8"?>
<p:tagLst xmlns:a="http://schemas.openxmlformats.org/drawingml/2006/main" xmlns:r="http://schemas.openxmlformats.org/officeDocument/2006/relationships" xmlns:p="http://schemas.openxmlformats.org/presentationml/2006/main">
  <p:tag name="KPI_HAS_CHART" val="false"/>
</p:tagLst>
</file>

<file path=ppt/tags/tag14.xml><?xml version="1.0" encoding="utf-8"?>
<p:tagLst xmlns:a="http://schemas.openxmlformats.org/drawingml/2006/main" xmlns:r="http://schemas.openxmlformats.org/officeDocument/2006/relationships" xmlns:p="http://schemas.openxmlformats.org/presentationml/2006/main">
  <p:tag name="KPI_HAS_CHART" val="false"/>
</p:tagLst>
</file>

<file path=ppt/tags/tag2.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3.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KPI_HAS_CHART" val="false"/>
</p:tagLst>
</file>

<file path=ppt/tags/tag6.xml><?xml version="1.0" encoding="utf-8"?>
<p:tagLst xmlns:a="http://schemas.openxmlformats.org/drawingml/2006/main" xmlns:r="http://schemas.openxmlformats.org/officeDocument/2006/relationships" xmlns:p="http://schemas.openxmlformats.org/presentationml/2006/main">
  <p:tag name="KPI_HAS_CHART" val="false"/>
</p:tagLst>
</file>

<file path=ppt/tags/tag7.xml><?xml version="1.0" encoding="utf-8"?>
<p:tagLst xmlns:a="http://schemas.openxmlformats.org/drawingml/2006/main" xmlns:r="http://schemas.openxmlformats.org/officeDocument/2006/relationships" xmlns:p="http://schemas.openxmlformats.org/presentationml/2006/main">
  <p:tag name="KPI_HAS_CHART" val="false"/>
</p:tagLst>
</file>

<file path=ppt/tags/tag8.xml><?xml version="1.0" encoding="utf-8"?>
<p:tagLst xmlns:a="http://schemas.openxmlformats.org/drawingml/2006/main" xmlns:r="http://schemas.openxmlformats.org/officeDocument/2006/relationships" xmlns:p="http://schemas.openxmlformats.org/presentationml/2006/main">
  <p:tag name="KPI_HAS_CHART" val="false"/>
</p:tagLst>
</file>

<file path=ppt/tags/tag9.xml><?xml version="1.0" encoding="utf-8"?>
<p:tagLst xmlns:a="http://schemas.openxmlformats.org/drawingml/2006/main" xmlns:r="http://schemas.openxmlformats.org/officeDocument/2006/relationships" xmlns:p="http://schemas.openxmlformats.org/presentationml/2006/main">
  <p:tag name="KPI_HAS_CHART" val="false"/>
</p:tagLst>
</file>

<file path=ppt/theme/theme1.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2017_HTAA_Diabetes">
  <a:themeElements>
    <a:clrScheme name="2018 CCO LIVE">
      <a:dk1>
        <a:srgbClr val="455560"/>
      </a:dk1>
      <a:lt1>
        <a:srgbClr val="FFFFFF"/>
      </a:lt1>
      <a:dk2>
        <a:srgbClr val="000000"/>
      </a:dk2>
      <a:lt2>
        <a:srgbClr val="CDCDCF"/>
      </a:lt2>
      <a:accent1>
        <a:srgbClr val="015873"/>
      </a:accent1>
      <a:accent2>
        <a:srgbClr val="4DA1BB"/>
      </a:accent2>
      <a:accent3>
        <a:srgbClr val="E1471D"/>
      </a:accent3>
      <a:accent4>
        <a:srgbClr val="00823B"/>
      </a:accent4>
      <a:accent5>
        <a:srgbClr val="FDB338"/>
      </a:accent5>
      <a:accent6>
        <a:srgbClr val="682E74"/>
      </a:accent6>
      <a:hlink>
        <a:srgbClr val="E1471D"/>
      </a:hlink>
      <a:folHlink>
        <a:srgbClr val="015873"/>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0">
          <a:solidFill>
            <a:schemeClr val="bg1"/>
          </a:solidFill>
          <a:miter lim="800000"/>
          <a:headEnd/>
          <a:tailEnd/>
        </a:ln>
      </a:spPr>
      <a:bodyPr anchor="b"/>
      <a:lstStyle>
        <a:defPPr algn="ctr" eaLnBrk="1" hangingPunct="1">
          <a:spcBef>
            <a:spcPct val="35000"/>
          </a:spcBef>
          <a:spcAft>
            <a:spcPct val="25000"/>
          </a:spcAft>
          <a:buClr>
            <a:schemeClr val="folHlink"/>
          </a:buClr>
          <a:buNone/>
          <a:defRPr sz="1800" b="0" dirty="0">
            <a:solidFill>
              <a:schemeClr val="tx1"/>
            </a:solidFill>
            <a:latin typeface="Calibri" panose="020F0502020204030204" pitchFamily="34" charset="0"/>
          </a:defRPr>
        </a:defPPr>
      </a:lstStyle>
    </a:spDef>
    <a:lnDef>
      <a:spPr bwMode="auto">
        <a:noFill/>
        <a:ln w="28575" cap="flat" cmpd="sng" algn="ctr">
          <a:solidFill>
            <a:schemeClr val="bg1"/>
          </a:solidFill>
          <a:prstDash val="solid"/>
          <a:round/>
          <a:headEnd type="none" w="med" len="med"/>
          <a:tailEnd type="none" w="med" len="med"/>
        </a:ln>
        <a:effectLst/>
      </a:spPr>
      <a:bodyPr/>
      <a:lstStyle/>
    </a:lnDef>
    <a:txDef>
      <a:spPr bwMode="auto">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a:spPr>
      <a:bodyPr wrap="square" rtlCol="0">
        <a:spAutoFit/>
      </a:bodyPr>
      <a:lstStyle>
        <a:defPPr algn="l">
          <a:lnSpc>
            <a:spcPct val="100000"/>
          </a:lnSpc>
          <a:spcBef>
            <a:spcPct val="50000"/>
          </a:spcBef>
          <a:spcAft>
            <a:spcPct val="0"/>
          </a:spcAft>
          <a:buClrTx/>
          <a:buFontTx/>
          <a:buNone/>
          <a:defRPr b="0" dirty="0" smtClean="0">
            <a:solidFill>
              <a:schemeClr val="bg1"/>
            </a:solidFill>
            <a:latin typeface="Calibri" panose="020F0502020204030204" pitchFamily="34" charset="0"/>
          </a:defRPr>
        </a:defPPr>
      </a:lstStyle>
    </a:txDef>
  </a:objectDefaults>
  <a:extraClrSchemeLst>
    <a:extraClrScheme>
      <a:clrScheme name="Custom Design 1">
        <a:dk1>
          <a:srgbClr val="CDCDCF"/>
        </a:dk1>
        <a:lt1>
          <a:srgbClr val="FFFFFF"/>
        </a:lt1>
        <a:dk2>
          <a:srgbClr val="09003E"/>
        </a:dk2>
        <a:lt2>
          <a:srgbClr val="F2F23A"/>
        </a:lt2>
        <a:accent1>
          <a:srgbClr val="12AD2B"/>
        </a:accent1>
        <a:accent2>
          <a:srgbClr val="5AAACE"/>
        </a:accent2>
        <a:accent3>
          <a:srgbClr val="AAAAAF"/>
        </a:accent3>
        <a:accent4>
          <a:srgbClr val="DADADA"/>
        </a:accent4>
        <a:accent5>
          <a:srgbClr val="AAD3AC"/>
        </a:accent5>
        <a:accent6>
          <a:srgbClr val="519ABA"/>
        </a:accent6>
        <a:hlink>
          <a:srgbClr val="F6A108"/>
        </a:hlink>
        <a:folHlink>
          <a:srgbClr val="2B85B8"/>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17_HTAA_Diabetes" id="{1367EE62-49C0-41AA-9F7D-AEA8A8F73D1D}" vid="{45DB6FF6-6200-4F3D-90FC-F48B64252754}"/>
    </a:ext>
  </a:extLst>
</a:theme>
</file>

<file path=ppt/theme/theme3.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Blank Presentation">
  <a:themeElements>
    <a:clrScheme name="">
      <a:dk1>
        <a:srgbClr val="FFFFFF"/>
      </a:dk1>
      <a:lt1>
        <a:srgbClr val="FFFFFF"/>
      </a:lt1>
      <a:dk2>
        <a:srgbClr val="000000"/>
      </a:dk2>
      <a:lt2>
        <a:srgbClr val="808080"/>
      </a:lt2>
      <a:accent1>
        <a:srgbClr val="BBE0E3"/>
      </a:accent1>
      <a:accent2>
        <a:srgbClr val="333399"/>
      </a:accent2>
      <a:accent3>
        <a:srgbClr val="FFFFFF"/>
      </a:accent3>
      <a:accent4>
        <a:srgbClr val="DADADA"/>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8862A45804C7345BFDE61DA2C172BE7" ma:contentTypeVersion="19" ma:contentTypeDescription="Create a new document." ma:contentTypeScope="" ma:versionID="83bf1051954f228ef3dccc82cfc58357">
  <xsd:schema xmlns:xsd="http://www.w3.org/2001/XMLSchema" xmlns:xs="http://www.w3.org/2001/XMLSchema" xmlns:p="http://schemas.microsoft.com/office/2006/metadata/properties" xmlns:ns1="96f1686b-f877-4eb8-89ab-3a67a5dc2612" xmlns:ns3="b4104d5b-b872-4636-a728-507be7308f43" targetNamespace="http://schemas.microsoft.com/office/2006/metadata/properties" ma:root="true" ma:fieldsID="b1f103e14bcb636125a88c7b57b71e20" ns1:_="" ns3:_="">
    <xsd:import namespace="96f1686b-f877-4eb8-89ab-3a67a5dc2612"/>
    <xsd:import namespace="b4104d5b-b872-4636-a728-507be7308f43"/>
    <xsd:element name="properties">
      <xsd:complexType>
        <xsd:sequence>
          <xsd:element name="documentManagement">
            <xsd:complexType>
              <xsd:all>
                <xsd:element ref="ns1:QID" minOccurs="0"/>
                <xsd:element ref="ns1:Status" minOccurs="0"/>
                <xsd:element ref="ns1:MediaServiceMetadata" minOccurs="0"/>
                <xsd:element ref="ns1:MediaServiceFastMetadata" minOccurs="0"/>
                <xsd:element ref="ns1:MediaServiceAutoTags" minOccurs="0"/>
                <xsd:element ref="ns1:MediaServiceOCR" minOccurs="0"/>
                <xsd:element ref="ns1:MediaServiceDateTaken" minOccurs="0"/>
                <xsd:element ref="ns1:MediaServiceLocation" minOccurs="0"/>
                <xsd:element ref="ns3:SharedWithUsers" minOccurs="0"/>
                <xsd:element ref="ns3:SharedWithDetails" minOccurs="0"/>
                <xsd:element ref="ns1:MediaServiceEventHashCode" minOccurs="0"/>
                <xsd:element ref="ns1:MediaServiceGenerationTime" minOccurs="0"/>
                <xsd:element ref="ns3:TaxKeywordTaxHTField" minOccurs="0"/>
                <xsd:element ref="ns3:TaxCatchAll" minOccurs="0"/>
                <xsd:element ref="ns1:MediaServiceAutoKeyPoints" minOccurs="0"/>
                <xsd:element ref="ns1:MediaServiceKeyPoints" minOccurs="0"/>
                <xsd:element ref="ns1:lcf76f155ced4ddcb4097134ff3c332f"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6f1686b-f877-4eb8-89ab-3a67a5dc2612" elementFormDefault="qualified">
    <xsd:import namespace="http://schemas.microsoft.com/office/2006/documentManagement/types"/>
    <xsd:import namespace="http://schemas.microsoft.com/office/infopath/2007/PartnerControls"/>
    <xsd:element name="QID" ma:index="0" nillable="true" ma:displayName="QID" ma:indexed="true" ma:internalName="QID">
      <xsd:simpleType>
        <xsd:restriction base="dms:Number"/>
      </xsd:simpleType>
    </xsd:element>
    <xsd:element name="Status" ma:index="3" nillable="true" ma:displayName="Status" ma:format="Dropdown" ma:internalName="Status">
      <xsd:simpleType>
        <xsd:restriction base="dms:Choice">
          <xsd:enumeration value="Not started"/>
          <xsd:enumeration value="Web Build"/>
          <xsd:enumeration value="In Progress"/>
          <xsd:enumeration value="Launched"/>
          <xsd:enumeration value="Complete"/>
          <xsd:enumeration value="Delayed"/>
        </xsd:restriction>
      </xsd:simpleType>
    </xsd:element>
    <xsd:element name="MediaServiceMetadata" ma:index="6" nillable="true" ma:displayName="MediaServiceMetadata" ma:hidden="true" ma:internalName="MediaServiceMetadata" ma:readOnly="true">
      <xsd:simpleType>
        <xsd:restriction base="dms:Note"/>
      </xsd:simpleType>
    </xsd:element>
    <xsd:element name="MediaServiceFastMetadata" ma:index="7" nillable="true" ma:displayName="MediaServiceFastMetadata" ma:hidden="true" ma:internalName="MediaServiceFastMetadata" ma:readOnly="true">
      <xsd:simpleType>
        <xsd:restriction base="dms:Note"/>
      </xsd:simpleType>
    </xsd:element>
    <xsd:element name="MediaServiceAutoTags" ma:index="8" nillable="true" ma:displayName="MediaServiceAutoTags" ma:internalName="MediaServiceAutoTags" ma:readOnly="true">
      <xsd:simpleType>
        <xsd:restriction base="dms:Text"/>
      </xsd:simpleType>
    </xsd:element>
    <xsd:element name="MediaServiceOCR" ma:index="9" nillable="true" ma:displayName="MediaServiceOCR" ma:internalName="MediaServiceOCR" ma:readOnly="true">
      <xsd:simpleType>
        <xsd:restriction base="dms:Note">
          <xsd:maxLength value="255"/>
        </xsd:restriction>
      </xsd:simpleType>
    </xsd:element>
    <xsd:element name="MediaServiceDateTaken" ma:index="10" nillable="true" ma:displayName="MediaServiceDateTaken" ma:hidden="true" ma:internalName="MediaServiceDateTaken" ma:readOnly="true">
      <xsd:simpleType>
        <xsd:restriction base="dms:Text"/>
      </xsd:simpleType>
    </xsd:element>
    <xsd:element name="MediaServiceLocation" ma:index="11" nillable="true" ma:displayName="MediaServiceLocation" ma:internalName="MediaServiceLocation"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AutoKeyPoints" ma:index="23" nillable="true" ma:displayName="MediaServiceAutoKeyPoints" ma:hidden="true" ma:internalName="MediaServiceAutoKeyPoints" ma:readOnly="true">
      <xsd:simpleType>
        <xsd:restriction base="dms:Note"/>
      </xsd:simpleType>
    </xsd:element>
    <xsd:element name="MediaServiceKeyPoints" ma:index="24" nillable="true" ma:displayName="KeyPoints" ma:internalName="MediaServiceKeyPoints" ma:readOnly="true">
      <xsd:simpleType>
        <xsd:restriction base="dms:Note">
          <xsd:maxLength value="255"/>
        </xsd:restriction>
      </xsd:simpleType>
    </xsd:element>
    <xsd:element name="lcf76f155ced4ddcb4097134ff3c332f" ma:index="26" nillable="true" ma:taxonomy="true" ma:internalName="lcf76f155ced4ddcb4097134ff3c332f" ma:taxonomyFieldName="MediaServiceImageTags" ma:displayName="Image Tags" ma:readOnly="false" ma:fieldId="{5cf76f15-5ced-4ddc-b409-7134ff3c332f}" ma:taxonomyMulti="true" ma:sspId="4c811d1f-5e4a-4ee3-9cfd-88a4fb073ce4"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b4104d5b-b872-4636-a728-507be7308f43"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KeywordTaxHTField" ma:index="21" nillable="true" ma:taxonomy="true" ma:internalName="TaxKeywordTaxHTField" ma:taxonomyFieldName="TaxKeyword" ma:displayName="Enterprise Keywords" ma:fieldId="{23f27201-bee3-471e-b2e7-b64fd8b7ca38}" ma:taxonomyMulti="true" ma:sspId="00000000-0000-0000-0000-000000000000" ma:termSetId="00000000-0000-0000-0000-000000000000" ma:anchorId="00000000-0000-0000-0000-000000000000" ma:open="true" ma:isKeyword="true">
      <xsd:complexType>
        <xsd:sequence>
          <xsd:element ref="pc:Terms" minOccurs="0" maxOccurs="1"/>
        </xsd:sequence>
      </xsd:complexType>
    </xsd:element>
    <xsd:element name="TaxCatchAll" ma:index="22" nillable="true" ma:displayName="Taxonomy Catch All Column" ma:hidden="true" ma:list="{d75259b8-d078-43ce-9531-d35c0553c861}" ma:internalName="TaxCatchAll" ma:showField="CatchAllData" ma:web="b4104d5b-b872-4636-a728-507be7308f4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6" ma:displayName="Content Type"/>
        <xsd:element ref="dc:title" minOccurs="0" maxOccurs="1" ma:index="2"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0F83963-D28C-4161-9041-39147EEFE75D}"/>
</file>

<file path=customXml/itemProps2.xml><?xml version="1.0" encoding="utf-8"?>
<ds:datastoreItem xmlns:ds="http://schemas.openxmlformats.org/officeDocument/2006/customXml" ds:itemID="{89834A66-1C1B-4BDE-8854-1C7CB6A46EDF}"/>
</file>

<file path=docProps/app.xml><?xml version="1.0" encoding="utf-8"?>
<Properties xmlns="http://schemas.openxmlformats.org/officeDocument/2006/extended-properties" xmlns:vt="http://schemas.openxmlformats.org/officeDocument/2006/docPropsVTypes">
  <TotalTime>11016</TotalTime>
  <Words>6351</Words>
  <Application>Microsoft Macintosh PowerPoint</Application>
  <PresentationFormat>Widescreen</PresentationFormat>
  <Paragraphs>740</Paragraphs>
  <Slides>136</Slides>
  <Notes>11</Notes>
  <HiddenSlides>0</HiddenSlides>
  <MMClips>0</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136</vt:i4>
      </vt:variant>
    </vt:vector>
  </HeadingPairs>
  <TitlesOfParts>
    <vt:vector size="149" baseType="lpstr">
      <vt:lpstr>Arial</vt:lpstr>
      <vt:lpstr>Arial Narrow</vt:lpstr>
      <vt:lpstr>Calibri</vt:lpstr>
      <vt:lpstr>Courier New</vt:lpstr>
      <vt:lpstr>Helvetica</vt:lpstr>
      <vt:lpstr>Symbol</vt:lpstr>
      <vt:lpstr>Times New Roman</vt:lpstr>
      <vt:lpstr>Trebuchet MS</vt:lpstr>
      <vt:lpstr>Wingdings</vt:lpstr>
      <vt:lpstr>3_Default Design</vt:lpstr>
      <vt:lpstr>1_2017_HTAA_Diabetes</vt:lpstr>
      <vt:lpstr>1_Default Design</vt:lpstr>
      <vt:lpstr>3_Blank Presentation</vt:lpstr>
      <vt:lpstr>Monday, June 6, 2022 6:45 AM – 7:45 AM CT (7:45 AM – 8:45 AM ET)</vt:lpstr>
      <vt:lpstr>Faculty</vt:lpstr>
      <vt:lpstr>PowerPoint Presentation</vt:lpstr>
      <vt:lpstr>PowerPoint Presentation</vt:lpstr>
      <vt:lpstr>Commercial Support</vt:lpstr>
      <vt:lpstr>Dr Love — Disclosures</vt:lpstr>
      <vt:lpstr>Dr Loriot — Disclosures</vt:lpstr>
      <vt:lpstr>Dr Plimack — Disclosures</vt:lpstr>
      <vt:lpstr>Dr Rosenberg — Disclosures</vt:lpstr>
      <vt:lpstr>Monday, June 6, 2022 6:45 AM – 7:45 AM CT (7:45 AM – 8:45 AM ET)</vt:lpstr>
      <vt:lpstr>Agenda</vt:lpstr>
      <vt:lpstr>Agenda</vt:lpstr>
      <vt:lpstr>PowerPoint Presentation</vt:lpstr>
      <vt:lpstr>Clinical case: what would you recommend?</vt:lpstr>
      <vt:lpstr>Clinical case</vt:lpstr>
      <vt:lpstr>Clinical case: what would you recommend?</vt:lpstr>
      <vt:lpstr>Clinical case</vt:lpstr>
      <vt:lpstr>Clinical case: what would you recommend?</vt:lpstr>
      <vt:lpstr>Clinical case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KEYNOTE-057: Pembrolizumab for High-Risk Non-Muscle-Invasive Bladder Cancer (NMIBC) Response, Duration of Response and Summary of Adverse Events (AEs)</vt:lpstr>
      <vt:lpstr>Key Ongoing Phase III Trials of Anti-PD-1/PD-L1 Antibodies for NMIBC</vt:lpstr>
      <vt:lpstr>PowerPoint Presentation</vt:lpstr>
      <vt:lpstr>CheckMate 274: Adjuvant Nivolumab for High-Risk MIBC Disease-Free Survival in the Intent-to-Treat Population</vt:lpstr>
      <vt:lpstr>CheckMate 274: Adjuvant Nivolumab for High-Risk MIBC Disease-Free Survival for Patients with PD-L1 Expression of 1% or More</vt:lpstr>
      <vt:lpstr>PowerPoint Presentation</vt:lpstr>
      <vt:lpstr>Components of TAR-200</vt:lpstr>
      <vt:lpstr>SunRISe-2: TAR-200 in Combination with Cetrelimab versus Concurrent Chemoradiation Therapy for Patients with MIBC</vt:lpstr>
      <vt:lpstr>PowerPoint Presentation</vt:lpstr>
      <vt:lpstr>EV-103 Cohort H Study Schema</vt:lpstr>
      <vt:lpstr>EV-103 Cohort H: Efficacy by Central Pathology Review</vt:lpstr>
      <vt:lpstr>Phase II Study of Erdafitinib versus Investigator’s Choice of Intravesical Chemotherapy for Patients with Recurrence of High-Risk NMIBC After BCG</vt:lpstr>
      <vt:lpstr>Agenda</vt:lpstr>
      <vt:lpstr>PowerPoint Presentation</vt:lpstr>
      <vt:lpstr>Any additional work-up?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JAVELIN-100: Long-Term Overall Survival (OS)</vt:lpstr>
      <vt:lpstr>JAVELIN-100: Investigator-Assessed Progression-Free Survival (PFS)</vt:lpstr>
      <vt:lpstr>Enfortumab Vedotin: Nectin-4 Targeted Therapy</vt:lpstr>
      <vt:lpstr>Study EV-103: Update on Durability Results and Long Term Outcome of Enfortumab Vedotin + Pembrolizumab in First Line Locally Advanced or Metastatic Urothelial Carcinoma (la/mUC)</vt:lpstr>
      <vt:lpstr>EV-103: Enfortumab Vedotin with Pembrolizumab as First-Line Therapy for Locally Advanced or Metastatic Urothelial Carcinoma</vt:lpstr>
      <vt:lpstr>PowerPoint Presentation</vt:lpstr>
      <vt:lpstr>Rationale for Combining Erdafitinib and Cetrelimab</vt:lpstr>
      <vt:lpstr>NORSE: Response and Antitumor Activity</vt:lpstr>
      <vt:lpstr>Agenda</vt:lpstr>
      <vt:lpstr>PowerPoint Presentation</vt:lpstr>
      <vt:lpstr>PowerPoint Presentation</vt:lpstr>
      <vt:lpstr>PowerPoint Presentation</vt:lpstr>
      <vt:lpstr>PowerPoint Presentation</vt:lpstr>
      <vt:lpstr>PowerPoint Presentation</vt:lpstr>
      <vt:lpstr>Phase II erdafitinib: Oral pan-FGFR (1-4) inhibitor </vt:lpstr>
      <vt:lpstr> Phosphorous</vt:lpstr>
      <vt:lpstr>PowerPoint Presentation</vt:lpstr>
      <vt:lpstr>Erdafitinib: Response at 6 mg daily</vt:lpstr>
      <vt:lpstr>PowerPoint Presentation</vt:lpstr>
      <vt:lpstr>PowerPoint Presentation</vt:lpstr>
      <vt:lpstr>PowerPoint Presentation</vt:lpstr>
      <vt:lpstr>PowerPoint Presentation</vt:lpstr>
      <vt:lpstr>PowerPoint Presentation</vt:lpstr>
      <vt:lpstr>EV-301: Survival and Response Analyses</vt:lpstr>
      <vt:lpstr>EV-301: Antitumor Response</vt:lpstr>
      <vt:lpstr>EV-301: Treatment-Related Adverse Events (TRAEs) of Special Interest</vt:lpstr>
      <vt:lpstr>PowerPoint Presentation</vt:lpstr>
      <vt:lpstr>FGFR3 Genomic Alterations in Muscle-Invasive Bladder Cancer</vt:lpstr>
      <vt:lpstr>PowerPoint Presentation</vt:lpstr>
      <vt:lpstr>BLC2001: Responses in Patients Who Received the Selected 8 mg/Day Erdafitinib UpT Regimen </vt:lpstr>
      <vt:lpstr>BLC2001: Post-Hoc Analysis of the Cumulative Incidence of First-Onset Central Serous Retinopathy Events by Grade </vt:lpstr>
      <vt:lpstr>BLC2001: Select Treatment-Emergent Adverse Events</vt:lpstr>
      <vt:lpstr>PowerPoint Presentation</vt:lpstr>
      <vt:lpstr>Sacituzumab Govitecan: A First-in-Class TROP2-Directed Antibody-Drug Conjugate</vt:lpstr>
      <vt:lpstr>TROPHY U-01 (Cohort 1): Objective Response Rate, Duration of Response and Survival</vt:lpstr>
      <vt:lpstr>PowerPoint Presentation</vt:lpstr>
      <vt:lpstr>TROPHY U-01: Overall Response and Best Change from Baseline in Tumor Size </vt:lpstr>
      <vt:lpstr>PowerPoint Presentation</vt:lpstr>
      <vt:lpstr>Phase II Study of Disitamab Vedotin (RC48) for HER2-Positive Locally Advanced or Metastatic Urothelial Carcinoma</vt:lpstr>
      <vt:lpstr>PowerPoint Presentation</vt:lpstr>
      <vt:lpstr>PowerPoint Presentation</vt:lpstr>
      <vt:lpstr>TAR-200-101: Study Design and Outcomes</vt:lpstr>
      <vt:lpstr>SunRISe-1: Ongoing Phase IIb Trial of TAR-200, Cetrelimab, or the Combination for BCG-Unresponsive, High-Risk NMIBC</vt:lpstr>
      <vt:lpstr>PowerPoint Presentation</vt:lpstr>
      <vt:lpstr>IMvigor130: Overall Survival (OS) with Monotherapy (Arm B vs Arm C)</vt:lpstr>
      <vt:lpstr>IMvigor130: OS by PD-L1 Status</vt:lpstr>
      <vt:lpstr>PowerPoint Presentation</vt:lpstr>
      <vt:lpstr>KEYNOTE-361: Progression-Free and Overall Survival with Pembrolizumab and Chemotherapy</vt:lpstr>
      <vt:lpstr>KEYNOTE-361: OS with Pembrolizumab Alone</vt:lpstr>
      <vt:lpstr>CheckMate 901 Evaluating Nivolumab with Ipilimumab as First-Line Treatment for Unresectable or Metastatic Urothelial Carcinoma Fails to Meet Primary Endpoint Press Release: May 16, 2022 </vt:lpstr>
      <vt:lpstr>PowerPoint Presentation</vt:lpstr>
      <vt:lpstr>LEAP-011 Study Design</vt:lpstr>
      <vt:lpstr>LEAP-011: Progression-Free Survival by BICR</vt:lpstr>
      <vt:lpstr>LEAP-011: Overall Survival</vt:lpstr>
      <vt:lpstr>LEAP-011: Confirmed ORR by BICR</vt:lpstr>
      <vt:lpstr>LEAP-011: Summary of Treatment-Related Adverse Events</vt:lpstr>
      <vt:lpstr>JAVELIN-100 Study Design</vt:lpstr>
      <vt:lpstr>PowerPoint Presentation</vt:lpstr>
      <vt:lpstr>The ARIES Study Design</vt:lpstr>
      <vt:lpstr>ARIES Primary Endpoint: 1-Year and Median Overall Survival</vt:lpstr>
      <vt:lpstr>ARIES Secondary Endpoint: Overall Survival by PD-L1 Expression</vt:lpstr>
      <vt:lpstr>ARIES Secondary Endpoint: Response Rate</vt:lpstr>
      <vt:lpstr>PowerPoint Presentation</vt:lpstr>
      <vt:lpstr>EV-201: Efficacy in Cisplatin-Ineligible Patients with Advanced Urothelial Carcinoma Previously Treated with PD-1 or PD-L1 Inhibitor Therapy</vt:lpstr>
      <vt:lpstr>NORSE: Phase II Trial Design</vt:lpstr>
      <vt:lpstr>NORSE: Safety</vt:lpstr>
      <vt:lpstr>NORSE: Treatment-Emergent Adverse Events</vt:lpstr>
      <vt:lpstr>Rationale for Targeting FGFR in Urothelial Carcinoma (UC)1,2</vt:lpstr>
      <vt:lpstr>Antibody-Drug Conjugates in UBC</vt:lpstr>
      <vt:lpstr>PowerPoint Presentation</vt:lpstr>
      <vt:lpstr>TROPHY U-01 Multicohort-Phase Trial in Metastatic Urothelial Carcinoma</vt:lpstr>
      <vt:lpstr>TROPHY U-01: Objective Response Rate by Subgroup and Individual Response Assessment</vt:lpstr>
      <vt:lpstr>TROPHY U-01: Most Common Treatment-Related Adverse Events for All Patients</vt:lpstr>
      <vt:lpstr>Cabozantinib in Combination with Atezolizumab in Urothelial Carcinoma Previously Treated with Platinum-Containing Chemotherapy: Results from Cohort 2 of the COSMIC-021 Study</vt:lpstr>
      <vt:lpstr>COSMIC-021: Study Design for UC Expansion Cohort 2</vt:lpstr>
      <vt:lpstr>COSMIC-021: Immune-Related Adverse Events (AEs)</vt:lpstr>
      <vt:lpstr>COSMIC-021: Tumor Response by RECIST v1.1, Investigator Report</vt:lpstr>
      <vt:lpstr>Cabozantinib (C) in Combination with Atezolizumab (A) in Urothelial Carcinoma (UC): Results from Cohorts 3, 4, 5 of the COSMIC-021 Study </vt:lpstr>
      <vt:lpstr>A Randomised, Double Blind, Phase II Clinical Trial of Maintenance Cabozantinib Following Chemotherapy for Metastatic Urothelial Carcinoma (mUC): Final Analysis of the ATLANTIS Cabozantinib Comparison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Year In Review Prostate Cancer  Wednesday, November 18, 2020 2:00 PM – 3:30 PM ET</dc:title>
  <dc:creator>Rick Kaderman</dc:creator>
  <cp:lastModifiedBy>Silvana Izquierdo</cp:lastModifiedBy>
  <cp:revision>1044</cp:revision>
  <cp:lastPrinted>2020-12-08T02:40:56Z</cp:lastPrinted>
  <dcterms:created xsi:type="dcterms:W3CDTF">2020-11-13T19:02:13Z</dcterms:created>
  <dcterms:modified xsi:type="dcterms:W3CDTF">2022-06-07T13:50:05Z</dcterms:modified>
</cp:coreProperties>
</file>