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diagrams/data1.xml" ContentType="application/vnd.openxmlformats-officedocument.drawingml.diagramData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diagrams/drawing1.xml" ContentType="application/vnd.ms-office.drawingml.diagramDrawing+xml"/>
  <Override PartName="/ppt/notesMasters/notesMaster1.xml" ContentType="application/vnd.openxmlformats-officedocument.presentationml.notesMaster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0" r:id="rId2"/>
  </p:sldMasterIdLst>
  <p:notesMasterIdLst>
    <p:notesMasterId r:id="rId50"/>
  </p:notesMasterIdLst>
  <p:sldIdLst>
    <p:sldId id="370" r:id="rId3"/>
    <p:sldId id="2146846705" r:id="rId4"/>
    <p:sldId id="367" r:id="rId5"/>
    <p:sldId id="341" r:id="rId6"/>
    <p:sldId id="353" r:id="rId7"/>
    <p:sldId id="351" r:id="rId8"/>
    <p:sldId id="326" r:id="rId9"/>
    <p:sldId id="2146846710" r:id="rId10"/>
    <p:sldId id="2146846708" r:id="rId11"/>
    <p:sldId id="330" r:id="rId12"/>
    <p:sldId id="2146846709" r:id="rId13"/>
    <p:sldId id="349" r:id="rId14"/>
    <p:sldId id="368" r:id="rId15"/>
    <p:sldId id="2146846698" r:id="rId16"/>
    <p:sldId id="356" r:id="rId17"/>
    <p:sldId id="288" r:id="rId18"/>
    <p:sldId id="500" r:id="rId19"/>
    <p:sldId id="12512" r:id="rId20"/>
    <p:sldId id="12513" r:id="rId21"/>
    <p:sldId id="2146846707" r:id="rId22"/>
    <p:sldId id="337" r:id="rId23"/>
    <p:sldId id="359" r:id="rId24"/>
    <p:sldId id="517" r:id="rId25"/>
    <p:sldId id="12519" r:id="rId26"/>
    <p:sldId id="2146846706" r:id="rId27"/>
    <p:sldId id="12511" r:id="rId28"/>
    <p:sldId id="2146846702" r:id="rId29"/>
    <p:sldId id="2146846703" r:id="rId30"/>
    <p:sldId id="2146846704" r:id="rId31"/>
    <p:sldId id="270" r:id="rId32"/>
    <p:sldId id="257" r:id="rId33"/>
    <p:sldId id="267" r:id="rId34"/>
    <p:sldId id="269" r:id="rId35"/>
    <p:sldId id="264" r:id="rId36"/>
    <p:sldId id="268" r:id="rId37"/>
    <p:sldId id="271" r:id="rId38"/>
    <p:sldId id="258" r:id="rId39"/>
    <p:sldId id="278" r:id="rId40"/>
    <p:sldId id="279" r:id="rId41"/>
    <p:sldId id="280" r:id="rId42"/>
    <p:sldId id="282" r:id="rId43"/>
    <p:sldId id="272" r:id="rId44"/>
    <p:sldId id="262" r:id="rId45"/>
    <p:sldId id="275" r:id="rId46"/>
    <p:sldId id="276" r:id="rId47"/>
    <p:sldId id="273" r:id="rId48"/>
    <p:sldId id="274" r:id="rId49"/>
  </p:sldIdLst>
  <p:sldSz cx="12192000" cy="6858000"/>
  <p:notesSz cx="7104063" cy="10234613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1D24"/>
    <a:srgbClr val="FF66CC"/>
    <a:srgbClr val="5767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02" autoAdjust="0"/>
    <p:restoredTop sz="94660"/>
  </p:normalViewPr>
  <p:slideViewPr>
    <p:cSldViewPr>
      <p:cViewPr varScale="1">
        <p:scale>
          <a:sx n="90" d="100"/>
          <a:sy n="90" d="100"/>
        </p:scale>
        <p:origin x="240" y="7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customXml" Target="../customXml/item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customXml" Target="../customXml/item2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customXml" Target="../customXml/item3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5301E5-ACAC-448C-AC07-7B672583C3BB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959AEC61-3B0F-44D9-B168-D600447A7148}">
      <dgm:prSet phldrT="[Text]" custT="1"/>
      <dgm:spPr/>
      <dgm:t>
        <a:bodyPr/>
        <a:lstStyle/>
        <a:p>
          <a:r>
            <a:rPr lang="en-GB" sz="1400" b="1" dirty="0">
              <a:solidFill>
                <a:srgbClr val="002060"/>
              </a:solidFill>
            </a:rPr>
            <a:t>PHASE 1</a:t>
          </a:r>
        </a:p>
        <a:p>
          <a:endParaRPr lang="en-GB" sz="1400" dirty="0"/>
        </a:p>
      </dgm:t>
    </dgm:pt>
    <dgm:pt modelId="{FB4F5ACC-9B81-4CA7-94BF-EFDB4BB619DF}" type="parTrans" cxnId="{6673DB48-D1C2-4F2E-8D0F-BD60D0A28214}">
      <dgm:prSet/>
      <dgm:spPr/>
      <dgm:t>
        <a:bodyPr/>
        <a:lstStyle/>
        <a:p>
          <a:endParaRPr lang="en-GB"/>
        </a:p>
      </dgm:t>
    </dgm:pt>
    <dgm:pt modelId="{C07F3485-3A3A-49AF-8659-1E92B4970FC9}" type="sibTrans" cxnId="{6673DB48-D1C2-4F2E-8D0F-BD60D0A28214}">
      <dgm:prSet/>
      <dgm:spPr/>
      <dgm:t>
        <a:bodyPr/>
        <a:lstStyle/>
        <a:p>
          <a:endParaRPr lang="en-GB"/>
        </a:p>
      </dgm:t>
    </dgm:pt>
    <dgm:pt modelId="{2DF63E8C-46B6-4D5F-B5E5-912DAD8FAB32}">
      <dgm:prSet phldrT="[Text]" custT="1"/>
      <dgm:spPr/>
      <dgm:t>
        <a:bodyPr/>
        <a:lstStyle/>
        <a:p>
          <a:r>
            <a:rPr lang="en-GB" sz="1400" b="1" dirty="0">
              <a:solidFill>
                <a:srgbClr val="002060"/>
              </a:solidFill>
            </a:rPr>
            <a:t>PHASE 2</a:t>
          </a:r>
        </a:p>
      </dgm:t>
    </dgm:pt>
    <dgm:pt modelId="{81EA6BF0-57CD-470D-8CD8-01E628651548}" type="parTrans" cxnId="{AF1D0492-CCFB-4D0F-AB72-62339180509A}">
      <dgm:prSet/>
      <dgm:spPr/>
      <dgm:t>
        <a:bodyPr/>
        <a:lstStyle/>
        <a:p>
          <a:endParaRPr lang="en-GB"/>
        </a:p>
      </dgm:t>
    </dgm:pt>
    <dgm:pt modelId="{5879BE40-7E36-416E-8038-64185301907A}" type="sibTrans" cxnId="{AF1D0492-CCFB-4D0F-AB72-62339180509A}">
      <dgm:prSet/>
      <dgm:spPr/>
      <dgm:t>
        <a:bodyPr/>
        <a:lstStyle/>
        <a:p>
          <a:endParaRPr lang="en-GB"/>
        </a:p>
      </dgm:t>
    </dgm:pt>
    <dgm:pt modelId="{D3C610E1-2CE3-4F31-85D1-D68C48925F3A}">
      <dgm:prSet phldrT="[Text]" custT="1"/>
      <dgm:spPr/>
      <dgm:t>
        <a:bodyPr/>
        <a:lstStyle/>
        <a:p>
          <a:pPr algn="l"/>
          <a:r>
            <a:rPr lang="en-GB" sz="1400" b="1" dirty="0">
              <a:solidFill>
                <a:srgbClr val="002060"/>
              </a:solidFill>
            </a:rPr>
            <a:t>PHASE 3</a:t>
          </a:r>
        </a:p>
      </dgm:t>
    </dgm:pt>
    <dgm:pt modelId="{2EE8AC99-6B38-4B74-920B-E4E6AB9DE632}" type="parTrans" cxnId="{F6D1C15B-C06F-4C3D-A6A4-2EFD244868F9}">
      <dgm:prSet/>
      <dgm:spPr/>
      <dgm:t>
        <a:bodyPr/>
        <a:lstStyle/>
        <a:p>
          <a:endParaRPr lang="en-GB"/>
        </a:p>
      </dgm:t>
    </dgm:pt>
    <dgm:pt modelId="{4F7F6D80-6443-4697-B52A-84FE18BCBF4B}" type="sibTrans" cxnId="{F6D1C15B-C06F-4C3D-A6A4-2EFD244868F9}">
      <dgm:prSet/>
      <dgm:spPr/>
      <dgm:t>
        <a:bodyPr/>
        <a:lstStyle/>
        <a:p>
          <a:endParaRPr lang="en-GB"/>
        </a:p>
      </dgm:t>
    </dgm:pt>
    <dgm:pt modelId="{63AF7457-5B59-46FF-A271-0461E82E4083}" type="pres">
      <dgm:prSet presAssocID="{385301E5-ACAC-448C-AC07-7B672583C3BB}" presName="arrowDiagram" presStyleCnt="0">
        <dgm:presLayoutVars>
          <dgm:chMax val="5"/>
          <dgm:dir/>
          <dgm:resizeHandles val="exact"/>
        </dgm:presLayoutVars>
      </dgm:prSet>
      <dgm:spPr/>
    </dgm:pt>
    <dgm:pt modelId="{ED5DC9D7-E516-4CE4-B983-994071A08AFA}" type="pres">
      <dgm:prSet presAssocID="{385301E5-ACAC-448C-AC07-7B672583C3BB}" presName="arrow" presStyleLbl="bgShp" presStyleIdx="0" presStyleCnt="1" custAng="1207423" custLinFactNeighborX="423" custLinFactNeighborY="-438"/>
      <dgm:spPr/>
    </dgm:pt>
    <dgm:pt modelId="{4C239C1F-F66B-4350-89FB-B9DB204DE03C}" type="pres">
      <dgm:prSet presAssocID="{385301E5-ACAC-448C-AC07-7B672583C3BB}" presName="arrowDiagram3" presStyleCnt="0"/>
      <dgm:spPr/>
    </dgm:pt>
    <dgm:pt modelId="{DE58A3D3-940A-496E-A652-910E803FB66F}" type="pres">
      <dgm:prSet presAssocID="{959AEC61-3B0F-44D9-B168-D600447A7148}" presName="bullet3a" presStyleLbl="node1" presStyleIdx="0" presStyleCnt="3" custLinFactX="-141751" custLinFactY="-168901" custLinFactNeighborX="-200000" custLinFactNeighborY="-200000"/>
      <dgm:spPr/>
    </dgm:pt>
    <dgm:pt modelId="{923936F9-A54D-4D64-A871-C526A85B5D99}" type="pres">
      <dgm:prSet presAssocID="{959AEC61-3B0F-44D9-B168-D600447A7148}" presName="textBox3a" presStyleLbl="revTx" presStyleIdx="0" presStyleCnt="3" custScaleX="50037" custScaleY="19553" custLinFactX="-4331" custLinFactNeighborX="-100000" custLinFactNeighborY="-78868">
        <dgm:presLayoutVars>
          <dgm:bulletEnabled val="1"/>
        </dgm:presLayoutVars>
      </dgm:prSet>
      <dgm:spPr/>
    </dgm:pt>
    <dgm:pt modelId="{5EF54216-1F7F-4838-AC83-09F75791509E}" type="pres">
      <dgm:prSet presAssocID="{2DF63E8C-46B6-4D5F-B5E5-912DAD8FAB32}" presName="bullet3b" presStyleLbl="node1" presStyleIdx="1" presStyleCnt="3" custLinFactNeighborX="-59042" custLinFactNeighborY="-65730"/>
      <dgm:spPr/>
    </dgm:pt>
    <dgm:pt modelId="{2668986C-05CF-40C7-B9CA-015BB77583BE}" type="pres">
      <dgm:prSet presAssocID="{2DF63E8C-46B6-4D5F-B5E5-912DAD8FAB32}" presName="textBox3b" presStyleLbl="revTx" presStyleIdx="1" presStyleCnt="3" custScaleX="54478" custScaleY="23039" custLinFactNeighborX="-26817" custLinFactNeighborY="-52095">
        <dgm:presLayoutVars>
          <dgm:bulletEnabled val="1"/>
        </dgm:presLayoutVars>
      </dgm:prSet>
      <dgm:spPr/>
    </dgm:pt>
    <dgm:pt modelId="{136F207C-7137-47D7-B3EB-80ED3400DD1D}" type="pres">
      <dgm:prSet presAssocID="{D3C610E1-2CE3-4F31-85D1-D68C48925F3A}" presName="bullet3c" presStyleLbl="node1" presStyleIdx="2" presStyleCnt="3" custLinFactX="45783" custLinFactNeighborX="100000" custLinFactNeighborY="95404"/>
      <dgm:spPr/>
    </dgm:pt>
    <dgm:pt modelId="{49E1B576-65D1-49D2-BF97-CE00D72027B7}" type="pres">
      <dgm:prSet presAssocID="{D3C610E1-2CE3-4F31-85D1-D68C48925F3A}" presName="textBox3c" presStyleLbl="revTx" presStyleIdx="2" presStyleCnt="3" custScaleX="56835" custScaleY="15736" custLinFactNeighborX="24266" custLinFactNeighborY="-31938">
        <dgm:presLayoutVars>
          <dgm:bulletEnabled val="1"/>
        </dgm:presLayoutVars>
      </dgm:prSet>
      <dgm:spPr/>
    </dgm:pt>
  </dgm:ptLst>
  <dgm:cxnLst>
    <dgm:cxn modelId="{6673DB48-D1C2-4F2E-8D0F-BD60D0A28214}" srcId="{385301E5-ACAC-448C-AC07-7B672583C3BB}" destId="{959AEC61-3B0F-44D9-B168-D600447A7148}" srcOrd="0" destOrd="0" parTransId="{FB4F5ACC-9B81-4CA7-94BF-EFDB4BB619DF}" sibTransId="{C07F3485-3A3A-49AF-8659-1E92B4970FC9}"/>
    <dgm:cxn modelId="{84538A4B-5258-4079-9F5C-78A6F2CA0834}" type="presOf" srcId="{385301E5-ACAC-448C-AC07-7B672583C3BB}" destId="{63AF7457-5B59-46FF-A271-0461E82E4083}" srcOrd="0" destOrd="0" presId="urn:microsoft.com/office/officeart/2005/8/layout/arrow2"/>
    <dgm:cxn modelId="{F6D1C15B-C06F-4C3D-A6A4-2EFD244868F9}" srcId="{385301E5-ACAC-448C-AC07-7B672583C3BB}" destId="{D3C610E1-2CE3-4F31-85D1-D68C48925F3A}" srcOrd="2" destOrd="0" parTransId="{2EE8AC99-6B38-4B74-920B-E4E6AB9DE632}" sibTransId="{4F7F6D80-6443-4697-B52A-84FE18BCBF4B}"/>
    <dgm:cxn modelId="{01407E71-61C6-4AB2-8094-7010D70CCE11}" type="presOf" srcId="{959AEC61-3B0F-44D9-B168-D600447A7148}" destId="{923936F9-A54D-4D64-A871-C526A85B5D99}" srcOrd="0" destOrd="0" presId="urn:microsoft.com/office/officeart/2005/8/layout/arrow2"/>
    <dgm:cxn modelId="{AF1D0492-CCFB-4D0F-AB72-62339180509A}" srcId="{385301E5-ACAC-448C-AC07-7B672583C3BB}" destId="{2DF63E8C-46B6-4D5F-B5E5-912DAD8FAB32}" srcOrd="1" destOrd="0" parTransId="{81EA6BF0-57CD-470D-8CD8-01E628651548}" sibTransId="{5879BE40-7E36-416E-8038-64185301907A}"/>
    <dgm:cxn modelId="{364A6B98-446C-4B6C-ADEA-D34D13072FB6}" type="presOf" srcId="{D3C610E1-2CE3-4F31-85D1-D68C48925F3A}" destId="{49E1B576-65D1-49D2-BF97-CE00D72027B7}" srcOrd="0" destOrd="0" presId="urn:microsoft.com/office/officeart/2005/8/layout/arrow2"/>
    <dgm:cxn modelId="{882C82F3-E18E-494F-ABD2-764D7347C0E2}" type="presOf" srcId="{2DF63E8C-46B6-4D5F-B5E5-912DAD8FAB32}" destId="{2668986C-05CF-40C7-B9CA-015BB77583BE}" srcOrd="0" destOrd="0" presId="urn:microsoft.com/office/officeart/2005/8/layout/arrow2"/>
    <dgm:cxn modelId="{6091ABF1-A795-4B71-9A42-A65B291EC53B}" type="presParOf" srcId="{63AF7457-5B59-46FF-A271-0461E82E4083}" destId="{ED5DC9D7-E516-4CE4-B983-994071A08AFA}" srcOrd="0" destOrd="0" presId="urn:microsoft.com/office/officeart/2005/8/layout/arrow2"/>
    <dgm:cxn modelId="{98C56D0C-70F6-4BC2-B191-AE4F81FD967E}" type="presParOf" srcId="{63AF7457-5B59-46FF-A271-0461E82E4083}" destId="{4C239C1F-F66B-4350-89FB-B9DB204DE03C}" srcOrd="1" destOrd="0" presId="urn:microsoft.com/office/officeart/2005/8/layout/arrow2"/>
    <dgm:cxn modelId="{15C35091-97A2-435A-8B09-F69E4C8ABBB8}" type="presParOf" srcId="{4C239C1F-F66B-4350-89FB-B9DB204DE03C}" destId="{DE58A3D3-940A-496E-A652-910E803FB66F}" srcOrd="0" destOrd="0" presId="urn:microsoft.com/office/officeart/2005/8/layout/arrow2"/>
    <dgm:cxn modelId="{0286314C-FF44-4A19-98C7-7747C468C839}" type="presParOf" srcId="{4C239C1F-F66B-4350-89FB-B9DB204DE03C}" destId="{923936F9-A54D-4D64-A871-C526A85B5D99}" srcOrd="1" destOrd="0" presId="urn:microsoft.com/office/officeart/2005/8/layout/arrow2"/>
    <dgm:cxn modelId="{F75416DE-3D60-48C9-833B-697B9DCE79D7}" type="presParOf" srcId="{4C239C1F-F66B-4350-89FB-B9DB204DE03C}" destId="{5EF54216-1F7F-4838-AC83-09F75791509E}" srcOrd="2" destOrd="0" presId="urn:microsoft.com/office/officeart/2005/8/layout/arrow2"/>
    <dgm:cxn modelId="{051AA01F-A066-490F-922F-FF8E290FC9E9}" type="presParOf" srcId="{4C239C1F-F66B-4350-89FB-B9DB204DE03C}" destId="{2668986C-05CF-40C7-B9CA-015BB77583BE}" srcOrd="3" destOrd="0" presId="urn:microsoft.com/office/officeart/2005/8/layout/arrow2"/>
    <dgm:cxn modelId="{F3E8B84D-6987-484C-BC6F-85256CB71DC1}" type="presParOf" srcId="{4C239C1F-F66B-4350-89FB-B9DB204DE03C}" destId="{136F207C-7137-47D7-B3EB-80ED3400DD1D}" srcOrd="4" destOrd="0" presId="urn:microsoft.com/office/officeart/2005/8/layout/arrow2"/>
    <dgm:cxn modelId="{67366174-EEA5-4CEB-AB69-3A7654C4717D}" type="presParOf" srcId="{4C239C1F-F66B-4350-89FB-B9DB204DE03C}" destId="{49E1B576-65D1-49D2-BF97-CE00D72027B7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5DC9D7-E516-4CE4-B983-994071A08AFA}">
      <dsp:nvSpPr>
        <dsp:cNvPr id="0" name=""/>
        <dsp:cNvSpPr/>
      </dsp:nvSpPr>
      <dsp:spPr>
        <a:xfrm rot="1207423">
          <a:off x="934403" y="0"/>
          <a:ext cx="9250679" cy="578167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58A3D3-940A-496E-A652-910E803FB66F}">
      <dsp:nvSpPr>
        <dsp:cNvPr id="0" name=""/>
        <dsp:cNvSpPr/>
      </dsp:nvSpPr>
      <dsp:spPr>
        <a:xfrm>
          <a:off x="1248138" y="3103239"/>
          <a:ext cx="240517" cy="2405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3936F9-A54D-4D64-A871-C526A85B5D99}">
      <dsp:nvSpPr>
        <dsp:cNvPr id="0" name=""/>
        <dsp:cNvSpPr/>
      </dsp:nvSpPr>
      <dsp:spPr>
        <a:xfrm>
          <a:off x="480062" y="3465058"/>
          <a:ext cx="1078501" cy="326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445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rgbClr val="002060"/>
              </a:solidFill>
            </a:rPr>
            <a:t>PHASE 1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 dirty="0"/>
        </a:p>
      </dsp:txBody>
      <dsp:txXfrm>
        <a:off x="480062" y="3465058"/>
        <a:ext cx="1078501" cy="326711"/>
      </dsp:txXfrm>
    </dsp:sp>
    <dsp:sp modelId="{5EF54216-1F7F-4838-AC83-09F75791509E}">
      <dsp:nvSpPr>
        <dsp:cNvPr id="0" name=""/>
        <dsp:cNvSpPr/>
      </dsp:nvSpPr>
      <dsp:spPr>
        <a:xfrm>
          <a:off x="3936436" y="2133270"/>
          <a:ext cx="434781" cy="43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68986C-05CF-40C7-B9CA-015BB77583BE}">
      <dsp:nvSpPr>
        <dsp:cNvPr id="0" name=""/>
        <dsp:cNvSpPr/>
      </dsp:nvSpPr>
      <dsp:spPr>
        <a:xfrm>
          <a:off x="4320482" y="2208236"/>
          <a:ext cx="1209500" cy="7246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0382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rgbClr val="002060"/>
              </a:solidFill>
            </a:rPr>
            <a:t>PHASE 2</a:t>
          </a:r>
        </a:p>
      </dsp:txBody>
      <dsp:txXfrm>
        <a:off x="4320482" y="2208236"/>
        <a:ext cx="1209500" cy="724629"/>
      </dsp:txXfrm>
    </dsp:sp>
    <dsp:sp modelId="{136F207C-7137-47D7-B3EB-80ED3400DD1D}">
      <dsp:nvSpPr>
        <dsp:cNvPr id="0" name=""/>
        <dsp:cNvSpPr/>
      </dsp:nvSpPr>
      <dsp:spPr>
        <a:xfrm>
          <a:off x="7622913" y="2036422"/>
          <a:ext cx="601294" cy="6012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E1B576-65D1-49D2-BF97-CE00D72027B7}">
      <dsp:nvSpPr>
        <dsp:cNvPr id="0" name=""/>
        <dsp:cNvSpPr/>
      </dsp:nvSpPr>
      <dsp:spPr>
        <a:xfrm>
          <a:off x="8064887" y="2173032"/>
          <a:ext cx="1261829" cy="632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8613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rgbClr val="002060"/>
              </a:solidFill>
            </a:rPr>
            <a:t>PHASE 3</a:t>
          </a:r>
        </a:p>
      </dsp:txBody>
      <dsp:txXfrm>
        <a:off x="8064887" y="2173032"/>
        <a:ext cx="1261829" cy="6323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618EBC9A-ED44-4C04-BA98-313A6C0F0811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E2D82B0C-652E-4FF6-A2D6-68F8EE8AF2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73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A7A04-6481-4368-B122-75A2B59DB7F9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55F6D-F242-459A-836D-3F970978C4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460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A7A04-6481-4368-B122-75A2B59DB7F9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55F6D-F242-459A-836D-3F970978C4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204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A7A04-6481-4368-B122-75A2B59DB7F9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55F6D-F242-459A-836D-3F970978C4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78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6139" y="2266719"/>
            <a:ext cx="6643652" cy="1097736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b="1" i="0" cap="all">
                <a:solidFill>
                  <a:srgbClr val="002060"/>
                </a:solidFill>
                <a:latin typeface="Arial Narrow"/>
                <a:cs typeface="Arial Narrow"/>
              </a:defRPr>
            </a:lvl1pPr>
          </a:lstStyle>
          <a:p>
            <a:r>
              <a:rPr lang="fr-CH" dirty="0"/>
              <a:t>Click to </a:t>
            </a:r>
            <a:r>
              <a:rPr lang="fr-CH" dirty="0" err="1"/>
              <a:t>edit</a:t>
            </a:r>
            <a:r>
              <a:rPr lang="fr-CH" dirty="0"/>
              <a:t> Master </a:t>
            </a:r>
            <a:r>
              <a:rPr lang="fr-CH" dirty="0" err="1"/>
              <a:t>title</a:t>
            </a:r>
            <a:r>
              <a:rPr lang="fr-CH" dirty="0"/>
              <a:t>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6139" y="3370154"/>
            <a:ext cx="6643652" cy="553999"/>
          </a:xfrm>
        </p:spPr>
        <p:txBody>
          <a:bodyPr>
            <a:noAutofit/>
          </a:bodyPr>
          <a:lstStyle>
            <a:lvl1pPr marL="0" indent="0" algn="l">
              <a:buNone/>
              <a:defRPr sz="4000">
                <a:solidFill>
                  <a:srgbClr val="002060"/>
                </a:solidFill>
                <a:latin typeface="Arial Narrow"/>
                <a:cs typeface="Arial Narrow"/>
              </a:defRPr>
            </a:lvl1pPr>
            <a:lvl2pPr marL="609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/>
              <a:t>Click to edit Master subtitle style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906143" y="4578358"/>
            <a:ext cx="5900236" cy="30777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67" b="1">
                <a:solidFill>
                  <a:srgbClr val="002060"/>
                </a:solidFill>
              </a:defRPr>
            </a:lvl1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906143" y="4894309"/>
            <a:ext cx="5900236" cy="30777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67" b="0">
                <a:solidFill>
                  <a:srgbClr val="002060"/>
                </a:solidFill>
              </a:defRPr>
            </a:lvl1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906148" y="5966064"/>
            <a:ext cx="5454185" cy="30777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67" b="0">
                <a:solidFill>
                  <a:srgbClr val="002060"/>
                </a:solidFill>
              </a:defRPr>
            </a:lvl1pPr>
          </a:lstStyle>
          <a:p>
            <a:pPr lvl="0"/>
            <a:r>
              <a:rPr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3562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568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3069" y="151207"/>
            <a:ext cx="9330267" cy="553999"/>
          </a:xfrm>
        </p:spPr>
        <p:txBody>
          <a:bodyPr anchor="t">
            <a:noAutofit/>
          </a:bodyPr>
          <a:lstStyle>
            <a:lvl1pPr>
              <a:defRPr sz="3733" cap="all" baseline="0"/>
            </a:lvl1pPr>
          </a:lstStyle>
          <a:p>
            <a:r>
              <a:rPr lang="fr-CH" dirty="0"/>
              <a:t>Click to </a:t>
            </a:r>
            <a:r>
              <a:rPr lang="fr-CH" dirty="0" err="1"/>
              <a:t>edit</a:t>
            </a:r>
            <a:r>
              <a:rPr lang="fr-CH" dirty="0"/>
              <a:t> Master </a:t>
            </a:r>
            <a:r>
              <a:rPr lang="fr-CH" dirty="0" err="1"/>
              <a:t>title</a:t>
            </a:r>
            <a:r>
              <a:rPr lang="fr-CH" dirty="0"/>
              <a:t>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788FA-F864-4521-9DFD-AF03C9BFF3E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8359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List_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440000"/>
            <a:ext cx="10982400" cy="4608000"/>
          </a:xfrm>
        </p:spPr>
        <p:txBody>
          <a:bodyPr>
            <a:noAutofit/>
          </a:bodyPr>
          <a:lstStyle/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55800" y="151207"/>
            <a:ext cx="9636200" cy="553999"/>
          </a:xfrm>
        </p:spPr>
        <p:txBody>
          <a:bodyPr anchor="t">
            <a:noAutofit/>
          </a:bodyPr>
          <a:lstStyle>
            <a:lvl1pPr>
              <a:defRPr sz="3733" cap="all" baseline="0"/>
            </a:lvl1pPr>
          </a:lstStyle>
          <a:p>
            <a:r>
              <a:rPr lang="fr-CH" dirty="0"/>
              <a:t>Click to </a:t>
            </a:r>
            <a:r>
              <a:rPr lang="fr-CH" dirty="0" err="1"/>
              <a:t>edit</a:t>
            </a:r>
            <a:r>
              <a:rPr lang="fr-CH" dirty="0"/>
              <a:t> Master </a:t>
            </a:r>
            <a:r>
              <a:rPr lang="fr-CH" dirty="0" err="1"/>
              <a:t>title</a:t>
            </a:r>
            <a:r>
              <a:rPr lang="fr-CH" dirty="0"/>
              <a:t>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83D96-D520-43E8-9FE3-99F474E31B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075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22956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71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fade/>
      </p:transition>
    </mc:Choice>
    <mc:Fallback xmlns="">
      <p:transition spd="slow" advTm="10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EFF8F6F-CD57-4A4C-A46C-F178B7473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454311"/>
            <a:ext cx="10972800" cy="4525963"/>
          </a:xfrm>
          <a:prstGeom prst="rect">
            <a:avLst/>
          </a:prstGeom>
        </p:spPr>
        <p:txBody>
          <a:bodyPr/>
          <a:lstStyle>
            <a:lvl1pPr marL="457189" indent="-457189">
              <a:lnSpc>
                <a:spcPct val="100000"/>
              </a:lnSpc>
              <a:spcBef>
                <a:spcPts val="1200"/>
              </a:spcBef>
              <a:buClr>
                <a:srgbClr val="4DAF46"/>
              </a:buClr>
              <a:buFont typeface="Wingdings" pitchFamily="2" charset="2"/>
              <a:buChar char="§"/>
              <a:defRPr sz="29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575" indent="-380990">
              <a:lnSpc>
                <a:spcPct val="100000"/>
              </a:lnSpc>
              <a:spcBef>
                <a:spcPts val="1200"/>
              </a:spcBef>
              <a:buClr>
                <a:srgbClr val="4DAF46"/>
              </a:buClr>
              <a:buFont typeface="Arial" panose="020B0604020202020204" pitchFamily="34" charset="0"/>
              <a:buChar char="•"/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lnSpc>
                <a:spcPct val="100000"/>
              </a:lnSpc>
              <a:spcBef>
                <a:spcPts val="1200"/>
              </a:spcBef>
              <a:buClr>
                <a:srgbClr val="4DAF46"/>
              </a:buClr>
              <a:buFont typeface="Wingdings" pitchFamily="2" charset="2"/>
              <a:buChar char="q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133547" indent="-304792">
              <a:lnSpc>
                <a:spcPct val="100000"/>
              </a:lnSpc>
              <a:spcBef>
                <a:spcPts val="1200"/>
              </a:spcBef>
              <a:buClr>
                <a:srgbClr val="4DAF46"/>
              </a:buClr>
              <a:buSzPct val="100000"/>
              <a:buFont typeface="Courier New" panose="02070309020205020404" pitchFamily="49" charset="0"/>
              <a:buChar char="o"/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43131" indent="-304792">
              <a:lnSpc>
                <a:spcPct val="100000"/>
              </a:lnSpc>
              <a:spcBef>
                <a:spcPts val="1200"/>
              </a:spcBef>
              <a:buClr>
                <a:srgbClr val="4DAF46"/>
              </a:buClr>
              <a:buSzPct val="100000"/>
              <a:buFont typeface="Lucida Grande"/>
              <a:buChar char="-"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3A0CC44-D3C5-4A46-ACF1-ADFBA933B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55312"/>
            <a:ext cx="7737296" cy="949648"/>
          </a:xfrm>
          <a:prstGeom prst="rect">
            <a:avLst/>
          </a:prstGeom>
        </p:spPr>
        <p:txBody>
          <a:bodyPr anchor="b"/>
          <a:lstStyle>
            <a:lvl1pPr algn="l">
              <a:defRPr sz="3467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607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fade/>
      </p:transition>
    </mc:Choice>
    <mc:Fallback xmlns="">
      <p:transition spd="slow" advTm="10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9E50F-E445-4572-83E9-CB07B33EF0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5D42C1-23B2-4E10-B907-DCD8C966F3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94507-BC52-4554-9888-3E2AEB14B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47BF2-532B-461D-A4F3-52A98F6BEC2A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E0D5-6782-4EBA-897B-A8EAAFE8D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ABD08-035E-40E7-92CF-5E33950A9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F024-896B-4FF0-B572-1FEF1C462E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95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A7A04-6481-4368-B122-75A2B59DB7F9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55F6D-F242-459A-836D-3F970978C4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8701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8E68E-6A71-4886-91C9-ECF5AC4EE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F5C9D-6709-420A-B2A7-D6CC0E1A72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BD076-14A2-4885-ADF2-2C711CBDF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47BF2-532B-461D-A4F3-52A98F6BEC2A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D3E2B-A75C-41A2-8E2C-F5B552D3F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634E5-53A7-4F78-A50E-0C5BA44E4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F024-896B-4FF0-B572-1FEF1C462E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456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5A2F1-0BCB-43A2-A263-04645F4C9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F8ACB3-42C0-4FB1-ADD2-C45ED046F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184F2-CBD0-4E74-9529-989850F13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47BF2-532B-461D-A4F3-52A98F6BEC2A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612D4-B038-4D06-9A5D-7E9597B77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BC89B-2200-4828-8E95-8317095CE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F024-896B-4FF0-B572-1FEF1C462E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64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F289A-E912-425C-9F8F-751013290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3139F-65A2-472B-B6BF-7137C0751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920FB9-827B-47FC-AD6A-1CA0BC58E1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5F4998-6767-40BB-BD4A-A7C9B816E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47BF2-532B-461D-A4F3-52A98F6BEC2A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638441-3CC7-4D9A-BE19-4D460895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BC64E7-E551-48FB-BF24-550E065A3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F024-896B-4FF0-B572-1FEF1C462E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6389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8438A-93C2-4F89-BB5C-F4C303DCC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1FFE6B-5E6C-441B-AAE0-B7CB72C7D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33E5FA-7A2C-4258-9DAE-4074AE27D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A75987-5A51-43ED-ADF1-3920C308EB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41ADA6-FD91-46E6-83C1-EBDDD88F7F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446D9F-233A-4041-947C-E81A7CB3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47BF2-532B-461D-A4F3-52A98F6BEC2A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200732-8A96-4221-AA44-A19C9F5F3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A57A45-BB8A-4190-946A-30581F602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F024-896B-4FF0-B572-1FEF1C462E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1765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77AD8-1B4F-4D4C-A865-8DA8C468A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20769-C37A-483A-823B-007A5B4B3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47BF2-532B-461D-A4F3-52A98F6BEC2A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CEC911-C8A7-4F0B-9153-94CD05DEC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2538E-AA4F-4513-9BF2-A8D4B1FE5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F024-896B-4FF0-B572-1FEF1C462E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9324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6786D2-5E04-4446-96F0-36B002746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47BF2-532B-461D-A4F3-52A98F6BEC2A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B18B4-0AF2-4E1E-8EE3-501B7F28B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F71314-CD24-4E93-AADD-0084E20E3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F024-896B-4FF0-B572-1FEF1C462E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4058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DE862-4E93-46FE-A6EB-4B55AB802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41C64-596C-4FAC-93F2-5674AC2D5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04FA1A-EA1D-4F3F-BB94-7071CE906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0C38-4807-4D40-A13B-6297542BA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47BF2-532B-461D-A4F3-52A98F6BEC2A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45EF13-83F9-45D3-8913-B028DCB09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ED401-F47A-4E4A-BDAC-6E20F86EA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F024-896B-4FF0-B572-1FEF1C462E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0418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D3867-FAD3-473B-9DFA-DC19F7D98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D78D0D-BD93-48D4-B3F9-6B9AB465EB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5AE31C-475C-45DB-9374-BC1E89AD0F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67603F-43A3-4FB1-B436-B18CA55E5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47BF2-532B-461D-A4F3-52A98F6BEC2A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1DECEF-5A4D-4359-A11B-8717D28CC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5D2FEB-B276-485C-9683-0CFC997AB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F024-896B-4FF0-B572-1FEF1C462E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2528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7CC7C-677F-4827-B4D6-C447AC2D6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D0AAE5-EB7E-4187-8ECA-1C29D1DC5D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A095B-9116-4DE9-8A9F-25CAF0D3A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47BF2-532B-461D-A4F3-52A98F6BEC2A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65ECD-3108-4CE2-A931-DFE7EA2D7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5D2E8-368E-43F3-A2FD-FBF18D1C9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F024-896B-4FF0-B572-1FEF1C462E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0587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CDBD0F-635D-4A68-A7E8-3488852A7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430C17-22C6-4741-A0C8-9A494B58F6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B5BDC-2D8A-48DD-AB14-7571FAB68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47BF2-532B-461D-A4F3-52A98F6BEC2A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EDEB9-90C3-442A-89AC-4176B0A58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27027-B114-45CC-BDD0-B5A02CBC9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F024-896B-4FF0-B572-1FEF1C462E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470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A7A04-6481-4368-B122-75A2B59DB7F9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55F6D-F242-459A-836D-3F970978C4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84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A7A04-6481-4368-B122-75A2B59DB7F9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55F6D-F242-459A-836D-3F970978C4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67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A7A04-6481-4368-B122-75A2B59DB7F9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55F6D-F242-459A-836D-3F970978C4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278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A7A04-6481-4368-B122-75A2B59DB7F9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55F6D-F242-459A-836D-3F970978C4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087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A7A04-6481-4368-B122-75A2B59DB7F9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55F6D-F242-459A-836D-3F970978C4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28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A7A04-6481-4368-B122-75A2B59DB7F9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55F6D-F242-459A-836D-3F970978C4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246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A7A04-6481-4368-B122-75A2B59DB7F9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55F6D-F242-459A-836D-3F970978C4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125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A7A04-6481-4368-B122-75A2B59DB7F9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55F6D-F242-459A-836D-3F970978C4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5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5" r:id="rId16"/>
    <p:sldLayoutId id="2147483668" r:id="rId17"/>
    <p:sldLayoutId id="2147483669" r:id="rId1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86810B-BE84-4791-A33C-C0BA55E74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C8749-5287-4AC8-AB92-DE2016C38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1AA67-531A-42C5-97EC-E3F18DFEB7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47BF2-532B-461D-A4F3-52A98F6BEC2A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BD168-A9FA-4330-AB02-39A96FDDB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85A57-5F36-49AB-A118-E6AF27075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3F024-896B-4FF0-B572-1FEF1C462E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45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756134" y="1412777"/>
            <a:ext cx="9516330" cy="1152128"/>
          </a:xfrm>
        </p:spPr>
        <p:txBody>
          <a:bodyPr anchor="t"/>
          <a:lstStyle/>
          <a:p>
            <a:r>
              <a:rPr lang="en-GB" sz="4267" cap="none" dirty="0">
                <a:latin typeface="+mn-lt"/>
              </a:rPr>
              <a:t>Cholangiocarcinoma and other biliary tract cancers</a:t>
            </a:r>
            <a:endParaRPr lang="en-GB" sz="4267" b="0" i="1" cap="none" dirty="0">
              <a:latin typeface="+mn-lt"/>
            </a:endParaRPr>
          </a:p>
        </p:txBody>
      </p:sp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>
          <a:xfrm>
            <a:off x="756133" y="3639445"/>
            <a:ext cx="5427635" cy="553999"/>
          </a:xfrm>
        </p:spPr>
        <p:txBody>
          <a:bodyPr/>
          <a:lstStyle/>
          <a:p>
            <a:r>
              <a:rPr lang="en-GB" sz="3200" b="1" dirty="0"/>
              <a:t>Juan W Valle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756135" y="4199877"/>
            <a:ext cx="5427635" cy="1644143"/>
          </a:xfrm>
        </p:spPr>
        <p:txBody>
          <a:bodyPr>
            <a:noAutofit/>
          </a:bodyPr>
          <a:lstStyle/>
          <a:p>
            <a:r>
              <a:rPr lang="en-GB" sz="2133" dirty="0"/>
              <a:t>Professor of Medical Oncology</a:t>
            </a:r>
          </a:p>
          <a:p>
            <a:r>
              <a:rPr lang="en-GB" sz="2133" dirty="0"/>
              <a:t>University of Manchester / The Christie</a:t>
            </a:r>
          </a:p>
          <a:p>
            <a:r>
              <a:rPr lang="en-GB" dirty="0"/>
              <a:t>01 July 2022</a:t>
            </a:r>
          </a:p>
        </p:txBody>
      </p:sp>
      <p:pic>
        <p:nvPicPr>
          <p:cNvPr id="8" name="Picture 2" descr="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179" y="2728808"/>
            <a:ext cx="5512575" cy="310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70F6D1-EF28-4066-8E55-9C5972A1CB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95" y="274637"/>
            <a:ext cx="1480276" cy="52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09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DF4ED91A-CEAB-1133-EDC6-19ACEC4CE1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1" t="5310" r="1248"/>
          <a:stretch/>
        </p:blipFill>
        <p:spPr>
          <a:xfrm>
            <a:off x="6038617" y="3878606"/>
            <a:ext cx="6149517" cy="2674831"/>
          </a:xfrm>
          <a:prstGeom prst="rect">
            <a:avLst/>
          </a:prstGeom>
          <a:solidFill>
            <a:schemeClr val="bg1"/>
          </a:solidFill>
          <a:effectLst>
            <a:outerShdw blurRad="63500" dir="5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306944-ACFF-499B-AA7F-445C157B0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77" y="3851738"/>
            <a:ext cx="5747956" cy="26597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7BFB972F-0B59-4F4E-98C8-78DB15937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78" y="965935"/>
            <a:ext cx="5747956" cy="278327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667" y="972206"/>
            <a:ext cx="5744500" cy="275559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245199" y="4005065"/>
            <a:ext cx="2380931" cy="4635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6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Infigratinib (BJG398)</a:t>
            </a:r>
            <a:r>
              <a:rPr lang="en-GB" sz="1467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en-GB" sz="1867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" y="6511483"/>
            <a:ext cx="12192000" cy="3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67" tIns="60933" rIns="121867" bIns="60933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r>
              <a:rPr lang="fr-FR" sz="1200" dirty="0">
                <a:latin typeface="+mn-lt"/>
              </a:rPr>
              <a:t>1. Abou Alfa et al. </a:t>
            </a:r>
            <a:r>
              <a:rPr lang="fr-FR" sz="1200" i="1" dirty="0">
                <a:latin typeface="+mn-lt"/>
              </a:rPr>
              <a:t>Lancet </a:t>
            </a:r>
            <a:r>
              <a:rPr lang="fr-FR" sz="1200" i="1" dirty="0" err="1">
                <a:latin typeface="+mn-lt"/>
              </a:rPr>
              <a:t>Oncol</a:t>
            </a:r>
            <a:r>
              <a:rPr lang="fr-FR" sz="1200" dirty="0">
                <a:latin typeface="+mn-lt"/>
              </a:rPr>
              <a:t> 2020;21(5):671-684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; 2. Javle et al </a:t>
            </a:r>
            <a:r>
              <a:rPr lang="en-GB" alt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J Clin Oncol</a:t>
            </a:r>
            <a:r>
              <a:rPr lang="en-GB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2018;36(3):276-282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; 3. Mazzaferro et al </a:t>
            </a:r>
            <a:r>
              <a:rPr lang="en-GB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Br J Cancer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2019;120(2):165-171; 4. Goyal et al ASCO 2022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abstr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4009 </a:t>
            </a:r>
            <a:endParaRPr lang="en-GB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45721" y="1167515"/>
            <a:ext cx="2794098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6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Pemigatinib (INCB054828)</a:t>
            </a:r>
            <a:r>
              <a:rPr lang="en-GB" sz="1467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endParaRPr lang="en-GB" sz="1867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08235" y="1075053"/>
            <a:ext cx="2521203" cy="37965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867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Derazantinib</a:t>
            </a:r>
            <a:r>
              <a:rPr lang="en-GB" sz="186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(ARQ 087)</a:t>
            </a:r>
            <a:r>
              <a:rPr lang="en-GB" sz="1467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endParaRPr lang="en-GB" sz="1867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44139" y="3939983"/>
            <a:ext cx="2280240" cy="37965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86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Futibatinib (TAS-120)</a:t>
            </a:r>
            <a:r>
              <a:rPr lang="en-GB" sz="1467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endParaRPr lang="en-GB" sz="1867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9000" y="164425"/>
            <a:ext cx="10846669" cy="779763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r"/>
            <a:r>
              <a:rPr lang="en-GB" altLang="en-US" sz="4267" b="1" dirty="0">
                <a:solidFill>
                  <a:srgbClr val="002060"/>
                </a:solidFill>
              </a:rPr>
              <a:t>Multiple FGFR2-targeted agents</a:t>
            </a:r>
          </a:p>
        </p:txBody>
      </p:sp>
    </p:spTree>
    <p:extLst>
      <p:ext uri="{BB962C8B-B14F-4D97-AF65-F5344CB8AC3E}">
        <p14:creationId xmlns:p14="http://schemas.microsoft.com/office/powerpoint/2010/main" val="911834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75801B-F926-CF7C-AA22-72F95E9F307F}"/>
              </a:ext>
            </a:extLst>
          </p:cNvPr>
          <p:cNvSpPr txBox="1"/>
          <p:nvPr/>
        </p:nvSpPr>
        <p:spPr>
          <a:xfrm>
            <a:off x="883956" y="116632"/>
            <a:ext cx="10846669" cy="1990415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r"/>
            <a:r>
              <a:rPr lang="en-GB" altLang="en-US" sz="4267" b="1" dirty="0">
                <a:solidFill>
                  <a:srgbClr val="002060"/>
                </a:solidFill>
              </a:rPr>
              <a:t>Targeting FGFR2 fusions</a:t>
            </a:r>
          </a:p>
          <a:p>
            <a:pPr algn="r"/>
            <a:r>
              <a:rPr lang="en-GB" sz="1800" dirty="0">
                <a:solidFill>
                  <a:srgbClr val="002060"/>
                </a:solidFill>
              </a:rPr>
              <a:t>FOENIX CCA2: Most Common (≥15%) Treatment-Related AEs with </a:t>
            </a:r>
            <a:r>
              <a:rPr lang="en-GB" sz="1800" dirty="0" err="1">
                <a:solidFill>
                  <a:srgbClr val="002060"/>
                </a:solidFill>
              </a:rPr>
              <a:t>Futibatinib</a:t>
            </a:r>
            <a:endParaRPr lang="en-GB" sz="1800" dirty="0">
              <a:solidFill>
                <a:srgbClr val="002060"/>
              </a:solidFill>
            </a:endParaRPr>
          </a:p>
          <a:p>
            <a:pPr algn="r"/>
            <a:endParaRPr lang="en-GB" altLang="en-US" sz="1800" b="1" dirty="0">
              <a:solidFill>
                <a:srgbClr val="002060"/>
              </a:solidFill>
            </a:endParaRPr>
          </a:p>
          <a:p>
            <a:pPr algn="r"/>
            <a:endParaRPr lang="en-GB" altLang="en-US" sz="4267" b="1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D27E87-8BA2-FE52-14C5-2CA6258ADD30}"/>
              </a:ext>
            </a:extLst>
          </p:cNvPr>
          <p:cNvSpPr txBox="1"/>
          <p:nvPr/>
        </p:nvSpPr>
        <p:spPr>
          <a:xfrm>
            <a:off x="0" y="6531400"/>
            <a:ext cx="61003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Goyal et al ASCO 2022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abstr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4009 </a:t>
            </a:r>
            <a:endParaRPr lang="en-US" sz="14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ED4362F-265F-E903-8123-FBE530A70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" t="14990" r="3652" b="12921"/>
          <a:stretch/>
        </p:blipFill>
        <p:spPr bwMode="auto">
          <a:xfrm>
            <a:off x="623392" y="1268760"/>
            <a:ext cx="11568608" cy="5151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9568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480" y="151207"/>
            <a:ext cx="10561173" cy="553999"/>
          </a:xfrm>
        </p:spPr>
        <p:txBody>
          <a:bodyPr/>
          <a:lstStyle/>
          <a:p>
            <a:pPr algn="r"/>
            <a:r>
              <a:rPr lang="en-GB" sz="4267" b="1" cap="none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IDH-1 mutations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335361" y="1325082"/>
            <a:ext cx="3928425" cy="4888228"/>
          </a:xfrm>
        </p:spPr>
        <p:txBody>
          <a:bodyPr>
            <a:noAutofit/>
          </a:bodyPr>
          <a:lstStyle/>
          <a:p>
            <a:pPr marL="309026" indent="-309026">
              <a:spcAft>
                <a:spcPts val="800"/>
              </a:spcAft>
              <a:buSzPct val="100000"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IDH exists as 3 isoforms</a:t>
            </a:r>
            <a:r>
              <a:rPr lang="en-GB" sz="2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  <a:p>
            <a:pPr marL="309026" indent="-309026">
              <a:spcAft>
                <a:spcPts val="800"/>
              </a:spcAft>
              <a:buSzPct val="100000"/>
            </a:pPr>
            <a:r>
              <a:rPr lang="en-GB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IDH-1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&amp; </a:t>
            </a:r>
            <a:r>
              <a:rPr lang="en-GB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-2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have cancer-associated mutations which happen early in tumour development</a:t>
            </a:r>
          </a:p>
          <a:p>
            <a:pPr marL="309026" indent="-309026">
              <a:buSzPct val="100000"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These mutations result in novel gain-of-function enzyme activity that</a:t>
            </a:r>
          </a:p>
          <a:p>
            <a:pPr marL="690016" lvl="1" indent="-315376">
              <a:spcBef>
                <a:spcPts val="0"/>
              </a:spcBef>
              <a:buClr>
                <a:schemeClr val="tx1"/>
              </a:buClr>
              <a:buSzPct val="100000"/>
              <a:buFont typeface="Arial Narrow" panose="020B0606020202030204" pitchFamily="34" charset="0"/>
              <a:buChar char="-"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blocks normal cell differentiation</a:t>
            </a:r>
          </a:p>
          <a:p>
            <a:pPr marL="690016" lvl="1" indent="-315376">
              <a:spcBef>
                <a:spcPts val="0"/>
              </a:spcBef>
              <a:buClr>
                <a:schemeClr val="tx1"/>
              </a:buClr>
              <a:buSzPct val="100000"/>
              <a:buFont typeface="Arial Narrow" panose="020B0606020202030204" pitchFamily="34" charset="0"/>
              <a:buChar char="-"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promotes </a:t>
            </a:r>
            <a:r>
              <a:rPr lang="en-GB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tumourigenesis</a:t>
            </a: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829" y="1233911"/>
            <a:ext cx="6912768" cy="4867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52676" y="6147902"/>
            <a:ext cx="7067808" cy="287313"/>
          </a:xfrm>
          <a:prstGeom prst="rect">
            <a:avLst/>
          </a:prstGeom>
        </p:spPr>
        <p:txBody>
          <a:bodyPr wrap="square" lIns="121909" tIns="60955" rIns="121909" bIns="60955">
            <a:spAutoFit/>
          </a:bodyPr>
          <a:lstStyle/>
          <a:p>
            <a:pPr algn="ctr" eaLnBrk="1" hangingPunct="1">
              <a:defRPr/>
            </a:pPr>
            <a:r>
              <a:rPr lang="nb-NO" altLang="en-US" sz="1067" dirty="0">
                <a:solidFill>
                  <a:schemeClr val="tx1">
                    <a:lumMod val="95000"/>
                    <a:lumOff val="5000"/>
                  </a:schemeClr>
                </a:solidFill>
              </a:rPr>
              <a:t>2-HG; 2-hydroxyglutarate, </a:t>
            </a:r>
            <a:r>
              <a:rPr lang="el-GR" altLang="en-US" sz="1067" dirty="0">
                <a:solidFill>
                  <a:schemeClr val="tx1">
                    <a:lumMod val="95000"/>
                    <a:lumOff val="5000"/>
                  </a:schemeClr>
                </a:solidFill>
              </a:rPr>
              <a:t>α</a:t>
            </a:r>
            <a:r>
              <a:rPr lang="nb-NO" altLang="en-US" sz="1067" dirty="0">
                <a:solidFill>
                  <a:schemeClr val="tx1">
                    <a:lumMod val="95000"/>
                    <a:lumOff val="5000"/>
                  </a:schemeClr>
                </a:solidFill>
              </a:rPr>
              <a:t>KG; </a:t>
            </a:r>
            <a:r>
              <a:rPr lang="el-GR" altLang="en-US" sz="1067" dirty="0">
                <a:solidFill>
                  <a:schemeClr val="tx1">
                    <a:lumMod val="95000"/>
                    <a:lumOff val="5000"/>
                  </a:schemeClr>
                </a:solidFill>
              </a:rPr>
              <a:t>α-</a:t>
            </a:r>
            <a:r>
              <a:rPr lang="nb-NO" altLang="en-US" sz="1067" dirty="0">
                <a:solidFill>
                  <a:schemeClr val="tx1">
                    <a:lumMod val="95000"/>
                    <a:lumOff val="5000"/>
                  </a:schemeClr>
                </a:solidFill>
              </a:rPr>
              <a:t>ketoglutarate;  ICC, intrahepatic cholangiocarcinoma; IDH, isocitrate dehydrogenase.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12B014-813F-437E-A164-1485B33C4354}"/>
              </a:ext>
            </a:extLst>
          </p:cNvPr>
          <p:cNvSpPr/>
          <p:nvPr/>
        </p:nvSpPr>
        <p:spPr>
          <a:xfrm>
            <a:off x="2932894" y="6525738"/>
            <a:ext cx="8817181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nb-NO" altLang="en-US" sz="1333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1. Cairns RA, et al. </a:t>
            </a:r>
            <a:r>
              <a:rPr lang="nb-NO" altLang="en-US" sz="1333" i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Nat Rev Cancer.</a:t>
            </a:r>
            <a:r>
              <a:rPr lang="nb-NO" altLang="en-US" sz="1333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2011;11:85–95; Figure from Valle JW, et al. </a:t>
            </a:r>
            <a:r>
              <a:rPr lang="en-GB" sz="1333" i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Cancer </a:t>
            </a:r>
            <a:r>
              <a:rPr lang="en-GB" sz="1333" i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Discov</a:t>
            </a:r>
            <a:r>
              <a:rPr lang="en-GB" sz="1333" i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.</a:t>
            </a:r>
            <a:r>
              <a:rPr lang="en-GB" sz="1333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2017;7:943–62.</a:t>
            </a:r>
            <a:endParaRPr lang="nb-NO" altLang="en-US" sz="1333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C081E1-3E11-451D-9A93-86F24A8D79BA}"/>
              </a:ext>
            </a:extLst>
          </p:cNvPr>
          <p:cNvSpPr txBox="1"/>
          <p:nvPr/>
        </p:nvSpPr>
        <p:spPr>
          <a:xfrm>
            <a:off x="5846787" y="744149"/>
            <a:ext cx="61298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dirty="0">
                <a:solidFill>
                  <a:srgbClr val="002060"/>
                </a:solidFill>
              </a:rPr>
              <a:t>Isocitrate dehydrogenase</a:t>
            </a:r>
          </a:p>
        </p:txBody>
      </p:sp>
    </p:spTree>
    <p:extLst>
      <p:ext uri="{BB962C8B-B14F-4D97-AF65-F5344CB8AC3E}">
        <p14:creationId xmlns:p14="http://schemas.microsoft.com/office/powerpoint/2010/main" val="3097595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634" y="1770419"/>
            <a:ext cx="8126985" cy="3866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09000" y="164425"/>
            <a:ext cx="10846669" cy="779763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r"/>
            <a:r>
              <a:rPr lang="en-GB" altLang="en-US" sz="4267" b="1" dirty="0">
                <a:solidFill>
                  <a:srgbClr val="002060"/>
                </a:solidFill>
              </a:rPr>
              <a:t>Targeting IDH1 mutations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88676" y="1095246"/>
            <a:ext cx="3360373" cy="74879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r>
              <a:rPr lang="en-GB" sz="2133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ClarIDHy study – </a:t>
            </a:r>
            <a:r>
              <a:rPr lang="en-GB" sz="21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randomised study</a:t>
            </a:r>
            <a:r>
              <a:rPr lang="en-GB" sz="2133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49" y="1193101"/>
            <a:ext cx="3285321" cy="2400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537373" y="3615868"/>
            <a:ext cx="2669320" cy="256545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r>
              <a:rPr lang="en-GB" sz="106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Figure from Lamarca A, et al. J </a:t>
            </a:r>
            <a:r>
              <a:rPr lang="en-GB" sz="1067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Hepatol</a:t>
            </a:r>
            <a:r>
              <a:rPr lang="en-GB" sz="106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2020</a:t>
            </a:r>
          </a:p>
        </p:txBody>
      </p:sp>
      <p:sp>
        <p:nvSpPr>
          <p:cNvPr id="2" name="Oval 1"/>
          <p:cNvSpPr/>
          <p:nvPr/>
        </p:nvSpPr>
        <p:spPr>
          <a:xfrm>
            <a:off x="2224608" y="1316766"/>
            <a:ext cx="1087083" cy="946601"/>
          </a:xfrm>
          <a:prstGeom prst="ellipse">
            <a:avLst/>
          </a:prstGeom>
          <a:noFill/>
          <a:ln>
            <a:solidFill>
              <a:srgbClr val="5767B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sp>
        <p:nvSpPr>
          <p:cNvPr id="11" name="TextBox 10"/>
          <p:cNvSpPr txBox="1"/>
          <p:nvPr/>
        </p:nvSpPr>
        <p:spPr>
          <a:xfrm>
            <a:off x="268648" y="5445225"/>
            <a:ext cx="11587021" cy="107702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133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Ivosidenib</a:t>
            </a:r>
            <a:r>
              <a:rPr lang="en-GB" sz="2133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reduced risk of disease progression-free by 63%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133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Patients were allowed to cross over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133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Patients receiving ivosidenib lived longer (especially when correcting for patients who crossed over)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2936" y="4145983"/>
            <a:ext cx="2909720" cy="66697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6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Applies to about 10-15% of patients with iCCA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522D58-6FE5-48E6-8A48-9566C18469F2}"/>
              </a:ext>
            </a:extLst>
          </p:cNvPr>
          <p:cNvSpPr txBox="1"/>
          <p:nvPr/>
        </p:nvSpPr>
        <p:spPr>
          <a:xfrm>
            <a:off x="7403750" y="2992619"/>
            <a:ext cx="375398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585"/>
            <a:r>
              <a:rPr lang="en-GB" sz="1600" b="1" dirty="0">
                <a:latin typeface="+mj-lt"/>
                <a:cs typeface="Arial" panose="020B0604020202020204" pitchFamily="34" charset="0"/>
              </a:rPr>
              <a:t>HR 0.37 (95% CI 0.25–0.54); p&lt;0.0001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99626F-E51F-43E0-85C6-F6B0404E7ED1}"/>
              </a:ext>
            </a:extLst>
          </p:cNvPr>
          <p:cNvSpPr txBox="1"/>
          <p:nvPr/>
        </p:nvSpPr>
        <p:spPr>
          <a:xfrm>
            <a:off x="5346497" y="2032899"/>
            <a:ext cx="1198432" cy="3181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585"/>
            <a:r>
              <a:rPr lang="en-GB" sz="1467" b="1" dirty="0">
                <a:latin typeface="+mj-lt"/>
                <a:cs typeface="Arial" panose="020B0604020202020204" pitchFamily="34" charset="0"/>
              </a:rPr>
              <a:t>Ivosidenib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4C8AC8-B0A9-4D56-BEFE-3332E5148203}"/>
              </a:ext>
            </a:extLst>
          </p:cNvPr>
          <p:cNvSpPr txBox="1"/>
          <p:nvPr/>
        </p:nvSpPr>
        <p:spPr>
          <a:xfrm>
            <a:off x="5390743" y="2381713"/>
            <a:ext cx="925904" cy="3181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585"/>
            <a:r>
              <a:rPr lang="en-GB" sz="1467" b="1" dirty="0">
                <a:latin typeface="+mj-lt"/>
                <a:cs typeface="Arial" panose="020B0604020202020204" pitchFamily="34" charset="0"/>
              </a:rPr>
              <a:t>Placebo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351585" y="6525738"/>
            <a:ext cx="9398491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CH" sz="1333" dirty="0">
                <a:solidFill>
                  <a:schemeClr val="tx1">
                    <a:lumMod val="50000"/>
                  </a:schemeClr>
                </a:solidFill>
              </a:rPr>
              <a:t>1. Abou-Alfa GK, et al. </a:t>
            </a:r>
            <a:r>
              <a:rPr lang="de-CH" sz="1333" i="1" dirty="0">
                <a:solidFill>
                  <a:schemeClr val="tx1">
                    <a:lumMod val="50000"/>
                  </a:schemeClr>
                </a:solidFill>
              </a:rPr>
              <a:t>Lancet Oncol</a:t>
            </a:r>
            <a:r>
              <a:rPr lang="de-CH" sz="1333" dirty="0">
                <a:solidFill>
                  <a:schemeClr val="tx1">
                    <a:lumMod val="50000"/>
                  </a:schemeClr>
                </a:solidFill>
              </a:rPr>
              <a:t>. 2020;21:796–807</a:t>
            </a:r>
            <a:r>
              <a:rPr lang="en-GB" sz="1333" dirty="0"/>
              <a:t>5</a:t>
            </a:r>
            <a:endParaRPr lang="de-CH" sz="1333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121968" y="2207305"/>
            <a:ext cx="292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125960" y="2556119"/>
            <a:ext cx="29202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9734AE6-539B-4442-908C-80FC6300DB98}"/>
              </a:ext>
            </a:extLst>
          </p:cNvPr>
          <p:cNvSpPr/>
          <p:nvPr/>
        </p:nvSpPr>
        <p:spPr>
          <a:xfrm>
            <a:off x="9425250" y="1667656"/>
            <a:ext cx="2719423" cy="1005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</p:spTree>
    <p:extLst>
      <p:ext uri="{BB962C8B-B14F-4D97-AF65-F5344CB8AC3E}">
        <p14:creationId xmlns:p14="http://schemas.microsoft.com/office/powerpoint/2010/main" val="1725452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6FA90E4-C064-4571-8A76-5302E4251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309" y="1124745"/>
            <a:ext cx="8259043" cy="41706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9000" y="164425"/>
            <a:ext cx="10846669" cy="779763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r"/>
            <a:r>
              <a:rPr lang="en-GB" altLang="en-US" sz="4267" b="1" dirty="0">
                <a:solidFill>
                  <a:srgbClr val="002060"/>
                </a:solidFill>
              </a:rPr>
              <a:t>Targeting IDH1 mutations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49" y="1193101"/>
            <a:ext cx="3285321" cy="2400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537373" y="3615868"/>
            <a:ext cx="2669320" cy="256545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r>
              <a:rPr lang="en-GB" sz="106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Figure from Lamarca A, et al. J </a:t>
            </a:r>
            <a:r>
              <a:rPr lang="en-GB" sz="1067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Hepatol</a:t>
            </a:r>
            <a:r>
              <a:rPr lang="en-GB" sz="106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2020</a:t>
            </a:r>
          </a:p>
        </p:txBody>
      </p:sp>
      <p:sp>
        <p:nvSpPr>
          <p:cNvPr id="2" name="Oval 1"/>
          <p:cNvSpPr/>
          <p:nvPr/>
        </p:nvSpPr>
        <p:spPr>
          <a:xfrm>
            <a:off x="2224608" y="1316766"/>
            <a:ext cx="1087083" cy="946601"/>
          </a:xfrm>
          <a:prstGeom prst="ellipse">
            <a:avLst/>
          </a:prstGeom>
          <a:noFill/>
          <a:ln>
            <a:solidFill>
              <a:srgbClr val="5767B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sp>
        <p:nvSpPr>
          <p:cNvPr id="11" name="TextBox 10"/>
          <p:cNvSpPr txBox="1"/>
          <p:nvPr/>
        </p:nvSpPr>
        <p:spPr>
          <a:xfrm>
            <a:off x="268648" y="5445225"/>
            <a:ext cx="11587021" cy="107702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133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Ivosidenib</a:t>
            </a:r>
            <a:r>
              <a:rPr lang="en-GB" sz="2133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reduced risk of disease progression-free by 63%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133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Patients were allowed to cross over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133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Patients receiving ivosidenib lived longer (especially when correcting for patients who crossed over)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2936" y="4145983"/>
            <a:ext cx="2909720" cy="66697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6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Applies to about 10-15% of patients with iCCA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351585" y="6525738"/>
            <a:ext cx="9398491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333" dirty="0">
                <a:solidFill>
                  <a:schemeClr val="tx1">
                    <a:lumMod val="50000"/>
                  </a:schemeClr>
                </a:solidFill>
              </a:rPr>
              <a:t>Zhu AX et al JAMA </a:t>
            </a:r>
            <a:r>
              <a:rPr lang="fr-FR" sz="1333" dirty="0" err="1">
                <a:solidFill>
                  <a:schemeClr val="tx1">
                    <a:lumMod val="50000"/>
                  </a:schemeClr>
                </a:solidFill>
              </a:rPr>
              <a:t>Oncol</a:t>
            </a:r>
            <a:r>
              <a:rPr lang="fr-FR" sz="1333" dirty="0">
                <a:solidFill>
                  <a:schemeClr val="tx1">
                    <a:lumMod val="50000"/>
                  </a:schemeClr>
                </a:solidFill>
              </a:rPr>
              <a:t> 2021:7(11):1669-1677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CE2352-7BFE-4DE3-9B7E-C3DB9A12F1E6}"/>
              </a:ext>
            </a:extLst>
          </p:cNvPr>
          <p:cNvSpPr txBox="1"/>
          <p:nvPr/>
        </p:nvSpPr>
        <p:spPr>
          <a:xfrm>
            <a:off x="10337261" y="1811094"/>
            <a:ext cx="1518408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400" b="1" dirty="0">
                <a:latin typeface="+mj-lt"/>
              </a:rPr>
              <a:t>Median OS</a:t>
            </a:r>
          </a:p>
          <a:p>
            <a:r>
              <a:rPr lang="en-GB" sz="1400" b="1" dirty="0">
                <a:latin typeface="+mj-lt"/>
              </a:rPr>
              <a:t>10.3 (7.8-12.4)</a:t>
            </a:r>
          </a:p>
          <a:p>
            <a:r>
              <a:rPr lang="en-GB" sz="1400" b="1" dirty="0">
                <a:latin typeface="+mj-lt"/>
              </a:rPr>
              <a:t>7.5 (4.8-11.1)</a:t>
            </a:r>
          </a:p>
          <a:p>
            <a:r>
              <a:rPr lang="en-GB" sz="1400" b="1" dirty="0">
                <a:latin typeface="+mj-lt"/>
              </a:rPr>
              <a:t>5.1 (3.8-7.6)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7763471-7E63-412C-B061-D7EFC9F28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7806" y="2084851"/>
            <a:ext cx="2167429" cy="64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8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9000" y="164426"/>
            <a:ext cx="10846669" cy="779763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r"/>
            <a:r>
              <a:rPr lang="en-GB" altLang="en-US" sz="4267" b="1" dirty="0">
                <a:solidFill>
                  <a:srgbClr val="002060"/>
                </a:solidFill>
              </a:rPr>
              <a:t>Targeting mismatch repair deficiency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772743" y="6485155"/>
            <a:ext cx="6371929" cy="328221"/>
          </a:xfrm>
          <a:prstGeom prst="rect">
            <a:avLst/>
          </a:prstGeom>
        </p:spPr>
        <p:txBody>
          <a:bodyPr wrap="square" lIns="121909" tIns="60955" rIns="121909" bIns="60955">
            <a:spAutoFit/>
          </a:bodyPr>
          <a:lstStyle/>
          <a:p>
            <a:pPr algn="r"/>
            <a:r>
              <a:rPr lang="en-GB" sz="1333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Le et al </a:t>
            </a:r>
            <a:r>
              <a:rPr lang="en-GB" sz="1333" i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N Engl J Med</a:t>
            </a:r>
            <a:r>
              <a:rPr lang="en-GB" sz="1333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. 2015;372:2509–20</a:t>
            </a:r>
            <a:endParaRPr lang="en-GB" sz="1333" dirty="0">
              <a:cs typeface="Arial" panose="020B0604020202020204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82" y="1052736"/>
            <a:ext cx="3542665" cy="1910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466" y="2060848"/>
            <a:ext cx="4119734" cy="370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342" y="2067003"/>
            <a:ext cx="4068322" cy="328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63" y="2962996"/>
            <a:ext cx="6096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Phase 2 study</a:t>
            </a:r>
          </a:p>
          <a:p>
            <a:r>
              <a:rPr lang="en-GB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Pembrolizumab (anti PD-1)</a:t>
            </a:r>
          </a:p>
        </p:txBody>
      </p:sp>
    </p:spTree>
    <p:extLst>
      <p:ext uri="{BB962C8B-B14F-4D97-AF65-F5344CB8AC3E}">
        <p14:creationId xmlns:p14="http://schemas.microsoft.com/office/powerpoint/2010/main" val="34792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72" y="1145744"/>
            <a:ext cx="6336704" cy="406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9952971" y="3289691"/>
            <a:ext cx="271488" cy="86557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lIns="121909" tIns="60955" rIns="121909" bIns="60955" spcCol="0" rtlCol="0" anchor="ctr">
            <a:spAutoFit/>
          </a:bodyPr>
          <a:lstStyle/>
          <a:p>
            <a:pPr algn="ctr"/>
            <a:endParaRPr lang="en-GB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9624888" y="4344750"/>
            <a:ext cx="927653" cy="1107986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pPr algn="ctr" defTabSz="609523"/>
            <a:r>
              <a:rPr lang="en-GB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CCA</a:t>
            </a:r>
          </a:p>
        </p:txBody>
      </p:sp>
      <p:sp>
        <p:nvSpPr>
          <p:cNvPr id="5" name="Rectangle 4"/>
          <p:cNvSpPr/>
          <p:nvPr/>
        </p:nvSpPr>
        <p:spPr>
          <a:xfrm>
            <a:off x="268648" y="5529631"/>
            <a:ext cx="11802861" cy="779562"/>
          </a:xfrm>
          <a:prstGeom prst="rect">
            <a:avLst/>
          </a:prstGeom>
        </p:spPr>
        <p:txBody>
          <a:bodyPr wrap="square" lIns="121909" tIns="60955" rIns="121909" bIns="60955">
            <a:spAutoFit/>
          </a:bodyPr>
          <a:lstStyle/>
          <a:p>
            <a:r>
              <a:rPr lang="en-GB" sz="2133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2017 | </a:t>
            </a:r>
            <a:r>
              <a:rPr lang="en-GB" sz="2133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FDA grants accelerated approval to pembrolizumab for first tissue/site agnostic indication</a:t>
            </a:r>
            <a:endParaRPr lang="en-GB" sz="2133" baseline="30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9000" y="164426"/>
            <a:ext cx="10846669" cy="779763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r"/>
            <a:r>
              <a:rPr lang="en-GB" altLang="en-US" sz="4267" b="1" dirty="0">
                <a:solidFill>
                  <a:srgbClr val="002060"/>
                </a:solidFill>
              </a:rPr>
              <a:t>Targeting mismatch repair deficiency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49" y="1193101"/>
            <a:ext cx="3285321" cy="2400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37373" y="3615868"/>
            <a:ext cx="2669320" cy="256545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r>
              <a:rPr lang="en-GB" sz="106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Figure from Lamarca A, et al. J </a:t>
            </a:r>
            <a:r>
              <a:rPr lang="en-GB" sz="1067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Hepatol</a:t>
            </a:r>
            <a:r>
              <a:rPr lang="en-GB" sz="106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2020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2936" y="4145983"/>
            <a:ext cx="2909720" cy="66697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6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Applies to about 2.5% of patients with CCA</a:t>
            </a:r>
            <a:r>
              <a:rPr lang="en-GB" sz="1867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640020" y="2690400"/>
            <a:ext cx="480053" cy="500405"/>
          </a:xfrm>
          <a:prstGeom prst="ellipse">
            <a:avLst/>
          </a:prstGeom>
          <a:noFill/>
          <a:ln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sp>
        <p:nvSpPr>
          <p:cNvPr id="17" name="Rectangle 16"/>
          <p:cNvSpPr/>
          <p:nvPr/>
        </p:nvSpPr>
        <p:spPr>
          <a:xfrm>
            <a:off x="5481410" y="6351880"/>
            <a:ext cx="6371929" cy="451524"/>
          </a:xfrm>
          <a:prstGeom prst="rect">
            <a:avLst/>
          </a:prstGeom>
        </p:spPr>
        <p:txBody>
          <a:bodyPr wrap="square" lIns="121909" tIns="60955" rIns="121909" bIns="60955">
            <a:spAutoFit/>
          </a:bodyPr>
          <a:lstStyle/>
          <a:p>
            <a:pPr algn="r"/>
            <a:r>
              <a:rPr lang="en-GB" sz="1067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1. Le DT, et al. </a:t>
            </a:r>
            <a:r>
              <a:rPr lang="en-GB" sz="1067" i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N Engl J Med</a:t>
            </a:r>
            <a:r>
              <a:rPr lang="en-GB" sz="1067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. 2015;372:2509–20; </a:t>
            </a:r>
            <a:br>
              <a:rPr lang="en-GB" sz="1067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</a:br>
            <a:r>
              <a:rPr lang="en-GB" sz="1067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2</a:t>
            </a:r>
            <a:r>
              <a:rPr lang="en-GB" sz="1067" dirty="0">
                <a:cs typeface="Arial" panose="020B0604020202020204" pitchFamily="34" charset="0"/>
              </a:rPr>
              <a:t>. Weinberg BA, et al. </a:t>
            </a:r>
            <a:r>
              <a:rPr lang="en-GB" sz="1067" i="1" dirty="0">
                <a:cs typeface="Arial" panose="020B0604020202020204" pitchFamily="34" charset="0"/>
              </a:rPr>
              <a:t>J Gastrointest Oncol</a:t>
            </a:r>
            <a:r>
              <a:rPr lang="en-GB" sz="1067" dirty="0">
                <a:cs typeface="Arial" panose="020B0604020202020204" pitchFamily="34" charset="0"/>
              </a:rPr>
              <a:t>. 2019;10:652–62.</a:t>
            </a:r>
          </a:p>
        </p:txBody>
      </p:sp>
    </p:spTree>
    <p:extLst>
      <p:ext uri="{BB962C8B-B14F-4D97-AF65-F5344CB8AC3E}">
        <p14:creationId xmlns:p14="http://schemas.microsoft.com/office/powerpoint/2010/main" val="31069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AE99AA-784A-4B9B-A59E-A3F4F5197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39" y="68628"/>
            <a:ext cx="5663612" cy="27898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0B5DF0-F7C9-4BAF-9ABC-E6C9A25F4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475" y="2858525"/>
            <a:ext cx="10147051" cy="38348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0EE633-EF00-4FF6-951B-BBED9F7233E2}"/>
              </a:ext>
            </a:extLst>
          </p:cNvPr>
          <p:cNvSpPr txBox="1"/>
          <p:nvPr/>
        </p:nvSpPr>
        <p:spPr>
          <a:xfrm>
            <a:off x="-380" y="6402754"/>
            <a:ext cx="6432715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33" dirty="0">
                <a:cs typeface="Arial" panose="020B0604020202020204" pitchFamily="34" charset="0"/>
              </a:rPr>
              <a:t>Oh et al </a:t>
            </a:r>
            <a:r>
              <a:rPr lang="en-GB" sz="1333" i="1" dirty="0">
                <a:cs typeface="Arial" panose="020B0604020202020204" pitchFamily="34" charset="0"/>
              </a:rPr>
              <a:t>N </a:t>
            </a:r>
            <a:r>
              <a:rPr lang="en-GB" sz="1333" i="1" dirty="0" err="1">
                <a:cs typeface="Arial" panose="020B0604020202020204" pitchFamily="34" charset="0"/>
              </a:rPr>
              <a:t>Engl</a:t>
            </a:r>
            <a:r>
              <a:rPr lang="en-GB" sz="1333" i="1" dirty="0">
                <a:cs typeface="Arial" panose="020B0604020202020204" pitchFamily="34" charset="0"/>
              </a:rPr>
              <a:t> J Med Evidence </a:t>
            </a:r>
            <a:r>
              <a:rPr lang="en-GB" sz="1333" dirty="0">
                <a:cs typeface="Arial" panose="020B0604020202020204" pitchFamily="34" charset="0"/>
              </a:rPr>
              <a:t>2002;Jun1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AD65D9-93EC-42AF-A519-8438DB89C132}"/>
              </a:ext>
            </a:extLst>
          </p:cNvPr>
          <p:cNvSpPr txBox="1"/>
          <p:nvPr/>
        </p:nvSpPr>
        <p:spPr>
          <a:xfrm>
            <a:off x="1009000" y="164425"/>
            <a:ext cx="10846669" cy="779763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r"/>
            <a:r>
              <a:rPr lang="en-GB" altLang="en-US" sz="4267" b="1" dirty="0">
                <a:solidFill>
                  <a:srgbClr val="002060"/>
                </a:solidFill>
              </a:rPr>
              <a:t>TOPAZ-1 study | </a:t>
            </a:r>
            <a:r>
              <a:rPr lang="en-GB" altLang="en-US" sz="4267" dirty="0">
                <a:solidFill>
                  <a:srgbClr val="002060"/>
                </a:solidFill>
              </a:rPr>
              <a:t>design</a:t>
            </a:r>
          </a:p>
        </p:txBody>
      </p:sp>
    </p:spTree>
    <p:extLst>
      <p:ext uri="{BB962C8B-B14F-4D97-AF65-F5344CB8AC3E}">
        <p14:creationId xmlns:p14="http://schemas.microsoft.com/office/powerpoint/2010/main" val="94707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02AD6F-6C3C-4C81-8E86-60F6641A7428}"/>
              </a:ext>
            </a:extLst>
          </p:cNvPr>
          <p:cNvSpPr txBox="1"/>
          <p:nvPr/>
        </p:nvSpPr>
        <p:spPr>
          <a:xfrm>
            <a:off x="1009000" y="164426"/>
            <a:ext cx="10846669" cy="779763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r"/>
            <a:r>
              <a:rPr lang="en-GB" altLang="en-US" sz="4267" b="1" dirty="0">
                <a:solidFill>
                  <a:srgbClr val="002060"/>
                </a:solidFill>
              </a:rPr>
              <a:t>TOPAZ-1 study | </a:t>
            </a:r>
            <a:r>
              <a:rPr lang="en-GB" altLang="en-US" sz="4267" dirty="0">
                <a:solidFill>
                  <a:srgbClr val="002060"/>
                </a:solidFill>
              </a:rPr>
              <a:t>primary end-point (OS)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41BFA9-4055-49DC-8EDE-87D828927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477" y="1028734"/>
            <a:ext cx="8387760" cy="54263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2CF200-EF22-41D6-8B04-E9008DFFBDCA}"/>
              </a:ext>
            </a:extLst>
          </p:cNvPr>
          <p:cNvSpPr txBox="1"/>
          <p:nvPr/>
        </p:nvSpPr>
        <p:spPr>
          <a:xfrm>
            <a:off x="5327915" y="2191327"/>
            <a:ext cx="1123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12-mo OS</a:t>
            </a:r>
          </a:p>
          <a:p>
            <a:r>
              <a:rPr lang="en-GB" sz="1600" dirty="0">
                <a:solidFill>
                  <a:srgbClr val="FF0000"/>
                </a:solidFill>
              </a:rPr>
              <a:t>54.1%</a:t>
            </a:r>
          </a:p>
          <a:p>
            <a:r>
              <a:rPr lang="en-GB" sz="1600" dirty="0">
                <a:solidFill>
                  <a:srgbClr val="0070C0"/>
                </a:solidFill>
              </a:rPr>
              <a:t>48.0%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CFC31C-316A-4226-979F-A62E0BD192FF}"/>
              </a:ext>
            </a:extLst>
          </p:cNvPr>
          <p:cNvSpPr txBox="1"/>
          <p:nvPr/>
        </p:nvSpPr>
        <p:spPr>
          <a:xfrm>
            <a:off x="6566725" y="2191327"/>
            <a:ext cx="1123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18-mo OS</a:t>
            </a:r>
          </a:p>
          <a:p>
            <a:r>
              <a:rPr lang="en-GB" sz="1600" dirty="0">
                <a:solidFill>
                  <a:srgbClr val="FF0000"/>
                </a:solidFill>
              </a:rPr>
              <a:t>35.1%</a:t>
            </a:r>
          </a:p>
          <a:p>
            <a:r>
              <a:rPr lang="en-GB" sz="1600" dirty="0">
                <a:solidFill>
                  <a:srgbClr val="0070C0"/>
                </a:solidFill>
              </a:rPr>
              <a:t>25.6%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2B83BB-D082-4BF9-9DDF-071BB1DBA1EC}"/>
              </a:ext>
            </a:extLst>
          </p:cNvPr>
          <p:cNvSpPr txBox="1"/>
          <p:nvPr/>
        </p:nvSpPr>
        <p:spPr>
          <a:xfrm>
            <a:off x="7805537" y="2180861"/>
            <a:ext cx="1123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24-mo OS</a:t>
            </a:r>
          </a:p>
          <a:p>
            <a:r>
              <a:rPr lang="en-GB" sz="1600" dirty="0">
                <a:solidFill>
                  <a:srgbClr val="FF0000"/>
                </a:solidFill>
              </a:rPr>
              <a:t>24.9%</a:t>
            </a:r>
          </a:p>
          <a:p>
            <a:r>
              <a:rPr lang="en-GB" sz="1600" dirty="0">
                <a:solidFill>
                  <a:srgbClr val="0070C0"/>
                </a:solidFill>
              </a:rPr>
              <a:t>10.40%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C09F5C-526F-44B2-B281-E371450DBCE2}"/>
              </a:ext>
            </a:extLst>
          </p:cNvPr>
          <p:cNvSpPr txBox="1"/>
          <p:nvPr/>
        </p:nvSpPr>
        <p:spPr>
          <a:xfrm>
            <a:off x="5570065" y="6455119"/>
            <a:ext cx="6432715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333" dirty="0">
                <a:cs typeface="Arial" panose="020B0604020202020204" pitchFamily="34" charset="0"/>
              </a:rPr>
              <a:t>Oh et al </a:t>
            </a:r>
            <a:r>
              <a:rPr lang="en-GB" sz="1333" i="1" dirty="0">
                <a:cs typeface="Arial" panose="020B0604020202020204" pitchFamily="34" charset="0"/>
              </a:rPr>
              <a:t>N </a:t>
            </a:r>
            <a:r>
              <a:rPr lang="en-GB" sz="1333" i="1" dirty="0" err="1">
                <a:cs typeface="Arial" panose="020B0604020202020204" pitchFamily="34" charset="0"/>
              </a:rPr>
              <a:t>Engl</a:t>
            </a:r>
            <a:r>
              <a:rPr lang="en-GB" sz="1333" i="1" dirty="0">
                <a:cs typeface="Arial" panose="020B0604020202020204" pitchFamily="34" charset="0"/>
              </a:rPr>
              <a:t> J Med Evidence </a:t>
            </a:r>
            <a:r>
              <a:rPr lang="en-GB" sz="1333" dirty="0">
                <a:cs typeface="Arial" panose="020B0604020202020204" pitchFamily="34" charset="0"/>
              </a:rPr>
              <a:t>2002;Jun1</a:t>
            </a:r>
          </a:p>
        </p:txBody>
      </p:sp>
    </p:spTree>
    <p:extLst>
      <p:ext uri="{BB962C8B-B14F-4D97-AF65-F5344CB8AC3E}">
        <p14:creationId xmlns:p14="http://schemas.microsoft.com/office/powerpoint/2010/main" val="407574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15008F-4644-4A8A-B55F-720CA0930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1197916"/>
            <a:ext cx="11595412" cy="53765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A614AD-5524-4298-86B3-8B470E420C2D}"/>
              </a:ext>
            </a:extLst>
          </p:cNvPr>
          <p:cNvSpPr txBox="1"/>
          <p:nvPr/>
        </p:nvSpPr>
        <p:spPr>
          <a:xfrm>
            <a:off x="1009000" y="164426"/>
            <a:ext cx="10846669" cy="779763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r"/>
            <a:r>
              <a:rPr lang="en-GB" altLang="en-US" sz="4267" b="1" dirty="0">
                <a:solidFill>
                  <a:srgbClr val="002060"/>
                </a:solidFill>
              </a:rPr>
              <a:t>TOPAZ-1 study | </a:t>
            </a:r>
            <a:r>
              <a:rPr lang="en-GB" altLang="en-US" sz="4267" dirty="0">
                <a:solidFill>
                  <a:srgbClr val="002060"/>
                </a:solidFill>
              </a:rPr>
              <a:t>exploratory subgroup (OS)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F70D8B-B2D3-4FF3-AA12-71B35535FBFD}"/>
              </a:ext>
            </a:extLst>
          </p:cNvPr>
          <p:cNvSpPr txBox="1"/>
          <p:nvPr/>
        </p:nvSpPr>
        <p:spPr>
          <a:xfrm>
            <a:off x="5570065" y="6455119"/>
            <a:ext cx="6432715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333" dirty="0">
                <a:cs typeface="Arial" panose="020B0604020202020204" pitchFamily="34" charset="0"/>
              </a:rPr>
              <a:t>Oh et al </a:t>
            </a:r>
            <a:r>
              <a:rPr lang="en-GB" sz="1333" i="1" dirty="0">
                <a:cs typeface="Arial" panose="020B0604020202020204" pitchFamily="34" charset="0"/>
              </a:rPr>
              <a:t>N </a:t>
            </a:r>
            <a:r>
              <a:rPr lang="en-GB" sz="1333" i="1" dirty="0" err="1">
                <a:cs typeface="Arial" panose="020B0604020202020204" pitchFamily="34" charset="0"/>
              </a:rPr>
              <a:t>Engl</a:t>
            </a:r>
            <a:r>
              <a:rPr lang="en-GB" sz="1333" i="1" dirty="0">
                <a:cs typeface="Arial" panose="020B0604020202020204" pitchFamily="34" charset="0"/>
              </a:rPr>
              <a:t> J Med Evidence </a:t>
            </a:r>
            <a:r>
              <a:rPr lang="en-GB" sz="1333" dirty="0">
                <a:cs typeface="Arial" panose="020B0604020202020204" pitchFamily="34" charset="0"/>
              </a:rPr>
              <a:t>2002;Jun1</a:t>
            </a:r>
          </a:p>
        </p:txBody>
      </p:sp>
    </p:spTree>
    <p:extLst>
      <p:ext uri="{BB962C8B-B14F-4D97-AF65-F5344CB8AC3E}">
        <p14:creationId xmlns:p14="http://schemas.microsoft.com/office/powerpoint/2010/main" val="71626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6C4F1D-213B-410E-A271-5C7448CEE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574" y="1316765"/>
            <a:ext cx="5921077" cy="4101075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39D44625-B24B-4E10-A8AE-1D7DA5FFD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661" y="151208"/>
            <a:ext cx="11364991" cy="1261569"/>
          </a:xfrm>
        </p:spPr>
        <p:txBody>
          <a:bodyPr/>
          <a:lstStyle/>
          <a:p>
            <a:pPr algn="r"/>
            <a:r>
              <a:rPr lang="en-GB" b="1" cap="none" dirty="0">
                <a:solidFill>
                  <a:srgbClr val="002060"/>
                </a:solidFill>
              </a:rPr>
              <a:t>Biliary tract cancer | </a:t>
            </a:r>
            <a:r>
              <a:rPr lang="en-GB" cap="none" dirty="0">
                <a:solidFill>
                  <a:srgbClr val="002060"/>
                </a:solidFill>
              </a:rPr>
              <a:t>context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4D32CA-50BB-4995-808A-01922BA1C468}"/>
              </a:ext>
            </a:extLst>
          </p:cNvPr>
          <p:cNvSpPr txBox="1"/>
          <p:nvPr/>
        </p:nvSpPr>
        <p:spPr>
          <a:xfrm>
            <a:off x="257320" y="1314995"/>
            <a:ext cx="56043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dirty="0"/>
              <a:t>Heterogeneous group of malignancies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GB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dirty="0"/>
              <a:t>Mostly adenocarcinomas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GB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dirty="0"/>
              <a:t>Low-incidence in West (0.35-2/100,000)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dirty="0"/>
              <a:t>Global “hot spots”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GB" dirty="0"/>
              <a:t>CCA: NW Thailand, Lao PDR, China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GB" dirty="0"/>
              <a:t>GBC: India, Chile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endParaRPr lang="en-GB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dirty="0"/>
              <a:t>Aggressive behaviour - most patients present with unresectable (locally advanced or metastatic disease)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CF6B39-5C1A-4516-BAAF-ECBDB167F880}"/>
              </a:ext>
            </a:extLst>
          </p:cNvPr>
          <p:cNvSpPr txBox="1"/>
          <p:nvPr/>
        </p:nvSpPr>
        <p:spPr>
          <a:xfrm>
            <a:off x="2403248" y="6442198"/>
            <a:ext cx="9552384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l-NL" sz="1333" dirty="0"/>
              <a:t>Valle et al Lancet 2021 Jan 30;397(10272):428-444; </a:t>
            </a:r>
            <a:r>
              <a:rPr lang="pt-BR" sz="1333" dirty="0"/>
              <a:t>Figure from Goyal et al. </a:t>
            </a:r>
            <a:r>
              <a:rPr lang="pt-BR" sz="1333" i="1" dirty="0"/>
              <a:t>N Engl J Med </a:t>
            </a:r>
            <a:r>
              <a:rPr lang="pt-BR" sz="1333" dirty="0"/>
              <a:t>2021;384(11):1054-1064</a:t>
            </a:r>
            <a:endParaRPr lang="en-GB" sz="1333" dirty="0"/>
          </a:p>
        </p:txBody>
      </p:sp>
    </p:spTree>
    <p:extLst>
      <p:ext uri="{BB962C8B-B14F-4D97-AF65-F5344CB8AC3E}">
        <p14:creationId xmlns:p14="http://schemas.microsoft.com/office/powerpoint/2010/main" val="346454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8A614AD-5524-4298-86B3-8B470E420C2D}"/>
              </a:ext>
            </a:extLst>
          </p:cNvPr>
          <p:cNvSpPr txBox="1"/>
          <p:nvPr/>
        </p:nvSpPr>
        <p:spPr>
          <a:xfrm>
            <a:off x="1009000" y="164425"/>
            <a:ext cx="10846669" cy="779763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r"/>
            <a:r>
              <a:rPr lang="en-GB" altLang="en-US" sz="4267" b="1" dirty="0">
                <a:solidFill>
                  <a:srgbClr val="002060"/>
                </a:solidFill>
              </a:rPr>
              <a:t>TOPAZ-1 study | </a:t>
            </a:r>
            <a:r>
              <a:rPr lang="en-GB" altLang="en-US" sz="4267" dirty="0">
                <a:solidFill>
                  <a:srgbClr val="002060"/>
                </a:solidFill>
              </a:rPr>
              <a:t>safety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F70D8B-B2D3-4FF3-AA12-71B35535FBFD}"/>
              </a:ext>
            </a:extLst>
          </p:cNvPr>
          <p:cNvSpPr txBox="1"/>
          <p:nvPr/>
        </p:nvSpPr>
        <p:spPr>
          <a:xfrm>
            <a:off x="5570065" y="6455119"/>
            <a:ext cx="6432715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333" dirty="0">
                <a:cs typeface="Arial" panose="020B0604020202020204" pitchFamily="34" charset="0"/>
              </a:rPr>
              <a:t>Oh et al </a:t>
            </a:r>
            <a:r>
              <a:rPr lang="en-GB" sz="1333" i="1" dirty="0">
                <a:cs typeface="Arial" panose="020B0604020202020204" pitchFamily="34" charset="0"/>
              </a:rPr>
              <a:t>N </a:t>
            </a:r>
            <a:r>
              <a:rPr lang="en-GB" sz="1333" i="1" dirty="0" err="1">
                <a:cs typeface="Arial" panose="020B0604020202020204" pitchFamily="34" charset="0"/>
              </a:rPr>
              <a:t>Engl</a:t>
            </a:r>
            <a:r>
              <a:rPr lang="en-GB" sz="1333" i="1" dirty="0">
                <a:cs typeface="Arial" panose="020B0604020202020204" pitchFamily="34" charset="0"/>
              </a:rPr>
              <a:t> J Med Evidence </a:t>
            </a:r>
            <a:r>
              <a:rPr lang="en-GB" sz="1333" dirty="0">
                <a:cs typeface="Arial" panose="020B0604020202020204" pitchFamily="34" charset="0"/>
              </a:rPr>
              <a:t>2002;Jun1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F35CD6-89A6-48FB-AC74-346BC18A7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53" y="1363481"/>
            <a:ext cx="11568608" cy="413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2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43339" y="-1104536"/>
          <a:ext cx="11041227" cy="5781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335360" y="2756926"/>
            <a:ext cx="2784309" cy="1938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333" b="1" dirty="0"/>
              <a:t>Monotherapy</a:t>
            </a:r>
          </a:p>
          <a:p>
            <a:pPr lvl="0"/>
            <a:r>
              <a:rPr lang="en-GB" sz="1333" dirty="0"/>
              <a:t>- KEYNOTE 028 (pembrolizumab)</a:t>
            </a:r>
            <a:endParaRPr lang="en-GB" sz="1333" b="1" i="1" dirty="0">
              <a:solidFill>
                <a:srgbClr val="FF0000"/>
              </a:solidFill>
            </a:endParaRPr>
          </a:p>
          <a:p>
            <a:pPr lvl="0"/>
            <a:r>
              <a:rPr lang="en-GB" sz="1333" dirty="0"/>
              <a:t>- Nivolumab </a:t>
            </a:r>
          </a:p>
          <a:p>
            <a:pPr lvl="0"/>
            <a:r>
              <a:rPr lang="en-GB" sz="1333" dirty="0"/>
              <a:t>- Bintrafusp (M7824)</a:t>
            </a:r>
          </a:p>
          <a:p>
            <a:pPr lvl="0"/>
            <a:endParaRPr lang="en-GB" sz="1333" b="1" dirty="0"/>
          </a:p>
          <a:p>
            <a:pPr lvl="0"/>
            <a:r>
              <a:rPr lang="en-GB" sz="1333" b="1" dirty="0"/>
              <a:t>Combination</a:t>
            </a:r>
          </a:p>
          <a:p>
            <a:pPr lvl="0"/>
            <a:r>
              <a:rPr lang="en-GB" sz="1333" dirty="0"/>
              <a:t>- Nivolumab + CisGem</a:t>
            </a:r>
            <a:endParaRPr lang="en-GB" sz="1333" b="1" i="1" dirty="0">
              <a:solidFill>
                <a:srgbClr val="FF0000"/>
              </a:solidFill>
            </a:endParaRPr>
          </a:p>
          <a:p>
            <a:pPr lvl="0"/>
            <a:r>
              <a:rPr lang="en-GB" sz="1333" dirty="0"/>
              <a:t>- Pembrolizumab + ramucirumab  (NCT02443324)</a:t>
            </a:r>
          </a:p>
        </p:txBody>
      </p:sp>
      <p:sp>
        <p:nvSpPr>
          <p:cNvPr id="4" name="Rectangle 3"/>
          <p:cNvSpPr/>
          <p:nvPr/>
        </p:nvSpPr>
        <p:spPr>
          <a:xfrm>
            <a:off x="2927648" y="1412776"/>
            <a:ext cx="5568619" cy="5425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333" b="1" dirty="0"/>
              <a:t>Monotherapy</a:t>
            </a:r>
          </a:p>
          <a:p>
            <a:pPr marL="228594" indent="-228594">
              <a:buFontTx/>
              <a:buChar char="-"/>
            </a:pPr>
            <a:r>
              <a:rPr lang="en-GB" sz="1333" dirty="0"/>
              <a:t>Pembrolizumab (KEYNOTE-158)(NCT02628067)</a:t>
            </a:r>
          </a:p>
          <a:p>
            <a:pPr marL="228594" indent="-228594">
              <a:buFontTx/>
              <a:buChar char="-"/>
            </a:pPr>
            <a:r>
              <a:rPr lang="en-GB" sz="1333" dirty="0"/>
              <a:t>Pembrolizumab (S Korea)(NCT03110328)</a:t>
            </a:r>
          </a:p>
          <a:p>
            <a:pPr marL="228594" indent="-228594">
              <a:buFontTx/>
              <a:buChar char="-"/>
            </a:pPr>
            <a:r>
              <a:rPr lang="en-GB" sz="1333" dirty="0"/>
              <a:t>Pembrolizumab (Spain)(NCT03260712)</a:t>
            </a:r>
          </a:p>
          <a:p>
            <a:pPr marL="228594" indent="-228594">
              <a:buFontTx/>
              <a:buChar char="-"/>
            </a:pPr>
            <a:r>
              <a:rPr lang="en-GB" sz="1333" dirty="0"/>
              <a:t>Pembrolizumab or nivolumab (NCT03695952)</a:t>
            </a:r>
          </a:p>
          <a:p>
            <a:pPr marL="228594" indent="-228594">
              <a:buFontTx/>
              <a:buChar char="-"/>
            </a:pPr>
            <a:r>
              <a:rPr lang="en-GB" sz="1333" dirty="0"/>
              <a:t>Nivolumab (NCT02829918)</a:t>
            </a:r>
          </a:p>
          <a:p>
            <a:pPr marL="228594" indent="-228594">
              <a:buFontTx/>
              <a:buChar char="-"/>
            </a:pPr>
            <a:r>
              <a:rPr lang="en-GB" sz="1333" dirty="0"/>
              <a:t>Bintrafusp (M7824)(NCT03833661)</a:t>
            </a:r>
          </a:p>
          <a:p>
            <a:pPr lvl="0"/>
            <a:r>
              <a:rPr lang="en-GB" sz="1333" b="1" dirty="0"/>
              <a:t>Combination</a:t>
            </a:r>
          </a:p>
          <a:p>
            <a:pPr marL="228594" indent="-228594">
              <a:buFontTx/>
              <a:buChar char="-"/>
            </a:pPr>
            <a:r>
              <a:rPr lang="en-GB" sz="1333" dirty="0"/>
              <a:t>Nivolumab + ipilimumab (NCT02834013)</a:t>
            </a:r>
          </a:p>
          <a:p>
            <a:pPr marL="228594" indent="-228594">
              <a:buFontTx/>
              <a:buChar char="-"/>
            </a:pPr>
            <a:r>
              <a:rPr lang="en-GB" sz="1333" dirty="0"/>
              <a:t>Pembrolizumab + GM-CSF (NCT02703714)</a:t>
            </a:r>
          </a:p>
          <a:p>
            <a:pPr marL="228594" indent="-228594">
              <a:buFontTx/>
              <a:buChar char="-"/>
            </a:pPr>
            <a:r>
              <a:rPr lang="en-GB" sz="1333" dirty="0"/>
              <a:t>Pembrolizumab + Peg-interferon </a:t>
            </a:r>
            <a:r>
              <a:rPr lang="el-GR" sz="1333" dirty="0"/>
              <a:t>α2</a:t>
            </a:r>
            <a:r>
              <a:rPr lang="en-GB" sz="1333" dirty="0"/>
              <a:t>b (NCT02982720)</a:t>
            </a:r>
          </a:p>
          <a:p>
            <a:pPr marL="228594" indent="-228594">
              <a:buFontTx/>
              <a:buChar char="-"/>
            </a:pPr>
            <a:r>
              <a:rPr lang="en-GB" sz="1333" dirty="0"/>
              <a:t>Pembrolizumab + Allogeneic NK Cell (NCT03937895)</a:t>
            </a:r>
          </a:p>
          <a:p>
            <a:pPr marL="228594" indent="-228594">
              <a:buFontTx/>
              <a:buChar char="-"/>
            </a:pPr>
            <a:r>
              <a:rPr lang="en-GB" sz="1333" dirty="0"/>
              <a:t>Pembrolizumab + CisGem (EORTC-1607 ABC-09)(NCT03260712)</a:t>
            </a:r>
          </a:p>
          <a:p>
            <a:pPr marL="228594" indent="-228594">
              <a:buFontTx/>
              <a:buChar char="-"/>
            </a:pPr>
            <a:r>
              <a:rPr lang="en-GB" sz="1333" dirty="0"/>
              <a:t>Pembrolizumab + capecitabine + oxaliplatin (NCT03111732)</a:t>
            </a:r>
          </a:p>
          <a:p>
            <a:pPr marL="228594" indent="-228594">
              <a:buFontTx/>
              <a:buChar char="-"/>
            </a:pPr>
            <a:r>
              <a:rPr lang="en-GB" sz="1333" dirty="0"/>
              <a:t>Pembrolizumab + ramucirumab (NCT03260712)</a:t>
            </a:r>
          </a:p>
          <a:p>
            <a:pPr marL="228594" indent="-228594">
              <a:buFontTx/>
              <a:buChar char="-"/>
            </a:pPr>
            <a:r>
              <a:rPr lang="en-GB" sz="1333" dirty="0"/>
              <a:t>Pembrolizumab + lenvatinib (LEAP-005)(NCT03695952)</a:t>
            </a:r>
          </a:p>
          <a:p>
            <a:pPr marL="228594" indent="-228594">
              <a:buFontTx/>
              <a:buChar char="-"/>
            </a:pPr>
            <a:r>
              <a:rPr lang="en-GB" sz="1333" dirty="0"/>
              <a:t>Durvalumab + tremelimumab + TACE/RFA/ablation (NCT02821754)</a:t>
            </a:r>
          </a:p>
          <a:p>
            <a:pPr marL="228594" indent="-228594">
              <a:buFontTx/>
              <a:buChar char="-"/>
            </a:pPr>
            <a:r>
              <a:rPr lang="en-GB" sz="1333" dirty="0"/>
              <a:t>Durvalumab + tremelimumab + SIRT (NCT04238637)</a:t>
            </a:r>
          </a:p>
          <a:p>
            <a:pPr marL="228594" indent="-228594">
              <a:buFontTx/>
              <a:buChar char="-"/>
            </a:pPr>
            <a:r>
              <a:rPr lang="en-GB" sz="1333" dirty="0"/>
              <a:t>Durvalumab + tremelimumab + radiotherapy (NCT03482102)</a:t>
            </a:r>
          </a:p>
          <a:p>
            <a:pPr marL="228594" indent="-228594">
              <a:buFontTx/>
              <a:buChar char="-"/>
            </a:pPr>
            <a:r>
              <a:rPr lang="en-GB" sz="1333" dirty="0"/>
              <a:t>Durvalumab + tremelimumab + CisGem (NCT03046862)</a:t>
            </a:r>
          </a:p>
          <a:p>
            <a:pPr marL="228594" indent="-228594">
              <a:buFontTx/>
              <a:buChar char="-"/>
            </a:pPr>
            <a:r>
              <a:rPr lang="en-GB" sz="1333" dirty="0"/>
              <a:t>Durvalumab + tremelimumab +/- paclitaxel (NCT03704480)</a:t>
            </a:r>
          </a:p>
          <a:p>
            <a:pPr marL="228594" indent="-228594">
              <a:buFontTx/>
              <a:buChar char="-"/>
            </a:pPr>
            <a:r>
              <a:rPr lang="en-GB" sz="1333" dirty="0"/>
              <a:t>Durvalumab + AZD6738 (NCT04298008)</a:t>
            </a:r>
          </a:p>
          <a:p>
            <a:pPr marL="228594" indent="-228594">
              <a:buFontTx/>
              <a:buChar char="-"/>
            </a:pPr>
            <a:r>
              <a:rPr lang="en-GB" sz="1333" dirty="0"/>
              <a:t>Camrelizumab + GemOx (NCT03486678)</a:t>
            </a:r>
          </a:p>
          <a:p>
            <a:pPr marL="228594" indent="-228594">
              <a:buFontTx/>
              <a:buChar char="-"/>
            </a:pPr>
            <a:r>
              <a:rPr lang="en-GB" sz="1333" dirty="0"/>
              <a:t>Nivolumab + etinostat (NCT03250273)</a:t>
            </a:r>
          </a:p>
          <a:p>
            <a:pPr marL="228594" indent="-228594">
              <a:buFontTx/>
              <a:buChar char="-"/>
            </a:pPr>
            <a:r>
              <a:rPr lang="en-GB" sz="1333" dirty="0"/>
              <a:t>Atezolizumab + /- cobimetinib (NCT03201458)</a:t>
            </a:r>
          </a:p>
          <a:p>
            <a:pPr marL="228594" indent="-228594">
              <a:buFontTx/>
              <a:buChar char="-"/>
            </a:pPr>
            <a:r>
              <a:rPr lang="en-GB" sz="1333" dirty="0"/>
              <a:t>Neoadjuvant CisGem +/- durvalumab (DEBATE)(NCT04308174)</a:t>
            </a:r>
          </a:p>
        </p:txBody>
      </p:sp>
      <p:sp>
        <p:nvSpPr>
          <p:cNvPr id="5" name="Rectangle 4"/>
          <p:cNvSpPr/>
          <p:nvPr/>
        </p:nvSpPr>
        <p:spPr>
          <a:xfrm>
            <a:off x="7144194" y="1820833"/>
            <a:ext cx="4800533" cy="912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333" b="1" dirty="0"/>
              <a:t>First-line</a:t>
            </a:r>
          </a:p>
          <a:p>
            <a:pPr lvl="0"/>
            <a:r>
              <a:rPr lang="en-GB" sz="1333" b="1" dirty="0">
                <a:solidFill>
                  <a:srgbClr val="C00000"/>
                </a:solidFill>
              </a:rPr>
              <a:t>- CisGem + durvalumab/placebo (TOPAZ-1)(NCT03875235)</a:t>
            </a:r>
          </a:p>
          <a:p>
            <a:pPr lvl="0"/>
            <a:r>
              <a:rPr lang="en-GB" sz="1333" dirty="0"/>
              <a:t>- CisGem + pembrolizumab/placebo (KEYNOTE966)NCT04003636)</a:t>
            </a:r>
          </a:p>
          <a:p>
            <a:pPr lvl="0"/>
            <a:r>
              <a:rPr lang="en-GB" sz="1333" dirty="0"/>
              <a:t>- CisGem + bintrafusp/placebo (M7824)(NCT04066491)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8999" y="164426"/>
            <a:ext cx="10935727" cy="779763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r"/>
            <a:r>
              <a:rPr lang="en-GB" altLang="en-US" sz="4267" b="1" dirty="0">
                <a:solidFill>
                  <a:srgbClr val="002060"/>
                </a:solidFill>
              </a:rPr>
              <a:t>Immunotherapy trials in biliary tract cancer</a:t>
            </a:r>
          </a:p>
        </p:txBody>
      </p:sp>
      <p:sp>
        <p:nvSpPr>
          <p:cNvPr id="8" name="Rectangle 7"/>
          <p:cNvSpPr/>
          <p:nvPr/>
        </p:nvSpPr>
        <p:spPr>
          <a:xfrm>
            <a:off x="7879208" y="6377456"/>
            <a:ext cx="4238019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333" dirty="0"/>
              <a:t>Adapted from Valle et al Lancet 2021; 397(10272):428-444</a:t>
            </a:r>
          </a:p>
        </p:txBody>
      </p:sp>
    </p:spTree>
    <p:extLst>
      <p:ext uri="{BB962C8B-B14F-4D97-AF65-F5344CB8AC3E}">
        <p14:creationId xmlns:p14="http://schemas.microsoft.com/office/powerpoint/2010/main" val="1139817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344" y="1028734"/>
            <a:ext cx="7307264" cy="1727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1" y="1124744"/>
            <a:ext cx="3285321" cy="2400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7373" y="3615868"/>
            <a:ext cx="2669320" cy="256545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r>
              <a:rPr lang="en-GB" sz="106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Figure from Lamarca A, et al. J </a:t>
            </a:r>
            <a:r>
              <a:rPr lang="en-GB" sz="1067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Hepatol</a:t>
            </a:r>
            <a:r>
              <a:rPr lang="en-GB" sz="106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2020</a:t>
            </a:r>
          </a:p>
        </p:txBody>
      </p:sp>
      <p:sp>
        <p:nvSpPr>
          <p:cNvPr id="6" name="Oval 5"/>
          <p:cNvSpPr/>
          <p:nvPr/>
        </p:nvSpPr>
        <p:spPr>
          <a:xfrm>
            <a:off x="1391478" y="2832584"/>
            <a:ext cx="480053" cy="500405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sp>
        <p:nvSpPr>
          <p:cNvPr id="7" name="TextBox 6"/>
          <p:cNvSpPr txBox="1"/>
          <p:nvPr/>
        </p:nvSpPr>
        <p:spPr>
          <a:xfrm>
            <a:off x="1009000" y="164425"/>
            <a:ext cx="10846669" cy="779763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r"/>
            <a:r>
              <a:rPr lang="en-GB" altLang="en-US" sz="4267" b="1" dirty="0">
                <a:solidFill>
                  <a:srgbClr val="002060"/>
                </a:solidFill>
              </a:rPr>
              <a:t>Targeting the BRAF</a:t>
            </a:r>
            <a:r>
              <a:rPr lang="en-GB" altLang="en-US" sz="4267" baseline="30000" dirty="0">
                <a:solidFill>
                  <a:srgbClr val="002060"/>
                </a:solidFill>
              </a:rPr>
              <a:t>V600E</a:t>
            </a:r>
            <a:r>
              <a:rPr lang="en-GB" altLang="en-US" sz="4267" b="1" dirty="0">
                <a:solidFill>
                  <a:srgbClr val="002060"/>
                </a:solidFill>
              </a:rPr>
              <a:t> mutation </a:t>
            </a:r>
            <a:endParaRPr lang="en-GB" altLang="en-US" sz="4267" baseline="30000" dirty="0">
              <a:solidFill>
                <a:srgbClr val="00206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079" y="2723851"/>
            <a:ext cx="5949572" cy="3777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512575" y="6501342"/>
            <a:ext cx="3343095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333" dirty="0" err="1"/>
              <a:t>Subbiah</a:t>
            </a:r>
            <a:r>
              <a:rPr lang="fr-FR" sz="1333" dirty="0"/>
              <a:t> et al </a:t>
            </a:r>
            <a:r>
              <a:rPr lang="fr-FR" sz="1333" i="1" dirty="0"/>
              <a:t>Lancet </a:t>
            </a:r>
            <a:r>
              <a:rPr lang="fr-FR" sz="1333" i="1" dirty="0" err="1"/>
              <a:t>Oncol</a:t>
            </a:r>
            <a:r>
              <a:rPr lang="fr-FR" sz="1333" i="1" dirty="0"/>
              <a:t> </a:t>
            </a:r>
            <a:r>
              <a:rPr lang="fr-FR" sz="1333" dirty="0"/>
              <a:t>2020; 21: 1234–43</a:t>
            </a:r>
            <a:endParaRPr lang="en-GB" sz="1333" dirty="0"/>
          </a:p>
        </p:txBody>
      </p:sp>
      <p:sp>
        <p:nvSpPr>
          <p:cNvPr id="3" name="Rectangle 2"/>
          <p:cNvSpPr/>
          <p:nvPr/>
        </p:nvSpPr>
        <p:spPr>
          <a:xfrm>
            <a:off x="98304" y="4965171"/>
            <a:ext cx="5901685" cy="1733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33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Response rate:</a:t>
            </a:r>
          </a:p>
          <a:p>
            <a:r>
              <a:rPr lang="en-GB" sz="21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Investigator assessed: 22/43 (51%, 95%CI 36–67)</a:t>
            </a:r>
          </a:p>
          <a:p>
            <a:r>
              <a:rPr lang="en-GB" sz="21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Independent review: 20/43 (47%, 95%CI 31–62)</a:t>
            </a:r>
          </a:p>
          <a:p>
            <a:r>
              <a:rPr lang="en-GB" sz="21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Median PFS 9 months</a:t>
            </a:r>
          </a:p>
          <a:p>
            <a:r>
              <a:rPr lang="en-GB" sz="21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Median OS 14 months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785" y="2410231"/>
            <a:ext cx="2047119" cy="345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98304" y="4129723"/>
            <a:ext cx="6187480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33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ROAR</a:t>
            </a:r>
            <a:r>
              <a:rPr lang="en-GB" sz="21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study (Rare Oncology Agnostic Research)</a:t>
            </a:r>
          </a:p>
          <a:p>
            <a:r>
              <a:rPr lang="en-GB" sz="21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57/626 (9.1%) of patients screened had mBRAF</a:t>
            </a:r>
            <a:r>
              <a:rPr lang="en-GB" sz="2133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V600E</a:t>
            </a:r>
          </a:p>
        </p:txBody>
      </p:sp>
    </p:spTree>
    <p:extLst>
      <p:ext uri="{BB962C8B-B14F-4D97-AF65-F5344CB8AC3E}">
        <p14:creationId xmlns:p14="http://schemas.microsoft.com/office/powerpoint/2010/main" val="4152856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FA6C2E6-328B-40F3-A52B-616E25958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97" y="1282250"/>
            <a:ext cx="5000028" cy="25927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BDBD0F-B98E-4A60-BCEB-03D9A77D2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6" y="3066655"/>
            <a:ext cx="3195004" cy="235671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0AF7BC4-F316-43C3-A3A6-140C91B399C5}"/>
              </a:ext>
            </a:extLst>
          </p:cNvPr>
          <p:cNvSpPr/>
          <p:nvPr/>
        </p:nvSpPr>
        <p:spPr>
          <a:xfrm>
            <a:off x="2018835" y="4097503"/>
            <a:ext cx="584248" cy="635000"/>
          </a:xfrm>
          <a:prstGeom prst="ellipse">
            <a:avLst/>
          </a:prstGeom>
          <a:noFill/>
          <a:ln w="28575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767D2D-5465-451D-B7EA-9FC2E5EA3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76" y="1287134"/>
            <a:ext cx="6279848" cy="14973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58E5FFE-AD51-47EB-BD0A-71DA752899A3}"/>
              </a:ext>
            </a:extLst>
          </p:cNvPr>
          <p:cNvSpPr txBox="1"/>
          <p:nvPr/>
        </p:nvSpPr>
        <p:spPr>
          <a:xfrm>
            <a:off x="1679510" y="5102474"/>
            <a:ext cx="71579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4DA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HER2 status</a:t>
            </a:r>
          </a:p>
          <a:p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Amplification, overexpression status unknown	31 (80%) 	</a:t>
            </a:r>
          </a:p>
          <a:p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Amplification, no overexpression 	      	4 (10%) 	</a:t>
            </a:r>
          </a:p>
          <a:p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Amplification and overexpression 		2 (5%) 	</a:t>
            </a:r>
          </a:p>
          <a:p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Overexpression, amplification status unknown 	2 (5%) 	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D1B960-7FBD-4C72-8949-3A3BBDE78A04}"/>
              </a:ext>
            </a:extLst>
          </p:cNvPr>
          <p:cNvSpPr txBox="1"/>
          <p:nvPr/>
        </p:nvSpPr>
        <p:spPr>
          <a:xfrm>
            <a:off x="3599724" y="3364733"/>
            <a:ext cx="39658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4DA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Tumour location (n=39)	</a:t>
            </a:r>
          </a:p>
          <a:p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Gallbladder 		16 (41%) 	</a:t>
            </a:r>
          </a:p>
          <a:p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Extrahepatic 		7 (18%) 	</a:t>
            </a:r>
          </a:p>
          <a:p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Intrahepatic 		7 (18%) 	</a:t>
            </a:r>
          </a:p>
          <a:p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Ampulla 		5 (13%) 	</a:t>
            </a:r>
          </a:p>
          <a:p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Undesignated† 	4 (10%) 	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69F3F88-6DE6-4B49-93FC-31A3447CAB84}"/>
              </a:ext>
            </a:extLst>
          </p:cNvPr>
          <p:cNvSpPr/>
          <p:nvPr/>
        </p:nvSpPr>
        <p:spPr>
          <a:xfrm>
            <a:off x="3599723" y="3665136"/>
            <a:ext cx="3772712" cy="285451"/>
          </a:xfrm>
          <a:prstGeom prst="roundRect">
            <a:avLst/>
          </a:prstGeom>
          <a:noFill/>
          <a:ln w="28575">
            <a:solidFill>
              <a:srgbClr val="4DAF46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6BC075-D508-434A-B9E5-CB5F863911AB}"/>
              </a:ext>
            </a:extLst>
          </p:cNvPr>
          <p:cNvSpPr txBox="1"/>
          <p:nvPr/>
        </p:nvSpPr>
        <p:spPr>
          <a:xfrm>
            <a:off x="5999989" y="6408275"/>
            <a:ext cx="6096000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333" dirty="0">
                <a:cs typeface="Arial" panose="020B0604020202020204" pitchFamily="34" charset="0"/>
              </a:rPr>
              <a:t>Javle et al </a:t>
            </a:r>
            <a:r>
              <a:rPr lang="it-IT" sz="1333" i="1" dirty="0">
                <a:cs typeface="Arial" panose="020B0604020202020204" pitchFamily="34" charset="0"/>
              </a:rPr>
              <a:t>Lancet Oncol </a:t>
            </a:r>
            <a:r>
              <a:rPr lang="it-IT" sz="1333" dirty="0">
                <a:cs typeface="Arial" panose="020B0604020202020204" pitchFamily="34" charset="0"/>
              </a:rPr>
              <a:t>2021 Sep;22(9):1290-1300</a:t>
            </a:r>
            <a:endParaRPr lang="en-GB" sz="1333" dirty="0"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693DB1-E54F-4A4B-8372-3B155E6FE74A}"/>
              </a:ext>
            </a:extLst>
          </p:cNvPr>
          <p:cNvSpPr txBox="1"/>
          <p:nvPr/>
        </p:nvSpPr>
        <p:spPr>
          <a:xfrm>
            <a:off x="7142332" y="164426"/>
            <a:ext cx="4713337" cy="779763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r"/>
            <a:r>
              <a:rPr lang="en-GB" altLang="en-US" sz="4267" b="1" dirty="0">
                <a:solidFill>
                  <a:srgbClr val="002060"/>
                </a:solidFill>
              </a:rPr>
              <a:t>Targeting HER-2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9464ED-C818-49D6-B321-1639B353D7DA}"/>
              </a:ext>
            </a:extLst>
          </p:cNvPr>
          <p:cNvSpPr txBox="1"/>
          <p:nvPr/>
        </p:nvSpPr>
        <p:spPr>
          <a:xfrm>
            <a:off x="8837448" y="4245009"/>
            <a:ext cx="270289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/>
              <a:t>Overall RR 23%</a:t>
            </a:r>
          </a:p>
          <a:p>
            <a:r>
              <a:rPr lang="en-GB" sz="2600" dirty="0" err="1"/>
              <a:t>mPFS</a:t>
            </a:r>
            <a:r>
              <a:rPr lang="en-GB" sz="2600" dirty="0"/>
              <a:t> 4.0 months</a:t>
            </a:r>
          </a:p>
          <a:p>
            <a:r>
              <a:rPr lang="en-GB" sz="2600" dirty="0" err="1"/>
              <a:t>mOS</a:t>
            </a:r>
            <a:r>
              <a:rPr lang="en-GB" sz="2600" dirty="0"/>
              <a:t> 10.9 months</a:t>
            </a:r>
          </a:p>
        </p:txBody>
      </p:sp>
    </p:spTree>
    <p:extLst>
      <p:ext uri="{BB962C8B-B14F-4D97-AF65-F5344CB8AC3E}">
        <p14:creationId xmlns:p14="http://schemas.microsoft.com/office/powerpoint/2010/main" val="19779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1891BE8-E439-463C-B77E-D05A8CE05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1" y="944123"/>
            <a:ext cx="9505055" cy="52527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BCCA3D-7790-4401-9452-C4BA1C64A0D6}"/>
              </a:ext>
            </a:extLst>
          </p:cNvPr>
          <p:cNvSpPr/>
          <p:nvPr/>
        </p:nvSpPr>
        <p:spPr>
          <a:xfrm>
            <a:off x="7696479" y="6493704"/>
            <a:ext cx="4314578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333" dirty="0" err="1">
                <a:cs typeface="Arial" panose="020B0604020202020204" pitchFamily="34" charset="0"/>
              </a:rPr>
              <a:t>Meric</a:t>
            </a:r>
            <a:r>
              <a:rPr lang="en-GB" sz="1333" dirty="0">
                <a:cs typeface="Arial" panose="020B0604020202020204" pitchFamily="34" charset="0"/>
              </a:rPr>
              <a:t>-Bernstam et al </a:t>
            </a:r>
            <a:r>
              <a:rPr lang="en-GB" sz="1333" i="1" dirty="0">
                <a:cs typeface="Arial" panose="020B0604020202020204" pitchFamily="34" charset="0"/>
              </a:rPr>
              <a:t>Clin Cancer Res</a:t>
            </a:r>
            <a:r>
              <a:rPr lang="en-GB" sz="1333" dirty="0">
                <a:cs typeface="Arial" panose="020B0604020202020204" pitchFamily="34" charset="0"/>
              </a:rPr>
              <a:t> 2019;25(7):2033-2041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855E20-A89B-4909-892E-85CFE5B30528}"/>
              </a:ext>
            </a:extLst>
          </p:cNvPr>
          <p:cNvSpPr txBox="1"/>
          <p:nvPr/>
        </p:nvSpPr>
        <p:spPr>
          <a:xfrm>
            <a:off x="7142332" y="164426"/>
            <a:ext cx="4713337" cy="779763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r"/>
            <a:r>
              <a:rPr lang="en-GB" altLang="en-US" sz="4267" b="1" dirty="0">
                <a:solidFill>
                  <a:srgbClr val="002060"/>
                </a:solidFill>
              </a:rPr>
              <a:t>Targeting HER-2</a:t>
            </a:r>
          </a:p>
        </p:txBody>
      </p:sp>
    </p:spTree>
    <p:extLst>
      <p:ext uri="{BB962C8B-B14F-4D97-AF65-F5344CB8AC3E}">
        <p14:creationId xmlns:p14="http://schemas.microsoft.com/office/powerpoint/2010/main" val="155175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1891BE8-E439-463C-B77E-D05A8CE05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1" y="944123"/>
            <a:ext cx="9505055" cy="52527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BCCA3D-7790-4401-9452-C4BA1C64A0D6}"/>
              </a:ext>
            </a:extLst>
          </p:cNvPr>
          <p:cNvSpPr/>
          <p:nvPr/>
        </p:nvSpPr>
        <p:spPr>
          <a:xfrm>
            <a:off x="4542089" y="6493704"/>
            <a:ext cx="7468968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333" dirty="0" err="1">
                <a:cs typeface="Arial" panose="020B0604020202020204" pitchFamily="34" charset="0"/>
              </a:rPr>
              <a:t>Meric</a:t>
            </a:r>
            <a:r>
              <a:rPr lang="en-GB" sz="1333" dirty="0">
                <a:cs typeface="Arial" panose="020B0604020202020204" pitchFamily="34" charset="0"/>
              </a:rPr>
              <a:t>-Bernstam et al </a:t>
            </a:r>
            <a:r>
              <a:rPr lang="en-GB" sz="1333" i="1" dirty="0">
                <a:cs typeface="Arial" panose="020B0604020202020204" pitchFamily="34" charset="0"/>
              </a:rPr>
              <a:t>Clin Cancer Res</a:t>
            </a:r>
            <a:r>
              <a:rPr lang="en-GB" sz="1333" dirty="0">
                <a:cs typeface="Arial" panose="020B0604020202020204" pitchFamily="34" charset="0"/>
              </a:rPr>
              <a:t> 2019;25(7):2033-2041; </a:t>
            </a:r>
            <a:r>
              <a:rPr lang="en-GB" sz="1333" dirty="0" err="1">
                <a:cs typeface="Arial" panose="020B0604020202020204" pitchFamily="34" charset="0"/>
              </a:rPr>
              <a:t>Ohba</a:t>
            </a:r>
            <a:r>
              <a:rPr lang="en-GB" sz="1333" dirty="0">
                <a:cs typeface="Arial" panose="020B0604020202020204" pitchFamily="34" charset="0"/>
              </a:rPr>
              <a:t> et al ASCO 2022 (</a:t>
            </a:r>
            <a:r>
              <a:rPr lang="en-GB" sz="1333" dirty="0" err="1">
                <a:cs typeface="Arial" panose="020B0604020202020204" pitchFamily="34" charset="0"/>
              </a:rPr>
              <a:t>suppl</a:t>
            </a:r>
            <a:r>
              <a:rPr lang="en-GB" sz="1333" dirty="0">
                <a:cs typeface="Arial" panose="020B0604020202020204" pitchFamily="34" charset="0"/>
              </a:rPr>
              <a:t> 16; </a:t>
            </a:r>
            <a:r>
              <a:rPr lang="en-GB" sz="1333" dirty="0" err="1">
                <a:cs typeface="Arial" panose="020B0604020202020204" pitchFamily="34" charset="0"/>
              </a:rPr>
              <a:t>abstr</a:t>
            </a:r>
            <a:r>
              <a:rPr lang="en-GB" sz="1333" dirty="0">
                <a:cs typeface="Arial" panose="020B0604020202020204" pitchFamily="34" charset="0"/>
              </a:rPr>
              <a:t> 4006)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855E20-A89B-4909-892E-85CFE5B30528}"/>
              </a:ext>
            </a:extLst>
          </p:cNvPr>
          <p:cNvSpPr txBox="1"/>
          <p:nvPr/>
        </p:nvSpPr>
        <p:spPr>
          <a:xfrm>
            <a:off x="7142332" y="164426"/>
            <a:ext cx="4713337" cy="779763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r"/>
            <a:r>
              <a:rPr lang="en-GB" altLang="en-US" sz="4267" b="1" dirty="0">
                <a:solidFill>
                  <a:srgbClr val="002060"/>
                </a:solidFill>
              </a:rPr>
              <a:t>Targeting HER-2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0F16E4-86EA-491C-88AC-3A53121CC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103" y="3140968"/>
            <a:ext cx="4671399" cy="3168352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B4246AD-1902-46E5-B2CD-0D4F831A718B}"/>
              </a:ext>
            </a:extLst>
          </p:cNvPr>
          <p:cNvCxnSpPr>
            <a:cxnSpLocks/>
          </p:cNvCxnSpPr>
          <p:nvPr/>
        </p:nvCxnSpPr>
        <p:spPr>
          <a:xfrm>
            <a:off x="6480043" y="4490276"/>
            <a:ext cx="72406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2BD8BCA-DA32-4100-BCAB-07BD219956C1}"/>
              </a:ext>
            </a:extLst>
          </p:cNvPr>
          <p:cNvSpPr txBox="1"/>
          <p:nvPr/>
        </p:nvSpPr>
        <p:spPr>
          <a:xfrm>
            <a:off x="9685999" y="944123"/>
            <a:ext cx="2189504" cy="20617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2133" dirty="0"/>
              <a:t>n=22</a:t>
            </a:r>
          </a:p>
          <a:p>
            <a:r>
              <a:rPr lang="en-GB" sz="2133" dirty="0"/>
              <a:t>RR 36.4%</a:t>
            </a:r>
          </a:p>
          <a:p>
            <a:r>
              <a:rPr lang="en-GB" sz="2133" dirty="0">
                <a:solidFill>
                  <a:srgbClr val="000000"/>
                </a:solidFill>
              </a:rPr>
              <a:t>DCR 81.8%</a:t>
            </a:r>
          </a:p>
          <a:p>
            <a:r>
              <a:rPr lang="en-GB" sz="2133" dirty="0">
                <a:solidFill>
                  <a:srgbClr val="000000"/>
                </a:solidFill>
              </a:rPr>
              <a:t>PFS: 5.1 </a:t>
            </a:r>
            <a:r>
              <a:rPr lang="en-GB" sz="2133" dirty="0" err="1">
                <a:solidFill>
                  <a:srgbClr val="000000"/>
                </a:solidFill>
              </a:rPr>
              <a:t>mo</a:t>
            </a:r>
            <a:endParaRPr lang="en-GB" sz="2133" dirty="0">
              <a:solidFill>
                <a:srgbClr val="000000"/>
              </a:solidFill>
            </a:endParaRPr>
          </a:p>
          <a:p>
            <a:r>
              <a:rPr lang="en-GB" sz="2133" dirty="0">
                <a:solidFill>
                  <a:srgbClr val="000000"/>
                </a:solidFill>
              </a:rPr>
              <a:t>OS: 7.1 </a:t>
            </a:r>
            <a:r>
              <a:rPr lang="en-GB" sz="2133" dirty="0" err="1">
                <a:solidFill>
                  <a:srgbClr val="000000"/>
                </a:solidFill>
              </a:rPr>
              <a:t>mo</a:t>
            </a:r>
            <a:endParaRPr lang="en-GB" sz="2133" dirty="0">
              <a:solidFill>
                <a:srgbClr val="000000"/>
              </a:solidFill>
            </a:endParaRPr>
          </a:p>
          <a:p>
            <a:r>
              <a:rPr lang="en-GB" sz="2133" dirty="0"/>
              <a:t>Lung toxicity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5F060D3-4F60-41C6-99D9-C5924490DDB2}"/>
              </a:ext>
            </a:extLst>
          </p:cNvPr>
          <p:cNvSpPr/>
          <p:nvPr/>
        </p:nvSpPr>
        <p:spPr>
          <a:xfrm>
            <a:off x="5903979" y="4412397"/>
            <a:ext cx="576064" cy="184383"/>
          </a:xfrm>
          <a:prstGeom prst="round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</p:spTree>
    <p:extLst>
      <p:ext uri="{BB962C8B-B14F-4D97-AF65-F5344CB8AC3E}">
        <p14:creationId xmlns:p14="http://schemas.microsoft.com/office/powerpoint/2010/main" val="105647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8ABE1FC-C8F0-4F41-BD32-45A584D4ACC3}"/>
              </a:ext>
            </a:extLst>
          </p:cNvPr>
          <p:cNvGraphicFramePr>
            <a:graphicFrameLocks noGrp="1"/>
          </p:cNvGraphicFramePr>
          <p:nvPr/>
        </p:nvGraphicFramePr>
        <p:xfrm>
          <a:off x="164495" y="1103089"/>
          <a:ext cx="11953293" cy="5608520"/>
        </p:xfrm>
        <a:graphic>
          <a:graphicData uri="http://schemas.openxmlformats.org/drawingml/2006/table">
            <a:tbl>
              <a:tblPr/>
              <a:tblGrid>
                <a:gridCol w="1124373">
                  <a:extLst>
                    <a:ext uri="{9D8B030D-6E8A-4147-A177-3AD203B41FA5}">
                      <a16:colId xmlns:a16="http://schemas.microsoft.com/office/drawing/2014/main" val="2773176839"/>
                    </a:ext>
                  </a:extLst>
                </a:gridCol>
                <a:gridCol w="1468187">
                  <a:extLst>
                    <a:ext uri="{9D8B030D-6E8A-4147-A177-3AD203B41FA5}">
                      <a16:colId xmlns:a16="http://schemas.microsoft.com/office/drawing/2014/main" val="1825887512"/>
                    </a:ext>
                  </a:extLst>
                </a:gridCol>
                <a:gridCol w="2266731">
                  <a:extLst>
                    <a:ext uri="{9D8B030D-6E8A-4147-A177-3AD203B41FA5}">
                      <a16:colId xmlns:a16="http://schemas.microsoft.com/office/drawing/2014/main" val="779356779"/>
                    </a:ext>
                  </a:extLst>
                </a:gridCol>
                <a:gridCol w="2344429">
                  <a:extLst>
                    <a:ext uri="{9D8B030D-6E8A-4147-A177-3AD203B41FA5}">
                      <a16:colId xmlns:a16="http://schemas.microsoft.com/office/drawing/2014/main" val="2291315342"/>
                    </a:ext>
                  </a:extLst>
                </a:gridCol>
                <a:gridCol w="727580">
                  <a:extLst>
                    <a:ext uri="{9D8B030D-6E8A-4147-A177-3AD203B41FA5}">
                      <a16:colId xmlns:a16="http://schemas.microsoft.com/office/drawing/2014/main" val="142470340"/>
                    </a:ext>
                  </a:extLst>
                </a:gridCol>
                <a:gridCol w="4021993">
                  <a:extLst>
                    <a:ext uri="{9D8B030D-6E8A-4147-A177-3AD203B41FA5}">
                      <a16:colId xmlns:a16="http://schemas.microsoft.com/office/drawing/2014/main" val="3169078872"/>
                    </a:ext>
                  </a:extLst>
                </a:gridCol>
              </a:tblGrid>
              <a:tr h="3353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NCT Number</a:t>
                      </a:r>
                    </a:p>
                  </a:txBody>
                  <a:tcPr marL="45720" marR="45720" marT="0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37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Setting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37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 Site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37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Therapeutic Regimen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37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37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Compound Descriptions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37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9126010"/>
                  </a:ext>
                </a:extLst>
              </a:tr>
              <a:tr h="3353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NCT03613168</a:t>
                      </a:r>
                    </a:p>
                  </a:txBody>
                  <a:tcPr marL="45720" marR="45720" marT="0" marB="0" anchor="ctr">
                    <a:lnL w="12700" cmpd="sng"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First-line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HER2</a:t>
                      </a: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-positive BTCs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CisGem + trastuzumab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Trastuzumab: anti-HER2 monoclonal antibody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850332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NCT02992340</a:t>
                      </a:r>
                    </a:p>
                  </a:txBody>
                  <a:tcPr marL="45720" marR="45720" marT="0" marB="0" anchor="ctr">
                    <a:lnL w="12700" cmpd="sng"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4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First-line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4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HER2</a:t>
                      </a: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-positive BTCs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4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CisGem + varlitinib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4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1/2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4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Varlitinib: pan-HER inhibitor targeting HER1, HER2 and HER4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4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56763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NCT02836847</a:t>
                      </a:r>
                    </a:p>
                  </a:txBody>
                  <a:tcPr marL="45720" marR="45720" marT="0" marB="0" anchor="ctr">
                    <a:lnL w="12700" cmpd="sng"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First-line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HER2</a:t>
                      </a: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-positive eCCAs and GBCs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GEMOX + trastuzumab/other targeted agents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Trastuzumab: anti-HER2 monoclonal antibody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63279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NCT04482309</a:t>
                      </a:r>
                    </a:p>
                  </a:txBody>
                  <a:tcPr marL="45720" marR="45720" marT="0" marB="0" anchor="ctr">
                    <a:lnL w="12700" cmpd="sng"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4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First- and later-line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4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HER2</a:t>
                      </a: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-positive solid tumors, including eCCA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4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Trastuzumab deruxtecan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4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4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Trastuzumab deruxtecan (DS-8201): antibody-drug conjugate composed of an anti-HER2 antibody and a cytotoxic topoisomerase I inhibitor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4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96929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NCT03602079</a:t>
                      </a:r>
                    </a:p>
                  </a:txBody>
                  <a:tcPr marL="45720" marR="45720" marT="0" marB="0" anchor="ctr">
                    <a:lnL w="12700" cmpd="sng"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First- and later-line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HER2</a:t>
                      </a: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-positive solid tumors, including eCCA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A166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1/2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A166: antibody-drug conjugate targeting HER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800043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NCT04430738</a:t>
                      </a:r>
                    </a:p>
                  </a:txBody>
                  <a:tcPr marL="45720" marR="45720" marT="0" marB="0" anchor="ctr">
                    <a:lnL w="12700" cmpd="sng"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4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First- and later-line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4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HER2</a:t>
                      </a: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-positive solid tumors, including eCCA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4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Oxaliplatin-based regimen + </a:t>
                      </a:r>
                      <a:b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trastuzumab + tucatinib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4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4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Tucatinib: highly selective HER2 inhibitor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4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227084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NCT03821233</a:t>
                      </a:r>
                    </a:p>
                  </a:txBody>
                  <a:tcPr marL="45720" marR="45720" marT="0" marB="0" anchor="ctr">
                    <a:lnL w="12700" cmpd="sng"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First- and later-line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HER2</a:t>
                      </a: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-positive solid tumors, including eCCA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ZW49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ZW49: antibody-drug conjugate that combines a novel </a:t>
                      </a:r>
                      <a:b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auristatin payload with ZW25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39435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NCT04466891</a:t>
                      </a:r>
                    </a:p>
                  </a:txBody>
                  <a:tcPr marL="45720" marR="45720" marT="0" marB="0" anchor="ctr">
                    <a:lnL w="12700" cmpd="sng"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4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First- and later-line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4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HER2</a:t>
                      </a: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-positive BTCs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4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ZW25 (Zanidatamab)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4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4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ZW25: Biparatopic antibody which binds to the same </a:t>
                      </a:r>
                      <a:b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domains as trastuzumab and pertuzumab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4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1166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NCT04329429</a:t>
                      </a:r>
                    </a:p>
                  </a:txBody>
                  <a:tcPr marL="45720" marR="45720" marT="0" marB="0" anchor="ctr">
                    <a:lnL w="12700" cmpd="sng"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Second-line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HER2</a:t>
                      </a: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-positive BTCs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RC48-ADC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RC48-ACD: novel HER2-targeting antibody-drug conjugate that delivers the anticancer agent MMAE into HER2-positive cells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66473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NCT03185988</a:t>
                      </a:r>
                    </a:p>
                  </a:txBody>
                  <a:tcPr marL="45720" marR="45720" marT="0" marB="0" anchor="ctr">
                    <a:lnL w="12700" cmpd="sng"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4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Second-line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4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HER2</a:t>
                      </a: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-positive solid tumors, including eCCA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4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Chemotherapy + varlitinib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4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4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Trastuzumab: anti-HER2 monoclonal antibody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4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20021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NCT03093870</a:t>
                      </a:r>
                    </a:p>
                  </a:txBody>
                  <a:tcPr marL="45720" marR="45720" marT="0" marB="0" anchor="ctr">
                    <a:lnL w="12700" cmpd="sng"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Second-line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HER2</a:t>
                      </a: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-positive BTCs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Capecitabine + varlitinib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2/3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Varlitinib: pan-HER inhibitor targeting HER1, HER2 and HER4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80563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NCT03231176</a:t>
                      </a:r>
                    </a:p>
                  </a:txBody>
                  <a:tcPr marL="45720" marR="45720" marT="0" marB="0" anchor="ctr">
                    <a:lnL w="12700" cmpd="sng"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4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Second-line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4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HER2</a:t>
                      </a: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-positive BTCs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4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Capecitabine + varlitinib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4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4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Varlitinib: pan-HER inhibitor targeting HER1, HER2 and HER4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4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55914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NCT02892123</a:t>
                      </a:r>
                    </a:p>
                  </a:txBody>
                  <a:tcPr marL="45720" marR="45720" marT="0" marB="0" anchor="ctr">
                    <a:lnL w="12700" cmpd="sng"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Second-and later-line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HER2</a:t>
                      </a: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-positive solid tumors, including eCCA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ZW25 (Zanidatamab) + paclitaxel or </a:t>
                      </a:r>
                      <a:b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capecitabine or vinorelbine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ZW25: biparatopic antibody which binds to the same </a:t>
                      </a:r>
                      <a:b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domains as trastuzumab and pertuzumab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49338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7C77251-992F-4683-ADE6-395546749779}"/>
              </a:ext>
            </a:extLst>
          </p:cNvPr>
          <p:cNvSpPr txBox="1"/>
          <p:nvPr/>
        </p:nvSpPr>
        <p:spPr>
          <a:xfrm>
            <a:off x="164496" y="164425"/>
            <a:ext cx="11691173" cy="779763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r"/>
            <a:r>
              <a:rPr lang="en-GB" altLang="en-US" sz="4267" b="1" dirty="0">
                <a:solidFill>
                  <a:srgbClr val="002060"/>
                </a:solidFill>
              </a:rPr>
              <a:t>Targeting HER-2 | </a:t>
            </a:r>
            <a:r>
              <a:rPr lang="en-GB" altLang="en-US" sz="4267" dirty="0">
                <a:solidFill>
                  <a:srgbClr val="002060"/>
                </a:solidFill>
              </a:rPr>
              <a:t>studies in BTC</a:t>
            </a:r>
          </a:p>
        </p:txBody>
      </p:sp>
    </p:spTree>
    <p:extLst>
      <p:ext uri="{BB962C8B-B14F-4D97-AF65-F5344CB8AC3E}">
        <p14:creationId xmlns:p14="http://schemas.microsoft.com/office/powerpoint/2010/main" val="120704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A2209F-5D4C-4DFB-AD3D-DB8FCA266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47" y="2084852"/>
            <a:ext cx="5676863" cy="38795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76449" y="6389591"/>
            <a:ext cx="10776369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333" dirty="0"/>
              <a:t>Bekaii-Saab et al </a:t>
            </a:r>
            <a:r>
              <a:rPr lang="en-GB" sz="1333" i="1" dirty="0"/>
              <a:t>J Clinical Oncol </a:t>
            </a:r>
            <a:r>
              <a:rPr lang="en-GB" sz="1333" dirty="0"/>
              <a:t>2022; 40, no. 4_suppl:abstr 519</a:t>
            </a:r>
          </a:p>
        </p:txBody>
      </p:sp>
      <p:sp>
        <p:nvSpPr>
          <p:cNvPr id="3" name="Rectangle 2"/>
          <p:cNvSpPr/>
          <p:nvPr/>
        </p:nvSpPr>
        <p:spPr>
          <a:xfrm>
            <a:off x="234463" y="998777"/>
            <a:ext cx="9413932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667" dirty="0">
                <a:solidFill>
                  <a:srgbClr val="002060"/>
                </a:solidFill>
              </a:rPr>
              <a:t>Preliminary data - phase 2 study of </a:t>
            </a:r>
            <a:r>
              <a:rPr lang="en-GB" sz="2667" dirty="0" err="1">
                <a:solidFill>
                  <a:srgbClr val="002060"/>
                </a:solidFill>
              </a:rPr>
              <a:t>adagrasib</a:t>
            </a:r>
            <a:endParaRPr lang="en-GB" sz="2667" dirty="0">
              <a:solidFill>
                <a:srgbClr val="002060"/>
              </a:solidFill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681F3629-08DF-4D89-90E5-A2BB4801E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843" y="219075"/>
            <a:ext cx="11631975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rgbClr val="003893"/>
                </a:solidFill>
                <a:latin typeface="Arial" pitchFamily="34" charset="0"/>
                <a:ea typeface="ＭＳ Ｐゴシック" pitchFamily="-65" charset="-128"/>
              </a:defRPr>
            </a:lvl1pPr>
            <a:lvl2pPr marL="742950" indent="-285750" defTabSz="457200" eaLnBrk="0" hangingPunct="0">
              <a:defRPr>
                <a:solidFill>
                  <a:srgbClr val="003893"/>
                </a:solidFill>
                <a:latin typeface="Arial" pitchFamily="34" charset="0"/>
                <a:ea typeface="ＭＳ Ｐゴシック" pitchFamily="-65" charset="-128"/>
              </a:defRPr>
            </a:lvl2pPr>
            <a:lvl3pPr marL="1143000" indent="-228600" defTabSz="457200" eaLnBrk="0" hangingPunct="0">
              <a:defRPr>
                <a:solidFill>
                  <a:srgbClr val="003893"/>
                </a:solidFill>
                <a:latin typeface="Arial" pitchFamily="34" charset="0"/>
                <a:ea typeface="ＭＳ Ｐゴシック" pitchFamily="-65" charset="-128"/>
              </a:defRPr>
            </a:lvl3pPr>
            <a:lvl4pPr marL="1600200" indent="-228600" defTabSz="457200" eaLnBrk="0" hangingPunct="0">
              <a:defRPr>
                <a:solidFill>
                  <a:srgbClr val="003893"/>
                </a:solidFill>
                <a:latin typeface="Arial" pitchFamily="34" charset="0"/>
                <a:ea typeface="ＭＳ Ｐゴシック" pitchFamily="-65" charset="-128"/>
              </a:defRPr>
            </a:lvl4pPr>
            <a:lvl5pPr marL="2057400" indent="-228600" defTabSz="457200" eaLnBrk="0" hangingPunct="0">
              <a:defRPr>
                <a:solidFill>
                  <a:srgbClr val="003893"/>
                </a:solidFill>
                <a:latin typeface="Arial" pitchFamily="34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893"/>
                </a:solidFill>
                <a:latin typeface="Arial" pitchFamily="34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893"/>
                </a:solidFill>
                <a:latin typeface="Arial" pitchFamily="34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893"/>
                </a:solidFill>
                <a:latin typeface="Arial" pitchFamily="34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893"/>
                </a:solidFill>
                <a:latin typeface="Arial" pitchFamily="34" charset="0"/>
                <a:ea typeface="ＭＳ Ｐゴシック" pitchFamily="-65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267" b="1" dirty="0">
                <a:solidFill>
                  <a:srgbClr val="002060"/>
                </a:solidFill>
                <a:latin typeface="+mn-lt"/>
              </a:rPr>
              <a:t>KRAS| </a:t>
            </a:r>
            <a:r>
              <a:rPr lang="en-US" altLang="en-US" sz="4267" dirty="0">
                <a:solidFill>
                  <a:srgbClr val="002060"/>
                </a:solidFill>
                <a:latin typeface="+mn-lt"/>
              </a:rPr>
              <a:t>targeting the KRAS</a:t>
            </a:r>
            <a:r>
              <a:rPr lang="en-US" altLang="en-US" sz="4267" baseline="30000" dirty="0">
                <a:solidFill>
                  <a:srgbClr val="002060"/>
                </a:solidFill>
                <a:latin typeface="+mn-lt"/>
              </a:rPr>
              <a:t>G12C</a:t>
            </a:r>
            <a:r>
              <a:rPr lang="en-US" altLang="en-US" sz="4267" dirty="0">
                <a:solidFill>
                  <a:srgbClr val="002060"/>
                </a:solidFill>
                <a:latin typeface="+mn-lt"/>
              </a:rPr>
              <a:t> mutation</a:t>
            </a:r>
            <a:endParaRPr lang="en-GB" altLang="en-US" sz="4267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F3EC7C-201E-43A0-86A1-4F46682DF9C9}"/>
              </a:ext>
            </a:extLst>
          </p:cNvPr>
          <p:cNvSpPr txBox="1"/>
          <p:nvPr/>
        </p:nvSpPr>
        <p:spPr>
          <a:xfrm>
            <a:off x="561147" y="1976451"/>
            <a:ext cx="56768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600" b="1" dirty="0">
                <a:solidFill>
                  <a:srgbClr val="002060"/>
                </a:solidFill>
              </a:rPr>
              <a:t>Pancreatic cancer (n=12)</a:t>
            </a:r>
            <a:endParaRPr lang="en-GB" sz="2600" b="1" baseline="30000" dirty="0">
              <a:solidFill>
                <a:srgbClr val="00206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3E06F4-2DA9-4A6A-8AA9-9DD0AB6B2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043" y="2084852"/>
            <a:ext cx="5088807" cy="38795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E14836D-22D6-466A-8B21-632C859121D5}"/>
              </a:ext>
            </a:extLst>
          </p:cNvPr>
          <p:cNvSpPr txBox="1"/>
          <p:nvPr/>
        </p:nvSpPr>
        <p:spPr>
          <a:xfrm>
            <a:off x="6186014" y="1366543"/>
            <a:ext cx="56768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600" b="1" dirty="0">
                <a:solidFill>
                  <a:srgbClr val="002060"/>
                </a:solidFill>
              </a:rPr>
              <a:t>Other GI cancers (</a:t>
            </a:r>
            <a:r>
              <a:rPr lang="en-GB" sz="2600" b="1" dirty="0" err="1">
                <a:solidFill>
                  <a:srgbClr val="002060"/>
                </a:solidFill>
              </a:rPr>
              <a:t>inc</a:t>
            </a:r>
            <a:r>
              <a:rPr lang="en-GB" sz="2600" b="1" dirty="0">
                <a:solidFill>
                  <a:srgbClr val="002060"/>
                </a:solidFill>
              </a:rPr>
              <a:t> n=8 biliary)</a:t>
            </a:r>
            <a:endParaRPr lang="en-GB" sz="2600" b="1" baseline="30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8631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68964" y="6291164"/>
            <a:ext cx="10776369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333" dirty="0" err="1"/>
              <a:t>Upreti</a:t>
            </a:r>
            <a:r>
              <a:rPr lang="en-GB" sz="1333" dirty="0"/>
              <a:t> and </a:t>
            </a:r>
            <a:r>
              <a:rPr lang="en-GB" sz="1333" dirty="0" err="1"/>
              <a:t>Adeji</a:t>
            </a:r>
            <a:r>
              <a:rPr lang="en-GB" sz="1333" dirty="0"/>
              <a:t> </a:t>
            </a:r>
            <a:r>
              <a:rPr lang="en-GB" sz="1333" i="1" dirty="0"/>
              <a:t>Cancer Treat Rev 2020;</a:t>
            </a:r>
            <a:r>
              <a:rPr lang="en-GB" sz="1333" dirty="0"/>
              <a:t>89:102070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681F3629-08DF-4D89-90E5-A2BB4801E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843" y="219075"/>
            <a:ext cx="11631975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rgbClr val="003893"/>
                </a:solidFill>
                <a:latin typeface="Arial" pitchFamily="34" charset="0"/>
                <a:ea typeface="ＭＳ Ｐゴシック" pitchFamily="-65" charset="-128"/>
              </a:defRPr>
            </a:lvl1pPr>
            <a:lvl2pPr marL="742950" indent="-285750" defTabSz="457200" eaLnBrk="0" hangingPunct="0">
              <a:defRPr>
                <a:solidFill>
                  <a:srgbClr val="003893"/>
                </a:solidFill>
                <a:latin typeface="Arial" pitchFamily="34" charset="0"/>
                <a:ea typeface="ＭＳ Ｐゴシック" pitchFamily="-65" charset="-128"/>
              </a:defRPr>
            </a:lvl2pPr>
            <a:lvl3pPr marL="1143000" indent="-228600" defTabSz="457200" eaLnBrk="0" hangingPunct="0">
              <a:defRPr>
                <a:solidFill>
                  <a:srgbClr val="003893"/>
                </a:solidFill>
                <a:latin typeface="Arial" pitchFamily="34" charset="0"/>
                <a:ea typeface="ＭＳ Ｐゴシック" pitchFamily="-65" charset="-128"/>
              </a:defRPr>
            </a:lvl3pPr>
            <a:lvl4pPr marL="1600200" indent="-228600" defTabSz="457200" eaLnBrk="0" hangingPunct="0">
              <a:defRPr>
                <a:solidFill>
                  <a:srgbClr val="003893"/>
                </a:solidFill>
                <a:latin typeface="Arial" pitchFamily="34" charset="0"/>
                <a:ea typeface="ＭＳ Ｐゴシック" pitchFamily="-65" charset="-128"/>
              </a:defRPr>
            </a:lvl4pPr>
            <a:lvl5pPr marL="2057400" indent="-228600" defTabSz="457200" eaLnBrk="0" hangingPunct="0">
              <a:defRPr>
                <a:solidFill>
                  <a:srgbClr val="003893"/>
                </a:solidFill>
                <a:latin typeface="Arial" pitchFamily="34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893"/>
                </a:solidFill>
                <a:latin typeface="Arial" pitchFamily="34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893"/>
                </a:solidFill>
                <a:latin typeface="Arial" pitchFamily="34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893"/>
                </a:solidFill>
                <a:latin typeface="Arial" pitchFamily="34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893"/>
                </a:solidFill>
                <a:latin typeface="Arial" pitchFamily="34" charset="0"/>
                <a:ea typeface="ＭＳ Ｐゴシック" pitchFamily="-65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267" b="1" dirty="0">
                <a:solidFill>
                  <a:srgbClr val="002060"/>
                </a:solidFill>
                <a:latin typeface="+mn-lt"/>
              </a:rPr>
              <a:t>KRAS| </a:t>
            </a:r>
            <a:r>
              <a:rPr lang="en-US" altLang="en-US" sz="4267" dirty="0">
                <a:solidFill>
                  <a:srgbClr val="002060"/>
                </a:solidFill>
                <a:latin typeface="+mn-lt"/>
              </a:rPr>
              <a:t>targeting the KRAS</a:t>
            </a:r>
            <a:r>
              <a:rPr lang="en-US" altLang="en-US" sz="4267" baseline="30000" dirty="0">
                <a:solidFill>
                  <a:srgbClr val="002060"/>
                </a:solidFill>
                <a:latin typeface="+mn-lt"/>
              </a:rPr>
              <a:t>G12C</a:t>
            </a:r>
            <a:r>
              <a:rPr lang="en-US" altLang="en-US" sz="4267" dirty="0">
                <a:solidFill>
                  <a:srgbClr val="002060"/>
                </a:solidFill>
                <a:latin typeface="+mn-lt"/>
              </a:rPr>
              <a:t> mutation</a:t>
            </a:r>
            <a:endParaRPr lang="en-GB" altLang="en-US" sz="4267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D3E9D3-BCC1-4C4F-9358-C89EAF1FB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803" y="998775"/>
            <a:ext cx="7418052" cy="525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79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7661" y="151208"/>
            <a:ext cx="11364991" cy="1261569"/>
          </a:xfrm>
        </p:spPr>
        <p:txBody>
          <a:bodyPr/>
          <a:lstStyle/>
          <a:p>
            <a:pPr algn="r"/>
            <a:r>
              <a:rPr lang="en-GB" b="1" cap="none" dirty="0">
                <a:solidFill>
                  <a:srgbClr val="002060"/>
                </a:solidFill>
              </a:rPr>
              <a:t>Take-home messages</a:t>
            </a:r>
            <a:endParaRPr lang="en-GB" cap="none" dirty="0">
              <a:solidFill>
                <a:srgbClr val="00206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9C1A6B5-28B7-4A6F-9A40-88D0729E222B}"/>
              </a:ext>
            </a:extLst>
          </p:cNvPr>
          <p:cNvCxnSpPr>
            <a:cxnSpLocks/>
          </p:cNvCxnSpPr>
          <p:nvPr/>
        </p:nvCxnSpPr>
        <p:spPr>
          <a:xfrm>
            <a:off x="2201203" y="836712"/>
            <a:ext cx="0" cy="5856651"/>
          </a:xfrm>
          <a:prstGeom prst="line">
            <a:avLst/>
          </a:prstGeom>
          <a:ln w="28575" cap="rnd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5D39CADE-EF39-4EFE-8E50-164CF7527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9" y="873680"/>
            <a:ext cx="1517243" cy="1211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D25F8299-65FF-4494-AF2A-2A7137181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9" y="2113402"/>
            <a:ext cx="1517243" cy="179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520850B-B4E9-4A25-A932-011B4D8D9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9" y="3909053"/>
            <a:ext cx="1517243" cy="122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47E78D-F6C6-4A3B-A59A-6084566DD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09" y="5253204"/>
            <a:ext cx="1494251" cy="1261569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84206A8-8E6D-43E5-9DA4-102DF3EAE40C}"/>
              </a:ext>
            </a:extLst>
          </p:cNvPr>
          <p:cNvSpPr txBox="1">
            <a:spLocks/>
          </p:cNvSpPr>
          <p:nvPr/>
        </p:nvSpPr>
        <p:spPr>
          <a:xfrm>
            <a:off x="2201203" y="836713"/>
            <a:ext cx="9847459" cy="585664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708" indent="-357708">
              <a:spcAft>
                <a:spcPts val="1067"/>
              </a:spcAft>
              <a:buClr>
                <a:schemeClr val="tx1"/>
              </a:buClr>
              <a:buSzPct val="100000"/>
            </a:pPr>
            <a:r>
              <a:rPr lang="en-GB" sz="2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Anatomical subgroups </a:t>
            </a:r>
            <a:r>
              <a:rPr lang="en-GB" sz="2400" dirty="0">
                <a:latin typeface="+mj-lt"/>
                <a:cs typeface="Arial" panose="020B0604020202020204" pitchFamily="34" charset="0"/>
              </a:rPr>
              <a:t>of BTC remain relevant for surgery and loco-regional therapies</a:t>
            </a:r>
          </a:p>
          <a:p>
            <a:pPr marL="357708" indent="-357708">
              <a:spcAft>
                <a:spcPts val="1067"/>
              </a:spcAft>
              <a:buClr>
                <a:schemeClr val="tx1"/>
              </a:buClr>
              <a:buSzPct val="100000"/>
            </a:pPr>
            <a:r>
              <a:rPr lang="en-GB" sz="2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Immunotherapy</a:t>
            </a:r>
            <a:r>
              <a:rPr lang="en-GB" sz="2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+mj-lt"/>
                <a:cs typeface="Arial" panose="020B0604020202020204" pitchFamily="34" charset="0"/>
              </a:rPr>
              <a:t>- addition of durvalumab provides an incremental benefit over cisplatin and gemcitabine in unselected patient population</a:t>
            </a:r>
          </a:p>
          <a:p>
            <a:pPr marL="357708" indent="-357708">
              <a:spcAft>
                <a:spcPts val="1067"/>
              </a:spcAft>
              <a:buClr>
                <a:schemeClr val="tx1"/>
              </a:buClr>
              <a:buSzPct val="100000"/>
            </a:pPr>
            <a:r>
              <a:rPr lang="en-GB" sz="2400" dirty="0">
                <a:latin typeface="+mj-lt"/>
                <a:cs typeface="Arial" panose="020B0604020202020204" pitchFamily="34" charset="0"/>
              </a:rPr>
              <a:t>The identification of </a:t>
            </a:r>
            <a:r>
              <a:rPr lang="en-GB" sz="2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molecular subgroups </a:t>
            </a:r>
            <a:r>
              <a:rPr lang="en-GB" sz="2400" dirty="0">
                <a:latin typeface="+mj-lt"/>
                <a:cs typeface="Arial" panose="020B0604020202020204" pitchFamily="34" charset="0"/>
              </a:rPr>
              <a:t>is expanding treatment options in selected sub-populations</a:t>
            </a:r>
          </a:p>
          <a:p>
            <a:pPr marL="914377" lvl="1">
              <a:spcAft>
                <a:spcPts val="1067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GB" sz="1867" dirty="0">
                <a:latin typeface="+mj-lt"/>
                <a:cs typeface="Arial" panose="020B0604020202020204" pitchFamily="34" charset="0"/>
              </a:rPr>
              <a:t>FGFR2, IDH1, HER2, BRAF</a:t>
            </a:r>
            <a:r>
              <a:rPr lang="en-GB" sz="1867" baseline="30000" dirty="0">
                <a:latin typeface="+mj-lt"/>
                <a:cs typeface="Arial" panose="020B0604020202020204" pitchFamily="34" charset="0"/>
              </a:rPr>
              <a:t>V600E </a:t>
            </a:r>
            <a:r>
              <a:rPr lang="en-GB" sz="1867" dirty="0">
                <a:latin typeface="+mj-lt"/>
                <a:cs typeface="Arial" panose="020B0604020202020204" pitchFamily="34" charset="0"/>
              </a:rPr>
              <a:t>, MSI-high, NTRK, etc. </a:t>
            </a:r>
            <a:endParaRPr lang="en-GB" sz="1867" baseline="30000" dirty="0">
              <a:latin typeface="+mj-lt"/>
              <a:cs typeface="Arial" panose="020B0604020202020204" pitchFamily="34" charset="0"/>
            </a:endParaRPr>
          </a:p>
          <a:p>
            <a:pPr marL="357708" indent="-357708">
              <a:spcAft>
                <a:spcPts val="1067"/>
              </a:spcAft>
              <a:buClr>
                <a:schemeClr val="tx1"/>
              </a:buClr>
              <a:buSzPct val="100000"/>
            </a:pPr>
            <a:r>
              <a:rPr lang="en-GB" sz="2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Future efforts </a:t>
            </a:r>
            <a:r>
              <a:rPr lang="en-GB" sz="2400" dirty="0">
                <a:latin typeface="+mj-lt"/>
                <a:cs typeface="Arial" panose="020B0604020202020204" pitchFamily="34" charset="0"/>
              </a:rPr>
              <a:t>are needed to explore:</a:t>
            </a:r>
          </a:p>
          <a:p>
            <a:pPr marL="914377" lvl="1">
              <a:spcAft>
                <a:spcPts val="1067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GB" sz="1867" dirty="0">
                <a:latin typeface="+mj-lt"/>
                <a:cs typeface="Arial" panose="020B0604020202020204" pitchFamily="34" charset="0"/>
              </a:rPr>
              <a:t>Prognostic significance</a:t>
            </a:r>
          </a:p>
          <a:p>
            <a:pPr marL="914377" lvl="1">
              <a:spcAft>
                <a:spcPts val="1067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GB" sz="1867" dirty="0">
                <a:latin typeface="+mj-lt"/>
                <a:cs typeface="Arial" panose="020B0604020202020204" pitchFamily="34" charset="0"/>
              </a:rPr>
              <a:t>Impact of prior or post-study therapy</a:t>
            </a:r>
          </a:p>
          <a:p>
            <a:pPr marL="914377" lvl="1">
              <a:spcAft>
                <a:spcPts val="1067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GB" sz="1867" dirty="0">
                <a:latin typeface="+mj-lt"/>
                <a:cs typeface="Arial" panose="020B0604020202020204" pitchFamily="34" charset="0"/>
              </a:rPr>
              <a:t>Primary and secondary resistance</a:t>
            </a:r>
          </a:p>
          <a:p>
            <a:pPr marL="914377" lvl="1">
              <a:spcAft>
                <a:spcPts val="1067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GB" sz="1867" dirty="0">
                <a:latin typeface="+mj-lt"/>
                <a:cs typeface="Arial" panose="020B0604020202020204" pitchFamily="34" charset="0"/>
              </a:rPr>
              <a:t>Rational combinations</a:t>
            </a:r>
          </a:p>
        </p:txBody>
      </p:sp>
    </p:spTree>
    <p:extLst>
      <p:ext uri="{BB962C8B-B14F-4D97-AF65-F5344CB8AC3E}">
        <p14:creationId xmlns:p14="http://schemas.microsoft.com/office/powerpoint/2010/main" val="4104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>
            <a:endCxn id="29" idx="0"/>
          </p:cNvCxnSpPr>
          <p:nvPr/>
        </p:nvCxnSpPr>
        <p:spPr>
          <a:xfrm>
            <a:off x="8472267" y="3236979"/>
            <a:ext cx="0" cy="2146267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1031440" y="5415299"/>
            <a:ext cx="1000911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1703515" y="5383245"/>
            <a:ext cx="96011" cy="96011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sp>
        <p:nvSpPr>
          <p:cNvPr id="10" name="Rounded Rectangle 9"/>
          <p:cNvSpPr/>
          <p:nvPr/>
        </p:nvSpPr>
        <p:spPr>
          <a:xfrm>
            <a:off x="1607504" y="2180861"/>
            <a:ext cx="3072341" cy="288032"/>
          </a:xfrm>
          <a:prstGeom prst="round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333" b="1" dirty="0">
                <a:solidFill>
                  <a:srgbClr val="C00000"/>
                </a:solidFill>
              </a:rPr>
              <a:t>ABC-02: CisGem improves OS in 1L (UK)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799526" y="2564904"/>
            <a:ext cx="3072341" cy="288032"/>
          </a:xfrm>
          <a:prstGeom prst="round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333" dirty="0">
                <a:solidFill>
                  <a:schemeClr val="tx1"/>
                </a:solidFill>
              </a:rPr>
              <a:t>BT22: CisGem improves OS in 1L (Japan)</a:t>
            </a:r>
          </a:p>
        </p:txBody>
      </p:sp>
      <p:cxnSp>
        <p:nvCxnSpPr>
          <p:cNvPr id="14" name="Straight Connector 13"/>
          <p:cNvCxnSpPr>
            <a:endCxn id="6" idx="0"/>
          </p:cNvCxnSpPr>
          <p:nvPr/>
        </p:nvCxnSpPr>
        <p:spPr>
          <a:xfrm>
            <a:off x="1751520" y="2468893"/>
            <a:ext cx="0" cy="2914352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319472" y="5479256"/>
          <a:ext cx="8940800" cy="254000"/>
        </p:xfrm>
        <a:graphic>
          <a:graphicData uri="http://schemas.openxmlformats.org/drawingml/2006/table">
            <a:tbl>
              <a:tblPr/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" name="Oval 16"/>
          <p:cNvSpPr/>
          <p:nvPr/>
        </p:nvSpPr>
        <p:spPr>
          <a:xfrm>
            <a:off x="1895536" y="5383245"/>
            <a:ext cx="96011" cy="96011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cxnSp>
        <p:nvCxnSpPr>
          <p:cNvPr id="18" name="Straight Connector 17"/>
          <p:cNvCxnSpPr>
            <a:endCxn id="17" idx="0"/>
          </p:cNvCxnSpPr>
          <p:nvPr/>
        </p:nvCxnSpPr>
        <p:spPr>
          <a:xfrm>
            <a:off x="1943541" y="2852936"/>
            <a:ext cx="0" cy="2530309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 rot="16200000">
            <a:off x="-437739" y="3626036"/>
            <a:ext cx="3202384" cy="3120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67" dirty="0"/>
              <a:t>Chemotherapy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063888" y="3332989"/>
            <a:ext cx="4224469" cy="288032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333" b="1" dirty="0">
                <a:solidFill>
                  <a:schemeClr val="tx1"/>
                </a:solidFill>
              </a:rPr>
              <a:t>FUGA-BT: gem-S1 non-inferior to CisGem in 1L (Japan)</a:t>
            </a:r>
          </a:p>
        </p:txBody>
      </p:sp>
      <p:sp>
        <p:nvSpPr>
          <p:cNvPr id="25" name="Oval 24"/>
          <p:cNvSpPr/>
          <p:nvPr/>
        </p:nvSpPr>
        <p:spPr>
          <a:xfrm>
            <a:off x="9000325" y="5383245"/>
            <a:ext cx="96011" cy="96011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cxnSp>
        <p:nvCxnSpPr>
          <p:cNvPr id="26" name="Straight Connector 25"/>
          <p:cNvCxnSpPr>
            <a:endCxn id="25" idx="0"/>
          </p:cNvCxnSpPr>
          <p:nvPr/>
        </p:nvCxnSpPr>
        <p:spPr>
          <a:xfrm>
            <a:off x="9048331" y="3621021"/>
            <a:ext cx="0" cy="1762224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4871867" y="2948947"/>
            <a:ext cx="3886085" cy="288032"/>
          </a:xfrm>
          <a:prstGeom prst="roundRect">
            <a:avLst/>
          </a:prstGeom>
          <a:noFill/>
          <a:ln w="31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333" b="1" dirty="0">
                <a:solidFill>
                  <a:schemeClr val="tx1"/>
                </a:solidFill>
              </a:rPr>
              <a:t>CisGem-S1 improves OS vs CisGem in 1L (Japan)</a:t>
            </a:r>
          </a:p>
        </p:txBody>
      </p:sp>
      <p:sp>
        <p:nvSpPr>
          <p:cNvPr id="29" name="Oval 28"/>
          <p:cNvSpPr/>
          <p:nvPr/>
        </p:nvSpPr>
        <p:spPr>
          <a:xfrm>
            <a:off x="8424261" y="5383245"/>
            <a:ext cx="96011" cy="96011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sp>
        <p:nvSpPr>
          <p:cNvPr id="34" name="Rounded Rectangle 33"/>
          <p:cNvSpPr/>
          <p:nvPr/>
        </p:nvSpPr>
        <p:spPr>
          <a:xfrm>
            <a:off x="5639952" y="3717032"/>
            <a:ext cx="3936437" cy="288032"/>
          </a:xfrm>
          <a:prstGeom prst="roundRect">
            <a:avLst/>
          </a:prstGeom>
          <a:solidFill>
            <a:schemeClr val="bg1"/>
          </a:solidFill>
          <a:ln w="3175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333" b="1" dirty="0">
                <a:solidFill>
                  <a:srgbClr val="C00000"/>
                </a:solidFill>
              </a:rPr>
              <a:t>ABC-06: FOLFOX improves OS in 2L (UK)</a:t>
            </a:r>
          </a:p>
        </p:txBody>
      </p:sp>
      <p:sp>
        <p:nvSpPr>
          <p:cNvPr id="35" name="Oval 34"/>
          <p:cNvSpPr/>
          <p:nvPr/>
        </p:nvSpPr>
        <p:spPr>
          <a:xfrm>
            <a:off x="9096336" y="5383245"/>
            <a:ext cx="96011" cy="96011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cxnSp>
        <p:nvCxnSpPr>
          <p:cNvPr id="36" name="Straight Connector 35"/>
          <p:cNvCxnSpPr>
            <a:endCxn id="35" idx="0"/>
          </p:cNvCxnSpPr>
          <p:nvPr/>
        </p:nvCxnSpPr>
        <p:spPr>
          <a:xfrm>
            <a:off x="9144341" y="4005064"/>
            <a:ext cx="0" cy="1378181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 rot="5400000">
            <a:off x="9972433" y="3224977"/>
            <a:ext cx="2400267" cy="31203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Advanced disease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27381" y="164426"/>
            <a:ext cx="11328288" cy="779763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r"/>
            <a:r>
              <a:rPr lang="en-GB" altLang="en-US" sz="4267" b="1" dirty="0">
                <a:solidFill>
                  <a:srgbClr val="002060"/>
                </a:solidFill>
              </a:rPr>
              <a:t>Systemic chemotherapy | </a:t>
            </a:r>
            <a:r>
              <a:rPr lang="en-GB" altLang="en-US" sz="4267" dirty="0">
                <a:solidFill>
                  <a:srgbClr val="002060"/>
                </a:solidFill>
              </a:rPr>
              <a:t>modest progress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1371" y="1124744"/>
            <a:ext cx="6000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Chemotherapy for </a:t>
            </a:r>
            <a:r>
              <a:rPr lang="en-GB" sz="3200" b="1" dirty="0">
                <a:solidFill>
                  <a:srgbClr val="C00000"/>
                </a:solidFill>
              </a:rPr>
              <a:t>advanced disease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880299" y="6377456"/>
            <a:ext cx="4236929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333" dirty="0"/>
              <a:t>Adapted from Valle et al </a:t>
            </a:r>
            <a:r>
              <a:rPr lang="en-GB" sz="1333" i="1" dirty="0"/>
              <a:t>Lancet </a:t>
            </a:r>
            <a:r>
              <a:rPr lang="en-GB" sz="1333" dirty="0"/>
              <a:t>2021; 397(10272):428-444</a:t>
            </a:r>
          </a:p>
        </p:txBody>
      </p:sp>
      <p:sp>
        <p:nvSpPr>
          <p:cNvPr id="3" name="Rectangle 2"/>
          <p:cNvSpPr/>
          <p:nvPr/>
        </p:nvSpPr>
        <p:spPr>
          <a:xfrm>
            <a:off x="10224459" y="5479256"/>
            <a:ext cx="530915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dirty="0">
                <a:solidFill>
                  <a:srgbClr val="000000"/>
                </a:solidFill>
              </a:rPr>
              <a:t>2021</a:t>
            </a:r>
            <a:endParaRPr lang="en-GB" sz="3200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0560496" y="4350319"/>
            <a:ext cx="0" cy="1080932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10512491" y="5349213"/>
            <a:ext cx="96011" cy="96011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sp>
        <p:nvSpPr>
          <p:cNvPr id="27" name="Rounded Rectangle 26"/>
          <p:cNvSpPr/>
          <p:nvPr/>
        </p:nvSpPr>
        <p:spPr>
          <a:xfrm>
            <a:off x="6858026" y="4101075"/>
            <a:ext cx="3936437" cy="288032"/>
          </a:xfrm>
          <a:prstGeom prst="roundRect">
            <a:avLst/>
          </a:prstGeom>
          <a:solidFill>
            <a:schemeClr val="bg1"/>
          </a:solidFill>
          <a:ln w="3175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333" b="1" dirty="0">
                <a:solidFill>
                  <a:srgbClr val="C00000"/>
                </a:solidFill>
              </a:rPr>
              <a:t>NIFTY: </a:t>
            </a:r>
            <a:r>
              <a:rPr lang="en-GB" sz="1333" b="1" dirty="0" err="1">
                <a:solidFill>
                  <a:srgbClr val="C00000"/>
                </a:solidFill>
              </a:rPr>
              <a:t>nal-iri</a:t>
            </a:r>
            <a:r>
              <a:rPr lang="en-GB" sz="1333" b="1" dirty="0">
                <a:solidFill>
                  <a:srgbClr val="C00000"/>
                </a:solidFill>
              </a:rPr>
              <a:t> /5-FU improves PFS/OS in 2L (S Korea)</a:t>
            </a:r>
          </a:p>
        </p:txBody>
      </p:sp>
    </p:spTree>
    <p:extLst>
      <p:ext uri="{BB962C8B-B14F-4D97-AF65-F5344CB8AC3E}">
        <p14:creationId xmlns:p14="http://schemas.microsoft.com/office/powerpoint/2010/main" val="32406178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16D3-231F-4B59-9D50-989F3CAC9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#1</a:t>
            </a:r>
          </a:p>
        </p:txBody>
      </p:sp>
    </p:spTree>
    <p:extLst>
      <p:ext uri="{BB962C8B-B14F-4D97-AF65-F5344CB8AC3E}">
        <p14:creationId xmlns:p14="http://schemas.microsoft.com/office/powerpoint/2010/main" val="198229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5C0B64-D0AB-4196-B6DF-A2A5CFC0E9D9}"/>
              </a:ext>
            </a:extLst>
          </p:cNvPr>
          <p:cNvSpPr txBox="1"/>
          <p:nvPr/>
        </p:nvSpPr>
        <p:spPr>
          <a:xfrm>
            <a:off x="200024" y="171569"/>
            <a:ext cx="7953376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Case #1 60 year-old male, no significant co-morbidities PS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First seen 31-Oct-2017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Aug 2017 –right hemi-hepatectomy: moderately differentiated adenocarcinoma, CK7 positive, pT2a  N0. Macroscopically tumour present at resection margin (R2 resection)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Nov 2017 – Apr 2018: received 8 cycles of </a:t>
            </a: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cisplatin and gemcitabine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(due to R2 resection)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May 2018 - CT scan (end of treatment): no visible disease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Jan 2019 - CT scan (for investigation of urosepsis): new liver lesions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Feb 2019 – Aug 2019: received 8 cycles of </a:t>
            </a: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cisplatin and gemcitabine re-challenge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Molecular profiling during chemotherapy: </a:t>
            </a: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FGFR2 fusion and IDH1 R132C mutation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D0753B-4034-4272-8440-B42D8161A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100" y="980025"/>
            <a:ext cx="3766821" cy="29341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7A2158-775A-498A-8F4B-6FF8D2A576ED}"/>
              </a:ext>
            </a:extLst>
          </p:cNvPr>
          <p:cNvSpPr txBox="1"/>
          <p:nvPr/>
        </p:nvSpPr>
        <p:spPr>
          <a:xfrm>
            <a:off x="8039100" y="4000589"/>
            <a:ext cx="3766820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CT scan Jan 2019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 hepatic disease recurrence + distant LNs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CA19-9 non-secretor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E75CBB7-B98F-431F-A924-26ADDFC7FC68}"/>
              </a:ext>
            </a:extLst>
          </p:cNvPr>
          <p:cNvSpPr/>
          <p:nvPr/>
        </p:nvSpPr>
        <p:spPr>
          <a:xfrm>
            <a:off x="9296400" y="2371725"/>
            <a:ext cx="790575" cy="571500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0126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5C0B64-D0AB-4196-B6DF-A2A5CFC0E9D9}"/>
              </a:ext>
            </a:extLst>
          </p:cNvPr>
          <p:cNvSpPr txBox="1"/>
          <p:nvPr/>
        </p:nvSpPr>
        <p:spPr>
          <a:xfrm>
            <a:off x="200024" y="171569"/>
            <a:ext cx="7953376" cy="652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Case #1 60 year-old male, no significant co-morbidities PS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First seen 31-Oct-2017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Aug 2017 –right hemi-hepatectomy: moderately differentiated adenocarcinoma, CK7 positive, pT2a  N0. Macroscopically tumour present at resection margin (R2 resection)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Nov 2017 – Apr 2018: received 8 cycles of </a:t>
            </a: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cisplatin and gemcitabine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(due to R2 resection)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May 2018 - CT scan (end of treatment): no visible disease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Jan 2019 - CT scan (for investigation of urosepsis): new liver lesions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Feb 2019 – Aug 2019: received 8 cycles of </a:t>
            </a: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cisplatin and gemcitabine re-challenge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Molecular profiling during chemotherapy: </a:t>
            </a: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FGFR2 fusion and IDH1 R132C mutation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19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Oct 2019 – CT scan: disease progression</a:t>
            </a:r>
            <a:endParaRPr kumimoji="0" lang="en-GB" sz="19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D0753B-4034-4272-8440-B42D8161A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9788" y="692696"/>
            <a:ext cx="3766821" cy="29341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7A2158-775A-498A-8F4B-6FF8D2A576ED}"/>
              </a:ext>
            </a:extLst>
          </p:cNvPr>
          <p:cNvSpPr txBox="1"/>
          <p:nvPr/>
        </p:nvSpPr>
        <p:spPr>
          <a:xfrm>
            <a:off x="8119788" y="3713260"/>
            <a:ext cx="3766820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CT scan Jan 2019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 hepatic disease recurrence + distant LNs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CA19-9 non-secretor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E75CBB7-B98F-431F-A924-26ADDFC7FC68}"/>
              </a:ext>
            </a:extLst>
          </p:cNvPr>
          <p:cNvSpPr/>
          <p:nvPr/>
        </p:nvSpPr>
        <p:spPr>
          <a:xfrm>
            <a:off x="9377088" y="2084396"/>
            <a:ext cx="790575" cy="571500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 descr="Two different tablets or vitamins in the hands of the doctor, a choice of  options. Stock Photo | Adobe Stock">
            <a:extLst>
              <a:ext uri="{FF2B5EF4-FFF2-40B4-BE49-F238E27FC236}">
                <a16:creationId xmlns:a16="http://schemas.microsoft.com/office/drawing/2014/main" id="{E562B1D3-C09A-4C40-8A0C-936680D53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3387329"/>
            <a:ext cx="4176464" cy="278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5111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5C0B64-D0AB-4196-B6DF-A2A5CFC0E9D9}"/>
              </a:ext>
            </a:extLst>
          </p:cNvPr>
          <p:cNvSpPr txBox="1"/>
          <p:nvPr/>
        </p:nvSpPr>
        <p:spPr>
          <a:xfrm>
            <a:off x="200024" y="171569"/>
            <a:ext cx="118014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Case #1 60 year-old male, no significant co-morbidities PS 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SECOND-LINE THERAPY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Nov 2019 – Jan 2022; TAS-120 (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futibatinib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clinical trial (targeting FGFR2 fusion)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Best response (Dec 2020): partial response (-33% by RECIST)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Toxicities (all reported as part of clinical trial): hyper-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phosphataemia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oral mucositis, dry skin, nail changes, cataracts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956877-0092-40F6-B007-498C45970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162" y="3143250"/>
            <a:ext cx="9591675" cy="3200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6201D9-812A-4826-9340-34168F24578F}"/>
              </a:ext>
            </a:extLst>
          </p:cNvPr>
          <p:cNvSpPr/>
          <p:nvPr/>
        </p:nvSpPr>
        <p:spPr>
          <a:xfrm>
            <a:off x="1962150" y="3286125"/>
            <a:ext cx="6924675" cy="29527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futibatinib</a:t>
            </a:r>
          </a:p>
        </p:txBody>
      </p:sp>
    </p:spTree>
    <p:extLst>
      <p:ext uri="{BB962C8B-B14F-4D97-AF65-F5344CB8AC3E}">
        <p14:creationId xmlns:p14="http://schemas.microsoft.com/office/powerpoint/2010/main" val="4668404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5C0B64-D0AB-4196-B6DF-A2A5CFC0E9D9}"/>
              </a:ext>
            </a:extLst>
          </p:cNvPr>
          <p:cNvSpPr txBox="1"/>
          <p:nvPr/>
        </p:nvSpPr>
        <p:spPr>
          <a:xfrm>
            <a:off x="200024" y="171569"/>
            <a:ext cx="1180147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Case #1 60 year-old male, no significant co-morbidities PS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SECOND-LINE THERAPY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Nov 2019 – Jan 2022; TAS-120 (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futibatinib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clinical trial (targeting FGFR2 fusion)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Best response (Dec 2020): partial response (-33% by RECIST)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Toxicities (all reported as part of clinical trial): hyper-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phosphataemia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oral mucositis, dry skin, nail changes, cataracts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D593DA-A5A6-424A-B5D7-387792B18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675" y="2562225"/>
            <a:ext cx="3664450" cy="29765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974EAC-0081-4675-867A-1D5B0032E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118" y="2562224"/>
            <a:ext cx="3817764" cy="29765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177DA1-27BB-443D-AA36-871DFCFB014B}"/>
              </a:ext>
            </a:extLst>
          </p:cNvPr>
          <p:cNvSpPr txBox="1"/>
          <p:nvPr/>
        </p:nvSpPr>
        <p:spPr>
          <a:xfrm>
            <a:off x="383676" y="5538786"/>
            <a:ext cx="366445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CT scan Oct 2019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Progression of hepatic disease recurrence + distant LNs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191D35-4177-4799-A4B6-90355BAE334B}"/>
              </a:ext>
            </a:extLst>
          </p:cNvPr>
          <p:cNvSpPr txBox="1"/>
          <p:nvPr/>
        </p:nvSpPr>
        <p:spPr>
          <a:xfrm>
            <a:off x="4187117" y="5538786"/>
            <a:ext cx="3817764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CT scan Dec 2020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Best response (nadir)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24BE8D-9B28-44D0-B603-7C2D45401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874" y="2562223"/>
            <a:ext cx="3611124" cy="29765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73FE14A-FAD1-4F58-A2A4-CC54F84C9B1C}"/>
              </a:ext>
            </a:extLst>
          </p:cNvPr>
          <p:cNvSpPr txBox="1"/>
          <p:nvPr/>
        </p:nvSpPr>
        <p:spPr>
          <a:xfrm>
            <a:off x="8143872" y="5538786"/>
            <a:ext cx="3611124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CT scan Dec 2021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Disease progression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Progression-free: 26 months</a:t>
            </a:r>
          </a:p>
        </p:txBody>
      </p:sp>
    </p:spTree>
    <p:extLst>
      <p:ext uri="{BB962C8B-B14F-4D97-AF65-F5344CB8AC3E}">
        <p14:creationId xmlns:p14="http://schemas.microsoft.com/office/powerpoint/2010/main" val="40136424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5C0B64-D0AB-4196-B6DF-A2A5CFC0E9D9}"/>
              </a:ext>
            </a:extLst>
          </p:cNvPr>
          <p:cNvSpPr txBox="1"/>
          <p:nvPr/>
        </p:nvSpPr>
        <p:spPr>
          <a:xfrm>
            <a:off x="200024" y="171569"/>
            <a:ext cx="11563351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Case #1 60 year-old male, no significant co-morbidities PS 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THIRD-LINE THERAPY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Jan 2022 - CT scan: disease progression; PS 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Feb 2022 – commenced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FOLFOX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(delayed due to urinary tract infection)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Mucositis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Acute right visual defect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CT brain: normal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MR brain: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left occipital acute infarct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Started on aspirin with future switch to clopidogrel.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Mar 2022 - CT scan (new baseline): increase liver lesion 7.8 x 6.8 cm, previously 7.2cm + stable LN disease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Mar 2022 – commenced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FOLFIRI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(&gt;30 days post infarct)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June 2022 – on cycle 4, CT scan planned after cycle 6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FOURTH-LINE THERAPY?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ivosidenib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 Not yet available in Europe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1095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16D3-231F-4B59-9D50-989F3CAC9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#2</a:t>
            </a:r>
          </a:p>
        </p:txBody>
      </p:sp>
    </p:spTree>
    <p:extLst>
      <p:ext uri="{BB962C8B-B14F-4D97-AF65-F5344CB8AC3E}">
        <p14:creationId xmlns:p14="http://schemas.microsoft.com/office/powerpoint/2010/main" val="40726730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5EC847-CC72-4BC4-A155-8432690E30ED}"/>
              </a:ext>
            </a:extLst>
          </p:cNvPr>
          <p:cNvSpPr txBox="1"/>
          <p:nvPr/>
        </p:nvSpPr>
        <p:spPr>
          <a:xfrm>
            <a:off x="180975" y="208955"/>
            <a:ext cx="1183005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Case #2 62 year-old female, depression, recurrent UTIs, PS 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Seen Dec 2017 for consideration of radioembolization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Jul 2015: left hepatectomy for pT2a poorly-differentiated intra hepatic cholangiocarcinoma.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May 2016: relapse along the surgical margin of the liver - resectable - for neoadjuvant chemotherapy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May-Oct 2016: received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cisplatin / gemcitabine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(4 cycles)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Nov 2016: laparotomy - open and shut procedure - inoperable disease.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 line of treatment, ABC-06 trial offered, patient keen to explore other treatment options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DA605E-C3A6-462B-85A1-43BFD6582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257" y="3281362"/>
            <a:ext cx="4429125" cy="3209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CF8D59-DF55-433A-B72D-9FA2568A4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062" y="3281362"/>
            <a:ext cx="4194681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449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5EC847-CC72-4BC4-A155-8432690E30ED}"/>
              </a:ext>
            </a:extLst>
          </p:cNvPr>
          <p:cNvSpPr txBox="1"/>
          <p:nvPr/>
        </p:nvSpPr>
        <p:spPr>
          <a:xfrm>
            <a:off x="180975" y="208955"/>
            <a:ext cx="1183005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Case #2 62 year-old female, depression, recurrent UTIs, PS 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Feb 2017: Underwent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radioembolisation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May 2017 – CT scan: stable disease (minor response)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Aug 2017 – CT scan: stable disease (minor response)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Nov 2017 – CT scan: new multiple pulmonary lesions; liver disease controlled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Nov 2017: consented for molecular profiling within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ClarIDHy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study: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insufficient tumour tissue.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Patient declined re-biopsy.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SECOND-LINE THERAPY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Jan - 2018: commenced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FOLFOX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chemotherapy – GCSF added at cycle 8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Feb 2018: patient consented to re-biopsy (liver):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IDH1 mutation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Jul 2018 – CT scan: disease progression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Jul 2018: stopped FOLFOX (after cycle 10)</a:t>
            </a:r>
          </a:p>
        </p:txBody>
      </p:sp>
    </p:spTree>
    <p:extLst>
      <p:ext uri="{BB962C8B-B14F-4D97-AF65-F5344CB8AC3E}">
        <p14:creationId xmlns:p14="http://schemas.microsoft.com/office/powerpoint/2010/main" val="16966833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5EC847-CC72-4BC4-A155-8432690E30ED}"/>
              </a:ext>
            </a:extLst>
          </p:cNvPr>
          <p:cNvSpPr txBox="1"/>
          <p:nvPr/>
        </p:nvSpPr>
        <p:spPr>
          <a:xfrm>
            <a:off x="180975" y="208955"/>
            <a:ext cx="1183005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Case #2 62 year-old female, depression, recurrent UTIs, PS 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THIRD-LINE THERAPY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Aug 2018: commenced AG120 (ivosidenib) or placebo in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ClarIDHy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study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Sep 2018 - CT scan (6 weeks): +19% by RECIST 1.1 (stable disease)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Oct 2018 - CT scan: +34% by RECIST 1.1 (disease progression)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Unblinded: was receiving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ivosidenib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922E1C-39D6-43D9-BB33-D3BC05B38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01" y="3071277"/>
            <a:ext cx="11921798" cy="265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19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433764" y="6581768"/>
            <a:ext cx="3677400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GB" altLang="en-US" sz="1067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Valle JW, et al. </a:t>
            </a:r>
            <a:r>
              <a:rPr lang="en-GB" altLang="en-US" sz="1067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Ann Oncol. </a:t>
            </a:r>
            <a:r>
              <a:rPr lang="en-GB" altLang="en-US" sz="1067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2016;27(suppl5):v28–v37.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0C3D80E-4190-478D-8C32-A239D1241F8D}"/>
              </a:ext>
            </a:extLst>
          </p:cNvPr>
          <p:cNvGrpSpPr/>
          <p:nvPr/>
        </p:nvGrpSpPr>
        <p:grpSpPr>
          <a:xfrm>
            <a:off x="815415" y="164639"/>
            <a:ext cx="9217023" cy="6368741"/>
            <a:chOff x="308273" y="82215"/>
            <a:chExt cx="7026172" cy="4964693"/>
          </a:xfrm>
        </p:grpSpPr>
        <p:pic>
          <p:nvPicPr>
            <p:cNvPr id="5" name="Picture 7" descr="Cov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8449" y="82215"/>
              <a:ext cx="5135996" cy="4964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Curved Right Arrow 8"/>
            <p:cNvSpPr/>
            <p:nvPr/>
          </p:nvSpPr>
          <p:spPr>
            <a:xfrm rot="10800000" flipH="1">
              <a:off x="1552858" y="3665489"/>
              <a:ext cx="645591" cy="455856"/>
            </a:xfrm>
            <a:prstGeom prst="curvedRightArrow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sz="3200" dirty="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08273" y="3451615"/>
              <a:ext cx="1482020" cy="7167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</a:rPr>
                <a:t>BILCAP: Stronger level of recommendation</a:t>
              </a: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482489" y="125366"/>
            <a:ext cx="9330267" cy="553999"/>
          </a:xfrm>
        </p:spPr>
        <p:txBody>
          <a:bodyPr anchor="ctr"/>
          <a:lstStyle/>
          <a:p>
            <a:pPr algn="r"/>
            <a:r>
              <a:rPr lang="en-GB" sz="4267" b="1" cap="none" dirty="0">
                <a:solidFill>
                  <a:srgbClr val="002060"/>
                </a:solidFill>
              </a:rPr>
              <a:t>ESMO guidelines</a:t>
            </a:r>
            <a:r>
              <a:rPr lang="en-GB" sz="2400" b="1" cap="none" baseline="30000" dirty="0">
                <a:solidFill>
                  <a:srgbClr val="002060"/>
                </a:solidFill>
              </a:rPr>
              <a:t>*</a:t>
            </a:r>
            <a:endParaRPr lang="en-GB" sz="4267" b="1" cap="none" baseline="30000" dirty="0">
              <a:solidFill>
                <a:srgbClr val="00206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791D9E-6481-43B8-8754-B3DD9BE94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018" y="6533380"/>
            <a:ext cx="5938556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1067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CCA, cholangiocarcinoma; </a:t>
            </a:r>
            <a:r>
              <a:rPr lang="en-GB" altLang="en-US" sz="106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iCCA</a:t>
            </a:r>
            <a:r>
              <a:rPr lang="en-GB" altLang="en-US" sz="1067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, intrahepatic CCA; MDT, multidisciplinary team; PS, performance status.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88288" y="1508787"/>
            <a:ext cx="31683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</a:rPr>
              <a:t>Chemotherapy</a:t>
            </a:r>
          </a:p>
          <a:p>
            <a:r>
              <a:rPr lang="en-GB" sz="3200" dirty="0">
                <a:solidFill>
                  <a:srgbClr val="C00000"/>
                </a:solidFill>
              </a:rPr>
              <a:t>First-line: CisGem</a:t>
            </a:r>
          </a:p>
          <a:p>
            <a:r>
              <a:rPr lang="en-GB" sz="3200" dirty="0">
                <a:solidFill>
                  <a:srgbClr val="C00000"/>
                </a:solidFill>
              </a:rPr>
              <a:t>Second-line: FOLFOX</a:t>
            </a: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V="1">
            <a:off x="7632171" y="1892830"/>
            <a:ext cx="1056117" cy="172631"/>
          </a:xfrm>
          <a:prstGeom prst="straightConnector1">
            <a:avLst/>
          </a:prstGeom>
          <a:ln>
            <a:solidFill>
              <a:srgbClr val="C00000"/>
            </a:solidFill>
            <a:prstDash val="sysDot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688288" y="3254011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</a:rPr>
              <a:t>Rapidly evolving</a:t>
            </a:r>
            <a:endParaRPr lang="en-GB" sz="3200" dirty="0">
              <a:solidFill>
                <a:srgbClr val="C00000"/>
              </a:solidFill>
            </a:endParaRPr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>
            <a:off x="7632171" y="2739893"/>
            <a:ext cx="1056117" cy="689107"/>
          </a:xfrm>
          <a:prstGeom prst="straightConnector1">
            <a:avLst/>
          </a:prstGeom>
          <a:ln>
            <a:solidFill>
              <a:srgbClr val="C00000"/>
            </a:solidFill>
            <a:prstDash val="sysDot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D2F5E41-7481-4A1A-B166-88AA02AA6E0E}"/>
              </a:ext>
            </a:extLst>
          </p:cNvPr>
          <p:cNvSpPr txBox="1"/>
          <p:nvPr/>
        </p:nvSpPr>
        <p:spPr>
          <a:xfrm>
            <a:off x="8216594" y="637029"/>
            <a:ext cx="363168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867" dirty="0">
                <a:solidFill>
                  <a:srgbClr val="002060"/>
                </a:solidFill>
              </a:rPr>
              <a:t>* update in progress</a:t>
            </a:r>
          </a:p>
        </p:txBody>
      </p:sp>
    </p:spTree>
    <p:extLst>
      <p:ext uri="{BB962C8B-B14F-4D97-AF65-F5344CB8AC3E}">
        <p14:creationId xmlns:p14="http://schemas.microsoft.com/office/powerpoint/2010/main" val="57200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5EC847-CC72-4BC4-A155-8432690E30ED}"/>
              </a:ext>
            </a:extLst>
          </p:cNvPr>
          <p:cNvSpPr txBox="1"/>
          <p:nvPr/>
        </p:nvSpPr>
        <p:spPr>
          <a:xfrm>
            <a:off x="180975" y="208955"/>
            <a:ext cx="118300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Case #2 62 year-old female, depression, recurrent UTIs, PS 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FOURTH-LINE THERAPY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Nov 2018: cisplatin / gemcitabine re-challenge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Jan 2019: radiotherapy to sternal metastasis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Feb 2019 – CT scan: mixed response. Some responding lesions, but new liver lesions.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D1782C-9540-47AD-965C-086B18EEB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2310635"/>
            <a:ext cx="11687175" cy="287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791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5EC847-CC72-4BC4-A155-8432690E30ED}"/>
              </a:ext>
            </a:extLst>
          </p:cNvPr>
          <p:cNvSpPr txBox="1"/>
          <p:nvPr/>
        </p:nvSpPr>
        <p:spPr>
          <a:xfrm>
            <a:off x="180975" y="208955"/>
            <a:ext cx="118300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Case #2 62 year-old female, depression, recurrent UTIs, PS 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FOURTH-LINE THERAPY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Nov 2018: cisplatin / gemcitabine re-challenge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Jan 2019: radiotherapy to sternal metastasis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Feb 2019 – CT scan: mixed response. Some responding lesions, but new liver lesions.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D1782C-9540-47AD-965C-086B18EEB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2310635"/>
            <a:ext cx="11687175" cy="28735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9AA330-1B09-4400-8A25-1DB87DFEC20F}"/>
              </a:ext>
            </a:extLst>
          </p:cNvPr>
          <p:cNvSpPr txBox="1"/>
          <p:nvPr/>
        </p:nvSpPr>
        <p:spPr>
          <a:xfrm>
            <a:off x="95249" y="5346918"/>
            <a:ext cx="119919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Treatment break (falling performance status)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May 2019 – CT scan: further disease progression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Patient opted for Best Supportive care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June 2019: patient died</a:t>
            </a:r>
          </a:p>
        </p:txBody>
      </p:sp>
    </p:spTree>
    <p:extLst>
      <p:ext uri="{BB962C8B-B14F-4D97-AF65-F5344CB8AC3E}">
        <p14:creationId xmlns:p14="http://schemas.microsoft.com/office/powerpoint/2010/main" val="28481154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16D3-231F-4B59-9D50-989F3CAC9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#3</a:t>
            </a:r>
          </a:p>
        </p:txBody>
      </p:sp>
    </p:spTree>
    <p:extLst>
      <p:ext uri="{BB962C8B-B14F-4D97-AF65-F5344CB8AC3E}">
        <p14:creationId xmlns:p14="http://schemas.microsoft.com/office/powerpoint/2010/main" val="35871979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80C1AA-FDBB-407E-8B73-99D669CD673F}"/>
              </a:ext>
            </a:extLst>
          </p:cNvPr>
          <p:cNvSpPr txBox="1"/>
          <p:nvPr/>
        </p:nvSpPr>
        <p:spPr>
          <a:xfrm>
            <a:off x="147364" y="116632"/>
            <a:ext cx="119253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Case #3 63 year-old female, hypothyroid, Gilbert’s PS 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Oct 2018: elective cholecystectomy: incidental finding of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moderately differentiated adenocarcinoma of the gallbladder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(stage pT2). Adverse features: invasion of the media of the vessel, perineural invasion, involved cystic duct margin and tumour was present in lymphoid tissue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Mar 2019: Underwent GB bed resection and hepaticojejunostomy under the HPB Surgical Team at Newcastle. No residual tumour in the gallbladder bed, although 1/5 lymph nodes were involved by adenocarcinoma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May 2019 to Oct 2019: Received 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adjuvant capecitabine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chemotherapy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CD0091-9C52-4ADD-9572-EDDDA8A08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503" y="3345001"/>
            <a:ext cx="4464672" cy="300842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92C88C5-7830-4A27-B738-11CC952E4A71}"/>
              </a:ext>
            </a:extLst>
          </p:cNvPr>
          <p:cNvSpPr/>
          <p:nvPr/>
        </p:nvSpPr>
        <p:spPr>
          <a:xfrm>
            <a:off x="8305800" y="3742997"/>
            <a:ext cx="790575" cy="571500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0E94D1-A08E-4EFD-BB7A-8A821D572185}"/>
              </a:ext>
            </a:extLst>
          </p:cNvPr>
          <p:cNvSpPr txBox="1"/>
          <p:nvPr/>
        </p:nvSpPr>
        <p:spPr>
          <a:xfrm>
            <a:off x="147364" y="3728333"/>
            <a:ext cx="6858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July 2020 - surveillance CT scan: suspicious focal lesion in the left lobe of the liver measuring 2cm.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Aug 2020 - FDG PET scan: 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disease relapse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confirmed the presence of a 1.9 cm lesion within Seg. 4 of the liver with avid tracer uptake and metastatic LNs at porta hepatis and para-aortic region</a:t>
            </a:r>
          </a:p>
        </p:txBody>
      </p:sp>
    </p:spTree>
    <p:extLst>
      <p:ext uri="{BB962C8B-B14F-4D97-AF65-F5344CB8AC3E}">
        <p14:creationId xmlns:p14="http://schemas.microsoft.com/office/powerpoint/2010/main" val="19684095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80C1AA-FDBB-407E-8B73-99D669CD673F}"/>
              </a:ext>
            </a:extLst>
          </p:cNvPr>
          <p:cNvSpPr txBox="1"/>
          <p:nvPr/>
        </p:nvSpPr>
        <p:spPr>
          <a:xfrm>
            <a:off x="147364" y="134630"/>
            <a:ext cx="119253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Case #3 63 year-old female, hypothyroid, Gilbert’s PS 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FIRST-LINE THERAPY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Oct  2020 – commenced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cisplatin, gemcitabine and pembrolizumab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within clinical trial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Dec 2020 - CT scan (after 4 cycles): partial response (41% reduction in marker lesions per RECIST)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Mar 2021 - CT scan (after 8 cycles): partial response (58% reduction)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Jun 2021 - CT scan (after 12 cycles): partial response (58% reduction)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Sep 2021 - CT scan (after 16 cycles): partial response (69% reduction) – cisplatin omitted from cycle 17 (sensory and motor neuropathy)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DA07DA-0DEB-407F-9E28-3CE307DFA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4257107"/>
            <a:ext cx="11077575" cy="2503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243F77-617D-4AA5-A199-A5E3CBFAD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5" y="3170099"/>
            <a:ext cx="7780090" cy="18226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56FC7C-AFF9-4BE5-8599-ACCD09C72F77}"/>
              </a:ext>
            </a:extLst>
          </p:cNvPr>
          <p:cNvSpPr txBox="1"/>
          <p:nvPr/>
        </p:nvSpPr>
        <p:spPr>
          <a:xfrm>
            <a:off x="11054953" y="4623424"/>
            <a:ext cx="731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FCDA33-7667-4DF3-AB42-E7F5E451BA16}"/>
              </a:ext>
            </a:extLst>
          </p:cNvPr>
          <p:cNvSpPr txBox="1"/>
          <p:nvPr/>
        </p:nvSpPr>
        <p:spPr>
          <a:xfrm>
            <a:off x="8486775" y="3429000"/>
            <a:ext cx="2943225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CA19-9 response</a:t>
            </a:r>
          </a:p>
        </p:txBody>
      </p:sp>
    </p:spTree>
    <p:extLst>
      <p:ext uri="{BB962C8B-B14F-4D97-AF65-F5344CB8AC3E}">
        <p14:creationId xmlns:p14="http://schemas.microsoft.com/office/powerpoint/2010/main" val="23954059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80C1AA-FDBB-407E-8B73-99D669CD673F}"/>
              </a:ext>
            </a:extLst>
          </p:cNvPr>
          <p:cNvSpPr txBox="1"/>
          <p:nvPr/>
        </p:nvSpPr>
        <p:spPr>
          <a:xfrm>
            <a:off x="147364" y="134630"/>
            <a:ext cx="119253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Case #3 63 year-old female, hypothyroid, Gilbert’s PS 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FIRST-LINE THERAPY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Oct  2020 – commenced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cisplatin, gemcitabine and pembrolizumab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within clinical trial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Dec 2020 - CT scan (after 4 cycles): partial response (41% reduction in marker lesions per RECIST)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Mar 2021 - CT scan (after 8 cycles): partial response (58% reduction)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Jun 2021 - CT scan (after 12 cycles): partial response (58% reduction)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Sep 2021 - CT scan (after 16 cycles): partial response (69% reduction) – cisplatin omitted from cycle 17 (sensory and motor neuropathy)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A955A8-E273-4805-B34D-D42A47C37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350" y="3240226"/>
            <a:ext cx="4139464" cy="30084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317AD1-1FA3-4E94-9B77-E0623530F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53" y="3240226"/>
            <a:ext cx="4464672" cy="300842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CAFF876-C96E-4695-82DD-52311AFCFB1F}"/>
              </a:ext>
            </a:extLst>
          </p:cNvPr>
          <p:cNvSpPr/>
          <p:nvPr/>
        </p:nvSpPr>
        <p:spPr>
          <a:xfrm>
            <a:off x="1809750" y="3638222"/>
            <a:ext cx="790575" cy="571500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1B14B5-277E-4420-8B54-BAF90091C8A6}"/>
              </a:ext>
            </a:extLst>
          </p:cNvPr>
          <p:cNvSpPr txBox="1"/>
          <p:nvPr/>
        </p:nvSpPr>
        <p:spPr>
          <a:xfrm>
            <a:off x="9883039" y="4230498"/>
            <a:ext cx="2061311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“segment 4a hypodense lesion difficult to appreciate”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08F00F-993F-49BD-992D-557D7C0FED57}"/>
              </a:ext>
            </a:extLst>
          </p:cNvPr>
          <p:cNvSpPr txBox="1"/>
          <p:nvPr/>
        </p:nvSpPr>
        <p:spPr>
          <a:xfrm>
            <a:off x="726452" y="6257219"/>
            <a:ext cx="446467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CT scan Sep 2020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90B5C2-2D37-408E-843D-6B77CD475225}"/>
              </a:ext>
            </a:extLst>
          </p:cNvPr>
          <p:cNvSpPr txBox="1"/>
          <p:nvPr/>
        </p:nvSpPr>
        <p:spPr>
          <a:xfrm>
            <a:off x="5467347" y="6248647"/>
            <a:ext cx="413946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CT scan Sep 2021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1774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80C1AA-FDBB-407E-8B73-99D669CD673F}"/>
              </a:ext>
            </a:extLst>
          </p:cNvPr>
          <p:cNvSpPr txBox="1"/>
          <p:nvPr/>
        </p:nvSpPr>
        <p:spPr>
          <a:xfrm>
            <a:off x="147364" y="127660"/>
            <a:ext cx="1192530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Case #3 63 year-old female, hypothyroid, Gilbert’s PS 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FIRST-LINE THERAPY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Oct  2020 – commenced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cisplatin, gemcitabine and pembrolizumab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within clinical trial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Dec 2020 - CT scan (after 4 cycles): partial response (41% reduction in marker lesions per RECIST)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Mar 2021 - CT scan (after 8 cycles): partial response (58% reduction)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Jun 2021 - CT scan (after 12 cycles): partial response (58% reduction)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Sep 2021 - CT scan (after 16 cycles): partial response (69% reduction) – cisplatin omitted from cycle 17 (sensory and motor neuropathy)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Nov 2021 - CT TAP: new low density focus within hepatic segments 2/3 is suspicious for a new liver metastasis.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F6D265-3BB3-4DD0-B14A-1AB90A046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826" y="3736151"/>
            <a:ext cx="3603633" cy="24914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126A68-DB6D-4EAE-AF0E-124A7DA24B55}"/>
              </a:ext>
            </a:extLst>
          </p:cNvPr>
          <p:cNvSpPr txBox="1"/>
          <p:nvPr/>
        </p:nvSpPr>
        <p:spPr>
          <a:xfrm>
            <a:off x="122312" y="3879046"/>
            <a:ext cx="51816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Jan 2022 - Proceed with Cycle 21 gemcitabine / pembrolizumab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Jan 2022 - CT and MR scans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confirm disease progression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SECOND-LINE THERAPY?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FOLFIRI?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Phase 1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Other trial?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E3C3AD-7E13-42FA-B381-D9357A7AD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509" y="3742425"/>
            <a:ext cx="3644891" cy="24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327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80C1AA-FDBB-407E-8B73-99D669CD673F}"/>
              </a:ext>
            </a:extLst>
          </p:cNvPr>
          <p:cNvSpPr txBox="1"/>
          <p:nvPr/>
        </p:nvSpPr>
        <p:spPr>
          <a:xfrm>
            <a:off x="147364" y="154375"/>
            <a:ext cx="119253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Case #3 63 year-old female, hypothyroid, Gilbert’s PS 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SECOND-LINE THERAPY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18/01/2022 - consent and screen for 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phase II clinical trial of an oral compound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Good biomarker response (CA19-9)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Radiological response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094BE2-CF38-44BA-9083-B11B6CA79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2" y="2463733"/>
            <a:ext cx="11572876" cy="27877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D33882-A9E4-4F0A-B10B-629920DB9BF0}"/>
              </a:ext>
            </a:extLst>
          </p:cNvPr>
          <p:cNvSpPr txBox="1"/>
          <p:nvPr/>
        </p:nvSpPr>
        <p:spPr>
          <a:xfrm>
            <a:off x="147364" y="5682734"/>
            <a:ext cx="119253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WE DO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THIRD-LINE THERAPY?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Options on further disease progression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FOLFIRI?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Phase 1?</a:t>
            </a:r>
          </a:p>
        </p:txBody>
      </p:sp>
    </p:spTree>
    <p:extLst>
      <p:ext uri="{BB962C8B-B14F-4D97-AF65-F5344CB8AC3E}">
        <p14:creationId xmlns:p14="http://schemas.microsoft.com/office/powerpoint/2010/main" val="3012260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488463" y="151209"/>
            <a:ext cx="7161976" cy="1155079"/>
          </a:xfrm>
          <a:prstGeom prst="rect">
            <a:avLst/>
          </a:prstGeom>
        </p:spPr>
        <p:txBody>
          <a:bodyPr lIns="91440" tIns="45720" rIns="91440" bIns="4572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GB" sz="3733" i="1" u="sng" dirty="0">
              <a:solidFill>
                <a:srgbClr val="002060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2078781"/>
            <a:ext cx="4909489" cy="358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99954" y="1556792"/>
            <a:ext cx="2438487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+mj-lt"/>
              </a:rPr>
              <a:t>Anatomical</a:t>
            </a:r>
            <a:r>
              <a:rPr lang="en-GB" sz="3200" b="1" baseline="30000" dirty="0">
                <a:solidFill>
                  <a:srgbClr val="002060"/>
                </a:solidFill>
                <a:latin typeface="+mj-lt"/>
              </a:rPr>
              <a:t>1</a:t>
            </a:r>
            <a:endParaRPr lang="en-GB" sz="3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24192" y="1556792"/>
            <a:ext cx="2196691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+mj-lt"/>
              </a:rPr>
              <a:t>Molecular</a:t>
            </a:r>
            <a:r>
              <a:rPr lang="en-GB" sz="3200" b="1" baseline="30000" dirty="0">
                <a:solidFill>
                  <a:srgbClr val="002060"/>
                </a:solidFill>
                <a:latin typeface="+mj-lt"/>
              </a:rPr>
              <a:t>2</a:t>
            </a:r>
            <a:endParaRPr lang="en-GB" sz="3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5E7077-80F4-4304-A320-751E594BAD42}"/>
              </a:ext>
            </a:extLst>
          </p:cNvPr>
          <p:cNvSpPr/>
          <p:nvPr/>
        </p:nvSpPr>
        <p:spPr>
          <a:xfrm>
            <a:off x="3910540" y="6517478"/>
            <a:ext cx="8246364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333" dirty="0"/>
              <a:t>1. </a:t>
            </a:r>
            <a:r>
              <a:rPr lang="en-GB" sz="1333" dirty="0" err="1"/>
              <a:t>Blechacz</a:t>
            </a:r>
            <a:r>
              <a:rPr lang="en-GB" sz="1333" dirty="0"/>
              <a:t> B, et al. </a:t>
            </a:r>
            <a:r>
              <a:rPr lang="en-GB" sz="1333" i="1" dirty="0"/>
              <a:t>Nat Rev Gastroenterol </a:t>
            </a:r>
            <a:r>
              <a:rPr lang="en-GB" sz="1333" i="1" dirty="0" err="1"/>
              <a:t>Hepatol</a:t>
            </a:r>
            <a:r>
              <a:rPr lang="en-GB" sz="1333" dirty="0"/>
              <a:t>. 2011;8:512–22; </a:t>
            </a:r>
            <a:r>
              <a:rPr lang="en-GB" sz="1333" dirty="0">
                <a:solidFill>
                  <a:schemeClr val="tx1">
                    <a:lumMod val="95000"/>
                    <a:lumOff val="5000"/>
                  </a:schemeClr>
                </a:solidFill>
              </a:rPr>
              <a:t>2. Lamarca A, et al. </a:t>
            </a:r>
            <a:r>
              <a:rPr lang="en-GB" sz="1333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J Hepatol.</a:t>
            </a:r>
            <a:r>
              <a:rPr lang="en-GB" sz="1333" dirty="0">
                <a:solidFill>
                  <a:schemeClr val="tx1">
                    <a:lumMod val="95000"/>
                    <a:lumOff val="5000"/>
                  </a:schemeClr>
                </a:solidFill>
              </a:rPr>
              <a:t> 2020;73:170–85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EF3AAA-A87A-4D39-92D1-E38EEA3AB5C2}"/>
              </a:ext>
            </a:extLst>
          </p:cNvPr>
          <p:cNvSpPr/>
          <p:nvPr/>
        </p:nvSpPr>
        <p:spPr>
          <a:xfrm>
            <a:off x="5964893" y="5641862"/>
            <a:ext cx="6192011" cy="584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67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BRAF, B-Raf proto-oncogene; FGFR2, fibroblast growth factor receptor 2; HER2, human epidermal growth factor receptor 2;  IDH1, isocitrate dehydrogenase 1; MMR, mismatch repair deficiency; NTRK, </a:t>
            </a:r>
            <a:r>
              <a:rPr lang="de-CH" sz="1067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neurotrophic receptor tyrosine kinase; RNF43, ring finger protein 43.</a:t>
            </a:r>
            <a:r>
              <a:rPr lang="en-GB" sz="1067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377DA69-44FF-4491-B596-61A0FA408D0A}"/>
              </a:ext>
            </a:extLst>
          </p:cNvPr>
          <p:cNvSpPr txBox="1">
            <a:spLocks/>
          </p:cNvSpPr>
          <p:nvPr/>
        </p:nvSpPr>
        <p:spPr bwMode="auto">
          <a:xfrm>
            <a:off x="239349" y="151208"/>
            <a:ext cx="11613987" cy="1131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456995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2060"/>
                </a:solidFill>
                <a:latin typeface="Arial Narrow"/>
                <a:ea typeface="MS PGothic" pitchFamily="34" charset="-128"/>
                <a:cs typeface="Arial Narrow"/>
              </a:defRPr>
            </a:lvl1pPr>
            <a:lvl2pPr algn="l" defTabSz="456995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MS PGothic" pitchFamily="34" charset="-128"/>
                <a:cs typeface="Arial Narrow" panose="020B0606020202030204" pitchFamily="34" charset="0"/>
              </a:defRPr>
            </a:lvl2pPr>
            <a:lvl3pPr algn="l" defTabSz="456995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MS PGothic" pitchFamily="34" charset="-128"/>
                <a:cs typeface="Arial Narrow" panose="020B0606020202030204" pitchFamily="34" charset="0"/>
              </a:defRPr>
            </a:lvl3pPr>
            <a:lvl4pPr algn="l" defTabSz="456995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MS PGothic" pitchFamily="34" charset="-128"/>
                <a:cs typeface="Arial Narrow" panose="020B0606020202030204" pitchFamily="34" charset="0"/>
              </a:defRPr>
            </a:lvl4pPr>
            <a:lvl5pPr algn="l" defTabSz="456995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MS PGothic" pitchFamily="34" charset="-128"/>
                <a:cs typeface="Arial Narrow" panose="020B0606020202030204" pitchFamily="34" charset="0"/>
              </a:defRPr>
            </a:lvl5pPr>
            <a:lvl6pPr marL="456995" algn="l" defTabSz="456995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ＭＳ Ｐゴシック" charset="0"/>
              </a:defRPr>
            </a:lvl6pPr>
            <a:lvl7pPr marL="913994" algn="l" defTabSz="456995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ＭＳ Ｐゴシック" charset="0"/>
              </a:defRPr>
            </a:lvl7pPr>
            <a:lvl8pPr marL="1370990" algn="l" defTabSz="456995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ＭＳ Ｐゴシック" charset="0"/>
              </a:defRPr>
            </a:lvl8pPr>
            <a:lvl9pPr marL="1827986" algn="l" defTabSz="456995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ＭＳ Ｐゴシック" charset="0"/>
              </a:defRPr>
            </a:lvl9pPr>
          </a:lstStyle>
          <a:p>
            <a:r>
              <a:rPr lang="en-GB" sz="4267" dirty="0">
                <a:latin typeface="+mn-lt"/>
              </a:rPr>
              <a:t>Advanced biliary tract cancer | </a:t>
            </a:r>
            <a:r>
              <a:rPr lang="en-GB" sz="4267" b="0" dirty="0">
                <a:latin typeface="+mn-lt"/>
              </a:rPr>
              <a:t>from </a:t>
            </a:r>
          </a:p>
          <a:p>
            <a:r>
              <a:rPr lang="en-GB" sz="4267" b="0" dirty="0">
                <a:latin typeface="+mn-lt"/>
              </a:rPr>
              <a:t>anatomical to molecular subgroups</a:t>
            </a:r>
            <a:endParaRPr lang="en-GB" sz="4267" dirty="0"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5B801C-CA22-45CE-9F21-3194039CB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25" y="2266381"/>
            <a:ext cx="5702159" cy="410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23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815414" y="6525794"/>
            <a:ext cx="10934661" cy="32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67" tIns="60933" rIns="121867" bIns="60933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333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anose="020B0604020202020204" pitchFamily="34" charset="0"/>
              </a:rPr>
              <a:t>Porębska</a:t>
            </a:r>
            <a:r>
              <a:rPr lang="en-GB" altLang="en-US" sz="1333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anose="020B0604020202020204" pitchFamily="34" charset="0"/>
              </a:rPr>
              <a:t> et al </a:t>
            </a:r>
            <a:r>
              <a:rPr lang="sv-SE" sz="1333" i="1" dirty="0"/>
              <a:t>J. Clin. Med.</a:t>
            </a:r>
            <a:r>
              <a:rPr lang="sv-SE" sz="1333" dirty="0"/>
              <a:t> 2019;</a:t>
            </a:r>
            <a:r>
              <a:rPr lang="sv-SE" sz="1333" i="1" dirty="0"/>
              <a:t>8</a:t>
            </a:r>
            <a:r>
              <a:rPr lang="sv-SE" sz="1333" dirty="0"/>
              <a:t>(1), 7</a:t>
            </a:r>
            <a:endParaRPr lang="en-GB" altLang="en-US" sz="1333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130D24-83CF-4D34-A4B6-0F22A57813FE}"/>
              </a:ext>
            </a:extLst>
          </p:cNvPr>
          <p:cNvSpPr txBox="1">
            <a:spLocks/>
          </p:cNvSpPr>
          <p:nvPr/>
        </p:nvSpPr>
        <p:spPr bwMode="auto">
          <a:xfrm>
            <a:off x="2523069" y="151207"/>
            <a:ext cx="9330267" cy="58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456995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2060"/>
                </a:solidFill>
                <a:latin typeface="Arial Narrow"/>
                <a:ea typeface="MS PGothic" pitchFamily="34" charset="-128"/>
                <a:cs typeface="Arial Narrow"/>
              </a:defRPr>
            </a:lvl1pPr>
            <a:lvl2pPr algn="l" defTabSz="456995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MS PGothic" pitchFamily="34" charset="-128"/>
                <a:cs typeface="Arial Narrow" panose="020B0606020202030204" pitchFamily="34" charset="0"/>
              </a:defRPr>
            </a:lvl2pPr>
            <a:lvl3pPr algn="l" defTabSz="456995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MS PGothic" pitchFamily="34" charset="-128"/>
                <a:cs typeface="Arial Narrow" panose="020B0606020202030204" pitchFamily="34" charset="0"/>
              </a:defRPr>
            </a:lvl3pPr>
            <a:lvl4pPr algn="l" defTabSz="456995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MS PGothic" pitchFamily="34" charset="-128"/>
                <a:cs typeface="Arial Narrow" panose="020B0606020202030204" pitchFamily="34" charset="0"/>
              </a:defRPr>
            </a:lvl4pPr>
            <a:lvl5pPr algn="l" defTabSz="456995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MS PGothic" pitchFamily="34" charset="-128"/>
                <a:cs typeface="Arial Narrow" panose="020B0606020202030204" pitchFamily="34" charset="0"/>
              </a:defRPr>
            </a:lvl5pPr>
            <a:lvl6pPr marL="456995" algn="l" defTabSz="456995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ＭＳ Ｐゴシック" charset="0"/>
              </a:defRPr>
            </a:lvl6pPr>
            <a:lvl7pPr marL="913994" algn="l" defTabSz="456995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ＭＳ Ｐゴシック" charset="0"/>
              </a:defRPr>
            </a:lvl7pPr>
            <a:lvl8pPr marL="1370990" algn="l" defTabSz="456995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ＭＳ Ｐゴシック" charset="0"/>
              </a:defRPr>
            </a:lvl8pPr>
            <a:lvl9pPr marL="1827986" algn="l" defTabSz="456995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ＭＳ Ｐゴシック" charset="0"/>
              </a:defRPr>
            </a:lvl9pPr>
          </a:lstStyle>
          <a:p>
            <a:r>
              <a:rPr lang="en-GB" sz="4267" dirty="0">
                <a:latin typeface="+mn-lt"/>
              </a:rPr>
              <a:t>FGFR as a target in intrahepatic CCA 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8688288" y="5253203"/>
            <a:ext cx="1440160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9C13719-6F10-4CDE-87B6-2884A2F44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541" y="1220755"/>
            <a:ext cx="8976320" cy="49702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E6416E4-EA5D-46AC-AA39-13D0CAFCDF9B}"/>
              </a:ext>
            </a:extLst>
          </p:cNvPr>
          <p:cNvSpPr/>
          <p:nvPr/>
        </p:nvSpPr>
        <p:spPr>
          <a:xfrm>
            <a:off x="8112224" y="1316766"/>
            <a:ext cx="3072341" cy="4800533"/>
          </a:xfrm>
          <a:prstGeom prst="rect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BADD46-4EA9-4D60-8D72-5DB0C1ED7FA3}"/>
              </a:ext>
            </a:extLst>
          </p:cNvPr>
          <p:cNvSpPr txBox="1"/>
          <p:nvPr/>
        </p:nvSpPr>
        <p:spPr>
          <a:xfrm>
            <a:off x="5757336" y="63230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dirty="0">
                <a:solidFill>
                  <a:srgbClr val="002060"/>
                </a:solidFill>
              </a:rPr>
              <a:t>Fibroblast Growth Factor Receptor</a:t>
            </a:r>
          </a:p>
        </p:txBody>
      </p:sp>
    </p:spTree>
    <p:extLst>
      <p:ext uri="{BB962C8B-B14F-4D97-AF65-F5344CB8AC3E}">
        <p14:creationId xmlns:p14="http://schemas.microsoft.com/office/powerpoint/2010/main" val="136523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09000" y="164425"/>
            <a:ext cx="10846669" cy="779763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r"/>
            <a:r>
              <a:rPr lang="en-GB" altLang="en-US" sz="4267" b="1" dirty="0">
                <a:solidFill>
                  <a:srgbClr val="002060"/>
                </a:solidFill>
              </a:rPr>
              <a:t>Targeting FGFR2 fusions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91744" y="1217657"/>
            <a:ext cx="5819440" cy="74879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r>
              <a:rPr lang="en-GB" sz="2133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FIGHT-202 study</a:t>
            </a:r>
          </a:p>
          <a:p>
            <a:r>
              <a:rPr lang="en-GB" sz="2133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Each bar represents 1 patient</a:t>
            </a:r>
            <a:endParaRPr lang="en-GB" sz="2133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49" y="1193101"/>
            <a:ext cx="3285321" cy="2400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537373" y="3615868"/>
            <a:ext cx="2669320" cy="256545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r>
              <a:rPr lang="en-GB" sz="106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Figure from Lamarca A, et al. J </a:t>
            </a:r>
            <a:r>
              <a:rPr lang="en-GB" sz="1067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Hepatol</a:t>
            </a:r>
            <a:r>
              <a:rPr lang="en-GB" sz="106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2020</a:t>
            </a:r>
          </a:p>
        </p:txBody>
      </p:sp>
      <p:sp>
        <p:nvSpPr>
          <p:cNvPr id="2" name="Oval 1"/>
          <p:cNvSpPr/>
          <p:nvPr/>
        </p:nvSpPr>
        <p:spPr>
          <a:xfrm>
            <a:off x="432936" y="1427970"/>
            <a:ext cx="1152128" cy="1045711"/>
          </a:xfrm>
          <a:prstGeom prst="ellipse">
            <a:avLst/>
          </a:prstGeom>
          <a:noFill/>
          <a:ln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sp>
        <p:nvSpPr>
          <p:cNvPr id="3" name="Rectangle 2"/>
          <p:cNvSpPr/>
          <p:nvPr/>
        </p:nvSpPr>
        <p:spPr>
          <a:xfrm>
            <a:off x="6014751" y="6387694"/>
            <a:ext cx="6096000" cy="2974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fr-FR" sz="1333" dirty="0"/>
              <a:t>Abou Alfa et al. </a:t>
            </a:r>
            <a:r>
              <a:rPr lang="fr-FR" sz="1333" i="1" dirty="0"/>
              <a:t>Lancet </a:t>
            </a:r>
            <a:r>
              <a:rPr lang="fr-FR" sz="1333" i="1" dirty="0" err="1"/>
              <a:t>Oncol</a:t>
            </a:r>
            <a:r>
              <a:rPr lang="fr-FR" sz="1333" dirty="0"/>
              <a:t> 2020;21(5):671-684</a:t>
            </a:r>
            <a:endParaRPr lang="en-GB" sz="1333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969" y="1892830"/>
            <a:ext cx="8412232" cy="3424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32936" y="5287853"/>
            <a:ext cx="5819440" cy="140525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r>
              <a:rPr lang="en-GB" sz="2133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Patients treated with </a:t>
            </a:r>
            <a:r>
              <a:rPr lang="en-GB" sz="2133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pemigatinib</a:t>
            </a:r>
          </a:p>
          <a:p>
            <a:r>
              <a:rPr lang="en-GB" sz="2133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Overall response rate 35.5%</a:t>
            </a:r>
          </a:p>
          <a:p>
            <a:r>
              <a:rPr lang="en-GB" sz="2133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Disease control rate 82.2%</a:t>
            </a:r>
          </a:p>
          <a:p>
            <a:r>
              <a:rPr lang="en-GB" sz="2133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Median Duration of Response 7.5 months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2936" y="4145983"/>
            <a:ext cx="2909720" cy="66697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6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Applies to about approx. 10% of patients with iCCA</a:t>
            </a:r>
          </a:p>
        </p:txBody>
      </p:sp>
    </p:spTree>
    <p:extLst>
      <p:ext uri="{BB962C8B-B14F-4D97-AF65-F5344CB8AC3E}">
        <p14:creationId xmlns:p14="http://schemas.microsoft.com/office/powerpoint/2010/main" val="2437983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, histogram&#10;&#10;Description automatically generated">
            <a:extLst>
              <a:ext uri="{FF2B5EF4-FFF2-40B4-BE49-F238E27FC236}">
                <a16:creationId xmlns:a16="http://schemas.microsoft.com/office/drawing/2014/main" id="{0124DC15-1ACD-4352-D94E-77DF8EAD60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4" b="9083"/>
          <a:stretch/>
        </p:blipFill>
        <p:spPr>
          <a:xfrm>
            <a:off x="191344" y="3717032"/>
            <a:ext cx="5763181" cy="2661274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E45DA0FF-55B7-C52A-A251-74871E860E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2" b="8372"/>
          <a:stretch/>
        </p:blipFill>
        <p:spPr>
          <a:xfrm>
            <a:off x="191343" y="1057983"/>
            <a:ext cx="5763181" cy="2500767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644ED1B1-D716-A1EA-C414-9DB0F7DC27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7" b="10182"/>
          <a:stretch/>
        </p:blipFill>
        <p:spPr>
          <a:xfrm>
            <a:off x="6090774" y="1844824"/>
            <a:ext cx="6047289" cy="25982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6CE4C2-40E2-0634-55E9-EEFA47BEED4E}"/>
              </a:ext>
            </a:extLst>
          </p:cNvPr>
          <p:cNvSpPr txBox="1"/>
          <p:nvPr/>
        </p:nvSpPr>
        <p:spPr>
          <a:xfrm>
            <a:off x="1009000" y="164425"/>
            <a:ext cx="10846669" cy="1210650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r"/>
            <a:r>
              <a:rPr lang="en-GB" altLang="en-US" sz="4267" b="1" dirty="0">
                <a:solidFill>
                  <a:srgbClr val="002060"/>
                </a:solidFill>
              </a:rPr>
              <a:t>Targeting FGFR2 fusions</a:t>
            </a:r>
          </a:p>
          <a:p>
            <a:pPr algn="r"/>
            <a:r>
              <a:rPr lang="en-GB" sz="2800" dirty="0">
                <a:solidFill>
                  <a:srgbClr val="002060"/>
                </a:solidFill>
              </a:rPr>
              <a:t>FIGHT-202: Overall Survival</a:t>
            </a:r>
            <a:endParaRPr lang="en-GB" altLang="en-US" sz="2800" b="1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9C3FD1-2CC4-1415-9EA9-973F013EA9A0}"/>
              </a:ext>
            </a:extLst>
          </p:cNvPr>
          <p:cNvSpPr txBox="1"/>
          <p:nvPr/>
        </p:nvSpPr>
        <p:spPr>
          <a:xfrm>
            <a:off x="7104112" y="4506098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Median OS: Not mature at data cutoff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479D74-8CE5-FD15-6AD6-ED475FCBDDAC}"/>
              </a:ext>
            </a:extLst>
          </p:cNvPr>
          <p:cNvSpPr txBox="1"/>
          <p:nvPr/>
        </p:nvSpPr>
        <p:spPr>
          <a:xfrm>
            <a:off x="3737863" y="1144991"/>
            <a:ext cx="23762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Median survival 6.7 months (95% 2·1 to 10·6)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8AB70A-008B-0E67-EDE6-5C55BE703CF6}"/>
              </a:ext>
            </a:extLst>
          </p:cNvPr>
          <p:cNvSpPr txBox="1"/>
          <p:nvPr/>
        </p:nvSpPr>
        <p:spPr>
          <a:xfrm>
            <a:off x="226766" y="928802"/>
            <a:ext cx="23762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Other 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FGF/FGFR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alterations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C7BF3B-C5BA-AF12-968F-9547953F25B6}"/>
              </a:ext>
            </a:extLst>
          </p:cNvPr>
          <p:cNvSpPr txBox="1"/>
          <p:nvPr/>
        </p:nvSpPr>
        <p:spPr>
          <a:xfrm>
            <a:off x="335360" y="3674759"/>
            <a:ext cx="23762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FGF/FGFR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alterations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14F869-B86D-8C75-3579-2FBAED842661}"/>
              </a:ext>
            </a:extLst>
          </p:cNvPr>
          <p:cNvSpPr txBox="1"/>
          <p:nvPr/>
        </p:nvSpPr>
        <p:spPr>
          <a:xfrm>
            <a:off x="6215520" y="1781772"/>
            <a:ext cx="30961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FGFR2 fusions or rearrangements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4F3B2E-5FF2-17E6-E675-9917EF7ECEA0}"/>
              </a:ext>
            </a:extLst>
          </p:cNvPr>
          <p:cNvSpPr txBox="1"/>
          <p:nvPr/>
        </p:nvSpPr>
        <p:spPr>
          <a:xfrm>
            <a:off x="3686341" y="3816666"/>
            <a:ext cx="23762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Median survival 4.0 months (95% 2·3 to 6·5)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F6D80B-1166-58D8-BB18-7636E8F4E004}"/>
              </a:ext>
            </a:extLst>
          </p:cNvPr>
          <p:cNvSpPr txBox="1"/>
          <p:nvPr/>
        </p:nvSpPr>
        <p:spPr>
          <a:xfrm>
            <a:off x="9624392" y="1939034"/>
            <a:ext cx="256760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Median survival 21.1 months (95% 14·8 to not evaluable)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3623EE-AC78-D71E-7A82-42BB155B9A63}"/>
              </a:ext>
            </a:extLst>
          </p:cNvPr>
          <p:cNvSpPr/>
          <p:nvPr/>
        </p:nvSpPr>
        <p:spPr>
          <a:xfrm>
            <a:off x="6014751" y="6387694"/>
            <a:ext cx="6096000" cy="2974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fr-FR" sz="1333" dirty="0"/>
              <a:t>Abou Alfa et al. </a:t>
            </a:r>
            <a:r>
              <a:rPr lang="fr-FR" sz="1333" i="1" dirty="0"/>
              <a:t>Lancet </a:t>
            </a:r>
            <a:r>
              <a:rPr lang="fr-FR" sz="1333" i="1" dirty="0" err="1"/>
              <a:t>Oncol</a:t>
            </a:r>
            <a:r>
              <a:rPr lang="fr-FR" sz="1333" dirty="0"/>
              <a:t> 2020;21(5):671-684</a:t>
            </a:r>
            <a:endParaRPr lang="en-GB" sz="1333" dirty="0"/>
          </a:p>
        </p:txBody>
      </p:sp>
    </p:spTree>
    <p:extLst>
      <p:ext uri="{BB962C8B-B14F-4D97-AF65-F5344CB8AC3E}">
        <p14:creationId xmlns:p14="http://schemas.microsoft.com/office/powerpoint/2010/main" val="4111480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70800BD9-76A0-B6C9-EADF-718DFF5689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0" t="1985" r="2342" b="31886"/>
          <a:stretch/>
        </p:blipFill>
        <p:spPr>
          <a:xfrm>
            <a:off x="7104112" y="1268760"/>
            <a:ext cx="4536504" cy="4797461"/>
          </a:xfrm>
          <a:prstGeom prst="rect">
            <a:avLst/>
          </a:prstGeom>
          <a:ln w="12700">
            <a:solidFill>
              <a:srgbClr val="A21D24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F863D8-AFAB-46EB-3130-B40CCF2BAB98}"/>
              </a:ext>
            </a:extLst>
          </p:cNvPr>
          <p:cNvSpPr txBox="1"/>
          <p:nvPr/>
        </p:nvSpPr>
        <p:spPr>
          <a:xfrm>
            <a:off x="911424" y="-59412"/>
            <a:ext cx="10846669" cy="1990415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r"/>
            <a:r>
              <a:rPr lang="en-GB" altLang="en-US" sz="4267" b="1" dirty="0">
                <a:solidFill>
                  <a:srgbClr val="002060"/>
                </a:solidFill>
              </a:rPr>
              <a:t>Targeting FGFR2 fusions</a:t>
            </a:r>
          </a:p>
          <a:p>
            <a:pPr algn="r"/>
            <a:r>
              <a:rPr lang="en-GB" sz="1800" dirty="0">
                <a:solidFill>
                  <a:srgbClr val="002060"/>
                </a:solidFill>
              </a:rPr>
              <a:t>FIGHT-202 Treatment Related Adverse Events</a:t>
            </a:r>
          </a:p>
          <a:p>
            <a:pPr algn="r"/>
            <a:endParaRPr lang="en-GB" altLang="en-US" sz="1800" b="1" dirty="0">
              <a:solidFill>
                <a:srgbClr val="002060"/>
              </a:solidFill>
            </a:endParaRPr>
          </a:p>
          <a:p>
            <a:pPr algn="r"/>
            <a:endParaRPr lang="en-GB" altLang="en-US" sz="4267" b="1" dirty="0">
              <a:solidFill>
                <a:srgbClr val="002060"/>
              </a:solidFill>
            </a:endParaRPr>
          </a:p>
        </p:txBody>
      </p:sp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FBB15F71-28F9-EF1D-EA31-E1DDE77491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3" t="938" r="2443" b="4661"/>
          <a:stretch/>
        </p:blipFill>
        <p:spPr>
          <a:xfrm>
            <a:off x="2927648" y="659387"/>
            <a:ext cx="3794894" cy="6056215"/>
          </a:xfrm>
          <a:prstGeom prst="rect">
            <a:avLst/>
          </a:prstGeom>
          <a:ln w="12700">
            <a:solidFill>
              <a:srgbClr val="A21D24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C6D5556-CC1C-28EF-BE23-F00BE3F89658}"/>
              </a:ext>
            </a:extLst>
          </p:cNvPr>
          <p:cNvSpPr/>
          <p:nvPr/>
        </p:nvSpPr>
        <p:spPr>
          <a:xfrm>
            <a:off x="6014751" y="6387694"/>
            <a:ext cx="6096000" cy="2974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fr-FR" sz="1333" dirty="0"/>
              <a:t>Abou Alfa et al. </a:t>
            </a:r>
            <a:r>
              <a:rPr lang="fr-FR" sz="1333" i="1" dirty="0"/>
              <a:t>Lancet </a:t>
            </a:r>
            <a:r>
              <a:rPr lang="fr-FR" sz="1333" i="1" dirty="0" err="1"/>
              <a:t>Oncol</a:t>
            </a:r>
            <a:r>
              <a:rPr lang="fr-FR" sz="1333" dirty="0"/>
              <a:t> 2020;21(5):671-684</a:t>
            </a:r>
            <a:endParaRPr lang="en-GB" sz="1333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A405817C-1747-0213-2B68-2161BBB96D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" t="4467" r="3080"/>
          <a:stretch/>
        </p:blipFill>
        <p:spPr bwMode="auto">
          <a:xfrm>
            <a:off x="116137" y="0"/>
            <a:ext cx="2620726" cy="1990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79D666A-4CAF-0AF9-FEED-966F6C2004C1}"/>
              </a:ext>
            </a:extLst>
          </p:cNvPr>
          <p:cNvSpPr/>
          <p:nvPr/>
        </p:nvSpPr>
        <p:spPr>
          <a:xfrm>
            <a:off x="127479" y="126092"/>
            <a:ext cx="961498" cy="930851"/>
          </a:xfrm>
          <a:prstGeom prst="ellipse">
            <a:avLst/>
          </a:prstGeom>
          <a:noFill/>
          <a:ln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</p:spTree>
    <p:extLst>
      <p:ext uri="{BB962C8B-B14F-4D97-AF65-F5344CB8AC3E}">
        <p14:creationId xmlns:p14="http://schemas.microsoft.com/office/powerpoint/2010/main" val="66869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19" ma:contentTypeDescription="Create a new document." ma:contentTypeScope="" ma:versionID="83bf1051954f228ef3dccc82cfc58357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1f103e14bcb636125a88c7b57b71e20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B18F149E-FAEE-4DB6-9B66-7887CC68BE85}"/>
</file>

<file path=customXml/itemProps2.xml><?xml version="1.0" encoding="utf-8"?>
<ds:datastoreItem xmlns:ds="http://schemas.openxmlformats.org/officeDocument/2006/customXml" ds:itemID="{5963DA04-5533-47A1-85A4-C37C2E735773}"/>
</file>

<file path=customXml/itemProps3.xml><?xml version="1.0" encoding="utf-8"?>
<ds:datastoreItem xmlns:ds="http://schemas.openxmlformats.org/officeDocument/2006/customXml" ds:itemID="{B4F55444-9F4E-4C95-8C40-D3C54AE54FCF}"/>
</file>

<file path=docProps/app.xml><?xml version="1.0" encoding="utf-8"?>
<Properties xmlns="http://schemas.openxmlformats.org/officeDocument/2006/extended-properties" xmlns:vt="http://schemas.openxmlformats.org/officeDocument/2006/docPropsVTypes">
  <TotalTime>1112</TotalTime>
  <Words>3547</Words>
  <Application>Microsoft Macintosh PowerPoint</Application>
  <PresentationFormat>Widescreen</PresentationFormat>
  <Paragraphs>510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</vt:lpstr>
      <vt:lpstr>Arial Narrow</vt:lpstr>
      <vt:lpstr>Calibri</vt:lpstr>
      <vt:lpstr>Calibri Light</vt:lpstr>
      <vt:lpstr>Courier New</vt:lpstr>
      <vt:lpstr>Lucida Grande</vt:lpstr>
      <vt:lpstr>Wingdings</vt:lpstr>
      <vt:lpstr>Office Theme</vt:lpstr>
      <vt:lpstr>1_Office Theme</vt:lpstr>
      <vt:lpstr>Cholangiocarcinoma and other biliary tract cancers</vt:lpstr>
      <vt:lpstr>Biliary tract cancer | context</vt:lpstr>
      <vt:lpstr>PowerPoint Presentation</vt:lpstr>
      <vt:lpstr>ESMO guidelines*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IDH-1 mutations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Take-home messages</vt:lpstr>
      <vt:lpstr>Case #1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#2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#3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Christie NHS Foundation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Valle, Juan (RBV) NHS Christie Tr</dc:creator>
  <cp:lastModifiedBy>Silvana Izquierdo</cp:lastModifiedBy>
  <cp:revision>151</cp:revision>
  <cp:lastPrinted>2022-06-22T15:31:55Z</cp:lastPrinted>
  <dcterms:created xsi:type="dcterms:W3CDTF">2020-10-25T11:29:21Z</dcterms:created>
  <dcterms:modified xsi:type="dcterms:W3CDTF">2022-07-05T12:00:38Z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</Properties>
</file>