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presentation.xml" ContentType="application/vnd.openxmlformats-officedocument.presentationml.presentation.main+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4.xml" ContentType="application/vnd.openxmlformats-officedocument.presentationml.notesSl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3.xml" ContentType="application/vnd.openxmlformats-officedocument.presentationml.notesSl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12.xml" ContentType="application/vnd.openxmlformats-officedocument.presentationml.notesSlide+xml"/>
  <Override PartName="/ppt/slideLayouts/slideLayout27.xml" ContentType="application/vnd.openxmlformats-officedocument.presentationml.slideLayout+xml"/>
  <Override PartName="/ppt/notesSlides/notesSlide11.xml" ContentType="application/vnd.openxmlformats-officedocument.presentationml.notesSlid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Slides/notesSlide10.xml" ContentType="application/vnd.openxmlformats-officedocument.presentationml.notesSlid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9.xml" ContentType="application/vnd.openxmlformats-officedocument.presentationml.notesSlid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208" r:id="rId2"/>
  </p:sldMasterIdLst>
  <p:notesMasterIdLst>
    <p:notesMasterId r:id="rId181"/>
  </p:notesMasterIdLst>
  <p:handoutMasterIdLst>
    <p:handoutMasterId r:id="rId182"/>
  </p:handoutMasterIdLst>
  <p:sldIdLst>
    <p:sldId id="2147471304" r:id="rId3"/>
    <p:sldId id="2147470606" r:id="rId4"/>
    <p:sldId id="13407" r:id="rId5"/>
    <p:sldId id="2147471305" r:id="rId6"/>
    <p:sldId id="2147471361" r:id="rId7"/>
    <p:sldId id="2147470562" r:id="rId8"/>
    <p:sldId id="2147471357" r:id="rId9"/>
    <p:sldId id="2147471318" r:id="rId10"/>
    <p:sldId id="2147471319" r:id="rId11"/>
    <p:sldId id="2147471314" r:id="rId12"/>
    <p:sldId id="2147471358" r:id="rId13"/>
    <p:sldId id="2147471397" r:id="rId14"/>
    <p:sldId id="257" r:id="rId15"/>
    <p:sldId id="2147471399" r:id="rId16"/>
    <p:sldId id="2147471400" r:id="rId17"/>
    <p:sldId id="258" r:id="rId18"/>
    <p:sldId id="2147471368" r:id="rId19"/>
    <p:sldId id="2147471369" r:id="rId20"/>
    <p:sldId id="2147471370" r:id="rId21"/>
    <p:sldId id="2147471373" r:id="rId22"/>
    <p:sldId id="2147471374" r:id="rId23"/>
    <p:sldId id="2147471316" r:id="rId24"/>
    <p:sldId id="2147471359" r:id="rId25"/>
    <p:sldId id="2147471352" r:id="rId26"/>
    <p:sldId id="2147471366" r:id="rId27"/>
    <p:sldId id="2147471401" r:id="rId28"/>
    <p:sldId id="2147471228" r:id="rId29"/>
    <p:sldId id="2147471258" r:id="rId30"/>
    <p:sldId id="2147471255" r:id="rId31"/>
    <p:sldId id="2147471256" r:id="rId32"/>
    <p:sldId id="2147471257" r:id="rId33"/>
    <p:sldId id="2147471380" r:id="rId34"/>
    <p:sldId id="2147471384" r:id="rId35"/>
    <p:sldId id="2147471385" r:id="rId36"/>
    <p:sldId id="2147471386" r:id="rId37"/>
    <p:sldId id="2147471313" r:id="rId38"/>
    <p:sldId id="2147471320" r:id="rId39"/>
    <p:sldId id="2147471322" r:id="rId40"/>
    <p:sldId id="2147471341" r:id="rId41"/>
    <p:sldId id="2147471362" r:id="rId42"/>
    <p:sldId id="2147471349" r:id="rId43"/>
    <p:sldId id="2147471360" r:id="rId44"/>
    <p:sldId id="2147471355" r:id="rId45"/>
    <p:sldId id="2147471317" r:id="rId46"/>
    <p:sldId id="2147471324" r:id="rId47"/>
    <p:sldId id="2147471312" r:id="rId48"/>
    <p:sldId id="2147471406" r:id="rId49"/>
    <p:sldId id="2147471405" r:id="rId50"/>
    <p:sldId id="2147471311" r:id="rId51"/>
    <p:sldId id="2147471353" r:id="rId52"/>
    <p:sldId id="2147471250" r:id="rId53"/>
    <p:sldId id="2147471251" r:id="rId54"/>
    <p:sldId id="2147471252" r:id="rId55"/>
    <p:sldId id="2147471253" r:id="rId56"/>
    <p:sldId id="2147471254" r:id="rId57"/>
    <p:sldId id="2147471376" r:id="rId58"/>
    <p:sldId id="2147471377" r:id="rId59"/>
    <p:sldId id="2147471378" r:id="rId60"/>
    <p:sldId id="2147471379" r:id="rId61"/>
    <p:sldId id="2147471402" r:id="rId62"/>
    <p:sldId id="2147471348" r:id="rId63"/>
    <p:sldId id="2147471403" r:id="rId64"/>
    <p:sldId id="330" r:id="rId65"/>
    <p:sldId id="2147471343" r:id="rId66"/>
    <p:sldId id="2147471342" r:id="rId67"/>
    <p:sldId id="2147471346" r:id="rId68"/>
    <p:sldId id="2147471356" r:id="rId69"/>
    <p:sldId id="2147471339" r:id="rId70"/>
    <p:sldId id="2147471309" r:id="rId71"/>
    <p:sldId id="2147471338" r:id="rId72"/>
    <p:sldId id="2147471323" r:id="rId73"/>
    <p:sldId id="2147471310" r:id="rId74"/>
    <p:sldId id="2147471354" r:id="rId75"/>
    <p:sldId id="2147471133" r:id="rId76"/>
    <p:sldId id="502" r:id="rId77"/>
    <p:sldId id="2147471154" r:id="rId78"/>
    <p:sldId id="2141411333" r:id="rId79"/>
    <p:sldId id="2147471404" r:id="rId80"/>
    <p:sldId id="2147470481" r:id="rId81"/>
    <p:sldId id="2147470482" r:id="rId82"/>
    <p:sldId id="2147471416" r:id="rId83"/>
    <p:sldId id="2147471417" r:id="rId84"/>
    <p:sldId id="2147471418" r:id="rId85"/>
    <p:sldId id="2147471419" r:id="rId86"/>
    <p:sldId id="2147471371" r:id="rId87"/>
    <p:sldId id="2147471372" r:id="rId88"/>
    <p:sldId id="2147471420" r:id="rId89"/>
    <p:sldId id="2147471421" r:id="rId90"/>
    <p:sldId id="2147471375" r:id="rId91"/>
    <p:sldId id="2147471144" r:id="rId92"/>
    <p:sldId id="2147471160" r:id="rId93"/>
    <p:sldId id="2147470447" r:id="rId94"/>
    <p:sldId id="2147471161" r:id="rId95"/>
    <p:sldId id="2147471162" r:id="rId96"/>
    <p:sldId id="2147471163" r:id="rId97"/>
    <p:sldId id="2147471164" r:id="rId98"/>
    <p:sldId id="2147471167" r:id="rId99"/>
    <p:sldId id="2147471168" r:id="rId100"/>
    <p:sldId id="2147471407" r:id="rId101"/>
    <p:sldId id="2147471408" r:id="rId102"/>
    <p:sldId id="2147471409" r:id="rId103"/>
    <p:sldId id="2147471410" r:id="rId104"/>
    <p:sldId id="2147471411" r:id="rId105"/>
    <p:sldId id="2147471412" r:id="rId106"/>
    <p:sldId id="2147471413" r:id="rId107"/>
    <p:sldId id="2147471414" r:id="rId108"/>
    <p:sldId id="2147471415" r:id="rId109"/>
    <p:sldId id="2147471145" r:id="rId110"/>
    <p:sldId id="2147471194" r:id="rId111"/>
    <p:sldId id="2147471198" r:id="rId112"/>
    <p:sldId id="2147471195" r:id="rId113"/>
    <p:sldId id="2147471197" r:id="rId114"/>
    <p:sldId id="2147471196" r:id="rId115"/>
    <p:sldId id="2147471199" r:id="rId116"/>
    <p:sldId id="2147471134" r:id="rId117"/>
    <p:sldId id="2501" r:id="rId118"/>
    <p:sldId id="2147471395" r:id="rId119"/>
    <p:sldId id="2147471396" r:id="rId120"/>
    <p:sldId id="2147471166" r:id="rId121"/>
    <p:sldId id="2147471165" r:id="rId122"/>
    <p:sldId id="2147471157" r:id="rId123"/>
    <p:sldId id="2147471158" r:id="rId124"/>
    <p:sldId id="2147471159" r:id="rId125"/>
    <p:sldId id="2147471147" r:id="rId126"/>
    <p:sldId id="2147471148" r:id="rId127"/>
    <p:sldId id="2147471150" r:id="rId128"/>
    <p:sldId id="2147471151" r:id="rId129"/>
    <p:sldId id="2147471152" r:id="rId130"/>
    <p:sldId id="2147471153" r:id="rId131"/>
    <p:sldId id="2147471135" r:id="rId132"/>
    <p:sldId id="2147471173" r:id="rId133"/>
    <p:sldId id="2147471175" r:id="rId134"/>
    <p:sldId id="2147470461" r:id="rId135"/>
    <p:sldId id="2147470805" r:id="rId136"/>
    <p:sldId id="2141411317" r:id="rId137"/>
    <p:sldId id="2147470458" r:id="rId138"/>
    <p:sldId id="2147471178" r:id="rId139"/>
    <p:sldId id="2147471389" r:id="rId140"/>
    <p:sldId id="2147471390" r:id="rId141"/>
    <p:sldId id="2147471391" r:id="rId142"/>
    <p:sldId id="2147471392" r:id="rId143"/>
    <p:sldId id="2147471393" r:id="rId144"/>
    <p:sldId id="2147471394" r:id="rId145"/>
    <p:sldId id="2147471138" r:id="rId146"/>
    <p:sldId id="2147471140" r:id="rId147"/>
    <p:sldId id="2147471141" r:id="rId148"/>
    <p:sldId id="2147471142" r:id="rId149"/>
    <p:sldId id="2147471070" r:id="rId150"/>
    <p:sldId id="2147471143" r:id="rId151"/>
    <p:sldId id="2147471146" r:id="rId152"/>
    <p:sldId id="2147470459" r:id="rId153"/>
    <p:sldId id="2147470466" r:id="rId154"/>
    <p:sldId id="2147470777" r:id="rId155"/>
    <p:sldId id="2147471179" r:id="rId156"/>
    <p:sldId id="2147471081" r:id="rId157"/>
    <p:sldId id="2147471082" r:id="rId158"/>
    <p:sldId id="2147470807" r:id="rId159"/>
    <p:sldId id="2147471083" r:id="rId160"/>
    <p:sldId id="2147471136" r:id="rId161"/>
    <p:sldId id="2147471169" r:id="rId162"/>
    <p:sldId id="2147471170" r:id="rId163"/>
    <p:sldId id="2147471171" r:id="rId164"/>
    <p:sldId id="2147471085" r:id="rId165"/>
    <p:sldId id="2147471172" r:id="rId166"/>
    <p:sldId id="2147470806" r:id="rId167"/>
    <p:sldId id="2147470915" r:id="rId168"/>
    <p:sldId id="2147471078" r:id="rId169"/>
    <p:sldId id="2147471079" r:id="rId170"/>
    <p:sldId id="2147471080" r:id="rId171"/>
    <p:sldId id="2147471071" r:id="rId172"/>
    <p:sldId id="2147471072" r:id="rId173"/>
    <p:sldId id="2147471074" r:id="rId174"/>
    <p:sldId id="2147471075" r:id="rId175"/>
    <p:sldId id="2147471076" r:id="rId176"/>
    <p:sldId id="2147471077" r:id="rId177"/>
    <p:sldId id="2147471067" r:id="rId178"/>
    <p:sldId id="2147471068" r:id="rId179"/>
    <p:sldId id="2147471069" r:id="rId180"/>
  </p:sldIdLst>
  <p:sldSz cx="12192000" cy="6858000"/>
  <p:notesSz cx="7772400" cy="10058400"/>
  <p:custDataLst>
    <p:tags r:id="rId183"/>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ECEDEE"/>
    <a:srgbClr val="E50950"/>
    <a:srgbClr val="062060"/>
    <a:srgbClr val="828285"/>
    <a:srgbClr val="B30538"/>
    <a:srgbClr val="850551"/>
    <a:srgbClr val="3333CC"/>
    <a:srgbClr val="0A9244"/>
    <a:srgbClr val="69A1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94" autoAdjust="0"/>
    <p:restoredTop sz="93274" autoAdjust="0"/>
  </p:normalViewPr>
  <p:slideViewPr>
    <p:cSldViewPr>
      <p:cViewPr varScale="1">
        <p:scale>
          <a:sx n="103" d="100"/>
          <a:sy n="103" d="100"/>
        </p:scale>
        <p:origin x="472" y="184"/>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5" d="100"/>
        <a:sy n="175"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notesMaster" Target="notesMasters/notesMaster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handoutMaster" Target="handoutMasters/handoutMaster1.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tags" Target="tags/tag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commentAuthors" Target="commentAuthors.xml"/><Relationship Id="rId189" Type="http://schemas.openxmlformats.org/officeDocument/2006/relationships/customXml" Target="../customXml/item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customXml" Target="../customXml/item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viewProps" Target="view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7/29/22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9516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2651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9253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0263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3037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5211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29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3416216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664A-1185-9A48-B123-652AF9B035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151331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1104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8521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1349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8937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8808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3548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541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0106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4103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5365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6807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4990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6006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664A-1185-9A48-B123-652AF9B035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221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4003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4461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151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p:nvPr>
        </p:nvSpPr>
        <p:spPr>
          <a:xfrm>
            <a:off x="719667" y="1604435"/>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450080" y="6605285"/>
            <a:ext cx="1368965"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160431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1"/>
            <a:ext cx="10972800"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7"/>
            <a:ext cx="10972800" cy="948671"/>
          </a:xfrm>
        </p:spPr>
        <p:txBody>
          <a:bodyPr>
            <a:normAutofit/>
          </a:bodyPr>
          <a:lstStyle>
            <a:lvl1pPr marL="0" indent="0" algn="l">
              <a:buNone/>
              <a:defRPr sz="28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8"/>
            <a:ext cx="10972800" cy="594131"/>
          </a:xfrm>
        </p:spPr>
        <p:txBody>
          <a:bodyPr>
            <a:noAutofit/>
          </a:bodyPr>
          <a:lstStyle>
            <a:lvl1pPr marL="0" indent="0">
              <a:buFontTx/>
              <a:buNone/>
              <a:defRPr sz="2000">
                <a:solidFill>
                  <a:schemeClr val="bg1"/>
                </a:solidFill>
              </a:defRPr>
            </a:lvl1pPr>
            <a:lvl2pPr marL="457189" indent="0">
              <a:buFontTx/>
              <a:buNone/>
              <a:defRPr sz="1400">
                <a:solidFill>
                  <a:schemeClr val="bg1"/>
                </a:solidFill>
              </a:defRPr>
            </a:lvl2pPr>
            <a:lvl3pPr marL="914377" indent="0">
              <a:buFontTx/>
              <a:buNone/>
              <a:defRPr sz="1400">
                <a:solidFill>
                  <a:schemeClr val="bg1"/>
                </a:solidFill>
              </a:defRPr>
            </a:lvl3pPr>
            <a:lvl4pPr marL="1371566" indent="0">
              <a:buFontTx/>
              <a:buNone/>
              <a:defRPr sz="1400">
                <a:solidFill>
                  <a:schemeClr val="bg1"/>
                </a:solidFill>
              </a:defRPr>
            </a:lvl4pPr>
            <a:lvl5pPr marL="1828754"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6"/>
            <a:ext cx="3001283" cy="646429"/>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959671"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
        <p:nvSpPr>
          <p:cNvPr id="10" name="TextBox 9">
            <a:extLst>
              <a:ext uri="{FF2B5EF4-FFF2-40B4-BE49-F238E27FC236}">
                <a16:creationId xmlns:a16="http://schemas.microsoft.com/office/drawing/2014/main" id="{BC95246D-5FB9-4179-87B4-F4E0F9E6D973}"/>
              </a:ext>
            </a:extLst>
          </p:cNvPr>
          <p:cNvSpPr txBox="1"/>
          <p:nvPr userDrawn="1"/>
        </p:nvSpPr>
        <p:spPr>
          <a:xfrm>
            <a:off x="6094229" y="1"/>
            <a:ext cx="6097772" cy="276999"/>
          </a:xfrm>
          <a:prstGeom prst="rect">
            <a:avLst/>
          </a:prstGeom>
          <a:noFill/>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KRYSTAL-1: </a:t>
            </a:r>
            <a:r>
              <a:rPr kumimoji="0" lang="en-US" sz="1200" b="0" i="0" u="none" strike="noStrike" kern="1200" cap="none" spc="0" normalizeH="0" baseline="0" noProof="0" dirty="0" err="1">
                <a:ln>
                  <a:noFill/>
                </a:ln>
                <a:solidFill>
                  <a:prstClr val="white"/>
                </a:solidFill>
                <a:effectLst/>
                <a:uLnTx/>
                <a:uFillTx/>
                <a:latin typeface="Arial" panose="020B0604020202020204"/>
                <a:ea typeface="+mn-ea"/>
                <a:cs typeface="+mn-cs"/>
              </a:rPr>
              <a:t>Adagrasib</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(MRTX849) KRAS</a:t>
            </a:r>
            <a:r>
              <a:rPr kumimoji="0" lang="en-US" sz="1200" b="0" i="0" u="none" strike="noStrike" kern="1200" cap="none" spc="0" normalizeH="0" baseline="30000" noProof="0" dirty="0">
                <a:ln>
                  <a:noFill/>
                </a:ln>
                <a:solidFill>
                  <a:prstClr val="white"/>
                </a:solidFill>
                <a:effectLst/>
                <a:uLnTx/>
                <a:uFillTx/>
                <a:latin typeface="Arial" panose="020B0604020202020204"/>
                <a:ea typeface="+mn-ea"/>
                <a:cs typeface="+mn-cs"/>
              </a:rPr>
              <a:t>G12C</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Inhibitor in PDAC and Other GI Tumors </a:t>
            </a:r>
            <a:endParaRPr kumimoji="0" lang="en-US" sz="1200" b="0" i="1"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2994279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EEA7A04-6481-4368-B122-75A2B59DB7F9}" type="datetimeFigureOut">
              <a:rPr lang="en-GB" smtClean="0"/>
              <a:t>29/07/2022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455F6D-F242-459A-836D-3F970978C4F7}" type="slidenum">
              <a:rPr lang="en-GB" smtClean="0"/>
              <a:t>‹#›</a:t>
            </a:fld>
            <a:endParaRPr lang="en-GB"/>
          </a:p>
        </p:txBody>
      </p:sp>
    </p:spTree>
    <p:extLst>
      <p:ext uri="{BB962C8B-B14F-4D97-AF65-F5344CB8AC3E}">
        <p14:creationId xmlns:p14="http://schemas.microsoft.com/office/powerpoint/2010/main" val="3382279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A7A04-6481-4368-B122-75A2B59DB7F9}" type="datetimeFigureOut">
              <a:rPr lang="en-GB" smtClean="0"/>
              <a:t>29/07/2022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455F6D-F242-459A-836D-3F970978C4F7}" type="slidenum">
              <a:rPr lang="en-GB" smtClean="0"/>
              <a:t>‹#›</a:t>
            </a:fld>
            <a:endParaRPr lang="en-GB"/>
          </a:p>
        </p:txBody>
      </p:sp>
    </p:spTree>
    <p:extLst>
      <p:ext uri="{BB962C8B-B14F-4D97-AF65-F5344CB8AC3E}">
        <p14:creationId xmlns:p14="http://schemas.microsoft.com/office/powerpoint/2010/main" val="417566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EA7A04-6481-4368-B122-75A2B59DB7F9}" type="datetimeFigureOut">
              <a:rPr lang="en-GB" smtClean="0"/>
              <a:t>29/07/2022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455F6D-F242-459A-836D-3F970978C4F7}" type="slidenum">
              <a:rPr lang="en-GB" smtClean="0"/>
              <a:t>‹#›</a:t>
            </a:fld>
            <a:endParaRPr lang="en-GB"/>
          </a:p>
        </p:txBody>
      </p:sp>
    </p:spTree>
    <p:extLst>
      <p:ext uri="{BB962C8B-B14F-4D97-AF65-F5344CB8AC3E}">
        <p14:creationId xmlns:p14="http://schemas.microsoft.com/office/powerpoint/2010/main" val="1469988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EEA7A04-6481-4368-B122-75A2B59DB7F9}" type="datetimeFigureOut">
              <a:rPr lang="en-GB" smtClean="0"/>
              <a:t>29/07/2022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455F6D-F242-459A-836D-3F970978C4F7}" type="slidenum">
              <a:rPr lang="en-GB" smtClean="0"/>
              <a:t>‹#›</a:t>
            </a:fld>
            <a:endParaRPr lang="en-GB"/>
          </a:p>
        </p:txBody>
      </p:sp>
    </p:spTree>
    <p:extLst>
      <p:ext uri="{BB962C8B-B14F-4D97-AF65-F5344CB8AC3E}">
        <p14:creationId xmlns:p14="http://schemas.microsoft.com/office/powerpoint/2010/main" val="3302896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EEA7A04-6481-4368-B122-75A2B59DB7F9}" type="datetimeFigureOut">
              <a:rPr lang="en-GB" smtClean="0"/>
              <a:t>29/07/2022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A455F6D-F242-459A-836D-3F970978C4F7}" type="slidenum">
              <a:rPr lang="en-GB" smtClean="0"/>
              <a:t>‹#›</a:t>
            </a:fld>
            <a:endParaRPr lang="en-GB"/>
          </a:p>
        </p:txBody>
      </p:sp>
    </p:spTree>
    <p:extLst>
      <p:ext uri="{BB962C8B-B14F-4D97-AF65-F5344CB8AC3E}">
        <p14:creationId xmlns:p14="http://schemas.microsoft.com/office/powerpoint/2010/main" val="1945025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EEA7A04-6481-4368-B122-75A2B59DB7F9}" type="datetimeFigureOut">
              <a:rPr lang="en-GB" smtClean="0"/>
              <a:t>29/07/2022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A455F6D-F242-459A-836D-3F970978C4F7}" type="slidenum">
              <a:rPr lang="en-GB" smtClean="0"/>
              <a:t>‹#›</a:t>
            </a:fld>
            <a:endParaRPr lang="en-GB"/>
          </a:p>
        </p:txBody>
      </p:sp>
    </p:spTree>
    <p:extLst>
      <p:ext uri="{BB962C8B-B14F-4D97-AF65-F5344CB8AC3E}">
        <p14:creationId xmlns:p14="http://schemas.microsoft.com/office/powerpoint/2010/main" val="32454988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A7A04-6481-4368-B122-75A2B59DB7F9}" type="datetimeFigureOut">
              <a:rPr lang="en-GB" smtClean="0"/>
              <a:t>29/07/2022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A455F6D-F242-459A-836D-3F970978C4F7}" type="slidenum">
              <a:rPr lang="en-GB" smtClean="0"/>
              <a:t>‹#›</a:t>
            </a:fld>
            <a:endParaRPr lang="en-GB"/>
          </a:p>
        </p:txBody>
      </p:sp>
    </p:spTree>
    <p:extLst>
      <p:ext uri="{BB962C8B-B14F-4D97-AF65-F5344CB8AC3E}">
        <p14:creationId xmlns:p14="http://schemas.microsoft.com/office/powerpoint/2010/main" val="1640127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EEA7A04-6481-4368-B122-75A2B59DB7F9}" type="datetimeFigureOut">
              <a:rPr lang="en-GB" smtClean="0"/>
              <a:t>29/07/2022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455F6D-F242-459A-836D-3F970978C4F7}" type="slidenum">
              <a:rPr lang="en-GB" smtClean="0"/>
              <a:t>‹#›</a:t>
            </a:fld>
            <a:endParaRPr lang="en-GB"/>
          </a:p>
        </p:txBody>
      </p:sp>
    </p:spTree>
    <p:extLst>
      <p:ext uri="{BB962C8B-B14F-4D97-AF65-F5344CB8AC3E}">
        <p14:creationId xmlns:p14="http://schemas.microsoft.com/office/powerpoint/2010/main" val="2361969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EEA7A04-6481-4368-B122-75A2B59DB7F9}" type="datetimeFigureOut">
              <a:rPr lang="en-GB" smtClean="0"/>
              <a:t>29/07/2022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455F6D-F242-459A-836D-3F970978C4F7}" type="slidenum">
              <a:rPr lang="en-GB" smtClean="0"/>
              <a:t>‹#›</a:t>
            </a:fld>
            <a:endParaRPr lang="en-GB"/>
          </a:p>
        </p:txBody>
      </p:sp>
    </p:spTree>
    <p:extLst>
      <p:ext uri="{BB962C8B-B14F-4D97-AF65-F5344CB8AC3E}">
        <p14:creationId xmlns:p14="http://schemas.microsoft.com/office/powerpoint/2010/main" val="2934719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A7A04-6481-4368-B122-75A2B59DB7F9}" type="datetimeFigureOut">
              <a:rPr lang="en-GB" smtClean="0"/>
              <a:t>29/07/2022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455F6D-F242-459A-836D-3F970978C4F7}" type="slidenum">
              <a:rPr lang="en-GB" smtClean="0"/>
              <a:t>‹#›</a:t>
            </a:fld>
            <a:endParaRPr lang="en-GB"/>
          </a:p>
        </p:txBody>
      </p:sp>
    </p:spTree>
    <p:extLst>
      <p:ext uri="{BB962C8B-B14F-4D97-AF65-F5344CB8AC3E}">
        <p14:creationId xmlns:p14="http://schemas.microsoft.com/office/powerpoint/2010/main" val="330728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A7A04-6481-4368-B122-75A2B59DB7F9}" type="datetimeFigureOut">
              <a:rPr lang="en-GB" smtClean="0"/>
              <a:t>29/07/2022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455F6D-F242-459A-836D-3F970978C4F7}" type="slidenum">
              <a:rPr lang="en-GB" smtClean="0"/>
              <a:t>‹#›</a:t>
            </a:fld>
            <a:endParaRPr lang="en-GB"/>
          </a:p>
        </p:txBody>
      </p:sp>
    </p:spTree>
    <p:extLst>
      <p:ext uri="{BB962C8B-B14F-4D97-AF65-F5344CB8AC3E}">
        <p14:creationId xmlns:p14="http://schemas.microsoft.com/office/powerpoint/2010/main" val="1645442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906139" y="2266719"/>
            <a:ext cx="6643652" cy="1097736"/>
          </a:xfrm>
        </p:spPr>
        <p:txBody>
          <a:bodyPr anchor="b">
            <a:noAutofit/>
          </a:bodyPr>
          <a:lstStyle>
            <a:lvl1pPr algn="l">
              <a:lnSpc>
                <a:spcPct val="80000"/>
              </a:lnSpc>
              <a:defRPr b="1" i="0" cap="all">
                <a:solidFill>
                  <a:srgbClr val="002060"/>
                </a:solidFill>
                <a:latin typeface="Arial Narrow"/>
                <a:cs typeface="Arial Narrow"/>
              </a:defRPr>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3" name="Subtitle 2"/>
          <p:cNvSpPr>
            <a:spLocks noGrp="1"/>
          </p:cNvSpPr>
          <p:nvPr>
            <p:ph type="subTitle" idx="1"/>
          </p:nvPr>
        </p:nvSpPr>
        <p:spPr>
          <a:xfrm>
            <a:off x="906139" y="3370154"/>
            <a:ext cx="6643652" cy="553999"/>
          </a:xfrm>
        </p:spPr>
        <p:txBody>
          <a:bodyPr>
            <a:noAutofit/>
          </a:bodyPr>
          <a:lstStyle>
            <a:lvl1pPr marL="0" indent="0" algn="l">
              <a:buNone/>
              <a:defRPr sz="4000">
                <a:solidFill>
                  <a:srgbClr val="002060"/>
                </a:solidFill>
                <a:latin typeface="Arial Narrow"/>
                <a:cs typeface="Arial Narrow"/>
              </a:defRPr>
            </a:lvl1pPr>
            <a:lvl2pPr marL="609311" indent="0" algn="ctr">
              <a:buNone/>
              <a:defRPr>
                <a:solidFill>
                  <a:schemeClr val="tx1">
                    <a:tint val="75000"/>
                  </a:schemeClr>
                </a:solidFill>
              </a:defRPr>
            </a:lvl2pPr>
            <a:lvl3pPr marL="1218628" indent="0" algn="ctr">
              <a:buNone/>
              <a:defRPr>
                <a:solidFill>
                  <a:schemeClr val="tx1">
                    <a:tint val="75000"/>
                  </a:schemeClr>
                </a:solidFill>
              </a:defRPr>
            </a:lvl3pPr>
            <a:lvl4pPr marL="1827941" indent="0" algn="ctr">
              <a:buNone/>
              <a:defRPr>
                <a:solidFill>
                  <a:schemeClr val="tx1">
                    <a:tint val="75000"/>
                  </a:schemeClr>
                </a:solidFill>
              </a:defRPr>
            </a:lvl4pPr>
            <a:lvl5pPr marL="2437254" indent="0" algn="ctr">
              <a:buNone/>
              <a:defRPr>
                <a:solidFill>
                  <a:schemeClr val="tx1">
                    <a:tint val="75000"/>
                  </a:schemeClr>
                </a:solidFill>
              </a:defRPr>
            </a:lvl5pPr>
            <a:lvl6pPr marL="3046567" indent="0" algn="ctr">
              <a:buNone/>
              <a:defRPr>
                <a:solidFill>
                  <a:schemeClr val="tx1">
                    <a:tint val="75000"/>
                  </a:schemeClr>
                </a:solidFill>
              </a:defRPr>
            </a:lvl6pPr>
            <a:lvl7pPr marL="3655879" indent="0" algn="ctr">
              <a:buNone/>
              <a:defRPr>
                <a:solidFill>
                  <a:schemeClr val="tx1">
                    <a:tint val="75000"/>
                  </a:schemeClr>
                </a:solidFill>
              </a:defRPr>
            </a:lvl7pPr>
            <a:lvl8pPr marL="4265192" indent="0" algn="ctr">
              <a:buNone/>
              <a:defRPr>
                <a:solidFill>
                  <a:schemeClr val="tx1">
                    <a:tint val="75000"/>
                  </a:schemeClr>
                </a:solidFill>
              </a:defRPr>
            </a:lvl8pPr>
            <a:lvl9pPr marL="4874505" indent="0" algn="ctr">
              <a:buNone/>
              <a:defRPr>
                <a:solidFill>
                  <a:schemeClr val="tx1">
                    <a:tint val="75000"/>
                  </a:schemeClr>
                </a:solidFill>
              </a:defRPr>
            </a:lvl9pPr>
          </a:lstStyle>
          <a:p>
            <a:r>
              <a:rPr lang="fr-CH"/>
              <a:t>Click to edit Master subtitle style</a:t>
            </a:r>
            <a:endParaRPr lang="en-US" dirty="0"/>
          </a:p>
        </p:txBody>
      </p:sp>
      <p:sp>
        <p:nvSpPr>
          <p:cNvPr id="19" name="Text Placeholder 18"/>
          <p:cNvSpPr>
            <a:spLocks noGrp="1"/>
          </p:cNvSpPr>
          <p:nvPr>
            <p:ph type="body" sz="quarter" idx="10"/>
          </p:nvPr>
        </p:nvSpPr>
        <p:spPr>
          <a:xfrm>
            <a:off x="906143" y="4578358"/>
            <a:ext cx="5900236" cy="307777"/>
          </a:xfrm>
        </p:spPr>
        <p:txBody>
          <a:bodyPr>
            <a:noAutofit/>
          </a:bodyPr>
          <a:lstStyle>
            <a:lvl1pPr marL="0" indent="0">
              <a:buFontTx/>
              <a:buNone/>
              <a:defRPr sz="1867" b="1">
                <a:solidFill>
                  <a:srgbClr val="002060"/>
                </a:solidFill>
              </a:defRPr>
            </a:lvl1pPr>
          </a:lstStyle>
          <a:p>
            <a:pPr lvl="0"/>
            <a:r>
              <a:rPr lang="fr-CH"/>
              <a:t>Click to edit Master text styles</a:t>
            </a:r>
          </a:p>
        </p:txBody>
      </p:sp>
      <p:sp>
        <p:nvSpPr>
          <p:cNvPr id="20" name="Text Placeholder 18"/>
          <p:cNvSpPr>
            <a:spLocks noGrp="1"/>
          </p:cNvSpPr>
          <p:nvPr>
            <p:ph type="body" sz="quarter" idx="11"/>
          </p:nvPr>
        </p:nvSpPr>
        <p:spPr>
          <a:xfrm>
            <a:off x="906143" y="4894309"/>
            <a:ext cx="5900236" cy="307777"/>
          </a:xfrm>
        </p:spPr>
        <p:txBody>
          <a:bodyPr>
            <a:noAutofit/>
          </a:bodyPr>
          <a:lstStyle>
            <a:lvl1pPr marL="0" indent="0">
              <a:buFontTx/>
              <a:buNone/>
              <a:defRPr sz="1867" b="0">
                <a:solidFill>
                  <a:srgbClr val="002060"/>
                </a:solidFill>
              </a:defRPr>
            </a:lvl1pPr>
          </a:lstStyle>
          <a:p>
            <a:pPr lvl="0"/>
            <a:r>
              <a:rPr lang="fr-CH"/>
              <a:t>Click to edit Master text styles</a:t>
            </a:r>
          </a:p>
        </p:txBody>
      </p:sp>
      <p:sp>
        <p:nvSpPr>
          <p:cNvPr id="21" name="Text Placeholder 18"/>
          <p:cNvSpPr>
            <a:spLocks noGrp="1"/>
          </p:cNvSpPr>
          <p:nvPr>
            <p:ph type="body" sz="quarter" idx="12"/>
          </p:nvPr>
        </p:nvSpPr>
        <p:spPr>
          <a:xfrm>
            <a:off x="906148" y="5966064"/>
            <a:ext cx="5454185" cy="307777"/>
          </a:xfrm>
        </p:spPr>
        <p:txBody>
          <a:bodyPr>
            <a:noAutofit/>
          </a:bodyPr>
          <a:lstStyle>
            <a:lvl1pPr marL="0" indent="0">
              <a:buFontTx/>
              <a:buNone/>
              <a:defRPr sz="1867" b="0">
                <a:solidFill>
                  <a:srgbClr val="002060"/>
                </a:solidFill>
              </a:defRPr>
            </a:lvl1pPr>
          </a:lstStyle>
          <a:p>
            <a:pPr lvl="0"/>
            <a:r>
              <a:rPr lang="fr-CH"/>
              <a:t>Click to edit Master text styles</a:t>
            </a:r>
          </a:p>
        </p:txBody>
      </p:sp>
    </p:spTree>
    <p:extLst>
      <p:ext uri="{BB962C8B-B14F-4D97-AF65-F5344CB8AC3E}">
        <p14:creationId xmlns:p14="http://schemas.microsoft.com/office/powerpoint/2010/main" val="28156074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932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23069" y="151207"/>
            <a:ext cx="9330267" cy="553999"/>
          </a:xfrm>
        </p:spPr>
        <p:txBody>
          <a:bodyPr anchor="t">
            <a:noAutofit/>
          </a:bodyPr>
          <a:lstStyle>
            <a:lvl1pPr>
              <a:defRPr sz="3733"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dirty="0"/>
          </a:p>
        </p:txBody>
      </p:sp>
    </p:spTree>
    <p:extLst>
      <p:ext uri="{BB962C8B-B14F-4D97-AF65-F5344CB8AC3E}">
        <p14:creationId xmlns:p14="http://schemas.microsoft.com/office/powerpoint/2010/main" val="217295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_Title and List_No subtitle">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09600" y="1440000"/>
            <a:ext cx="10982400" cy="4608000"/>
          </a:xfrm>
        </p:spPr>
        <p:txBody>
          <a:bodyPr>
            <a:noAutofit/>
          </a:bodyPr>
          <a:lstStyle/>
          <a:p>
            <a:pPr lvl="0"/>
            <a:r>
              <a:rPr lang="fr-CH" dirty="0"/>
              <a:t>Click to edit Master text styles</a:t>
            </a:r>
          </a:p>
          <a:p>
            <a:pPr lvl="1"/>
            <a:r>
              <a:rPr lang="fr-CH" dirty="0"/>
              <a:t>Second level</a:t>
            </a:r>
          </a:p>
          <a:p>
            <a:pPr lvl="2"/>
            <a:r>
              <a:rPr lang="fr-CH" dirty="0"/>
              <a:t>Third level</a:t>
            </a:r>
            <a:endParaRPr lang="en-US" dirty="0"/>
          </a:p>
        </p:txBody>
      </p:sp>
      <p:sp>
        <p:nvSpPr>
          <p:cNvPr id="7" name="Title 1"/>
          <p:cNvSpPr>
            <a:spLocks noGrp="1"/>
          </p:cNvSpPr>
          <p:nvPr>
            <p:ph type="title"/>
          </p:nvPr>
        </p:nvSpPr>
        <p:spPr>
          <a:xfrm>
            <a:off x="1955800" y="151207"/>
            <a:ext cx="9636200" cy="553999"/>
          </a:xfrm>
        </p:spPr>
        <p:txBody>
          <a:bodyPr anchor="t">
            <a:noAutofit/>
          </a:bodyPr>
          <a:lstStyle>
            <a:lvl1pPr>
              <a:defRPr sz="3733"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6" name="Slide Number Placeholder 5"/>
          <p:cNvSpPr>
            <a:spLocks noGrp="1"/>
          </p:cNvSpPr>
          <p:nvPr>
            <p:ph type="sldNum" sz="quarter" idx="14"/>
          </p:nvPr>
        </p:nvSpPr>
        <p:spPr/>
        <p:txBody>
          <a:bodyPr/>
          <a:lstStyle>
            <a:lvl1pPr>
              <a:defRPr/>
            </a:lvl1pPr>
          </a:lstStyle>
          <a:p>
            <a:pPr>
              <a:defRPr/>
            </a:pPr>
            <a:fld id="{08D83D96-D520-43E8-9FE3-99F474E31BD7}" type="slidenum">
              <a:rPr lang="en-US" altLang="en-US"/>
              <a:pPr>
                <a:defRPr/>
              </a:pPr>
              <a:t>‹#›</a:t>
            </a:fld>
            <a:endParaRPr lang="en-US" altLang="en-US"/>
          </a:p>
        </p:txBody>
      </p:sp>
    </p:spTree>
    <p:extLst>
      <p:ext uri="{BB962C8B-B14F-4D97-AF65-F5344CB8AC3E}">
        <p14:creationId xmlns:p14="http://schemas.microsoft.com/office/powerpoint/2010/main" val="3800252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181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720794"/>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1689886"/>
      </p:ext>
    </p:extLst>
  </p:cSld>
  <p:clrMapOvr>
    <a:masterClrMapping/>
  </p:clrMapOvr>
  <mc:AlternateContent xmlns:mc="http://schemas.openxmlformats.org/markup-compatibility/2006" xmlns:p14="http://schemas.microsoft.com/office/powerpoint/2010/main">
    <mc:Choice Requires="p14">
      <p:transition spd="slow" p14:dur="2000" advTm="10000">
        <p:fade/>
      </p:transition>
    </mc:Choice>
    <mc:Fallback xmlns="">
      <p:transition spd="slow"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 id="2147485206" r:id="rId18"/>
    <p:sldLayoutId id="2147485207"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EEA7A04-6481-4368-B122-75A2B59DB7F9}" type="datetimeFigureOut">
              <a:rPr lang="en-GB" smtClean="0"/>
              <a:t>29/07/2022</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CA455F6D-F242-459A-836D-3F970978C4F7}" type="slidenum">
              <a:rPr lang="en-GB" smtClean="0"/>
              <a:t>‹#›</a:t>
            </a:fld>
            <a:endParaRPr lang="en-GB"/>
          </a:p>
        </p:txBody>
      </p:sp>
    </p:spTree>
    <p:extLst>
      <p:ext uri="{BB962C8B-B14F-4D97-AF65-F5344CB8AC3E}">
        <p14:creationId xmlns:p14="http://schemas.microsoft.com/office/powerpoint/2010/main" val="3981823552"/>
      </p:ext>
    </p:extLst>
  </p:cSld>
  <p:clrMap bg1="lt1" tx1="dk1" bg2="lt2" tx2="dk2" accent1="accent1" accent2="accent2" accent3="accent3" accent4="accent4" accent5="accent5" accent6="accent6" hlink="hlink" folHlink="folHlink"/>
  <p:sldLayoutIdLst>
    <p:sldLayoutId id="2147485209" r:id="rId1"/>
    <p:sldLayoutId id="2147485210" r:id="rId2"/>
    <p:sldLayoutId id="2147485211" r:id="rId3"/>
    <p:sldLayoutId id="2147485212" r:id="rId4"/>
    <p:sldLayoutId id="2147485213" r:id="rId5"/>
    <p:sldLayoutId id="2147485214" r:id="rId6"/>
    <p:sldLayoutId id="2147485215" r:id="rId7"/>
    <p:sldLayoutId id="2147485216" r:id="rId8"/>
    <p:sldLayoutId id="2147485217" r:id="rId9"/>
    <p:sldLayoutId id="2147485218" r:id="rId10"/>
    <p:sldLayoutId id="2147485219" r:id="rId11"/>
    <p:sldLayoutId id="2147485220" r:id="rId12"/>
    <p:sldLayoutId id="2147485221" r:id="rId13"/>
    <p:sldLayoutId id="2147485222" r:id="rId14"/>
    <p:sldLayoutId id="2147485223" r:id="rId15"/>
    <p:sldLayoutId id="2147485224" r:id="rId16"/>
    <p:sldLayoutId id="2147485225" r:id="rId17"/>
    <p:sldLayoutId id="2147485226" r:id="rId1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19.xml"/></Relationships>
</file>

<file path=ppt/slides/_rels/slide17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13.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6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3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wdp"/></Relationships>
</file>

<file path=ppt/slides/_rels/slide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620688"/>
            <a:ext cx="12192000" cy="2088232"/>
          </a:xfrm>
        </p:spPr>
        <p:txBody>
          <a:bodyPr wrap="square" anchor="ctr">
            <a:noAutofit/>
          </a:bodyPr>
          <a:lstStyle/>
          <a:p>
            <a:r>
              <a:rPr lang="en-US" sz="5400" i="1" dirty="0"/>
              <a:t>Meet The Professor</a:t>
            </a:r>
            <a:br>
              <a:rPr lang="en-US" sz="4800" dirty="0"/>
            </a:br>
            <a:r>
              <a:rPr lang="en-US" sz="4400" dirty="0"/>
              <a:t>Optimizing the Management of </a:t>
            </a:r>
            <a:br>
              <a:rPr lang="en-US" sz="4400" dirty="0"/>
            </a:br>
            <a:r>
              <a:rPr lang="en-US" sz="4400" dirty="0"/>
              <a:t>Hepatobiliary Cancers</a:t>
            </a:r>
            <a:endParaRPr lang="en-US" sz="4400" dirty="0">
              <a:latin typeface="Calibri" panose="020F0502020204030204" pitchFamily="34" charset="0"/>
              <a:cs typeface="Calibri" panose="020F0502020204030204" pitchFamily="34" charset="0"/>
            </a:endParaRPr>
          </a:p>
        </p:txBody>
      </p:sp>
      <p:sp>
        <p:nvSpPr>
          <p:cNvPr id="4" name="Text Box 6">
            <a:extLst>
              <a:ext uri="{FF2B5EF4-FFF2-40B4-BE49-F238E27FC236}">
                <a16:creationId xmlns:a16="http://schemas.microsoft.com/office/drawing/2014/main" id="{FB263FC8-B307-8D4C-9581-B63C101B2E7D}"/>
              </a:ext>
            </a:extLst>
          </p:cNvPr>
          <p:cNvSpPr txBox="1">
            <a:spLocks noChangeArrowheads="1"/>
          </p:cNvSpPr>
          <p:nvPr/>
        </p:nvSpPr>
        <p:spPr bwMode="auto">
          <a:xfrm>
            <a:off x="0" y="3284984"/>
            <a:ext cx="12191999" cy="270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0" hangingPunct="0">
              <a:lnSpc>
                <a:spcPts val="3160"/>
              </a:lnSpc>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Robin </a:t>
            </a:r>
            <a:r>
              <a:rPr lang="en-US" sz="3200" dirty="0">
                <a:solidFill>
                  <a:srgbClr val="002060"/>
                </a:solidFill>
                <a:latin typeface="Calibri" panose="020F0502020204030204" pitchFamily="34" charset="0"/>
                <a:ea typeface="MS PGothic" charset="0"/>
                <a:cs typeface="Calibri" panose="020F0502020204030204" pitchFamily="34" charset="0"/>
              </a:rPr>
              <a:t>K (Katie)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Kelley, MD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Professor of Clinical Medicine</a:t>
            </a:r>
            <a:b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Division of Hematology/Oncology</a:t>
            </a:r>
            <a:b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Helen Diller Family Comprehensive Cancer Center</a:t>
            </a:r>
            <a:b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University of California, San Francisco (UCSF)</a:t>
            </a:r>
            <a:b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San Francisco, California</a:t>
            </a:r>
            <a:endParaRPr kumimoji="0" lang="en-US" sz="2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custDataLst>
      <p:tags r:id="rId1"/>
    </p:custDataLst>
    <p:extLst>
      <p:ext uri="{BB962C8B-B14F-4D97-AF65-F5344CB8AC3E}">
        <p14:creationId xmlns:p14="http://schemas.microsoft.com/office/powerpoint/2010/main" val="8536566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60199" y="6137886"/>
            <a:ext cx="577832" cy="493083"/>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E36C7970-5488-C2C8-8CB9-C5D9AC0A1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52" y="373425"/>
            <a:ext cx="7985749" cy="3235836"/>
          </a:xfrm>
          <a:prstGeom prst="rect">
            <a:avLst/>
          </a:prstGeom>
        </p:spPr>
      </p:pic>
      <p:sp>
        <p:nvSpPr>
          <p:cNvPr id="5" name="TextBox 4">
            <a:extLst>
              <a:ext uri="{FF2B5EF4-FFF2-40B4-BE49-F238E27FC236}">
                <a16:creationId xmlns:a16="http://schemas.microsoft.com/office/drawing/2014/main" id="{040CD5FC-F012-CD77-7C42-9E43210530EB}"/>
              </a:ext>
            </a:extLst>
          </p:cNvPr>
          <p:cNvSpPr txBox="1"/>
          <p:nvPr/>
        </p:nvSpPr>
        <p:spPr>
          <a:xfrm>
            <a:off x="1679238" y="370946"/>
            <a:ext cx="4285147" cy="400110"/>
          </a:xfrm>
          <a:prstGeom prst="rect">
            <a:avLst/>
          </a:prstGeom>
          <a:noFill/>
        </p:spPr>
        <p:txBody>
          <a:bodyPr wrap="none" rtlCol="0">
            <a:spAutoFit/>
          </a:bodyPr>
          <a:lstStyle/>
          <a:p>
            <a:r>
              <a:rPr lang="en-US" sz="2000" i="1" dirty="0">
                <a:solidFill>
                  <a:srgbClr val="EC1424"/>
                </a:solidFill>
              </a:rPr>
              <a:t>N </a:t>
            </a:r>
            <a:r>
              <a:rPr lang="en-US" sz="2000" i="1" dirty="0" err="1">
                <a:solidFill>
                  <a:srgbClr val="EC1424"/>
                </a:solidFill>
              </a:rPr>
              <a:t>Engl</a:t>
            </a:r>
            <a:r>
              <a:rPr lang="en-US" sz="2000" i="1" dirty="0">
                <a:solidFill>
                  <a:srgbClr val="EC1424"/>
                </a:solidFill>
              </a:rPr>
              <a:t> J Med </a:t>
            </a:r>
            <a:r>
              <a:rPr lang="en-US" sz="2000" dirty="0">
                <a:solidFill>
                  <a:srgbClr val="EC1424"/>
                </a:solidFill>
              </a:rPr>
              <a:t>2021;385(3):280-2. </a:t>
            </a:r>
          </a:p>
        </p:txBody>
      </p:sp>
      <p:pic>
        <p:nvPicPr>
          <p:cNvPr id="6" name="Picture 5" descr="Graphical user interface, text&#10;&#10;Description automatically generated with medium confidence">
            <a:extLst>
              <a:ext uri="{FF2B5EF4-FFF2-40B4-BE49-F238E27FC236}">
                <a16:creationId xmlns:a16="http://schemas.microsoft.com/office/drawing/2014/main" id="{5FB65F1F-83D1-2B16-0758-5D78D1468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416" y="3791418"/>
            <a:ext cx="9721080" cy="2346468"/>
          </a:xfrm>
          <a:prstGeom prst="rect">
            <a:avLst/>
          </a:prstGeom>
        </p:spPr>
      </p:pic>
      <p:sp>
        <p:nvSpPr>
          <p:cNvPr id="8" name="TextBox 7">
            <a:extLst>
              <a:ext uri="{FF2B5EF4-FFF2-40B4-BE49-F238E27FC236}">
                <a16:creationId xmlns:a16="http://schemas.microsoft.com/office/drawing/2014/main" id="{6DBFF6F3-6056-D970-4419-2F449E3C410F}"/>
              </a:ext>
            </a:extLst>
          </p:cNvPr>
          <p:cNvSpPr txBox="1"/>
          <p:nvPr/>
        </p:nvSpPr>
        <p:spPr>
          <a:xfrm>
            <a:off x="5036227" y="3986641"/>
            <a:ext cx="5288627" cy="430887"/>
          </a:xfrm>
          <a:prstGeom prst="rect">
            <a:avLst/>
          </a:prstGeom>
          <a:noFill/>
        </p:spPr>
        <p:txBody>
          <a:bodyPr wrap="none" rtlCol="0">
            <a:spAutoFit/>
          </a:bodyPr>
          <a:lstStyle/>
          <a:p>
            <a:r>
              <a:rPr lang="en-US" sz="2200" dirty="0">
                <a:solidFill>
                  <a:schemeClr val="tx1"/>
                </a:solidFill>
              </a:rPr>
              <a:t>Pfister D et al. </a:t>
            </a:r>
            <a:r>
              <a:rPr lang="en-US" sz="2200" i="1" dirty="0">
                <a:solidFill>
                  <a:schemeClr val="tx1"/>
                </a:solidFill>
              </a:rPr>
              <a:t>Nature</a:t>
            </a:r>
            <a:r>
              <a:rPr lang="en-US" sz="2200" dirty="0">
                <a:solidFill>
                  <a:schemeClr val="tx1"/>
                </a:solidFill>
              </a:rPr>
              <a:t> 2021;592:450-6. </a:t>
            </a:r>
          </a:p>
        </p:txBody>
      </p:sp>
    </p:spTree>
    <p:extLst>
      <p:ext uri="{BB962C8B-B14F-4D97-AF65-F5344CB8AC3E}">
        <p14:creationId xmlns:p14="http://schemas.microsoft.com/office/powerpoint/2010/main" val="3360118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8655-633A-21B3-D5AB-DE307C8741AA}"/>
              </a:ext>
            </a:extLst>
          </p:cNvPr>
          <p:cNvSpPr>
            <a:spLocks noGrp="1"/>
          </p:cNvSpPr>
          <p:nvPr>
            <p:ph type="title"/>
          </p:nvPr>
        </p:nvSpPr>
        <p:spPr/>
        <p:txBody>
          <a:bodyPr/>
          <a:lstStyle/>
          <a:p>
            <a:r>
              <a:rPr lang="en-US" dirty="0"/>
              <a:t>HIMALAYA: Exploratory Liver Function Analysis</a:t>
            </a:r>
          </a:p>
        </p:txBody>
      </p:sp>
      <p:sp>
        <p:nvSpPr>
          <p:cNvPr id="3" name="TextBox 2">
            <a:extLst>
              <a:ext uri="{FF2B5EF4-FFF2-40B4-BE49-F238E27FC236}">
                <a16:creationId xmlns:a16="http://schemas.microsoft.com/office/drawing/2014/main" id="{82A4BB08-0505-1944-08DC-3B18FCBADAB5}"/>
              </a:ext>
            </a:extLst>
          </p:cNvPr>
          <p:cNvSpPr txBox="1"/>
          <p:nvPr/>
        </p:nvSpPr>
        <p:spPr>
          <a:xfrm>
            <a:off x="119336" y="6525344"/>
            <a:ext cx="664803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Vogel A et al. ESMO World Congress on Gastrointestinal Cancer 2022;Abstract O-5.</a:t>
            </a:r>
          </a:p>
        </p:txBody>
      </p:sp>
      <p:pic>
        <p:nvPicPr>
          <p:cNvPr id="5" name="Picture 4" descr="Graphical user interface&#10;&#10;Description automatically generated with low confidence">
            <a:extLst>
              <a:ext uri="{FF2B5EF4-FFF2-40B4-BE49-F238E27FC236}">
                <a16:creationId xmlns:a16="http://schemas.microsoft.com/office/drawing/2014/main" id="{FB2F68C3-3FA1-59CC-FCB7-E2BBBC45E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1370013"/>
            <a:ext cx="10358968" cy="4642888"/>
          </a:xfrm>
          <a:prstGeom prst="rect">
            <a:avLst/>
          </a:prstGeom>
        </p:spPr>
      </p:pic>
    </p:spTree>
    <p:extLst>
      <p:ext uri="{BB962C8B-B14F-4D97-AF65-F5344CB8AC3E}">
        <p14:creationId xmlns:p14="http://schemas.microsoft.com/office/powerpoint/2010/main" val="1899240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8655-633A-21B3-D5AB-DE307C8741AA}"/>
              </a:ext>
            </a:extLst>
          </p:cNvPr>
          <p:cNvSpPr>
            <a:spLocks noGrp="1"/>
          </p:cNvSpPr>
          <p:nvPr>
            <p:ph type="title"/>
          </p:nvPr>
        </p:nvSpPr>
        <p:spPr/>
        <p:txBody>
          <a:bodyPr/>
          <a:lstStyle/>
          <a:p>
            <a:r>
              <a:rPr lang="en-US" dirty="0"/>
              <a:t>HIMALAYA: OS for T300 + D versus Sorafenib by ALBI Grade</a:t>
            </a:r>
          </a:p>
        </p:txBody>
      </p:sp>
      <p:pic>
        <p:nvPicPr>
          <p:cNvPr id="6" name="Picture 5" descr="Graphical user interface&#10;&#10;Description automatically generated">
            <a:extLst>
              <a:ext uri="{FF2B5EF4-FFF2-40B4-BE49-F238E27FC236}">
                <a16:creationId xmlns:a16="http://schemas.microsoft.com/office/drawing/2014/main" id="{475C0AF0-1739-1657-ADC1-123937B76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353381"/>
            <a:ext cx="11089232" cy="4609641"/>
          </a:xfrm>
          <a:prstGeom prst="rect">
            <a:avLst/>
          </a:prstGeom>
        </p:spPr>
      </p:pic>
      <p:sp>
        <p:nvSpPr>
          <p:cNvPr id="8" name="TextBox 7">
            <a:extLst>
              <a:ext uri="{FF2B5EF4-FFF2-40B4-BE49-F238E27FC236}">
                <a16:creationId xmlns:a16="http://schemas.microsoft.com/office/drawing/2014/main" id="{0B50EB67-24AB-D54F-A518-1D8E28BABF30}"/>
              </a:ext>
            </a:extLst>
          </p:cNvPr>
          <p:cNvSpPr txBox="1"/>
          <p:nvPr/>
        </p:nvSpPr>
        <p:spPr>
          <a:xfrm>
            <a:off x="119336" y="6525344"/>
            <a:ext cx="664803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Vogel A et al. ESMO World Congress on Gastrointestinal Cancer 2022;Abstract O-5.</a:t>
            </a:r>
          </a:p>
        </p:txBody>
      </p:sp>
      <p:sp>
        <p:nvSpPr>
          <p:cNvPr id="9" name="TextBox 8">
            <a:extLst>
              <a:ext uri="{FF2B5EF4-FFF2-40B4-BE49-F238E27FC236}">
                <a16:creationId xmlns:a16="http://schemas.microsoft.com/office/drawing/2014/main" id="{4D71B1AF-616D-054D-8FCB-8D053C05E4EC}"/>
              </a:ext>
            </a:extLst>
          </p:cNvPr>
          <p:cNvSpPr txBox="1"/>
          <p:nvPr/>
        </p:nvSpPr>
        <p:spPr>
          <a:xfrm>
            <a:off x="576536" y="5968131"/>
            <a:ext cx="1007538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OS = overall survival; T300 + D = 300-mg priming dose of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tremelimumab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and regular schedule of durvalumab; HR = hazard ratio</a:t>
            </a:r>
          </a:p>
        </p:txBody>
      </p:sp>
    </p:spTree>
    <p:extLst>
      <p:ext uri="{BB962C8B-B14F-4D97-AF65-F5344CB8AC3E}">
        <p14:creationId xmlns:p14="http://schemas.microsoft.com/office/powerpoint/2010/main" val="3374268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8655-633A-21B3-D5AB-DE307C8741AA}"/>
              </a:ext>
            </a:extLst>
          </p:cNvPr>
          <p:cNvSpPr>
            <a:spLocks noGrp="1"/>
          </p:cNvSpPr>
          <p:nvPr>
            <p:ph type="title"/>
          </p:nvPr>
        </p:nvSpPr>
        <p:spPr/>
        <p:txBody>
          <a:bodyPr/>
          <a:lstStyle/>
          <a:p>
            <a:r>
              <a:rPr lang="en-US" dirty="0"/>
              <a:t>HIMALAYA: OS for Durvalumab versus Sorafenib by ALBI Grade</a:t>
            </a:r>
          </a:p>
        </p:txBody>
      </p:sp>
      <p:pic>
        <p:nvPicPr>
          <p:cNvPr id="5" name="Picture 4" descr="Graphical user interface, diagram&#10;&#10;Description automatically generated">
            <a:extLst>
              <a:ext uri="{FF2B5EF4-FFF2-40B4-BE49-F238E27FC236}">
                <a16:creationId xmlns:a16="http://schemas.microsoft.com/office/drawing/2014/main" id="{CC674A48-3C31-6797-113F-8431A40DA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1326117"/>
            <a:ext cx="11305256" cy="4563726"/>
          </a:xfrm>
          <a:prstGeom prst="rect">
            <a:avLst/>
          </a:prstGeom>
        </p:spPr>
      </p:pic>
      <p:sp>
        <p:nvSpPr>
          <p:cNvPr id="7" name="TextBox 6">
            <a:extLst>
              <a:ext uri="{FF2B5EF4-FFF2-40B4-BE49-F238E27FC236}">
                <a16:creationId xmlns:a16="http://schemas.microsoft.com/office/drawing/2014/main" id="{1DDBFADE-97BB-7F44-8EB0-A38455D46AD4}"/>
              </a:ext>
            </a:extLst>
          </p:cNvPr>
          <p:cNvSpPr txBox="1"/>
          <p:nvPr/>
        </p:nvSpPr>
        <p:spPr>
          <a:xfrm>
            <a:off x="119336" y="6525344"/>
            <a:ext cx="664803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Vogel A et al. ESMO World Congress on Gastrointestinal Cancer 2022;Abstract O-5.</a:t>
            </a:r>
          </a:p>
        </p:txBody>
      </p:sp>
    </p:spTree>
    <p:extLst>
      <p:ext uri="{BB962C8B-B14F-4D97-AF65-F5344CB8AC3E}">
        <p14:creationId xmlns:p14="http://schemas.microsoft.com/office/powerpoint/2010/main" val="668849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8655-633A-21B3-D5AB-DE307C8741AA}"/>
              </a:ext>
            </a:extLst>
          </p:cNvPr>
          <p:cNvSpPr>
            <a:spLocks noGrp="1"/>
          </p:cNvSpPr>
          <p:nvPr>
            <p:ph type="title"/>
          </p:nvPr>
        </p:nvSpPr>
        <p:spPr/>
        <p:txBody>
          <a:bodyPr/>
          <a:lstStyle/>
          <a:p>
            <a:r>
              <a:rPr lang="en-US" dirty="0"/>
              <a:t>HIMALAYA: Response Outcomes in ALBI Grade Subgroups</a:t>
            </a:r>
          </a:p>
        </p:txBody>
      </p:sp>
      <p:pic>
        <p:nvPicPr>
          <p:cNvPr id="5" name="Picture 4" descr="Graphical user interface, application&#10;&#10;Description automatically generated">
            <a:extLst>
              <a:ext uri="{FF2B5EF4-FFF2-40B4-BE49-F238E27FC236}">
                <a16:creationId xmlns:a16="http://schemas.microsoft.com/office/drawing/2014/main" id="{33CF08E8-FA30-4880-0759-2AE5CBE0BE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396907"/>
            <a:ext cx="11089232" cy="4512975"/>
          </a:xfrm>
          <a:prstGeom prst="rect">
            <a:avLst/>
          </a:prstGeom>
        </p:spPr>
      </p:pic>
      <p:sp>
        <p:nvSpPr>
          <p:cNvPr id="6" name="Rectangle 5">
            <a:extLst>
              <a:ext uri="{FF2B5EF4-FFF2-40B4-BE49-F238E27FC236}">
                <a16:creationId xmlns:a16="http://schemas.microsoft.com/office/drawing/2014/main" id="{16D72832-B9CB-8934-AB4A-5C01CFFFDAA6}"/>
              </a:ext>
            </a:extLst>
          </p:cNvPr>
          <p:cNvSpPr/>
          <p:nvPr/>
        </p:nvSpPr>
        <p:spPr bwMode="auto">
          <a:xfrm>
            <a:off x="2279576" y="3933056"/>
            <a:ext cx="1008112" cy="50405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Rectangle 6">
            <a:extLst>
              <a:ext uri="{FF2B5EF4-FFF2-40B4-BE49-F238E27FC236}">
                <a16:creationId xmlns:a16="http://schemas.microsoft.com/office/drawing/2014/main" id="{024078A1-8548-8D0C-19D4-CA04EE6C1855}"/>
              </a:ext>
            </a:extLst>
          </p:cNvPr>
          <p:cNvSpPr/>
          <p:nvPr/>
        </p:nvSpPr>
        <p:spPr bwMode="auto">
          <a:xfrm>
            <a:off x="5303912" y="3917114"/>
            <a:ext cx="1008112" cy="50405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9" name="TextBox 8">
            <a:extLst>
              <a:ext uri="{FF2B5EF4-FFF2-40B4-BE49-F238E27FC236}">
                <a16:creationId xmlns:a16="http://schemas.microsoft.com/office/drawing/2014/main" id="{8ACFE4F7-2E24-074E-A60E-74BAE4123AA0}"/>
              </a:ext>
            </a:extLst>
          </p:cNvPr>
          <p:cNvSpPr txBox="1"/>
          <p:nvPr/>
        </p:nvSpPr>
        <p:spPr>
          <a:xfrm>
            <a:off x="119336" y="6525344"/>
            <a:ext cx="664803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Vogel A et al. ESMO World Congress on Gastrointestinal Cancer 2022;Abstract O-5.</a:t>
            </a:r>
          </a:p>
        </p:txBody>
      </p:sp>
      <p:sp>
        <p:nvSpPr>
          <p:cNvPr id="10" name="TextBox 9">
            <a:extLst>
              <a:ext uri="{FF2B5EF4-FFF2-40B4-BE49-F238E27FC236}">
                <a16:creationId xmlns:a16="http://schemas.microsoft.com/office/drawing/2014/main" id="{1E362E37-DF7E-7343-B50F-D639E1EDFAFE}"/>
              </a:ext>
            </a:extLst>
          </p:cNvPr>
          <p:cNvSpPr txBox="1"/>
          <p:nvPr/>
        </p:nvSpPr>
        <p:spPr>
          <a:xfrm>
            <a:off x="676548" y="5953844"/>
            <a:ext cx="66047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 overall response rate; TTR = time to response;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DoR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duration of response</a:t>
            </a:r>
          </a:p>
        </p:txBody>
      </p:sp>
    </p:spTree>
    <p:extLst>
      <p:ext uri="{BB962C8B-B14F-4D97-AF65-F5344CB8AC3E}">
        <p14:creationId xmlns:p14="http://schemas.microsoft.com/office/powerpoint/2010/main" val="2871602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8655-633A-21B3-D5AB-DE307C8741AA}"/>
              </a:ext>
            </a:extLst>
          </p:cNvPr>
          <p:cNvSpPr>
            <a:spLocks noGrp="1"/>
          </p:cNvSpPr>
          <p:nvPr>
            <p:ph type="title"/>
          </p:nvPr>
        </p:nvSpPr>
        <p:spPr/>
        <p:txBody>
          <a:bodyPr/>
          <a:lstStyle/>
          <a:p>
            <a:pPr algn="l"/>
            <a:r>
              <a:rPr lang="en-US" dirty="0"/>
              <a:t>HIMALAYA: Safety for T300 + D versus Sorafenib in ALBI Grade Subgroups</a:t>
            </a:r>
          </a:p>
        </p:txBody>
      </p:sp>
      <p:pic>
        <p:nvPicPr>
          <p:cNvPr id="5" name="Picture 4" descr="Table&#10;&#10;Description automatically generated with low confidence">
            <a:extLst>
              <a:ext uri="{FF2B5EF4-FFF2-40B4-BE49-F238E27FC236}">
                <a16:creationId xmlns:a16="http://schemas.microsoft.com/office/drawing/2014/main" id="{DFEF61E0-F997-A4E8-F055-AB34BCEF2B4E}"/>
              </a:ext>
            </a:extLst>
          </p:cNvPr>
          <p:cNvPicPr>
            <a:picLocks noChangeAspect="1"/>
          </p:cNvPicPr>
          <p:nvPr/>
        </p:nvPicPr>
        <p:blipFill rotWithShape="1">
          <a:blip r:embed="rId2">
            <a:extLst>
              <a:ext uri="{28A0092B-C50C-407E-A947-70E740481C1C}">
                <a14:useLocalDpi xmlns:a14="http://schemas.microsoft.com/office/drawing/2010/main" val="0"/>
              </a:ext>
            </a:extLst>
          </a:blip>
          <a:srcRect t="2128"/>
          <a:stretch/>
        </p:blipFill>
        <p:spPr>
          <a:xfrm>
            <a:off x="872974" y="1484784"/>
            <a:ext cx="10704512" cy="4567992"/>
          </a:xfrm>
          <a:prstGeom prst="rect">
            <a:avLst/>
          </a:prstGeom>
        </p:spPr>
      </p:pic>
      <p:sp>
        <p:nvSpPr>
          <p:cNvPr id="7" name="TextBox 6">
            <a:extLst>
              <a:ext uri="{FF2B5EF4-FFF2-40B4-BE49-F238E27FC236}">
                <a16:creationId xmlns:a16="http://schemas.microsoft.com/office/drawing/2014/main" id="{86496137-EE10-104E-94A1-412AE1671DB1}"/>
              </a:ext>
            </a:extLst>
          </p:cNvPr>
          <p:cNvSpPr txBox="1"/>
          <p:nvPr/>
        </p:nvSpPr>
        <p:spPr>
          <a:xfrm>
            <a:off x="119336" y="6525344"/>
            <a:ext cx="664803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Vogel A et al. ESMO World Congress on Gastrointestinal Cancer 2022;Abstract O-5.</a:t>
            </a:r>
          </a:p>
        </p:txBody>
      </p:sp>
      <p:sp>
        <p:nvSpPr>
          <p:cNvPr id="8" name="TextBox 7">
            <a:extLst>
              <a:ext uri="{FF2B5EF4-FFF2-40B4-BE49-F238E27FC236}">
                <a16:creationId xmlns:a16="http://schemas.microsoft.com/office/drawing/2014/main" id="{2C117B69-40A8-0843-B21E-D50CCCC2FC8E}"/>
              </a:ext>
            </a:extLst>
          </p:cNvPr>
          <p:cNvSpPr txBox="1"/>
          <p:nvPr/>
        </p:nvSpPr>
        <p:spPr>
          <a:xfrm>
            <a:off x="876573" y="6068144"/>
            <a:ext cx="671170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TEAE = treatment-emergent adverse event; TRAE = treatment-related adverse event</a:t>
            </a:r>
          </a:p>
        </p:txBody>
      </p:sp>
    </p:spTree>
    <p:extLst>
      <p:ext uri="{BB962C8B-B14F-4D97-AF65-F5344CB8AC3E}">
        <p14:creationId xmlns:p14="http://schemas.microsoft.com/office/powerpoint/2010/main" val="1842713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8655-633A-21B3-D5AB-DE307C8741AA}"/>
              </a:ext>
            </a:extLst>
          </p:cNvPr>
          <p:cNvSpPr>
            <a:spLocks noGrp="1"/>
          </p:cNvSpPr>
          <p:nvPr>
            <p:ph type="title"/>
          </p:nvPr>
        </p:nvSpPr>
        <p:spPr/>
        <p:txBody>
          <a:bodyPr/>
          <a:lstStyle/>
          <a:p>
            <a:pPr algn="l"/>
            <a:r>
              <a:rPr lang="en-US" dirty="0"/>
              <a:t>HIMALAYA: Safety for Durvalumab versus Sorafenib in ALBI Grade Subgroups</a:t>
            </a:r>
          </a:p>
        </p:txBody>
      </p:sp>
      <p:pic>
        <p:nvPicPr>
          <p:cNvPr id="6" name="Picture 5" descr="Table&#10;&#10;Description automatically generated">
            <a:extLst>
              <a:ext uri="{FF2B5EF4-FFF2-40B4-BE49-F238E27FC236}">
                <a16:creationId xmlns:a16="http://schemas.microsoft.com/office/drawing/2014/main" id="{9DC3C7A4-AB3B-4347-D330-7B20F2014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294844"/>
            <a:ext cx="11017224" cy="4777767"/>
          </a:xfrm>
          <a:prstGeom prst="rect">
            <a:avLst/>
          </a:prstGeom>
        </p:spPr>
      </p:pic>
      <p:sp>
        <p:nvSpPr>
          <p:cNvPr id="8" name="TextBox 7">
            <a:extLst>
              <a:ext uri="{FF2B5EF4-FFF2-40B4-BE49-F238E27FC236}">
                <a16:creationId xmlns:a16="http://schemas.microsoft.com/office/drawing/2014/main" id="{A3044364-4C07-1F47-8EF3-464D2B9F0DC6}"/>
              </a:ext>
            </a:extLst>
          </p:cNvPr>
          <p:cNvSpPr txBox="1"/>
          <p:nvPr/>
        </p:nvSpPr>
        <p:spPr>
          <a:xfrm>
            <a:off x="119336" y="6525344"/>
            <a:ext cx="664803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Vogel A et al. ESMO World Congress on Gastrointestinal Cancer 2022;Abstract O-5.</a:t>
            </a:r>
          </a:p>
        </p:txBody>
      </p:sp>
    </p:spTree>
    <p:extLst>
      <p:ext uri="{BB962C8B-B14F-4D97-AF65-F5344CB8AC3E}">
        <p14:creationId xmlns:p14="http://schemas.microsoft.com/office/powerpoint/2010/main" val="260553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8655-633A-21B3-D5AB-DE307C8741AA}"/>
              </a:ext>
            </a:extLst>
          </p:cNvPr>
          <p:cNvSpPr>
            <a:spLocks noGrp="1"/>
          </p:cNvSpPr>
          <p:nvPr>
            <p:ph type="title"/>
          </p:nvPr>
        </p:nvSpPr>
        <p:spPr/>
        <p:txBody>
          <a:bodyPr/>
          <a:lstStyle/>
          <a:p>
            <a:pPr algn="l"/>
            <a:r>
              <a:rPr lang="en-US" dirty="0"/>
              <a:t>HIMALAYA: Liver Function Over Time in the Study Population</a:t>
            </a:r>
          </a:p>
        </p:txBody>
      </p:sp>
      <p:pic>
        <p:nvPicPr>
          <p:cNvPr id="5" name="Picture 4" descr="A picture containing graphical user interface&#10;&#10;Description automatically generated">
            <a:extLst>
              <a:ext uri="{FF2B5EF4-FFF2-40B4-BE49-F238E27FC236}">
                <a16:creationId xmlns:a16="http://schemas.microsoft.com/office/drawing/2014/main" id="{0CC5679A-6FA2-BFFE-FEA1-972C1EB02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971" y="1363806"/>
            <a:ext cx="10689389" cy="4680520"/>
          </a:xfrm>
          <a:prstGeom prst="rect">
            <a:avLst/>
          </a:prstGeom>
        </p:spPr>
      </p:pic>
      <p:sp>
        <p:nvSpPr>
          <p:cNvPr id="7" name="TextBox 6">
            <a:extLst>
              <a:ext uri="{FF2B5EF4-FFF2-40B4-BE49-F238E27FC236}">
                <a16:creationId xmlns:a16="http://schemas.microsoft.com/office/drawing/2014/main" id="{00514740-950C-2A4B-A01B-A40300778584}"/>
              </a:ext>
            </a:extLst>
          </p:cNvPr>
          <p:cNvSpPr txBox="1"/>
          <p:nvPr/>
        </p:nvSpPr>
        <p:spPr>
          <a:xfrm>
            <a:off x="119336" y="6525344"/>
            <a:ext cx="664803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Vogel A et al. ESMO World Congress on Gastrointestinal Cancer 2022;Abstract O-5.</a:t>
            </a:r>
          </a:p>
        </p:txBody>
      </p:sp>
    </p:spTree>
    <p:extLst>
      <p:ext uri="{BB962C8B-B14F-4D97-AF65-F5344CB8AC3E}">
        <p14:creationId xmlns:p14="http://schemas.microsoft.com/office/powerpoint/2010/main" val="4007321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8655-633A-21B3-D5AB-DE307C8741AA}"/>
              </a:ext>
            </a:extLst>
          </p:cNvPr>
          <p:cNvSpPr>
            <a:spLocks noGrp="1"/>
          </p:cNvSpPr>
          <p:nvPr>
            <p:ph type="title"/>
          </p:nvPr>
        </p:nvSpPr>
        <p:spPr/>
        <p:txBody>
          <a:bodyPr/>
          <a:lstStyle/>
          <a:p>
            <a:r>
              <a:rPr lang="en-US" dirty="0"/>
              <a:t>HIMALAYA: Conclusions</a:t>
            </a:r>
          </a:p>
        </p:txBody>
      </p:sp>
      <p:pic>
        <p:nvPicPr>
          <p:cNvPr id="6" name="Picture 5" descr="Text&#10;&#10;Description automatically generated">
            <a:extLst>
              <a:ext uri="{FF2B5EF4-FFF2-40B4-BE49-F238E27FC236}">
                <a16:creationId xmlns:a16="http://schemas.microsoft.com/office/drawing/2014/main" id="{5D3B3952-EA1B-38EB-5B99-B6570820A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65" y="1370013"/>
            <a:ext cx="11568608" cy="4372324"/>
          </a:xfrm>
          <a:prstGeom prst="rect">
            <a:avLst/>
          </a:prstGeom>
        </p:spPr>
      </p:pic>
      <p:sp>
        <p:nvSpPr>
          <p:cNvPr id="8" name="TextBox 7">
            <a:extLst>
              <a:ext uri="{FF2B5EF4-FFF2-40B4-BE49-F238E27FC236}">
                <a16:creationId xmlns:a16="http://schemas.microsoft.com/office/drawing/2014/main" id="{4019C60E-C39C-6542-9A09-3DD8CB8373D9}"/>
              </a:ext>
            </a:extLst>
          </p:cNvPr>
          <p:cNvSpPr txBox="1"/>
          <p:nvPr/>
        </p:nvSpPr>
        <p:spPr>
          <a:xfrm>
            <a:off x="119336" y="6525344"/>
            <a:ext cx="664803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Vogel A et al. ESMO World Congress on Gastrointestinal Cancer 2022;Abstract O-5.</a:t>
            </a:r>
          </a:p>
        </p:txBody>
      </p:sp>
    </p:spTree>
    <p:extLst>
      <p:ext uri="{BB962C8B-B14F-4D97-AF65-F5344CB8AC3E}">
        <p14:creationId xmlns:p14="http://schemas.microsoft.com/office/powerpoint/2010/main" val="345038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535D9-A44B-CA12-3C40-848E6BE85B1F}"/>
              </a:ext>
            </a:extLst>
          </p:cNvPr>
          <p:cNvSpPr>
            <a:spLocks noGrp="1"/>
          </p:cNvSpPr>
          <p:nvPr>
            <p:ph type="title"/>
          </p:nvPr>
        </p:nvSpPr>
        <p:spPr/>
        <p:txBody>
          <a:bodyPr/>
          <a:lstStyle/>
          <a:p>
            <a:pPr algn="l"/>
            <a:r>
              <a:rPr lang="en-US" dirty="0"/>
              <a:t>Select Ongoing Phase III Trials of Combination Therapy for Locoregional HCC</a:t>
            </a:r>
          </a:p>
        </p:txBody>
      </p:sp>
      <p:graphicFrame>
        <p:nvGraphicFramePr>
          <p:cNvPr id="4" name="Table 4">
            <a:extLst>
              <a:ext uri="{FF2B5EF4-FFF2-40B4-BE49-F238E27FC236}">
                <a16:creationId xmlns:a16="http://schemas.microsoft.com/office/drawing/2014/main" id="{C5A31F0E-394D-2546-FD2D-8B3456B20C3B}"/>
              </a:ext>
            </a:extLst>
          </p:cNvPr>
          <p:cNvGraphicFramePr>
            <a:graphicFrameLocks noGrp="1"/>
          </p:cNvGraphicFramePr>
          <p:nvPr>
            <p:ph idx="1"/>
            <p:extLst>
              <p:ext uri="{D42A27DB-BD31-4B8C-83A1-F6EECF244321}">
                <p14:modId xmlns:p14="http://schemas.microsoft.com/office/powerpoint/2010/main" val="3918557068"/>
              </p:ext>
            </p:extLst>
          </p:nvPr>
        </p:nvGraphicFramePr>
        <p:xfrm>
          <a:off x="912813" y="1416050"/>
          <a:ext cx="10358436" cy="4581166"/>
        </p:xfrm>
        <a:graphic>
          <a:graphicData uri="http://schemas.openxmlformats.org/drawingml/2006/table">
            <a:tbl>
              <a:tblPr firstRow="1" bandRow="1">
                <a:tableStyleId>{21E4AEA4-8DFA-4A89-87EB-49C32662AFE0}</a:tableStyleId>
              </a:tblPr>
              <a:tblGrid>
                <a:gridCol w="1438771">
                  <a:extLst>
                    <a:ext uri="{9D8B030D-6E8A-4147-A177-3AD203B41FA5}">
                      <a16:colId xmlns:a16="http://schemas.microsoft.com/office/drawing/2014/main" val="761914732"/>
                    </a:ext>
                  </a:extLst>
                </a:gridCol>
                <a:gridCol w="648072">
                  <a:extLst>
                    <a:ext uri="{9D8B030D-6E8A-4147-A177-3AD203B41FA5}">
                      <a16:colId xmlns:a16="http://schemas.microsoft.com/office/drawing/2014/main" val="3492356648"/>
                    </a:ext>
                  </a:extLst>
                </a:gridCol>
                <a:gridCol w="2736304">
                  <a:extLst>
                    <a:ext uri="{9D8B030D-6E8A-4147-A177-3AD203B41FA5}">
                      <a16:colId xmlns:a16="http://schemas.microsoft.com/office/drawing/2014/main" val="3706538798"/>
                    </a:ext>
                  </a:extLst>
                </a:gridCol>
                <a:gridCol w="3908686">
                  <a:extLst>
                    <a:ext uri="{9D8B030D-6E8A-4147-A177-3AD203B41FA5}">
                      <a16:colId xmlns:a16="http://schemas.microsoft.com/office/drawing/2014/main" val="3035314733"/>
                    </a:ext>
                  </a:extLst>
                </a:gridCol>
                <a:gridCol w="1626603">
                  <a:extLst>
                    <a:ext uri="{9D8B030D-6E8A-4147-A177-3AD203B41FA5}">
                      <a16:colId xmlns:a16="http://schemas.microsoft.com/office/drawing/2014/main" val="703348152"/>
                    </a:ext>
                  </a:extLst>
                </a:gridCol>
              </a:tblGrid>
              <a:tr h="659642">
                <a:tc>
                  <a:txBody>
                    <a:bodyPr/>
                    <a:lstStyle/>
                    <a:p>
                      <a:r>
                        <a:rPr lang="en-US" dirty="0"/>
                        <a:t>Study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Eligibility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Randomization arms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Est primary </a:t>
                      </a:r>
                    </a:p>
                    <a:p>
                      <a:r>
                        <a:rPr lang="en-US" dirty="0"/>
                        <a:t>completion</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636954697"/>
                  </a:ext>
                </a:extLst>
              </a:tr>
              <a:tr h="1225050">
                <a:tc>
                  <a:txBody>
                    <a:bodyPr/>
                    <a:lstStyle/>
                    <a:p>
                      <a:r>
                        <a:rPr lang="en-US" dirty="0"/>
                        <a:t>EMERALD-1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dirty="0"/>
                        <a:t>724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dirty="0"/>
                        <a:t>Child-Pugh A-B7</a:t>
                      </a:r>
                    </a:p>
                    <a:p>
                      <a:r>
                        <a:rPr lang="en-US" dirty="0"/>
                        <a:t>Not amenable to curative surgery, transplant or ablation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285750" indent="-285750">
                        <a:buFont typeface="Arial" panose="020B0604020202020204" pitchFamily="34" charset="0"/>
                        <a:buChar char="•"/>
                      </a:pPr>
                      <a:r>
                        <a:rPr lang="en-US" dirty="0"/>
                        <a:t>TACE + durvalumab</a:t>
                      </a:r>
                    </a:p>
                    <a:p>
                      <a:pPr marL="285750" indent="-285750">
                        <a:buFont typeface="Arial" panose="020B0604020202020204" pitchFamily="34" charset="0"/>
                        <a:buChar char="•"/>
                      </a:pPr>
                      <a:r>
                        <a:rPr lang="en-US" dirty="0"/>
                        <a:t>TACE + durvalumab + bevacizumab</a:t>
                      </a:r>
                    </a:p>
                    <a:p>
                      <a:pPr marL="285750" indent="-285750">
                        <a:buFont typeface="Arial" panose="020B0604020202020204" pitchFamily="34" charset="0"/>
                        <a:buChar char="•"/>
                      </a:pPr>
                      <a:r>
                        <a:rPr lang="en-US" dirty="0"/>
                        <a:t>TACE + placebo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dirty="0"/>
                        <a:t>September 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1402933983"/>
                  </a:ext>
                </a:extLst>
              </a:tr>
              <a:tr h="1068777">
                <a:tc>
                  <a:txBody>
                    <a:bodyPr/>
                    <a:lstStyle/>
                    <a:p>
                      <a:r>
                        <a:rPr lang="en-US" dirty="0"/>
                        <a:t>EMERALD-2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877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Child-Pugh score of 5-6</a:t>
                      </a:r>
                    </a:p>
                    <a:p>
                      <a:r>
                        <a:rPr lang="en-US" dirty="0"/>
                        <a:t>High risk of recurrence after curative resection or ablation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Durvalumab + bevacizumab q3wk</a:t>
                      </a:r>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Durvalumab + placebo </a:t>
                      </a:r>
                      <a:r>
                        <a:rPr lang="en-US" sz="1800" kern="1200" dirty="0">
                          <a:solidFill>
                            <a:schemeClr val="dk1"/>
                          </a:solidFill>
                          <a:effectLst/>
                          <a:latin typeface="+mn-lt"/>
                          <a:ea typeface="+mn-ea"/>
                          <a:cs typeface="+mn-cs"/>
                        </a:rPr>
                        <a:t>q3wk</a:t>
                      </a:r>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Durvalumab + placebo q2wk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June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4935626"/>
                  </a:ext>
                </a:extLst>
              </a:tr>
              <a:tr h="1507754">
                <a:tc>
                  <a:txBody>
                    <a:bodyPr/>
                    <a:lstStyle/>
                    <a:p>
                      <a:r>
                        <a:rPr lang="en-US" dirty="0"/>
                        <a:t>EMERALD-3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dirty="0"/>
                        <a:t>525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dirty="0"/>
                        <a:t>Child-Pugh A</a:t>
                      </a:r>
                    </a:p>
                    <a:p>
                      <a:r>
                        <a:rPr lang="en-US" dirty="0"/>
                        <a:t>Not amenable to curative surgery, transplant or ablation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285750" indent="-285750">
                        <a:buFont typeface="Arial" panose="020B0604020202020204" pitchFamily="34" charset="0"/>
                        <a:buChar char="•"/>
                      </a:pPr>
                      <a:r>
                        <a:rPr lang="en-US" dirty="0"/>
                        <a:t>TACE + durvalumab + </a:t>
                      </a:r>
                      <a:r>
                        <a:rPr lang="en-US" dirty="0" err="1"/>
                        <a:t>tremelimumab</a:t>
                      </a:r>
                      <a:r>
                        <a:rPr lang="en-US" dirty="0"/>
                        <a:t> + </a:t>
                      </a:r>
                      <a:r>
                        <a:rPr lang="en-US" dirty="0" err="1"/>
                        <a:t>lenvatinib</a:t>
                      </a:r>
                      <a:endParaRPr lang="en-US" dirty="0"/>
                    </a:p>
                    <a:p>
                      <a:pPr marL="285750" indent="-285750">
                        <a:buFont typeface="Arial" panose="020B0604020202020204" pitchFamily="34" charset="0"/>
                        <a:buChar char="•"/>
                      </a:pPr>
                      <a:r>
                        <a:rPr lang="en-US" dirty="0"/>
                        <a:t>TACE + durvalumab + </a:t>
                      </a:r>
                      <a:r>
                        <a:rPr lang="en-US" dirty="0" err="1"/>
                        <a:t>tremelimumab</a:t>
                      </a:r>
                      <a:endParaRPr lang="en-US" dirty="0"/>
                    </a:p>
                    <a:p>
                      <a:pPr marL="285750" indent="-285750">
                        <a:buFont typeface="Arial" panose="020B0604020202020204" pitchFamily="34" charset="0"/>
                        <a:buChar char="•"/>
                      </a:pPr>
                      <a:r>
                        <a:rPr lang="en-US" dirty="0"/>
                        <a:t>TACE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dirty="0"/>
                        <a:t>October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1478407717"/>
                  </a:ext>
                </a:extLst>
              </a:tr>
            </a:tbl>
          </a:graphicData>
        </a:graphic>
      </p:graphicFrame>
      <p:sp>
        <p:nvSpPr>
          <p:cNvPr id="5" name="TextBox 4">
            <a:extLst>
              <a:ext uri="{FF2B5EF4-FFF2-40B4-BE49-F238E27FC236}">
                <a16:creationId xmlns:a16="http://schemas.microsoft.com/office/drawing/2014/main" id="{EB73D2E7-A6BA-7D43-CD68-02D1B54FC693}"/>
              </a:ext>
            </a:extLst>
          </p:cNvPr>
          <p:cNvSpPr txBox="1"/>
          <p:nvPr/>
        </p:nvSpPr>
        <p:spPr>
          <a:xfrm>
            <a:off x="12769" y="6485753"/>
            <a:ext cx="3604448"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www.clinicaltrials.gov</a:t>
            </a:r>
            <a:r>
              <a:rPr lang="en-US" sz="1500" b="0" dirty="0">
                <a:solidFill>
                  <a:schemeClr val="tx1"/>
                </a:solidFill>
                <a:latin typeface="Calibri" panose="020F0502020204030204" pitchFamily="34" charset="0"/>
                <a:cs typeface="Calibri" panose="020F0502020204030204" pitchFamily="34" charset="0"/>
              </a:rPr>
              <a:t>. Accessed June 2022.</a:t>
            </a:r>
          </a:p>
        </p:txBody>
      </p:sp>
      <p:sp>
        <p:nvSpPr>
          <p:cNvPr id="6" name="TextBox 5">
            <a:extLst>
              <a:ext uri="{FF2B5EF4-FFF2-40B4-BE49-F238E27FC236}">
                <a16:creationId xmlns:a16="http://schemas.microsoft.com/office/drawing/2014/main" id="{253B8549-B3DE-7642-9AF3-9BED98F2780B}"/>
              </a:ext>
            </a:extLst>
          </p:cNvPr>
          <p:cNvSpPr txBox="1"/>
          <p:nvPr/>
        </p:nvSpPr>
        <p:spPr>
          <a:xfrm>
            <a:off x="954063" y="6055447"/>
            <a:ext cx="3512115"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TACE = </a:t>
            </a:r>
            <a:r>
              <a:rPr lang="en-US" sz="1600" b="0" dirty="0" err="1">
                <a:solidFill>
                  <a:schemeClr val="tx1"/>
                </a:solidFill>
                <a:latin typeface="Calibri" panose="020F0502020204030204" pitchFamily="34" charset="0"/>
                <a:cs typeface="Calibri" panose="020F0502020204030204" pitchFamily="34" charset="0"/>
              </a:rPr>
              <a:t>transarterial</a:t>
            </a:r>
            <a:r>
              <a:rPr lang="en-US" sz="1600" b="0" dirty="0">
                <a:solidFill>
                  <a:schemeClr val="tx1"/>
                </a:solidFill>
                <a:latin typeface="Calibri" panose="020F0502020204030204" pitchFamily="34" charset="0"/>
                <a:cs typeface="Calibri" panose="020F0502020204030204" pitchFamily="34" charset="0"/>
              </a:rPr>
              <a:t> chemoembolization</a:t>
            </a:r>
          </a:p>
        </p:txBody>
      </p:sp>
    </p:spTree>
    <p:extLst>
      <p:ext uri="{BB962C8B-B14F-4D97-AF65-F5344CB8AC3E}">
        <p14:creationId xmlns:p14="http://schemas.microsoft.com/office/powerpoint/2010/main" val="1572193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098CD191-BAC9-B93D-B628-6793D3943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40" y="1556792"/>
            <a:ext cx="11686520" cy="3744416"/>
          </a:xfrm>
          <a:prstGeom prst="rect">
            <a:avLst/>
          </a:prstGeom>
        </p:spPr>
      </p:pic>
      <p:sp>
        <p:nvSpPr>
          <p:cNvPr id="6" name="TextBox 5">
            <a:extLst>
              <a:ext uri="{FF2B5EF4-FFF2-40B4-BE49-F238E27FC236}">
                <a16:creationId xmlns:a16="http://schemas.microsoft.com/office/drawing/2014/main" id="{379A3BEB-AC1F-5BD2-DF8D-28A852EAC793}"/>
              </a:ext>
            </a:extLst>
          </p:cNvPr>
          <p:cNvSpPr txBox="1"/>
          <p:nvPr/>
        </p:nvSpPr>
        <p:spPr>
          <a:xfrm>
            <a:off x="5981314" y="1772816"/>
            <a:ext cx="5875326" cy="430887"/>
          </a:xfrm>
          <a:prstGeom prst="rect">
            <a:avLst/>
          </a:prstGeom>
          <a:noFill/>
        </p:spPr>
        <p:txBody>
          <a:bodyPr wrap="none" rtlCol="0">
            <a:spAutoFit/>
          </a:bodyPr>
          <a:lstStyle/>
          <a:p>
            <a:pPr algn="r"/>
            <a:r>
              <a:rPr lang="en-US" sz="2200" i="1" dirty="0">
                <a:solidFill>
                  <a:srgbClr val="B30538"/>
                </a:solidFill>
              </a:rPr>
              <a:t>Lancet Oncol </a:t>
            </a:r>
            <a:r>
              <a:rPr lang="en-US" sz="2200" dirty="0">
                <a:solidFill>
                  <a:srgbClr val="B30538"/>
                </a:solidFill>
              </a:rPr>
              <a:t>2022;[Online ahead of print].</a:t>
            </a:r>
          </a:p>
        </p:txBody>
      </p:sp>
    </p:spTree>
    <p:extLst>
      <p:ext uri="{BB962C8B-B14F-4D97-AF65-F5344CB8AC3E}">
        <p14:creationId xmlns:p14="http://schemas.microsoft.com/office/powerpoint/2010/main" val="62408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D19AEC96-75D7-262C-C8C7-9BA4F8767E1F}"/>
              </a:ext>
            </a:extLst>
          </p:cNvPr>
          <p:cNvSpPr txBox="1"/>
          <p:nvPr/>
        </p:nvSpPr>
        <p:spPr>
          <a:xfrm>
            <a:off x="104148" y="6490211"/>
            <a:ext cx="447148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Kelley RK, </a:t>
            </a:r>
            <a:r>
              <a:rPr lang="en-US" sz="1500" b="0" dirty="0" err="1">
                <a:solidFill>
                  <a:schemeClr val="tx1"/>
                </a:solidFill>
                <a:latin typeface="Calibri" panose="020F0502020204030204" pitchFamily="34" charset="0"/>
                <a:cs typeface="Calibri" panose="020F0502020204030204" pitchFamily="34" charset="0"/>
              </a:rPr>
              <a:t>Greten</a:t>
            </a:r>
            <a:r>
              <a:rPr lang="en-US" sz="1500" b="0" dirty="0">
                <a:solidFill>
                  <a:schemeClr val="tx1"/>
                </a:solidFill>
                <a:latin typeface="Calibri" panose="020F0502020204030204" pitchFamily="34" charset="0"/>
                <a:cs typeface="Calibri" panose="020F0502020204030204" pitchFamily="34" charset="0"/>
              </a:rPr>
              <a:t> TF.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2021;385(3):280-2.</a:t>
            </a:r>
          </a:p>
        </p:txBody>
      </p:sp>
      <p:sp>
        <p:nvSpPr>
          <p:cNvPr id="6" name="Title 5">
            <a:extLst>
              <a:ext uri="{FF2B5EF4-FFF2-40B4-BE49-F238E27FC236}">
                <a16:creationId xmlns:a16="http://schemas.microsoft.com/office/drawing/2014/main" id="{EC1ACBC2-10CF-061F-CE1B-A5C74FB08DDD}"/>
              </a:ext>
            </a:extLst>
          </p:cNvPr>
          <p:cNvSpPr>
            <a:spLocks noGrp="1"/>
          </p:cNvSpPr>
          <p:nvPr>
            <p:ph type="title"/>
          </p:nvPr>
        </p:nvSpPr>
        <p:spPr>
          <a:xfrm>
            <a:off x="912286" y="0"/>
            <a:ext cx="10872346" cy="1143000"/>
          </a:xfrm>
        </p:spPr>
        <p:txBody>
          <a:bodyPr/>
          <a:lstStyle/>
          <a:p>
            <a:pPr algn="l"/>
            <a:r>
              <a:rPr lang="en-US" dirty="0"/>
              <a:t>PD-1 Inhibition for Hepatocellular Carcinoma in the Context of NASH</a:t>
            </a:r>
          </a:p>
        </p:txBody>
      </p:sp>
      <p:pic>
        <p:nvPicPr>
          <p:cNvPr id="8" name="Picture 7" descr="Diagram&#10;&#10;Description automatically generated">
            <a:extLst>
              <a:ext uri="{FF2B5EF4-FFF2-40B4-BE49-F238E27FC236}">
                <a16:creationId xmlns:a16="http://schemas.microsoft.com/office/drawing/2014/main" id="{29FF688C-C7B9-661C-4F91-230459898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5988" y="979852"/>
            <a:ext cx="5391562" cy="5477278"/>
          </a:xfrm>
          <a:prstGeom prst="rect">
            <a:avLst/>
          </a:prstGeom>
        </p:spPr>
      </p:pic>
    </p:spTree>
    <p:extLst>
      <p:ext uri="{BB962C8B-B14F-4D97-AF65-F5344CB8AC3E}">
        <p14:creationId xmlns:p14="http://schemas.microsoft.com/office/powerpoint/2010/main" val="2343863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8DED85-794E-3541-F9BA-26E0D9832D39}"/>
              </a:ext>
            </a:extLst>
          </p:cNvPr>
          <p:cNvSpPr/>
          <p:nvPr/>
        </p:nvSpPr>
        <p:spPr bwMode="auto">
          <a:xfrm>
            <a:off x="1415480" y="5833404"/>
            <a:ext cx="9657016" cy="5479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69F7D65D-1811-EEA0-E336-74AAA18DA91D}"/>
              </a:ext>
            </a:extLst>
          </p:cNvPr>
          <p:cNvSpPr>
            <a:spLocks noGrp="1"/>
          </p:cNvSpPr>
          <p:nvPr>
            <p:ph type="title"/>
          </p:nvPr>
        </p:nvSpPr>
        <p:spPr/>
        <p:txBody>
          <a:bodyPr/>
          <a:lstStyle/>
          <a:p>
            <a:pPr algn="l"/>
            <a:r>
              <a:rPr lang="en-US" dirty="0"/>
              <a:t>COSMIC-312: Progression-Free Survival in the ITT Population (Final Analysis) </a:t>
            </a:r>
          </a:p>
        </p:txBody>
      </p:sp>
      <p:sp>
        <p:nvSpPr>
          <p:cNvPr id="3" name="TextBox 2">
            <a:extLst>
              <a:ext uri="{FF2B5EF4-FFF2-40B4-BE49-F238E27FC236}">
                <a16:creationId xmlns:a16="http://schemas.microsoft.com/office/drawing/2014/main" id="{3C83C643-A47C-6F88-DF3F-CA38FBA732C8}"/>
              </a:ext>
            </a:extLst>
          </p:cNvPr>
          <p:cNvSpPr txBox="1"/>
          <p:nvPr/>
        </p:nvSpPr>
        <p:spPr>
          <a:xfrm>
            <a:off x="119336" y="6534835"/>
            <a:ext cx="465011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Kelley RK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2022;[Online ahead of print].</a:t>
            </a:r>
          </a:p>
        </p:txBody>
      </p:sp>
      <p:pic>
        <p:nvPicPr>
          <p:cNvPr id="5" name="Picture 4" descr="Chart, line chart&#10;&#10;Description automatically generated">
            <a:extLst>
              <a:ext uri="{FF2B5EF4-FFF2-40B4-BE49-F238E27FC236}">
                <a16:creationId xmlns:a16="http://schemas.microsoft.com/office/drawing/2014/main" id="{462F165F-B22F-659B-4D80-EDA59D052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80" y="1405993"/>
            <a:ext cx="9657016" cy="4560708"/>
          </a:xfrm>
          <a:prstGeom prst="rect">
            <a:avLst/>
          </a:prstGeom>
        </p:spPr>
      </p:pic>
      <p:sp>
        <p:nvSpPr>
          <p:cNvPr id="6" name="Rectangle 5">
            <a:extLst>
              <a:ext uri="{FF2B5EF4-FFF2-40B4-BE49-F238E27FC236}">
                <a16:creationId xmlns:a16="http://schemas.microsoft.com/office/drawing/2014/main" id="{BED85D3D-EA4B-5B61-F302-35DE6B3EE35A}"/>
              </a:ext>
            </a:extLst>
          </p:cNvPr>
          <p:cNvSpPr/>
          <p:nvPr/>
        </p:nvSpPr>
        <p:spPr bwMode="auto">
          <a:xfrm>
            <a:off x="1991544" y="1405993"/>
            <a:ext cx="576064" cy="2948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FD208BEF-F651-5E49-0EA5-8185E7E46478}"/>
              </a:ext>
            </a:extLst>
          </p:cNvPr>
          <p:cNvSpPr txBox="1"/>
          <p:nvPr/>
        </p:nvSpPr>
        <p:spPr>
          <a:xfrm>
            <a:off x="5087888" y="5833404"/>
            <a:ext cx="3381439" cy="338554"/>
          </a:xfrm>
          <a:prstGeom prst="rect">
            <a:avLst/>
          </a:prstGeom>
          <a:noFill/>
        </p:spPr>
        <p:txBody>
          <a:bodyPr wrap="none" rtlCol="0">
            <a:spAutoFit/>
          </a:bodyPr>
          <a:lstStyle/>
          <a:p>
            <a:r>
              <a:rPr lang="en-US" sz="1600" b="0" dirty="0">
                <a:solidFill>
                  <a:schemeClr val="tx1"/>
                </a:solidFill>
              </a:rPr>
              <a:t>Time since randomization (months)</a:t>
            </a:r>
          </a:p>
        </p:txBody>
      </p:sp>
    </p:spTree>
    <p:extLst>
      <p:ext uri="{BB962C8B-B14F-4D97-AF65-F5344CB8AC3E}">
        <p14:creationId xmlns:p14="http://schemas.microsoft.com/office/powerpoint/2010/main" val="2486860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D65D-1811-EEA0-E336-74AAA18DA91D}"/>
              </a:ext>
            </a:extLst>
          </p:cNvPr>
          <p:cNvSpPr>
            <a:spLocks noGrp="1"/>
          </p:cNvSpPr>
          <p:nvPr>
            <p:ph type="title"/>
          </p:nvPr>
        </p:nvSpPr>
        <p:spPr/>
        <p:txBody>
          <a:bodyPr/>
          <a:lstStyle/>
          <a:p>
            <a:pPr algn="l"/>
            <a:r>
              <a:rPr lang="en-US" dirty="0"/>
              <a:t>COSMIC-312: Overall Survival in the ITT Population </a:t>
            </a:r>
            <a:br>
              <a:rPr lang="en-US" dirty="0"/>
            </a:br>
            <a:r>
              <a:rPr lang="en-US" dirty="0"/>
              <a:t>(Interim Analysis)  </a:t>
            </a:r>
          </a:p>
        </p:txBody>
      </p:sp>
      <p:pic>
        <p:nvPicPr>
          <p:cNvPr id="5" name="Picture 4" descr="Chart, line chart&#10;&#10;Description automatically generated">
            <a:extLst>
              <a:ext uri="{FF2B5EF4-FFF2-40B4-BE49-F238E27FC236}">
                <a16:creationId xmlns:a16="http://schemas.microsoft.com/office/drawing/2014/main" id="{08D587B4-C2AB-1EF0-F6DB-2460CF680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84" y="1370013"/>
            <a:ext cx="8243490" cy="5015954"/>
          </a:xfrm>
          <a:prstGeom prst="rect">
            <a:avLst/>
          </a:prstGeom>
        </p:spPr>
      </p:pic>
      <p:sp>
        <p:nvSpPr>
          <p:cNvPr id="6" name="Rectangle 5">
            <a:extLst>
              <a:ext uri="{FF2B5EF4-FFF2-40B4-BE49-F238E27FC236}">
                <a16:creationId xmlns:a16="http://schemas.microsoft.com/office/drawing/2014/main" id="{6F98D7B9-F09C-962E-7284-A194E35EE3CA}"/>
              </a:ext>
            </a:extLst>
          </p:cNvPr>
          <p:cNvSpPr/>
          <p:nvPr/>
        </p:nvSpPr>
        <p:spPr bwMode="auto">
          <a:xfrm>
            <a:off x="2855640" y="1415578"/>
            <a:ext cx="462306" cy="3572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5C78781B-8A52-7C47-818F-65E7B81D80BE}"/>
              </a:ext>
            </a:extLst>
          </p:cNvPr>
          <p:cNvSpPr txBox="1"/>
          <p:nvPr/>
        </p:nvSpPr>
        <p:spPr>
          <a:xfrm>
            <a:off x="119336" y="6534835"/>
            <a:ext cx="465011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Kelley RK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2022;[Online ahead of print].</a:t>
            </a:r>
          </a:p>
        </p:txBody>
      </p:sp>
    </p:spTree>
    <p:extLst>
      <p:ext uri="{BB962C8B-B14F-4D97-AF65-F5344CB8AC3E}">
        <p14:creationId xmlns:p14="http://schemas.microsoft.com/office/powerpoint/2010/main" val="3038129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D65D-1811-EEA0-E336-74AAA18DA91D}"/>
              </a:ext>
            </a:extLst>
          </p:cNvPr>
          <p:cNvSpPr>
            <a:spLocks noGrp="1"/>
          </p:cNvSpPr>
          <p:nvPr>
            <p:ph type="title"/>
          </p:nvPr>
        </p:nvSpPr>
        <p:spPr/>
        <p:txBody>
          <a:bodyPr/>
          <a:lstStyle/>
          <a:p>
            <a:pPr algn="l"/>
            <a:r>
              <a:rPr lang="en-US" dirty="0"/>
              <a:t>COSMIC-312: Interim Analysis of PFS for </a:t>
            </a:r>
            <a:r>
              <a:rPr lang="en-US" dirty="0" err="1"/>
              <a:t>Cabozantinib</a:t>
            </a:r>
            <a:r>
              <a:rPr lang="en-US" dirty="0"/>
              <a:t> versus Sorafenib </a:t>
            </a:r>
          </a:p>
        </p:txBody>
      </p:sp>
      <p:pic>
        <p:nvPicPr>
          <p:cNvPr id="5" name="Picture 4" descr="Chart, line chart&#10;&#10;Description automatically generated">
            <a:extLst>
              <a:ext uri="{FF2B5EF4-FFF2-40B4-BE49-F238E27FC236}">
                <a16:creationId xmlns:a16="http://schemas.microsoft.com/office/drawing/2014/main" id="{ED2F911E-37FE-B8E7-C078-A84290C74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1370013"/>
            <a:ext cx="9402256" cy="4661886"/>
          </a:xfrm>
          <a:prstGeom prst="rect">
            <a:avLst/>
          </a:prstGeom>
        </p:spPr>
      </p:pic>
      <p:sp>
        <p:nvSpPr>
          <p:cNvPr id="6" name="TextBox 5">
            <a:extLst>
              <a:ext uri="{FF2B5EF4-FFF2-40B4-BE49-F238E27FC236}">
                <a16:creationId xmlns:a16="http://schemas.microsoft.com/office/drawing/2014/main" id="{EFD6FA05-3AC0-D94A-AD21-553543238B30}"/>
              </a:ext>
            </a:extLst>
          </p:cNvPr>
          <p:cNvSpPr txBox="1"/>
          <p:nvPr/>
        </p:nvSpPr>
        <p:spPr>
          <a:xfrm>
            <a:off x="119336" y="6534835"/>
            <a:ext cx="465011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Kelley RK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2022;[Online ahead of print].</a:t>
            </a:r>
          </a:p>
        </p:txBody>
      </p:sp>
    </p:spTree>
    <p:extLst>
      <p:ext uri="{BB962C8B-B14F-4D97-AF65-F5344CB8AC3E}">
        <p14:creationId xmlns:p14="http://schemas.microsoft.com/office/powerpoint/2010/main" val="3694498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D65D-1811-EEA0-E336-74AAA18DA91D}"/>
              </a:ext>
            </a:extLst>
          </p:cNvPr>
          <p:cNvSpPr>
            <a:spLocks noGrp="1"/>
          </p:cNvSpPr>
          <p:nvPr>
            <p:ph type="title"/>
          </p:nvPr>
        </p:nvSpPr>
        <p:spPr>
          <a:xfrm>
            <a:off x="1879732" y="68827"/>
            <a:ext cx="8424074" cy="1143000"/>
          </a:xfrm>
        </p:spPr>
        <p:txBody>
          <a:bodyPr/>
          <a:lstStyle/>
          <a:p>
            <a:r>
              <a:rPr lang="en-US" dirty="0"/>
              <a:t>COSMIC-312: Tumor Response by Blinded Independent Review Committee</a:t>
            </a:r>
          </a:p>
        </p:txBody>
      </p:sp>
      <p:pic>
        <p:nvPicPr>
          <p:cNvPr id="5" name="Picture 4" descr="Table&#10;&#10;Description automatically generated">
            <a:extLst>
              <a:ext uri="{FF2B5EF4-FFF2-40B4-BE49-F238E27FC236}">
                <a16:creationId xmlns:a16="http://schemas.microsoft.com/office/drawing/2014/main" id="{1885E4E0-5965-5465-AE51-EEC432EFB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444" y="1124744"/>
            <a:ext cx="10962650" cy="4928342"/>
          </a:xfrm>
          <a:prstGeom prst="rect">
            <a:avLst/>
          </a:prstGeom>
        </p:spPr>
      </p:pic>
      <p:sp>
        <p:nvSpPr>
          <p:cNvPr id="6" name="TextBox 5">
            <a:extLst>
              <a:ext uri="{FF2B5EF4-FFF2-40B4-BE49-F238E27FC236}">
                <a16:creationId xmlns:a16="http://schemas.microsoft.com/office/drawing/2014/main" id="{7D8F854E-159F-D24C-8A15-F3D3D050B991}"/>
              </a:ext>
            </a:extLst>
          </p:cNvPr>
          <p:cNvSpPr txBox="1"/>
          <p:nvPr/>
        </p:nvSpPr>
        <p:spPr>
          <a:xfrm>
            <a:off x="119336" y="6534835"/>
            <a:ext cx="465011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Kelley RK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2022;[Online ahead of print].</a:t>
            </a:r>
          </a:p>
        </p:txBody>
      </p:sp>
    </p:spTree>
    <p:extLst>
      <p:ext uri="{BB962C8B-B14F-4D97-AF65-F5344CB8AC3E}">
        <p14:creationId xmlns:p14="http://schemas.microsoft.com/office/powerpoint/2010/main" val="1234699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D65D-1811-EEA0-E336-74AAA18DA91D}"/>
              </a:ext>
            </a:extLst>
          </p:cNvPr>
          <p:cNvSpPr>
            <a:spLocks noGrp="1"/>
          </p:cNvSpPr>
          <p:nvPr>
            <p:ph type="title"/>
          </p:nvPr>
        </p:nvSpPr>
        <p:spPr/>
        <p:txBody>
          <a:bodyPr/>
          <a:lstStyle/>
          <a:p>
            <a:r>
              <a:rPr lang="en-US" dirty="0"/>
              <a:t>COSMIC-312: Select Adverse Events</a:t>
            </a:r>
          </a:p>
        </p:txBody>
      </p:sp>
      <p:pic>
        <p:nvPicPr>
          <p:cNvPr id="6" name="Picture 5" descr="Table&#10;&#10;Description automatically generated">
            <a:extLst>
              <a:ext uri="{FF2B5EF4-FFF2-40B4-BE49-F238E27FC236}">
                <a16:creationId xmlns:a16="http://schemas.microsoft.com/office/drawing/2014/main" id="{687D3A8F-330A-269E-F8AF-48C7AC025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911" y="1547664"/>
            <a:ext cx="11670178" cy="3024336"/>
          </a:xfrm>
          <a:prstGeom prst="rect">
            <a:avLst/>
          </a:prstGeom>
        </p:spPr>
      </p:pic>
      <p:sp>
        <p:nvSpPr>
          <p:cNvPr id="5" name="TextBox 4">
            <a:extLst>
              <a:ext uri="{FF2B5EF4-FFF2-40B4-BE49-F238E27FC236}">
                <a16:creationId xmlns:a16="http://schemas.microsoft.com/office/drawing/2014/main" id="{B5437AFA-45C8-6A42-A9BF-F7209BDFC15A}"/>
              </a:ext>
            </a:extLst>
          </p:cNvPr>
          <p:cNvSpPr txBox="1"/>
          <p:nvPr/>
        </p:nvSpPr>
        <p:spPr>
          <a:xfrm>
            <a:off x="119336" y="6534835"/>
            <a:ext cx="465011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Kelley RK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2022;[Online ahead of print].</a:t>
            </a:r>
          </a:p>
        </p:txBody>
      </p:sp>
    </p:spTree>
    <p:extLst>
      <p:ext uri="{BB962C8B-B14F-4D97-AF65-F5344CB8AC3E}">
        <p14:creationId xmlns:p14="http://schemas.microsoft.com/office/powerpoint/2010/main" val="3288151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20BC2-9F83-E207-C548-F06074D402A8}"/>
              </a:ext>
            </a:extLst>
          </p:cNvPr>
          <p:cNvSpPr>
            <a:spLocks noGrp="1"/>
          </p:cNvSpPr>
          <p:nvPr>
            <p:ph type="title"/>
          </p:nvPr>
        </p:nvSpPr>
        <p:spPr>
          <a:xfrm>
            <a:off x="551384" y="2492896"/>
            <a:ext cx="10801200" cy="1143000"/>
          </a:xfrm>
        </p:spPr>
        <p:txBody>
          <a:bodyPr/>
          <a:lstStyle/>
          <a:p>
            <a:r>
              <a:rPr lang="en-US" dirty="0"/>
              <a:t>Selection and Sequencing of Therapies </a:t>
            </a:r>
            <a:br>
              <a:rPr lang="en-US" dirty="0"/>
            </a:br>
            <a:r>
              <a:rPr lang="en-US" dirty="0"/>
              <a:t>for Relapsed/Refractory HCC</a:t>
            </a:r>
          </a:p>
        </p:txBody>
      </p:sp>
    </p:spTree>
    <p:extLst>
      <p:ext uri="{BB962C8B-B14F-4D97-AF65-F5344CB8AC3E}">
        <p14:creationId xmlns:p14="http://schemas.microsoft.com/office/powerpoint/2010/main" val="435904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DFFC-AD1B-3244-B301-605786262843}"/>
              </a:ext>
            </a:extLst>
          </p:cNvPr>
          <p:cNvSpPr>
            <a:spLocks noGrp="1"/>
          </p:cNvSpPr>
          <p:nvPr>
            <p:ph type="title"/>
          </p:nvPr>
        </p:nvSpPr>
        <p:spPr>
          <a:xfrm>
            <a:off x="914638" y="138155"/>
            <a:ext cx="9933890" cy="850900"/>
          </a:xfrm>
        </p:spPr>
        <p:txBody>
          <a:bodyPr/>
          <a:lstStyle/>
          <a:p>
            <a:pPr algn="l"/>
            <a:r>
              <a:rPr lang="en-US" dirty="0">
                <a:latin typeface="Calibri" panose="020F0502020204030204" pitchFamily="34" charset="0"/>
                <a:ea typeface="ヒラギノ角ゴ Pro W3" charset="0"/>
                <a:cs typeface="Calibri" panose="020F0502020204030204" pitchFamily="34" charset="0"/>
              </a:rPr>
              <a:t>FDA-Approved Anti-VEGF-Directed Monotherapy for HCC</a:t>
            </a:r>
            <a:endParaRPr lang="en-US" dirty="0">
              <a:latin typeface="Calibri" panose="020F0502020204030204" pitchFamily="34" charset="0"/>
              <a:cs typeface="Calibri" panose="020F0502020204030204" pitchFamily="34" charset="0"/>
            </a:endParaRPr>
          </a:p>
        </p:txBody>
      </p:sp>
      <p:graphicFrame>
        <p:nvGraphicFramePr>
          <p:cNvPr id="5" name="Content Placeholder 4">
            <a:extLst>
              <a:ext uri="{FF2B5EF4-FFF2-40B4-BE49-F238E27FC236}">
                <a16:creationId xmlns:a16="http://schemas.microsoft.com/office/drawing/2014/main" id="{4B3FD6A0-02C8-D949-90DE-2C30079CC795}"/>
              </a:ext>
            </a:extLst>
          </p:cNvPr>
          <p:cNvGraphicFramePr>
            <a:graphicFrameLocks noGrp="1"/>
          </p:cNvGraphicFramePr>
          <p:nvPr>
            <p:ph idx="1"/>
            <p:extLst>
              <p:ext uri="{D42A27DB-BD31-4B8C-83A1-F6EECF244321}">
                <p14:modId xmlns:p14="http://schemas.microsoft.com/office/powerpoint/2010/main" val="2383062653"/>
              </p:ext>
            </p:extLst>
          </p:nvPr>
        </p:nvGraphicFramePr>
        <p:xfrm>
          <a:off x="903775" y="1141937"/>
          <a:ext cx="10363200" cy="4353610"/>
        </p:xfrm>
        <a:graphic>
          <a:graphicData uri="http://schemas.openxmlformats.org/drawingml/2006/table">
            <a:tbl>
              <a:tblPr firstRow="1" bandRow="1">
                <a:tableStyleId>{21E4AEA4-8DFA-4A89-87EB-49C32662AFE0}</a:tableStyleId>
              </a:tblPr>
              <a:tblGrid>
                <a:gridCol w="1632030">
                  <a:extLst>
                    <a:ext uri="{9D8B030D-6E8A-4147-A177-3AD203B41FA5}">
                      <a16:colId xmlns:a16="http://schemas.microsoft.com/office/drawing/2014/main" val="3912046626"/>
                    </a:ext>
                  </a:extLst>
                </a:gridCol>
                <a:gridCol w="1866711">
                  <a:extLst>
                    <a:ext uri="{9D8B030D-6E8A-4147-A177-3AD203B41FA5}">
                      <a16:colId xmlns:a16="http://schemas.microsoft.com/office/drawing/2014/main" val="3213840922"/>
                    </a:ext>
                  </a:extLst>
                </a:gridCol>
                <a:gridCol w="3897243">
                  <a:extLst>
                    <a:ext uri="{9D8B030D-6E8A-4147-A177-3AD203B41FA5}">
                      <a16:colId xmlns:a16="http://schemas.microsoft.com/office/drawing/2014/main" val="3197449920"/>
                    </a:ext>
                  </a:extLst>
                </a:gridCol>
                <a:gridCol w="2967216">
                  <a:extLst>
                    <a:ext uri="{9D8B030D-6E8A-4147-A177-3AD203B41FA5}">
                      <a16:colId xmlns:a16="http://schemas.microsoft.com/office/drawing/2014/main" val="1159791597"/>
                    </a:ext>
                  </a:extLst>
                </a:gridCol>
              </a:tblGrid>
              <a:tr h="430298">
                <a:tc>
                  <a:txBody>
                    <a:bodyPr/>
                    <a:lstStyle/>
                    <a:p>
                      <a:r>
                        <a:rPr lang="en-US" dirty="0">
                          <a:solidFill>
                            <a:schemeClr val="bg1"/>
                          </a:solidFill>
                        </a:rPr>
                        <a:t>Approved line of therapy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b="1" dirty="0">
                          <a:solidFill>
                            <a:schemeClr val="bg1"/>
                          </a:solidFill>
                        </a:rPr>
                        <a:t>Agent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b="1" dirty="0">
                          <a:solidFill>
                            <a:schemeClr val="bg1"/>
                          </a:solidFill>
                        </a:rPr>
                        <a:t>Study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b="1" dirty="0">
                          <a:solidFill>
                            <a:schemeClr val="bg1"/>
                          </a:solidFill>
                        </a:rPr>
                        <a:t>Primary outcomes</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843257989"/>
                  </a:ext>
                </a:extLst>
              </a:tr>
              <a:tr h="742706">
                <a:tc rowSpan="2">
                  <a:txBody>
                    <a:bodyPr/>
                    <a:lstStyle/>
                    <a:p>
                      <a:r>
                        <a:rPr lang="en-US" b="1" dirty="0">
                          <a:solidFill>
                            <a:schemeClr val="tx1">
                              <a:lumMod val="50000"/>
                              <a:lumOff val="50000"/>
                            </a:schemeClr>
                          </a:solidFill>
                        </a:rPr>
                        <a:t>First line</a:t>
                      </a:r>
                      <a:endParaRPr lang="en-US" dirty="0">
                        <a:solidFill>
                          <a:schemeClr val="tx1">
                            <a:lumMod val="50000"/>
                            <a:lumOff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b="1" dirty="0">
                          <a:solidFill>
                            <a:schemeClr val="tx1">
                              <a:lumMod val="50000"/>
                              <a:lumOff val="50000"/>
                            </a:schemeClr>
                          </a:solidFill>
                        </a:rPr>
                        <a:t>Sorafenib</a:t>
                      </a:r>
                      <a:r>
                        <a:rPr lang="en-US" sz="1800" b="1" baseline="30000" dirty="0">
                          <a:solidFill>
                            <a:schemeClr val="tx1">
                              <a:lumMod val="50000"/>
                              <a:lumOff val="50000"/>
                            </a:schemeClr>
                          </a:solidFill>
                        </a:rPr>
                        <a:t>1</a:t>
                      </a:r>
                      <a:endParaRPr lang="en-US" sz="1700" b="1" baseline="30000" dirty="0">
                        <a:solidFill>
                          <a:schemeClr val="tx1">
                            <a:lumMod val="50000"/>
                            <a:lumOff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a:solidFill>
                            <a:schemeClr val="tx1">
                              <a:lumMod val="50000"/>
                              <a:lumOff val="50000"/>
                            </a:schemeClr>
                          </a:solidFill>
                        </a:rPr>
                        <a:t>Sorafenib vs placebo (N = 602)</a:t>
                      </a:r>
                      <a:br>
                        <a:rPr lang="en-US" sz="1800" dirty="0">
                          <a:solidFill>
                            <a:schemeClr val="tx1">
                              <a:lumMod val="50000"/>
                              <a:lumOff val="50000"/>
                            </a:schemeClr>
                          </a:solidFill>
                        </a:rPr>
                      </a:br>
                      <a:r>
                        <a:rPr lang="en-US" sz="1800" dirty="0">
                          <a:solidFill>
                            <a:schemeClr val="tx1">
                              <a:lumMod val="50000"/>
                              <a:lumOff val="50000"/>
                            </a:schemeClr>
                          </a:solidFill>
                        </a:rPr>
                        <a:t>Phase III SHARP trial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a:solidFill>
                            <a:schemeClr val="tx1">
                              <a:lumMod val="50000"/>
                              <a:lumOff val="50000"/>
                            </a:schemeClr>
                          </a:solidFill>
                        </a:rPr>
                        <a:t>TTP 4.1 </a:t>
                      </a:r>
                      <a:r>
                        <a:rPr lang="en-US" sz="1800" dirty="0" err="1">
                          <a:solidFill>
                            <a:schemeClr val="tx1">
                              <a:lumMod val="50000"/>
                              <a:lumOff val="50000"/>
                            </a:schemeClr>
                          </a:solidFill>
                        </a:rPr>
                        <a:t>mo</a:t>
                      </a:r>
                      <a:r>
                        <a:rPr lang="en-US" sz="1800" dirty="0">
                          <a:solidFill>
                            <a:schemeClr val="tx1">
                              <a:lumMod val="50000"/>
                              <a:lumOff val="50000"/>
                            </a:schemeClr>
                          </a:solidFill>
                        </a:rPr>
                        <a:t> vs 4.9 </a:t>
                      </a:r>
                      <a:r>
                        <a:rPr lang="en-US" sz="1800" dirty="0" err="1">
                          <a:solidFill>
                            <a:schemeClr val="tx1">
                              <a:lumMod val="50000"/>
                              <a:lumOff val="50000"/>
                            </a:schemeClr>
                          </a:solidFill>
                        </a:rPr>
                        <a:t>mo</a:t>
                      </a:r>
                      <a:br>
                        <a:rPr lang="en-US" sz="1800" dirty="0">
                          <a:solidFill>
                            <a:schemeClr val="tx1">
                              <a:lumMod val="50000"/>
                              <a:lumOff val="50000"/>
                            </a:schemeClr>
                          </a:solidFill>
                        </a:rPr>
                      </a:br>
                      <a:r>
                        <a:rPr lang="en-US" sz="1800" dirty="0" err="1">
                          <a:solidFill>
                            <a:schemeClr val="tx1">
                              <a:lumMod val="50000"/>
                              <a:lumOff val="50000"/>
                            </a:schemeClr>
                          </a:solidFill>
                        </a:rPr>
                        <a:t>mOS</a:t>
                      </a:r>
                      <a:r>
                        <a:rPr lang="en-US" sz="1800" dirty="0">
                          <a:solidFill>
                            <a:schemeClr val="tx1">
                              <a:lumMod val="50000"/>
                              <a:lumOff val="50000"/>
                            </a:schemeClr>
                          </a:solidFill>
                        </a:rPr>
                        <a:t> 10.7 </a:t>
                      </a:r>
                      <a:r>
                        <a:rPr lang="en-US" sz="1800" dirty="0" err="1">
                          <a:solidFill>
                            <a:schemeClr val="tx1">
                              <a:lumMod val="50000"/>
                              <a:lumOff val="50000"/>
                            </a:schemeClr>
                          </a:solidFill>
                        </a:rPr>
                        <a:t>mo</a:t>
                      </a:r>
                      <a:r>
                        <a:rPr lang="en-US" sz="1800" dirty="0">
                          <a:solidFill>
                            <a:schemeClr val="tx1">
                              <a:lumMod val="50000"/>
                              <a:lumOff val="50000"/>
                            </a:schemeClr>
                          </a:solidFill>
                        </a:rPr>
                        <a:t> vs 7.9 </a:t>
                      </a:r>
                      <a:r>
                        <a:rPr lang="en-US" sz="1800" dirty="0" err="1">
                          <a:solidFill>
                            <a:schemeClr val="tx1">
                              <a:lumMod val="50000"/>
                              <a:lumOff val="50000"/>
                            </a:schemeClr>
                          </a:solidFill>
                        </a:rPr>
                        <a:t>mo</a:t>
                      </a:r>
                      <a:endParaRPr lang="en-US" sz="1800" dirty="0">
                        <a:solidFill>
                          <a:schemeClr val="tx1">
                            <a:lumMod val="50000"/>
                            <a:lumOff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1707370406"/>
                  </a:ext>
                </a:extLst>
              </a:tr>
              <a:tr h="742706">
                <a:tc vMerge="1">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b="1" dirty="0">
                          <a:solidFill>
                            <a:schemeClr val="tx1">
                              <a:lumMod val="50000"/>
                              <a:lumOff val="50000"/>
                            </a:schemeClr>
                          </a:solidFill>
                        </a:rPr>
                        <a:t>Lenvatinib</a:t>
                      </a:r>
                      <a:r>
                        <a:rPr lang="en-US" sz="1800" b="1" baseline="30000" dirty="0">
                          <a:solidFill>
                            <a:schemeClr val="tx1">
                              <a:lumMod val="50000"/>
                              <a:lumOff val="50000"/>
                            </a:schemeClr>
                          </a:solidFill>
                        </a:rPr>
                        <a:t>2</a:t>
                      </a:r>
                      <a:endParaRPr lang="en-US" sz="1600" b="1" baseline="30000" dirty="0">
                        <a:solidFill>
                          <a:schemeClr val="tx1">
                            <a:lumMod val="50000"/>
                            <a:lumOff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err="1">
                          <a:solidFill>
                            <a:schemeClr val="tx1">
                              <a:lumMod val="50000"/>
                              <a:lumOff val="50000"/>
                            </a:schemeClr>
                          </a:solidFill>
                        </a:rPr>
                        <a:t>Lenvatinib</a:t>
                      </a:r>
                      <a:r>
                        <a:rPr lang="en-US" sz="1800" dirty="0">
                          <a:solidFill>
                            <a:schemeClr val="tx1">
                              <a:lumMod val="50000"/>
                              <a:lumOff val="50000"/>
                            </a:schemeClr>
                          </a:solidFill>
                        </a:rPr>
                        <a:t> vs sorafenib (N = 954)</a:t>
                      </a:r>
                      <a:br>
                        <a:rPr lang="en-US" sz="1800" dirty="0">
                          <a:solidFill>
                            <a:schemeClr val="tx1">
                              <a:lumMod val="50000"/>
                              <a:lumOff val="50000"/>
                            </a:schemeClr>
                          </a:solidFill>
                        </a:rPr>
                      </a:br>
                      <a:r>
                        <a:rPr lang="en-US" sz="1800" dirty="0">
                          <a:solidFill>
                            <a:schemeClr val="tx1">
                              <a:lumMod val="50000"/>
                              <a:lumOff val="50000"/>
                            </a:schemeClr>
                          </a:solidFill>
                        </a:rPr>
                        <a:t>Phase III REFLECT trial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err="1">
                          <a:solidFill>
                            <a:schemeClr val="tx1">
                              <a:lumMod val="50000"/>
                              <a:lumOff val="50000"/>
                            </a:schemeClr>
                          </a:solidFill>
                        </a:rPr>
                        <a:t>mPFS</a:t>
                      </a:r>
                      <a:r>
                        <a:rPr lang="en-US" sz="1800" dirty="0">
                          <a:solidFill>
                            <a:schemeClr val="tx1">
                              <a:lumMod val="50000"/>
                              <a:lumOff val="50000"/>
                            </a:schemeClr>
                          </a:solidFill>
                        </a:rPr>
                        <a:t> 7.4 </a:t>
                      </a:r>
                      <a:r>
                        <a:rPr lang="en-US" sz="1800" dirty="0" err="1">
                          <a:solidFill>
                            <a:schemeClr val="tx1">
                              <a:lumMod val="50000"/>
                              <a:lumOff val="50000"/>
                            </a:schemeClr>
                          </a:solidFill>
                        </a:rPr>
                        <a:t>mo</a:t>
                      </a:r>
                      <a:r>
                        <a:rPr lang="en-US" sz="1800" dirty="0">
                          <a:solidFill>
                            <a:schemeClr val="tx1">
                              <a:lumMod val="50000"/>
                              <a:lumOff val="50000"/>
                            </a:schemeClr>
                          </a:solidFill>
                        </a:rPr>
                        <a:t> vs 3.7 </a:t>
                      </a:r>
                      <a:r>
                        <a:rPr lang="en-US" sz="1800" dirty="0" err="1">
                          <a:solidFill>
                            <a:schemeClr val="tx1">
                              <a:lumMod val="50000"/>
                              <a:lumOff val="50000"/>
                            </a:schemeClr>
                          </a:solidFill>
                        </a:rPr>
                        <a:t>mo</a:t>
                      </a:r>
                      <a:br>
                        <a:rPr lang="en-US" sz="1800" dirty="0">
                          <a:solidFill>
                            <a:schemeClr val="tx1">
                              <a:lumMod val="50000"/>
                              <a:lumOff val="50000"/>
                            </a:schemeClr>
                          </a:solidFill>
                        </a:rPr>
                      </a:br>
                      <a:r>
                        <a:rPr lang="en-US" sz="1800" dirty="0" err="1">
                          <a:solidFill>
                            <a:schemeClr val="tx1">
                              <a:lumMod val="50000"/>
                              <a:lumOff val="50000"/>
                            </a:schemeClr>
                          </a:solidFill>
                        </a:rPr>
                        <a:t>mOS</a:t>
                      </a:r>
                      <a:r>
                        <a:rPr lang="en-US" sz="1800" dirty="0">
                          <a:solidFill>
                            <a:schemeClr val="tx1">
                              <a:lumMod val="50000"/>
                              <a:lumOff val="50000"/>
                            </a:schemeClr>
                          </a:solidFill>
                        </a:rPr>
                        <a:t> 13.6 </a:t>
                      </a:r>
                      <a:r>
                        <a:rPr lang="en-US" sz="1800" dirty="0" err="1">
                          <a:solidFill>
                            <a:schemeClr val="tx1">
                              <a:lumMod val="50000"/>
                              <a:lumOff val="50000"/>
                            </a:schemeClr>
                          </a:solidFill>
                        </a:rPr>
                        <a:t>mo</a:t>
                      </a:r>
                      <a:r>
                        <a:rPr lang="en-US" sz="1800" dirty="0">
                          <a:solidFill>
                            <a:schemeClr val="tx1">
                              <a:lumMod val="50000"/>
                              <a:lumOff val="50000"/>
                            </a:schemeClr>
                          </a:solidFill>
                        </a:rPr>
                        <a:t> vs 12.3 </a:t>
                      </a:r>
                      <a:r>
                        <a:rPr lang="en-US" sz="1800" dirty="0" err="1">
                          <a:solidFill>
                            <a:schemeClr val="tx1">
                              <a:lumMod val="50000"/>
                              <a:lumOff val="50000"/>
                            </a:schemeClr>
                          </a:solidFill>
                        </a:rPr>
                        <a:t>mo</a:t>
                      </a:r>
                      <a:endParaRPr lang="en-US" sz="800" dirty="0">
                        <a:solidFill>
                          <a:schemeClr val="tx1">
                            <a:lumMod val="50000"/>
                            <a:lumOff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2922093626"/>
                  </a:ext>
                </a:extLst>
              </a:tr>
              <a:tr h="742706">
                <a:tc rowSpan="3">
                  <a:txBody>
                    <a:bodyPr/>
                    <a:lstStyle/>
                    <a:p>
                      <a:r>
                        <a:rPr lang="en-US" b="1" dirty="0">
                          <a:solidFill>
                            <a:srgbClr val="002060"/>
                          </a:solidFill>
                        </a:rPr>
                        <a:t>Second 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b="1" dirty="0">
                          <a:solidFill>
                            <a:srgbClr val="002060"/>
                          </a:solidFill>
                        </a:rPr>
                        <a:t>Regorafenib</a:t>
                      </a:r>
                      <a:r>
                        <a:rPr lang="en-US" sz="1800" b="1" baseline="30000" dirty="0">
                          <a:solidFill>
                            <a:srgbClr val="002060"/>
                          </a:solidFill>
                        </a:rPr>
                        <a:t>3</a:t>
                      </a:r>
                      <a:endParaRPr lang="en-US" sz="1600" b="1" baseline="30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a:solidFill>
                            <a:srgbClr val="002060"/>
                          </a:solidFill>
                        </a:rPr>
                        <a:t>Regorafenib vs placebo (N = 573)</a:t>
                      </a:r>
                      <a:br>
                        <a:rPr lang="en-US" sz="1800" dirty="0">
                          <a:solidFill>
                            <a:srgbClr val="002060"/>
                          </a:solidFill>
                        </a:rPr>
                      </a:br>
                      <a:r>
                        <a:rPr lang="en-US" sz="1800" dirty="0">
                          <a:solidFill>
                            <a:srgbClr val="002060"/>
                          </a:solidFill>
                        </a:rPr>
                        <a:t>Phase III RESORCE trial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err="1">
                          <a:solidFill>
                            <a:srgbClr val="002060"/>
                          </a:solidFill>
                        </a:rPr>
                        <a:t>mPFS</a:t>
                      </a:r>
                      <a:r>
                        <a:rPr lang="en-US" sz="1800" dirty="0">
                          <a:solidFill>
                            <a:srgbClr val="002060"/>
                          </a:solidFill>
                        </a:rPr>
                        <a:t> 3.1 </a:t>
                      </a:r>
                      <a:r>
                        <a:rPr lang="en-US" sz="1800" dirty="0" err="1">
                          <a:solidFill>
                            <a:srgbClr val="002060"/>
                          </a:solidFill>
                        </a:rPr>
                        <a:t>mo</a:t>
                      </a:r>
                      <a:r>
                        <a:rPr lang="en-US" sz="1800" dirty="0">
                          <a:solidFill>
                            <a:srgbClr val="002060"/>
                          </a:solidFill>
                        </a:rPr>
                        <a:t> vs 1.5 </a:t>
                      </a:r>
                      <a:r>
                        <a:rPr lang="en-US" sz="1800" dirty="0" err="1">
                          <a:solidFill>
                            <a:srgbClr val="002060"/>
                          </a:solidFill>
                        </a:rPr>
                        <a:t>mo</a:t>
                      </a:r>
                      <a:br>
                        <a:rPr lang="en-US" sz="1800" dirty="0">
                          <a:solidFill>
                            <a:srgbClr val="002060"/>
                          </a:solidFill>
                        </a:rPr>
                      </a:br>
                      <a:r>
                        <a:rPr lang="en-US" sz="1800" dirty="0" err="1">
                          <a:solidFill>
                            <a:srgbClr val="002060"/>
                          </a:solidFill>
                        </a:rPr>
                        <a:t>mOS</a:t>
                      </a:r>
                      <a:r>
                        <a:rPr lang="en-US" sz="1800" dirty="0">
                          <a:solidFill>
                            <a:srgbClr val="002060"/>
                          </a:solidFill>
                        </a:rPr>
                        <a:t> 10.7 </a:t>
                      </a:r>
                      <a:r>
                        <a:rPr lang="en-US" sz="1800" dirty="0" err="1">
                          <a:solidFill>
                            <a:srgbClr val="002060"/>
                          </a:solidFill>
                        </a:rPr>
                        <a:t>mo</a:t>
                      </a:r>
                      <a:r>
                        <a:rPr lang="en-US" sz="1800" dirty="0">
                          <a:solidFill>
                            <a:srgbClr val="002060"/>
                          </a:solidFill>
                        </a:rPr>
                        <a:t> vs 7.9 </a:t>
                      </a:r>
                      <a:r>
                        <a:rPr lang="en-US" sz="1800" dirty="0" err="1">
                          <a:solidFill>
                            <a:srgbClr val="002060"/>
                          </a:solidFill>
                        </a:rPr>
                        <a:t>mo</a:t>
                      </a:r>
                      <a:endParaRPr lang="en-US" sz="18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8444205"/>
                  </a:ext>
                </a:extLst>
              </a:tr>
              <a:tr h="742706">
                <a:tc vMerge="1">
                  <a:txBody>
                    <a:bodyPr/>
                    <a:lstStyle/>
                    <a:p>
                      <a:endParaRPr lang="en-US" b="1" dirty="0">
                        <a:solidFill>
                          <a:schemeClr val="tx2"/>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D529"/>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b="1" dirty="0">
                          <a:solidFill>
                            <a:srgbClr val="002060"/>
                          </a:solidFill>
                        </a:rPr>
                        <a:t>Cabozantinib</a:t>
                      </a:r>
                      <a:r>
                        <a:rPr lang="en-US" sz="1800" b="1" baseline="30000" dirty="0">
                          <a:solidFill>
                            <a:srgbClr val="002060"/>
                          </a:solidFill>
                        </a:rPr>
                        <a:t>4</a:t>
                      </a:r>
                      <a:endParaRPr lang="en-US" sz="1600" b="1" baseline="30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err="1">
                          <a:solidFill>
                            <a:srgbClr val="002060"/>
                          </a:solidFill>
                        </a:rPr>
                        <a:t>Cabozantinib</a:t>
                      </a:r>
                      <a:r>
                        <a:rPr lang="en-US" sz="1800" dirty="0">
                          <a:solidFill>
                            <a:srgbClr val="002060"/>
                          </a:solidFill>
                        </a:rPr>
                        <a:t> vs placebo (N = 707)</a:t>
                      </a:r>
                      <a:br>
                        <a:rPr lang="en-US" sz="1800" dirty="0">
                          <a:solidFill>
                            <a:srgbClr val="002060"/>
                          </a:solidFill>
                        </a:rPr>
                      </a:br>
                      <a:r>
                        <a:rPr lang="en-US" sz="1800" dirty="0">
                          <a:solidFill>
                            <a:srgbClr val="002060"/>
                          </a:solidFill>
                        </a:rPr>
                        <a:t>Phase III CELESTIAL trial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err="1">
                          <a:solidFill>
                            <a:srgbClr val="002060"/>
                          </a:solidFill>
                        </a:rPr>
                        <a:t>mPFS</a:t>
                      </a:r>
                      <a:r>
                        <a:rPr lang="en-US" sz="1800" dirty="0">
                          <a:solidFill>
                            <a:srgbClr val="002060"/>
                          </a:solidFill>
                        </a:rPr>
                        <a:t> 5.2 </a:t>
                      </a:r>
                      <a:r>
                        <a:rPr lang="en-US" sz="1800" dirty="0" err="1">
                          <a:solidFill>
                            <a:srgbClr val="002060"/>
                          </a:solidFill>
                        </a:rPr>
                        <a:t>mo</a:t>
                      </a:r>
                      <a:r>
                        <a:rPr lang="en-US" sz="1800" dirty="0">
                          <a:solidFill>
                            <a:srgbClr val="002060"/>
                          </a:solidFill>
                        </a:rPr>
                        <a:t> vs 1.9 </a:t>
                      </a:r>
                      <a:r>
                        <a:rPr lang="en-US" sz="1800" dirty="0" err="1">
                          <a:solidFill>
                            <a:srgbClr val="002060"/>
                          </a:solidFill>
                        </a:rPr>
                        <a:t>mo</a:t>
                      </a:r>
                      <a:endParaRPr lang="en-US" sz="1800" dirty="0">
                        <a:solidFill>
                          <a:srgbClr val="002060"/>
                        </a:solidFill>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err="1">
                          <a:solidFill>
                            <a:srgbClr val="002060"/>
                          </a:solidFill>
                        </a:rPr>
                        <a:t>mOS</a:t>
                      </a:r>
                      <a:r>
                        <a:rPr lang="en-US" sz="1800" dirty="0">
                          <a:solidFill>
                            <a:srgbClr val="002060"/>
                          </a:solidFill>
                        </a:rPr>
                        <a:t> 10.2 </a:t>
                      </a:r>
                      <a:r>
                        <a:rPr lang="en-US" sz="1800" dirty="0" err="1">
                          <a:solidFill>
                            <a:srgbClr val="002060"/>
                          </a:solidFill>
                        </a:rPr>
                        <a:t>mo</a:t>
                      </a:r>
                      <a:r>
                        <a:rPr lang="en-US" sz="1800" dirty="0">
                          <a:solidFill>
                            <a:srgbClr val="002060"/>
                          </a:solidFill>
                        </a:rPr>
                        <a:t> vs 8.0 </a:t>
                      </a:r>
                      <a:r>
                        <a:rPr lang="en-US" sz="1800" dirty="0" err="1">
                          <a:solidFill>
                            <a:srgbClr val="002060"/>
                          </a:solidFill>
                        </a:rPr>
                        <a:t>mo</a:t>
                      </a:r>
                      <a:endParaRPr lang="en-US" sz="18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5316246"/>
                  </a:ext>
                </a:extLst>
              </a:tr>
              <a:tr h="742706">
                <a:tc vMerge="1">
                  <a:txBody>
                    <a:bodyPr/>
                    <a:lstStyle/>
                    <a:p>
                      <a:r>
                        <a:rPr lang="en-US" b="1" dirty="0">
                          <a:solidFill>
                            <a:srgbClr val="002060"/>
                          </a:solidFill>
                        </a:rPr>
                        <a:t>Second line</a:t>
                      </a:r>
                      <a:endParaRPr lang="en-US"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9D4FF"/>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b="1" baseline="0" dirty="0">
                          <a:solidFill>
                            <a:srgbClr val="002060"/>
                          </a:solidFill>
                        </a:rPr>
                        <a:t>Ramucirumab</a:t>
                      </a:r>
                      <a:r>
                        <a:rPr lang="en-US" sz="1800" b="1" baseline="30000" dirty="0">
                          <a:solidFill>
                            <a:srgbClr val="002060"/>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a:solidFill>
                            <a:srgbClr val="002060"/>
                          </a:solidFill>
                        </a:rPr>
                        <a:t>Ramucirumab vs placebo (N = 565)</a:t>
                      </a:r>
                    </a:p>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a:solidFill>
                            <a:srgbClr val="002060"/>
                          </a:solidFill>
                        </a:rPr>
                        <a:t>Phase III REACH-2 trial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err="1">
                          <a:solidFill>
                            <a:srgbClr val="002060"/>
                          </a:solidFill>
                        </a:rPr>
                        <a:t>mPFS</a:t>
                      </a:r>
                      <a:r>
                        <a:rPr lang="en-US" sz="1800" dirty="0">
                          <a:solidFill>
                            <a:srgbClr val="002060"/>
                          </a:solidFill>
                        </a:rPr>
                        <a:t> 2.8 </a:t>
                      </a:r>
                      <a:r>
                        <a:rPr lang="en-US" sz="1800" dirty="0" err="1">
                          <a:solidFill>
                            <a:srgbClr val="002060"/>
                          </a:solidFill>
                        </a:rPr>
                        <a:t>mo</a:t>
                      </a:r>
                      <a:r>
                        <a:rPr lang="en-US" sz="1800" dirty="0">
                          <a:solidFill>
                            <a:srgbClr val="002060"/>
                          </a:solidFill>
                        </a:rPr>
                        <a:t> vs 1.6 </a:t>
                      </a:r>
                      <a:r>
                        <a:rPr lang="en-US" sz="1800" dirty="0" err="1">
                          <a:solidFill>
                            <a:srgbClr val="002060"/>
                          </a:solidFill>
                        </a:rPr>
                        <a:t>mo</a:t>
                      </a:r>
                      <a:endParaRPr lang="en-US" sz="1800" dirty="0">
                        <a:solidFill>
                          <a:srgbClr val="002060"/>
                        </a:solidFill>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err="1">
                          <a:solidFill>
                            <a:srgbClr val="002060"/>
                          </a:solidFill>
                        </a:rPr>
                        <a:t>mOS</a:t>
                      </a:r>
                      <a:r>
                        <a:rPr lang="en-US" sz="1800" dirty="0">
                          <a:solidFill>
                            <a:srgbClr val="002060"/>
                          </a:solidFill>
                        </a:rPr>
                        <a:t> 8.5 </a:t>
                      </a:r>
                      <a:r>
                        <a:rPr lang="en-US" sz="1800" dirty="0" err="1">
                          <a:solidFill>
                            <a:srgbClr val="002060"/>
                          </a:solidFill>
                        </a:rPr>
                        <a:t>mo</a:t>
                      </a:r>
                      <a:r>
                        <a:rPr lang="en-US" sz="1800" dirty="0">
                          <a:solidFill>
                            <a:srgbClr val="002060"/>
                          </a:solidFill>
                        </a:rPr>
                        <a:t> vs 7.3 </a:t>
                      </a:r>
                      <a:r>
                        <a:rPr lang="en-US" sz="1800" dirty="0" err="1">
                          <a:solidFill>
                            <a:srgbClr val="002060"/>
                          </a:solidFill>
                        </a:rPr>
                        <a:t>mo</a:t>
                      </a:r>
                      <a:endParaRPr lang="en-US" sz="18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4028655"/>
                  </a:ext>
                </a:extLst>
              </a:tr>
            </a:tbl>
          </a:graphicData>
        </a:graphic>
      </p:graphicFrame>
      <p:sp>
        <p:nvSpPr>
          <p:cNvPr id="4" name="TextBox 3">
            <a:extLst>
              <a:ext uri="{FF2B5EF4-FFF2-40B4-BE49-F238E27FC236}">
                <a16:creationId xmlns:a16="http://schemas.microsoft.com/office/drawing/2014/main" id="{ABE4A48B-D7B8-4148-A5A1-512F7B4E0068}"/>
              </a:ext>
            </a:extLst>
          </p:cNvPr>
          <p:cNvSpPr txBox="1">
            <a:spLocks noChangeArrowheads="1"/>
          </p:cNvSpPr>
          <p:nvPr/>
        </p:nvSpPr>
        <p:spPr bwMode="auto">
          <a:xfrm>
            <a:off x="0" y="6132038"/>
            <a:ext cx="10972800"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82880" bIns="91440" anchor="b" anchorCtr="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500" b="0" baseline="30000" dirty="0">
                <a:latin typeface="Calibri" panose="020F0502020204030204" pitchFamily="34" charset="0"/>
                <a:cs typeface="Calibri" panose="020F0502020204030204" pitchFamily="34" charset="0"/>
              </a:rPr>
              <a:t>1 </a:t>
            </a:r>
            <a:r>
              <a:rPr lang="en-US" sz="1500" b="0" dirty="0" err="1">
                <a:latin typeface="Calibri" panose="020F0502020204030204" pitchFamily="34" charset="0"/>
                <a:cs typeface="Calibri" panose="020F0502020204030204" pitchFamily="34" charset="0"/>
              </a:rPr>
              <a:t>Llovet</a:t>
            </a:r>
            <a:r>
              <a:rPr lang="en-US" sz="1500" b="0" dirty="0">
                <a:latin typeface="Calibri" panose="020F0502020204030204" pitchFamily="34" charset="0"/>
                <a:cs typeface="Calibri" panose="020F0502020204030204" pitchFamily="34" charset="0"/>
              </a:rPr>
              <a:t> JM et al. </a:t>
            </a:r>
            <a:r>
              <a:rPr lang="en-US" sz="1500" b="0" i="1" dirty="0">
                <a:latin typeface="Calibri" panose="020F0502020204030204" pitchFamily="34" charset="0"/>
                <a:cs typeface="Calibri" panose="020F0502020204030204" pitchFamily="34" charset="0"/>
              </a:rPr>
              <a:t>N </a:t>
            </a:r>
            <a:r>
              <a:rPr lang="en-US" sz="1500" b="0" i="1" dirty="0" err="1">
                <a:latin typeface="Calibri" panose="020F0502020204030204" pitchFamily="34" charset="0"/>
                <a:cs typeface="Calibri" panose="020F0502020204030204" pitchFamily="34" charset="0"/>
              </a:rPr>
              <a:t>Engl</a:t>
            </a:r>
            <a:r>
              <a:rPr lang="en-US" sz="1500" b="0" i="1" dirty="0">
                <a:latin typeface="Calibri" panose="020F0502020204030204" pitchFamily="34" charset="0"/>
                <a:cs typeface="Calibri" panose="020F0502020204030204" pitchFamily="34" charset="0"/>
              </a:rPr>
              <a:t> J Med</a:t>
            </a:r>
            <a:r>
              <a:rPr lang="en-US" sz="1500" b="0" dirty="0">
                <a:latin typeface="Calibri" panose="020F0502020204030204" pitchFamily="34" charset="0"/>
                <a:cs typeface="Calibri" panose="020F0502020204030204" pitchFamily="34" charset="0"/>
              </a:rPr>
              <a:t> 2008;359(4):378-90; </a:t>
            </a:r>
            <a:r>
              <a:rPr lang="en-US" sz="1500" b="0" baseline="30000" dirty="0">
                <a:latin typeface="Calibri" panose="020F0502020204030204" pitchFamily="34" charset="0"/>
                <a:cs typeface="Calibri" panose="020F0502020204030204" pitchFamily="34" charset="0"/>
              </a:rPr>
              <a:t>2 </a:t>
            </a:r>
            <a:r>
              <a:rPr lang="en-US" sz="1500" b="0" dirty="0">
                <a:latin typeface="Calibri" panose="020F0502020204030204" pitchFamily="34" charset="0"/>
                <a:cs typeface="Calibri" panose="020F0502020204030204" pitchFamily="34" charset="0"/>
              </a:rPr>
              <a:t>Kudo M et al. </a:t>
            </a:r>
            <a:r>
              <a:rPr lang="en-US" sz="1500" b="0" i="1" dirty="0">
                <a:latin typeface="Calibri" panose="020F0502020204030204" pitchFamily="34" charset="0"/>
                <a:cs typeface="Calibri" panose="020F0502020204030204" pitchFamily="34" charset="0"/>
              </a:rPr>
              <a:t>Lancet</a:t>
            </a:r>
            <a:r>
              <a:rPr lang="en-US" sz="1500" b="0" dirty="0">
                <a:latin typeface="Calibri" panose="020F0502020204030204" pitchFamily="34" charset="0"/>
                <a:cs typeface="Calibri" panose="020F0502020204030204" pitchFamily="34" charset="0"/>
              </a:rPr>
              <a:t> 2018;391(10126):1163-73; </a:t>
            </a:r>
            <a:r>
              <a:rPr lang="en-US" sz="1500" b="0" baseline="30000" dirty="0">
                <a:latin typeface="Calibri" panose="020F0502020204030204" pitchFamily="34" charset="0"/>
                <a:cs typeface="Calibri" panose="020F0502020204030204" pitchFamily="34" charset="0"/>
              </a:rPr>
              <a:t>3 </a:t>
            </a:r>
            <a:r>
              <a:rPr lang="en-US" sz="1500" b="0" dirty="0" err="1">
                <a:latin typeface="Calibri" panose="020F0502020204030204" pitchFamily="34" charset="0"/>
                <a:cs typeface="Calibri" panose="020F0502020204030204" pitchFamily="34" charset="0"/>
              </a:rPr>
              <a:t>Bruix</a:t>
            </a:r>
            <a:r>
              <a:rPr lang="en-US" sz="1500" b="0" dirty="0">
                <a:latin typeface="Calibri" panose="020F0502020204030204" pitchFamily="34" charset="0"/>
                <a:cs typeface="Calibri" panose="020F0502020204030204" pitchFamily="34" charset="0"/>
              </a:rPr>
              <a:t> J et al. </a:t>
            </a:r>
            <a:r>
              <a:rPr lang="is-IS" sz="1500" b="0" i="1" dirty="0">
                <a:latin typeface="Calibri" panose="020F0502020204030204" pitchFamily="34" charset="0"/>
                <a:cs typeface="Calibri" panose="020F0502020204030204" pitchFamily="34" charset="0"/>
              </a:rPr>
              <a:t>Lancet </a:t>
            </a:r>
            <a:r>
              <a:rPr lang="is-IS" sz="1500" b="0" dirty="0">
                <a:latin typeface="Calibri" panose="020F0502020204030204" pitchFamily="34" charset="0"/>
                <a:cs typeface="Calibri" panose="020F0502020204030204" pitchFamily="34" charset="0"/>
              </a:rPr>
              <a:t>2017</a:t>
            </a:r>
            <a:r>
              <a:rPr lang="it-IT" sz="1500" b="0" dirty="0">
                <a:latin typeface="Calibri" panose="020F0502020204030204" pitchFamily="34" charset="0"/>
                <a:cs typeface="Calibri" panose="020F0502020204030204" pitchFamily="34" charset="0"/>
              </a:rPr>
              <a:t>;389(10064):56-66; </a:t>
            </a:r>
            <a:r>
              <a:rPr lang="it-IT" sz="1500" b="0" baseline="30000" dirty="0">
                <a:latin typeface="Calibri" panose="020F0502020204030204" pitchFamily="34" charset="0"/>
                <a:cs typeface="Calibri" panose="020F0502020204030204" pitchFamily="34" charset="0"/>
              </a:rPr>
              <a:t>4 </a:t>
            </a:r>
            <a:r>
              <a:rPr lang="it-IT" sz="1500" b="0" dirty="0">
                <a:latin typeface="Calibri" panose="020F0502020204030204" pitchFamily="34" charset="0"/>
                <a:cs typeface="Calibri" panose="020F0502020204030204" pitchFamily="34" charset="0"/>
              </a:rPr>
              <a:t>Abou-Alfa GK et al</a:t>
            </a:r>
            <a:r>
              <a:rPr lang="it-IT" sz="1500" b="0" i="1" dirty="0">
                <a:latin typeface="Calibri" panose="020F0502020204030204" pitchFamily="34" charset="0"/>
                <a:cs typeface="Calibri" panose="020F0502020204030204" pitchFamily="34" charset="0"/>
              </a:rPr>
              <a:t>. </a:t>
            </a:r>
            <a:r>
              <a:rPr lang="it-IT" sz="1500" b="0" i="1" dirty="0" err="1">
                <a:latin typeface="Calibri" panose="020F0502020204030204" pitchFamily="34" charset="0"/>
                <a:cs typeface="Calibri" panose="020F0502020204030204" pitchFamily="34" charset="0"/>
              </a:rPr>
              <a:t>N</a:t>
            </a:r>
            <a:r>
              <a:rPr lang="it-IT" sz="1500" b="0" i="1" dirty="0">
                <a:latin typeface="Calibri" panose="020F0502020204030204" pitchFamily="34" charset="0"/>
                <a:cs typeface="Calibri" panose="020F0502020204030204" pitchFamily="34" charset="0"/>
              </a:rPr>
              <a:t> </a:t>
            </a:r>
            <a:r>
              <a:rPr lang="it-IT" sz="1500" b="0" i="1" dirty="0" err="1">
                <a:latin typeface="Calibri" panose="020F0502020204030204" pitchFamily="34" charset="0"/>
                <a:cs typeface="Calibri" panose="020F0502020204030204" pitchFamily="34" charset="0"/>
              </a:rPr>
              <a:t>Engl</a:t>
            </a:r>
            <a:r>
              <a:rPr lang="it-IT" sz="1500" b="0" i="1" dirty="0">
                <a:latin typeface="Calibri" panose="020F0502020204030204" pitchFamily="34" charset="0"/>
                <a:cs typeface="Calibri" panose="020F0502020204030204" pitchFamily="34" charset="0"/>
              </a:rPr>
              <a:t> </a:t>
            </a:r>
            <a:r>
              <a:rPr lang="it-IT" sz="1500" b="0" i="1" dirty="0" err="1">
                <a:latin typeface="Calibri" panose="020F0502020204030204" pitchFamily="34" charset="0"/>
                <a:cs typeface="Calibri" panose="020F0502020204030204" pitchFamily="34" charset="0"/>
              </a:rPr>
              <a:t>J</a:t>
            </a:r>
            <a:r>
              <a:rPr lang="it-IT" sz="1500" b="0" i="1" dirty="0">
                <a:latin typeface="Calibri" panose="020F0502020204030204" pitchFamily="34" charset="0"/>
                <a:cs typeface="Calibri" panose="020F0502020204030204" pitchFamily="34" charset="0"/>
              </a:rPr>
              <a:t> </a:t>
            </a:r>
            <a:r>
              <a:rPr lang="it-IT" sz="1500" b="0" i="1" dirty="0" err="1">
                <a:latin typeface="Calibri" panose="020F0502020204030204" pitchFamily="34" charset="0"/>
                <a:cs typeface="Calibri" panose="020F0502020204030204" pitchFamily="34" charset="0"/>
              </a:rPr>
              <a:t>Med</a:t>
            </a:r>
            <a:r>
              <a:rPr lang="it-IT" sz="1500" b="0" i="1" dirty="0">
                <a:latin typeface="Calibri" panose="020F0502020204030204" pitchFamily="34" charset="0"/>
                <a:cs typeface="Calibri" panose="020F0502020204030204" pitchFamily="34" charset="0"/>
              </a:rPr>
              <a:t> </a:t>
            </a:r>
            <a:r>
              <a:rPr lang="it-IT" sz="1500" b="0" dirty="0">
                <a:latin typeface="Calibri" panose="020F0502020204030204" pitchFamily="34" charset="0"/>
                <a:cs typeface="Calibri" panose="020F0502020204030204" pitchFamily="34" charset="0"/>
              </a:rPr>
              <a:t>2018;379(1):54-63; </a:t>
            </a:r>
            <a:r>
              <a:rPr lang="it-IT" sz="1500" b="0" baseline="30000" dirty="0">
                <a:latin typeface="Calibri" panose="020F0502020204030204" pitchFamily="34" charset="0"/>
                <a:cs typeface="Calibri" panose="020F0502020204030204" pitchFamily="34" charset="0"/>
              </a:rPr>
              <a:t>5 </a:t>
            </a:r>
            <a:r>
              <a:rPr lang="it-IT" sz="1500" b="0" dirty="0">
                <a:latin typeface="Calibri" panose="020F0502020204030204" pitchFamily="34" charset="0"/>
                <a:cs typeface="Calibri" panose="020F0502020204030204" pitchFamily="34" charset="0"/>
              </a:rPr>
              <a:t>Zhu AX et al. </a:t>
            </a:r>
            <a:r>
              <a:rPr lang="it-IT" sz="1500" b="0" i="1" dirty="0">
                <a:latin typeface="Calibri" panose="020F0502020204030204" pitchFamily="34" charset="0"/>
                <a:cs typeface="Calibri" panose="020F0502020204030204" pitchFamily="34" charset="0"/>
              </a:rPr>
              <a:t>Lancet </a:t>
            </a:r>
            <a:r>
              <a:rPr lang="it-IT" sz="1500" b="0" i="1" dirty="0" err="1">
                <a:latin typeface="Calibri" panose="020F0502020204030204" pitchFamily="34" charset="0"/>
                <a:cs typeface="Calibri" panose="020F0502020204030204" pitchFamily="34" charset="0"/>
              </a:rPr>
              <a:t>Oncol</a:t>
            </a:r>
            <a:r>
              <a:rPr lang="it-IT" sz="1500" b="0" i="1" dirty="0">
                <a:latin typeface="Calibri" panose="020F0502020204030204" pitchFamily="34" charset="0"/>
                <a:cs typeface="Calibri" panose="020F0502020204030204" pitchFamily="34" charset="0"/>
              </a:rPr>
              <a:t> </a:t>
            </a:r>
            <a:r>
              <a:rPr lang="it-IT" sz="1500" b="0" dirty="0">
                <a:latin typeface="Calibri" panose="020F0502020204030204" pitchFamily="34" charset="0"/>
                <a:cs typeface="Calibri" panose="020F0502020204030204" pitchFamily="34" charset="0"/>
              </a:rPr>
              <a:t>2019;20(2):282-96.</a:t>
            </a:r>
          </a:p>
        </p:txBody>
      </p:sp>
      <p:sp>
        <p:nvSpPr>
          <p:cNvPr id="6" name="TextBox 5">
            <a:extLst>
              <a:ext uri="{FF2B5EF4-FFF2-40B4-BE49-F238E27FC236}">
                <a16:creationId xmlns:a16="http://schemas.microsoft.com/office/drawing/2014/main" id="{81721A32-BC66-7F4F-A126-D3E15A3438CC}"/>
              </a:ext>
            </a:extLst>
          </p:cNvPr>
          <p:cNvSpPr txBox="1">
            <a:spLocks noChangeArrowheads="1"/>
          </p:cNvSpPr>
          <p:nvPr/>
        </p:nvSpPr>
        <p:spPr bwMode="auto">
          <a:xfrm>
            <a:off x="811832" y="5495547"/>
            <a:ext cx="10972800"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82880" bIns="91440" anchor="b" anchorCtr="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0" dirty="0">
                <a:latin typeface="Calibri" panose="020F0502020204030204" pitchFamily="34" charset="0"/>
                <a:cs typeface="Calibri" panose="020F0502020204030204" pitchFamily="34" charset="0"/>
              </a:rPr>
              <a:t>TTP = time to progression; </a:t>
            </a:r>
            <a:r>
              <a:rPr lang="en-US" sz="1600" b="0" dirty="0" err="1">
                <a:latin typeface="Calibri" panose="020F0502020204030204" pitchFamily="34" charset="0"/>
                <a:cs typeface="Calibri" panose="020F0502020204030204" pitchFamily="34" charset="0"/>
              </a:rPr>
              <a:t>mPFS</a:t>
            </a:r>
            <a:r>
              <a:rPr lang="en-US" sz="1600" b="0" dirty="0">
                <a:latin typeface="Calibri" panose="020F0502020204030204" pitchFamily="34" charset="0"/>
                <a:cs typeface="Calibri" panose="020F0502020204030204" pitchFamily="34" charset="0"/>
              </a:rPr>
              <a:t> = median progression-free survival ; </a:t>
            </a:r>
            <a:r>
              <a:rPr lang="en-US" sz="1600" b="0" dirty="0" err="1">
                <a:latin typeface="Calibri" panose="020F0502020204030204" pitchFamily="34" charset="0"/>
                <a:cs typeface="Calibri" panose="020F0502020204030204" pitchFamily="34" charset="0"/>
              </a:rPr>
              <a:t>mOS</a:t>
            </a:r>
            <a:r>
              <a:rPr lang="en-US" sz="1600" b="0" dirty="0">
                <a:latin typeface="Calibri" panose="020F0502020204030204" pitchFamily="34" charset="0"/>
                <a:cs typeface="Calibri" panose="020F0502020204030204" pitchFamily="34" charset="0"/>
              </a:rPr>
              <a:t> = median overall survival</a:t>
            </a:r>
          </a:p>
        </p:txBody>
      </p:sp>
    </p:spTree>
    <p:extLst>
      <p:ext uri="{BB962C8B-B14F-4D97-AF65-F5344CB8AC3E}">
        <p14:creationId xmlns:p14="http://schemas.microsoft.com/office/powerpoint/2010/main" val="11910418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891ED7BA-8290-373C-0786-E6C9ADB8375D}"/>
              </a:ext>
            </a:extLst>
          </p:cNvPr>
          <p:cNvPicPr>
            <a:picLocks noChangeAspect="1"/>
          </p:cNvPicPr>
          <p:nvPr/>
        </p:nvPicPr>
        <p:blipFill>
          <a:blip r:embed="rId2"/>
          <a:stretch>
            <a:fillRect/>
          </a:stretch>
        </p:blipFill>
        <p:spPr>
          <a:xfrm>
            <a:off x="731768" y="522986"/>
            <a:ext cx="10394069" cy="5812028"/>
          </a:xfrm>
          <a:prstGeom prst="rect">
            <a:avLst/>
          </a:prstGeom>
        </p:spPr>
      </p:pic>
      <p:sp>
        <p:nvSpPr>
          <p:cNvPr id="4" name="TextBox 3">
            <a:extLst>
              <a:ext uri="{FF2B5EF4-FFF2-40B4-BE49-F238E27FC236}">
                <a16:creationId xmlns:a16="http://schemas.microsoft.com/office/drawing/2014/main" id="{7D492FC9-23BA-342B-8670-2FAFE19863AC}"/>
              </a:ext>
            </a:extLst>
          </p:cNvPr>
          <p:cNvSpPr txBox="1"/>
          <p:nvPr/>
        </p:nvSpPr>
        <p:spPr>
          <a:xfrm>
            <a:off x="4303776" y="731520"/>
            <a:ext cx="307885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D01F54"/>
                </a:solidFill>
                <a:effectLst/>
                <a:uLnTx/>
                <a:uFillTx/>
                <a:latin typeface="Arial" panose="020B0604020202020204" pitchFamily="34" charset="0"/>
                <a:ea typeface="+mn-ea"/>
                <a:cs typeface="Arial" panose="020B0604020202020204" pitchFamily="34" charset="0"/>
              </a:rPr>
              <a:t>2022 | Abstract SO-12</a:t>
            </a:r>
          </a:p>
        </p:txBody>
      </p:sp>
    </p:spTree>
    <p:extLst>
      <p:ext uri="{BB962C8B-B14F-4D97-AF65-F5344CB8AC3E}">
        <p14:creationId xmlns:p14="http://schemas.microsoft.com/office/powerpoint/2010/main" val="629846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1793-778A-82E1-C40D-57EDEAE8F8E3}"/>
              </a:ext>
            </a:extLst>
          </p:cNvPr>
          <p:cNvSpPr>
            <a:spLocks noGrp="1"/>
          </p:cNvSpPr>
          <p:nvPr>
            <p:ph type="title"/>
          </p:nvPr>
        </p:nvSpPr>
        <p:spPr/>
        <p:txBody>
          <a:bodyPr/>
          <a:lstStyle/>
          <a:p>
            <a:r>
              <a:rPr lang="en-US" dirty="0" err="1"/>
              <a:t>CheckMate</a:t>
            </a:r>
            <a:r>
              <a:rPr lang="en-US" dirty="0"/>
              <a:t> 040: Phase I/II Study Design</a:t>
            </a:r>
          </a:p>
        </p:txBody>
      </p:sp>
      <p:sp>
        <p:nvSpPr>
          <p:cNvPr id="3" name="TextBox 2">
            <a:extLst>
              <a:ext uri="{FF2B5EF4-FFF2-40B4-BE49-F238E27FC236}">
                <a16:creationId xmlns:a16="http://schemas.microsoft.com/office/drawing/2014/main" id="{DB8E7ED0-00E3-F70A-0AC2-BA26FFE92A6E}"/>
              </a:ext>
            </a:extLst>
          </p:cNvPr>
          <p:cNvSpPr txBox="1"/>
          <p:nvPr/>
        </p:nvSpPr>
        <p:spPr>
          <a:xfrm>
            <a:off x="119336" y="6477098"/>
            <a:ext cx="6902723"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Melero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ESMO World Congress on Gastrointestinal Cancer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2022;Abstract SO-12. </a:t>
            </a:r>
          </a:p>
        </p:txBody>
      </p:sp>
      <p:pic>
        <p:nvPicPr>
          <p:cNvPr id="13" name="Picture 12" descr="Diagram&#10;&#10;Description automatically generated">
            <a:extLst>
              <a:ext uri="{FF2B5EF4-FFF2-40B4-BE49-F238E27FC236}">
                <a16:creationId xmlns:a16="http://schemas.microsoft.com/office/drawing/2014/main" id="{40AEE161-9630-A94E-8EE1-320DD9160086}"/>
              </a:ext>
            </a:extLst>
          </p:cNvPr>
          <p:cNvPicPr>
            <a:picLocks noChangeAspect="1"/>
          </p:cNvPicPr>
          <p:nvPr/>
        </p:nvPicPr>
        <p:blipFill>
          <a:blip r:embed="rId2"/>
          <a:stretch>
            <a:fillRect/>
          </a:stretch>
        </p:blipFill>
        <p:spPr>
          <a:xfrm>
            <a:off x="784548" y="1222756"/>
            <a:ext cx="10495166" cy="4885436"/>
          </a:xfrm>
          <a:prstGeom prst="rect">
            <a:avLst/>
          </a:prstGeom>
        </p:spPr>
      </p:pic>
    </p:spTree>
    <p:extLst>
      <p:ext uri="{BB962C8B-B14F-4D97-AF65-F5344CB8AC3E}">
        <p14:creationId xmlns:p14="http://schemas.microsoft.com/office/powerpoint/2010/main" val="2517268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1793-778A-82E1-C40D-57EDEAE8F8E3}"/>
              </a:ext>
            </a:extLst>
          </p:cNvPr>
          <p:cNvSpPr>
            <a:spLocks noGrp="1"/>
          </p:cNvSpPr>
          <p:nvPr>
            <p:ph type="title"/>
          </p:nvPr>
        </p:nvSpPr>
        <p:spPr/>
        <p:txBody>
          <a:bodyPr/>
          <a:lstStyle/>
          <a:p>
            <a:r>
              <a:rPr lang="en-US" dirty="0" err="1"/>
              <a:t>CheckMate</a:t>
            </a:r>
            <a:r>
              <a:rPr lang="en-US" dirty="0"/>
              <a:t> 040: 5-Year Efficacy Results</a:t>
            </a:r>
          </a:p>
        </p:txBody>
      </p:sp>
      <p:sp>
        <p:nvSpPr>
          <p:cNvPr id="3" name="TextBox 2">
            <a:extLst>
              <a:ext uri="{FF2B5EF4-FFF2-40B4-BE49-F238E27FC236}">
                <a16:creationId xmlns:a16="http://schemas.microsoft.com/office/drawing/2014/main" id="{DB8E7ED0-00E3-F70A-0AC2-BA26FFE92A6E}"/>
              </a:ext>
            </a:extLst>
          </p:cNvPr>
          <p:cNvSpPr txBox="1"/>
          <p:nvPr/>
        </p:nvSpPr>
        <p:spPr>
          <a:xfrm>
            <a:off x="119336" y="6477098"/>
            <a:ext cx="6902723"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Melero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ESMO World Congress on Gastrointestinal Cancer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2022;Abstract SO-12. </a:t>
            </a:r>
          </a:p>
        </p:txBody>
      </p:sp>
      <p:pic>
        <p:nvPicPr>
          <p:cNvPr id="11" name="Picture 10" descr="Table&#10;&#10;Description automatically generated">
            <a:extLst>
              <a:ext uri="{FF2B5EF4-FFF2-40B4-BE49-F238E27FC236}">
                <a16:creationId xmlns:a16="http://schemas.microsoft.com/office/drawing/2014/main" id="{4F1CFFCA-2A81-314C-AA7C-4AE2FE7310BD}"/>
              </a:ext>
            </a:extLst>
          </p:cNvPr>
          <p:cNvPicPr>
            <a:picLocks noChangeAspect="1"/>
          </p:cNvPicPr>
          <p:nvPr/>
        </p:nvPicPr>
        <p:blipFill>
          <a:blip r:embed="rId2"/>
          <a:stretch>
            <a:fillRect/>
          </a:stretch>
        </p:blipFill>
        <p:spPr>
          <a:xfrm>
            <a:off x="780288" y="1252473"/>
            <a:ext cx="10711955" cy="4775039"/>
          </a:xfrm>
          <a:prstGeom prst="rect">
            <a:avLst/>
          </a:prstGeom>
        </p:spPr>
      </p:pic>
      <p:sp>
        <p:nvSpPr>
          <p:cNvPr id="6" name="TextBox 5">
            <a:extLst>
              <a:ext uri="{FF2B5EF4-FFF2-40B4-BE49-F238E27FC236}">
                <a16:creationId xmlns:a16="http://schemas.microsoft.com/office/drawing/2014/main" id="{13DF6937-914F-584F-B1A5-F19BF77B6BBC}"/>
              </a:ext>
            </a:extLst>
          </p:cNvPr>
          <p:cNvSpPr txBox="1"/>
          <p:nvPr/>
        </p:nvSpPr>
        <p:spPr>
          <a:xfrm>
            <a:off x="927719" y="6039776"/>
            <a:ext cx="4983159"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panose="020F0502020204030204" pitchFamily="34" charset="0"/>
                <a:ea typeface="+mn-ea"/>
                <a:cs typeface="Calibri" panose="020F0502020204030204" pitchFamily="34" charset="0"/>
              </a:rPr>
              <a:t>INV = investigator; BICR = blinded independent central review</a:t>
            </a:r>
          </a:p>
        </p:txBody>
      </p:sp>
    </p:spTree>
    <p:extLst>
      <p:ext uri="{BB962C8B-B14F-4D97-AF65-F5344CB8AC3E}">
        <p14:creationId xmlns:p14="http://schemas.microsoft.com/office/powerpoint/2010/main" val="7090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9AB80A6A-A975-244E-8294-39F44A8C3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1124744"/>
            <a:ext cx="10276794" cy="3744416"/>
          </a:xfrm>
          <a:prstGeom prst="rect">
            <a:avLst/>
          </a:prstGeom>
        </p:spPr>
      </p:pic>
      <p:sp>
        <p:nvSpPr>
          <p:cNvPr id="10" name="Rectangle 9">
            <a:extLst>
              <a:ext uri="{FF2B5EF4-FFF2-40B4-BE49-F238E27FC236}">
                <a16:creationId xmlns:a16="http://schemas.microsoft.com/office/drawing/2014/main" id="{A03177AA-4987-BE41-A750-0F34B63B0177}"/>
              </a:ext>
            </a:extLst>
          </p:cNvPr>
          <p:cNvSpPr/>
          <p:nvPr/>
        </p:nvSpPr>
        <p:spPr bwMode="auto">
          <a:xfrm>
            <a:off x="5663952" y="1340768"/>
            <a:ext cx="720080"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Rectangle 10">
            <a:extLst>
              <a:ext uri="{FF2B5EF4-FFF2-40B4-BE49-F238E27FC236}">
                <a16:creationId xmlns:a16="http://schemas.microsoft.com/office/drawing/2014/main" id="{7ACA41F6-CD0E-374F-AAA5-8A8B5E3F85FC}"/>
              </a:ext>
            </a:extLst>
          </p:cNvPr>
          <p:cNvSpPr/>
          <p:nvPr/>
        </p:nvSpPr>
        <p:spPr bwMode="auto">
          <a:xfrm>
            <a:off x="839416" y="4869160"/>
            <a:ext cx="10276794"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2" name="Rectangle 11">
            <a:extLst>
              <a:ext uri="{FF2B5EF4-FFF2-40B4-BE49-F238E27FC236}">
                <a16:creationId xmlns:a16="http://schemas.microsoft.com/office/drawing/2014/main" id="{4ACAB922-6E5C-8149-AE1C-1EBD67CEC276}"/>
              </a:ext>
            </a:extLst>
          </p:cNvPr>
          <p:cNvSpPr/>
          <p:nvPr/>
        </p:nvSpPr>
        <p:spPr>
          <a:xfrm>
            <a:off x="4419466" y="4952214"/>
            <a:ext cx="6696744" cy="400110"/>
          </a:xfrm>
          <a:prstGeom prst="rect">
            <a:avLst/>
          </a:prstGeom>
        </p:spPr>
        <p:txBody>
          <a:bodyPr wrap="square">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1766A4"/>
                </a:solidFill>
                <a:effectLst/>
                <a:uLnTx/>
                <a:uFillTx/>
                <a:latin typeface="Arial" panose="020B0604020202020204" pitchFamily="34" charset="0"/>
                <a:ea typeface="ＭＳ Ｐゴシック" charset="0"/>
                <a:cs typeface="Arial" panose="020B0604020202020204" pitchFamily="34" charset="0"/>
              </a:rPr>
              <a:t>J Hepatol </a:t>
            </a:r>
            <a:r>
              <a:rPr kumimoji="0" lang="en-US" sz="2000" b="1" i="0" u="none" strike="noStrike" kern="1200" cap="none" spc="0" normalizeH="0" baseline="0" noProof="0" dirty="0">
                <a:ln>
                  <a:noFill/>
                </a:ln>
                <a:solidFill>
                  <a:srgbClr val="1766A4"/>
                </a:solidFill>
                <a:effectLst/>
                <a:uLnTx/>
                <a:uFillTx/>
                <a:latin typeface="Arial" panose="020B0604020202020204" pitchFamily="34" charset="0"/>
                <a:ea typeface="ＭＳ Ｐゴシック" charset="0"/>
                <a:cs typeface="Arial" panose="020B0604020202020204" pitchFamily="34" charset="0"/>
              </a:rPr>
              <a:t>2022;76(4):862-73.</a:t>
            </a:r>
            <a:endParaRPr kumimoji="0" lang="en-US" sz="2000" b="1" i="0" u="none" strike="noStrike" kern="1200" cap="none" spc="0" normalizeH="0" baseline="0" noProof="0" dirty="0">
              <a:ln>
                <a:noFill/>
              </a:ln>
              <a:solidFill>
                <a:srgbClr val="1766A4"/>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2649300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1793-778A-82E1-C40D-57EDEAE8F8E3}"/>
              </a:ext>
            </a:extLst>
          </p:cNvPr>
          <p:cNvSpPr>
            <a:spLocks noGrp="1"/>
          </p:cNvSpPr>
          <p:nvPr>
            <p:ph type="title"/>
          </p:nvPr>
        </p:nvSpPr>
        <p:spPr/>
        <p:txBody>
          <a:bodyPr/>
          <a:lstStyle/>
          <a:p>
            <a:r>
              <a:rPr lang="en-US" dirty="0" err="1"/>
              <a:t>CheckMate</a:t>
            </a:r>
            <a:r>
              <a:rPr lang="en-US" dirty="0"/>
              <a:t> 040: 5-Year Overall Survival</a:t>
            </a:r>
          </a:p>
        </p:txBody>
      </p:sp>
      <p:pic>
        <p:nvPicPr>
          <p:cNvPr id="9" name="Picture 8" descr="Chart&#10;&#10;Description automatically generated with low confidence">
            <a:extLst>
              <a:ext uri="{FF2B5EF4-FFF2-40B4-BE49-F238E27FC236}">
                <a16:creationId xmlns:a16="http://schemas.microsoft.com/office/drawing/2014/main" id="{E7CBD60C-C28E-1307-BE10-553B59265B8E}"/>
              </a:ext>
            </a:extLst>
          </p:cNvPr>
          <p:cNvPicPr>
            <a:picLocks noChangeAspect="1"/>
          </p:cNvPicPr>
          <p:nvPr/>
        </p:nvPicPr>
        <p:blipFill>
          <a:blip r:embed="rId2"/>
          <a:stretch>
            <a:fillRect/>
          </a:stretch>
        </p:blipFill>
        <p:spPr>
          <a:xfrm>
            <a:off x="607483" y="1127760"/>
            <a:ext cx="10625074" cy="5153230"/>
          </a:xfrm>
          <a:prstGeom prst="rect">
            <a:avLst/>
          </a:prstGeom>
        </p:spPr>
      </p:pic>
      <p:sp>
        <p:nvSpPr>
          <p:cNvPr id="10" name="TextBox 9">
            <a:extLst>
              <a:ext uri="{FF2B5EF4-FFF2-40B4-BE49-F238E27FC236}">
                <a16:creationId xmlns:a16="http://schemas.microsoft.com/office/drawing/2014/main" id="{636CD2E6-5B97-5663-5EEE-E70FFE768985}"/>
              </a:ext>
            </a:extLst>
          </p:cNvPr>
          <p:cNvSpPr txBox="1"/>
          <p:nvPr/>
        </p:nvSpPr>
        <p:spPr>
          <a:xfrm>
            <a:off x="119336" y="6477098"/>
            <a:ext cx="6902723"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Melero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ESMO World Congress on Gastrointestinal Cancer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2022;Abstract SO-12. </a:t>
            </a:r>
          </a:p>
        </p:txBody>
      </p:sp>
      <p:sp>
        <p:nvSpPr>
          <p:cNvPr id="11" name="Rectangle 10">
            <a:extLst>
              <a:ext uri="{FF2B5EF4-FFF2-40B4-BE49-F238E27FC236}">
                <a16:creationId xmlns:a16="http://schemas.microsoft.com/office/drawing/2014/main" id="{0AEEA653-9D7F-6CCB-20F1-86390AA90158}"/>
              </a:ext>
            </a:extLst>
          </p:cNvPr>
          <p:cNvSpPr/>
          <p:nvPr/>
        </p:nvSpPr>
        <p:spPr bwMode="auto">
          <a:xfrm>
            <a:off x="11045952" y="6047232"/>
            <a:ext cx="134112" cy="2072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243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CC0B9394-1526-380D-1B31-D2205F262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404664"/>
            <a:ext cx="10992372" cy="4968552"/>
          </a:xfrm>
          <a:prstGeom prst="rect">
            <a:avLst/>
          </a:prstGeom>
        </p:spPr>
      </p:pic>
      <p:sp>
        <p:nvSpPr>
          <p:cNvPr id="5" name="TextBox 4">
            <a:extLst>
              <a:ext uri="{FF2B5EF4-FFF2-40B4-BE49-F238E27FC236}">
                <a16:creationId xmlns:a16="http://schemas.microsoft.com/office/drawing/2014/main" id="{180C3E12-3521-8C00-6D9F-E074EB52E6EF}"/>
              </a:ext>
            </a:extLst>
          </p:cNvPr>
          <p:cNvSpPr txBox="1"/>
          <p:nvPr/>
        </p:nvSpPr>
        <p:spPr>
          <a:xfrm>
            <a:off x="6566111" y="4942329"/>
            <a:ext cx="4977645" cy="430887"/>
          </a:xfrm>
          <a:prstGeom prst="rect">
            <a:avLst/>
          </a:prstGeom>
          <a:noFill/>
        </p:spPr>
        <p:txBody>
          <a:bodyPr wrap="none" rtlCol="0">
            <a:spAutoFit/>
          </a:bodyPr>
          <a:lstStyle/>
          <a:p>
            <a:r>
              <a:rPr lang="en-US" sz="2200" i="1" dirty="0">
                <a:solidFill>
                  <a:srgbClr val="1474A7"/>
                </a:solidFill>
              </a:rPr>
              <a:t>J Clin Oncol </a:t>
            </a:r>
            <a:r>
              <a:rPr lang="en-US" sz="2200" dirty="0">
                <a:solidFill>
                  <a:srgbClr val="1474A7"/>
                </a:solidFill>
              </a:rPr>
              <a:t>2021;39(27):2991-3001.</a:t>
            </a:r>
          </a:p>
        </p:txBody>
      </p:sp>
    </p:spTree>
    <p:extLst>
      <p:ext uri="{BB962C8B-B14F-4D97-AF65-F5344CB8AC3E}">
        <p14:creationId xmlns:p14="http://schemas.microsoft.com/office/powerpoint/2010/main" val="3589892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1793-778A-82E1-C40D-57EDEAE8F8E3}"/>
              </a:ext>
            </a:extLst>
          </p:cNvPr>
          <p:cNvSpPr>
            <a:spLocks noGrp="1"/>
          </p:cNvSpPr>
          <p:nvPr>
            <p:ph type="title"/>
          </p:nvPr>
        </p:nvSpPr>
        <p:spPr/>
        <p:txBody>
          <a:bodyPr/>
          <a:lstStyle/>
          <a:p>
            <a:pPr algn="l"/>
            <a:r>
              <a:rPr lang="en-US" dirty="0"/>
              <a:t>Durvalumab and </a:t>
            </a:r>
            <a:r>
              <a:rPr lang="en-US" dirty="0" err="1"/>
              <a:t>Tremelimumab</a:t>
            </a:r>
            <a:r>
              <a:rPr lang="en-US" dirty="0"/>
              <a:t> Alone or in Combination for Progressive HCC After Prior Sorafenib: Response Outcomes</a:t>
            </a:r>
          </a:p>
        </p:txBody>
      </p:sp>
      <p:graphicFrame>
        <p:nvGraphicFramePr>
          <p:cNvPr id="7" name="Table 7">
            <a:extLst>
              <a:ext uri="{FF2B5EF4-FFF2-40B4-BE49-F238E27FC236}">
                <a16:creationId xmlns:a16="http://schemas.microsoft.com/office/drawing/2014/main" id="{C25ED16D-5033-BBEA-9FBC-C35D7E853664}"/>
              </a:ext>
            </a:extLst>
          </p:cNvPr>
          <p:cNvGraphicFramePr>
            <a:graphicFrameLocks noGrp="1"/>
          </p:cNvGraphicFramePr>
          <p:nvPr>
            <p:ph idx="1"/>
            <p:extLst>
              <p:ext uri="{D42A27DB-BD31-4B8C-83A1-F6EECF244321}">
                <p14:modId xmlns:p14="http://schemas.microsoft.com/office/powerpoint/2010/main" val="273413394"/>
              </p:ext>
            </p:extLst>
          </p:nvPr>
        </p:nvGraphicFramePr>
        <p:xfrm>
          <a:off x="912818" y="1670154"/>
          <a:ext cx="10358435" cy="3885156"/>
        </p:xfrm>
        <a:graphic>
          <a:graphicData uri="http://schemas.openxmlformats.org/drawingml/2006/table">
            <a:tbl>
              <a:tblPr firstRow="1" bandRow="1">
                <a:tableStyleId>{21E4AEA4-8DFA-4A89-87EB-49C32662AFE0}</a:tableStyleId>
              </a:tblPr>
              <a:tblGrid>
                <a:gridCol w="2302867">
                  <a:extLst>
                    <a:ext uri="{9D8B030D-6E8A-4147-A177-3AD203B41FA5}">
                      <a16:colId xmlns:a16="http://schemas.microsoft.com/office/drawing/2014/main" val="1649399455"/>
                    </a:ext>
                  </a:extLst>
                </a:gridCol>
                <a:gridCol w="1840507">
                  <a:extLst>
                    <a:ext uri="{9D8B030D-6E8A-4147-A177-3AD203B41FA5}">
                      <a16:colId xmlns:a16="http://schemas.microsoft.com/office/drawing/2014/main" val="2544263170"/>
                    </a:ext>
                  </a:extLst>
                </a:gridCol>
                <a:gridCol w="2071687">
                  <a:extLst>
                    <a:ext uri="{9D8B030D-6E8A-4147-A177-3AD203B41FA5}">
                      <a16:colId xmlns:a16="http://schemas.microsoft.com/office/drawing/2014/main" val="1420082908"/>
                    </a:ext>
                  </a:extLst>
                </a:gridCol>
                <a:gridCol w="2071687">
                  <a:extLst>
                    <a:ext uri="{9D8B030D-6E8A-4147-A177-3AD203B41FA5}">
                      <a16:colId xmlns:a16="http://schemas.microsoft.com/office/drawing/2014/main" val="3528661463"/>
                    </a:ext>
                  </a:extLst>
                </a:gridCol>
                <a:gridCol w="2071687">
                  <a:extLst>
                    <a:ext uri="{9D8B030D-6E8A-4147-A177-3AD203B41FA5}">
                      <a16:colId xmlns:a16="http://schemas.microsoft.com/office/drawing/2014/main" val="4079332024"/>
                    </a:ext>
                  </a:extLst>
                </a:gridCol>
              </a:tblGrid>
              <a:tr h="783848">
                <a:tc>
                  <a:txBody>
                    <a:bodyPr/>
                    <a:lstStyle/>
                    <a:p>
                      <a:r>
                        <a:rPr lang="en-US" sz="2000" dirty="0"/>
                        <a:t>Outcome</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T300 + D</a:t>
                      </a:r>
                    </a:p>
                    <a:p>
                      <a:pPr algn="ctr"/>
                      <a:r>
                        <a:rPr lang="en-US" sz="2000" dirty="0"/>
                        <a:t>(n = 75)</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Durvalumab</a:t>
                      </a:r>
                    </a:p>
                    <a:p>
                      <a:pPr algn="ctr"/>
                      <a:r>
                        <a:rPr lang="en-US" sz="2000" dirty="0"/>
                        <a:t>(n = 104)</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err="1"/>
                        <a:t>Tremelimumab</a:t>
                      </a:r>
                      <a:endParaRPr lang="en-US" sz="2000" dirty="0"/>
                    </a:p>
                    <a:p>
                      <a:pPr algn="ctr"/>
                      <a:r>
                        <a:rPr lang="en-US" sz="2000" dirty="0"/>
                        <a:t>(n = 69)</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T75 + D</a:t>
                      </a:r>
                    </a:p>
                    <a:p>
                      <a:pPr algn="ctr"/>
                      <a:r>
                        <a:rPr lang="en-US" sz="2000" dirty="0"/>
                        <a:t>(n = 84)</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419828516"/>
                  </a:ext>
                </a:extLst>
              </a:tr>
              <a:tr h="443044">
                <a:tc>
                  <a:txBody>
                    <a:bodyPr/>
                    <a:lstStyle/>
                    <a:p>
                      <a:r>
                        <a:rPr lang="en-US" sz="2000" dirty="0"/>
                        <a:t>ORR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30348176"/>
                  </a:ext>
                </a:extLst>
              </a:tr>
              <a:tr h="443044">
                <a:tc>
                  <a:txBody>
                    <a:bodyPr/>
                    <a:lstStyle/>
                    <a:p>
                      <a:r>
                        <a:rPr lang="en-US" sz="2000" dirty="0"/>
                        <a:t>  CR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9189032"/>
                  </a:ext>
                </a:extLst>
              </a:tr>
              <a:tr h="443044">
                <a:tc>
                  <a:txBody>
                    <a:bodyPr/>
                    <a:lstStyle/>
                    <a:p>
                      <a:r>
                        <a:rPr lang="en-US" sz="2000" dirty="0"/>
                        <a:t>  PR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1726057105"/>
                  </a:ext>
                </a:extLst>
              </a:tr>
              <a:tr h="443044">
                <a:tc>
                  <a:txBody>
                    <a:bodyPr/>
                    <a:lstStyle/>
                    <a:p>
                      <a:r>
                        <a:rPr lang="en-US" sz="2000" dirty="0"/>
                        <a:t>  SD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4836882"/>
                  </a:ext>
                </a:extLst>
              </a:tr>
              <a:tr h="443044">
                <a:tc>
                  <a:txBody>
                    <a:bodyPr/>
                    <a:lstStyle/>
                    <a:p>
                      <a:r>
                        <a:rPr lang="en-US" sz="2000" dirty="0"/>
                        <a:t>Disease control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3252576492"/>
                  </a:ext>
                </a:extLst>
              </a:tr>
              <a:tr h="443044">
                <a:tc>
                  <a:txBody>
                    <a:bodyPr/>
                    <a:lstStyle/>
                    <a:p>
                      <a:r>
                        <a:rPr lang="en-US" sz="2000" dirty="0"/>
                        <a:t>Median </a:t>
                      </a:r>
                      <a:r>
                        <a:rPr lang="en-US" sz="2000" dirty="0" err="1"/>
                        <a:t>DoR</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Not reached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11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24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13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3238643"/>
                  </a:ext>
                </a:extLst>
              </a:tr>
              <a:tr h="443044">
                <a:tc>
                  <a:txBody>
                    <a:bodyPr/>
                    <a:lstStyle/>
                    <a:p>
                      <a:r>
                        <a:rPr lang="en-US" sz="2000" dirty="0"/>
                        <a:t>Median PFS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2.2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2.1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2.7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1.9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4158537160"/>
                  </a:ext>
                </a:extLst>
              </a:tr>
            </a:tbl>
          </a:graphicData>
        </a:graphic>
      </p:graphicFrame>
      <p:sp>
        <p:nvSpPr>
          <p:cNvPr id="3" name="TextBox 2">
            <a:extLst>
              <a:ext uri="{FF2B5EF4-FFF2-40B4-BE49-F238E27FC236}">
                <a16:creationId xmlns:a16="http://schemas.microsoft.com/office/drawing/2014/main" id="{DB8E7ED0-00E3-F70A-0AC2-BA26FFE92A6E}"/>
              </a:ext>
            </a:extLst>
          </p:cNvPr>
          <p:cNvSpPr txBox="1"/>
          <p:nvPr/>
        </p:nvSpPr>
        <p:spPr>
          <a:xfrm>
            <a:off x="119336" y="6477098"/>
            <a:ext cx="436279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Kelley RK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2021;39(27):2991-3001. </a:t>
            </a:r>
          </a:p>
        </p:txBody>
      </p:sp>
      <p:sp>
        <p:nvSpPr>
          <p:cNvPr id="5" name="TextBox 4">
            <a:extLst>
              <a:ext uri="{FF2B5EF4-FFF2-40B4-BE49-F238E27FC236}">
                <a16:creationId xmlns:a16="http://schemas.microsoft.com/office/drawing/2014/main" id="{A5C84245-3F66-F14D-B116-89E1DFBD044F}"/>
              </a:ext>
            </a:extLst>
          </p:cNvPr>
          <p:cNvSpPr txBox="1"/>
          <p:nvPr/>
        </p:nvSpPr>
        <p:spPr>
          <a:xfrm>
            <a:off x="858925" y="5616486"/>
            <a:ext cx="10133620" cy="553998"/>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ORR = objective response rate; CR = complete response; PR = partial response; SD = stable disease; </a:t>
            </a:r>
            <a:r>
              <a:rPr lang="en-US" sz="1500" b="0" dirty="0" err="1">
                <a:solidFill>
                  <a:schemeClr val="tx1"/>
                </a:solidFill>
                <a:latin typeface="Calibri" panose="020F0502020204030204" pitchFamily="34" charset="0"/>
                <a:cs typeface="Calibri" panose="020F0502020204030204" pitchFamily="34" charset="0"/>
              </a:rPr>
              <a:t>DoR</a:t>
            </a:r>
            <a:r>
              <a:rPr lang="en-US" sz="1500" b="0" dirty="0">
                <a:solidFill>
                  <a:schemeClr val="tx1"/>
                </a:solidFill>
                <a:latin typeface="Calibri" panose="020F0502020204030204" pitchFamily="34" charset="0"/>
                <a:cs typeface="Calibri" panose="020F0502020204030204" pitchFamily="34" charset="0"/>
              </a:rPr>
              <a:t> = duration of response; PFS = progression-free survival</a:t>
            </a:r>
          </a:p>
        </p:txBody>
      </p:sp>
    </p:spTree>
    <p:extLst>
      <p:ext uri="{BB962C8B-B14F-4D97-AF65-F5344CB8AC3E}">
        <p14:creationId xmlns:p14="http://schemas.microsoft.com/office/powerpoint/2010/main" val="3084727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1793-778A-82E1-C40D-57EDEAE8F8E3}"/>
              </a:ext>
            </a:extLst>
          </p:cNvPr>
          <p:cNvSpPr>
            <a:spLocks noGrp="1"/>
          </p:cNvSpPr>
          <p:nvPr>
            <p:ph type="title"/>
          </p:nvPr>
        </p:nvSpPr>
        <p:spPr>
          <a:xfrm>
            <a:off x="912286" y="131676"/>
            <a:ext cx="10358967" cy="1143000"/>
          </a:xfrm>
        </p:spPr>
        <p:txBody>
          <a:bodyPr/>
          <a:lstStyle/>
          <a:p>
            <a:pPr algn="l"/>
            <a:r>
              <a:rPr lang="en-US" dirty="0"/>
              <a:t>Durvalumab and </a:t>
            </a:r>
            <a:r>
              <a:rPr lang="en-US" dirty="0" err="1"/>
              <a:t>Tremelimumab</a:t>
            </a:r>
            <a:r>
              <a:rPr lang="en-US" dirty="0"/>
              <a:t> Alone or in Combination for Progressive HCC After Prior Sorafenib: Overall Survival</a:t>
            </a:r>
          </a:p>
        </p:txBody>
      </p:sp>
      <p:pic>
        <p:nvPicPr>
          <p:cNvPr id="5" name="Picture 4" descr="Chart&#10;&#10;Description automatically generated">
            <a:extLst>
              <a:ext uri="{FF2B5EF4-FFF2-40B4-BE49-F238E27FC236}">
                <a16:creationId xmlns:a16="http://schemas.microsoft.com/office/drawing/2014/main" id="{268D8A42-29CC-28D7-2274-0E073FE30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9134" y="1274676"/>
            <a:ext cx="7165269" cy="5054442"/>
          </a:xfrm>
          <a:prstGeom prst="rect">
            <a:avLst/>
          </a:prstGeom>
        </p:spPr>
      </p:pic>
      <p:sp>
        <p:nvSpPr>
          <p:cNvPr id="6" name="TextBox 5">
            <a:extLst>
              <a:ext uri="{FF2B5EF4-FFF2-40B4-BE49-F238E27FC236}">
                <a16:creationId xmlns:a16="http://schemas.microsoft.com/office/drawing/2014/main" id="{F860174D-C431-5E41-87CC-7C8D83EE59B7}"/>
              </a:ext>
            </a:extLst>
          </p:cNvPr>
          <p:cNvSpPr txBox="1"/>
          <p:nvPr/>
        </p:nvSpPr>
        <p:spPr>
          <a:xfrm>
            <a:off x="119336" y="6477098"/>
            <a:ext cx="436279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Kelley RK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2021;39(27):2991-3001. </a:t>
            </a:r>
          </a:p>
        </p:txBody>
      </p:sp>
    </p:spTree>
    <p:extLst>
      <p:ext uri="{BB962C8B-B14F-4D97-AF65-F5344CB8AC3E}">
        <p14:creationId xmlns:p14="http://schemas.microsoft.com/office/powerpoint/2010/main" val="580483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FEE8ABD-CB6E-2104-2E12-7EB1EAD1F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47" y="188640"/>
            <a:ext cx="10507705" cy="6010325"/>
          </a:xfrm>
          <a:prstGeom prst="rect">
            <a:avLst/>
          </a:prstGeom>
        </p:spPr>
      </p:pic>
      <p:sp>
        <p:nvSpPr>
          <p:cNvPr id="7" name="Rectangle 6">
            <a:extLst>
              <a:ext uri="{FF2B5EF4-FFF2-40B4-BE49-F238E27FC236}">
                <a16:creationId xmlns:a16="http://schemas.microsoft.com/office/drawing/2014/main" id="{0A9AE864-B96E-8279-CE8F-CBD2C22A1211}"/>
              </a:ext>
            </a:extLst>
          </p:cNvPr>
          <p:cNvSpPr/>
          <p:nvPr/>
        </p:nvSpPr>
        <p:spPr bwMode="auto">
          <a:xfrm>
            <a:off x="1343472" y="4293096"/>
            <a:ext cx="9577064" cy="180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7F9732AD-BCF1-5BC8-7763-3952EE4D2F69}"/>
              </a:ext>
            </a:extLst>
          </p:cNvPr>
          <p:cNvSpPr txBox="1"/>
          <p:nvPr/>
        </p:nvSpPr>
        <p:spPr>
          <a:xfrm>
            <a:off x="2244978" y="4729663"/>
            <a:ext cx="7774051" cy="430887"/>
          </a:xfrm>
          <a:prstGeom prst="rect">
            <a:avLst/>
          </a:prstGeom>
          <a:noFill/>
        </p:spPr>
        <p:txBody>
          <a:bodyPr wrap="none" rtlCol="0">
            <a:spAutoFit/>
          </a:bodyPr>
          <a:lstStyle/>
          <a:p>
            <a:r>
              <a:rPr lang="en-US" sz="2200" dirty="0">
                <a:solidFill>
                  <a:srgbClr val="0A6361"/>
                </a:solidFill>
              </a:rPr>
              <a:t>Gastrointestinal Cancers Symposium 2022;Abstract 383.</a:t>
            </a:r>
          </a:p>
        </p:txBody>
      </p:sp>
    </p:spTree>
    <p:extLst>
      <p:ext uri="{BB962C8B-B14F-4D97-AF65-F5344CB8AC3E}">
        <p14:creationId xmlns:p14="http://schemas.microsoft.com/office/powerpoint/2010/main" val="434217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C6E9-FBF1-B08D-3F78-74D8649B830E}"/>
              </a:ext>
            </a:extLst>
          </p:cNvPr>
          <p:cNvSpPr>
            <a:spLocks noGrp="1"/>
          </p:cNvSpPr>
          <p:nvPr>
            <p:ph type="title"/>
          </p:nvPr>
        </p:nvSpPr>
        <p:spPr/>
        <p:txBody>
          <a:bodyPr/>
          <a:lstStyle/>
          <a:p>
            <a:r>
              <a:rPr lang="en-US" dirty="0"/>
              <a:t>KEYNOTE-394 Study Design and Statistical Considerations </a:t>
            </a:r>
          </a:p>
        </p:txBody>
      </p:sp>
      <p:sp>
        <p:nvSpPr>
          <p:cNvPr id="3" name="TextBox 2">
            <a:extLst>
              <a:ext uri="{FF2B5EF4-FFF2-40B4-BE49-F238E27FC236}">
                <a16:creationId xmlns:a16="http://schemas.microsoft.com/office/drawing/2014/main" id="{743BEFFB-03C0-FC97-4CD7-9C3D21B8C53C}"/>
              </a:ext>
            </a:extLst>
          </p:cNvPr>
          <p:cNvSpPr txBox="1"/>
          <p:nvPr/>
        </p:nvSpPr>
        <p:spPr>
          <a:xfrm>
            <a:off x="119336" y="6477098"/>
            <a:ext cx="546713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Qin S et al. Gastrointestinal Cancers Symposium 2022;Abstract 383.</a:t>
            </a:r>
          </a:p>
        </p:txBody>
      </p:sp>
      <p:pic>
        <p:nvPicPr>
          <p:cNvPr id="5" name="Picture 4" descr="Diagram&#10;&#10;Description automatically generated">
            <a:extLst>
              <a:ext uri="{FF2B5EF4-FFF2-40B4-BE49-F238E27FC236}">
                <a16:creationId xmlns:a16="http://schemas.microsoft.com/office/drawing/2014/main" id="{8ED76E22-4327-7FAD-64B0-F148150C0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56" y="1484784"/>
            <a:ext cx="11596088" cy="4149694"/>
          </a:xfrm>
          <a:prstGeom prst="rect">
            <a:avLst/>
          </a:prstGeom>
        </p:spPr>
      </p:pic>
    </p:spTree>
    <p:extLst>
      <p:ext uri="{BB962C8B-B14F-4D97-AF65-F5344CB8AC3E}">
        <p14:creationId xmlns:p14="http://schemas.microsoft.com/office/powerpoint/2010/main" val="1077255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DA37C3-F5C6-46AA-47AE-9F5040B7B4BA}"/>
              </a:ext>
            </a:extLst>
          </p:cNvPr>
          <p:cNvSpPr/>
          <p:nvPr/>
        </p:nvSpPr>
        <p:spPr bwMode="auto">
          <a:xfrm>
            <a:off x="119336" y="908720"/>
            <a:ext cx="11953328" cy="48245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1B51C6E9-FBF1-B08D-3F78-74D8649B830E}"/>
              </a:ext>
            </a:extLst>
          </p:cNvPr>
          <p:cNvSpPr>
            <a:spLocks noGrp="1"/>
          </p:cNvSpPr>
          <p:nvPr>
            <p:ph type="title"/>
          </p:nvPr>
        </p:nvSpPr>
        <p:spPr>
          <a:xfrm>
            <a:off x="912286" y="12450"/>
            <a:ext cx="10358967" cy="1143000"/>
          </a:xfrm>
        </p:spPr>
        <p:txBody>
          <a:bodyPr/>
          <a:lstStyle/>
          <a:p>
            <a:r>
              <a:rPr lang="en-US" dirty="0"/>
              <a:t>KEYNOTE-394: Overall Survival</a:t>
            </a:r>
          </a:p>
        </p:txBody>
      </p:sp>
      <p:pic>
        <p:nvPicPr>
          <p:cNvPr id="6" name="Picture 5" descr="Graphical user interface&#10;&#10;Description automatically generated">
            <a:extLst>
              <a:ext uri="{FF2B5EF4-FFF2-40B4-BE49-F238E27FC236}">
                <a16:creationId xmlns:a16="http://schemas.microsoft.com/office/drawing/2014/main" id="{BCF68205-BE6E-8FB2-BA4C-54C279CEE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074844"/>
            <a:ext cx="11377264" cy="4450986"/>
          </a:xfrm>
          <a:prstGeom prst="rect">
            <a:avLst/>
          </a:prstGeom>
        </p:spPr>
      </p:pic>
      <p:sp>
        <p:nvSpPr>
          <p:cNvPr id="8" name="Rectangle 7">
            <a:extLst>
              <a:ext uri="{FF2B5EF4-FFF2-40B4-BE49-F238E27FC236}">
                <a16:creationId xmlns:a16="http://schemas.microsoft.com/office/drawing/2014/main" id="{A6F3D4C3-6FBF-8036-F7D4-5F56567C1E2D}"/>
              </a:ext>
            </a:extLst>
          </p:cNvPr>
          <p:cNvSpPr/>
          <p:nvPr/>
        </p:nvSpPr>
        <p:spPr bwMode="auto">
          <a:xfrm>
            <a:off x="479376" y="5373216"/>
            <a:ext cx="576064"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TextBox 8">
            <a:extLst>
              <a:ext uri="{FF2B5EF4-FFF2-40B4-BE49-F238E27FC236}">
                <a16:creationId xmlns:a16="http://schemas.microsoft.com/office/drawing/2014/main" id="{9EAA3FCD-EA76-C94A-816C-1B7289EE937F}"/>
              </a:ext>
            </a:extLst>
          </p:cNvPr>
          <p:cNvSpPr txBox="1"/>
          <p:nvPr/>
        </p:nvSpPr>
        <p:spPr>
          <a:xfrm>
            <a:off x="119336" y="6477098"/>
            <a:ext cx="546713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Qin S et al. Gastrointestinal Cancers Symposium 2022;Abstract 383.</a:t>
            </a:r>
          </a:p>
        </p:txBody>
      </p:sp>
    </p:spTree>
    <p:extLst>
      <p:ext uri="{BB962C8B-B14F-4D97-AF65-F5344CB8AC3E}">
        <p14:creationId xmlns:p14="http://schemas.microsoft.com/office/powerpoint/2010/main" val="2855686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B46104-4B64-630B-1152-C10173A83656}"/>
              </a:ext>
            </a:extLst>
          </p:cNvPr>
          <p:cNvSpPr/>
          <p:nvPr/>
        </p:nvSpPr>
        <p:spPr bwMode="auto">
          <a:xfrm>
            <a:off x="335360" y="1052736"/>
            <a:ext cx="11521280" cy="50405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1B51C6E9-FBF1-B08D-3F78-74D8649B830E}"/>
              </a:ext>
            </a:extLst>
          </p:cNvPr>
          <p:cNvSpPr>
            <a:spLocks noGrp="1"/>
          </p:cNvSpPr>
          <p:nvPr>
            <p:ph type="title"/>
          </p:nvPr>
        </p:nvSpPr>
        <p:spPr>
          <a:xfrm>
            <a:off x="912286" y="13513"/>
            <a:ext cx="10358967" cy="1143000"/>
          </a:xfrm>
        </p:spPr>
        <p:txBody>
          <a:bodyPr/>
          <a:lstStyle/>
          <a:p>
            <a:r>
              <a:rPr lang="en-US" dirty="0"/>
              <a:t>KEYNOTE-394: Progression-Free Survival</a:t>
            </a:r>
          </a:p>
        </p:txBody>
      </p:sp>
      <p:pic>
        <p:nvPicPr>
          <p:cNvPr id="5" name="Picture 4" descr="Chart&#10;&#10;Description automatically generated">
            <a:extLst>
              <a:ext uri="{FF2B5EF4-FFF2-40B4-BE49-F238E27FC236}">
                <a16:creationId xmlns:a16="http://schemas.microsoft.com/office/drawing/2014/main" id="{AE543D46-961E-6BBA-891A-1403EAED1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183" y="1196752"/>
            <a:ext cx="11112896" cy="4666311"/>
          </a:xfrm>
          <a:prstGeom prst="rect">
            <a:avLst/>
          </a:prstGeom>
        </p:spPr>
      </p:pic>
      <p:sp>
        <p:nvSpPr>
          <p:cNvPr id="7" name="Rectangle 6">
            <a:extLst>
              <a:ext uri="{FF2B5EF4-FFF2-40B4-BE49-F238E27FC236}">
                <a16:creationId xmlns:a16="http://schemas.microsoft.com/office/drawing/2014/main" id="{925B791E-C0B5-DFB4-0B17-FAF68CE4533A}"/>
              </a:ext>
            </a:extLst>
          </p:cNvPr>
          <p:cNvSpPr/>
          <p:nvPr/>
        </p:nvSpPr>
        <p:spPr bwMode="auto">
          <a:xfrm>
            <a:off x="1415480" y="1052736"/>
            <a:ext cx="576064" cy="3172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6FB262E2-6D8E-B05E-2130-1363CAD8528C}"/>
              </a:ext>
            </a:extLst>
          </p:cNvPr>
          <p:cNvSpPr/>
          <p:nvPr/>
        </p:nvSpPr>
        <p:spPr bwMode="auto">
          <a:xfrm>
            <a:off x="695400" y="5661248"/>
            <a:ext cx="792088"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TextBox 8">
            <a:extLst>
              <a:ext uri="{FF2B5EF4-FFF2-40B4-BE49-F238E27FC236}">
                <a16:creationId xmlns:a16="http://schemas.microsoft.com/office/drawing/2014/main" id="{ABD89D57-946E-E841-A2C6-BBFEBECDE008}"/>
              </a:ext>
            </a:extLst>
          </p:cNvPr>
          <p:cNvSpPr txBox="1"/>
          <p:nvPr/>
        </p:nvSpPr>
        <p:spPr>
          <a:xfrm>
            <a:off x="119336" y="6477098"/>
            <a:ext cx="546713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Qin S et al. Gastrointestinal Cancers Symposium 2022;Abstract 383.</a:t>
            </a:r>
          </a:p>
        </p:txBody>
      </p:sp>
    </p:spTree>
    <p:extLst>
      <p:ext uri="{BB962C8B-B14F-4D97-AF65-F5344CB8AC3E}">
        <p14:creationId xmlns:p14="http://schemas.microsoft.com/office/powerpoint/2010/main" val="795176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C6E9-FBF1-B08D-3F78-74D8649B830E}"/>
              </a:ext>
            </a:extLst>
          </p:cNvPr>
          <p:cNvSpPr>
            <a:spLocks noGrp="1"/>
          </p:cNvSpPr>
          <p:nvPr>
            <p:ph type="title"/>
          </p:nvPr>
        </p:nvSpPr>
        <p:spPr>
          <a:xfrm>
            <a:off x="912286" y="-13513"/>
            <a:ext cx="10358967" cy="1143000"/>
          </a:xfrm>
        </p:spPr>
        <p:txBody>
          <a:bodyPr/>
          <a:lstStyle/>
          <a:p>
            <a:r>
              <a:rPr lang="en-US" dirty="0"/>
              <a:t>KEYNOTE-394: Objective Response</a:t>
            </a:r>
          </a:p>
        </p:txBody>
      </p:sp>
      <p:pic>
        <p:nvPicPr>
          <p:cNvPr id="5" name="Picture 4" descr="Table&#10;&#10;Description automatically generated">
            <a:extLst>
              <a:ext uri="{FF2B5EF4-FFF2-40B4-BE49-F238E27FC236}">
                <a16:creationId xmlns:a16="http://schemas.microsoft.com/office/drawing/2014/main" id="{3E9FF906-1980-7F28-D4E1-1B403E6F9D75}"/>
              </a:ext>
            </a:extLst>
          </p:cNvPr>
          <p:cNvPicPr>
            <a:picLocks noChangeAspect="1"/>
          </p:cNvPicPr>
          <p:nvPr/>
        </p:nvPicPr>
        <p:blipFill rotWithShape="1">
          <a:blip r:embed="rId2">
            <a:extLst>
              <a:ext uri="{28A0092B-C50C-407E-A947-70E740481C1C}">
                <a14:useLocalDpi xmlns:a14="http://schemas.microsoft.com/office/drawing/2010/main" val="0"/>
              </a:ext>
            </a:extLst>
          </a:blip>
          <a:srcRect t="1617"/>
          <a:stretch/>
        </p:blipFill>
        <p:spPr>
          <a:xfrm>
            <a:off x="623392" y="1129487"/>
            <a:ext cx="11161240" cy="4668178"/>
          </a:xfrm>
          <a:prstGeom prst="rect">
            <a:avLst/>
          </a:prstGeom>
        </p:spPr>
      </p:pic>
      <p:sp>
        <p:nvSpPr>
          <p:cNvPr id="6" name="TextBox 5">
            <a:extLst>
              <a:ext uri="{FF2B5EF4-FFF2-40B4-BE49-F238E27FC236}">
                <a16:creationId xmlns:a16="http://schemas.microsoft.com/office/drawing/2014/main" id="{3B6C831F-8EE9-5C4C-9076-F9B12F2E1F9B}"/>
              </a:ext>
            </a:extLst>
          </p:cNvPr>
          <p:cNvSpPr txBox="1"/>
          <p:nvPr/>
        </p:nvSpPr>
        <p:spPr>
          <a:xfrm>
            <a:off x="119336" y="6477098"/>
            <a:ext cx="546713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Qin S et al. Gastrointestinal Cancers Symposium 2022;Abstract 383.</a:t>
            </a:r>
          </a:p>
        </p:txBody>
      </p:sp>
    </p:spTree>
    <p:extLst>
      <p:ext uri="{BB962C8B-B14F-4D97-AF65-F5344CB8AC3E}">
        <p14:creationId xmlns:p14="http://schemas.microsoft.com/office/powerpoint/2010/main" val="3443020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C6E9-FBF1-B08D-3F78-74D8649B830E}"/>
              </a:ext>
            </a:extLst>
          </p:cNvPr>
          <p:cNvSpPr>
            <a:spLocks noGrp="1"/>
          </p:cNvSpPr>
          <p:nvPr>
            <p:ph type="title"/>
          </p:nvPr>
        </p:nvSpPr>
        <p:spPr>
          <a:xfrm>
            <a:off x="912286" y="-27384"/>
            <a:ext cx="10358967" cy="1143000"/>
          </a:xfrm>
        </p:spPr>
        <p:txBody>
          <a:bodyPr/>
          <a:lstStyle/>
          <a:p>
            <a:r>
              <a:rPr lang="en-US" dirty="0"/>
              <a:t>KEYNOTE-394: Adverse Event (AE) Summary</a:t>
            </a:r>
          </a:p>
        </p:txBody>
      </p:sp>
      <p:pic>
        <p:nvPicPr>
          <p:cNvPr id="6" name="Picture 5" descr="Table&#10;&#10;Description automatically generated">
            <a:extLst>
              <a:ext uri="{FF2B5EF4-FFF2-40B4-BE49-F238E27FC236}">
                <a16:creationId xmlns:a16="http://schemas.microsoft.com/office/drawing/2014/main" id="{E8F58680-B0C6-9F32-8551-FD4F689D6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268760"/>
            <a:ext cx="11017224" cy="4553204"/>
          </a:xfrm>
          <a:prstGeom prst="rect">
            <a:avLst/>
          </a:prstGeom>
        </p:spPr>
      </p:pic>
      <p:sp>
        <p:nvSpPr>
          <p:cNvPr id="5" name="TextBox 4">
            <a:extLst>
              <a:ext uri="{FF2B5EF4-FFF2-40B4-BE49-F238E27FC236}">
                <a16:creationId xmlns:a16="http://schemas.microsoft.com/office/drawing/2014/main" id="{F9B651EE-442B-A548-8F14-B46114C8AA9A}"/>
              </a:ext>
            </a:extLst>
          </p:cNvPr>
          <p:cNvSpPr txBox="1"/>
          <p:nvPr/>
        </p:nvSpPr>
        <p:spPr>
          <a:xfrm>
            <a:off x="119336" y="6477098"/>
            <a:ext cx="546713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Qin S et al. Gastrointestinal Cancers Symposium 2022;Abstract 383.</a:t>
            </a:r>
          </a:p>
        </p:txBody>
      </p:sp>
    </p:spTree>
    <p:extLst>
      <p:ext uri="{BB962C8B-B14F-4D97-AF65-F5344CB8AC3E}">
        <p14:creationId xmlns:p14="http://schemas.microsoft.com/office/powerpoint/2010/main" val="3470327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10;&#10;Description automatically generated with low confidence">
            <a:extLst>
              <a:ext uri="{FF2B5EF4-FFF2-40B4-BE49-F238E27FC236}">
                <a16:creationId xmlns:a16="http://schemas.microsoft.com/office/drawing/2014/main" id="{55DA803B-45E4-8C3F-6331-851C8E780DBD}"/>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5769"/>
          <a:stretch/>
        </p:blipFill>
        <p:spPr>
          <a:xfrm>
            <a:off x="1147816" y="1124745"/>
            <a:ext cx="9015535" cy="5256583"/>
          </a:xfrm>
        </p:spPr>
      </p:pic>
      <p:sp>
        <p:nvSpPr>
          <p:cNvPr id="8" name="TextBox 7">
            <a:extLst>
              <a:ext uri="{FF2B5EF4-FFF2-40B4-BE49-F238E27FC236}">
                <a16:creationId xmlns:a16="http://schemas.microsoft.com/office/drawing/2014/main" id="{84728344-EBCC-0A7A-CCE3-FD87859B3433}"/>
              </a:ext>
            </a:extLst>
          </p:cNvPr>
          <p:cNvSpPr txBox="1"/>
          <p:nvPr/>
        </p:nvSpPr>
        <p:spPr>
          <a:xfrm>
            <a:off x="0" y="6473875"/>
            <a:ext cx="614548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Cheng A-L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 Hepatol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2022;76(4):862-73.</a:t>
            </a:r>
          </a:p>
        </p:txBody>
      </p:sp>
      <p:sp>
        <p:nvSpPr>
          <p:cNvPr id="6" name="Title 2">
            <a:extLst>
              <a:ext uri="{FF2B5EF4-FFF2-40B4-BE49-F238E27FC236}">
                <a16:creationId xmlns:a16="http://schemas.microsoft.com/office/drawing/2014/main" id="{269B78CA-3592-0482-0D4E-9CFD245B873C}"/>
              </a:ext>
            </a:extLst>
          </p:cNvPr>
          <p:cNvSpPr>
            <a:spLocks noGrp="1"/>
          </p:cNvSpPr>
          <p:nvPr>
            <p:ph type="title"/>
          </p:nvPr>
        </p:nvSpPr>
        <p:spPr>
          <a:xfrm>
            <a:off x="767408" y="71434"/>
            <a:ext cx="10513168" cy="1143000"/>
          </a:xfrm>
        </p:spPr>
        <p:txBody>
          <a:bodyPr/>
          <a:lstStyle/>
          <a:p>
            <a:pPr algn="l" defTabSz="609585">
              <a:defRPr/>
            </a:pPr>
            <a:r>
              <a:rPr lang="en-US" altLang="en-US" sz="3200" dirty="0">
                <a:latin typeface="Calibri" panose="020F0502020204030204" pitchFamily="34" charset="0"/>
                <a:cs typeface="Calibri" panose="020F0502020204030204" pitchFamily="34" charset="0"/>
              </a:rPr>
              <a:t>IMbrave150: Updated OS and PFS with Atezolizumab and Bevacizumab (Median Follow-Up = 15.6 Months)</a:t>
            </a:r>
          </a:p>
        </p:txBody>
      </p:sp>
    </p:spTree>
    <p:extLst>
      <p:ext uri="{BB962C8B-B14F-4D97-AF65-F5344CB8AC3E}">
        <p14:creationId xmlns:p14="http://schemas.microsoft.com/office/powerpoint/2010/main" val="3173425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A30DC-C7D7-588C-6CF3-23F026FA2A11}"/>
              </a:ext>
            </a:extLst>
          </p:cNvPr>
          <p:cNvSpPr>
            <a:spLocks noGrp="1"/>
          </p:cNvSpPr>
          <p:nvPr>
            <p:ph type="title"/>
          </p:nvPr>
        </p:nvSpPr>
        <p:spPr>
          <a:xfrm>
            <a:off x="839416" y="2664296"/>
            <a:ext cx="10358967" cy="980728"/>
          </a:xfrm>
        </p:spPr>
        <p:txBody>
          <a:bodyPr/>
          <a:lstStyle/>
          <a:p>
            <a:pPr algn="l"/>
            <a:r>
              <a:rPr lang="en-US" dirty="0"/>
              <a:t>Current Treatment Strategies for Advanced Biliary Tract Cancers</a:t>
            </a:r>
          </a:p>
        </p:txBody>
      </p:sp>
    </p:spTree>
    <p:extLst>
      <p:ext uri="{BB962C8B-B14F-4D97-AF65-F5344CB8AC3E}">
        <p14:creationId xmlns:p14="http://schemas.microsoft.com/office/powerpoint/2010/main" val="2244614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7C869-32B0-CB66-A80F-215B873CB467}"/>
              </a:ext>
            </a:extLst>
          </p:cNvPr>
          <p:cNvSpPr>
            <a:spLocks noGrp="1"/>
          </p:cNvSpPr>
          <p:nvPr>
            <p:ph type="title"/>
          </p:nvPr>
        </p:nvSpPr>
        <p:spPr>
          <a:xfrm>
            <a:off x="322241" y="13513"/>
            <a:ext cx="11007901" cy="1039223"/>
          </a:xfrm>
        </p:spPr>
        <p:txBody>
          <a:bodyPr/>
          <a:lstStyle/>
          <a:p>
            <a:pPr algn="l"/>
            <a:r>
              <a:rPr lang="en-US" dirty="0"/>
              <a:t>Timeline of Developments in Systemic Therapy of Biliary Tract Cancer</a:t>
            </a:r>
          </a:p>
        </p:txBody>
      </p:sp>
      <p:pic>
        <p:nvPicPr>
          <p:cNvPr id="6" name="Picture 5" descr="Timeline&#10;&#10;Description automatically generated">
            <a:extLst>
              <a:ext uri="{FF2B5EF4-FFF2-40B4-BE49-F238E27FC236}">
                <a16:creationId xmlns:a16="http://schemas.microsoft.com/office/drawing/2014/main" id="{1FA0662D-2FF6-F85A-9BD7-57BFB1A6C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80" y="908720"/>
            <a:ext cx="9007927" cy="5380775"/>
          </a:xfrm>
          <a:prstGeom prst="rect">
            <a:avLst/>
          </a:prstGeom>
        </p:spPr>
      </p:pic>
      <p:sp>
        <p:nvSpPr>
          <p:cNvPr id="7" name="TextBox 6">
            <a:extLst>
              <a:ext uri="{FF2B5EF4-FFF2-40B4-BE49-F238E27FC236}">
                <a16:creationId xmlns:a16="http://schemas.microsoft.com/office/drawing/2014/main" id="{5B95A8FB-56E6-57B8-7508-6212BA0495A7}"/>
              </a:ext>
            </a:extLst>
          </p:cNvPr>
          <p:cNvSpPr txBox="1"/>
          <p:nvPr/>
        </p:nvSpPr>
        <p:spPr>
          <a:xfrm>
            <a:off x="38016" y="6469404"/>
            <a:ext cx="385278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Valle JW et al. </a:t>
            </a:r>
            <a:r>
              <a:rPr lang="en-US" sz="1500" b="0" i="1" dirty="0">
                <a:solidFill>
                  <a:schemeClr val="tx1"/>
                </a:solidFill>
                <a:latin typeface="Calibri" panose="020F0502020204030204" pitchFamily="34" charset="0"/>
                <a:cs typeface="Calibri" panose="020F0502020204030204" pitchFamily="34" charset="0"/>
              </a:rPr>
              <a:t>Lancet </a:t>
            </a:r>
            <a:r>
              <a:rPr lang="en-US" sz="1500" b="0" dirty="0">
                <a:solidFill>
                  <a:schemeClr val="tx1"/>
                </a:solidFill>
                <a:latin typeface="Calibri" panose="020F0502020204030204" pitchFamily="34" charset="0"/>
                <a:cs typeface="Calibri" panose="020F0502020204030204" pitchFamily="34" charset="0"/>
              </a:rPr>
              <a:t>2021;397(10272):428-44.</a:t>
            </a:r>
          </a:p>
        </p:txBody>
      </p:sp>
    </p:spTree>
    <p:extLst>
      <p:ext uri="{BB962C8B-B14F-4D97-AF65-F5344CB8AC3E}">
        <p14:creationId xmlns:p14="http://schemas.microsoft.com/office/powerpoint/2010/main" val="3745325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863BFF-B9AB-4DD6-9D04-ECBA83699FB8}"/>
              </a:ext>
            </a:extLst>
          </p:cNvPr>
          <p:cNvSpPr>
            <a:spLocks noGrp="1"/>
          </p:cNvSpPr>
          <p:nvPr>
            <p:ph type="title"/>
          </p:nvPr>
        </p:nvSpPr>
        <p:spPr>
          <a:xfrm>
            <a:off x="916516" y="26166"/>
            <a:ext cx="10358967" cy="1143000"/>
          </a:xfrm>
        </p:spPr>
        <p:txBody>
          <a:bodyPr/>
          <a:lstStyle/>
          <a:p>
            <a:r>
              <a:rPr lang="en-US" dirty="0"/>
              <a:t>Therapeutic Targets and Approach to Molecular </a:t>
            </a:r>
            <a:br>
              <a:rPr lang="en-US" dirty="0"/>
            </a:br>
            <a:r>
              <a:rPr lang="en-US" dirty="0"/>
              <a:t>Profiling for Biliary Tract Cancers</a:t>
            </a:r>
          </a:p>
        </p:txBody>
      </p:sp>
      <p:graphicFrame>
        <p:nvGraphicFramePr>
          <p:cNvPr id="5" name="Table 5">
            <a:extLst>
              <a:ext uri="{FF2B5EF4-FFF2-40B4-BE49-F238E27FC236}">
                <a16:creationId xmlns:a16="http://schemas.microsoft.com/office/drawing/2014/main" id="{919605F1-788B-CE9B-5D79-C1893E775F18}"/>
              </a:ext>
            </a:extLst>
          </p:cNvPr>
          <p:cNvGraphicFramePr>
            <a:graphicFrameLocks noGrp="1"/>
          </p:cNvGraphicFramePr>
          <p:nvPr>
            <p:ph idx="1"/>
            <p:extLst>
              <p:ext uri="{D42A27DB-BD31-4B8C-83A1-F6EECF244321}">
                <p14:modId xmlns:p14="http://schemas.microsoft.com/office/powerpoint/2010/main" val="232878049"/>
              </p:ext>
            </p:extLst>
          </p:nvPr>
        </p:nvGraphicFramePr>
        <p:xfrm>
          <a:off x="443371" y="1169166"/>
          <a:ext cx="11305256" cy="4852122"/>
        </p:xfrm>
        <a:graphic>
          <a:graphicData uri="http://schemas.openxmlformats.org/drawingml/2006/table">
            <a:tbl>
              <a:tblPr firstRow="1" bandRow="1">
                <a:tableStyleId>{21E4AEA4-8DFA-4A89-87EB-49C32662AFE0}</a:tableStyleId>
              </a:tblPr>
              <a:tblGrid>
                <a:gridCol w="1800200">
                  <a:extLst>
                    <a:ext uri="{9D8B030D-6E8A-4147-A177-3AD203B41FA5}">
                      <a16:colId xmlns:a16="http://schemas.microsoft.com/office/drawing/2014/main" val="1946737147"/>
                    </a:ext>
                  </a:extLst>
                </a:gridCol>
                <a:gridCol w="2520280">
                  <a:extLst>
                    <a:ext uri="{9D8B030D-6E8A-4147-A177-3AD203B41FA5}">
                      <a16:colId xmlns:a16="http://schemas.microsoft.com/office/drawing/2014/main" val="2876574621"/>
                    </a:ext>
                  </a:extLst>
                </a:gridCol>
                <a:gridCol w="1584176">
                  <a:extLst>
                    <a:ext uri="{9D8B030D-6E8A-4147-A177-3AD203B41FA5}">
                      <a16:colId xmlns:a16="http://schemas.microsoft.com/office/drawing/2014/main" val="360870830"/>
                    </a:ext>
                  </a:extLst>
                </a:gridCol>
                <a:gridCol w="5400600">
                  <a:extLst>
                    <a:ext uri="{9D8B030D-6E8A-4147-A177-3AD203B41FA5}">
                      <a16:colId xmlns:a16="http://schemas.microsoft.com/office/drawing/2014/main" val="1034827325"/>
                    </a:ext>
                  </a:extLst>
                </a:gridCol>
              </a:tblGrid>
              <a:tr h="622067">
                <a:tc>
                  <a:txBody>
                    <a:bodyPr/>
                    <a:lstStyle/>
                    <a:p>
                      <a:r>
                        <a:rPr lang="en-US" sz="1700" dirty="0">
                          <a:latin typeface="Calibri" panose="020F0502020204030204" pitchFamily="34" charset="0"/>
                          <a:cs typeface="Calibri" panose="020F0502020204030204" pitchFamily="34" charset="0"/>
                        </a:rPr>
                        <a:t>Target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1700" dirty="0">
                          <a:latin typeface="Calibri" panose="020F0502020204030204" pitchFamily="34" charset="0"/>
                          <a:cs typeface="Calibri" panose="020F0502020204030204" pitchFamily="34" charset="0"/>
                        </a:rPr>
                        <a:t>Frequency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1700" dirty="0">
                          <a:latin typeface="Calibri" panose="020F0502020204030204" pitchFamily="34" charset="0"/>
                          <a:cs typeface="Calibri" panose="020F0502020204030204" pitchFamily="34" charset="0"/>
                        </a:rPr>
                        <a:t>Targeted agents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1700" dirty="0">
                          <a:latin typeface="Calibri" panose="020F0502020204030204" pitchFamily="34" charset="0"/>
                          <a:cs typeface="Calibri" panose="020F0502020204030204" pitchFamily="34" charset="0"/>
                        </a:rPr>
                        <a:t>Molecular test</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928086262"/>
                  </a:ext>
                </a:extLst>
              </a:tr>
              <a:tr h="528757">
                <a:tc>
                  <a:txBody>
                    <a:bodyPr/>
                    <a:lstStyle/>
                    <a:p>
                      <a:r>
                        <a:rPr lang="en-US" sz="1700" b="1" dirty="0">
                          <a:solidFill>
                            <a:srgbClr val="1474A7"/>
                          </a:solidFill>
                          <a:effectLst/>
                          <a:latin typeface="Calibri" panose="020F0502020204030204" pitchFamily="34" charset="0"/>
                          <a:cs typeface="Calibri" panose="020F0502020204030204" pitchFamily="34" charset="0"/>
                        </a:rPr>
                        <a:t>IDH1</a:t>
                      </a:r>
                      <a:r>
                        <a:rPr lang="en-US" sz="1700" dirty="0">
                          <a:solidFill>
                            <a:srgbClr val="221E1F"/>
                          </a:solidFill>
                          <a:effectLst/>
                          <a:latin typeface="Calibri" panose="020F0502020204030204" pitchFamily="34" charset="0"/>
                          <a:cs typeface="Calibri" panose="020F0502020204030204" pitchFamily="34" charset="0"/>
                        </a:rPr>
                        <a:t>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sz="1700" b="1" i="1" dirty="0">
                          <a:solidFill>
                            <a:srgbClr val="1474A7"/>
                          </a:solidFill>
                          <a:effectLst/>
                          <a:latin typeface="Calibri" panose="020F0502020204030204" pitchFamily="34" charset="0"/>
                          <a:cs typeface="Calibri" panose="020F0502020204030204" pitchFamily="34" charset="0"/>
                        </a:rPr>
                        <a:t>13%</a:t>
                      </a:r>
                      <a:r>
                        <a:rPr lang="en-US" sz="1700" dirty="0">
                          <a:solidFill>
                            <a:srgbClr val="221E1F"/>
                          </a:solidFill>
                          <a:effectLst/>
                          <a:latin typeface="Calibri" panose="020F0502020204030204" pitchFamily="34" charset="0"/>
                          <a:cs typeface="Calibri" panose="020F0502020204030204" pitchFamily="34" charset="0"/>
                        </a:rPr>
                        <a:t> of intrahepatic </a:t>
                      </a:r>
                      <a:r>
                        <a:rPr lang="en-US" sz="1700" dirty="0" err="1">
                          <a:solidFill>
                            <a:srgbClr val="221E1F"/>
                          </a:solidFill>
                          <a:effectLst/>
                          <a:latin typeface="Calibri" panose="020F0502020204030204" pitchFamily="34" charset="0"/>
                          <a:cs typeface="Calibri" panose="020F0502020204030204" pitchFamily="34" charset="0"/>
                        </a:rPr>
                        <a:t>cholangiocarcinomas</a:t>
                      </a:r>
                      <a:endParaRPr lang="en-US" sz="1700" dirty="0">
                        <a:solidFill>
                          <a:srgbClr val="221E1F"/>
                        </a:solidFill>
                        <a:effectLst/>
                        <a:latin typeface="Calibri" panose="020F0502020204030204" pitchFamily="34" charset="0"/>
                        <a:cs typeface="Calibri" panose="020F0502020204030204" pitchFamily="34" charset="0"/>
                      </a:endParaRP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sz="1700" dirty="0" err="1">
                          <a:solidFill>
                            <a:srgbClr val="221E1F"/>
                          </a:solidFill>
                          <a:effectLst/>
                          <a:latin typeface="Calibri" panose="020F0502020204030204" pitchFamily="34" charset="0"/>
                          <a:cs typeface="Calibri" panose="020F0502020204030204" pitchFamily="34" charset="0"/>
                        </a:rPr>
                        <a:t>Ivosidenib</a:t>
                      </a:r>
                      <a:r>
                        <a:rPr lang="en-US" sz="1700" dirty="0">
                          <a:solidFill>
                            <a:srgbClr val="221E1F"/>
                          </a:solidFill>
                          <a:effectLst/>
                          <a:latin typeface="Calibri" panose="020F0502020204030204" pitchFamily="34" charset="0"/>
                          <a:cs typeface="Calibri" panose="020F0502020204030204" pitchFamily="34" charset="0"/>
                        </a:rPr>
                        <a:t>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sz="1700" dirty="0">
                          <a:solidFill>
                            <a:srgbClr val="221E1F"/>
                          </a:solidFill>
                          <a:effectLst/>
                          <a:latin typeface="Calibri" panose="020F0502020204030204" pitchFamily="34" charset="0"/>
                          <a:cs typeface="Calibri" panose="020F0502020204030204" pitchFamily="34" charset="0"/>
                        </a:rPr>
                        <a:t>Tumor next-generation DNA sequencing or targeted sequencing for hotspot mutations in coding region of IDH1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93335495"/>
                  </a:ext>
                </a:extLst>
              </a:tr>
              <a:tr h="1057514">
                <a:tc>
                  <a:txBody>
                    <a:bodyPr/>
                    <a:lstStyle/>
                    <a:p>
                      <a:r>
                        <a:rPr lang="en-US" sz="1700" b="1" dirty="0">
                          <a:solidFill>
                            <a:srgbClr val="1474A7"/>
                          </a:solidFill>
                          <a:effectLst/>
                          <a:latin typeface="Calibri" panose="020F0502020204030204" pitchFamily="34" charset="0"/>
                          <a:cs typeface="Calibri" panose="020F0502020204030204" pitchFamily="34" charset="0"/>
                        </a:rPr>
                        <a:t>FGFR pathway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700" b="1" dirty="0">
                          <a:solidFill>
                            <a:srgbClr val="1474A7"/>
                          </a:solidFill>
                          <a:effectLst/>
                          <a:latin typeface="Calibri" panose="020F0502020204030204" pitchFamily="34" charset="0"/>
                          <a:cs typeface="Calibri" panose="020F0502020204030204" pitchFamily="34" charset="0"/>
                        </a:rPr>
                        <a:t>20% </a:t>
                      </a:r>
                      <a:r>
                        <a:rPr lang="en-US" sz="1700" dirty="0">
                          <a:solidFill>
                            <a:srgbClr val="221E1F"/>
                          </a:solidFill>
                          <a:effectLst/>
                          <a:latin typeface="Calibri" panose="020F0502020204030204" pitchFamily="34" charset="0"/>
                          <a:cs typeface="Calibri" panose="020F0502020204030204" pitchFamily="34" charset="0"/>
                        </a:rPr>
                        <a:t>of intrahepatic </a:t>
                      </a:r>
                      <a:r>
                        <a:rPr lang="en-US" sz="1700" dirty="0" err="1">
                          <a:solidFill>
                            <a:srgbClr val="221E1F"/>
                          </a:solidFill>
                          <a:effectLst/>
                          <a:latin typeface="Calibri" panose="020F0502020204030204" pitchFamily="34" charset="0"/>
                          <a:cs typeface="Calibri" panose="020F0502020204030204" pitchFamily="34" charset="0"/>
                        </a:rPr>
                        <a:t>cholangiocarcinomas</a:t>
                      </a:r>
                      <a:endParaRPr lang="en-US" sz="1700" dirty="0">
                        <a:solidFill>
                          <a:srgbClr val="221E1F"/>
                        </a:solidFill>
                        <a:effectLst/>
                        <a:latin typeface="Calibri" panose="020F0502020204030204" pitchFamily="34" charset="0"/>
                        <a:cs typeface="Calibri" panose="020F0502020204030204" pitchFamily="34" charset="0"/>
                      </a:endParaRP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221E1F"/>
                          </a:solidFill>
                          <a:effectLst/>
                          <a:latin typeface="Calibri" panose="020F0502020204030204" pitchFamily="34" charset="0"/>
                          <a:cs typeface="Calibri" panose="020F0502020204030204" pitchFamily="34" charset="0"/>
                        </a:rPr>
                        <a:t>Erdafitinib; </a:t>
                      </a:r>
                      <a:r>
                        <a:rPr lang="en-US" sz="1700" dirty="0" err="1">
                          <a:solidFill>
                            <a:srgbClr val="221E1F"/>
                          </a:solidFill>
                          <a:effectLst/>
                          <a:latin typeface="Calibri" panose="020F0502020204030204" pitchFamily="34" charset="0"/>
                          <a:cs typeface="Calibri" panose="020F0502020204030204" pitchFamily="34" charset="0"/>
                        </a:rPr>
                        <a:t>futibatinib</a:t>
                      </a:r>
                      <a:r>
                        <a:rPr lang="en-US" sz="1700" dirty="0">
                          <a:solidFill>
                            <a:srgbClr val="221E1F"/>
                          </a:solidFill>
                          <a:effectLst/>
                          <a:latin typeface="Calibri" panose="020F0502020204030204" pitchFamily="34" charset="0"/>
                          <a:cs typeface="Calibri" panose="020F0502020204030204" pitchFamily="34" charset="0"/>
                        </a:rPr>
                        <a:t>; </a:t>
                      </a:r>
                      <a:r>
                        <a:rPr lang="en-US" sz="1700" dirty="0" err="1">
                          <a:solidFill>
                            <a:srgbClr val="221E1F"/>
                          </a:solidFill>
                          <a:effectLst/>
                          <a:latin typeface="Calibri" panose="020F0502020204030204" pitchFamily="34" charset="0"/>
                          <a:cs typeface="Calibri" panose="020F0502020204030204" pitchFamily="34" charset="0"/>
                        </a:rPr>
                        <a:t>infigratinib</a:t>
                      </a:r>
                      <a:r>
                        <a:rPr lang="en-US" sz="1700" dirty="0">
                          <a:solidFill>
                            <a:srgbClr val="221E1F"/>
                          </a:solidFill>
                          <a:effectLst/>
                          <a:latin typeface="Calibri" panose="020F0502020204030204" pitchFamily="34" charset="0"/>
                          <a:cs typeface="Calibri" panose="020F0502020204030204" pitchFamily="34" charset="0"/>
                        </a:rPr>
                        <a:t>; </a:t>
                      </a:r>
                      <a:r>
                        <a:rPr lang="en-US" sz="1700" dirty="0" err="1">
                          <a:solidFill>
                            <a:srgbClr val="221E1F"/>
                          </a:solidFill>
                          <a:effectLst/>
                          <a:latin typeface="Calibri" panose="020F0502020204030204" pitchFamily="34" charset="0"/>
                          <a:cs typeface="Calibri" panose="020F0502020204030204" pitchFamily="34" charset="0"/>
                        </a:rPr>
                        <a:t>pemigatinib</a:t>
                      </a:r>
                      <a:r>
                        <a:rPr lang="en-US" sz="1700" dirty="0">
                          <a:solidFill>
                            <a:srgbClr val="221E1F"/>
                          </a:solidFill>
                          <a:effectLst/>
                          <a:latin typeface="Calibri" panose="020F0502020204030204" pitchFamily="34" charset="0"/>
                          <a:cs typeface="Calibri" panose="020F0502020204030204" pitchFamily="34" charset="0"/>
                        </a:rPr>
                        <a:t>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221E1F"/>
                          </a:solidFill>
                          <a:effectLst/>
                          <a:latin typeface="Calibri" panose="020F0502020204030204" pitchFamily="34" charset="0"/>
                          <a:cs typeface="Calibri" panose="020F0502020204030204" pitchFamily="34" charset="0"/>
                        </a:rPr>
                        <a:t>Tumor next-generation DNA sequencing including FGFR2 intronic region, targeted </a:t>
                      </a:r>
                      <a:r>
                        <a:rPr lang="en-US" sz="1700" dirty="0" err="1">
                          <a:solidFill>
                            <a:srgbClr val="221E1F"/>
                          </a:solidFill>
                          <a:effectLst/>
                          <a:latin typeface="Calibri" panose="020F0502020204030204" pitchFamily="34" charset="0"/>
                          <a:cs typeface="Calibri" panose="020F0502020204030204" pitchFamily="34" charset="0"/>
                        </a:rPr>
                        <a:t>RNAseq</a:t>
                      </a:r>
                      <a:r>
                        <a:rPr lang="en-US" sz="1700" dirty="0">
                          <a:solidFill>
                            <a:srgbClr val="221E1F"/>
                          </a:solidFill>
                          <a:effectLst/>
                          <a:latin typeface="Calibri" panose="020F0502020204030204" pitchFamily="34" charset="0"/>
                          <a:cs typeface="Calibri" panose="020F0502020204030204" pitchFamily="34" charset="0"/>
                        </a:rPr>
                        <a:t> or FISH testing for FGFR2 translocation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761373"/>
                  </a:ext>
                </a:extLst>
              </a:tr>
              <a:tr h="793135">
                <a:tc>
                  <a:txBody>
                    <a:bodyPr/>
                    <a:lstStyle/>
                    <a:p>
                      <a:r>
                        <a:rPr lang="en-US" sz="1700" b="1" dirty="0">
                          <a:solidFill>
                            <a:srgbClr val="1474A7"/>
                          </a:solidFill>
                          <a:effectLst/>
                          <a:latin typeface="Calibri" panose="020F0502020204030204" pitchFamily="34" charset="0"/>
                          <a:cs typeface="Calibri" panose="020F0502020204030204" pitchFamily="34" charset="0"/>
                        </a:rPr>
                        <a:t>BRAF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sz="1700" b="1" dirty="0">
                          <a:solidFill>
                            <a:srgbClr val="1474A7"/>
                          </a:solidFill>
                          <a:effectLst/>
                          <a:latin typeface="Calibri" panose="020F0502020204030204" pitchFamily="34" charset="0"/>
                          <a:cs typeface="Calibri" panose="020F0502020204030204" pitchFamily="34" charset="0"/>
                        </a:rPr>
                        <a:t>5% </a:t>
                      </a:r>
                      <a:r>
                        <a:rPr lang="en-US" sz="1700" dirty="0">
                          <a:solidFill>
                            <a:srgbClr val="221E1F"/>
                          </a:solidFill>
                          <a:effectLst/>
                          <a:latin typeface="Calibri" panose="020F0502020204030204" pitchFamily="34" charset="0"/>
                          <a:cs typeface="Calibri" panose="020F0502020204030204" pitchFamily="34" charset="0"/>
                        </a:rPr>
                        <a:t>of intrahepatic </a:t>
                      </a:r>
                      <a:r>
                        <a:rPr lang="en-US" sz="1700" dirty="0" err="1">
                          <a:solidFill>
                            <a:srgbClr val="221E1F"/>
                          </a:solidFill>
                          <a:effectLst/>
                          <a:latin typeface="Calibri" panose="020F0502020204030204" pitchFamily="34" charset="0"/>
                          <a:cs typeface="Calibri" panose="020F0502020204030204" pitchFamily="34" charset="0"/>
                        </a:rPr>
                        <a:t>cholangiocarcinomas</a:t>
                      </a:r>
                      <a:endParaRPr lang="en-US" sz="1700" dirty="0">
                        <a:solidFill>
                          <a:srgbClr val="221E1F"/>
                        </a:solidFill>
                        <a:effectLst/>
                        <a:latin typeface="Calibri" panose="020F0502020204030204" pitchFamily="34" charset="0"/>
                        <a:cs typeface="Calibri" panose="020F0502020204030204" pitchFamily="34" charset="0"/>
                      </a:endParaRP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sz="1700" dirty="0">
                          <a:solidFill>
                            <a:srgbClr val="221E1F"/>
                          </a:solidFill>
                          <a:effectLst/>
                          <a:latin typeface="Calibri" panose="020F0502020204030204" pitchFamily="34" charset="0"/>
                          <a:cs typeface="Calibri" panose="020F0502020204030204" pitchFamily="34" charset="0"/>
                        </a:rPr>
                        <a:t>Dabrafenib with trametinib; vemurafenib</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sz="1700" dirty="0">
                          <a:solidFill>
                            <a:srgbClr val="221E1F"/>
                          </a:solidFill>
                          <a:effectLst/>
                          <a:latin typeface="Calibri" panose="020F0502020204030204" pitchFamily="34" charset="0"/>
                          <a:cs typeface="Calibri" panose="020F0502020204030204" pitchFamily="34" charset="0"/>
                        </a:rPr>
                        <a:t>Tumor next-generation DNA sequencing or targeted sequencing for hotspot mutations in coding region of BRAF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2473244375"/>
                  </a:ext>
                </a:extLst>
              </a:tr>
              <a:tr h="793135">
                <a:tc>
                  <a:txBody>
                    <a:bodyPr/>
                    <a:lstStyle/>
                    <a:p>
                      <a:r>
                        <a:rPr lang="en-US" sz="1700" b="1" dirty="0">
                          <a:solidFill>
                            <a:srgbClr val="1474A7"/>
                          </a:solidFill>
                          <a:effectLst/>
                          <a:latin typeface="Calibri" panose="020F0502020204030204" pitchFamily="34" charset="0"/>
                          <a:cs typeface="Calibri" panose="020F0502020204030204" pitchFamily="34" charset="0"/>
                        </a:rPr>
                        <a:t>MSI-high or MMR deficiency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700" b="1" dirty="0">
                          <a:solidFill>
                            <a:srgbClr val="1474A7"/>
                          </a:solidFill>
                          <a:effectLst/>
                          <a:latin typeface="Calibri" panose="020F0502020204030204" pitchFamily="34" charset="0"/>
                          <a:cs typeface="Calibri" panose="020F0502020204030204" pitchFamily="34" charset="0"/>
                        </a:rPr>
                        <a:t>2% </a:t>
                      </a:r>
                      <a:r>
                        <a:rPr lang="en-US" sz="1700" dirty="0">
                          <a:solidFill>
                            <a:srgbClr val="221E1F"/>
                          </a:solidFill>
                          <a:effectLst/>
                          <a:latin typeface="Calibri" panose="020F0502020204030204" pitchFamily="34" charset="0"/>
                          <a:cs typeface="Calibri" panose="020F0502020204030204" pitchFamily="34" charset="0"/>
                        </a:rPr>
                        <a:t>of biliary tract cancers</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221E1F"/>
                          </a:solidFill>
                          <a:effectLst/>
                          <a:latin typeface="Calibri" panose="020F0502020204030204" pitchFamily="34" charset="0"/>
                          <a:cs typeface="Calibri" panose="020F0502020204030204" pitchFamily="34" charset="0"/>
                        </a:rPr>
                        <a:t>Pembrolizumab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221E1F"/>
                          </a:solidFill>
                          <a:effectLst/>
                          <a:latin typeface="Calibri" panose="020F0502020204030204" pitchFamily="34" charset="0"/>
                          <a:cs typeface="Calibri" panose="020F0502020204030204" pitchFamily="34" charset="0"/>
                        </a:rPr>
                        <a:t>Multiple testing modalities available: PCR, immunohistochemistry or tumor next-generation DNA sequencing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692554"/>
                  </a:ext>
                </a:extLst>
              </a:tr>
              <a:tr h="1057514">
                <a:tc>
                  <a:txBody>
                    <a:bodyPr/>
                    <a:lstStyle/>
                    <a:p>
                      <a:r>
                        <a:rPr lang="en-US" sz="1700" b="1" dirty="0">
                          <a:solidFill>
                            <a:srgbClr val="1474A7"/>
                          </a:solidFill>
                          <a:effectLst/>
                          <a:latin typeface="Calibri" panose="020F0502020204030204" pitchFamily="34" charset="0"/>
                          <a:cs typeface="Calibri" panose="020F0502020204030204" pitchFamily="34" charset="0"/>
                        </a:rPr>
                        <a:t>ERBB2 (HER2)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sz="1700" b="1" i="1" dirty="0">
                          <a:solidFill>
                            <a:srgbClr val="1474A7"/>
                          </a:solidFill>
                          <a:effectLst/>
                          <a:latin typeface="Calibri" panose="020F0502020204030204" pitchFamily="34" charset="0"/>
                          <a:cs typeface="Calibri" panose="020F0502020204030204" pitchFamily="34" charset="0"/>
                        </a:rPr>
                        <a:t>15%-20% </a:t>
                      </a:r>
                      <a:r>
                        <a:rPr lang="en-US" sz="1700" dirty="0">
                          <a:solidFill>
                            <a:srgbClr val="221E1F"/>
                          </a:solidFill>
                          <a:effectLst/>
                          <a:latin typeface="Calibri" panose="020F0502020204030204" pitchFamily="34" charset="0"/>
                          <a:cs typeface="Calibri" panose="020F0502020204030204" pitchFamily="34" charset="0"/>
                        </a:rPr>
                        <a:t>gallbladder cancer; extrahepatic </a:t>
                      </a:r>
                      <a:r>
                        <a:rPr lang="en-US" sz="1700" dirty="0" err="1">
                          <a:solidFill>
                            <a:srgbClr val="221E1F"/>
                          </a:solidFill>
                          <a:effectLst/>
                          <a:latin typeface="Calibri" panose="020F0502020204030204" pitchFamily="34" charset="0"/>
                          <a:cs typeface="Calibri" panose="020F0502020204030204" pitchFamily="34" charset="0"/>
                        </a:rPr>
                        <a:t>cholangiocarcinomas</a:t>
                      </a:r>
                      <a:endParaRPr lang="en-US" sz="1700" dirty="0">
                        <a:solidFill>
                          <a:srgbClr val="221E1F"/>
                        </a:solidFill>
                        <a:effectLst/>
                        <a:latin typeface="Calibri" panose="020F0502020204030204" pitchFamily="34" charset="0"/>
                        <a:cs typeface="Calibri" panose="020F0502020204030204" pitchFamily="34" charset="0"/>
                      </a:endParaRP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endParaRPr lang="en-US" sz="1700" dirty="0">
                        <a:solidFill>
                          <a:srgbClr val="221E1F"/>
                        </a:solidFill>
                        <a:effectLst/>
                        <a:latin typeface="Calibri" panose="020F0502020204030204" pitchFamily="34" charset="0"/>
                        <a:cs typeface="Calibri" panose="020F0502020204030204" pitchFamily="34" charset="0"/>
                      </a:endParaRP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sz="1700" dirty="0">
                          <a:solidFill>
                            <a:srgbClr val="221E1F"/>
                          </a:solidFill>
                          <a:effectLst/>
                          <a:latin typeface="Calibri" panose="020F0502020204030204" pitchFamily="34" charset="0"/>
                          <a:cs typeface="Calibri" panose="020F0502020204030204" pitchFamily="34" charset="0"/>
                        </a:rPr>
                        <a:t>Multiple testing modalities available including immunohistochemistry and FISH for expression and amplification, tumor next-generation DNA sequencing for mutations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1086308039"/>
                  </a:ext>
                </a:extLst>
              </a:tr>
            </a:tbl>
          </a:graphicData>
        </a:graphic>
      </p:graphicFrame>
      <p:sp>
        <p:nvSpPr>
          <p:cNvPr id="6" name="TextBox 5">
            <a:extLst>
              <a:ext uri="{FF2B5EF4-FFF2-40B4-BE49-F238E27FC236}">
                <a16:creationId xmlns:a16="http://schemas.microsoft.com/office/drawing/2014/main" id="{A55ED2F6-CC38-0C33-CDA6-D115D7647A2F}"/>
              </a:ext>
            </a:extLst>
          </p:cNvPr>
          <p:cNvSpPr txBox="1"/>
          <p:nvPr/>
        </p:nvSpPr>
        <p:spPr>
          <a:xfrm>
            <a:off x="119336" y="6453336"/>
            <a:ext cx="385278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Valle JW et al. </a:t>
            </a:r>
            <a:r>
              <a:rPr lang="en-US" sz="1500" b="0" i="1" dirty="0">
                <a:solidFill>
                  <a:schemeClr val="tx1"/>
                </a:solidFill>
                <a:latin typeface="Calibri" panose="020F0502020204030204" pitchFamily="34" charset="0"/>
                <a:cs typeface="Calibri" panose="020F0502020204030204" pitchFamily="34" charset="0"/>
              </a:rPr>
              <a:t>Lancet</a:t>
            </a:r>
            <a:r>
              <a:rPr lang="en-US" sz="1500" b="0" dirty="0">
                <a:solidFill>
                  <a:schemeClr val="tx1"/>
                </a:solidFill>
                <a:latin typeface="Calibri" panose="020F0502020204030204" pitchFamily="34" charset="0"/>
                <a:cs typeface="Calibri" panose="020F0502020204030204" pitchFamily="34" charset="0"/>
              </a:rPr>
              <a:t> 2021;397(10272):428-44.</a:t>
            </a:r>
          </a:p>
        </p:txBody>
      </p:sp>
    </p:spTree>
    <p:extLst>
      <p:ext uri="{BB962C8B-B14F-4D97-AF65-F5344CB8AC3E}">
        <p14:creationId xmlns:p14="http://schemas.microsoft.com/office/powerpoint/2010/main" val="1566768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8CED5-4564-954A-A207-37C335885A77}"/>
              </a:ext>
            </a:extLst>
          </p:cNvPr>
          <p:cNvSpPr>
            <a:spLocks noGrp="1"/>
          </p:cNvSpPr>
          <p:nvPr>
            <p:ph type="title"/>
          </p:nvPr>
        </p:nvSpPr>
        <p:spPr>
          <a:xfrm>
            <a:off x="912286" y="227013"/>
            <a:ext cx="10872346" cy="1143000"/>
          </a:xfrm>
        </p:spPr>
        <p:txBody>
          <a:bodyPr/>
          <a:lstStyle/>
          <a:p>
            <a:pPr algn="l"/>
            <a:r>
              <a:rPr lang="en-US" dirty="0"/>
              <a:t>Emerging Targets in Cholangiocarcinoma: Focus on FGFR2 and IDH1 </a:t>
            </a:r>
          </a:p>
        </p:txBody>
      </p:sp>
      <p:pic>
        <p:nvPicPr>
          <p:cNvPr id="5" name="Picture 4" descr="Chart, bar chart&#10;&#10;Description automatically generated">
            <a:extLst>
              <a:ext uri="{FF2B5EF4-FFF2-40B4-BE49-F238E27FC236}">
                <a16:creationId xmlns:a16="http://schemas.microsoft.com/office/drawing/2014/main" id="{E63B788A-F9A4-1D40-A95D-C909671EF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776" y="1422718"/>
            <a:ext cx="11441856" cy="4382546"/>
          </a:xfrm>
          <a:prstGeom prst="rect">
            <a:avLst/>
          </a:prstGeom>
        </p:spPr>
      </p:pic>
      <p:sp>
        <p:nvSpPr>
          <p:cNvPr id="6" name="TextBox 5">
            <a:extLst>
              <a:ext uri="{FF2B5EF4-FFF2-40B4-BE49-F238E27FC236}">
                <a16:creationId xmlns:a16="http://schemas.microsoft.com/office/drawing/2014/main" id="{F5E59C7B-6784-2D49-B524-9388C0FFFA32}"/>
              </a:ext>
            </a:extLst>
          </p:cNvPr>
          <p:cNvSpPr txBox="1"/>
          <p:nvPr/>
        </p:nvSpPr>
        <p:spPr>
          <a:xfrm>
            <a:off x="335105" y="5435491"/>
            <a:ext cx="5299587"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Israel MA et al. </a:t>
            </a: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Oncologist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2021;26(9):787-96.</a:t>
            </a:r>
          </a:p>
        </p:txBody>
      </p:sp>
      <p:sp>
        <p:nvSpPr>
          <p:cNvPr id="3" name="TextBox 2">
            <a:extLst>
              <a:ext uri="{FF2B5EF4-FFF2-40B4-BE49-F238E27FC236}">
                <a16:creationId xmlns:a16="http://schemas.microsoft.com/office/drawing/2014/main" id="{6652145C-C562-DE47-8A20-73A1545B04CB}"/>
              </a:ext>
            </a:extLst>
          </p:cNvPr>
          <p:cNvSpPr txBox="1"/>
          <p:nvPr/>
        </p:nvSpPr>
        <p:spPr>
          <a:xfrm>
            <a:off x="927363" y="1668914"/>
            <a:ext cx="2432333" cy="1040006"/>
          </a:xfrm>
          <a:prstGeom prst="rect">
            <a:avLst/>
          </a:prstGeom>
          <a:solidFill>
            <a:schemeClr val="bg1"/>
          </a:solidFill>
        </p:spPr>
        <p:txBody>
          <a:bodyPr wrap="none" lIns="0" tIns="0" rIns="0" bIns="0" rtlCol="0">
            <a:noAutofit/>
          </a:bodyPr>
          <a:lstStyle/>
          <a:p>
            <a:pPr>
              <a:lnSpc>
                <a:spcPts val="1960"/>
              </a:lnSpc>
            </a:pPr>
            <a:r>
              <a:rPr lang="en-US" sz="1800" b="0" dirty="0">
                <a:solidFill>
                  <a:schemeClr val="tx1"/>
                </a:solidFill>
              </a:rPr>
              <a:t>Mutation profiling of</a:t>
            </a:r>
          </a:p>
          <a:p>
            <a:pPr>
              <a:lnSpc>
                <a:spcPts val="1960"/>
              </a:lnSpc>
            </a:pPr>
            <a:r>
              <a:rPr lang="en-US" sz="1800" b="0" dirty="0">
                <a:solidFill>
                  <a:schemeClr val="tx1"/>
                </a:solidFill>
              </a:rPr>
              <a:t>N=1632 </a:t>
            </a:r>
            <a:r>
              <a:rPr lang="en-US" sz="1800" b="0" dirty="0" err="1">
                <a:solidFill>
                  <a:schemeClr val="tx1"/>
                </a:solidFill>
              </a:rPr>
              <a:t>iCCA</a:t>
            </a:r>
            <a:r>
              <a:rPr lang="en-US" sz="1800" b="0" dirty="0">
                <a:solidFill>
                  <a:schemeClr val="tx1"/>
                </a:solidFill>
              </a:rPr>
              <a:t> using</a:t>
            </a:r>
          </a:p>
          <a:p>
            <a:pPr>
              <a:lnSpc>
                <a:spcPts val="1960"/>
              </a:lnSpc>
            </a:pPr>
            <a:r>
              <a:rPr lang="en-US" sz="1800" b="0" dirty="0">
                <a:solidFill>
                  <a:schemeClr val="tx1"/>
                </a:solidFill>
              </a:rPr>
              <a:t>Foundation Medicine</a:t>
            </a:r>
            <a:br>
              <a:rPr lang="en-US" sz="1800" b="0" dirty="0">
                <a:solidFill>
                  <a:schemeClr val="tx1"/>
                </a:solidFill>
              </a:rPr>
            </a:br>
            <a:r>
              <a:rPr lang="en-US" sz="1800" b="0" dirty="0">
                <a:solidFill>
                  <a:schemeClr val="tx1"/>
                </a:solidFill>
              </a:rPr>
              <a:t>panel</a:t>
            </a:r>
          </a:p>
        </p:txBody>
      </p:sp>
      <p:sp>
        <p:nvSpPr>
          <p:cNvPr id="8" name="TextBox 7">
            <a:extLst>
              <a:ext uri="{FF2B5EF4-FFF2-40B4-BE49-F238E27FC236}">
                <a16:creationId xmlns:a16="http://schemas.microsoft.com/office/drawing/2014/main" id="{1B80F043-0240-5448-B8DB-CAA2BF1BE008}"/>
              </a:ext>
            </a:extLst>
          </p:cNvPr>
          <p:cNvSpPr txBox="1"/>
          <p:nvPr/>
        </p:nvSpPr>
        <p:spPr>
          <a:xfrm>
            <a:off x="1359411" y="2729907"/>
            <a:ext cx="2144301" cy="483069"/>
          </a:xfrm>
          <a:prstGeom prst="rect">
            <a:avLst/>
          </a:prstGeom>
          <a:solidFill>
            <a:schemeClr val="bg1"/>
          </a:solidFill>
        </p:spPr>
        <p:txBody>
          <a:bodyPr wrap="none" lIns="0" tIns="0" rIns="0" bIns="0" rtlCol="0">
            <a:noAutofit/>
          </a:bodyPr>
          <a:lstStyle/>
          <a:p>
            <a:pPr>
              <a:lnSpc>
                <a:spcPts val="1860"/>
              </a:lnSpc>
            </a:pPr>
            <a:r>
              <a:rPr lang="en-US" sz="1600" b="0" dirty="0">
                <a:solidFill>
                  <a:schemeClr val="tx1"/>
                </a:solidFill>
              </a:rPr>
              <a:t>n=1048 with primary</a:t>
            </a:r>
            <a:br>
              <a:rPr lang="en-US" sz="1600" b="0" dirty="0">
                <a:solidFill>
                  <a:schemeClr val="tx1"/>
                </a:solidFill>
              </a:rPr>
            </a:br>
            <a:r>
              <a:rPr lang="en-US" sz="1600" b="0" dirty="0">
                <a:solidFill>
                  <a:schemeClr val="tx1"/>
                </a:solidFill>
              </a:rPr>
              <a:t>tumor biopsy (</a:t>
            </a:r>
            <a:r>
              <a:rPr lang="en-US" sz="1600" b="0" dirty="0" err="1">
                <a:solidFill>
                  <a:schemeClr val="tx1"/>
                </a:solidFill>
              </a:rPr>
              <a:t>PbX</a:t>
            </a:r>
            <a:r>
              <a:rPr lang="en-US" sz="1600" b="0" dirty="0">
                <a:solidFill>
                  <a:schemeClr val="tx1"/>
                </a:solidFill>
              </a:rPr>
              <a:t>)</a:t>
            </a:r>
          </a:p>
        </p:txBody>
      </p:sp>
    </p:spTree>
    <p:extLst>
      <p:ext uri="{BB962C8B-B14F-4D97-AF65-F5344CB8AC3E}">
        <p14:creationId xmlns:p14="http://schemas.microsoft.com/office/powerpoint/2010/main" val="1489763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100A-B758-5F4C-39D2-D3F81432F0D2}"/>
              </a:ext>
            </a:extLst>
          </p:cNvPr>
          <p:cNvSpPr>
            <a:spLocks noGrp="1"/>
          </p:cNvSpPr>
          <p:nvPr>
            <p:ph type="title"/>
          </p:nvPr>
        </p:nvSpPr>
        <p:spPr/>
        <p:txBody>
          <a:bodyPr/>
          <a:lstStyle/>
          <a:p>
            <a:r>
              <a:rPr lang="en-US" dirty="0"/>
              <a:t>FGFR Inhibitor Efficacy in FGFR2 Fusion-Positive Cholangiocarcinoma</a:t>
            </a:r>
            <a:br>
              <a:rPr lang="en-US" dirty="0"/>
            </a:br>
            <a:endParaRPr lang="en-US" dirty="0"/>
          </a:p>
        </p:txBody>
      </p:sp>
      <p:graphicFrame>
        <p:nvGraphicFramePr>
          <p:cNvPr id="4" name="Table 2">
            <a:extLst>
              <a:ext uri="{FF2B5EF4-FFF2-40B4-BE49-F238E27FC236}">
                <a16:creationId xmlns:a16="http://schemas.microsoft.com/office/drawing/2014/main" id="{874FF7C7-C410-9D24-4022-84FF3EFB9180}"/>
              </a:ext>
            </a:extLst>
          </p:cNvPr>
          <p:cNvGraphicFramePr>
            <a:graphicFrameLocks noGrp="1"/>
          </p:cNvGraphicFramePr>
          <p:nvPr>
            <p:extLst>
              <p:ext uri="{D42A27DB-BD31-4B8C-83A1-F6EECF244321}">
                <p14:modId xmlns:p14="http://schemas.microsoft.com/office/powerpoint/2010/main" val="3442456222"/>
              </p:ext>
            </p:extLst>
          </p:nvPr>
        </p:nvGraphicFramePr>
        <p:xfrm>
          <a:off x="964226" y="1435382"/>
          <a:ext cx="10209560" cy="3632922"/>
        </p:xfrm>
        <a:graphic>
          <a:graphicData uri="http://schemas.openxmlformats.org/drawingml/2006/table">
            <a:tbl>
              <a:tblPr firstRow="1" bandRow="1">
                <a:tableStyleId>{9DCAF9ED-07DC-4A11-8D7F-57B35C25682E}</a:tableStyleId>
              </a:tblPr>
              <a:tblGrid>
                <a:gridCol w="2041912">
                  <a:extLst>
                    <a:ext uri="{9D8B030D-6E8A-4147-A177-3AD203B41FA5}">
                      <a16:colId xmlns:a16="http://schemas.microsoft.com/office/drawing/2014/main" val="945073905"/>
                    </a:ext>
                  </a:extLst>
                </a:gridCol>
                <a:gridCol w="2041912">
                  <a:extLst>
                    <a:ext uri="{9D8B030D-6E8A-4147-A177-3AD203B41FA5}">
                      <a16:colId xmlns:a16="http://schemas.microsoft.com/office/drawing/2014/main" val="3236426166"/>
                    </a:ext>
                  </a:extLst>
                </a:gridCol>
                <a:gridCol w="2041912">
                  <a:extLst>
                    <a:ext uri="{9D8B030D-6E8A-4147-A177-3AD203B41FA5}">
                      <a16:colId xmlns:a16="http://schemas.microsoft.com/office/drawing/2014/main" val="787613426"/>
                    </a:ext>
                  </a:extLst>
                </a:gridCol>
                <a:gridCol w="2041912">
                  <a:extLst>
                    <a:ext uri="{9D8B030D-6E8A-4147-A177-3AD203B41FA5}">
                      <a16:colId xmlns:a16="http://schemas.microsoft.com/office/drawing/2014/main" val="2680339272"/>
                    </a:ext>
                  </a:extLst>
                </a:gridCol>
                <a:gridCol w="2041912">
                  <a:extLst>
                    <a:ext uri="{9D8B030D-6E8A-4147-A177-3AD203B41FA5}">
                      <a16:colId xmlns:a16="http://schemas.microsoft.com/office/drawing/2014/main" val="588645786"/>
                    </a:ext>
                  </a:extLst>
                </a:gridCol>
              </a:tblGrid>
              <a:tr h="800752">
                <a:tc>
                  <a:txBody>
                    <a:bodyPr/>
                    <a:lstStyle/>
                    <a:p>
                      <a:endParaRPr lang="en-US" sz="1800" dirty="0"/>
                    </a:p>
                  </a:txBody>
                  <a:tcPr marL="121920" marR="121920" marT="60960" marB="6096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dirty="0" err="1"/>
                        <a:t>Pemigatinib</a:t>
                      </a:r>
                      <a:r>
                        <a:rPr lang="en-US" sz="1800" dirty="0"/>
                        <a:t>* </a:t>
                      </a:r>
                    </a:p>
                    <a:p>
                      <a:pPr algn="ctr"/>
                      <a:r>
                        <a:rPr lang="en-US" sz="1800" dirty="0"/>
                        <a:t>(N = 107)</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dirty="0" err="1"/>
                        <a:t>Infigratinib</a:t>
                      </a:r>
                      <a:r>
                        <a:rPr lang="en-US" sz="1800" dirty="0"/>
                        <a:t>*</a:t>
                      </a:r>
                    </a:p>
                    <a:p>
                      <a:pPr algn="ctr"/>
                      <a:r>
                        <a:rPr lang="en-US" sz="1800" dirty="0"/>
                        <a:t>(N = 108)</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dirty="0" err="1"/>
                        <a:t>Futibatinib</a:t>
                      </a:r>
                      <a:endParaRPr lang="en-US" sz="1800" dirty="0"/>
                    </a:p>
                    <a:p>
                      <a:pPr algn="ctr"/>
                      <a:r>
                        <a:rPr lang="en-US" sz="1800" dirty="0"/>
                        <a:t>(N = 67)</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dirty="0" err="1"/>
                        <a:t>Derazantinib</a:t>
                      </a:r>
                      <a:endParaRPr lang="en-US" sz="1800" dirty="0"/>
                    </a:p>
                    <a:p>
                      <a:pPr algn="ctr"/>
                      <a:r>
                        <a:rPr lang="en-US" sz="1800" dirty="0"/>
                        <a:t>(N = 29)</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645680275"/>
                  </a:ext>
                </a:extLst>
              </a:tr>
              <a:tr h="524742">
                <a:tc>
                  <a:txBody>
                    <a:bodyPr/>
                    <a:lstStyle/>
                    <a:p>
                      <a:r>
                        <a:rPr lang="en-US" sz="1800" dirty="0"/>
                        <a:t>ORR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1800" dirty="0"/>
                        <a:t>35.5%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1800" dirty="0"/>
                        <a:t>23.1%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1800" dirty="0"/>
                        <a:t>37.3%</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1800" dirty="0"/>
                        <a:t>20.7%</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4293395818"/>
                  </a:ext>
                </a:extLst>
              </a:tr>
              <a:tr h="524742">
                <a:tc>
                  <a:txBody>
                    <a:bodyPr/>
                    <a:lstStyle/>
                    <a:p>
                      <a:r>
                        <a:rPr lang="en-US" sz="1800" dirty="0"/>
                        <a:t>DCR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82.2%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84.3%</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82.1%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82.8%</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1059750"/>
                  </a:ext>
                </a:extLst>
              </a:tr>
              <a:tr h="524742">
                <a:tc>
                  <a:txBody>
                    <a:bodyPr/>
                    <a:lstStyle/>
                    <a:p>
                      <a:r>
                        <a:rPr lang="en-US" sz="1800" dirty="0" err="1"/>
                        <a:t>mPFS</a:t>
                      </a: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1800" dirty="0"/>
                        <a:t>6.9 </a:t>
                      </a:r>
                      <a:r>
                        <a:rPr lang="en-US" sz="1800" dirty="0" err="1"/>
                        <a:t>mo</a:t>
                      </a: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1800" dirty="0"/>
                        <a:t>7.3 </a:t>
                      </a:r>
                      <a:r>
                        <a:rPr lang="en-US" sz="1800" dirty="0" err="1"/>
                        <a:t>mo</a:t>
                      </a: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1800" dirty="0"/>
                        <a:t>7.2 </a:t>
                      </a:r>
                      <a:r>
                        <a:rPr lang="en-US" sz="1800" dirty="0" err="1"/>
                        <a:t>mo</a:t>
                      </a: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1800" dirty="0"/>
                        <a:t>5.7 </a:t>
                      </a:r>
                      <a:r>
                        <a:rPr lang="en-US" sz="1800" dirty="0" err="1"/>
                        <a:t>mo</a:t>
                      </a: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2838447757"/>
                  </a:ext>
                </a:extLst>
              </a:tr>
              <a:tr h="524742">
                <a:tc>
                  <a:txBody>
                    <a:bodyPr/>
                    <a:lstStyle/>
                    <a:p>
                      <a:r>
                        <a:rPr lang="en-US" sz="1800" dirty="0" err="1"/>
                        <a:t>mOS</a:t>
                      </a: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21.1 </a:t>
                      </a:r>
                      <a:r>
                        <a:rPr lang="en-US" sz="1800" dirty="0" err="1"/>
                        <a:t>mo</a:t>
                      </a: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12.2 </a:t>
                      </a:r>
                      <a:r>
                        <a:rPr lang="en-US" sz="1800" dirty="0" err="1"/>
                        <a:t>mo</a:t>
                      </a: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NR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NR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373444"/>
                  </a:ext>
                </a:extLst>
              </a:tr>
              <a:tr h="733202">
                <a:tc>
                  <a:txBody>
                    <a:bodyPr/>
                    <a:lstStyle/>
                    <a:p>
                      <a:r>
                        <a:rPr lang="en-US" sz="1800" dirty="0"/>
                        <a:t>Toxicities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1200" dirty="0"/>
                        <a:t>Hyperphosphatemia, alopecia, diarrhea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1200" dirty="0"/>
                        <a:t>Hyperphosphatemia, stomatitis, fatigue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1200" dirty="0"/>
                        <a:t>Hyperphosphatemia, diarrhea, dry mouth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0" marR="0" lvl="0" indent="0" algn="ctr" defTabSz="685095" rtl="0" eaLnBrk="1" fontAlgn="auto" latinLnBrk="0" hangingPunct="1">
                        <a:lnSpc>
                          <a:spcPct val="100000"/>
                        </a:lnSpc>
                        <a:spcBef>
                          <a:spcPts val="0"/>
                        </a:spcBef>
                        <a:spcAft>
                          <a:spcPts val="0"/>
                        </a:spcAft>
                        <a:buClrTx/>
                        <a:buSzTx/>
                        <a:buFontTx/>
                        <a:buNone/>
                        <a:tabLst/>
                        <a:defRPr/>
                      </a:pPr>
                      <a:r>
                        <a:rPr lang="en-US" sz="1200" dirty="0"/>
                        <a:t>Hyperphosphatemia, </a:t>
                      </a:r>
                      <a:br>
                        <a:rPr lang="en-US" sz="1200" dirty="0"/>
                      </a:br>
                      <a:r>
                        <a:rPr lang="en-US" sz="1200" dirty="0"/>
                        <a:t>fatigue, ocular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1953995264"/>
                  </a:ext>
                </a:extLst>
              </a:tr>
            </a:tbl>
          </a:graphicData>
        </a:graphic>
      </p:graphicFrame>
      <p:sp>
        <p:nvSpPr>
          <p:cNvPr id="5" name="Footer Placeholder 1">
            <a:extLst>
              <a:ext uri="{FF2B5EF4-FFF2-40B4-BE49-F238E27FC236}">
                <a16:creationId xmlns:a16="http://schemas.microsoft.com/office/drawing/2014/main" id="{63BDA8D9-12DF-E16A-3BE2-287F979D3F39}"/>
              </a:ext>
            </a:extLst>
          </p:cNvPr>
          <p:cNvSpPr txBox="1">
            <a:spLocks/>
          </p:cNvSpPr>
          <p:nvPr/>
        </p:nvSpPr>
        <p:spPr>
          <a:xfrm>
            <a:off x="119336" y="6237312"/>
            <a:ext cx="10657184" cy="338554"/>
          </a:xfrm>
          <a:prstGeom prst="rect">
            <a:avLst/>
          </a:prstGeom>
        </p:spPr>
        <p:txBody>
          <a:bodyPr vert="horz" lIns="162560" tIns="81280" rIns="162560" bIns="81280" rtlCol="0" anchor="t"/>
          <a:lstStyle>
            <a:defPPr>
              <a:defRPr lang="en-US"/>
            </a:defPPr>
            <a:lvl1pPr algn="ctr" rtl="0" fontAlgn="base">
              <a:spcBef>
                <a:spcPct val="0"/>
              </a:spcBef>
              <a:spcAft>
                <a:spcPct val="0"/>
              </a:spcAft>
              <a:defRPr sz="1200" kern="1200">
                <a:solidFill>
                  <a:schemeClr val="tx1">
                    <a:tint val="75000"/>
                  </a:schemeClr>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l" defTabSz="914400">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Abou</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-Alfa GK et al.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Lancet Oncol</a:t>
            </a:r>
            <a:r>
              <a:rPr lang="en-US" sz="1400" b="0" dirty="0">
                <a:solidFill>
                  <a:prstClr val="black"/>
                </a:solidFill>
                <a:latin typeface="Calibri" panose="020F0502020204030204" pitchFamily="34" charset="0"/>
                <a:cs typeface="Calibri" panose="020F0502020204030204" pitchFamily="34" charset="0"/>
              </a:rPr>
              <a:t>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2020;21(5):671-84;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Javle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M et al. </a:t>
            </a:r>
            <a:r>
              <a:rPr lang="en-US" sz="1400" b="0" dirty="0">
                <a:solidFill>
                  <a:prstClr val="black"/>
                </a:solidFill>
                <a:latin typeface="Calibri" panose="020F0502020204030204" pitchFamily="34" charset="0"/>
                <a:cs typeface="Calibri" panose="020F0502020204030204" pitchFamily="34" charset="0"/>
              </a:rPr>
              <a:t>Gastrointestinal Cancers Symposium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2021; Goyal L et al. ASCO 2020; Mazzaferro V et al.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Br J Cancer</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2019;120(2):165-71. </a:t>
            </a:r>
          </a:p>
        </p:txBody>
      </p:sp>
      <p:sp>
        <p:nvSpPr>
          <p:cNvPr id="6" name="TextBox 5">
            <a:extLst>
              <a:ext uri="{FF2B5EF4-FFF2-40B4-BE49-F238E27FC236}">
                <a16:creationId xmlns:a16="http://schemas.microsoft.com/office/drawing/2014/main" id="{02D8E811-7EB6-2910-9B39-69FA78B5E909}"/>
              </a:ext>
            </a:extLst>
          </p:cNvPr>
          <p:cNvSpPr txBox="1"/>
          <p:nvPr/>
        </p:nvSpPr>
        <p:spPr>
          <a:xfrm>
            <a:off x="964226" y="5102403"/>
            <a:ext cx="1609543"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r>
              <a:rPr kumimoji="0" lang="en-US" sz="17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FDA approved</a:t>
            </a:r>
          </a:p>
        </p:txBody>
      </p:sp>
    </p:spTree>
    <p:extLst>
      <p:ext uri="{BB962C8B-B14F-4D97-AF65-F5344CB8AC3E}">
        <p14:creationId xmlns:p14="http://schemas.microsoft.com/office/powerpoint/2010/main" val="87789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DC857632-DCF6-5949-BC74-23C6EE86B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71" y="908720"/>
            <a:ext cx="11305257" cy="4540967"/>
          </a:xfrm>
          <a:prstGeom prst="rect">
            <a:avLst/>
          </a:prstGeom>
        </p:spPr>
      </p:pic>
      <p:sp>
        <p:nvSpPr>
          <p:cNvPr id="7" name="Rectangle 6">
            <a:extLst>
              <a:ext uri="{FF2B5EF4-FFF2-40B4-BE49-F238E27FC236}">
                <a16:creationId xmlns:a16="http://schemas.microsoft.com/office/drawing/2014/main" id="{030A2B01-E48A-E14E-9498-F10AC342F72E}"/>
              </a:ext>
            </a:extLst>
          </p:cNvPr>
          <p:cNvSpPr/>
          <p:nvPr/>
        </p:nvSpPr>
        <p:spPr bwMode="auto">
          <a:xfrm>
            <a:off x="443371" y="5449687"/>
            <a:ext cx="11305257" cy="3555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Rectangle 3">
            <a:extLst>
              <a:ext uri="{FF2B5EF4-FFF2-40B4-BE49-F238E27FC236}">
                <a16:creationId xmlns:a16="http://schemas.microsoft.com/office/drawing/2014/main" id="{0E4688B7-D966-354C-833F-D141CB6AB924}"/>
              </a:ext>
            </a:extLst>
          </p:cNvPr>
          <p:cNvSpPr/>
          <p:nvPr/>
        </p:nvSpPr>
        <p:spPr>
          <a:xfrm>
            <a:off x="2279576" y="1083936"/>
            <a:ext cx="6696744" cy="461665"/>
          </a:xfrm>
          <a:prstGeom prst="rect">
            <a:avLst/>
          </a:prstGeom>
        </p:spPr>
        <p:txBody>
          <a:bodyPr wrap="square">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2002D"/>
                </a:solidFill>
                <a:effectLst/>
                <a:uLnTx/>
                <a:uFillTx/>
                <a:latin typeface="Calibri" panose="020F0502020204030204" pitchFamily="34" charset="0"/>
                <a:ea typeface="Times New Roman" panose="02020603050405020304" pitchFamily="18" charset="0"/>
                <a:cs typeface="Calibri" panose="020F0502020204030204" pitchFamily="34" charset="0"/>
              </a:rPr>
              <a:t>Lancet </a:t>
            </a:r>
            <a:r>
              <a:rPr kumimoji="0" lang="en-US" sz="2400" b="1" i="1" u="none" strike="noStrike" kern="1200" cap="none" spc="0" normalizeH="0" baseline="0" noProof="0" dirty="0" err="1">
                <a:ln>
                  <a:noFill/>
                </a:ln>
                <a:solidFill>
                  <a:srgbClr val="C2002D"/>
                </a:solidFill>
                <a:effectLst/>
                <a:uLnTx/>
                <a:uFillTx/>
                <a:latin typeface="Calibri" panose="020F0502020204030204" pitchFamily="34" charset="0"/>
                <a:ea typeface="Times New Roman" panose="02020603050405020304" pitchFamily="18" charset="0"/>
                <a:cs typeface="Calibri" panose="020F0502020204030204" pitchFamily="34" charset="0"/>
              </a:rPr>
              <a:t>Gasteroenterol</a:t>
            </a:r>
            <a:r>
              <a:rPr kumimoji="0" lang="en-US" sz="2400" b="1" i="1" u="none" strike="noStrike" kern="1200" cap="none" spc="0" normalizeH="0" baseline="0" noProof="0" dirty="0">
                <a:ln>
                  <a:noFill/>
                </a:ln>
                <a:solidFill>
                  <a:srgbClr val="C2002D"/>
                </a:solidFill>
                <a:effectLst/>
                <a:uLnTx/>
                <a:uFillTx/>
                <a:latin typeface="Calibri" panose="020F0502020204030204" pitchFamily="34" charset="0"/>
                <a:ea typeface="Times New Roman" panose="02020603050405020304" pitchFamily="18" charset="0"/>
                <a:cs typeface="Calibri" panose="020F0502020204030204" pitchFamily="34" charset="0"/>
              </a:rPr>
              <a:t> Hepatol </a:t>
            </a:r>
            <a:r>
              <a:rPr kumimoji="0" lang="en-US" sz="2400" b="1" i="0" u="none" strike="noStrike" kern="1200" cap="none" spc="0" normalizeH="0" baseline="0" noProof="0" dirty="0">
                <a:ln>
                  <a:noFill/>
                </a:ln>
                <a:solidFill>
                  <a:srgbClr val="C2002D"/>
                </a:solidFill>
                <a:effectLst/>
                <a:uLnTx/>
                <a:uFillTx/>
                <a:latin typeface="Calibri" panose="020F0502020204030204" pitchFamily="34" charset="0"/>
                <a:ea typeface="Times New Roman" panose="02020603050405020304" pitchFamily="18" charset="0"/>
                <a:cs typeface="Calibri" panose="020F0502020204030204" pitchFamily="34" charset="0"/>
              </a:rPr>
              <a:t>2021;6(10):803-15.</a:t>
            </a:r>
            <a:endParaRPr kumimoji="0" lang="en-US" sz="2400" b="1" i="0" u="none" strike="noStrike" kern="1200" cap="none" spc="0" normalizeH="0" baseline="0" noProof="0" dirty="0">
              <a:ln>
                <a:noFill/>
              </a:ln>
              <a:solidFill>
                <a:srgbClr val="C2002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6082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767408" y="71434"/>
            <a:ext cx="11089232" cy="1143000"/>
          </a:xfrm>
        </p:spPr>
        <p:txBody>
          <a:bodyPr/>
          <a:lstStyle/>
          <a:p>
            <a:pPr algn="l" defTabSz="609585">
              <a:defRPr/>
            </a:pPr>
            <a:r>
              <a:rPr lang="en-US" altLang="en-US" sz="3200" dirty="0">
                <a:latin typeface="Calibri" panose="020F0502020204030204" pitchFamily="34" charset="0"/>
                <a:cs typeface="Calibri" panose="020F0502020204030204" pitchFamily="34" charset="0"/>
              </a:rPr>
              <a:t>Phase II Study of </a:t>
            </a:r>
            <a:r>
              <a:rPr lang="en-US" altLang="en-US" sz="3200" dirty="0" err="1">
                <a:latin typeface="Calibri" panose="020F0502020204030204" pitchFamily="34" charset="0"/>
                <a:cs typeface="Calibri" panose="020F0502020204030204" pitchFamily="34" charset="0"/>
              </a:rPr>
              <a:t>Infigratinib</a:t>
            </a:r>
            <a:r>
              <a:rPr lang="en-US" altLang="en-US" sz="3200" dirty="0">
                <a:latin typeface="Calibri" panose="020F0502020204030204" pitchFamily="34" charset="0"/>
                <a:cs typeface="Calibri" panose="020F0502020204030204" pitchFamily="34" charset="0"/>
              </a:rPr>
              <a:t> for Advanced or Metastatic Cholangiocarcinoma Harboring FGFR2 Fusions or Rearrangements</a:t>
            </a:r>
          </a:p>
        </p:txBody>
      </p:sp>
      <p:sp>
        <p:nvSpPr>
          <p:cNvPr id="33" name="TextBox 32">
            <a:extLst>
              <a:ext uri="{FF2B5EF4-FFF2-40B4-BE49-F238E27FC236}">
                <a16:creationId xmlns:a16="http://schemas.microsoft.com/office/drawing/2014/main" id="{9EC90B44-8E3E-5746-BF47-B2477686F6BD}"/>
              </a:ext>
            </a:extLst>
          </p:cNvPr>
          <p:cNvSpPr txBox="1"/>
          <p:nvPr/>
        </p:nvSpPr>
        <p:spPr>
          <a:xfrm>
            <a:off x="241920" y="6478789"/>
            <a:ext cx="6934200"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Javle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Lancet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Gasteroenterol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Hepatol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2021;6(10):803-15. </a:t>
            </a:r>
          </a:p>
        </p:txBody>
      </p:sp>
      <p:pic>
        <p:nvPicPr>
          <p:cNvPr id="4" name="Picture 3" descr="A picture containing diagram&#10;&#10;Description automatically generated">
            <a:extLst>
              <a:ext uri="{FF2B5EF4-FFF2-40B4-BE49-F238E27FC236}">
                <a16:creationId xmlns:a16="http://schemas.microsoft.com/office/drawing/2014/main" id="{2E6EDB67-82F9-BD49-9FE5-BD38E9BB7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3" y="1866976"/>
            <a:ext cx="11305257" cy="3124048"/>
          </a:xfrm>
          <a:prstGeom prst="rect">
            <a:avLst/>
          </a:prstGeom>
        </p:spPr>
      </p:pic>
      <p:sp>
        <p:nvSpPr>
          <p:cNvPr id="8" name="Content Placeholder 9">
            <a:extLst>
              <a:ext uri="{FF2B5EF4-FFF2-40B4-BE49-F238E27FC236}">
                <a16:creationId xmlns:a16="http://schemas.microsoft.com/office/drawing/2014/main" id="{4499240B-00F0-814C-9726-B1C1E792C92D}"/>
              </a:ext>
            </a:extLst>
          </p:cNvPr>
          <p:cNvSpPr txBox="1">
            <a:spLocks/>
          </p:cNvSpPr>
          <p:nvPr/>
        </p:nvSpPr>
        <p:spPr>
          <a:xfrm>
            <a:off x="2783632" y="1912049"/>
            <a:ext cx="5721616" cy="818041"/>
          </a:xfrm>
          <a:prstGeom prst="rect">
            <a:avLst/>
          </a:prstGeom>
        </p:spPr>
        <p:txBody>
          <a:bodyPr vert="horz" wrap="square" lIns="91440" tIns="45720" rIns="91440" bIns="45720" rtlCol="0">
            <a:noAutofit/>
          </a:bodyPr>
          <a:lstStyle>
            <a:lvl1pPr marL="224356" indent="-224356" algn="l" defTabSz="1219140" rtl="0" eaLnBrk="1" latinLnBrk="0" hangingPunct="1">
              <a:lnSpc>
                <a:spcPct val="90000"/>
              </a:lnSpc>
              <a:spcBef>
                <a:spcPts val="1600"/>
              </a:spcBef>
              <a:buClr>
                <a:schemeClr val="accent1"/>
              </a:buClr>
              <a:buFont typeface="Wingdings" panose="05000000000000000000" pitchFamily="2" charset="2"/>
              <a:buChar char="§"/>
              <a:defRPr lang="en-US" sz="2400" b="0" kern="1200" dirty="0" smtClean="0">
                <a:solidFill>
                  <a:schemeClr val="tx1"/>
                </a:solidFill>
                <a:latin typeface="+mj-lt"/>
                <a:ea typeface="+mn-ea"/>
                <a:cs typeface="+mn-cs"/>
              </a:defRPr>
            </a:lvl1pPr>
            <a:lvl2pPr marL="609570" indent="-302668" algn="l" defTabSz="1219140" rtl="0" eaLnBrk="1" latinLnBrk="0" hangingPunct="1">
              <a:lnSpc>
                <a:spcPct val="90000"/>
              </a:lnSpc>
              <a:spcBef>
                <a:spcPts val="1600"/>
              </a:spcBef>
              <a:buClr>
                <a:schemeClr val="accent1"/>
              </a:buClr>
              <a:buFont typeface="Arial" panose="020B0604020202020204" pitchFamily="34" charset="0"/>
              <a:buChar char="•"/>
              <a:defRPr lang="en-US" sz="2400" b="0" kern="1200" dirty="0" smtClean="0">
                <a:solidFill>
                  <a:schemeClr val="tx1"/>
                </a:solidFill>
                <a:latin typeface="+mj-lt"/>
                <a:ea typeface="+mn-ea"/>
                <a:cs typeface="+mn-cs"/>
              </a:defRPr>
            </a:lvl2pPr>
            <a:lvl3pPr marL="990550" indent="-302668" algn="l" defTabSz="1219140" rtl="0" eaLnBrk="1" latinLnBrk="0" hangingPunct="1">
              <a:lnSpc>
                <a:spcPct val="90000"/>
              </a:lnSpc>
              <a:spcBef>
                <a:spcPts val="1600"/>
              </a:spcBef>
              <a:buClr>
                <a:schemeClr val="accent1"/>
              </a:buClr>
              <a:buFont typeface="Arial" panose="020B0604020202020204" pitchFamily="34" charset="0"/>
              <a:buChar char="‒"/>
              <a:defRPr lang="en-US" sz="2400" b="0" kern="1200" dirty="0" smtClean="0">
                <a:solidFill>
                  <a:schemeClr val="tx1"/>
                </a:solidFill>
                <a:latin typeface="+mj-lt"/>
                <a:ea typeface="+mn-ea"/>
                <a:cs typeface="+mn-cs"/>
              </a:defRPr>
            </a:lvl3pPr>
            <a:lvl4pPr marL="1371532" indent="-304784" algn="l" defTabSz="1219140" rtl="0" eaLnBrk="1" latinLnBrk="0" hangingPunct="1">
              <a:lnSpc>
                <a:spcPct val="90000"/>
              </a:lnSpc>
              <a:spcBef>
                <a:spcPts val="1600"/>
              </a:spcBef>
              <a:buClr>
                <a:schemeClr val="accent1"/>
              </a:buClr>
              <a:buFont typeface="Wingdings" panose="05000000000000000000" pitchFamily="2" charset="2"/>
              <a:buChar char="§"/>
              <a:defRPr lang="en-US" sz="2400" b="0" kern="1200" dirty="0" smtClean="0">
                <a:solidFill>
                  <a:schemeClr val="tx1"/>
                </a:solidFill>
                <a:latin typeface="+mj-lt"/>
                <a:ea typeface="+mn-ea"/>
                <a:cs typeface="+mn-cs"/>
              </a:defRPr>
            </a:lvl4pPr>
            <a:lvl5pPr marL="1750396" indent="-302668" algn="l" defTabSz="1219140" rtl="0" eaLnBrk="1" latinLnBrk="0" hangingPunct="1">
              <a:lnSpc>
                <a:spcPct val="90000"/>
              </a:lnSpc>
              <a:spcBef>
                <a:spcPts val="1600"/>
              </a:spcBef>
              <a:buClr>
                <a:schemeClr val="accent1"/>
              </a:buClr>
              <a:buFont typeface="Arial" panose="020B0604020202020204" pitchFamily="34" charset="0"/>
              <a:buChar char="•"/>
              <a:defRPr lang="en-US" sz="2400" b="0" kern="120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24356" marR="0" lvl="0" indent="-224356" algn="l" defTabSz="1219140" rtl="0" eaLnBrk="1" fontAlgn="auto" latinLnBrk="0" hangingPunct="1">
              <a:lnSpc>
                <a:spcPct val="90000"/>
              </a:lnSpc>
              <a:spcBef>
                <a:spcPts val="800"/>
              </a:spcBef>
              <a:spcAft>
                <a:spcPts val="0"/>
              </a:spcAft>
              <a:buClr>
                <a:srgbClr val="052049"/>
              </a:buClr>
              <a:buSzTx/>
              <a:buFont typeface="Wingdings" panose="05000000000000000000" pitchFamily="2" charset="2"/>
              <a:buChar char="§"/>
              <a:tabLst/>
              <a:defRPr/>
            </a:pPr>
            <a:r>
              <a:rPr kumimoji="0" lang="en-US" sz="2133" b="0" i="0" u="none" strike="noStrike" kern="1200" cap="none" spc="0" normalizeH="0" baseline="0" noProof="0" dirty="0">
                <a:ln>
                  <a:noFill/>
                </a:ln>
                <a:solidFill>
                  <a:srgbClr val="052049"/>
                </a:solidFill>
                <a:effectLst/>
                <a:uLnTx/>
                <a:uFillTx/>
                <a:latin typeface="Calibri" panose="020F0502020204030204" pitchFamily="34" charset="0"/>
                <a:cs typeface="Calibri" panose="020F0502020204030204" pitchFamily="34" charset="0"/>
              </a:rPr>
              <a:t>ORR: 23.1% in overall population</a:t>
            </a:r>
          </a:p>
          <a:p>
            <a:pPr marL="609570" marR="0" lvl="1" indent="-302668" algn="l" defTabSz="1219140" rtl="0" eaLnBrk="1" fontAlgn="auto" latinLnBrk="0" hangingPunct="1">
              <a:lnSpc>
                <a:spcPct val="90000"/>
              </a:lnSpc>
              <a:spcBef>
                <a:spcPts val="800"/>
              </a:spcBef>
              <a:spcAft>
                <a:spcPts val="0"/>
              </a:spcAft>
              <a:buClr>
                <a:srgbClr val="052049"/>
              </a:buClr>
              <a:buSzTx/>
              <a:buFont typeface="Arial" panose="020B0604020202020204" pitchFamily="34" charset="0"/>
              <a:buChar char="•"/>
              <a:tabLst/>
              <a:defRPr/>
            </a:pPr>
            <a:r>
              <a:rPr kumimoji="0" lang="en-US" sz="2133" b="0" i="0" u="none" strike="noStrike" kern="1200" cap="none" spc="0" normalizeH="0" baseline="0" noProof="0" dirty="0">
                <a:ln>
                  <a:noFill/>
                </a:ln>
                <a:solidFill>
                  <a:srgbClr val="052049"/>
                </a:solidFill>
                <a:effectLst/>
                <a:uLnTx/>
                <a:uFillTx/>
                <a:latin typeface="Calibri" panose="020F0502020204030204" pitchFamily="34" charset="0"/>
                <a:cs typeface="Calibri" panose="020F0502020204030204" pitchFamily="34" charset="0"/>
              </a:rPr>
              <a:t>34% in 2</a:t>
            </a:r>
            <a:r>
              <a:rPr kumimoji="0" lang="en-US" sz="2133" b="0" i="0" u="none" strike="noStrike" kern="1200" cap="none" spc="0" normalizeH="0" baseline="30000" noProof="0" dirty="0">
                <a:ln>
                  <a:noFill/>
                </a:ln>
                <a:solidFill>
                  <a:srgbClr val="052049"/>
                </a:solidFill>
                <a:effectLst/>
                <a:uLnTx/>
                <a:uFillTx/>
                <a:latin typeface="Calibri" panose="020F0502020204030204" pitchFamily="34" charset="0"/>
                <a:cs typeface="Calibri" panose="020F0502020204030204" pitchFamily="34" charset="0"/>
              </a:rPr>
              <a:t>nd</a:t>
            </a:r>
            <a:r>
              <a:rPr kumimoji="0" lang="en-US" sz="2133" b="0" i="0" u="none" strike="noStrike" kern="1200" cap="none" spc="0" normalizeH="0" baseline="0" noProof="0" dirty="0">
                <a:ln>
                  <a:noFill/>
                </a:ln>
                <a:solidFill>
                  <a:srgbClr val="052049"/>
                </a:solidFill>
                <a:effectLst/>
                <a:uLnTx/>
                <a:uFillTx/>
                <a:latin typeface="Calibri" panose="020F0502020204030204" pitchFamily="34" charset="0"/>
                <a:cs typeface="Calibri" panose="020F0502020204030204" pitchFamily="34" charset="0"/>
              </a:rPr>
              <a:t> line subgroup (n = 50)</a:t>
            </a:r>
          </a:p>
          <a:p>
            <a:pPr marL="609570" marR="0" lvl="1" indent="-302668" algn="l" defTabSz="1219140" rtl="0" eaLnBrk="1" fontAlgn="auto" latinLnBrk="0" hangingPunct="1">
              <a:lnSpc>
                <a:spcPct val="90000"/>
              </a:lnSpc>
              <a:spcBef>
                <a:spcPts val="800"/>
              </a:spcBef>
              <a:spcAft>
                <a:spcPts val="0"/>
              </a:spcAft>
              <a:buClr>
                <a:srgbClr val="052049"/>
              </a:buClr>
              <a:buSzTx/>
              <a:buFont typeface="Arial" panose="020B0604020202020204" pitchFamily="34" charset="0"/>
              <a:buChar char="•"/>
              <a:tabLst/>
              <a:defRPr/>
            </a:pPr>
            <a:r>
              <a:rPr kumimoji="0" lang="en-US" sz="2133" b="0" i="0" u="none" strike="noStrike" kern="1200" cap="none" spc="0" normalizeH="0" baseline="0" noProof="0" dirty="0">
                <a:ln>
                  <a:noFill/>
                </a:ln>
                <a:solidFill>
                  <a:srgbClr val="052049"/>
                </a:solidFill>
                <a:effectLst/>
                <a:uLnTx/>
                <a:uFillTx/>
                <a:latin typeface="Calibri" panose="020F0502020204030204" pitchFamily="34" charset="0"/>
                <a:cs typeface="Calibri" panose="020F0502020204030204" pitchFamily="34" charset="0"/>
              </a:rPr>
              <a:t>Median duration of response 7.3 </a:t>
            </a:r>
            <a:r>
              <a:rPr kumimoji="0" lang="en-US" sz="2133" b="0" i="0" u="none" strike="noStrike" kern="1200" cap="none" spc="0" normalizeH="0" baseline="0" noProof="0" dirty="0" err="1">
                <a:ln>
                  <a:noFill/>
                </a:ln>
                <a:solidFill>
                  <a:srgbClr val="052049"/>
                </a:solidFill>
                <a:effectLst/>
                <a:uLnTx/>
                <a:uFillTx/>
                <a:latin typeface="Calibri" panose="020F0502020204030204" pitchFamily="34" charset="0"/>
                <a:cs typeface="Calibri" panose="020F0502020204030204" pitchFamily="34" charset="0"/>
              </a:rPr>
              <a:t>mo</a:t>
            </a:r>
            <a:endParaRPr kumimoji="0" lang="en-US" sz="2133" b="0" i="0" u="none" strike="noStrike" kern="1200" cap="none" spc="0" normalizeH="0" baseline="0" noProof="0" dirty="0">
              <a:ln>
                <a:noFill/>
              </a:ln>
              <a:solidFill>
                <a:srgbClr val="052049"/>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8019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767408" y="71434"/>
            <a:ext cx="11089232" cy="1143000"/>
          </a:xfrm>
        </p:spPr>
        <p:txBody>
          <a:bodyPr/>
          <a:lstStyle/>
          <a:p>
            <a:pPr algn="l" defTabSz="609585">
              <a:defRPr/>
            </a:pPr>
            <a:r>
              <a:rPr lang="en-US" altLang="en-US" sz="3200" dirty="0" err="1">
                <a:latin typeface="Calibri" panose="020F0502020204030204" pitchFamily="34" charset="0"/>
                <a:cs typeface="Calibri" panose="020F0502020204030204" pitchFamily="34" charset="0"/>
              </a:rPr>
              <a:t>Infigratinib</a:t>
            </a:r>
            <a:r>
              <a:rPr lang="en-US" altLang="en-US" sz="3200" dirty="0">
                <a:latin typeface="Calibri" panose="020F0502020204030204" pitchFamily="34" charset="0"/>
                <a:cs typeface="Calibri" panose="020F0502020204030204" pitchFamily="34" charset="0"/>
              </a:rPr>
              <a:t> for Advanced or Metastatic Cholangiocarcinoma: Adverse Events in </a:t>
            </a:r>
            <a:r>
              <a:rPr lang="en-US" sz="3200" dirty="0"/>
              <a:t>≥20% of Patients</a:t>
            </a:r>
            <a:endParaRPr lang="en-US" altLang="en-US" sz="32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9EC90B44-8E3E-5746-BF47-B2477686F6BD}"/>
              </a:ext>
            </a:extLst>
          </p:cNvPr>
          <p:cNvSpPr txBox="1"/>
          <p:nvPr/>
        </p:nvSpPr>
        <p:spPr>
          <a:xfrm>
            <a:off x="241920" y="6478789"/>
            <a:ext cx="6934200"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Javle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Lancet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Gasteroenterol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Hepatol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2021;6(10):803-15. </a:t>
            </a:r>
          </a:p>
        </p:txBody>
      </p:sp>
      <p:pic>
        <p:nvPicPr>
          <p:cNvPr id="5" name="Picture 4" descr="Table&#10;&#10;Description automatically generated">
            <a:extLst>
              <a:ext uri="{FF2B5EF4-FFF2-40B4-BE49-F238E27FC236}">
                <a16:creationId xmlns:a16="http://schemas.microsoft.com/office/drawing/2014/main" id="{5DADDDF2-6FD9-0CA2-670C-53FA06823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284" y="1061483"/>
            <a:ext cx="8965432" cy="5438195"/>
          </a:xfrm>
          <a:prstGeom prst="rect">
            <a:avLst/>
          </a:prstGeom>
        </p:spPr>
      </p:pic>
    </p:spTree>
    <p:extLst>
      <p:ext uri="{BB962C8B-B14F-4D97-AF65-F5344CB8AC3E}">
        <p14:creationId xmlns:p14="http://schemas.microsoft.com/office/powerpoint/2010/main" val="3223985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AE9C8D9B-18E3-C9D2-AD0F-628EBB1E9B83}"/>
              </a:ext>
            </a:extLst>
          </p:cNvPr>
          <p:cNvPicPr>
            <a:picLocks noChangeAspect="1"/>
          </p:cNvPicPr>
          <p:nvPr/>
        </p:nvPicPr>
        <p:blipFill>
          <a:blip r:embed="rId2"/>
          <a:stretch>
            <a:fillRect/>
          </a:stretch>
        </p:blipFill>
        <p:spPr>
          <a:xfrm>
            <a:off x="321019" y="804436"/>
            <a:ext cx="10960179" cy="5249128"/>
          </a:xfrm>
          <a:prstGeom prst="rect">
            <a:avLst/>
          </a:prstGeom>
        </p:spPr>
      </p:pic>
      <p:sp>
        <p:nvSpPr>
          <p:cNvPr id="5" name="TextBox 4">
            <a:extLst>
              <a:ext uri="{FF2B5EF4-FFF2-40B4-BE49-F238E27FC236}">
                <a16:creationId xmlns:a16="http://schemas.microsoft.com/office/drawing/2014/main" id="{A1DFF98B-54CF-7A24-D0D5-30B88CFD3148}"/>
              </a:ext>
            </a:extLst>
          </p:cNvPr>
          <p:cNvSpPr txBox="1"/>
          <p:nvPr/>
        </p:nvSpPr>
        <p:spPr>
          <a:xfrm>
            <a:off x="4218432" y="1194816"/>
            <a:ext cx="273421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D01F54"/>
                </a:solidFill>
                <a:effectLst/>
                <a:uLnTx/>
                <a:uFillTx/>
                <a:latin typeface="Arial" panose="020B0604020202020204" pitchFamily="34" charset="0"/>
                <a:ea typeface="+mn-ea"/>
                <a:cs typeface="Arial" panose="020B0604020202020204" pitchFamily="34" charset="0"/>
              </a:rPr>
              <a:t>2022 | Abstract O-2</a:t>
            </a:r>
          </a:p>
        </p:txBody>
      </p:sp>
    </p:spTree>
    <p:extLst>
      <p:ext uri="{BB962C8B-B14F-4D97-AF65-F5344CB8AC3E}">
        <p14:creationId xmlns:p14="http://schemas.microsoft.com/office/powerpoint/2010/main" val="2979248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B99-90D2-183B-A873-997A78B03AB3}"/>
              </a:ext>
            </a:extLst>
          </p:cNvPr>
          <p:cNvSpPr>
            <a:spLocks noGrp="1"/>
          </p:cNvSpPr>
          <p:nvPr>
            <p:ph type="title"/>
          </p:nvPr>
        </p:nvSpPr>
        <p:spPr>
          <a:xfrm>
            <a:off x="929142" y="0"/>
            <a:ext cx="10358967" cy="1143000"/>
          </a:xfrm>
        </p:spPr>
        <p:txBody>
          <a:bodyPr/>
          <a:lstStyle/>
          <a:p>
            <a:r>
              <a:rPr lang="en-US" dirty="0"/>
              <a:t>FIGHT-202 Trial Schema</a:t>
            </a:r>
          </a:p>
        </p:txBody>
      </p:sp>
      <p:sp>
        <p:nvSpPr>
          <p:cNvPr id="3" name="TextBox 2">
            <a:extLst>
              <a:ext uri="{FF2B5EF4-FFF2-40B4-BE49-F238E27FC236}">
                <a16:creationId xmlns:a16="http://schemas.microsoft.com/office/drawing/2014/main" id="{1A8B5AF1-90C3-53F5-34C6-B996983C61F7}"/>
              </a:ext>
            </a:extLst>
          </p:cNvPr>
          <p:cNvSpPr txBox="1"/>
          <p:nvPr/>
        </p:nvSpPr>
        <p:spPr>
          <a:xfrm>
            <a:off x="47328" y="6490211"/>
            <a:ext cx="659956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Vogel A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ESMO World Congress on Gastrointestinal Cancer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2022;Abstract O-2.</a:t>
            </a: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431F9176-A3B1-A8F4-0320-1627245F5253}"/>
              </a:ext>
            </a:extLst>
          </p:cNvPr>
          <p:cNvPicPr>
            <a:picLocks noChangeAspect="1"/>
          </p:cNvPicPr>
          <p:nvPr/>
        </p:nvPicPr>
        <p:blipFill>
          <a:blip r:embed="rId2"/>
          <a:stretch>
            <a:fillRect/>
          </a:stretch>
        </p:blipFill>
        <p:spPr>
          <a:xfrm>
            <a:off x="814062" y="1143000"/>
            <a:ext cx="10251388" cy="5139436"/>
          </a:xfrm>
          <a:prstGeom prst="rect">
            <a:avLst/>
          </a:prstGeom>
        </p:spPr>
      </p:pic>
    </p:spTree>
    <p:extLst>
      <p:ext uri="{BB962C8B-B14F-4D97-AF65-F5344CB8AC3E}">
        <p14:creationId xmlns:p14="http://schemas.microsoft.com/office/powerpoint/2010/main" val="1089131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767408" y="71434"/>
            <a:ext cx="10513168" cy="1143000"/>
          </a:xfrm>
        </p:spPr>
        <p:txBody>
          <a:bodyPr/>
          <a:lstStyle/>
          <a:p>
            <a:pPr algn="l" defTabSz="609585">
              <a:defRPr/>
            </a:pPr>
            <a:r>
              <a:rPr lang="en-US" altLang="en-US" sz="3200" dirty="0">
                <a:latin typeface="Calibri" panose="020F0502020204030204" pitchFamily="34" charset="0"/>
                <a:cs typeface="Calibri" panose="020F0502020204030204" pitchFamily="34" charset="0"/>
              </a:rPr>
              <a:t>IMbrave150: Updated OS with Atezolizumab and Bevacizumab (Median Follow-Up = 15.6 Months)</a:t>
            </a:r>
          </a:p>
        </p:txBody>
      </p:sp>
      <p:sp>
        <p:nvSpPr>
          <p:cNvPr id="11" name="TextBox 10">
            <a:extLst>
              <a:ext uri="{FF2B5EF4-FFF2-40B4-BE49-F238E27FC236}">
                <a16:creationId xmlns:a16="http://schemas.microsoft.com/office/drawing/2014/main" id="{4CA7778D-B5E3-2D4D-A4BC-98ADC02AFB1E}"/>
              </a:ext>
            </a:extLst>
          </p:cNvPr>
          <p:cNvSpPr txBox="1"/>
          <p:nvPr/>
        </p:nvSpPr>
        <p:spPr>
          <a:xfrm>
            <a:off x="6066183" y="2514600"/>
            <a:ext cx="334617" cy="1384995"/>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400" b="0"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5" name="Picture 4" descr="Chart, line chart&#10;&#10;Description automatically generated">
            <a:extLst>
              <a:ext uri="{FF2B5EF4-FFF2-40B4-BE49-F238E27FC236}">
                <a16:creationId xmlns:a16="http://schemas.microsoft.com/office/drawing/2014/main" id="{CD1D2189-A07E-4D41-A2CF-579E8BB61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258" y="1243524"/>
            <a:ext cx="10147483" cy="4724244"/>
          </a:xfrm>
          <a:prstGeom prst="rect">
            <a:avLst/>
          </a:prstGeom>
        </p:spPr>
      </p:pic>
      <p:sp>
        <p:nvSpPr>
          <p:cNvPr id="6" name="TextBox 5">
            <a:extLst>
              <a:ext uri="{FF2B5EF4-FFF2-40B4-BE49-F238E27FC236}">
                <a16:creationId xmlns:a16="http://schemas.microsoft.com/office/drawing/2014/main" id="{95D399FE-2F5D-D740-818D-859AF7A4856A}"/>
              </a:ext>
            </a:extLst>
          </p:cNvPr>
          <p:cNvSpPr txBox="1"/>
          <p:nvPr/>
        </p:nvSpPr>
        <p:spPr>
          <a:xfrm>
            <a:off x="8432575" y="3059668"/>
            <a:ext cx="1838965"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72" charset="0"/>
                <a:ea typeface="MS PGothic" charset="0"/>
              </a:rPr>
              <a:t>Median 19.2 </a:t>
            </a:r>
            <a:r>
              <a:rPr kumimoji="0" lang="en-US" sz="1800" b="0" i="0" u="none" strike="noStrike" kern="1200" cap="none" spc="0" normalizeH="0" baseline="0" noProof="0" dirty="0" err="1">
                <a:ln>
                  <a:noFill/>
                </a:ln>
                <a:solidFill>
                  <a:srgbClr val="000000"/>
                </a:solidFill>
                <a:effectLst/>
                <a:uLnTx/>
                <a:uFillTx/>
                <a:latin typeface="Arial" pitchFamily="-72" charset="0"/>
                <a:ea typeface="MS PGothic" charset="0"/>
              </a:rPr>
              <a:t>mo</a:t>
            </a:r>
            <a:endParaRPr kumimoji="0" lang="en-US" sz="1800" b="0" i="0" u="none" strike="noStrike" kern="1200" cap="none" spc="0" normalizeH="0" baseline="0" noProof="0" dirty="0">
              <a:ln>
                <a:noFill/>
              </a:ln>
              <a:solidFill>
                <a:srgbClr val="000000"/>
              </a:solidFill>
              <a:effectLst/>
              <a:uLnTx/>
              <a:uFillTx/>
              <a:latin typeface="Arial" pitchFamily="-72" charset="0"/>
              <a:ea typeface="MS PGothic" charset="0"/>
            </a:endParaRPr>
          </a:p>
        </p:txBody>
      </p:sp>
      <p:sp>
        <p:nvSpPr>
          <p:cNvPr id="17" name="TextBox 16">
            <a:extLst>
              <a:ext uri="{FF2B5EF4-FFF2-40B4-BE49-F238E27FC236}">
                <a16:creationId xmlns:a16="http://schemas.microsoft.com/office/drawing/2014/main" id="{0FC46371-5B95-A545-B81B-5EB850F3DAD4}"/>
              </a:ext>
            </a:extLst>
          </p:cNvPr>
          <p:cNvSpPr txBox="1"/>
          <p:nvPr/>
        </p:nvSpPr>
        <p:spPr>
          <a:xfrm>
            <a:off x="7206524" y="4221238"/>
            <a:ext cx="1838965"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72" charset="0"/>
                <a:ea typeface="MS PGothic" charset="0"/>
              </a:rPr>
              <a:t>Median 13.4 </a:t>
            </a:r>
            <a:r>
              <a:rPr kumimoji="0" lang="en-US" sz="1800" b="0" i="0" u="none" strike="noStrike" kern="1200" cap="none" spc="0" normalizeH="0" baseline="0" noProof="0" dirty="0" err="1">
                <a:ln>
                  <a:noFill/>
                </a:ln>
                <a:solidFill>
                  <a:srgbClr val="000000"/>
                </a:solidFill>
                <a:effectLst/>
                <a:uLnTx/>
                <a:uFillTx/>
                <a:latin typeface="Arial" pitchFamily="-72" charset="0"/>
                <a:ea typeface="MS PGothic" charset="0"/>
              </a:rPr>
              <a:t>mo</a:t>
            </a:r>
            <a:endParaRPr kumimoji="0" lang="en-US" sz="1800" b="0" i="0" u="none" strike="noStrike" kern="1200" cap="none" spc="0" normalizeH="0" baseline="0" noProof="0" dirty="0">
              <a:ln>
                <a:noFill/>
              </a:ln>
              <a:solidFill>
                <a:srgbClr val="000000"/>
              </a:solidFill>
              <a:effectLst/>
              <a:uLnTx/>
              <a:uFillTx/>
              <a:latin typeface="Arial" pitchFamily="-72" charset="0"/>
              <a:ea typeface="MS PGothic" charset="0"/>
            </a:endParaRPr>
          </a:p>
        </p:txBody>
      </p:sp>
      <p:sp>
        <p:nvSpPr>
          <p:cNvPr id="18" name="TextBox 17">
            <a:extLst>
              <a:ext uri="{FF2B5EF4-FFF2-40B4-BE49-F238E27FC236}">
                <a16:creationId xmlns:a16="http://schemas.microsoft.com/office/drawing/2014/main" id="{AB16F62A-B3AC-F04C-80DB-DB6B6F9F81DF}"/>
              </a:ext>
            </a:extLst>
          </p:cNvPr>
          <p:cNvSpPr txBox="1"/>
          <p:nvPr/>
        </p:nvSpPr>
        <p:spPr>
          <a:xfrm>
            <a:off x="0" y="6478789"/>
            <a:ext cx="6934200"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Cheng A-L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 Hepatol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2022;76(4):862-73. </a:t>
            </a:r>
          </a:p>
        </p:txBody>
      </p:sp>
    </p:spTree>
    <p:extLst>
      <p:ext uri="{BB962C8B-B14F-4D97-AF65-F5344CB8AC3E}">
        <p14:creationId xmlns:p14="http://schemas.microsoft.com/office/powerpoint/2010/main" val="2043597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B99-90D2-183B-A873-997A78B03AB3}"/>
              </a:ext>
            </a:extLst>
          </p:cNvPr>
          <p:cNvSpPr>
            <a:spLocks noGrp="1"/>
          </p:cNvSpPr>
          <p:nvPr>
            <p:ph type="title"/>
          </p:nvPr>
        </p:nvSpPr>
        <p:spPr>
          <a:xfrm>
            <a:off x="929142" y="0"/>
            <a:ext cx="10358967" cy="1143000"/>
          </a:xfrm>
        </p:spPr>
        <p:txBody>
          <a:bodyPr/>
          <a:lstStyle/>
          <a:p>
            <a:r>
              <a:rPr lang="en-US" dirty="0"/>
              <a:t>FIGHT-202 Final Results: Response to </a:t>
            </a:r>
            <a:r>
              <a:rPr lang="en-US" dirty="0" err="1"/>
              <a:t>Pemigatinib</a:t>
            </a:r>
            <a:endParaRPr lang="en-US" dirty="0"/>
          </a:p>
        </p:txBody>
      </p:sp>
      <p:sp>
        <p:nvSpPr>
          <p:cNvPr id="3" name="TextBox 2">
            <a:extLst>
              <a:ext uri="{FF2B5EF4-FFF2-40B4-BE49-F238E27FC236}">
                <a16:creationId xmlns:a16="http://schemas.microsoft.com/office/drawing/2014/main" id="{1A8B5AF1-90C3-53F5-34C6-B996983C61F7}"/>
              </a:ext>
            </a:extLst>
          </p:cNvPr>
          <p:cNvSpPr txBox="1"/>
          <p:nvPr/>
        </p:nvSpPr>
        <p:spPr>
          <a:xfrm>
            <a:off x="47328" y="6490211"/>
            <a:ext cx="659956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Vogel A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ESMO World Congress on Gastrointestinal Cancer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2022;Abstract O-2.</a:t>
            </a:r>
          </a:p>
        </p:txBody>
      </p:sp>
      <p:pic>
        <p:nvPicPr>
          <p:cNvPr id="5" name="Picture 4" descr="Table&#10;&#10;Description automatically generated">
            <a:extLst>
              <a:ext uri="{FF2B5EF4-FFF2-40B4-BE49-F238E27FC236}">
                <a16:creationId xmlns:a16="http://schemas.microsoft.com/office/drawing/2014/main" id="{ACE1AFFD-73E4-654B-A365-581A6F73C9FD}"/>
              </a:ext>
            </a:extLst>
          </p:cNvPr>
          <p:cNvPicPr>
            <a:picLocks noChangeAspect="1"/>
          </p:cNvPicPr>
          <p:nvPr/>
        </p:nvPicPr>
        <p:blipFill>
          <a:blip r:embed="rId2"/>
          <a:stretch>
            <a:fillRect/>
          </a:stretch>
        </p:blipFill>
        <p:spPr>
          <a:xfrm>
            <a:off x="903891" y="1143000"/>
            <a:ext cx="10230217" cy="4932426"/>
          </a:xfrm>
          <a:prstGeom prst="rect">
            <a:avLst/>
          </a:prstGeom>
        </p:spPr>
      </p:pic>
    </p:spTree>
    <p:extLst>
      <p:ext uri="{BB962C8B-B14F-4D97-AF65-F5344CB8AC3E}">
        <p14:creationId xmlns:p14="http://schemas.microsoft.com/office/powerpoint/2010/main" val="2880123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B99-90D2-183B-A873-997A78B03AB3}"/>
              </a:ext>
            </a:extLst>
          </p:cNvPr>
          <p:cNvSpPr>
            <a:spLocks noGrp="1"/>
          </p:cNvSpPr>
          <p:nvPr>
            <p:ph type="title"/>
          </p:nvPr>
        </p:nvSpPr>
        <p:spPr>
          <a:xfrm>
            <a:off x="929142" y="0"/>
            <a:ext cx="10358967" cy="1143000"/>
          </a:xfrm>
        </p:spPr>
        <p:txBody>
          <a:bodyPr/>
          <a:lstStyle/>
          <a:p>
            <a:r>
              <a:rPr lang="en-US" dirty="0"/>
              <a:t>FIGHT-202 Final Results: Best Percentage Change from Baseline in Target Lesion Size in Cohort A</a:t>
            </a:r>
          </a:p>
        </p:txBody>
      </p:sp>
      <p:sp>
        <p:nvSpPr>
          <p:cNvPr id="3" name="TextBox 2">
            <a:extLst>
              <a:ext uri="{FF2B5EF4-FFF2-40B4-BE49-F238E27FC236}">
                <a16:creationId xmlns:a16="http://schemas.microsoft.com/office/drawing/2014/main" id="{1A8B5AF1-90C3-53F5-34C6-B996983C61F7}"/>
              </a:ext>
            </a:extLst>
          </p:cNvPr>
          <p:cNvSpPr txBox="1"/>
          <p:nvPr/>
        </p:nvSpPr>
        <p:spPr>
          <a:xfrm>
            <a:off x="47328" y="6490211"/>
            <a:ext cx="659956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Vogel A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ESMO World Congress on Gastrointestinal Cancer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2022;Abstract O-2.</a:t>
            </a:r>
          </a:p>
        </p:txBody>
      </p:sp>
      <p:pic>
        <p:nvPicPr>
          <p:cNvPr id="6" name="Picture 5" descr="Chart&#10;&#10;Description automatically generated">
            <a:extLst>
              <a:ext uri="{FF2B5EF4-FFF2-40B4-BE49-F238E27FC236}">
                <a16:creationId xmlns:a16="http://schemas.microsoft.com/office/drawing/2014/main" id="{C4D48F89-7728-4BFB-D67C-4275ADBDFA36}"/>
              </a:ext>
            </a:extLst>
          </p:cNvPr>
          <p:cNvPicPr>
            <a:picLocks noChangeAspect="1"/>
          </p:cNvPicPr>
          <p:nvPr/>
        </p:nvPicPr>
        <p:blipFill>
          <a:blip r:embed="rId2"/>
          <a:stretch>
            <a:fillRect/>
          </a:stretch>
        </p:blipFill>
        <p:spPr>
          <a:xfrm>
            <a:off x="903891" y="1143000"/>
            <a:ext cx="9877298" cy="5100226"/>
          </a:xfrm>
          <a:prstGeom prst="rect">
            <a:avLst/>
          </a:prstGeom>
        </p:spPr>
      </p:pic>
    </p:spTree>
    <p:extLst>
      <p:ext uri="{BB962C8B-B14F-4D97-AF65-F5344CB8AC3E}">
        <p14:creationId xmlns:p14="http://schemas.microsoft.com/office/powerpoint/2010/main" val="3215291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B99-90D2-183B-A873-997A78B03AB3}"/>
              </a:ext>
            </a:extLst>
          </p:cNvPr>
          <p:cNvSpPr>
            <a:spLocks noGrp="1"/>
          </p:cNvSpPr>
          <p:nvPr>
            <p:ph type="title"/>
          </p:nvPr>
        </p:nvSpPr>
        <p:spPr>
          <a:xfrm>
            <a:off x="929142" y="0"/>
            <a:ext cx="10358967" cy="1143000"/>
          </a:xfrm>
        </p:spPr>
        <p:txBody>
          <a:bodyPr/>
          <a:lstStyle/>
          <a:p>
            <a:r>
              <a:rPr lang="en-US" dirty="0"/>
              <a:t>FIGHT-202 Final Results: PFS and OS for All Patients</a:t>
            </a:r>
          </a:p>
        </p:txBody>
      </p:sp>
      <p:sp>
        <p:nvSpPr>
          <p:cNvPr id="3" name="TextBox 2">
            <a:extLst>
              <a:ext uri="{FF2B5EF4-FFF2-40B4-BE49-F238E27FC236}">
                <a16:creationId xmlns:a16="http://schemas.microsoft.com/office/drawing/2014/main" id="{1A8B5AF1-90C3-53F5-34C6-B996983C61F7}"/>
              </a:ext>
            </a:extLst>
          </p:cNvPr>
          <p:cNvSpPr txBox="1"/>
          <p:nvPr/>
        </p:nvSpPr>
        <p:spPr>
          <a:xfrm>
            <a:off x="47328" y="6490211"/>
            <a:ext cx="659956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Vogel A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ESMO World Congress on Gastrointestinal Cancer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2022;Abstract O-2.</a:t>
            </a:r>
          </a:p>
        </p:txBody>
      </p:sp>
      <p:pic>
        <p:nvPicPr>
          <p:cNvPr id="5" name="Picture 4" descr="Graphical user interface, chart&#10;&#10;Description automatically generated">
            <a:extLst>
              <a:ext uri="{FF2B5EF4-FFF2-40B4-BE49-F238E27FC236}">
                <a16:creationId xmlns:a16="http://schemas.microsoft.com/office/drawing/2014/main" id="{5098EDE3-725F-9789-4F35-08ACE96ED761}"/>
              </a:ext>
            </a:extLst>
          </p:cNvPr>
          <p:cNvPicPr>
            <a:picLocks noChangeAspect="1"/>
          </p:cNvPicPr>
          <p:nvPr/>
        </p:nvPicPr>
        <p:blipFill>
          <a:blip r:embed="rId2"/>
          <a:stretch>
            <a:fillRect/>
          </a:stretch>
        </p:blipFill>
        <p:spPr>
          <a:xfrm>
            <a:off x="437395" y="1143000"/>
            <a:ext cx="11317210" cy="4661791"/>
          </a:xfrm>
          <a:prstGeom prst="rect">
            <a:avLst/>
          </a:prstGeom>
        </p:spPr>
      </p:pic>
    </p:spTree>
    <p:extLst>
      <p:ext uri="{BB962C8B-B14F-4D97-AF65-F5344CB8AC3E}">
        <p14:creationId xmlns:p14="http://schemas.microsoft.com/office/powerpoint/2010/main" val="2978595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B99-90D2-183B-A873-997A78B03AB3}"/>
              </a:ext>
            </a:extLst>
          </p:cNvPr>
          <p:cNvSpPr>
            <a:spLocks noGrp="1"/>
          </p:cNvSpPr>
          <p:nvPr>
            <p:ph type="title"/>
          </p:nvPr>
        </p:nvSpPr>
        <p:spPr>
          <a:xfrm>
            <a:off x="929142" y="0"/>
            <a:ext cx="10358967" cy="1143000"/>
          </a:xfrm>
        </p:spPr>
        <p:txBody>
          <a:bodyPr/>
          <a:lstStyle/>
          <a:p>
            <a:r>
              <a:rPr lang="en-US" dirty="0"/>
              <a:t>FIGHT-202: TEAEs Occurring in ≥25% of Patients</a:t>
            </a:r>
          </a:p>
        </p:txBody>
      </p:sp>
      <p:sp>
        <p:nvSpPr>
          <p:cNvPr id="3" name="TextBox 2">
            <a:extLst>
              <a:ext uri="{FF2B5EF4-FFF2-40B4-BE49-F238E27FC236}">
                <a16:creationId xmlns:a16="http://schemas.microsoft.com/office/drawing/2014/main" id="{1A8B5AF1-90C3-53F5-34C6-B996983C61F7}"/>
              </a:ext>
            </a:extLst>
          </p:cNvPr>
          <p:cNvSpPr txBox="1"/>
          <p:nvPr/>
        </p:nvSpPr>
        <p:spPr>
          <a:xfrm>
            <a:off x="47328" y="6490211"/>
            <a:ext cx="659956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Vogel A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ESMO World Congress on Gastrointestinal Cancer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2022;Abstract O-2.</a:t>
            </a:r>
          </a:p>
        </p:txBody>
      </p:sp>
      <p:pic>
        <p:nvPicPr>
          <p:cNvPr id="6" name="Picture 5" descr="Table&#10;&#10;Description automatically generated">
            <a:extLst>
              <a:ext uri="{FF2B5EF4-FFF2-40B4-BE49-F238E27FC236}">
                <a16:creationId xmlns:a16="http://schemas.microsoft.com/office/drawing/2014/main" id="{AF8C7E44-1515-DD33-F209-E84EEE0895BF}"/>
              </a:ext>
            </a:extLst>
          </p:cNvPr>
          <p:cNvPicPr>
            <a:picLocks noChangeAspect="1"/>
          </p:cNvPicPr>
          <p:nvPr/>
        </p:nvPicPr>
        <p:blipFill>
          <a:blip r:embed="rId2"/>
          <a:stretch>
            <a:fillRect/>
          </a:stretch>
        </p:blipFill>
        <p:spPr>
          <a:xfrm>
            <a:off x="1007389" y="1041399"/>
            <a:ext cx="10207498" cy="5083629"/>
          </a:xfrm>
          <a:prstGeom prst="rect">
            <a:avLst/>
          </a:prstGeom>
        </p:spPr>
      </p:pic>
      <p:sp>
        <p:nvSpPr>
          <p:cNvPr id="7" name="Rectangle 6">
            <a:extLst>
              <a:ext uri="{FF2B5EF4-FFF2-40B4-BE49-F238E27FC236}">
                <a16:creationId xmlns:a16="http://schemas.microsoft.com/office/drawing/2014/main" id="{4B6926C8-2EFA-86A7-984F-42709503CCDE}"/>
              </a:ext>
            </a:extLst>
          </p:cNvPr>
          <p:cNvSpPr/>
          <p:nvPr/>
        </p:nvSpPr>
        <p:spPr bwMode="auto">
          <a:xfrm>
            <a:off x="10929257" y="5921829"/>
            <a:ext cx="217714" cy="1741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37638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767408" y="188640"/>
            <a:ext cx="11005492" cy="1143000"/>
          </a:xfrm>
        </p:spPr>
        <p:txBody>
          <a:bodyPr/>
          <a:lstStyle/>
          <a:p>
            <a:pPr algn="l"/>
            <a:r>
              <a:rPr lang="en-US" sz="2800" dirty="0"/>
              <a:t>FDA Accepts for Priority Review </a:t>
            </a:r>
            <a:r>
              <a:rPr lang="en-US" sz="2800" dirty="0" err="1"/>
              <a:t>Futibanib’s</a:t>
            </a:r>
            <a:r>
              <a:rPr lang="en-US" sz="2800" dirty="0"/>
              <a:t> New Drug Application for Cholangiocarcinoma</a:t>
            </a:r>
            <a:br>
              <a:rPr lang="en-US" dirty="0"/>
            </a:br>
            <a:r>
              <a:rPr lang="en-US" sz="2200" dirty="0"/>
              <a:t>Press Release: March 30, 2022</a:t>
            </a:r>
          </a:p>
        </p:txBody>
      </p:sp>
      <p:sp>
        <p:nvSpPr>
          <p:cNvPr id="4" name="Content Placeholder 3">
            <a:extLst>
              <a:ext uri="{FF2B5EF4-FFF2-40B4-BE49-F238E27FC236}">
                <a16:creationId xmlns:a16="http://schemas.microsoft.com/office/drawing/2014/main" id="{B4BD42CF-632D-014E-A39E-19A903403642}"/>
              </a:ext>
            </a:extLst>
          </p:cNvPr>
          <p:cNvSpPr>
            <a:spLocks noGrp="1"/>
          </p:cNvSpPr>
          <p:nvPr>
            <p:ph idx="1"/>
          </p:nvPr>
        </p:nvSpPr>
        <p:spPr>
          <a:xfrm>
            <a:off x="767408" y="1510307"/>
            <a:ext cx="10513168" cy="4799013"/>
          </a:xfrm>
        </p:spPr>
        <p:txBody>
          <a:bodyPr/>
          <a:lstStyle/>
          <a:p>
            <a:pPr marL="98425" indent="0">
              <a:buNone/>
            </a:pPr>
            <a:r>
              <a:rPr lang="en-US" sz="1800" b="0" dirty="0"/>
              <a:t>“The US Food and Drug Administration (FDA) has accepted for priority review the New Drug Application (NDA) for </a:t>
            </a:r>
            <a:r>
              <a:rPr lang="en-US" sz="1800" b="0" dirty="0" err="1"/>
              <a:t>futibatinib</a:t>
            </a:r>
            <a:r>
              <a:rPr lang="en-US" sz="1800" b="0" dirty="0"/>
              <a:t> in the treatment of patients with previously treated locally advanced or metastatic cholangiocarcinoma (CCA) harboring FGFR2 gene rearrangements, including gene fusions. </a:t>
            </a:r>
            <a:r>
              <a:rPr lang="en-US" sz="1800" b="0" dirty="0" err="1"/>
              <a:t>Futibatinib</a:t>
            </a:r>
            <a:r>
              <a:rPr lang="en-US" sz="1800" b="0" dirty="0"/>
              <a:t> is an investigational, oral, potent, selective and irreversible small-molecule inhibitor of FGFR1, 2, 3 and 4. The FDA provided an anticipated Prescription Drug User Fee Act (PDUFA) action date of September 30, 2022.</a:t>
            </a:r>
          </a:p>
          <a:p>
            <a:pPr marL="98425" indent="0">
              <a:buNone/>
            </a:pPr>
            <a:r>
              <a:rPr lang="en-US" sz="1800" b="0" dirty="0"/>
              <a:t>The NDA is based on data from the pivotal Phase 2b FOENIX-CCA2 trial in 103 patients with locally advanced or metastatic unresectable intrahepatic (inside the liver) CCA, harboring FGFR2 gene rearrangements including fusions who had received one or more prior lines of systemic therapy. Patients in the trial received </a:t>
            </a:r>
            <a:r>
              <a:rPr lang="en-US" sz="1800" b="0" dirty="0" err="1"/>
              <a:t>futibatinib</a:t>
            </a:r>
            <a:r>
              <a:rPr lang="en-US" sz="1800" b="0" dirty="0"/>
              <a:t> 20 mg once daily until disease progression or unacceptable toxicity. The trial's primary endpoint was an objective response rate (ORR), which was 41.7% as assessed by independent central review. The key secondary endpoint of duration of response (DOR) demonstrated a median of 9.7 months (72% of responses ≥6 months). Common treatment-related adverse events (TRAEs) in the trial were hyperphosphatemia (85%), alopecia (33%) and dry mouth (30%). The only serious adverse reaction reported in more than one patient enrolled in the FOENIX-CCA2 trial was migraine (1.9%).”</a:t>
            </a:r>
          </a:p>
        </p:txBody>
      </p:sp>
      <p:sp>
        <p:nvSpPr>
          <p:cNvPr id="5" name="TextBox 4">
            <a:extLst>
              <a:ext uri="{FF2B5EF4-FFF2-40B4-BE49-F238E27FC236}">
                <a16:creationId xmlns:a16="http://schemas.microsoft.com/office/drawing/2014/main" id="{31A956BD-F917-204F-A46D-53067BF76A29}"/>
              </a:ext>
            </a:extLst>
          </p:cNvPr>
          <p:cNvSpPr txBox="1"/>
          <p:nvPr/>
        </p:nvSpPr>
        <p:spPr>
          <a:xfrm>
            <a:off x="766398" y="6304002"/>
            <a:ext cx="10058400"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www.prnewswire.com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/news-releases/us-food-and-drug-administration-fda-accepts-for-priority-review-taiho-oncologys-new-drug-application-for-futibatinib-for-cholangiocarcinoma-301513278.html?tc=</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eml_cleartime</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236296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729275-5672-3A87-A18D-DE2015361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95" y="872716"/>
            <a:ext cx="10729810" cy="5112568"/>
          </a:xfrm>
          <a:prstGeom prst="rect">
            <a:avLst/>
          </a:prstGeom>
        </p:spPr>
      </p:pic>
      <p:sp>
        <p:nvSpPr>
          <p:cNvPr id="10" name="TextBox 9">
            <a:extLst>
              <a:ext uri="{FF2B5EF4-FFF2-40B4-BE49-F238E27FC236}">
                <a16:creationId xmlns:a16="http://schemas.microsoft.com/office/drawing/2014/main" id="{6323F4D2-CB4C-D701-49C3-7FF264A86C98}"/>
              </a:ext>
            </a:extLst>
          </p:cNvPr>
          <p:cNvSpPr txBox="1"/>
          <p:nvPr/>
        </p:nvSpPr>
        <p:spPr>
          <a:xfrm>
            <a:off x="3935760" y="6165304"/>
            <a:ext cx="4703532"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72" charset="0"/>
                <a:ea typeface="MS PGothic" charset="0"/>
              </a:rPr>
              <a:t>ASCO 2022;Abstract 4009.</a:t>
            </a:r>
          </a:p>
        </p:txBody>
      </p:sp>
    </p:spTree>
    <p:extLst>
      <p:ext uri="{BB962C8B-B14F-4D97-AF65-F5344CB8AC3E}">
        <p14:creationId xmlns:p14="http://schemas.microsoft.com/office/powerpoint/2010/main" val="3451694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912286" y="227013"/>
            <a:ext cx="10358967" cy="1143000"/>
          </a:xfrm>
        </p:spPr>
        <p:txBody>
          <a:bodyPr vert="horz" wrap="square" lIns="0" tIns="0" rIns="0" bIns="0" numCol="1" anchor="ctr" anchorCtr="0" compatLnSpc="1">
            <a:prstTxWarp prst="textNoShape">
              <a:avLst/>
            </a:prstTxWarp>
            <a:normAutofit/>
          </a:bodyPr>
          <a:lstStyle/>
          <a:p>
            <a:pPr algn="l">
              <a:defRPr/>
            </a:pPr>
            <a:r>
              <a:rPr lang="en-US" altLang="en-US" dirty="0"/>
              <a:t>FOENIX-CCA2: Phase II Study Design</a:t>
            </a:r>
          </a:p>
        </p:txBody>
      </p:sp>
      <p:sp>
        <p:nvSpPr>
          <p:cNvPr id="33" name="TextBox 32">
            <a:extLst>
              <a:ext uri="{FF2B5EF4-FFF2-40B4-BE49-F238E27FC236}">
                <a16:creationId xmlns:a16="http://schemas.microsoft.com/office/drawing/2014/main" id="{9EC90B44-8E3E-5746-BF47-B2477686F6BD}"/>
              </a:ext>
            </a:extLst>
          </p:cNvPr>
          <p:cNvSpPr txBox="1"/>
          <p:nvPr/>
        </p:nvSpPr>
        <p:spPr bwMode="auto">
          <a:xfrm>
            <a:off x="119336" y="6237312"/>
            <a:ext cx="6432378" cy="470421"/>
          </a:xfrm>
          <a:prstGeom prst="rect">
            <a:avLst/>
          </a:prstGeom>
          <a:noFill/>
          <a:ln w="9525">
            <a:noFill/>
            <a:miter lim="800000"/>
            <a:headEnd/>
            <a:tailEnd/>
          </a:ln>
        </p:spPr>
        <p:txBody>
          <a:bodyPr vert="horz" wrap="none" lIns="0" tIns="0" rIns="0" bIns="0" numCol="1" rtlCol="0" anchor="b" anchorCtr="0" compatLnSpc="1">
            <a:prstTxWarp prst="textNoShape">
              <a:avLst/>
            </a:prstTxWarp>
            <a:noAutofit/>
          </a:bodyPr>
          <a:lstStyle/>
          <a:p>
            <a:pPr marL="98425" marR="0" lvl="0" indent="0" algn="l" defTabSz="412750" rtl="0" eaLnBrk="0" fontAlgn="base" latinLnBrk="0" hangingPunct="0">
              <a:lnSpc>
                <a:spcPct val="90000"/>
              </a:lnSpc>
              <a:spcBef>
                <a:spcPts val="0"/>
              </a:spcBef>
              <a:spcAft>
                <a:spcPts val="800"/>
              </a:spcAft>
              <a:buClr>
                <a:srgbClr val="000000"/>
              </a:buClr>
              <a:buSzPct val="100000"/>
              <a:buFontTx/>
              <a:buNone/>
              <a:tabLst/>
              <a:defRPr/>
            </a:pP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Goyal L et al. ASCO 2022;Abstract 4009. </a:t>
            </a:r>
          </a:p>
        </p:txBody>
      </p:sp>
      <p:pic>
        <p:nvPicPr>
          <p:cNvPr id="4" name="Picture 3" descr="Diagram, text&#10;&#10;Description automatically generated">
            <a:extLst>
              <a:ext uri="{FF2B5EF4-FFF2-40B4-BE49-F238E27FC236}">
                <a16:creationId xmlns:a16="http://schemas.microsoft.com/office/drawing/2014/main" id="{3C98A616-BE0A-7869-5E13-18AF9457E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966" y="1383914"/>
            <a:ext cx="10951149" cy="4493358"/>
          </a:xfrm>
          <a:prstGeom prst="rect">
            <a:avLst/>
          </a:prstGeom>
        </p:spPr>
      </p:pic>
    </p:spTree>
    <p:extLst>
      <p:ext uri="{BB962C8B-B14F-4D97-AF65-F5344CB8AC3E}">
        <p14:creationId xmlns:p14="http://schemas.microsoft.com/office/powerpoint/2010/main" val="3321267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912286" y="227013"/>
            <a:ext cx="10358967" cy="1143000"/>
          </a:xfrm>
        </p:spPr>
        <p:txBody>
          <a:bodyPr vert="horz" wrap="square" lIns="0" tIns="0" rIns="0" bIns="0" numCol="1" anchor="ctr" anchorCtr="0" compatLnSpc="1">
            <a:prstTxWarp prst="textNoShape">
              <a:avLst/>
            </a:prstTxWarp>
            <a:normAutofit/>
          </a:bodyPr>
          <a:lstStyle/>
          <a:p>
            <a:pPr algn="l">
              <a:defRPr/>
            </a:pPr>
            <a:r>
              <a:rPr lang="en-US" altLang="en-US" dirty="0"/>
              <a:t>FOENIX-CCA2: Phase II Study of </a:t>
            </a:r>
            <a:r>
              <a:rPr lang="en-US" altLang="en-US" dirty="0" err="1"/>
              <a:t>Futibatinib</a:t>
            </a:r>
            <a:r>
              <a:rPr lang="en-US" altLang="en-US" dirty="0"/>
              <a:t> for Intrahepatic Cholangiocarcinoma with FGFR2 Fusions/Rearrangements</a:t>
            </a:r>
          </a:p>
        </p:txBody>
      </p:sp>
      <p:sp>
        <p:nvSpPr>
          <p:cNvPr id="5" name="TextBox 4">
            <a:extLst>
              <a:ext uri="{FF2B5EF4-FFF2-40B4-BE49-F238E27FC236}">
                <a16:creationId xmlns:a16="http://schemas.microsoft.com/office/drawing/2014/main" id="{E13A5858-95EF-C581-F19B-5F51D439FE5B}"/>
              </a:ext>
            </a:extLst>
          </p:cNvPr>
          <p:cNvSpPr txBox="1"/>
          <p:nvPr/>
        </p:nvSpPr>
        <p:spPr bwMode="auto">
          <a:xfrm>
            <a:off x="119336" y="6237312"/>
            <a:ext cx="6432378" cy="470421"/>
          </a:xfrm>
          <a:prstGeom prst="rect">
            <a:avLst/>
          </a:prstGeom>
          <a:noFill/>
          <a:ln w="9525">
            <a:noFill/>
            <a:miter lim="800000"/>
            <a:headEnd/>
            <a:tailEnd/>
          </a:ln>
        </p:spPr>
        <p:txBody>
          <a:bodyPr vert="horz" wrap="none" lIns="0" tIns="0" rIns="0" bIns="0" numCol="1" rtlCol="0" anchor="b" anchorCtr="0" compatLnSpc="1">
            <a:prstTxWarp prst="textNoShape">
              <a:avLst/>
            </a:prstTxWarp>
            <a:noAutofit/>
          </a:bodyPr>
          <a:lstStyle/>
          <a:p>
            <a:pPr marL="98425" marR="0" lvl="0" indent="0" algn="l" defTabSz="412750" rtl="0" eaLnBrk="0" fontAlgn="base" latinLnBrk="0" hangingPunct="0">
              <a:lnSpc>
                <a:spcPct val="90000"/>
              </a:lnSpc>
              <a:spcBef>
                <a:spcPts val="0"/>
              </a:spcBef>
              <a:spcAft>
                <a:spcPts val="800"/>
              </a:spcAft>
              <a:buClr>
                <a:srgbClr val="000000"/>
              </a:buClr>
              <a:buSzPct val="100000"/>
              <a:buFontTx/>
              <a:buNone/>
              <a:tabLst/>
              <a:defRPr/>
            </a:pP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Goyal L et al. ASCO 2022;Abstract 4009. </a:t>
            </a:r>
          </a:p>
        </p:txBody>
      </p:sp>
      <p:pic>
        <p:nvPicPr>
          <p:cNvPr id="6" name="Picture 5" descr="A picture containing text&#10;&#10;Description automatically generated">
            <a:extLst>
              <a:ext uri="{FF2B5EF4-FFF2-40B4-BE49-F238E27FC236}">
                <a16:creationId xmlns:a16="http://schemas.microsoft.com/office/drawing/2014/main" id="{9B6D9782-797E-4A78-31D3-308120768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19" y="1451309"/>
            <a:ext cx="9902893" cy="4721633"/>
          </a:xfrm>
          <a:prstGeom prst="rect">
            <a:avLst/>
          </a:prstGeom>
        </p:spPr>
      </p:pic>
      <p:sp>
        <p:nvSpPr>
          <p:cNvPr id="7" name="TextBox 6">
            <a:extLst>
              <a:ext uri="{FF2B5EF4-FFF2-40B4-BE49-F238E27FC236}">
                <a16:creationId xmlns:a16="http://schemas.microsoft.com/office/drawing/2014/main" id="{DD2EB67D-5293-7720-A0A3-8AC6279BEE99}"/>
              </a:ext>
            </a:extLst>
          </p:cNvPr>
          <p:cNvSpPr txBox="1"/>
          <p:nvPr/>
        </p:nvSpPr>
        <p:spPr>
          <a:xfrm>
            <a:off x="7248128" y="4760360"/>
            <a:ext cx="2377574"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Median PFS: 8.9 </a:t>
            </a:r>
            <a:r>
              <a:rPr kumimoji="0" lang="en-US" sz="1800" b="1" i="0" u="none" strike="noStrike" kern="1200" cap="none" spc="0" normalizeH="0" baseline="0" noProof="0" dirty="0" err="1">
                <a:ln>
                  <a:noFill/>
                </a:ln>
                <a:solidFill>
                  <a:srgbClr val="000000"/>
                </a:solidFill>
                <a:effectLst/>
                <a:uLnTx/>
                <a:uFillTx/>
                <a:latin typeface="Arial" pitchFamily="-72" charset="0"/>
                <a:ea typeface="MS PGothic" charset="0"/>
              </a:rPr>
              <a:t>mo</a:t>
            </a:r>
            <a:endParaRPr kumimoji="0" lang="en-US" sz="1800" b="1" i="0" u="none" strike="noStrike" kern="1200" cap="none" spc="0" normalizeH="0" baseline="0" noProof="0" dirty="0">
              <a:ln>
                <a:noFill/>
              </a:ln>
              <a:solidFill>
                <a:srgbClr val="000000"/>
              </a:solidFill>
              <a:effectLst/>
              <a:uLnTx/>
              <a:uFillTx/>
              <a:latin typeface="Arial" pitchFamily="-72" charset="0"/>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Median OS: 20.0 </a:t>
            </a:r>
            <a:r>
              <a:rPr kumimoji="0" lang="en-US" sz="1800" b="1" i="0" u="none" strike="noStrike" kern="1200" cap="none" spc="0" normalizeH="0" baseline="0" noProof="0" dirty="0" err="1">
                <a:ln>
                  <a:noFill/>
                </a:ln>
                <a:solidFill>
                  <a:srgbClr val="000000"/>
                </a:solidFill>
                <a:effectLst/>
                <a:uLnTx/>
                <a:uFillTx/>
                <a:latin typeface="Arial" pitchFamily="-72" charset="0"/>
                <a:ea typeface="MS PGothic" charset="0"/>
              </a:rPr>
              <a:t>mo</a:t>
            </a:r>
            <a:endParaRPr kumimoji="0" lang="en-US" sz="1800" b="1" i="0" u="none" strike="noStrike" kern="1200" cap="none" spc="0" normalizeH="0" baseline="0" noProof="0" dirty="0">
              <a:ln>
                <a:noFill/>
              </a:ln>
              <a:solidFill>
                <a:srgbClr val="000000"/>
              </a:solidFill>
              <a:effectLst/>
              <a:uLnTx/>
              <a:uFillTx/>
              <a:latin typeface="Arial" pitchFamily="-72" charset="0"/>
              <a:ea typeface="MS PGothic" charset="0"/>
            </a:endParaRPr>
          </a:p>
        </p:txBody>
      </p:sp>
    </p:spTree>
    <p:extLst>
      <p:ext uri="{BB962C8B-B14F-4D97-AF65-F5344CB8AC3E}">
        <p14:creationId xmlns:p14="http://schemas.microsoft.com/office/powerpoint/2010/main" val="363540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912287" y="227013"/>
            <a:ext cx="10080258" cy="1143000"/>
          </a:xfrm>
        </p:spPr>
        <p:txBody>
          <a:bodyPr vert="horz" wrap="square" lIns="0" tIns="0" rIns="0" bIns="0" numCol="1" anchor="ctr" anchorCtr="0" compatLnSpc="1">
            <a:prstTxWarp prst="textNoShape">
              <a:avLst/>
            </a:prstTxWarp>
            <a:normAutofit fontScale="90000"/>
          </a:bodyPr>
          <a:lstStyle/>
          <a:p>
            <a:pPr algn="l">
              <a:defRPr/>
            </a:pPr>
            <a:r>
              <a:rPr lang="en-US" altLang="en-US" dirty="0"/>
              <a:t>FOENIX-CCA2: Most Common (≥15%) Treatment-Related Adverse Events (TRAEs) with </a:t>
            </a:r>
            <a:r>
              <a:rPr lang="en-US" altLang="en-US" dirty="0" err="1"/>
              <a:t>Futibatinib</a:t>
            </a:r>
            <a:r>
              <a:rPr lang="en-US" altLang="en-US" dirty="0"/>
              <a:t> for Intrahepatic Cholangiocarcinoma</a:t>
            </a:r>
          </a:p>
        </p:txBody>
      </p:sp>
      <p:sp>
        <p:nvSpPr>
          <p:cNvPr id="6" name="TextBox 5">
            <a:extLst>
              <a:ext uri="{FF2B5EF4-FFF2-40B4-BE49-F238E27FC236}">
                <a16:creationId xmlns:a16="http://schemas.microsoft.com/office/drawing/2014/main" id="{9B44CF27-90EA-F671-520D-31D487E3514E}"/>
              </a:ext>
            </a:extLst>
          </p:cNvPr>
          <p:cNvSpPr txBox="1"/>
          <p:nvPr/>
        </p:nvSpPr>
        <p:spPr bwMode="auto">
          <a:xfrm>
            <a:off x="119336" y="6237312"/>
            <a:ext cx="6432378" cy="470421"/>
          </a:xfrm>
          <a:prstGeom prst="rect">
            <a:avLst/>
          </a:prstGeom>
          <a:noFill/>
          <a:ln w="9525">
            <a:noFill/>
            <a:miter lim="800000"/>
            <a:headEnd/>
            <a:tailEnd/>
          </a:ln>
        </p:spPr>
        <p:txBody>
          <a:bodyPr vert="horz" wrap="none" lIns="0" tIns="0" rIns="0" bIns="0" numCol="1" rtlCol="0" anchor="b" anchorCtr="0" compatLnSpc="1">
            <a:prstTxWarp prst="textNoShape">
              <a:avLst/>
            </a:prstTxWarp>
            <a:noAutofit/>
          </a:bodyPr>
          <a:lstStyle/>
          <a:p>
            <a:pPr marL="98425" marR="0" lvl="0" indent="0" algn="l" defTabSz="412750" rtl="0" eaLnBrk="0" fontAlgn="base" latinLnBrk="0" hangingPunct="0">
              <a:lnSpc>
                <a:spcPct val="90000"/>
              </a:lnSpc>
              <a:spcBef>
                <a:spcPts val="0"/>
              </a:spcBef>
              <a:spcAft>
                <a:spcPts val="800"/>
              </a:spcAft>
              <a:buClr>
                <a:srgbClr val="000000"/>
              </a:buClr>
              <a:buSzPct val="100000"/>
              <a:buFontTx/>
              <a:buNone/>
              <a:tabLst/>
              <a:defRPr/>
            </a:pP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Goyal L et al. ASCO 2022;Abstract 4009. </a:t>
            </a:r>
          </a:p>
        </p:txBody>
      </p:sp>
      <p:pic>
        <p:nvPicPr>
          <p:cNvPr id="5" name="Picture 4" descr="Chart&#10;&#10;Description automatically generated">
            <a:extLst>
              <a:ext uri="{FF2B5EF4-FFF2-40B4-BE49-F238E27FC236}">
                <a16:creationId xmlns:a16="http://schemas.microsoft.com/office/drawing/2014/main" id="{3EE3E773-807A-7146-CE8D-5A67DED48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1422228"/>
            <a:ext cx="9651077" cy="4762869"/>
          </a:xfrm>
          <a:prstGeom prst="rect">
            <a:avLst/>
          </a:prstGeom>
        </p:spPr>
      </p:pic>
    </p:spTree>
    <p:extLst>
      <p:ext uri="{BB962C8B-B14F-4D97-AF65-F5344CB8AC3E}">
        <p14:creationId xmlns:p14="http://schemas.microsoft.com/office/powerpoint/2010/main" val="4096352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912286" y="227013"/>
            <a:ext cx="10358967" cy="1143000"/>
          </a:xfrm>
        </p:spPr>
        <p:txBody>
          <a:bodyPr vert="horz" wrap="square" lIns="0" tIns="0" rIns="0" bIns="0" numCol="1" anchor="ctr" anchorCtr="0" compatLnSpc="1">
            <a:prstTxWarp prst="textNoShape">
              <a:avLst/>
            </a:prstTxWarp>
            <a:normAutofit/>
          </a:bodyPr>
          <a:lstStyle/>
          <a:p>
            <a:pPr algn="l">
              <a:defRPr/>
            </a:pPr>
            <a:r>
              <a:rPr lang="en-US" altLang="en-US" dirty="0"/>
              <a:t>FOENIX-CCA2: Adverse Events (AEs) of Special Interest with </a:t>
            </a:r>
            <a:r>
              <a:rPr lang="en-US" altLang="en-US" dirty="0" err="1"/>
              <a:t>Futibatinib</a:t>
            </a:r>
            <a:r>
              <a:rPr lang="en-US" altLang="en-US" dirty="0"/>
              <a:t> for Intrahepatic Cholangiocarcinoma</a:t>
            </a:r>
          </a:p>
        </p:txBody>
      </p:sp>
      <p:sp>
        <p:nvSpPr>
          <p:cNvPr id="6" name="TextBox 5">
            <a:extLst>
              <a:ext uri="{FF2B5EF4-FFF2-40B4-BE49-F238E27FC236}">
                <a16:creationId xmlns:a16="http://schemas.microsoft.com/office/drawing/2014/main" id="{9B44CF27-90EA-F671-520D-31D487E3514E}"/>
              </a:ext>
            </a:extLst>
          </p:cNvPr>
          <p:cNvSpPr txBox="1"/>
          <p:nvPr/>
        </p:nvSpPr>
        <p:spPr bwMode="auto">
          <a:xfrm>
            <a:off x="119336" y="6237312"/>
            <a:ext cx="6432378" cy="470421"/>
          </a:xfrm>
          <a:prstGeom prst="rect">
            <a:avLst/>
          </a:prstGeom>
          <a:noFill/>
          <a:ln w="9525">
            <a:noFill/>
            <a:miter lim="800000"/>
            <a:headEnd/>
            <a:tailEnd/>
          </a:ln>
        </p:spPr>
        <p:txBody>
          <a:bodyPr vert="horz" wrap="none" lIns="0" tIns="0" rIns="0" bIns="0" numCol="1" rtlCol="0" anchor="b" anchorCtr="0" compatLnSpc="1">
            <a:prstTxWarp prst="textNoShape">
              <a:avLst/>
            </a:prstTxWarp>
            <a:noAutofit/>
          </a:bodyPr>
          <a:lstStyle/>
          <a:p>
            <a:pPr marL="98425" marR="0" lvl="0" indent="0" algn="l" defTabSz="412750" rtl="0" eaLnBrk="0" fontAlgn="base" latinLnBrk="0" hangingPunct="0">
              <a:lnSpc>
                <a:spcPct val="90000"/>
              </a:lnSpc>
              <a:spcBef>
                <a:spcPts val="0"/>
              </a:spcBef>
              <a:spcAft>
                <a:spcPts val="800"/>
              </a:spcAft>
              <a:buClr>
                <a:srgbClr val="000000"/>
              </a:buClr>
              <a:buSzPct val="100000"/>
              <a:buFontTx/>
              <a:buNone/>
              <a:tabLst/>
              <a:defRPr/>
            </a:pP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Goyal L et al. ASCO 2022;Abstract 4009. </a:t>
            </a:r>
          </a:p>
        </p:txBody>
      </p:sp>
      <p:pic>
        <p:nvPicPr>
          <p:cNvPr id="4" name="Picture 3" descr="Table&#10;&#10;Description automatically generated">
            <a:extLst>
              <a:ext uri="{FF2B5EF4-FFF2-40B4-BE49-F238E27FC236}">
                <a16:creationId xmlns:a16="http://schemas.microsoft.com/office/drawing/2014/main" id="{F163C6A4-5201-D26B-EB16-DB7A2858D4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17" y="1568587"/>
            <a:ext cx="10640836" cy="4197345"/>
          </a:xfrm>
          <a:prstGeom prst="rect">
            <a:avLst/>
          </a:prstGeom>
        </p:spPr>
      </p:pic>
    </p:spTree>
    <p:extLst>
      <p:ext uri="{BB962C8B-B14F-4D97-AF65-F5344CB8AC3E}">
        <p14:creationId xmlns:p14="http://schemas.microsoft.com/office/powerpoint/2010/main" val="2886674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767408" y="71434"/>
            <a:ext cx="10513168" cy="1143000"/>
          </a:xfrm>
        </p:spPr>
        <p:txBody>
          <a:bodyPr/>
          <a:lstStyle/>
          <a:p>
            <a:pPr algn="l" defTabSz="609585">
              <a:defRPr/>
            </a:pPr>
            <a:r>
              <a:rPr lang="en-US" altLang="en-US" sz="3200" dirty="0">
                <a:latin typeface="Calibri" panose="020F0502020204030204" pitchFamily="34" charset="0"/>
                <a:cs typeface="Calibri" panose="020F0502020204030204" pitchFamily="34" charset="0"/>
              </a:rPr>
              <a:t>IMbrave150: Updated PFS with Atezolizumab and Bevacizumab (Median Follow-Up = 15.6 Months)</a:t>
            </a:r>
          </a:p>
        </p:txBody>
      </p:sp>
      <p:sp>
        <p:nvSpPr>
          <p:cNvPr id="11" name="TextBox 10">
            <a:extLst>
              <a:ext uri="{FF2B5EF4-FFF2-40B4-BE49-F238E27FC236}">
                <a16:creationId xmlns:a16="http://schemas.microsoft.com/office/drawing/2014/main" id="{4CA7778D-B5E3-2D4D-A4BC-98ADC02AFB1E}"/>
              </a:ext>
            </a:extLst>
          </p:cNvPr>
          <p:cNvSpPr txBox="1"/>
          <p:nvPr/>
        </p:nvSpPr>
        <p:spPr>
          <a:xfrm>
            <a:off x="6066183" y="2514600"/>
            <a:ext cx="334617" cy="1384995"/>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8" name="TextBox 17">
            <a:extLst>
              <a:ext uri="{FF2B5EF4-FFF2-40B4-BE49-F238E27FC236}">
                <a16:creationId xmlns:a16="http://schemas.microsoft.com/office/drawing/2014/main" id="{AB16F62A-B3AC-F04C-80DB-DB6B6F9F81DF}"/>
              </a:ext>
            </a:extLst>
          </p:cNvPr>
          <p:cNvSpPr txBox="1"/>
          <p:nvPr/>
        </p:nvSpPr>
        <p:spPr>
          <a:xfrm>
            <a:off x="0" y="6478789"/>
            <a:ext cx="6934200"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Cheng A-L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 Hepatol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2022;76(4):862-73. </a:t>
            </a:r>
          </a:p>
        </p:txBody>
      </p:sp>
      <p:pic>
        <p:nvPicPr>
          <p:cNvPr id="4" name="Picture 3" descr="Chart, line chart&#10;&#10;Description automatically generated">
            <a:extLst>
              <a:ext uri="{FF2B5EF4-FFF2-40B4-BE49-F238E27FC236}">
                <a16:creationId xmlns:a16="http://schemas.microsoft.com/office/drawing/2014/main" id="{FA1E67BF-908E-F741-AC50-A67195335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496" y="1664421"/>
            <a:ext cx="9393282" cy="4277692"/>
          </a:xfrm>
          <a:prstGeom prst="rect">
            <a:avLst/>
          </a:prstGeom>
        </p:spPr>
      </p:pic>
      <p:sp>
        <p:nvSpPr>
          <p:cNvPr id="6" name="TextBox 5">
            <a:extLst>
              <a:ext uri="{FF2B5EF4-FFF2-40B4-BE49-F238E27FC236}">
                <a16:creationId xmlns:a16="http://schemas.microsoft.com/office/drawing/2014/main" id="{95D399FE-2F5D-D740-818D-859AF7A4856A}"/>
              </a:ext>
            </a:extLst>
          </p:cNvPr>
          <p:cNvSpPr txBox="1"/>
          <p:nvPr/>
        </p:nvSpPr>
        <p:spPr>
          <a:xfrm>
            <a:off x="7824192" y="3899595"/>
            <a:ext cx="1710725"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72" charset="0"/>
                <a:ea typeface="MS PGothic" charset="0"/>
              </a:rPr>
              <a:t>Median 6.9 </a:t>
            </a:r>
            <a:r>
              <a:rPr kumimoji="0" lang="en-US" sz="1800" b="0" i="0" u="none" strike="noStrike" kern="1200" cap="none" spc="0" normalizeH="0" baseline="0" noProof="0" dirty="0" err="1">
                <a:ln>
                  <a:noFill/>
                </a:ln>
                <a:solidFill>
                  <a:srgbClr val="000000"/>
                </a:solidFill>
                <a:effectLst/>
                <a:uLnTx/>
                <a:uFillTx/>
                <a:latin typeface="Arial" pitchFamily="-72" charset="0"/>
                <a:ea typeface="MS PGothic" charset="0"/>
              </a:rPr>
              <a:t>mo</a:t>
            </a:r>
            <a:endParaRPr kumimoji="0" lang="en-US" sz="1800" b="0" i="0" u="none" strike="noStrike" kern="1200" cap="none" spc="0" normalizeH="0" baseline="0" noProof="0" dirty="0">
              <a:ln>
                <a:noFill/>
              </a:ln>
              <a:solidFill>
                <a:srgbClr val="000000"/>
              </a:solidFill>
              <a:effectLst/>
              <a:uLnTx/>
              <a:uFillTx/>
              <a:latin typeface="Arial" pitchFamily="-72" charset="0"/>
              <a:ea typeface="MS PGothic" charset="0"/>
            </a:endParaRPr>
          </a:p>
        </p:txBody>
      </p:sp>
      <p:sp>
        <p:nvSpPr>
          <p:cNvPr id="17" name="TextBox 16">
            <a:extLst>
              <a:ext uri="{FF2B5EF4-FFF2-40B4-BE49-F238E27FC236}">
                <a16:creationId xmlns:a16="http://schemas.microsoft.com/office/drawing/2014/main" id="{0FC46371-5B95-A545-B81B-5EB850F3DAD4}"/>
              </a:ext>
            </a:extLst>
          </p:cNvPr>
          <p:cNvSpPr txBox="1"/>
          <p:nvPr/>
        </p:nvSpPr>
        <p:spPr>
          <a:xfrm>
            <a:off x="4799856" y="4754779"/>
            <a:ext cx="1710725"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72" charset="0"/>
                <a:ea typeface="MS PGothic" charset="0"/>
              </a:rPr>
              <a:t>Median 4.3 </a:t>
            </a:r>
            <a:r>
              <a:rPr kumimoji="0" lang="en-US" sz="1800" b="0" i="0" u="none" strike="noStrike" kern="1200" cap="none" spc="0" normalizeH="0" baseline="0" noProof="0" dirty="0" err="1">
                <a:ln>
                  <a:noFill/>
                </a:ln>
                <a:solidFill>
                  <a:srgbClr val="000000"/>
                </a:solidFill>
                <a:effectLst/>
                <a:uLnTx/>
                <a:uFillTx/>
                <a:latin typeface="Arial" pitchFamily="-72" charset="0"/>
                <a:ea typeface="MS PGothic" charset="0"/>
              </a:rPr>
              <a:t>mo</a:t>
            </a:r>
            <a:endParaRPr kumimoji="0" lang="en-US" sz="1800" b="0" i="0" u="none" strike="noStrike" kern="1200" cap="none" spc="0" normalizeH="0" baseline="0" noProof="0" dirty="0">
              <a:ln>
                <a:noFill/>
              </a:ln>
              <a:solidFill>
                <a:srgbClr val="000000"/>
              </a:solidFill>
              <a:effectLst/>
              <a:uLnTx/>
              <a:uFillTx/>
              <a:latin typeface="Arial" pitchFamily="-72" charset="0"/>
              <a:ea typeface="MS PGothic" charset="0"/>
            </a:endParaRPr>
          </a:p>
        </p:txBody>
      </p:sp>
    </p:spTree>
    <p:extLst>
      <p:ext uri="{BB962C8B-B14F-4D97-AF65-F5344CB8AC3E}">
        <p14:creationId xmlns:p14="http://schemas.microsoft.com/office/powerpoint/2010/main" val="273472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12DAD-DB7F-BDFF-8C34-9B2C14B9382D}"/>
              </a:ext>
            </a:extLst>
          </p:cNvPr>
          <p:cNvSpPr>
            <a:spLocks noGrp="1"/>
          </p:cNvSpPr>
          <p:nvPr>
            <p:ph type="title"/>
          </p:nvPr>
        </p:nvSpPr>
        <p:spPr/>
        <p:txBody>
          <a:bodyPr/>
          <a:lstStyle/>
          <a:p>
            <a:pPr algn="l"/>
            <a:r>
              <a:rPr lang="en-US" dirty="0"/>
              <a:t>Ongoing Phase III Studies of FGFR Inhibitors for Advanced Cholangiocarcinoma</a:t>
            </a:r>
          </a:p>
        </p:txBody>
      </p:sp>
      <p:graphicFrame>
        <p:nvGraphicFramePr>
          <p:cNvPr id="5" name="Table 5">
            <a:extLst>
              <a:ext uri="{FF2B5EF4-FFF2-40B4-BE49-F238E27FC236}">
                <a16:creationId xmlns:a16="http://schemas.microsoft.com/office/drawing/2014/main" id="{FB02FD8F-97D4-6C6B-6247-26AD8847A28C}"/>
              </a:ext>
            </a:extLst>
          </p:cNvPr>
          <p:cNvGraphicFramePr>
            <a:graphicFrameLocks noGrp="1"/>
          </p:cNvGraphicFramePr>
          <p:nvPr>
            <p:ph sz="quarter" idx="11"/>
            <p:extLst>
              <p:ext uri="{D42A27DB-BD31-4B8C-83A1-F6EECF244321}">
                <p14:modId xmlns:p14="http://schemas.microsoft.com/office/powerpoint/2010/main" val="3630527999"/>
              </p:ext>
            </p:extLst>
          </p:nvPr>
        </p:nvGraphicFramePr>
        <p:xfrm>
          <a:off x="719138" y="1604962"/>
          <a:ext cx="11090275" cy="4200300"/>
        </p:xfrm>
        <a:graphic>
          <a:graphicData uri="http://schemas.openxmlformats.org/drawingml/2006/table">
            <a:tbl>
              <a:tblPr firstRow="1" bandRow="1">
                <a:tableStyleId>{21E4AEA4-8DFA-4A89-87EB-49C32662AFE0}</a:tableStyleId>
              </a:tblPr>
              <a:tblGrid>
                <a:gridCol w="1560438">
                  <a:extLst>
                    <a:ext uri="{9D8B030D-6E8A-4147-A177-3AD203B41FA5}">
                      <a16:colId xmlns:a16="http://schemas.microsoft.com/office/drawing/2014/main" val="1545466924"/>
                    </a:ext>
                  </a:extLst>
                </a:gridCol>
                <a:gridCol w="648072">
                  <a:extLst>
                    <a:ext uri="{9D8B030D-6E8A-4147-A177-3AD203B41FA5}">
                      <a16:colId xmlns:a16="http://schemas.microsoft.com/office/drawing/2014/main" val="100138987"/>
                    </a:ext>
                  </a:extLst>
                </a:gridCol>
                <a:gridCol w="3528392">
                  <a:extLst>
                    <a:ext uri="{9D8B030D-6E8A-4147-A177-3AD203B41FA5}">
                      <a16:colId xmlns:a16="http://schemas.microsoft.com/office/drawing/2014/main" val="1232821015"/>
                    </a:ext>
                  </a:extLst>
                </a:gridCol>
                <a:gridCol w="3135318">
                  <a:extLst>
                    <a:ext uri="{9D8B030D-6E8A-4147-A177-3AD203B41FA5}">
                      <a16:colId xmlns:a16="http://schemas.microsoft.com/office/drawing/2014/main" val="1334393071"/>
                    </a:ext>
                  </a:extLst>
                </a:gridCol>
                <a:gridCol w="2218055">
                  <a:extLst>
                    <a:ext uri="{9D8B030D-6E8A-4147-A177-3AD203B41FA5}">
                      <a16:colId xmlns:a16="http://schemas.microsoft.com/office/drawing/2014/main" val="168864972"/>
                    </a:ext>
                  </a:extLst>
                </a:gridCol>
              </a:tblGrid>
              <a:tr h="794652">
                <a:tc>
                  <a:txBody>
                    <a:bodyPr/>
                    <a:lstStyle/>
                    <a:p>
                      <a:r>
                        <a:rPr lang="en-US" dirty="0"/>
                        <a:t>Study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Eligibility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Randomization arms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Est primary completion</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407474272"/>
                  </a:ext>
                </a:extLst>
              </a:tr>
              <a:tr h="1135216">
                <a:tc>
                  <a:txBody>
                    <a:bodyPr/>
                    <a:lstStyle/>
                    <a:p>
                      <a:r>
                        <a:rPr lang="en-US" dirty="0"/>
                        <a:t>FIGHT-302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dirty="0"/>
                        <a:t>434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285750" indent="-285750">
                        <a:buFont typeface="Arial" panose="020B0604020202020204" pitchFamily="34" charset="0"/>
                        <a:buChar char="•"/>
                      </a:pPr>
                      <a:r>
                        <a:rPr lang="en-US" dirty="0"/>
                        <a:t>Previously untreated</a:t>
                      </a:r>
                    </a:p>
                    <a:p>
                      <a:pPr marL="285750" indent="-285750">
                        <a:buFont typeface="Arial" panose="020B0604020202020204" pitchFamily="34" charset="0"/>
                        <a:buChar char="•"/>
                      </a:pPr>
                      <a:r>
                        <a:rPr lang="en-US" dirty="0"/>
                        <a:t>Unresectable and/or metastatic</a:t>
                      </a:r>
                    </a:p>
                    <a:p>
                      <a:pPr marL="285750" indent="-285750">
                        <a:buFont typeface="Arial" panose="020B0604020202020204" pitchFamily="34" charset="0"/>
                        <a:buChar char="•"/>
                      </a:pPr>
                      <a:r>
                        <a:rPr lang="en-US" dirty="0"/>
                        <a:t>FGFR2 rearrangement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285750" indent="-285750">
                        <a:buFont typeface="Arial" panose="020B0604020202020204" pitchFamily="34" charset="0"/>
                        <a:buChar char="•"/>
                      </a:pPr>
                      <a:r>
                        <a:rPr lang="en-US" dirty="0" err="1"/>
                        <a:t>Pemigatinib</a:t>
                      </a:r>
                      <a:endParaRPr lang="en-US" dirty="0"/>
                    </a:p>
                    <a:p>
                      <a:pPr marL="285750" indent="-285750">
                        <a:buFont typeface="Arial" panose="020B0604020202020204" pitchFamily="34" charset="0"/>
                        <a:buChar char="•"/>
                      </a:pPr>
                      <a:r>
                        <a:rPr lang="en-US" dirty="0"/>
                        <a:t>Gemcitabine + cisplatin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dirty="0"/>
                        <a:t>March 2027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931211757"/>
                  </a:ext>
                </a:extLst>
              </a:tr>
              <a:tr h="1135216">
                <a:tc>
                  <a:txBody>
                    <a:bodyPr/>
                    <a:lstStyle/>
                    <a:p>
                      <a:r>
                        <a:rPr lang="en-US" dirty="0"/>
                        <a:t>PROOF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dirty="0"/>
                        <a:t>Previously untreated</a:t>
                      </a:r>
                    </a:p>
                    <a:p>
                      <a:pPr marL="285750" indent="-285750">
                        <a:buFont typeface="Arial" panose="020B0604020202020204" pitchFamily="34" charset="0"/>
                        <a:buChar char="•"/>
                      </a:pPr>
                      <a:r>
                        <a:rPr lang="en-US" dirty="0"/>
                        <a:t>Unresectable and/or metastatic</a:t>
                      </a:r>
                    </a:p>
                    <a:p>
                      <a:pPr marL="285750" indent="-285750">
                        <a:buFont typeface="Arial" panose="020B0604020202020204" pitchFamily="34" charset="0"/>
                        <a:buChar char="•"/>
                      </a:pPr>
                      <a:r>
                        <a:rPr lang="en-US" dirty="0"/>
                        <a:t>FGFR2 fusion/translocation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dirty="0" err="1"/>
                        <a:t>Infigratinib</a:t>
                      </a:r>
                      <a:endParaRPr lang="en-US" dirty="0"/>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Gemcitabine + cisplatin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January 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245498"/>
                  </a:ext>
                </a:extLst>
              </a:tr>
              <a:tr h="1135216">
                <a:tc>
                  <a:txBody>
                    <a:bodyPr/>
                    <a:lstStyle/>
                    <a:p>
                      <a:r>
                        <a:rPr lang="en-US" dirty="0"/>
                        <a:t>FOENIX-CCA3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dirty="0"/>
                        <a:t>216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285750" indent="-285750">
                        <a:buFont typeface="Arial" panose="020B0604020202020204" pitchFamily="34" charset="0"/>
                        <a:buChar char="•"/>
                      </a:pPr>
                      <a:r>
                        <a:rPr lang="en-US" dirty="0"/>
                        <a:t>Previously untreated</a:t>
                      </a:r>
                    </a:p>
                    <a:p>
                      <a:pPr marL="285750" indent="-285750">
                        <a:buFont typeface="Arial" panose="020B0604020202020204" pitchFamily="34" charset="0"/>
                        <a:buChar char="•"/>
                      </a:pPr>
                      <a:r>
                        <a:rPr lang="en-US" dirty="0"/>
                        <a:t>Unresectable and/or metastatic</a:t>
                      </a:r>
                    </a:p>
                    <a:p>
                      <a:pPr marL="285750" indent="-285750">
                        <a:buFont typeface="Arial" panose="020B0604020202020204" pitchFamily="34" charset="0"/>
                        <a:buChar char="•"/>
                      </a:pPr>
                      <a:r>
                        <a:rPr lang="en-US" dirty="0"/>
                        <a:t>FGFR2 rearrangement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285750" indent="-285750">
                        <a:buFont typeface="Arial" panose="020B0604020202020204" pitchFamily="34" charset="0"/>
                        <a:buChar char="•"/>
                      </a:pPr>
                      <a:r>
                        <a:rPr lang="en-US" dirty="0" err="1"/>
                        <a:t>Futibatinib</a:t>
                      </a:r>
                      <a:endParaRPr lang="en-US" dirty="0"/>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Gemcitabine + cisplatin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dirty="0"/>
                        <a:t>April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532045373"/>
                  </a:ext>
                </a:extLst>
              </a:tr>
            </a:tbl>
          </a:graphicData>
        </a:graphic>
      </p:graphicFrame>
      <p:sp>
        <p:nvSpPr>
          <p:cNvPr id="6" name="TextBox 5">
            <a:extLst>
              <a:ext uri="{FF2B5EF4-FFF2-40B4-BE49-F238E27FC236}">
                <a16:creationId xmlns:a16="http://schemas.microsoft.com/office/drawing/2014/main" id="{5E26F704-372C-4E25-80E5-EDF4FB1C6B4B}"/>
              </a:ext>
            </a:extLst>
          </p:cNvPr>
          <p:cNvSpPr txBox="1"/>
          <p:nvPr/>
        </p:nvSpPr>
        <p:spPr>
          <a:xfrm>
            <a:off x="27637" y="6477098"/>
            <a:ext cx="3338671" cy="307777"/>
          </a:xfrm>
          <a:prstGeom prst="rect">
            <a:avLst/>
          </a:prstGeom>
          <a:noFill/>
        </p:spPr>
        <p:txBody>
          <a:bodyPr wrap="none" rtlCol="0">
            <a:spAutoFit/>
          </a:bodyPr>
          <a:lstStyle/>
          <a:p>
            <a:r>
              <a:rPr lang="en-US" sz="1400" b="0" dirty="0" err="1">
                <a:solidFill>
                  <a:schemeClr val="tx1"/>
                </a:solidFill>
                <a:latin typeface="Calibri" panose="020F0502020204030204" pitchFamily="34" charset="0"/>
                <a:cs typeface="Calibri" panose="020F0502020204030204" pitchFamily="34" charset="0"/>
              </a:rPr>
              <a:t>www.clinicaltrials.gov</a:t>
            </a:r>
            <a:r>
              <a:rPr lang="en-US" sz="1400" b="0" dirty="0">
                <a:solidFill>
                  <a:schemeClr val="tx1"/>
                </a:solidFill>
                <a:latin typeface="Calibri" panose="020F0502020204030204" pitchFamily="34" charset="0"/>
                <a:cs typeface="Calibri" panose="020F0502020204030204" pitchFamily="34" charset="0"/>
              </a:rPr>
              <a:t>. Accessed June 2022.</a:t>
            </a:r>
          </a:p>
        </p:txBody>
      </p:sp>
    </p:spTree>
    <p:extLst>
      <p:ext uri="{BB962C8B-B14F-4D97-AF65-F5344CB8AC3E}">
        <p14:creationId xmlns:p14="http://schemas.microsoft.com/office/powerpoint/2010/main" val="254587919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 email&#10;&#10;Description automatically generated">
            <a:extLst>
              <a:ext uri="{FF2B5EF4-FFF2-40B4-BE49-F238E27FC236}">
                <a16:creationId xmlns:a16="http://schemas.microsoft.com/office/drawing/2014/main" id="{845334E1-E269-C046-B8A7-A7C9F3B27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908720"/>
            <a:ext cx="10987551" cy="4268812"/>
          </a:xfrm>
          <a:prstGeom prst="rect">
            <a:avLst/>
          </a:prstGeom>
        </p:spPr>
      </p:pic>
      <p:sp>
        <p:nvSpPr>
          <p:cNvPr id="9" name="Rectangle 8">
            <a:extLst>
              <a:ext uri="{FF2B5EF4-FFF2-40B4-BE49-F238E27FC236}">
                <a16:creationId xmlns:a16="http://schemas.microsoft.com/office/drawing/2014/main" id="{DEC90F3F-F9CD-9741-851D-24E8F8DDC752}"/>
              </a:ext>
            </a:extLst>
          </p:cNvPr>
          <p:cNvSpPr/>
          <p:nvPr/>
        </p:nvSpPr>
        <p:spPr bwMode="auto">
          <a:xfrm>
            <a:off x="839416" y="5157192"/>
            <a:ext cx="10987551"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0" name="TextBox 9">
            <a:extLst>
              <a:ext uri="{FF2B5EF4-FFF2-40B4-BE49-F238E27FC236}">
                <a16:creationId xmlns:a16="http://schemas.microsoft.com/office/drawing/2014/main" id="{CEA0AC89-0278-3245-8A37-C01EA92DB187}"/>
              </a:ext>
            </a:extLst>
          </p:cNvPr>
          <p:cNvSpPr txBox="1"/>
          <p:nvPr/>
        </p:nvSpPr>
        <p:spPr>
          <a:xfrm>
            <a:off x="4452128" y="5240240"/>
            <a:ext cx="4105996"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CC99">
                    <a:lumMod val="50000"/>
                  </a:srgbClr>
                </a:solidFill>
                <a:effectLst/>
                <a:uLnTx/>
                <a:uFillTx/>
                <a:latin typeface="Arial" pitchFamily="-72" charset="0"/>
                <a:ea typeface="MS PGothic" charset="0"/>
              </a:rPr>
              <a:t>JAMA Oncol </a:t>
            </a:r>
            <a:r>
              <a:rPr kumimoji="0" lang="en-US" sz="2000" b="1" i="0" u="none" strike="noStrike" kern="1200" cap="none" spc="0" normalizeH="0" baseline="0" noProof="0" dirty="0">
                <a:ln>
                  <a:noFill/>
                </a:ln>
                <a:solidFill>
                  <a:srgbClr val="00CC99">
                    <a:lumMod val="50000"/>
                  </a:srgbClr>
                </a:solidFill>
                <a:effectLst/>
                <a:uLnTx/>
                <a:uFillTx/>
                <a:latin typeface="Arial" pitchFamily="-72" charset="0"/>
                <a:ea typeface="MS PGothic" charset="0"/>
              </a:rPr>
              <a:t>2021;7(11):1669-77.</a:t>
            </a:r>
          </a:p>
        </p:txBody>
      </p:sp>
    </p:spTree>
    <p:extLst>
      <p:ext uri="{BB962C8B-B14F-4D97-AF65-F5344CB8AC3E}">
        <p14:creationId xmlns:p14="http://schemas.microsoft.com/office/powerpoint/2010/main" val="2670870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912286" y="227013"/>
            <a:ext cx="10358967" cy="1143000"/>
          </a:xfrm>
        </p:spPr>
        <p:txBody>
          <a:bodyPr vert="horz" wrap="square" lIns="0" tIns="0" rIns="0" bIns="0" numCol="1" anchor="ctr" anchorCtr="0" compatLnSpc="1">
            <a:prstTxWarp prst="textNoShape">
              <a:avLst/>
            </a:prstTxWarp>
            <a:normAutofit/>
          </a:bodyPr>
          <a:lstStyle/>
          <a:p>
            <a:pPr algn="l">
              <a:defRPr/>
            </a:pPr>
            <a:r>
              <a:rPr lang="en-US" altLang="en-US" dirty="0" err="1"/>
              <a:t>ClarIDHy</a:t>
            </a:r>
            <a:r>
              <a:rPr lang="en-US" altLang="en-US" dirty="0"/>
              <a:t>: Final </a:t>
            </a:r>
            <a:r>
              <a:rPr lang="en-US" dirty="0"/>
              <a:t>Overall Survival (OS) </a:t>
            </a:r>
            <a:r>
              <a:rPr lang="en-US" altLang="en-US" dirty="0"/>
              <a:t>with </a:t>
            </a:r>
            <a:r>
              <a:rPr lang="en-US" altLang="en-US" dirty="0" err="1"/>
              <a:t>Ivosidenib</a:t>
            </a:r>
            <a:r>
              <a:rPr lang="en-US" altLang="en-US" dirty="0"/>
              <a:t> for Advanced Cholangiocarcinoma with an IDH1 Mutation</a:t>
            </a:r>
          </a:p>
        </p:txBody>
      </p:sp>
      <p:sp>
        <p:nvSpPr>
          <p:cNvPr id="33" name="TextBox 32">
            <a:extLst>
              <a:ext uri="{FF2B5EF4-FFF2-40B4-BE49-F238E27FC236}">
                <a16:creationId xmlns:a16="http://schemas.microsoft.com/office/drawing/2014/main" id="{9EC90B44-8E3E-5746-BF47-B2477686F6BD}"/>
              </a:ext>
            </a:extLst>
          </p:cNvPr>
          <p:cNvSpPr txBox="1"/>
          <p:nvPr/>
        </p:nvSpPr>
        <p:spPr bwMode="auto">
          <a:xfrm>
            <a:off x="191344" y="6270947"/>
            <a:ext cx="6432378" cy="470421"/>
          </a:xfrm>
          <a:prstGeom prst="rect">
            <a:avLst/>
          </a:prstGeom>
          <a:noFill/>
          <a:ln w="9525">
            <a:noFill/>
            <a:miter lim="800000"/>
            <a:headEnd/>
            <a:tailEnd/>
          </a:ln>
        </p:spPr>
        <p:txBody>
          <a:bodyPr vert="horz" wrap="none" lIns="0" tIns="0" rIns="0" bIns="0" numCol="1" rtlCol="0" anchor="b" anchorCtr="0" compatLnSpc="1">
            <a:prstTxWarp prst="textNoShape">
              <a:avLst/>
            </a:prstTxWarp>
            <a:noAutofit/>
          </a:bodyPr>
          <a:lstStyle/>
          <a:p>
            <a:pPr marL="98425" marR="0" lvl="0" indent="0" algn="l" defTabSz="412750" rtl="0" eaLnBrk="0" fontAlgn="base" latinLnBrk="0" hangingPunct="0">
              <a:lnSpc>
                <a:spcPct val="90000"/>
              </a:lnSpc>
              <a:spcBef>
                <a:spcPts val="0"/>
              </a:spcBef>
              <a:spcAft>
                <a:spcPts val="800"/>
              </a:spcAft>
              <a:buClr>
                <a:srgbClr val="000000"/>
              </a:buClr>
              <a:buSzPct val="100000"/>
              <a:buFontTx/>
              <a:buNone/>
              <a:tabLst/>
              <a:defRPr/>
            </a:pP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Zhu AX et al. </a:t>
            </a:r>
            <a:r>
              <a:rPr kumimoji="0" lang="en-US" sz="1500" b="0" i="1" u="none" strike="noStrike" kern="1200" cap="none" spc="0" normalizeH="0" baseline="0" noProof="0" dirty="0">
                <a:ln>
                  <a:noFill/>
                </a:ln>
                <a:solidFill>
                  <a:srgbClr val="000000"/>
                </a:solidFill>
                <a:effectLst/>
                <a:uLnTx/>
                <a:uFillTx/>
                <a:latin typeface="Calibri" charset="0"/>
                <a:ea typeface="MS PGothic" pitchFamily="34" charset="-128"/>
              </a:rPr>
              <a:t>JAMA Oncol </a:t>
            </a: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2021;7(1):1669-77. </a:t>
            </a:r>
          </a:p>
        </p:txBody>
      </p:sp>
      <p:pic>
        <p:nvPicPr>
          <p:cNvPr id="5" name="Picture 4" descr="Graphical user interface, chart&#10;&#10;Description automatically generated">
            <a:extLst>
              <a:ext uri="{FF2B5EF4-FFF2-40B4-BE49-F238E27FC236}">
                <a16:creationId xmlns:a16="http://schemas.microsoft.com/office/drawing/2014/main" id="{37F47BDB-42EF-E84C-B798-4F5BC206E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552" y="1320609"/>
            <a:ext cx="7866816" cy="4950338"/>
          </a:xfrm>
          <a:prstGeom prst="rect">
            <a:avLst/>
          </a:prstGeom>
        </p:spPr>
      </p:pic>
    </p:spTree>
    <p:extLst>
      <p:ext uri="{BB962C8B-B14F-4D97-AF65-F5344CB8AC3E}">
        <p14:creationId xmlns:p14="http://schemas.microsoft.com/office/powerpoint/2010/main" val="3374429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912286" y="110580"/>
            <a:ext cx="10358967" cy="942156"/>
          </a:xfrm>
        </p:spPr>
        <p:txBody>
          <a:bodyPr vert="horz" wrap="square" lIns="0" tIns="0" rIns="0" bIns="0" numCol="1" anchor="ctr" anchorCtr="0" compatLnSpc="1">
            <a:prstTxWarp prst="textNoShape">
              <a:avLst/>
            </a:prstTxWarp>
            <a:normAutofit/>
          </a:bodyPr>
          <a:lstStyle/>
          <a:p>
            <a:pPr algn="l">
              <a:defRPr/>
            </a:pPr>
            <a:r>
              <a:rPr lang="en-US" altLang="en-US" dirty="0" err="1"/>
              <a:t>ClarIDHy</a:t>
            </a:r>
            <a:r>
              <a:rPr lang="en-US" altLang="en-US" dirty="0"/>
              <a:t>: Progression-Free Survival (PFS) with </a:t>
            </a:r>
            <a:r>
              <a:rPr lang="en-US" altLang="en-US" dirty="0" err="1"/>
              <a:t>Ivosidenib</a:t>
            </a:r>
            <a:r>
              <a:rPr lang="en-US" altLang="en-US" dirty="0"/>
              <a:t> for Advanced Cholangiocarcinoma with an IDH1 Mutation</a:t>
            </a:r>
          </a:p>
        </p:txBody>
      </p:sp>
      <p:sp>
        <p:nvSpPr>
          <p:cNvPr id="33" name="TextBox 32">
            <a:extLst>
              <a:ext uri="{FF2B5EF4-FFF2-40B4-BE49-F238E27FC236}">
                <a16:creationId xmlns:a16="http://schemas.microsoft.com/office/drawing/2014/main" id="{9EC90B44-8E3E-5746-BF47-B2477686F6BD}"/>
              </a:ext>
            </a:extLst>
          </p:cNvPr>
          <p:cNvSpPr txBox="1"/>
          <p:nvPr/>
        </p:nvSpPr>
        <p:spPr bwMode="auto">
          <a:xfrm>
            <a:off x="119336" y="6276999"/>
            <a:ext cx="6432378" cy="470421"/>
          </a:xfrm>
          <a:prstGeom prst="rect">
            <a:avLst/>
          </a:prstGeom>
          <a:noFill/>
          <a:ln w="9525">
            <a:noFill/>
            <a:miter lim="800000"/>
            <a:headEnd/>
            <a:tailEnd/>
          </a:ln>
        </p:spPr>
        <p:txBody>
          <a:bodyPr vert="horz" wrap="none" lIns="0" tIns="0" rIns="0" bIns="0" numCol="1" rtlCol="0" anchor="b" anchorCtr="0" compatLnSpc="1">
            <a:prstTxWarp prst="textNoShape">
              <a:avLst/>
            </a:prstTxWarp>
            <a:noAutofit/>
          </a:bodyPr>
          <a:lstStyle/>
          <a:p>
            <a:pPr marL="98425" marR="0" lvl="0" indent="0" algn="l" defTabSz="412750" rtl="0" eaLnBrk="0" fontAlgn="base" latinLnBrk="0" hangingPunct="0">
              <a:lnSpc>
                <a:spcPct val="90000"/>
              </a:lnSpc>
              <a:spcBef>
                <a:spcPts val="0"/>
              </a:spcBef>
              <a:spcAft>
                <a:spcPts val="800"/>
              </a:spcAft>
              <a:buClr>
                <a:srgbClr val="000000"/>
              </a:buClr>
              <a:buSzPct val="100000"/>
              <a:buFontTx/>
              <a:buNone/>
              <a:tabLst/>
              <a:defRPr/>
            </a:pP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Abou-Alfa GK et al. </a:t>
            </a:r>
            <a:r>
              <a:rPr kumimoji="0" lang="en-US" sz="1500" b="0" i="1" u="none" strike="noStrike" kern="1200" cap="none" spc="0" normalizeH="0" baseline="0" noProof="0" dirty="0">
                <a:ln>
                  <a:noFill/>
                </a:ln>
                <a:solidFill>
                  <a:srgbClr val="000000"/>
                </a:solidFill>
                <a:effectLst/>
                <a:uLnTx/>
                <a:uFillTx/>
                <a:latin typeface="Calibri" charset="0"/>
                <a:ea typeface="MS PGothic" pitchFamily="34" charset="-128"/>
              </a:rPr>
              <a:t>Lancet Oncol </a:t>
            </a: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2020;21(6):796-807. </a:t>
            </a:r>
          </a:p>
        </p:txBody>
      </p:sp>
      <p:pic>
        <p:nvPicPr>
          <p:cNvPr id="4" name="Picture 3" descr="Chart, line chart&#10;&#10;Description automatically generated">
            <a:extLst>
              <a:ext uri="{FF2B5EF4-FFF2-40B4-BE49-F238E27FC236}">
                <a16:creationId xmlns:a16="http://schemas.microsoft.com/office/drawing/2014/main" id="{32092DAB-CE19-9FF2-4228-CE87C34E7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081297"/>
            <a:ext cx="9435929" cy="4910328"/>
          </a:xfrm>
          <a:prstGeom prst="rect">
            <a:avLst/>
          </a:prstGeom>
        </p:spPr>
      </p:pic>
      <p:sp>
        <p:nvSpPr>
          <p:cNvPr id="2" name="Rectangle 1">
            <a:extLst>
              <a:ext uri="{FF2B5EF4-FFF2-40B4-BE49-F238E27FC236}">
                <a16:creationId xmlns:a16="http://schemas.microsoft.com/office/drawing/2014/main" id="{F67D3E94-262E-207E-F1B7-BA454F1F11A1}"/>
              </a:ext>
            </a:extLst>
          </p:cNvPr>
          <p:cNvSpPr/>
          <p:nvPr/>
        </p:nvSpPr>
        <p:spPr bwMode="auto">
          <a:xfrm>
            <a:off x="8400256" y="1484784"/>
            <a:ext cx="2232248"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0EECBB0E-7496-612C-BA3A-58E4022E75B1}"/>
              </a:ext>
            </a:extLst>
          </p:cNvPr>
          <p:cNvSpPr txBox="1"/>
          <p:nvPr/>
        </p:nvSpPr>
        <p:spPr>
          <a:xfrm>
            <a:off x="5303912" y="2138804"/>
            <a:ext cx="3365665" cy="707886"/>
          </a:xfrm>
          <a:prstGeom prst="rect">
            <a:avLst/>
          </a:prstGeom>
          <a:noFill/>
        </p:spPr>
        <p:txBody>
          <a:bodyPr wrap="none" rtlCol="0">
            <a:spAutoFit/>
          </a:bodyPr>
          <a:lstStyle/>
          <a:p>
            <a:r>
              <a:rPr lang="en-US" sz="2000" dirty="0">
                <a:solidFill>
                  <a:schemeClr val="tx1"/>
                </a:solidFill>
                <a:latin typeface="Calibri" panose="020F0502020204030204" pitchFamily="34" charset="0"/>
                <a:cs typeface="Calibri" panose="020F0502020204030204" pitchFamily="34" charset="0"/>
              </a:rPr>
              <a:t>Median PFS: 2.7 </a:t>
            </a:r>
            <a:r>
              <a:rPr lang="en-US" sz="2000" dirty="0" err="1">
                <a:solidFill>
                  <a:schemeClr val="tx1"/>
                </a:solidFill>
                <a:latin typeface="Calibri" panose="020F0502020204030204" pitchFamily="34" charset="0"/>
                <a:cs typeface="Calibri" panose="020F0502020204030204" pitchFamily="34" charset="0"/>
              </a:rPr>
              <a:t>mo</a:t>
            </a:r>
            <a:r>
              <a:rPr lang="en-US" sz="2000" dirty="0">
                <a:solidFill>
                  <a:schemeClr val="tx1"/>
                </a:solidFill>
                <a:latin typeface="Calibri" panose="020F0502020204030204" pitchFamily="34" charset="0"/>
                <a:cs typeface="Calibri" panose="020F0502020204030204" pitchFamily="34" charset="0"/>
              </a:rPr>
              <a:t> vs 1.4 </a:t>
            </a:r>
            <a:r>
              <a:rPr lang="en-US" sz="2000" dirty="0" err="1">
                <a:solidFill>
                  <a:schemeClr val="tx1"/>
                </a:solidFill>
                <a:latin typeface="Calibri" panose="020F0502020204030204" pitchFamily="34" charset="0"/>
                <a:cs typeface="Calibri" panose="020F0502020204030204" pitchFamily="34" charset="0"/>
              </a:rPr>
              <a:t>mo</a:t>
            </a:r>
            <a:endParaRPr lang="en-US" sz="2000" dirty="0">
              <a:solidFill>
                <a:schemeClr val="tx1"/>
              </a:solidFill>
              <a:latin typeface="Calibri" panose="020F0502020204030204" pitchFamily="34" charset="0"/>
              <a:cs typeface="Calibri" panose="020F0502020204030204" pitchFamily="34" charset="0"/>
            </a:endParaRPr>
          </a:p>
          <a:p>
            <a:r>
              <a:rPr lang="en-US" sz="2000" dirty="0">
                <a:solidFill>
                  <a:schemeClr val="tx1"/>
                </a:solidFill>
                <a:latin typeface="Calibri" panose="020F0502020204030204" pitchFamily="34" charset="0"/>
                <a:cs typeface="Calibri" panose="020F0502020204030204" pitchFamily="34" charset="0"/>
              </a:rPr>
              <a:t>HR: 0.37, </a:t>
            </a:r>
            <a:r>
              <a:rPr lang="en-US" sz="2000" i="1" dirty="0">
                <a:solidFill>
                  <a:schemeClr val="tx1"/>
                </a:solidFill>
                <a:latin typeface="Calibri" panose="020F0502020204030204" pitchFamily="34" charset="0"/>
                <a:cs typeface="Calibri" panose="020F0502020204030204" pitchFamily="34" charset="0"/>
              </a:rPr>
              <a:t>p</a:t>
            </a:r>
            <a:r>
              <a:rPr lang="en-US" sz="2000" dirty="0">
                <a:solidFill>
                  <a:schemeClr val="tx1"/>
                </a:solidFill>
                <a:latin typeface="Calibri" panose="020F0502020204030204" pitchFamily="34" charset="0"/>
                <a:cs typeface="Calibri" panose="020F0502020204030204" pitchFamily="34" charset="0"/>
              </a:rPr>
              <a:t> &lt; 0.0001</a:t>
            </a:r>
          </a:p>
        </p:txBody>
      </p:sp>
    </p:spTree>
    <p:extLst>
      <p:ext uri="{BB962C8B-B14F-4D97-AF65-F5344CB8AC3E}">
        <p14:creationId xmlns:p14="http://schemas.microsoft.com/office/powerpoint/2010/main" val="3743355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912286" y="110580"/>
            <a:ext cx="10358967" cy="942156"/>
          </a:xfrm>
        </p:spPr>
        <p:txBody>
          <a:bodyPr vert="horz" wrap="square" lIns="0" tIns="0" rIns="0" bIns="0" numCol="1" anchor="ctr" anchorCtr="0" compatLnSpc="1">
            <a:prstTxWarp prst="textNoShape">
              <a:avLst/>
            </a:prstTxWarp>
            <a:normAutofit/>
          </a:bodyPr>
          <a:lstStyle/>
          <a:p>
            <a:pPr algn="l">
              <a:defRPr/>
            </a:pPr>
            <a:r>
              <a:rPr lang="en-US" altLang="en-US" dirty="0" err="1"/>
              <a:t>ClarIDHy</a:t>
            </a:r>
            <a:r>
              <a:rPr lang="en-US" altLang="en-US" dirty="0"/>
              <a:t>: Select Adverse Events</a:t>
            </a:r>
          </a:p>
        </p:txBody>
      </p:sp>
      <p:sp>
        <p:nvSpPr>
          <p:cNvPr id="33" name="TextBox 32">
            <a:extLst>
              <a:ext uri="{FF2B5EF4-FFF2-40B4-BE49-F238E27FC236}">
                <a16:creationId xmlns:a16="http://schemas.microsoft.com/office/drawing/2014/main" id="{9EC90B44-8E3E-5746-BF47-B2477686F6BD}"/>
              </a:ext>
            </a:extLst>
          </p:cNvPr>
          <p:cNvSpPr txBox="1"/>
          <p:nvPr/>
        </p:nvSpPr>
        <p:spPr bwMode="auto">
          <a:xfrm>
            <a:off x="119336" y="6276999"/>
            <a:ext cx="6432378" cy="470421"/>
          </a:xfrm>
          <a:prstGeom prst="rect">
            <a:avLst/>
          </a:prstGeom>
          <a:noFill/>
          <a:ln w="9525">
            <a:noFill/>
            <a:miter lim="800000"/>
            <a:headEnd/>
            <a:tailEnd/>
          </a:ln>
        </p:spPr>
        <p:txBody>
          <a:bodyPr vert="horz" wrap="none" lIns="0" tIns="0" rIns="0" bIns="0" numCol="1" rtlCol="0" anchor="b" anchorCtr="0" compatLnSpc="1">
            <a:prstTxWarp prst="textNoShape">
              <a:avLst/>
            </a:prstTxWarp>
            <a:noAutofit/>
          </a:bodyPr>
          <a:lstStyle/>
          <a:p>
            <a:pPr marL="98425" marR="0" lvl="0" indent="0" algn="l" defTabSz="412750" rtl="0" eaLnBrk="0" fontAlgn="base" latinLnBrk="0" hangingPunct="0">
              <a:lnSpc>
                <a:spcPct val="90000"/>
              </a:lnSpc>
              <a:spcBef>
                <a:spcPts val="0"/>
              </a:spcBef>
              <a:spcAft>
                <a:spcPts val="800"/>
              </a:spcAft>
              <a:buClr>
                <a:srgbClr val="000000"/>
              </a:buClr>
              <a:buSzPct val="100000"/>
              <a:buFontTx/>
              <a:buNone/>
              <a:tabLst/>
              <a:defRPr/>
            </a:pP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Abou-Alfa GK et al. </a:t>
            </a:r>
            <a:r>
              <a:rPr kumimoji="0" lang="en-US" sz="1500" b="0" i="1" u="none" strike="noStrike" kern="1200" cap="none" spc="0" normalizeH="0" baseline="0" noProof="0" dirty="0">
                <a:ln>
                  <a:noFill/>
                </a:ln>
                <a:solidFill>
                  <a:srgbClr val="000000"/>
                </a:solidFill>
                <a:effectLst/>
                <a:uLnTx/>
                <a:uFillTx/>
                <a:latin typeface="Calibri" charset="0"/>
                <a:ea typeface="MS PGothic" pitchFamily="34" charset="-128"/>
              </a:rPr>
              <a:t>Lancet Oncol </a:t>
            </a: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2020;21(6):796-807. </a:t>
            </a:r>
          </a:p>
        </p:txBody>
      </p:sp>
      <p:graphicFrame>
        <p:nvGraphicFramePr>
          <p:cNvPr id="7" name="Table 7">
            <a:extLst>
              <a:ext uri="{FF2B5EF4-FFF2-40B4-BE49-F238E27FC236}">
                <a16:creationId xmlns:a16="http://schemas.microsoft.com/office/drawing/2014/main" id="{088B6CAB-0BD3-F106-C6D0-61449407AB6E}"/>
              </a:ext>
            </a:extLst>
          </p:cNvPr>
          <p:cNvGraphicFramePr>
            <a:graphicFrameLocks/>
          </p:cNvGraphicFramePr>
          <p:nvPr>
            <p:extLst>
              <p:ext uri="{D42A27DB-BD31-4B8C-83A1-F6EECF244321}">
                <p14:modId xmlns:p14="http://schemas.microsoft.com/office/powerpoint/2010/main" val="1135556626"/>
              </p:ext>
            </p:extLst>
          </p:nvPr>
        </p:nvGraphicFramePr>
        <p:xfrm>
          <a:off x="877397" y="908720"/>
          <a:ext cx="10358435" cy="5287236"/>
        </p:xfrm>
        <a:graphic>
          <a:graphicData uri="http://schemas.openxmlformats.org/drawingml/2006/table">
            <a:tbl>
              <a:tblPr firstRow="1" bandRow="1">
                <a:tableStyleId>{21E4AEA4-8DFA-4A89-87EB-49C32662AFE0}</a:tableStyleId>
              </a:tblPr>
              <a:tblGrid>
                <a:gridCol w="2302867">
                  <a:extLst>
                    <a:ext uri="{9D8B030D-6E8A-4147-A177-3AD203B41FA5}">
                      <a16:colId xmlns:a16="http://schemas.microsoft.com/office/drawing/2014/main" val="1649399455"/>
                    </a:ext>
                  </a:extLst>
                </a:gridCol>
                <a:gridCol w="1304065">
                  <a:extLst>
                    <a:ext uri="{9D8B030D-6E8A-4147-A177-3AD203B41FA5}">
                      <a16:colId xmlns:a16="http://schemas.microsoft.com/office/drawing/2014/main" val="2544263170"/>
                    </a:ext>
                  </a:extLst>
                </a:gridCol>
                <a:gridCol w="1304064">
                  <a:extLst>
                    <a:ext uri="{9D8B030D-6E8A-4147-A177-3AD203B41FA5}">
                      <a16:colId xmlns:a16="http://schemas.microsoft.com/office/drawing/2014/main" val="1336177573"/>
                    </a:ext>
                  </a:extLst>
                </a:gridCol>
                <a:gridCol w="1304065">
                  <a:extLst>
                    <a:ext uri="{9D8B030D-6E8A-4147-A177-3AD203B41FA5}">
                      <a16:colId xmlns:a16="http://schemas.microsoft.com/office/drawing/2014/main" val="576874751"/>
                    </a:ext>
                  </a:extLst>
                </a:gridCol>
                <a:gridCol w="1381125">
                  <a:extLst>
                    <a:ext uri="{9D8B030D-6E8A-4147-A177-3AD203B41FA5}">
                      <a16:colId xmlns:a16="http://schemas.microsoft.com/office/drawing/2014/main" val="3528661463"/>
                    </a:ext>
                  </a:extLst>
                </a:gridCol>
                <a:gridCol w="1381124">
                  <a:extLst>
                    <a:ext uri="{9D8B030D-6E8A-4147-A177-3AD203B41FA5}">
                      <a16:colId xmlns:a16="http://schemas.microsoft.com/office/drawing/2014/main" val="2766941575"/>
                    </a:ext>
                  </a:extLst>
                </a:gridCol>
                <a:gridCol w="1381125">
                  <a:extLst>
                    <a:ext uri="{9D8B030D-6E8A-4147-A177-3AD203B41FA5}">
                      <a16:colId xmlns:a16="http://schemas.microsoft.com/office/drawing/2014/main" val="805410327"/>
                    </a:ext>
                  </a:extLst>
                </a:gridCol>
              </a:tblGrid>
              <a:tr h="783848">
                <a:tc rowSpan="2">
                  <a:txBody>
                    <a:bodyPr/>
                    <a:lstStyle/>
                    <a:p>
                      <a:r>
                        <a:rPr lang="en-US" sz="2000" dirty="0"/>
                        <a:t>Adverse Event</a:t>
                      </a:r>
                    </a:p>
                  </a:txBody>
                  <a:tcPr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gridSpan="3">
                  <a:txBody>
                    <a:bodyPr/>
                    <a:lstStyle/>
                    <a:p>
                      <a:pPr algn="ctr"/>
                      <a:r>
                        <a:rPr lang="en-US" sz="2000" dirty="0" err="1"/>
                        <a:t>Ivosidenib</a:t>
                      </a:r>
                      <a:endParaRPr lang="en-US" sz="2000" dirty="0"/>
                    </a:p>
                    <a:p>
                      <a:pPr algn="ctr"/>
                      <a:r>
                        <a:rPr lang="en-US" sz="2000" dirty="0"/>
                        <a:t>(n = 121)</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hMerge="1">
                  <a:txBody>
                    <a:bodyPr/>
                    <a:lstStyle/>
                    <a:p>
                      <a:endParaRPr lang="en-US"/>
                    </a:p>
                  </a:txBody>
                  <a:tcPr/>
                </a:tc>
                <a:tc hMerge="1">
                  <a:txBody>
                    <a:bodyPr/>
                    <a:lstStyle/>
                    <a:p>
                      <a:endParaRPr lang="en-US"/>
                    </a:p>
                  </a:txBody>
                  <a:tcPr/>
                </a:tc>
                <a:tc gridSpan="3">
                  <a:txBody>
                    <a:bodyPr/>
                    <a:lstStyle/>
                    <a:p>
                      <a:pPr algn="ctr"/>
                      <a:r>
                        <a:rPr lang="en-US" sz="2000" dirty="0"/>
                        <a:t>Placebo</a:t>
                      </a:r>
                    </a:p>
                    <a:p>
                      <a:pPr algn="ctr"/>
                      <a:r>
                        <a:rPr lang="en-US" sz="2000" dirty="0"/>
                        <a:t>(n = 59)</a:t>
                      </a:r>
                    </a:p>
                  </a:txBody>
                  <a:tcPr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9828516"/>
                  </a:ext>
                </a:extLst>
              </a:tr>
              <a:tr h="443044">
                <a:tc vMerge="1">
                  <a:txBody>
                    <a:bodyPr/>
                    <a:lstStyle/>
                    <a:p>
                      <a:endParaRPr lang="en-US" sz="2000" dirty="0"/>
                    </a:p>
                  </a:txBody>
                  <a:tcPr/>
                </a:tc>
                <a:tc>
                  <a:txBody>
                    <a:bodyPr/>
                    <a:lstStyle/>
                    <a:p>
                      <a:pPr marL="0" algn="ctr" defTabSz="914115" rtl="0" eaLnBrk="1" latinLnBrk="0" hangingPunct="1"/>
                      <a:r>
                        <a:rPr lang="en-US" sz="2000" b="1" kern="1200" dirty="0">
                          <a:solidFill>
                            <a:schemeClr val="lt1"/>
                          </a:solidFill>
                          <a:latin typeface="+mn-lt"/>
                          <a:ea typeface="+mn-ea"/>
                          <a:cs typeface="+mn-cs"/>
                        </a:rPr>
                        <a:t>Grade 1-2</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marL="0" algn="ctr" defTabSz="914115" rtl="0" eaLnBrk="1" latinLnBrk="0" hangingPunct="1"/>
                      <a:r>
                        <a:rPr lang="en-US" sz="2000" b="1" kern="1200" dirty="0">
                          <a:solidFill>
                            <a:schemeClr val="lt1"/>
                          </a:solidFill>
                          <a:latin typeface="+mn-lt"/>
                          <a:ea typeface="+mn-ea"/>
                          <a:cs typeface="+mn-cs"/>
                        </a:rPr>
                        <a:t>Grade 3</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marL="0" algn="ctr" defTabSz="914115" rtl="0" eaLnBrk="1" latinLnBrk="0" hangingPunct="1"/>
                      <a:r>
                        <a:rPr lang="en-US" sz="2000" b="1" kern="1200" dirty="0">
                          <a:solidFill>
                            <a:schemeClr val="lt1"/>
                          </a:solidFill>
                          <a:latin typeface="+mn-lt"/>
                          <a:ea typeface="+mn-ea"/>
                          <a:cs typeface="+mn-cs"/>
                        </a:rPr>
                        <a:t>Grade 4</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marL="0" algn="ctr" defTabSz="914115" rtl="0" eaLnBrk="1" latinLnBrk="0" hangingPunct="1"/>
                      <a:r>
                        <a:rPr lang="en-US" sz="2000" b="1" kern="1200" dirty="0">
                          <a:solidFill>
                            <a:schemeClr val="lt1"/>
                          </a:solidFill>
                          <a:latin typeface="+mn-lt"/>
                          <a:ea typeface="+mn-ea"/>
                          <a:cs typeface="+mn-cs"/>
                        </a:rPr>
                        <a:t>Grade 1-2</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marL="0" algn="ctr" defTabSz="914115" rtl="0" eaLnBrk="1" latinLnBrk="0" hangingPunct="1"/>
                      <a:r>
                        <a:rPr lang="en-US" sz="2000" b="1" kern="1200" dirty="0">
                          <a:solidFill>
                            <a:schemeClr val="lt1"/>
                          </a:solidFill>
                          <a:latin typeface="+mn-lt"/>
                          <a:ea typeface="+mn-ea"/>
                          <a:cs typeface="+mn-cs"/>
                        </a:rPr>
                        <a:t>Grade 3</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marL="0" algn="ctr" defTabSz="914115" rtl="0" eaLnBrk="1" latinLnBrk="0" hangingPunct="1"/>
                      <a:r>
                        <a:rPr lang="en-US" sz="2000" b="1" kern="1200" dirty="0">
                          <a:solidFill>
                            <a:schemeClr val="lt1"/>
                          </a:solidFill>
                          <a:latin typeface="+mn-lt"/>
                          <a:ea typeface="+mn-ea"/>
                          <a:cs typeface="+mn-cs"/>
                        </a:rPr>
                        <a:t>Grade 4</a:t>
                      </a:r>
                    </a:p>
                  </a:txBody>
                  <a:tcPr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extLst>
                  <a:ext uri="{0D108BD9-81ED-4DB2-BD59-A6C34878D82A}">
                    <a16:rowId xmlns:a16="http://schemas.microsoft.com/office/drawing/2014/main" val="30348176"/>
                  </a:ext>
                </a:extLst>
              </a:tr>
              <a:tr h="443044">
                <a:tc>
                  <a:txBody>
                    <a:bodyPr/>
                    <a:lstStyle/>
                    <a:p>
                      <a:r>
                        <a:rPr lang="en-US" sz="2000"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2609189032"/>
                  </a:ext>
                </a:extLst>
              </a:tr>
              <a:tr h="443044">
                <a:tc>
                  <a:txBody>
                    <a:bodyPr/>
                    <a:lstStyle/>
                    <a:p>
                      <a:r>
                        <a:rPr lang="en-US" sz="2000" dirty="0"/>
                        <a:t>Fatigue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6057105"/>
                  </a:ext>
                </a:extLst>
              </a:tr>
              <a:tr h="443044">
                <a:tc>
                  <a:txBody>
                    <a:bodyPr/>
                    <a:lstStyle/>
                    <a:p>
                      <a:r>
                        <a:rPr lang="en-US" sz="2000" dirty="0"/>
                        <a:t>Ascites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3394836882"/>
                  </a:ext>
                </a:extLst>
              </a:tr>
              <a:tr h="443044">
                <a:tc>
                  <a:txBody>
                    <a:bodyPr/>
                    <a:lstStyle/>
                    <a:p>
                      <a:r>
                        <a:rPr lang="en-US" sz="2000" dirty="0"/>
                        <a:t>Electrocardiogram QT prolonged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2576492"/>
                  </a:ext>
                </a:extLst>
              </a:tr>
              <a:tr h="443044">
                <a:tc>
                  <a:txBody>
                    <a:bodyPr/>
                    <a:lstStyle/>
                    <a:p>
                      <a:r>
                        <a:rPr lang="en-US" sz="2000" dirty="0"/>
                        <a:t>ALT increased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3453238643"/>
                  </a:ext>
                </a:extLst>
              </a:tr>
              <a:tr h="443044">
                <a:tc>
                  <a:txBody>
                    <a:bodyPr/>
                    <a:lstStyle/>
                    <a:p>
                      <a:r>
                        <a:rPr lang="en-US" sz="2000" dirty="0"/>
                        <a:t>AST increased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8537160"/>
                  </a:ext>
                </a:extLst>
              </a:tr>
              <a:tr h="443044">
                <a:tc>
                  <a:txBody>
                    <a:bodyPr/>
                    <a:lstStyle/>
                    <a:p>
                      <a:r>
                        <a:rPr lang="en-US" sz="2000" dirty="0"/>
                        <a:t>Hyponatremia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3343140011"/>
                  </a:ext>
                </a:extLst>
              </a:tr>
              <a:tr h="44304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dirty="0"/>
                        <a:t>Blood bilirubin increased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5252276"/>
                  </a:ext>
                </a:extLst>
              </a:tr>
            </a:tbl>
          </a:graphicData>
        </a:graphic>
      </p:graphicFrame>
    </p:spTree>
    <p:extLst>
      <p:ext uri="{BB962C8B-B14F-4D97-AF65-F5344CB8AC3E}">
        <p14:creationId xmlns:p14="http://schemas.microsoft.com/office/powerpoint/2010/main" val="1652007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767408" y="341784"/>
            <a:ext cx="11005492" cy="1143000"/>
          </a:xfrm>
        </p:spPr>
        <p:txBody>
          <a:bodyPr/>
          <a:lstStyle/>
          <a:p>
            <a:pPr algn="l"/>
            <a:r>
              <a:rPr lang="en-US" sz="2800" dirty="0"/>
              <a:t>Dabrafenib/Trametinib Combination Granted Accelerated Approval for a Tumor-Agnostic Indication for Solid Tumors with BRAF V600E Mutation</a:t>
            </a:r>
            <a:br>
              <a:rPr lang="en-US" dirty="0"/>
            </a:br>
            <a:r>
              <a:rPr lang="en-US" sz="2200" dirty="0"/>
              <a:t>Press Release: June 23, 2022</a:t>
            </a:r>
          </a:p>
        </p:txBody>
      </p:sp>
      <p:sp>
        <p:nvSpPr>
          <p:cNvPr id="4" name="Content Placeholder 3">
            <a:extLst>
              <a:ext uri="{FF2B5EF4-FFF2-40B4-BE49-F238E27FC236}">
                <a16:creationId xmlns:a16="http://schemas.microsoft.com/office/drawing/2014/main" id="{B4BD42CF-632D-014E-A39E-19A903403642}"/>
              </a:ext>
            </a:extLst>
          </p:cNvPr>
          <p:cNvSpPr>
            <a:spLocks noGrp="1"/>
          </p:cNvSpPr>
          <p:nvPr>
            <p:ph idx="1"/>
          </p:nvPr>
        </p:nvSpPr>
        <p:spPr>
          <a:xfrm>
            <a:off x="767408" y="1798339"/>
            <a:ext cx="10513168" cy="4799013"/>
          </a:xfrm>
        </p:spPr>
        <p:txBody>
          <a:bodyPr/>
          <a:lstStyle/>
          <a:p>
            <a:pPr marL="98425" indent="0">
              <a:buNone/>
            </a:pPr>
            <a:r>
              <a:rPr lang="en-US" sz="1800" b="0" dirty="0"/>
              <a:t>“The US Food and Drug Administration (FDA) granted accelerated approval for dabrafenib + trametinib for the treatment of adult and pediatric patients 6 years of age and older with unresectable or metastatic solid tumors with BRAF V600E mutation who have progressed following prior treatment and have no satisfactory alternative treatment options. In accordance with the Accelerated Approval Program, continued approval for this indication may be contingent upon verification and description of clinical benefit in a confirmatory trial(s).</a:t>
            </a:r>
          </a:p>
          <a:p>
            <a:pPr marL="98425" indent="0">
              <a:buNone/>
            </a:pPr>
            <a:r>
              <a:rPr lang="en-US" sz="1800" b="0" dirty="0"/>
              <a:t>The FDA approval was based on clinical efficacy and safety demonstrated in three clinical trials. In the Phase II ROAR (Rare Oncology Agnostic Research) basket study and the NCI-MATCH Subprotocol H study, dabrafenib + trametinib resulted in overall response rates of up to 80% in patients with BRAF V600E solid tumors, including high- and low-grade glioma, biliary tract cancer and certain gynecological and gastrointestinal cancers. An additional study (Study X2101) demonstrated the clinical benefit and acceptable safety profile of dabrafenib + trametinib in pediatric patients.</a:t>
            </a:r>
          </a:p>
          <a:p>
            <a:pPr marL="98425" indent="0">
              <a:buNone/>
            </a:pPr>
            <a:r>
              <a:rPr lang="en-US" sz="1800" b="0" dirty="0"/>
              <a:t>The safety profile of dabrafenib + trametinib observed in these studies was consistent with the known safety profile in other approved indications.”</a:t>
            </a:r>
          </a:p>
          <a:p>
            <a:pPr marL="98425" indent="0">
              <a:buNone/>
            </a:pPr>
            <a:endParaRPr lang="en-US" sz="1800" b="0" dirty="0"/>
          </a:p>
        </p:txBody>
      </p:sp>
      <p:sp>
        <p:nvSpPr>
          <p:cNvPr id="5" name="TextBox 4">
            <a:extLst>
              <a:ext uri="{FF2B5EF4-FFF2-40B4-BE49-F238E27FC236}">
                <a16:creationId xmlns:a16="http://schemas.microsoft.com/office/drawing/2014/main" id="{31A956BD-F917-204F-A46D-53067BF76A29}"/>
              </a:ext>
            </a:extLst>
          </p:cNvPr>
          <p:cNvSpPr txBox="1"/>
          <p:nvPr/>
        </p:nvSpPr>
        <p:spPr>
          <a:xfrm>
            <a:off x="766398" y="6304002"/>
            <a:ext cx="10058400" cy="553998"/>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www.novartis.com</a:t>
            </a:r>
            <a:r>
              <a:rPr lang="en-US" sz="1500" b="0" dirty="0">
                <a:solidFill>
                  <a:srgbClr val="000000"/>
                </a:solidFill>
                <a:latin typeface="Calibri" panose="020F0502020204030204" pitchFamily="34" charset="0"/>
                <a:cs typeface="Calibri" panose="020F0502020204030204" pitchFamily="34" charset="0"/>
              </a:rPr>
              <a:t>/news/media-releases/novartis-tafinlar-mekinist-receives-fda-approval-first-tumor-agnostic-indication-braf-v600e-solid-tumors</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4016527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F217B0EF-7516-0BFF-ED46-A2B39DED3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836712"/>
            <a:ext cx="10730677" cy="4248472"/>
          </a:xfrm>
          <a:prstGeom prst="rect">
            <a:avLst/>
          </a:prstGeom>
        </p:spPr>
      </p:pic>
      <p:sp>
        <p:nvSpPr>
          <p:cNvPr id="6" name="Rectangle 5">
            <a:extLst>
              <a:ext uri="{FF2B5EF4-FFF2-40B4-BE49-F238E27FC236}">
                <a16:creationId xmlns:a16="http://schemas.microsoft.com/office/drawing/2014/main" id="{DD73D103-CDB1-8AFD-EB1B-F549288EF4FC}"/>
              </a:ext>
            </a:extLst>
          </p:cNvPr>
          <p:cNvSpPr/>
          <p:nvPr/>
        </p:nvSpPr>
        <p:spPr bwMode="auto">
          <a:xfrm>
            <a:off x="479376" y="5013176"/>
            <a:ext cx="10729192"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09C954EA-7D2E-3631-589B-852FC3353367}"/>
              </a:ext>
            </a:extLst>
          </p:cNvPr>
          <p:cNvSpPr/>
          <p:nvPr/>
        </p:nvSpPr>
        <p:spPr>
          <a:xfrm>
            <a:off x="5303912" y="5426060"/>
            <a:ext cx="5760640" cy="461665"/>
          </a:xfrm>
          <a:prstGeom prst="rect">
            <a:avLst/>
          </a:prstGeom>
        </p:spPr>
        <p:txBody>
          <a:bodyPr wrap="square">
            <a:spAutoFit/>
          </a:bodyPr>
          <a:lstStyle/>
          <a:p>
            <a:pPr algn="r"/>
            <a:r>
              <a:rPr lang="en-US" sz="2400" i="1" kern="0" dirty="0">
                <a:solidFill>
                  <a:srgbClr val="C00000"/>
                </a:solidFill>
              </a:rPr>
              <a:t>Lancet Oncol</a:t>
            </a:r>
            <a:r>
              <a:rPr lang="en-US" sz="2400" kern="0" dirty="0">
                <a:solidFill>
                  <a:srgbClr val="C00000"/>
                </a:solidFill>
              </a:rPr>
              <a:t> 2020;21(9):1234-43.</a:t>
            </a:r>
            <a:endParaRPr lang="en-US" sz="2400" dirty="0">
              <a:solidFill>
                <a:srgbClr val="C00000"/>
              </a:solidFill>
            </a:endParaRPr>
          </a:p>
        </p:txBody>
      </p:sp>
    </p:spTree>
    <p:extLst>
      <p:ext uri="{BB962C8B-B14F-4D97-AF65-F5344CB8AC3E}">
        <p14:creationId xmlns:p14="http://schemas.microsoft.com/office/powerpoint/2010/main" val="91041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4DF29-6D85-959F-0DDD-9D88575AED35}"/>
              </a:ext>
            </a:extLst>
          </p:cNvPr>
          <p:cNvSpPr>
            <a:spLocks noGrp="1"/>
          </p:cNvSpPr>
          <p:nvPr>
            <p:ph type="title"/>
          </p:nvPr>
        </p:nvSpPr>
        <p:spPr>
          <a:xfrm>
            <a:off x="912286" y="227013"/>
            <a:ext cx="10898298" cy="1143000"/>
          </a:xfrm>
        </p:spPr>
        <p:txBody>
          <a:bodyPr/>
          <a:lstStyle/>
          <a:p>
            <a:pPr algn="l"/>
            <a:r>
              <a:rPr lang="en-US" sz="3200" dirty="0"/>
              <a:t>ROAR Phase II Basket Trial: Dabrafenib/Trametinib Combination for Cholangiocarcinoma with a BRAF V600E Mutation</a:t>
            </a:r>
            <a:endParaRPr lang="en-US" dirty="0"/>
          </a:p>
        </p:txBody>
      </p:sp>
      <p:sp>
        <p:nvSpPr>
          <p:cNvPr id="5" name="Text Placeholder 6">
            <a:extLst>
              <a:ext uri="{FF2B5EF4-FFF2-40B4-BE49-F238E27FC236}">
                <a16:creationId xmlns:a16="http://schemas.microsoft.com/office/drawing/2014/main" id="{BCF39EA1-725A-2056-1719-536855CFCA54}"/>
              </a:ext>
            </a:extLst>
          </p:cNvPr>
          <p:cNvSpPr txBox="1">
            <a:spLocks/>
          </p:cNvSpPr>
          <p:nvPr/>
        </p:nvSpPr>
        <p:spPr>
          <a:xfrm>
            <a:off x="47328" y="6509680"/>
            <a:ext cx="10898298" cy="231688"/>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None/>
            </a:pPr>
            <a:r>
              <a:rPr lang="en-US" sz="1500" b="0" kern="0" dirty="0"/>
              <a:t>Subbiah V et al. </a:t>
            </a:r>
            <a:r>
              <a:rPr lang="en-US" sz="1500" b="0" i="1" kern="0" dirty="0"/>
              <a:t>Lancet Oncol</a:t>
            </a:r>
            <a:r>
              <a:rPr lang="en-US" sz="1500" b="0" kern="0" dirty="0"/>
              <a:t> 2020;21(9):1234-43.</a:t>
            </a:r>
          </a:p>
        </p:txBody>
      </p:sp>
      <p:pic>
        <p:nvPicPr>
          <p:cNvPr id="12" name="Picture 11" descr="Chart, waterfall chart&#10;&#10;Description automatically generated">
            <a:extLst>
              <a:ext uri="{FF2B5EF4-FFF2-40B4-BE49-F238E27FC236}">
                <a16:creationId xmlns:a16="http://schemas.microsoft.com/office/drawing/2014/main" id="{F5007F83-9C23-EFDA-462F-2525149FD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1371866"/>
            <a:ext cx="7737170" cy="4813850"/>
          </a:xfrm>
          <a:prstGeom prst="rect">
            <a:avLst/>
          </a:prstGeom>
        </p:spPr>
      </p:pic>
      <p:sp>
        <p:nvSpPr>
          <p:cNvPr id="13" name="TextBox 12">
            <a:extLst>
              <a:ext uri="{FF2B5EF4-FFF2-40B4-BE49-F238E27FC236}">
                <a16:creationId xmlns:a16="http://schemas.microsoft.com/office/drawing/2014/main" id="{CCD878B0-4114-3903-1F05-470BD97CDAEE}"/>
              </a:ext>
            </a:extLst>
          </p:cNvPr>
          <p:cNvSpPr txBox="1"/>
          <p:nvPr/>
        </p:nvSpPr>
        <p:spPr>
          <a:xfrm>
            <a:off x="3359696" y="4847529"/>
            <a:ext cx="1673856" cy="461665"/>
          </a:xfrm>
          <a:prstGeom prst="rect">
            <a:avLst/>
          </a:prstGeom>
          <a:noFill/>
        </p:spPr>
        <p:txBody>
          <a:bodyPr wrap="none" rtlCol="0">
            <a:spAutoFit/>
          </a:bodyPr>
          <a:lstStyle/>
          <a:p>
            <a:r>
              <a:rPr lang="en-US" sz="2400" dirty="0"/>
              <a:t>ORR: 47%</a:t>
            </a:r>
          </a:p>
        </p:txBody>
      </p:sp>
    </p:spTree>
    <p:extLst>
      <p:ext uri="{BB962C8B-B14F-4D97-AF65-F5344CB8AC3E}">
        <p14:creationId xmlns:p14="http://schemas.microsoft.com/office/powerpoint/2010/main" val="107736475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4DF29-6D85-959F-0DDD-9D88575AED35}"/>
              </a:ext>
            </a:extLst>
          </p:cNvPr>
          <p:cNvSpPr>
            <a:spLocks noGrp="1"/>
          </p:cNvSpPr>
          <p:nvPr>
            <p:ph type="title"/>
          </p:nvPr>
        </p:nvSpPr>
        <p:spPr>
          <a:xfrm>
            <a:off x="912286" y="332656"/>
            <a:ext cx="10358967" cy="1143000"/>
          </a:xfrm>
        </p:spPr>
        <p:txBody>
          <a:bodyPr/>
          <a:lstStyle/>
          <a:p>
            <a:pPr algn="l"/>
            <a:r>
              <a:rPr lang="en-US" sz="3200" dirty="0"/>
              <a:t>ROAR Phase II Basket Trial: Select Adverse Events with Dabrafenib/Trametinib for Cholangiocarcinoma with a BRAF V600E Mutation</a:t>
            </a:r>
            <a:endParaRPr lang="en-US" dirty="0"/>
          </a:p>
        </p:txBody>
      </p:sp>
      <p:graphicFrame>
        <p:nvGraphicFramePr>
          <p:cNvPr id="7" name="Table 4">
            <a:extLst>
              <a:ext uri="{FF2B5EF4-FFF2-40B4-BE49-F238E27FC236}">
                <a16:creationId xmlns:a16="http://schemas.microsoft.com/office/drawing/2014/main" id="{017DE5C5-3BF1-70FD-E906-15236CEA8CC8}"/>
              </a:ext>
            </a:extLst>
          </p:cNvPr>
          <p:cNvGraphicFramePr>
            <a:graphicFrameLocks noGrp="1"/>
          </p:cNvGraphicFramePr>
          <p:nvPr>
            <p:extLst>
              <p:ext uri="{D42A27DB-BD31-4B8C-83A1-F6EECF244321}">
                <p14:modId xmlns:p14="http://schemas.microsoft.com/office/powerpoint/2010/main" val="2360150255"/>
              </p:ext>
            </p:extLst>
          </p:nvPr>
        </p:nvGraphicFramePr>
        <p:xfrm>
          <a:off x="912286" y="1844824"/>
          <a:ext cx="10224274" cy="3321969"/>
        </p:xfrm>
        <a:graphic>
          <a:graphicData uri="http://schemas.openxmlformats.org/drawingml/2006/table">
            <a:tbl>
              <a:tblPr firstRow="1" bandRow="1">
                <a:tableStyleId>{93296810-A885-4BE3-A3E7-6D5BEEA58F35}</a:tableStyleId>
              </a:tblPr>
              <a:tblGrid>
                <a:gridCol w="4799149">
                  <a:extLst>
                    <a:ext uri="{9D8B030D-6E8A-4147-A177-3AD203B41FA5}">
                      <a16:colId xmlns:a16="http://schemas.microsoft.com/office/drawing/2014/main" val="3722234497"/>
                    </a:ext>
                  </a:extLst>
                </a:gridCol>
                <a:gridCol w="1738822">
                  <a:extLst>
                    <a:ext uri="{9D8B030D-6E8A-4147-A177-3AD203B41FA5}">
                      <a16:colId xmlns:a16="http://schemas.microsoft.com/office/drawing/2014/main" val="987348189"/>
                    </a:ext>
                  </a:extLst>
                </a:gridCol>
                <a:gridCol w="1808375">
                  <a:extLst>
                    <a:ext uri="{9D8B030D-6E8A-4147-A177-3AD203B41FA5}">
                      <a16:colId xmlns:a16="http://schemas.microsoft.com/office/drawing/2014/main" val="653813449"/>
                    </a:ext>
                  </a:extLst>
                </a:gridCol>
                <a:gridCol w="1877928">
                  <a:extLst>
                    <a:ext uri="{9D8B030D-6E8A-4147-A177-3AD203B41FA5}">
                      <a16:colId xmlns:a16="http://schemas.microsoft.com/office/drawing/2014/main" val="2551565682"/>
                    </a:ext>
                  </a:extLst>
                </a:gridCol>
              </a:tblGrid>
              <a:tr h="576064">
                <a:tc>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Grade 1-2</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Grade 3</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Grade 4</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943822221"/>
                  </a:ext>
                </a:extLst>
              </a:tr>
              <a:tr h="549181">
                <a:tc>
                  <a:txBody>
                    <a:bodyPr/>
                    <a:lstStyle/>
                    <a:p>
                      <a:r>
                        <a:rPr lang="en-US" sz="2000" dirty="0"/>
                        <a:t>Increased gamma-</a:t>
                      </a:r>
                      <a:r>
                        <a:rPr lang="en-US" sz="2000" dirty="0" err="1"/>
                        <a:t>glutamyltransferase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7 (16%)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5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3772937617"/>
                  </a:ext>
                </a:extLst>
              </a:tr>
              <a:tr h="549181">
                <a:tc>
                  <a:txBody>
                    <a:bodyPr/>
                    <a:lstStyle/>
                    <a:p>
                      <a:r>
                        <a:rPr lang="en-US" sz="2000" dirty="0"/>
                        <a:t>Pyrexia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26 (60%)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 (7%)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791557"/>
                  </a:ext>
                </a:extLst>
              </a:tr>
              <a:tr h="549181">
                <a:tc>
                  <a:txBody>
                    <a:bodyPr/>
                    <a:lstStyle/>
                    <a:p>
                      <a:r>
                        <a:rPr lang="en-US" sz="2000" dirty="0"/>
                        <a:t>Decreased WBC count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7 (16%)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3 (7%)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1827928639"/>
                  </a:ext>
                </a:extLst>
              </a:tr>
              <a:tr h="549181">
                <a:tc>
                  <a:txBody>
                    <a:bodyPr/>
                    <a:lstStyle/>
                    <a:p>
                      <a:r>
                        <a:rPr lang="en-US" sz="2000" dirty="0"/>
                        <a:t>Hypertension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 (7%)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116079"/>
                  </a:ext>
                </a:extLst>
              </a:tr>
              <a:tr h="54918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dirty="0"/>
                        <a:t>Hyperglycemia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6 (14%)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2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3587645668"/>
                  </a:ext>
                </a:extLst>
              </a:tr>
            </a:tbl>
          </a:graphicData>
        </a:graphic>
      </p:graphicFrame>
      <p:sp>
        <p:nvSpPr>
          <p:cNvPr id="6" name="Text Placeholder 6">
            <a:extLst>
              <a:ext uri="{FF2B5EF4-FFF2-40B4-BE49-F238E27FC236}">
                <a16:creationId xmlns:a16="http://schemas.microsoft.com/office/drawing/2014/main" id="{77EB8432-F6E0-404D-9FCA-5951E8A46E09}"/>
              </a:ext>
            </a:extLst>
          </p:cNvPr>
          <p:cNvSpPr txBox="1">
            <a:spLocks/>
          </p:cNvSpPr>
          <p:nvPr/>
        </p:nvSpPr>
        <p:spPr>
          <a:xfrm>
            <a:off x="47328" y="6509680"/>
            <a:ext cx="10898298" cy="231688"/>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None/>
            </a:pPr>
            <a:r>
              <a:rPr lang="en-US" sz="1500" b="0" kern="0" dirty="0"/>
              <a:t>Subbiah V et al. </a:t>
            </a:r>
            <a:r>
              <a:rPr lang="en-US" sz="1500" b="0" i="1" kern="0" dirty="0"/>
              <a:t>Lancet Oncol</a:t>
            </a:r>
            <a:r>
              <a:rPr lang="en-US" sz="1500" b="0" kern="0" dirty="0"/>
              <a:t> 2020;21(9):1234-43.</a:t>
            </a:r>
          </a:p>
        </p:txBody>
      </p:sp>
    </p:spTree>
    <p:extLst>
      <p:ext uri="{BB962C8B-B14F-4D97-AF65-F5344CB8AC3E}">
        <p14:creationId xmlns:p14="http://schemas.microsoft.com/office/powerpoint/2010/main" val="221040068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79BB4-C101-852F-F331-4AE44024C32A}"/>
              </a:ext>
            </a:extLst>
          </p:cNvPr>
          <p:cNvSpPr>
            <a:spLocks noGrp="1"/>
          </p:cNvSpPr>
          <p:nvPr>
            <p:ph type="title"/>
          </p:nvPr>
        </p:nvSpPr>
        <p:spPr>
          <a:xfrm>
            <a:off x="839416" y="2420888"/>
            <a:ext cx="10358967" cy="1143000"/>
          </a:xfrm>
        </p:spPr>
        <p:txBody>
          <a:bodyPr/>
          <a:lstStyle/>
          <a:p>
            <a:r>
              <a:rPr lang="en-US" dirty="0"/>
              <a:t>Future Directions in the Management of Biliary Tract Cancers</a:t>
            </a:r>
          </a:p>
        </p:txBody>
      </p:sp>
    </p:spTree>
    <p:extLst>
      <p:ext uri="{BB962C8B-B14F-4D97-AF65-F5344CB8AC3E}">
        <p14:creationId xmlns:p14="http://schemas.microsoft.com/office/powerpoint/2010/main" val="1811622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0350-21C9-554D-1D57-144804D05612}"/>
              </a:ext>
            </a:extLst>
          </p:cNvPr>
          <p:cNvSpPr>
            <a:spLocks noGrp="1"/>
          </p:cNvSpPr>
          <p:nvPr>
            <p:ph type="title"/>
          </p:nvPr>
        </p:nvSpPr>
        <p:spPr>
          <a:xfrm>
            <a:off x="551385" y="277151"/>
            <a:ext cx="11058312" cy="1143000"/>
          </a:xfrm>
        </p:spPr>
        <p:txBody>
          <a:bodyPr/>
          <a:lstStyle/>
          <a:p>
            <a:pPr algn="l"/>
            <a:r>
              <a:rPr lang="en-US" sz="3200" dirty="0"/>
              <a:t>IMbrave150 Update: Subgroup Analysis of OS with Atezolizumab and Bevacizumab </a:t>
            </a:r>
            <a:r>
              <a:rPr lang="en-US" altLang="en-US" sz="3200" dirty="0">
                <a:latin typeface="Calibri" panose="020F0502020204030204" pitchFamily="34" charset="0"/>
                <a:cs typeface="Calibri" panose="020F0502020204030204" pitchFamily="34" charset="0"/>
              </a:rPr>
              <a:t>(Median Follow-Up = 15.6 Months)</a:t>
            </a:r>
            <a:r>
              <a:rPr lang="en-US" sz="3200" dirty="0"/>
              <a:t> </a:t>
            </a:r>
            <a:br>
              <a:rPr lang="en-US" sz="3200" dirty="0"/>
            </a:br>
            <a:endParaRPr lang="en-US" sz="3200" dirty="0"/>
          </a:p>
        </p:txBody>
      </p:sp>
      <p:pic>
        <p:nvPicPr>
          <p:cNvPr id="7" name="Picture 6" descr="Table&#10;&#10;Description automatically generated">
            <a:extLst>
              <a:ext uri="{FF2B5EF4-FFF2-40B4-BE49-F238E27FC236}">
                <a16:creationId xmlns:a16="http://schemas.microsoft.com/office/drawing/2014/main" id="{3760FF2D-4D20-4D94-553B-D5BEB66E9A37}"/>
              </a:ext>
            </a:extLst>
          </p:cNvPr>
          <p:cNvPicPr>
            <a:picLocks noChangeAspect="1"/>
          </p:cNvPicPr>
          <p:nvPr/>
        </p:nvPicPr>
        <p:blipFill>
          <a:blip r:embed="rId2"/>
          <a:stretch>
            <a:fillRect/>
          </a:stretch>
        </p:blipFill>
        <p:spPr>
          <a:xfrm>
            <a:off x="479415" y="2732754"/>
            <a:ext cx="11414149" cy="2640462"/>
          </a:xfrm>
          <a:prstGeom prst="rect">
            <a:avLst/>
          </a:prstGeom>
        </p:spPr>
      </p:pic>
      <p:pic>
        <p:nvPicPr>
          <p:cNvPr id="5" name="Content Placeholder 4">
            <a:extLst>
              <a:ext uri="{FF2B5EF4-FFF2-40B4-BE49-F238E27FC236}">
                <a16:creationId xmlns:a16="http://schemas.microsoft.com/office/drawing/2014/main" id="{C8E720F5-D062-9D7C-041D-C157A01D1583}"/>
              </a:ext>
            </a:extLst>
          </p:cNvPr>
          <p:cNvPicPr>
            <a:picLocks noGrp="1" noChangeAspect="1"/>
          </p:cNvPicPr>
          <p:nvPr>
            <p:ph idx="1"/>
          </p:nvPr>
        </p:nvPicPr>
        <p:blipFill>
          <a:blip r:embed="rId3"/>
          <a:stretch>
            <a:fillRect/>
          </a:stretch>
        </p:blipFill>
        <p:spPr>
          <a:xfrm>
            <a:off x="487876" y="1542637"/>
            <a:ext cx="11405208" cy="1313521"/>
          </a:xfrm>
        </p:spPr>
      </p:pic>
      <p:sp>
        <p:nvSpPr>
          <p:cNvPr id="8" name="TextBox 7">
            <a:extLst>
              <a:ext uri="{FF2B5EF4-FFF2-40B4-BE49-F238E27FC236}">
                <a16:creationId xmlns:a16="http://schemas.microsoft.com/office/drawing/2014/main" id="{0DA028CC-A479-C98D-3149-2A14FE1721F8}"/>
              </a:ext>
            </a:extLst>
          </p:cNvPr>
          <p:cNvSpPr txBox="1"/>
          <p:nvPr/>
        </p:nvSpPr>
        <p:spPr>
          <a:xfrm>
            <a:off x="47328" y="6490211"/>
            <a:ext cx="614548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Cheng A-L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 Hepatol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2022;76(4):862-73.</a:t>
            </a:r>
          </a:p>
        </p:txBody>
      </p:sp>
    </p:spTree>
    <p:extLst>
      <p:ext uri="{BB962C8B-B14F-4D97-AF65-F5344CB8AC3E}">
        <p14:creationId xmlns:p14="http://schemas.microsoft.com/office/powerpoint/2010/main" val="1725874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0DEF3B27-97B6-5256-D18D-2D79BA8C4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412" y="764704"/>
            <a:ext cx="10585176" cy="5125454"/>
          </a:xfrm>
          <a:prstGeom prst="rect">
            <a:avLst/>
          </a:prstGeom>
        </p:spPr>
      </p:pic>
    </p:spTree>
    <p:extLst>
      <p:ext uri="{BB962C8B-B14F-4D97-AF65-F5344CB8AC3E}">
        <p14:creationId xmlns:p14="http://schemas.microsoft.com/office/powerpoint/2010/main" val="2680081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CB30-202D-9679-990D-1FD107266176}"/>
              </a:ext>
            </a:extLst>
          </p:cNvPr>
          <p:cNvSpPr>
            <a:spLocks noGrp="1"/>
          </p:cNvSpPr>
          <p:nvPr>
            <p:ph type="title"/>
          </p:nvPr>
        </p:nvSpPr>
        <p:spPr/>
        <p:txBody>
          <a:bodyPr/>
          <a:lstStyle/>
          <a:p>
            <a:r>
              <a:rPr lang="en-US" dirty="0">
                <a:solidFill>
                  <a:srgbClr val="0432FF"/>
                </a:solidFill>
              </a:rPr>
              <a:t>TOPAZ-1 Phase III Trial Schema</a:t>
            </a:r>
          </a:p>
        </p:txBody>
      </p:sp>
      <p:sp>
        <p:nvSpPr>
          <p:cNvPr id="4" name="TextBox 3">
            <a:extLst>
              <a:ext uri="{FF2B5EF4-FFF2-40B4-BE49-F238E27FC236}">
                <a16:creationId xmlns:a16="http://schemas.microsoft.com/office/drawing/2014/main" id="{B3C3A834-6B59-FB68-C89B-79F3AE70D3B8}"/>
              </a:ext>
            </a:extLst>
          </p:cNvPr>
          <p:cNvSpPr txBox="1"/>
          <p:nvPr/>
        </p:nvSpPr>
        <p:spPr>
          <a:xfrm>
            <a:off x="241920" y="6478789"/>
            <a:ext cx="6934200"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Oh D-Y et al. Gastrointestinal Cancers Symposium 2022;Abstract 378. </a:t>
            </a:r>
          </a:p>
        </p:txBody>
      </p:sp>
      <p:pic>
        <p:nvPicPr>
          <p:cNvPr id="7" name="Picture 6" descr="Diagram&#10;&#10;Description automatically generated">
            <a:extLst>
              <a:ext uri="{FF2B5EF4-FFF2-40B4-BE49-F238E27FC236}">
                <a16:creationId xmlns:a16="http://schemas.microsoft.com/office/drawing/2014/main" id="{ACCB9FA9-0FA7-EEFF-805E-66D72F537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704" y="1420425"/>
            <a:ext cx="11424592" cy="4291530"/>
          </a:xfrm>
          <a:prstGeom prst="rect">
            <a:avLst/>
          </a:prstGeom>
        </p:spPr>
      </p:pic>
      <p:sp>
        <p:nvSpPr>
          <p:cNvPr id="6" name="TextBox 5">
            <a:extLst>
              <a:ext uri="{FF2B5EF4-FFF2-40B4-BE49-F238E27FC236}">
                <a16:creationId xmlns:a16="http://schemas.microsoft.com/office/drawing/2014/main" id="{18C6572C-4172-5547-8E86-024E90D04273}"/>
              </a:ext>
            </a:extLst>
          </p:cNvPr>
          <p:cNvSpPr txBox="1"/>
          <p:nvPr/>
        </p:nvSpPr>
        <p:spPr>
          <a:xfrm>
            <a:off x="383704" y="5762367"/>
            <a:ext cx="6934200"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BTC = biliary tract cancer</a:t>
            </a:r>
          </a:p>
        </p:txBody>
      </p:sp>
    </p:spTree>
    <p:extLst>
      <p:ext uri="{BB962C8B-B14F-4D97-AF65-F5344CB8AC3E}">
        <p14:creationId xmlns:p14="http://schemas.microsoft.com/office/powerpoint/2010/main" val="709732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767408" y="203668"/>
            <a:ext cx="10513168" cy="849068"/>
          </a:xfrm>
        </p:spPr>
        <p:txBody>
          <a:bodyPr/>
          <a:lstStyle/>
          <a:p>
            <a:pPr algn="l" defTabSz="609585">
              <a:defRPr/>
            </a:pPr>
            <a:r>
              <a:rPr lang="en-US" altLang="en-US" sz="3200" dirty="0">
                <a:latin typeface="Calibri" panose="020F0502020204030204" pitchFamily="34" charset="0"/>
                <a:cs typeface="Calibri" panose="020F0502020204030204" pitchFamily="34" charset="0"/>
              </a:rPr>
              <a:t>TOPAZ-1: Primary Overall Survival Endpoint with Durvalumab and Gemcitabine/Cisplatin for Advanced Biliary Tract Cancer</a:t>
            </a:r>
          </a:p>
        </p:txBody>
      </p:sp>
      <p:sp>
        <p:nvSpPr>
          <p:cNvPr id="33" name="TextBox 32">
            <a:extLst>
              <a:ext uri="{FF2B5EF4-FFF2-40B4-BE49-F238E27FC236}">
                <a16:creationId xmlns:a16="http://schemas.microsoft.com/office/drawing/2014/main" id="{9EC90B44-8E3E-5746-BF47-B2477686F6BD}"/>
              </a:ext>
            </a:extLst>
          </p:cNvPr>
          <p:cNvSpPr txBox="1"/>
          <p:nvPr/>
        </p:nvSpPr>
        <p:spPr>
          <a:xfrm>
            <a:off x="241920" y="6478789"/>
            <a:ext cx="6934200" cy="323165"/>
          </a:xfrm>
          <a:prstGeom prst="rect">
            <a:avLst/>
          </a:prstGeom>
          <a:noFill/>
        </p:spPr>
        <p:txBody>
          <a:bodyPr wrap="square" rtlCol="0">
            <a:spAutoFit/>
          </a:bodyPr>
          <a:lstStyle/>
          <a:p>
            <a:pPr defTabSz="914400" eaLnBrk="0" hangingPunct="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Oh D-Y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NEJM Evidence</a:t>
            </a:r>
            <a:r>
              <a:rPr lang="en-US" sz="1500" b="0" dirty="0">
                <a:solidFill>
                  <a:srgbClr val="000000"/>
                </a:solidFill>
                <a:latin typeface="Calibri" panose="020F0502020204030204" pitchFamily="34" charset="0"/>
                <a:ea typeface="ＭＳ Ｐゴシック" charset="0"/>
                <a:cs typeface="Calibri" panose="020F0502020204030204" pitchFamily="34" charset="0"/>
              </a:rPr>
              <a:t>, June 1, 2022.</a:t>
            </a:r>
          </a:p>
        </p:txBody>
      </p:sp>
      <p:pic>
        <p:nvPicPr>
          <p:cNvPr id="4" name="Picture 3" descr="Graphical user interface, chart, line chart&#10;&#10;Description automatically generated">
            <a:extLst>
              <a:ext uri="{FF2B5EF4-FFF2-40B4-BE49-F238E27FC236}">
                <a16:creationId xmlns:a16="http://schemas.microsoft.com/office/drawing/2014/main" id="{105D47F7-0283-C346-05A8-B9BD80A6C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576" y="1268759"/>
            <a:ext cx="7704856" cy="4909289"/>
          </a:xfrm>
          <a:prstGeom prst="rect">
            <a:avLst/>
          </a:prstGeom>
        </p:spPr>
      </p:pic>
    </p:spTree>
    <p:extLst>
      <p:ext uri="{BB962C8B-B14F-4D97-AF65-F5344CB8AC3E}">
        <p14:creationId xmlns:p14="http://schemas.microsoft.com/office/powerpoint/2010/main" val="2933362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B07B44-F63B-1CC1-59DC-23344DC8DF8B}"/>
              </a:ext>
            </a:extLst>
          </p:cNvPr>
          <p:cNvSpPr/>
          <p:nvPr/>
        </p:nvSpPr>
        <p:spPr bwMode="auto">
          <a:xfrm>
            <a:off x="1292424" y="1052736"/>
            <a:ext cx="8475984" cy="50168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767408" y="203668"/>
            <a:ext cx="10513168" cy="849068"/>
          </a:xfrm>
        </p:spPr>
        <p:txBody>
          <a:bodyPr/>
          <a:lstStyle/>
          <a:p>
            <a:pPr algn="l" defTabSz="609585">
              <a:defRPr/>
            </a:pPr>
            <a:r>
              <a:rPr lang="en-US" altLang="en-US" sz="3200" dirty="0">
                <a:latin typeface="Calibri" panose="020F0502020204030204" pitchFamily="34" charset="0"/>
                <a:cs typeface="Calibri" panose="020F0502020204030204" pitchFamily="34" charset="0"/>
              </a:rPr>
              <a:t>TOPAZ-1: Overall Survival Subgroup Analysis</a:t>
            </a:r>
          </a:p>
        </p:txBody>
      </p:sp>
      <p:grpSp>
        <p:nvGrpSpPr>
          <p:cNvPr id="13" name="Group 12">
            <a:extLst>
              <a:ext uri="{FF2B5EF4-FFF2-40B4-BE49-F238E27FC236}">
                <a16:creationId xmlns:a16="http://schemas.microsoft.com/office/drawing/2014/main" id="{98C21131-8C6F-D3ED-3466-4A5A9045E05B}"/>
              </a:ext>
            </a:extLst>
          </p:cNvPr>
          <p:cNvGrpSpPr/>
          <p:nvPr/>
        </p:nvGrpSpPr>
        <p:grpSpPr>
          <a:xfrm>
            <a:off x="1415480" y="1124744"/>
            <a:ext cx="8208912" cy="4944887"/>
            <a:chOff x="2046689" y="1946966"/>
            <a:chExt cx="3678655" cy="2594574"/>
          </a:xfrm>
        </p:grpSpPr>
        <p:pic>
          <p:nvPicPr>
            <p:cNvPr id="10" name="Picture 9" descr="Table&#10;&#10;Description automatically generated with medium confidence">
              <a:extLst>
                <a:ext uri="{FF2B5EF4-FFF2-40B4-BE49-F238E27FC236}">
                  <a16:creationId xmlns:a16="http://schemas.microsoft.com/office/drawing/2014/main" id="{03A4CDB0-C6CD-B19A-7E93-BFBF63DAD056}"/>
                </a:ext>
              </a:extLst>
            </p:cNvPr>
            <p:cNvPicPr>
              <a:picLocks noChangeAspect="1"/>
            </p:cNvPicPr>
            <p:nvPr/>
          </p:nvPicPr>
          <p:blipFill rotWithShape="1">
            <a:blip r:embed="rId3">
              <a:extLst>
                <a:ext uri="{28A0092B-C50C-407E-A947-70E740481C1C}">
                  <a14:useLocalDpi xmlns:a14="http://schemas.microsoft.com/office/drawing/2010/main" val="0"/>
                </a:ext>
              </a:extLst>
            </a:blip>
            <a:srcRect l="1840"/>
            <a:stretch/>
          </p:blipFill>
          <p:spPr>
            <a:xfrm>
              <a:off x="2046689" y="1988840"/>
              <a:ext cx="2942055" cy="2552700"/>
            </a:xfrm>
            <a:prstGeom prst="rect">
              <a:avLst/>
            </a:prstGeom>
          </p:spPr>
        </p:pic>
        <p:pic>
          <p:nvPicPr>
            <p:cNvPr id="12" name="Picture 11" descr="Table&#10;&#10;Description automatically generated">
              <a:extLst>
                <a:ext uri="{FF2B5EF4-FFF2-40B4-BE49-F238E27FC236}">
                  <a16:creationId xmlns:a16="http://schemas.microsoft.com/office/drawing/2014/main" id="{92A730C4-2E19-9D3F-1454-274D6D80A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744" y="1946966"/>
              <a:ext cx="736600" cy="2273300"/>
            </a:xfrm>
            <a:prstGeom prst="rect">
              <a:avLst/>
            </a:prstGeom>
          </p:spPr>
        </p:pic>
      </p:grpSp>
      <p:sp>
        <p:nvSpPr>
          <p:cNvPr id="8" name="Rectangle 7">
            <a:extLst>
              <a:ext uri="{FF2B5EF4-FFF2-40B4-BE49-F238E27FC236}">
                <a16:creationId xmlns:a16="http://schemas.microsoft.com/office/drawing/2014/main" id="{75634B70-8EE1-8BE1-069B-5C25F86590A7}"/>
              </a:ext>
            </a:extLst>
          </p:cNvPr>
          <p:cNvSpPr/>
          <p:nvPr/>
        </p:nvSpPr>
        <p:spPr bwMode="auto">
          <a:xfrm>
            <a:off x="7626437" y="1204550"/>
            <a:ext cx="360040" cy="3014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9" name="TextBox 8">
            <a:extLst>
              <a:ext uri="{FF2B5EF4-FFF2-40B4-BE49-F238E27FC236}">
                <a16:creationId xmlns:a16="http://schemas.microsoft.com/office/drawing/2014/main" id="{11F55ADE-573C-CE4A-A582-B4E3AA4E7B02}"/>
              </a:ext>
            </a:extLst>
          </p:cNvPr>
          <p:cNvSpPr txBox="1"/>
          <p:nvPr/>
        </p:nvSpPr>
        <p:spPr>
          <a:xfrm>
            <a:off x="241920" y="6478789"/>
            <a:ext cx="6934200" cy="323165"/>
          </a:xfrm>
          <a:prstGeom prst="rect">
            <a:avLst/>
          </a:prstGeom>
          <a:noFill/>
        </p:spPr>
        <p:txBody>
          <a:bodyPr wrap="square" rtlCol="0">
            <a:spAutoFit/>
          </a:bodyPr>
          <a:lstStyle/>
          <a:p>
            <a:pPr defTabSz="914400" eaLnBrk="0" hangingPunct="0">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Oh D-Y et al. </a:t>
            </a:r>
            <a:r>
              <a:rPr lang="en-US" sz="1500" b="0" i="1" dirty="0">
                <a:solidFill>
                  <a:srgbClr val="000000"/>
                </a:solidFill>
                <a:latin typeface="Calibri" panose="020F0502020204030204" pitchFamily="34" charset="0"/>
                <a:ea typeface="ＭＳ Ｐゴシック" charset="0"/>
                <a:cs typeface="Calibri" panose="020F0502020204030204" pitchFamily="34" charset="0"/>
              </a:rPr>
              <a:t>NEJM Evidence</a:t>
            </a:r>
            <a:r>
              <a:rPr lang="en-US" sz="1500" b="0" dirty="0">
                <a:solidFill>
                  <a:srgbClr val="000000"/>
                </a:solidFill>
                <a:latin typeface="Calibri" panose="020F0502020204030204" pitchFamily="34" charset="0"/>
                <a:ea typeface="ＭＳ Ｐゴシック" charset="0"/>
                <a:cs typeface="Calibri" panose="020F0502020204030204" pitchFamily="34" charset="0"/>
              </a:rPr>
              <a:t>, June 1, 2022.</a:t>
            </a:r>
          </a:p>
        </p:txBody>
      </p:sp>
    </p:spTree>
    <p:extLst>
      <p:ext uri="{BB962C8B-B14F-4D97-AF65-F5344CB8AC3E}">
        <p14:creationId xmlns:p14="http://schemas.microsoft.com/office/powerpoint/2010/main" val="3423157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CB30-202D-9679-990D-1FD107266176}"/>
              </a:ext>
            </a:extLst>
          </p:cNvPr>
          <p:cNvSpPr>
            <a:spLocks noGrp="1"/>
          </p:cNvSpPr>
          <p:nvPr>
            <p:ph type="title"/>
          </p:nvPr>
        </p:nvSpPr>
        <p:spPr/>
        <p:txBody>
          <a:bodyPr/>
          <a:lstStyle/>
          <a:p>
            <a:r>
              <a:rPr lang="en-US" dirty="0">
                <a:solidFill>
                  <a:srgbClr val="0432FF"/>
                </a:solidFill>
              </a:rPr>
              <a:t>TOPAZ-1: Adverse Event Summary</a:t>
            </a:r>
          </a:p>
        </p:txBody>
      </p:sp>
      <p:pic>
        <p:nvPicPr>
          <p:cNvPr id="5" name="Picture 4" descr="Table&#10;&#10;Description automatically generated">
            <a:extLst>
              <a:ext uri="{FF2B5EF4-FFF2-40B4-BE49-F238E27FC236}">
                <a16:creationId xmlns:a16="http://schemas.microsoft.com/office/drawing/2014/main" id="{C7AC469F-A7DE-2159-0415-33860E692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292" y="1556792"/>
            <a:ext cx="11281415" cy="4071590"/>
          </a:xfrm>
          <a:prstGeom prst="rect">
            <a:avLst/>
          </a:prstGeom>
        </p:spPr>
      </p:pic>
      <p:sp>
        <p:nvSpPr>
          <p:cNvPr id="6" name="TextBox 5">
            <a:extLst>
              <a:ext uri="{FF2B5EF4-FFF2-40B4-BE49-F238E27FC236}">
                <a16:creationId xmlns:a16="http://schemas.microsoft.com/office/drawing/2014/main" id="{AE7F2494-D140-5344-B77D-0C7BCE6C1525}"/>
              </a:ext>
            </a:extLst>
          </p:cNvPr>
          <p:cNvSpPr txBox="1"/>
          <p:nvPr/>
        </p:nvSpPr>
        <p:spPr>
          <a:xfrm>
            <a:off x="241920" y="6478789"/>
            <a:ext cx="6934200" cy="323165"/>
          </a:xfrm>
          <a:prstGeom prst="rect">
            <a:avLst/>
          </a:prstGeom>
          <a:noFill/>
        </p:spPr>
        <p:txBody>
          <a:bodyPr wrap="square" rtlCol="0">
            <a:spAutoFit/>
          </a:bodyPr>
          <a:lstStyle/>
          <a:p>
            <a:pPr defTabSz="914400" eaLnBrk="0" hangingPunct="0">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Oh D-Y et al. </a:t>
            </a:r>
            <a:r>
              <a:rPr lang="en-US" sz="1500" b="0" i="1" dirty="0">
                <a:solidFill>
                  <a:srgbClr val="000000"/>
                </a:solidFill>
                <a:latin typeface="Calibri" panose="020F0502020204030204" pitchFamily="34" charset="0"/>
                <a:ea typeface="ＭＳ Ｐゴシック" charset="0"/>
                <a:cs typeface="Calibri" panose="020F0502020204030204" pitchFamily="34" charset="0"/>
              </a:rPr>
              <a:t>NEJM Evidence</a:t>
            </a:r>
            <a:r>
              <a:rPr lang="en-US" sz="1500" b="0" dirty="0">
                <a:solidFill>
                  <a:srgbClr val="000000"/>
                </a:solidFill>
                <a:latin typeface="Calibri" panose="020F0502020204030204" pitchFamily="34" charset="0"/>
                <a:ea typeface="ＭＳ Ｐゴシック" charset="0"/>
                <a:cs typeface="Calibri" panose="020F0502020204030204" pitchFamily="34" charset="0"/>
              </a:rPr>
              <a:t>, June 1, 2022.</a:t>
            </a:r>
          </a:p>
        </p:txBody>
      </p:sp>
    </p:spTree>
    <p:extLst>
      <p:ext uri="{BB962C8B-B14F-4D97-AF65-F5344CB8AC3E}">
        <p14:creationId xmlns:p14="http://schemas.microsoft.com/office/powerpoint/2010/main" val="2395743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5A59-2FCC-D52E-A3B1-F762DEDCEDB5}"/>
              </a:ext>
            </a:extLst>
          </p:cNvPr>
          <p:cNvSpPr>
            <a:spLocks noGrp="1"/>
          </p:cNvSpPr>
          <p:nvPr>
            <p:ph type="title"/>
          </p:nvPr>
        </p:nvSpPr>
        <p:spPr/>
        <p:txBody>
          <a:bodyPr/>
          <a:lstStyle/>
          <a:p>
            <a:r>
              <a:rPr lang="en-US" dirty="0" err="1"/>
              <a:t>Zanidatamab</a:t>
            </a:r>
            <a:r>
              <a:rPr lang="en-US" dirty="0"/>
              <a:t>: A Bispecific HER2-Targeted Antibody</a:t>
            </a:r>
          </a:p>
        </p:txBody>
      </p:sp>
      <p:sp>
        <p:nvSpPr>
          <p:cNvPr id="10" name="Rectangle 9">
            <a:extLst>
              <a:ext uri="{FF2B5EF4-FFF2-40B4-BE49-F238E27FC236}">
                <a16:creationId xmlns:a16="http://schemas.microsoft.com/office/drawing/2014/main" id="{70E820FA-D426-E4DB-2F4F-2DF942928D9D}"/>
              </a:ext>
            </a:extLst>
          </p:cNvPr>
          <p:cNvSpPr/>
          <p:nvPr/>
        </p:nvSpPr>
        <p:spPr>
          <a:xfrm>
            <a:off x="181224" y="6469404"/>
            <a:ext cx="577863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mn-lt"/>
                <a:ea typeface="Arial" charset="0"/>
                <a:cs typeface="Arial" charset="0"/>
              </a:rPr>
              <a:t>Pant S et al. Gastrointestinal Cancers Symposium 2021;Abstract TPS352.</a:t>
            </a:r>
          </a:p>
        </p:txBody>
      </p:sp>
      <p:pic>
        <p:nvPicPr>
          <p:cNvPr id="15" name="Picture 14" descr="Text&#10;&#10;Description automatically generated">
            <a:extLst>
              <a:ext uri="{FF2B5EF4-FFF2-40B4-BE49-F238E27FC236}">
                <a16:creationId xmlns:a16="http://schemas.microsoft.com/office/drawing/2014/main" id="{C7B56567-5DBD-10E2-8679-757CF2138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700808"/>
            <a:ext cx="11002788" cy="3992573"/>
          </a:xfrm>
          <a:prstGeom prst="rect">
            <a:avLst/>
          </a:prstGeom>
        </p:spPr>
      </p:pic>
    </p:spTree>
    <p:extLst>
      <p:ext uri="{BB962C8B-B14F-4D97-AF65-F5344CB8AC3E}">
        <p14:creationId xmlns:p14="http://schemas.microsoft.com/office/powerpoint/2010/main" val="101967117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A260-1BAF-384E-2520-E0FDED253358}"/>
              </a:ext>
            </a:extLst>
          </p:cNvPr>
          <p:cNvSpPr>
            <a:spLocks noGrp="1"/>
          </p:cNvSpPr>
          <p:nvPr>
            <p:ph type="title"/>
          </p:nvPr>
        </p:nvSpPr>
        <p:spPr>
          <a:xfrm>
            <a:off x="920747" y="1412776"/>
            <a:ext cx="10358967" cy="2232248"/>
          </a:xfrm>
        </p:spPr>
        <p:txBody>
          <a:bodyPr/>
          <a:lstStyle/>
          <a:p>
            <a:pPr algn="l"/>
            <a:r>
              <a:rPr lang="en-US" sz="3600" dirty="0" err="1">
                <a:solidFill>
                  <a:srgbClr val="0432FF"/>
                </a:solidFill>
              </a:rPr>
              <a:t>Zanidatamab</a:t>
            </a:r>
            <a:r>
              <a:rPr lang="en-US" sz="3600" dirty="0">
                <a:solidFill>
                  <a:srgbClr val="0432FF"/>
                </a:solidFill>
              </a:rPr>
              <a:t> (ZW25) in HER2-Positive Biliary Tract Cancer (BTC): Results from a Phase I Study</a:t>
            </a:r>
          </a:p>
        </p:txBody>
      </p:sp>
      <p:sp>
        <p:nvSpPr>
          <p:cNvPr id="3" name="Content Placeholder 2">
            <a:extLst>
              <a:ext uri="{FF2B5EF4-FFF2-40B4-BE49-F238E27FC236}">
                <a16:creationId xmlns:a16="http://schemas.microsoft.com/office/drawing/2014/main" id="{E753A179-A2BD-74B6-7213-C2651ECEDAB0}"/>
              </a:ext>
            </a:extLst>
          </p:cNvPr>
          <p:cNvSpPr>
            <a:spLocks noGrp="1"/>
          </p:cNvSpPr>
          <p:nvPr>
            <p:ph idx="1"/>
          </p:nvPr>
        </p:nvSpPr>
        <p:spPr>
          <a:xfrm>
            <a:off x="920747" y="4005064"/>
            <a:ext cx="10358967" cy="2016224"/>
          </a:xfrm>
        </p:spPr>
        <p:txBody>
          <a:bodyPr/>
          <a:lstStyle/>
          <a:p>
            <a:pPr marL="98425" indent="0">
              <a:buNone/>
            </a:pPr>
            <a:r>
              <a:rPr lang="en-US" b="0" dirty="0" err="1">
                <a:solidFill>
                  <a:schemeClr val="tx1"/>
                </a:solidFill>
              </a:rPr>
              <a:t>Meric</a:t>
            </a:r>
            <a:r>
              <a:rPr lang="en-US" b="0" dirty="0">
                <a:solidFill>
                  <a:schemeClr val="tx1"/>
                </a:solidFill>
              </a:rPr>
              <a:t>-Bernstam F et al.</a:t>
            </a:r>
            <a:br>
              <a:rPr lang="en-US" b="0" dirty="0">
                <a:solidFill>
                  <a:schemeClr val="tx1"/>
                </a:solidFill>
              </a:rPr>
            </a:br>
            <a:r>
              <a:rPr lang="en-US" b="0" dirty="0">
                <a:solidFill>
                  <a:schemeClr val="tx1"/>
                </a:solidFill>
              </a:rPr>
              <a:t>Gastrointestinal Cancers Symposium 2021;Abstract 299.</a:t>
            </a:r>
          </a:p>
        </p:txBody>
      </p:sp>
    </p:spTree>
    <p:extLst>
      <p:ext uri="{BB962C8B-B14F-4D97-AF65-F5344CB8AC3E}">
        <p14:creationId xmlns:p14="http://schemas.microsoft.com/office/powerpoint/2010/main" val="3843981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5A59-2FCC-D52E-A3B1-F762DEDCEDB5}"/>
              </a:ext>
            </a:extLst>
          </p:cNvPr>
          <p:cNvSpPr>
            <a:spLocks noGrp="1"/>
          </p:cNvSpPr>
          <p:nvPr>
            <p:ph type="title"/>
          </p:nvPr>
        </p:nvSpPr>
        <p:spPr/>
        <p:txBody>
          <a:bodyPr/>
          <a:lstStyle/>
          <a:p>
            <a:r>
              <a:rPr lang="en-US" dirty="0"/>
              <a:t>Antitumor Activity of </a:t>
            </a:r>
            <a:r>
              <a:rPr lang="en-US" dirty="0" err="1"/>
              <a:t>Zanidatamab</a:t>
            </a:r>
            <a:r>
              <a:rPr lang="en-US" dirty="0"/>
              <a:t> in a Phase I Study for </a:t>
            </a:r>
            <a:br>
              <a:rPr lang="en-US" dirty="0"/>
            </a:br>
            <a:r>
              <a:rPr lang="en-US" dirty="0"/>
              <a:t>Advanced Biliary Tract Cancer</a:t>
            </a:r>
          </a:p>
        </p:txBody>
      </p:sp>
      <p:sp>
        <p:nvSpPr>
          <p:cNvPr id="10" name="Rectangle 9">
            <a:extLst>
              <a:ext uri="{FF2B5EF4-FFF2-40B4-BE49-F238E27FC236}">
                <a16:creationId xmlns:a16="http://schemas.microsoft.com/office/drawing/2014/main" id="{70E820FA-D426-E4DB-2F4F-2DF942928D9D}"/>
              </a:ext>
            </a:extLst>
          </p:cNvPr>
          <p:cNvSpPr/>
          <p:nvPr/>
        </p:nvSpPr>
        <p:spPr>
          <a:xfrm>
            <a:off x="191344" y="6453336"/>
            <a:ext cx="64115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mn-lt"/>
                <a:ea typeface="Arial" charset="0"/>
                <a:cs typeface="Arial" charset="0"/>
              </a:rPr>
              <a:t>Meric</a:t>
            </a:r>
            <a:r>
              <a:rPr kumimoji="0" lang="en-US" sz="1500" b="0" i="0" u="none" strike="noStrike" kern="1200" cap="none" spc="0" normalizeH="0" baseline="0" noProof="0" dirty="0">
                <a:ln>
                  <a:noFill/>
                </a:ln>
                <a:solidFill>
                  <a:prstClr val="black"/>
                </a:solidFill>
                <a:effectLst/>
                <a:uLnTx/>
                <a:uFillTx/>
                <a:latin typeface="+mn-lt"/>
                <a:ea typeface="Arial" charset="0"/>
                <a:cs typeface="Arial" charset="0"/>
              </a:rPr>
              <a:t>-Bernstam F et al. Gastrointestinal Cancers Symposium 2021;Abstract 299.</a:t>
            </a:r>
          </a:p>
        </p:txBody>
      </p:sp>
      <p:pic>
        <p:nvPicPr>
          <p:cNvPr id="6" name="Picture 5" descr="Chart, waterfall chart&#10;&#10;Description automatically generated">
            <a:extLst>
              <a:ext uri="{FF2B5EF4-FFF2-40B4-BE49-F238E27FC236}">
                <a16:creationId xmlns:a16="http://schemas.microsoft.com/office/drawing/2014/main" id="{8D7D22A0-D142-110C-ADEA-A8221D73E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057" y="1248885"/>
            <a:ext cx="8261424" cy="5181093"/>
          </a:xfrm>
          <a:prstGeom prst="rect">
            <a:avLst/>
          </a:prstGeom>
        </p:spPr>
      </p:pic>
      <p:sp>
        <p:nvSpPr>
          <p:cNvPr id="7" name="TextBox 6">
            <a:extLst>
              <a:ext uri="{FF2B5EF4-FFF2-40B4-BE49-F238E27FC236}">
                <a16:creationId xmlns:a16="http://schemas.microsoft.com/office/drawing/2014/main" id="{263D6F8E-334A-54FB-C894-9B7C35F21245}"/>
              </a:ext>
            </a:extLst>
          </p:cNvPr>
          <p:cNvSpPr txBox="1"/>
          <p:nvPr/>
        </p:nvSpPr>
        <p:spPr>
          <a:xfrm>
            <a:off x="2639616" y="4581128"/>
            <a:ext cx="4940776" cy="461665"/>
          </a:xfrm>
          <a:prstGeom prst="rect">
            <a:avLst/>
          </a:prstGeom>
          <a:noFill/>
        </p:spPr>
        <p:txBody>
          <a:bodyPr wrap="none" rtlCol="0">
            <a:spAutoFit/>
          </a:bodyPr>
          <a:lstStyle/>
          <a:p>
            <a:r>
              <a:rPr lang="en-US" sz="2400" dirty="0">
                <a:solidFill>
                  <a:schemeClr val="tx1"/>
                </a:solidFill>
              </a:rPr>
              <a:t>Objective response rate: 8 (40%)</a:t>
            </a:r>
          </a:p>
        </p:txBody>
      </p:sp>
    </p:spTree>
    <p:extLst>
      <p:ext uri="{BB962C8B-B14F-4D97-AF65-F5344CB8AC3E}">
        <p14:creationId xmlns:p14="http://schemas.microsoft.com/office/powerpoint/2010/main" val="176321673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5A59-2FCC-D52E-A3B1-F762DEDCEDB5}"/>
              </a:ext>
            </a:extLst>
          </p:cNvPr>
          <p:cNvSpPr>
            <a:spLocks noGrp="1"/>
          </p:cNvSpPr>
          <p:nvPr>
            <p:ph type="title"/>
          </p:nvPr>
        </p:nvSpPr>
        <p:spPr/>
        <p:txBody>
          <a:bodyPr/>
          <a:lstStyle/>
          <a:p>
            <a:r>
              <a:rPr lang="en-US" dirty="0"/>
              <a:t>Adverse Events (AEs) Associated with </a:t>
            </a:r>
            <a:r>
              <a:rPr lang="en-US" dirty="0" err="1"/>
              <a:t>Zanidatamab</a:t>
            </a:r>
            <a:r>
              <a:rPr lang="en-US" dirty="0"/>
              <a:t> in a Phase I Study for Advanced Biliary Tract Cancer</a:t>
            </a:r>
          </a:p>
        </p:txBody>
      </p:sp>
      <p:sp>
        <p:nvSpPr>
          <p:cNvPr id="10" name="Rectangle 9">
            <a:extLst>
              <a:ext uri="{FF2B5EF4-FFF2-40B4-BE49-F238E27FC236}">
                <a16:creationId xmlns:a16="http://schemas.microsoft.com/office/drawing/2014/main" id="{70E820FA-D426-E4DB-2F4F-2DF942928D9D}"/>
              </a:ext>
            </a:extLst>
          </p:cNvPr>
          <p:cNvSpPr/>
          <p:nvPr/>
        </p:nvSpPr>
        <p:spPr>
          <a:xfrm>
            <a:off x="119336" y="6453336"/>
            <a:ext cx="64115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mn-lt"/>
                <a:ea typeface="Arial" charset="0"/>
                <a:cs typeface="Arial" charset="0"/>
              </a:rPr>
              <a:t>Meric</a:t>
            </a:r>
            <a:r>
              <a:rPr kumimoji="0" lang="en-US" sz="1500" b="0" i="0" u="none" strike="noStrike" kern="1200" cap="none" spc="0" normalizeH="0" baseline="0" noProof="0" dirty="0">
                <a:ln>
                  <a:noFill/>
                </a:ln>
                <a:solidFill>
                  <a:prstClr val="black"/>
                </a:solidFill>
                <a:effectLst/>
                <a:uLnTx/>
                <a:uFillTx/>
                <a:latin typeface="+mn-lt"/>
                <a:ea typeface="Arial" charset="0"/>
                <a:cs typeface="Arial" charset="0"/>
              </a:rPr>
              <a:t>-Bernstam F et al. Gastrointestinal Cancers Symposium 2021;Abstract 299.</a:t>
            </a:r>
          </a:p>
        </p:txBody>
      </p:sp>
      <p:graphicFrame>
        <p:nvGraphicFramePr>
          <p:cNvPr id="11" name="Table 4">
            <a:extLst>
              <a:ext uri="{FF2B5EF4-FFF2-40B4-BE49-F238E27FC236}">
                <a16:creationId xmlns:a16="http://schemas.microsoft.com/office/drawing/2014/main" id="{F73D5D48-99EA-6955-1FD0-BFE4037008B0}"/>
              </a:ext>
            </a:extLst>
          </p:cNvPr>
          <p:cNvGraphicFramePr>
            <a:graphicFrameLocks noGrp="1"/>
          </p:cNvGraphicFramePr>
          <p:nvPr>
            <p:extLst>
              <p:ext uri="{D42A27DB-BD31-4B8C-83A1-F6EECF244321}">
                <p14:modId xmlns:p14="http://schemas.microsoft.com/office/powerpoint/2010/main" val="1127071865"/>
              </p:ext>
            </p:extLst>
          </p:nvPr>
        </p:nvGraphicFramePr>
        <p:xfrm>
          <a:off x="1483257" y="1941831"/>
          <a:ext cx="9217024" cy="3327326"/>
        </p:xfrm>
        <a:graphic>
          <a:graphicData uri="http://schemas.openxmlformats.org/drawingml/2006/table">
            <a:tbl>
              <a:tblPr firstRow="1" bandRow="1">
                <a:tableStyleId>{93296810-A885-4BE3-A3E7-6D5BEEA58F35}</a:tableStyleId>
              </a:tblPr>
              <a:tblGrid>
                <a:gridCol w="4608512">
                  <a:extLst>
                    <a:ext uri="{9D8B030D-6E8A-4147-A177-3AD203B41FA5}">
                      <a16:colId xmlns:a16="http://schemas.microsoft.com/office/drawing/2014/main" val="3722234497"/>
                    </a:ext>
                  </a:extLst>
                </a:gridCol>
                <a:gridCol w="4608512">
                  <a:extLst>
                    <a:ext uri="{9D8B030D-6E8A-4147-A177-3AD203B41FA5}">
                      <a16:colId xmlns:a16="http://schemas.microsoft.com/office/drawing/2014/main" val="987348189"/>
                    </a:ext>
                  </a:extLst>
                </a:gridCol>
              </a:tblGrid>
              <a:tr h="581421">
                <a:tc>
                  <a:txBody>
                    <a:bodyPr/>
                    <a:lstStyle/>
                    <a:p>
                      <a:endParaRPr lang="en-US" sz="2000"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N = 21</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943822221"/>
                  </a:ext>
                </a:extLst>
              </a:tr>
              <a:tr h="549181">
                <a:tc>
                  <a:txBody>
                    <a:bodyPr/>
                    <a:lstStyle/>
                    <a:p>
                      <a:r>
                        <a:rPr lang="en-US" sz="2000" dirty="0"/>
                        <a:t>Patients with treatment-emergent AEs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21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3772937617"/>
                  </a:ext>
                </a:extLst>
              </a:tr>
              <a:tr h="549181">
                <a:tc gridSpan="2">
                  <a:txBody>
                    <a:bodyPr/>
                    <a:lstStyle/>
                    <a:p>
                      <a:r>
                        <a:rPr lang="en-US" sz="2000" b="1" dirty="0">
                          <a:solidFill>
                            <a:schemeClr val="bg1"/>
                          </a:solidFill>
                        </a:rPr>
                        <a:t>Patients with </a:t>
                      </a:r>
                      <a:r>
                        <a:rPr lang="en-US" sz="2000" b="1" dirty="0" err="1">
                          <a:solidFill>
                            <a:schemeClr val="bg1"/>
                          </a:solidFill>
                        </a:rPr>
                        <a:t>zanidatamab</a:t>
                      </a:r>
                      <a:r>
                        <a:rPr lang="en-US" sz="2000" b="1" dirty="0">
                          <a:solidFill>
                            <a:schemeClr val="bg1"/>
                          </a:solidFill>
                        </a:rPr>
                        <a:t>-related AEs (≥15% of patients)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US" sz="2000" dirty="0"/>
                    </a:p>
                  </a:txBody>
                  <a:tcPr anchor="ctr"/>
                </a:tc>
                <a:extLst>
                  <a:ext uri="{0D108BD9-81ED-4DB2-BD59-A6C34878D82A}">
                    <a16:rowId xmlns:a16="http://schemas.microsoft.com/office/drawing/2014/main" val="168791557"/>
                  </a:ext>
                </a:extLst>
              </a:tr>
              <a:tr h="549181">
                <a:tc>
                  <a:txBody>
                    <a:bodyPr/>
                    <a:lstStyle/>
                    <a:p>
                      <a:r>
                        <a:rPr lang="en-US" sz="2000" dirty="0"/>
                        <a:t>Any AE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15 (71%)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7928639"/>
                  </a:ext>
                </a:extLst>
              </a:tr>
              <a:tr h="549181">
                <a:tc>
                  <a:txBody>
                    <a:bodyPr/>
                    <a:lstStyle/>
                    <a:p>
                      <a:r>
                        <a:rPr lang="en-US" sz="2000"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9 (43%)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170116079"/>
                  </a:ext>
                </a:extLst>
              </a:tr>
              <a:tr h="549181">
                <a:tc>
                  <a:txBody>
                    <a:bodyPr/>
                    <a:lstStyle/>
                    <a:p>
                      <a:r>
                        <a:rPr lang="en-US" sz="2000" dirty="0"/>
                        <a:t>Infusion-related reaction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7 (33%)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0150325"/>
                  </a:ext>
                </a:extLst>
              </a:tr>
            </a:tbl>
          </a:graphicData>
        </a:graphic>
      </p:graphicFrame>
    </p:spTree>
    <p:extLst>
      <p:ext uri="{BB962C8B-B14F-4D97-AF65-F5344CB8AC3E}">
        <p14:creationId xmlns:p14="http://schemas.microsoft.com/office/powerpoint/2010/main" val="378351427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5A59-2FCC-D52E-A3B1-F762DEDCEDB5}"/>
              </a:ext>
            </a:extLst>
          </p:cNvPr>
          <p:cNvSpPr>
            <a:spLocks noGrp="1"/>
          </p:cNvSpPr>
          <p:nvPr>
            <p:ph type="title"/>
          </p:nvPr>
        </p:nvSpPr>
        <p:spPr>
          <a:xfrm>
            <a:off x="912284" y="299666"/>
            <a:ext cx="10358967" cy="1143000"/>
          </a:xfrm>
        </p:spPr>
        <p:txBody>
          <a:bodyPr/>
          <a:lstStyle/>
          <a:p>
            <a:r>
              <a:rPr lang="en-US" dirty="0"/>
              <a:t>HERIZON-BTC-01 (ZW25-203): Phase IIb Study of </a:t>
            </a:r>
            <a:br>
              <a:rPr lang="en-US" dirty="0"/>
            </a:br>
            <a:r>
              <a:rPr lang="en-US" dirty="0" err="1"/>
              <a:t>Zanidatamab</a:t>
            </a:r>
            <a:r>
              <a:rPr lang="en-US" dirty="0"/>
              <a:t> Monotherapy for Advanced or </a:t>
            </a:r>
            <a:br>
              <a:rPr lang="en-US" dirty="0"/>
            </a:br>
            <a:r>
              <a:rPr lang="en-US" dirty="0"/>
              <a:t>Metastatic HER2-Amplified Biliary Tract Cancer</a:t>
            </a:r>
          </a:p>
        </p:txBody>
      </p:sp>
      <p:sp>
        <p:nvSpPr>
          <p:cNvPr id="10" name="Rectangle 9">
            <a:extLst>
              <a:ext uri="{FF2B5EF4-FFF2-40B4-BE49-F238E27FC236}">
                <a16:creationId xmlns:a16="http://schemas.microsoft.com/office/drawing/2014/main" id="{70E820FA-D426-E4DB-2F4F-2DF942928D9D}"/>
              </a:ext>
            </a:extLst>
          </p:cNvPr>
          <p:cNvSpPr/>
          <p:nvPr/>
        </p:nvSpPr>
        <p:spPr>
          <a:xfrm>
            <a:off x="22600" y="6469404"/>
            <a:ext cx="577863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mn-lt"/>
                <a:ea typeface="Arial" charset="0"/>
                <a:cs typeface="Arial" charset="0"/>
              </a:rPr>
              <a:t>Pant S et al. Gastrointestinal Cancers Symposium 2021;Abstract TPS352.</a:t>
            </a:r>
          </a:p>
        </p:txBody>
      </p:sp>
      <p:pic>
        <p:nvPicPr>
          <p:cNvPr id="4" name="Picture 3" descr="Timeline&#10;&#10;Description automatically generated">
            <a:extLst>
              <a:ext uri="{FF2B5EF4-FFF2-40B4-BE49-F238E27FC236}">
                <a16:creationId xmlns:a16="http://schemas.microsoft.com/office/drawing/2014/main" id="{E99DB150-6C8B-AE4E-A283-8D2F4FB94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08" y="1844824"/>
            <a:ext cx="11549321" cy="3650922"/>
          </a:xfrm>
          <a:prstGeom prst="rect">
            <a:avLst/>
          </a:prstGeom>
        </p:spPr>
      </p:pic>
    </p:spTree>
    <p:extLst>
      <p:ext uri="{BB962C8B-B14F-4D97-AF65-F5344CB8AC3E}">
        <p14:creationId xmlns:p14="http://schemas.microsoft.com/office/powerpoint/2010/main" val="1038164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63AA4A10-FE22-D674-EFE2-2C49BF8C1F1D}"/>
              </a:ext>
            </a:extLst>
          </p:cNvPr>
          <p:cNvPicPr>
            <a:picLocks noChangeAspect="1"/>
          </p:cNvPicPr>
          <p:nvPr/>
        </p:nvPicPr>
        <p:blipFill>
          <a:blip r:embed="rId2"/>
          <a:stretch>
            <a:fillRect/>
          </a:stretch>
        </p:blipFill>
        <p:spPr>
          <a:xfrm>
            <a:off x="874337" y="410966"/>
            <a:ext cx="10443325" cy="5867908"/>
          </a:xfrm>
          <a:prstGeom prst="rect">
            <a:avLst/>
          </a:prstGeom>
        </p:spPr>
      </p:pic>
      <p:sp>
        <p:nvSpPr>
          <p:cNvPr id="6" name="TextBox 5">
            <a:extLst>
              <a:ext uri="{FF2B5EF4-FFF2-40B4-BE49-F238E27FC236}">
                <a16:creationId xmlns:a16="http://schemas.microsoft.com/office/drawing/2014/main" id="{84A1B1BE-F85D-E0A0-D870-8F9D81EAEC65}"/>
              </a:ext>
            </a:extLst>
          </p:cNvPr>
          <p:cNvSpPr txBox="1"/>
          <p:nvPr/>
        </p:nvSpPr>
        <p:spPr>
          <a:xfrm>
            <a:off x="4387065" y="842481"/>
            <a:ext cx="275639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BA0D42"/>
                </a:solidFill>
                <a:effectLst/>
                <a:uLnTx/>
                <a:uFillTx/>
                <a:latin typeface="Calibri"/>
                <a:ea typeface="+mn-ea"/>
                <a:cs typeface="+mn-cs"/>
              </a:rPr>
              <a:t>2022 | Abstract SO-14</a:t>
            </a:r>
          </a:p>
        </p:txBody>
      </p:sp>
    </p:spTree>
    <p:extLst>
      <p:ext uri="{BB962C8B-B14F-4D97-AF65-F5344CB8AC3E}">
        <p14:creationId xmlns:p14="http://schemas.microsoft.com/office/powerpoint/2010/main" val="2845591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88C1B74B-1994-774B-76A2-EFE884F62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404664"/>
            <a:ext cx="10855478" cy="5400600"/>
          </a:xfrm>
          <a:prstGeom prst="rect">
            <a:avLst/>
          </a:prstGeom>
          <a:noFill/>
        </p:spPr>
      </p:pic>
      <p:sp>
        <p:nvSpPr>
          <p:cNvPr id="4" name="TextBox 3">
            <a:extLst>
              <a:ext uri="{FF2B5EF4-FFF2-40B4-BE49-F238E27FC236}">
                <a16:creationId xmlns:a16="http://schemas.microsoft.com/office/drawing/2014/main" id="{A976B6E0-8991-DE48-83E9-CD405A8F4449}"/>
              </a:ext>
            </a:extLst>
          </p:cNvPr>
          <p:cNvSpPr txBox="1"/>
          <p:nvPr/>
        </p:nvSpPr>
        <p:spPr>
          <a:xfrm>
            <a:off x="4223792" y="1124744"/>
            <a:ext cx="6098146" cy="400110"/>
          </a:xfrm>
          <a:prstGeom prst="rect">
            <a:avLst/>
          </a:prstGeom>
          <a:noFill/>
        </p:spPr>
        <p:txBody>
          <a:bodyPr wrap="square">
            <a:spAutoFit/>
          </a:bodyPr>
          <a:lstStyle/>
          <a:p>
            <a:r>
              <a:rPr lang="en-US" sz="2000" dirty="0">
                <a:solidFill>
                  <a:schemeClr val="bg1"/>
                </a:solidFill>
                <a:effectLst/>
                <a:latin typeface="Helvetica" pitchFamily="2" charset="0"/>
              </a:rPr>
              <a:t>Abstract 4006.</a:t>
            </a:r>
          </a:p>
        </p:txBody>
      </p:sp>
    </p:spTree>
    <p:extLst>
      <p:ext uri="{BB962C8B-B14F-4D97-AF65-F5344CB8AC3E}">
        <p14:creationId xmlns:p14="http://schemas.microsoft.com/office/powerpoint/2010/main" val="380939135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912286" y="110580"/>
            <a:ext cx="10358967" cy="942156"/>
          </a:xfrm>
        </p:spPr>
        <p:txBody>
          <a:bodyPr vert="horz" wrap="square" lIns="0" tIns="0" rIns="0" bIns="0" numCol="1" anchor="ctr" anchorCtr="0" compatLnSpc="1">
            <a:prstTxWarp prst="textNoShape">
              <a:avLst/>
            </a:prstTxWarp>
            <a:normAutofit/>
          </a:bodyPr>
          <a:lstStyle/>
          <a:p>
            <a:pPr algn="l">
              <a:defRPr/>
            </a:pPr>
            <a:r>
              <a:rPr lang="en-US" altLang="en-US" dirty="0"/>
              <a:t>HERB: A Phase II Study of Trastuzumab </a:t>
            </a:r>
            <a:r>
              <a:rPr lang="en-US" altLang="en-US" dirty="0" err="1"/>
              <a:t>Deruxtecan</a:t>
            </a:r>
            <a:r>
              <a:rPr lang="en-US" altLang="en-US" dirty="0"/>
              <a:t> (T-</a:t>
            </a:r>
            <a:r>
              <a:rPr lang="en-US" altLang="en-US" dirty="0" err="1"/>
              <a:t>DXd</a:t>
            </a:r>
            <a:r>
              <a:rPr lang="en-US" altLang="en-US" dirty="0"/>
              <a:t>) for HER2-Expressing Biliary Tract Cancer</a:t>
            </a:r>
          </a:p>
        </p:txBody>
      </p:sp>
      <p:sp>
        <p:nvSpPr>
          <p:cNvPr id="33" name="TextBox 32">
            <a:extLst>
              <a:ext uri="{FF2B5EF4-FFF2-40B4-BE49-F238E27FC236}">
                <a16:creationId xmlns:a16="http://schemas.microsoft.com/office/drawing/2014/main" id="{9EC90B44-8E3E-5746-BF47-B2477686F6BD}"/>
              </a:ext>
            </a:extLst>
          </p:cNvPr>
          <p:cNvSpPr txBox="1"/>
          <p:nvPr/>
        </p:nvSpPr>
        <p:spPr bwMode="auto">
          <a:xfrm>
            <a:off x="119336" y="6276999"/>
            <a:ext cx="6432378" cy="470421"/>
          </a:xfrm>
          <a:prstGeom prst="rect">
            <a:avLst/>
          </a:prstGeom>
          <a:noFill/>
          <a:ln w="9525">
            <a:noFill/>
            <a:miter lim="800000"/>
            <a:headEnd/>
            <a:tailEnd/>
          </a:ln>
        </p:spPr>
        <p:txBody>
          <a:bodyPr vert="horz" wrap="none" lIns="0" tIns="0" rIns="0" bIns="0" numCol="1" rtlCol="0" anchor="b" anchorCtr="0" compatLnSpc="1">
            <a:prstTxWarp prst="textNoShape">
              <a:avLst/>
            </a:prstTxWarp>
            <a:noAutofit/>
          </a:bodyPr>
          <a:lstStyle/>
          <a:p>
            <a:pPr marL="98425" marR="0" lvl="0" indent="0" algn="l" defTabSz="412750" rtl="0" eaLnBrk="0" fontAlgn="base" latinLnBrk="0" hangingPunct="0">
              <a:lnSpc>
                <a:spcPct val="90000"/>
              </a:lnSpc>
              <a:spcBef>
                <a:spcPts val="0"/>
              </a:spcBef>
              <a:spcAft>
                <a:spcPts val="800"/>
              </a:spcAft>
              <a:buClr>
                <a:srgbClr val="000000"/>
              </a:buClr>
              <a:buSzPct val="100000"/>
              <a:buFontTx/>
              <a:buNone/>
              <a:tabLst/>
              <a:defRPr/>
            </a:pPr>
            <a:r>
              <a:rPr kumimoji="0" lang="en-US" sz="1500" b="0" i="0" u="none" strike="noStrike" kern="1200" cap="none" spc="0" normalizeH="0" baseline="0" noProof="0" dirty="0" err="1">
                <a:ln>
                  <a:noFill/>
                </a:ln>
                <a:solidFill>
                  <a:srgbClr val="000000"/>
                </a:solidFill>
                <a:effectLst/>
                <a:uLnTx/>
                <a:uFillTx/>
                <a:latin typeface="Calibri" charset="0"/>
                <a:ea typeface="MS PGothic" pitchFamily="34" charset="-128"/>
              </a:rPr>
              <a:t>Ohba</a:t>
            </a: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 A et al. ASCO 2022;Abstract 4006.</a:t>
            </a:r>
          </a:p>
        </p:txBody>
      </p:sp>
      <p:pic>
        <p:nvPicPr>
          <p:cNvPr id="5" name="Picture 4" descr="Diagram&#10;&#10;Description automatically generated">
            <a:extLst>
              <a:ext uri="{FF2B5EF4-FFF2-40B4-BE49-F238E27FC236}">
                <a16:creationId xmlns:a16="http://schemas.microsoft.com/office/drawing/2014/main" id="{B4AAD85F-84F6-ADF4-055F-C05A0A5F8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09" y="1570788"/>
            <a:ext cx="11630231" cy="3681932"/>
          </a:xfrm>
          <a:prstGeom prst="rect">
            <a:avLst/>
          </a:prstGeom>
        </p:spPr>
      </p:pic>
    </p:spTree>
    <p:extLst>
      <p:ext uri="{BB962C8B-B14F-4D97-AF65-F5344CB8AC3E}">
        <p14:creationId xmlns:p14="http://schemas.microsoft.com/office/powerpoint/2010/main" val="1189696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912286" y="110580"/>
            <a:ext cx="10358967" cy="942156"/>
          </a:xfrm>
        </p:spPr>
        <p:txBody>
          <a:bodyPr vert="horz" wrap="square" lIns="0" tIns="0" rIns="0" bIns="0" numCol="1" anchor="ctr" anchorCtr="0" compatLnSpc="1">
            <a:prstTxWarp prst="textNoShape">
              <a:avLst/>
            </a:prstTxWarp>
            <a:normAutofit fontScale="90000"/>
          </a:bodyPr>
          <a:lstStyle/>
          <a:p>
            <a:pPr algn="l">
              <a:defRPr/>
            </a:pPr>
            <a:r>
              <a:rPr lang="en-US" altLang="en-US" dirty="0"/>
              <a:t>HERB Primary Endpoint: Confirmed Objective Response Rate (ORR) by Blinded Independent Central Review with T-</a:t>
            </a:r>
            <a:r>
              <a:rPr lang="en-US" altLang="en-US" dirty="0" err="1"/>
              <a:t>DXd</a:t>
            </a:r>
            <a:r>
              <a:rPr lang="en-US" altLang="en-US" dirty="0"/>
              <a:t> for Biliary Tract Cancer</a:t>
            </a:r>
          </a:p>
        </p:txBody>
      </p:sp>
      <p:sp>
        <p:nvSpPr>
          <p:cNvPr id="33" name="TextBox 32">
            <a:extLst>
              <a:ext uri="{FF2B5EF4-FFF2-40B4-BE49-F238E27FC236}">
                <a16:creationId xmlns:a16="http://schemas.microsoft.com/office/drawing/2014/main" id="{9EC90B44-8E3E-5746-BF47-B2477686F6BD}"/>
              </a:ext>
            </a:extLst>
          </p:cNvPr>
          <p:cNvSpPr txBox="1"/>
          <p:nvPr/>
        </p:nvSpPr>
        <p:spPr bwMode="auto">
          <a:xfrm>
            <a:off x="119336" y="6276999"/>
            <a:ext cx="6432378" cy="470421"/>
          </a:xfrm>
          <a:prstGeom prst="rect">
            <a:avLst/>
          </a:prstGeom>
          <a:noFill/>
          <a:ln w="9525">
            <a:noFill/>
            <a:miter lim="800000"/>
            <a:headEnd/>
            <a:tailEnd/>
          </a:ln>
        </p:spPr>
        <p:txBody>
          <a:bodyPr vert="horz" wrap="none" lIns="0" tIns="0" rIns="0" bIns="0" numCol="1" rtlCol="0" anchor="b" anchorCtr="0" compatLnSpc="1">
            <a:prstTxWarp prst="textNoShape">
              <a:avLst/>
            </a:prstTxWarp>
            <a:noAutofit/>
          </a:bodyPr>
          <a:lstStyle/>
          <a:p>
            <a:pPr marL="98425" marR="0" lvl="0" indent="0" algn="l" defTabSz="412750" rtl="0" eaLnBrk="0" fontAlgn="base" latinLnBrk="0" hangingPunct="0">
              <a:lnSpc>
                <a:spcPct val="90000"/>
              </a:lnSpc>
              <a:spcBef>
                <a:spcPts val="0"/>
              </a:spcBef>
              <a:spcAft>
                <a:spcPts val="800"/>
              </a:spcAft>
              <a:buClr>
                <a:srgbClr val="000000"/>
              </a:buClr>
              <a:buSzPct val="100000"/>
              <a:buFontTx/>
              <a:buNone/>
              <a:tabLst/>
              <a:defRPr/>
            </a:pPr>
            <a:r>
              <a:rPr kumimoji="0" lang="en-US" sz="1500" b="0" i="0" u="none" strike="noStrike" kern="1200" cap="none" spc="0" normalizeH="0" baseline="0" noProof="0" dirty="0" err="1">
                <a:ln>
                  <a:noFill/>
                </a:ln>
                <a:solidFill>
                  <a:srgbClr val="000000"/>
                </a:solidFill>
                <a:effectLst/>
                <a:uLnTx/>
                <a:uFillTx/>
                <a:latin typeface="Calibri" charset="0"/>
                <a:ea typeface="MS PGothic" pitchFamily="34" charset="-128"/>
              </a:rPr>
              <a:t>Ohba</a:t>
            </a: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 A et al. ASCO 2022;Abstract 4006.</a:t>
            </a:r>
          </a:p>
        </p:txBody>
      </p:sp>
      <p:pic>
        <p:nvPicPr>
          <p:cNvPr id="4" name="Picture 3" descr="Table&#10;&#10;Description automatically generated">
            <a:extLst>
              <a:ext uri="{FF2B5EF4-FFF2-40B4-BE49-F238E27FC236}">
                <a16:creationId xmlns:a16="http://schemas.microsoft.com/office/drawing/2014/main" id="{728AADCD-54D9-B179-9B39-EFE512116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 y="1327150"/>
            <a:ext cx="11099800" cy="4203700"/>
          </a:xfrm>
          <a:prstGeom prst="rect">
            <a:avLst/>
          </a:prstGeom>
        </p:spPr>
      </p:pic>
    </p:spTree>
    <p:extLst>
      <p:ext uri="{BB962C8B-B14F-4D97-AF65-F5344CB8AC3E}">
        <p14:creationId xmlns:p14="http://schemas.microsoft.com/office/powerpoint/2010/main" val="2402348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912286" y="270757"/>
            <a:ext cx="10358967" cy="942156"/>
          </a:xfrm>
        </p:spPr>
        <p:txBody>
          <a:bodyPr vert="horz" wrap="square" lIns="0" tIns="0" rIns="0" bIns="0" numCol="1" anchor="ctr" anchorCtr="0" compatLnSpc="1">
            <a:prstTxWarp prst="textNoShape">
              <a:avLst/>
            </a:prstTxWarp>
            <a:normAutofit/>
          </a:bodyPr>
          <a:lstStyle/>
          <a:p>
            <a:pPr algn="l">
              <a:defRPr/>
            </a:pPr>
            <a:r>
              <a:rPr lang="en-US" altLang="en-US" dirty="0"/>
              <a:t>HERB Secondary Endpoints: Progression-Free Survival (PFS) and Overall Survival (OS) with T-</a:t>
            </a:r>
            <a:r>
              <a:rPr lang="en-US" altLang="en-US" dirty="0" err="1"/>
              <a:t>DXd</a:t>
            </a:r>
            <a:r>
              <a:rPr lang="en-US" altLang="en-US" dirty="0"/>
              <a:t> for Biliary Tract Cancer</a:t>
            </a:r>
          </a:p>
        </p:txBody>
      </p:sp>
      <p:sp>
        <p:nvSpPr>
          <p:cNvPr id="33" name="TextBox 32">
            <a:extLst>
              <a:ext uri="{FF2B5EF4-FFF2-40B4-BE49-F238E27FC236}">
                <a16:creationId xmlns:a16="http://schemas.microsoft.com/office/drawing/2014/main" id="{9EC90B44-8E3E-5746-BF47-B2477686F6BD}"/>
              </a:ext>
            </a:extLst>
          </p:cNvPr>
          <p:cNvSpPr txBox="1"/>
          <p:nvPr/>
        </p:nvSpPr>
        <p:spPr bwMode="auto">
          <a:xfrm>
            <a:off x="119336" y="6276999"/>
            <a:ext cx="6432378" cy="470421"/>
          </a:xfrm>
          <a:prstGeom prst="rect">
            <a:avLst/>
          </a:prstGeom>
          <a:noFill/>
          <a:ln w="9525">
            <a:noFill/>
            <a:miter lim="800000"/>
            <a:headEnd/>
            <a:tailEnd/>
          </a:ln>
        </p:spPr>
        <p:txBody>
          <a:bodyPr vert="horz" wrap="none" lIns="0" tIns="0" rIns="0" bIns="0" numCol="1" rtlCol="0" anchor="b" anchorCtr="0" compatLnSpc="1">
            <a:prstTxWarp prst="textNoShape">
              <a:avLst/>
            </a:prstTxWarp>
            <a:noAutofit/>
          </a:bodyPr>
          <a:lstStyle/>
          <a:p>
            <a:pPr marL="98425" marR="0" lvl="0" indent="0" algn="l" defTabSz="412750" rtl="0" eaLnBrk="0" fontAlgn="base" latinLnBrk="0" hangingPunct="0">
              <a:lnSpc>
                <a:spcPct val="90000"/>
              </a:lnSpc>
              <a:spcBef>
                <a:spcPts val="0"/>
              </a:spcBef>
              <a:spcAft>
                <a:spcPts val="800"/>
              </a:spcAft>
              <a:buClr>
                <a:srgbClr val="000000"/>
              </a:buClr>
              <a:buSzPct val="100000"/>
              <a:buFontTx/>
              <a:buNone/>
              <a:tabLst/>
              <a:defRPr/>
            </a:pPr>
            <a:r>
              <a:rPr kumimoji="0" lang="en-US" sz="1500" b="0" i="0" u="none" strike="noStrike" kern="1200" cap="none" spc="0" normalizeH="0" baseline="0" noProof="0" dirty="0" err="1">
                <a:ln>
                  <a:noFill/>
                </a:ln>
                <a:solidFill>
                  <a:srgbClr val="000000"/>
                </a:solidFill>
                <a:effectLst/>
                <a:uLnTx/>
                <a:uFillTx/>
                <a:latin typeface="Calibri" charset="0"/>
                <a:ea typeface="MS PGothic" pitchFamily="34" charset="-128"/>
              </a:rPr>
              <a:t>Ohba</a:t>
            </a: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 A et al. ASCO 2022;Abstract 4006.</a:t>
            </a:r>
          </a:p>
        </p:txBody>
      </p:sp>
      <p:graphicFrame>
        <p:nvGraphicFramePr>
          <p:cNvPr id="2" name="Table 4">
            <a:extLst>
              <a:ext uri="{FF2B5EF4-FFF2-40B4-BE49-F238E27FC236}">
                <a16:creationId xmlns:a16="http://schemas.microsoft.com/office/drawing/2014/main" id="{24BC1493-493E-4496-0499-D33DE53AD3C0}"/>
              </a:ext>
            </a:extLst>
          </p:cNvPr>
          <p:cNvGraphicFramePr>
            <a:graphicFrameLocks noGrp="1"/>
          </p:cNvGraphicFramePr>
          <p:nvPr>
            <p:extLst>
              <p:ext uri="{D42A27DB-BD31-4B8C-83A1-F6EECF244321}">
                <p14:modId xmlns:p14="http://schemas.microsoft.com/office/powerpoint/2010/main" val="4293898266"/>
              </p:ext>
            </p:extLst>
          </p:nvPr>
        </p:nvGraphicFramePr>
        <p:xfrm>
          <a:off x="912286" y="1844824"/>
          <a:ext cx="10081119" cy="3168352"/>
        </p:xfrm>
        <a:graphic>
          <a:graphicData uri="http://schemas.openxmlformats.org/drawingml/2006/table">
            <a:tbl>
              <a:tblPr firstRow="1" bandRow="1">
                <a:tableStyleId>{93296810-A885-4BE3-A3E7-6D5BEEA58F35}</a:tableStyleId>
              </a:tblPr>
              <a:tblGrid>
                <a:gridCol w="3360373">
                  <a:extLst>
                    <a:ext uri="{9D8B030D-6E8A-4147-A177-3AD203B41FA5}">
                      <a16:colId xmlns:a16="http://schemas.microsoft.com/office/drawing/2014/main" val="3722234497"/>
                    </a:ext>
                  </a:extLst>
                </a:gridCol>
                <a:gridCol w="3360373">
                  <a:extLst>
                    <a:ext uri="{9D8B030D-6E8A-4147-A177-3AD203B41FA5}">
                      <a16:colId xmlns:a16="http://schemas.microsoft.com/office/drawing/2014/main" val="987348189"/>
                    </a:ext>
                  </a:extLst>
                </a:gridCol>
                <a:gridCol w="3360373">
                  <a:extLst>
                    <a:ext uri="{9D8B030D-6E8A-4147-A177-3AD203B41FA5}">
                      <a16:colId xmlns:a16="http://schemas.microsoft.com/office/drawing/2014/main" val="653813449"/>
                    </a:ext>
                  </a:extLst>
                </a:gridCol>
              </a:tblGrid>
              <a:tr h="971628">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HER2-positive disease </a:t>
                      </a:r>
                    </a:p>
                    <a:p>
                      <a:pPr algn="ctr"/>
                      <a:r>
                        <a:rPr lang="en-US" sz="2000" dirty="0"/>
                        <a:t>(n = 22)</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HER2-low expressing disease </a:t>
                      </a:r>
                    </a:p>
                    <a:p>
                      <a:pPr algn="ctr"/>
                      <a:r>
                        <a:rPr lang="en-US" sz="2000" dirty="0"/>
                        <a:t>(n = 8)</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943822221"/>
                  </a:ext>
                </a:extLst>
              </a:tr>
              <a:tr h="549181">
                <a:tc>
                  <a:txBody>
                    <a:bodyPr/>
                    <a:lstStyle/>
                    <a:p>
                      <a:r>
                        <a:rPr lang="en-US" sz="2000" dirty="0"/>
                        <a:t>Median PFS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5.1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3.5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3772937617"/>
                  </a:ext>
                </a:extLst>
              </a:tr>
              <a:tr h="549181">
                <a:tc>
                  <a:txBody>
                    <a:bodyPr/>
                    <a:lstStyle/>
                    <a:p>
                      <a:r>
                        <a:rPr lang="en-US" sz="2000" dirty="0"/>
                        <a:t>6-month PFS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40.9%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791557"/>
                  </a:ext>
                </a:extLst>
              </a:tr>
              <a:tr h="549181">
                <a:tc>
                  <a:txBody>
                    <a:bodyPr/>
                    <a:lstStyle/>
                    <a:p>
                      <a:r>
                        <a:rPr lang="en-US" sz="2000" dirty="0"/>
                        <a:t>Median 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7.1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ctr"/>
                      <a:r>
                        <a:rPr lang="en-US" sz="2000" dirty="0"/>
                        <a:t>8.9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1827928639"/>
                  </a:ext>
                </a:extLst>
              </a:tr>
              <a:tr h="549181">
                <a:tc>
                  <a:txBody>
                    <a:bodyPr/>
                    <a:lstStyle/>
                    <a:p>
                      <a:r>
                        <a:rPr lang="en-US" sz="2000" dirty="0"/>
                        <a:t>6-month OS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63.6%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75.0%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116079"/>
                  </a:ext>
                </a:extLst>
              </a:tr>
            </a:tbl>
          </a:graphicData>
        </a:graphic>
      </p:graphicFrame>
    </p:spTree>
    <p:extLst>
      <p:ext uri="{BB962C8B-B14F-4D97-AF65-F5344CB8AC3E}">
        <p14:creationId xmlns:p14="http://schemas.microsoft.com/office/powerpoint/2010/main" val="2927280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912287" y="352712"/>
            <a:ext cx="10152266" cy="942156"/>
          </a:xfrm>
        </p:spPr>
        <p:txBody>
          <a:bodyPr vert="horz" wrap="square" lIns="0" tIns="0" rIns="0" bIns="0" numCol="1" anchor="ctr" anchorCtr="0" compatLnSpc="1">
            <a:prstTxWarp prst="textNoShape">
              <a:avLst/>
            </a:prstTxWarp>
            <a:normAutofit/>
          </a:bodyPr>
          <a:lstStyle/>
          <a:p>
            <a:pPr algn="l">
              <a:defRPr/>
            </a:pPr>
            <a:r>
              <a:rPr lang="en-US" altLang="en-US" dirty="0"/>
              <a:t>HERB: Treatment-Emergent Adverse Events with T-</a:t>
            </a:r>
            <a:r>
              <a:rPr lang="en-US" altLang="en-US" dirty="0" err="1"/>
              <a:t>DXd</a:t>
            </a:r>
            <a:r>
              <a:rPr lang="en-US" altLang="en-US" dirty="0"/>
              <a:t> for Biliary Tract Cancer</a:t>
            </a:r>
          </a:p>
        </p:txBody>
      </p:sp>
      <p:sp>
        <p:nvSpPr>
          <p:cNvPr id="33" name="TextBox 32">
            <a:extLst>
              <a:ext uri="{FF2B5EF4-FFF2-40B4-BE49-F238E27FC236}">
                <a16:creationId xmlns:a16="http://schemas.microsoft.com/office/drawing/2014/main" id="{9EC90B44-8E3E-5746-BF47-B2477686F6BD}"/>
              </a:ext>
            </a:extLst>
          </p:cNvPr>
          <p:cNvSpPr txBox="1"/>
          <p:nvPr/>
        </p:nvSpPr>
        <p:spPr bwMode="auto">
          <a:xfrm>
            <a:off x="119336" y="6276999"/>
            <a:ext cx="6432378" cy="470421"/>
          </a:xfrm>
          <a:prstGeom prst="rect">
            <a:avLst/>
          </a:prstGeom>
          <a:noFill/>
          <a:ln w="9525">
            <a:noFill/>
            <a:miter lim="800000"/>
            <a:headEnd/>
            <a:tailEnd/>
          </a:ln>
        </p:spPr>
        <p:txBody>
          <a:bodyPr vert="horz" wrap="none" lIns="0" tIns="0" rIns="0" bIns="0" numCol="1" rtlCol="0" anchor="b" anchorCtr="0" compatLnSpc="1">
            <a:prstTxWarp prst="textNoShape">
              <a:avLst/>
            </a:prstTxWarp>
            <a:noAutofit/>
          </a:bodyPr>
          <a:lstStyle/>
          <a:p>
            <a:pPr marL="98425" marR="0" lvl="0" indent="0" algn="l" defTabSz="412750" rtl="0" eaLnBrk="0" fontAlgn="base" latinLnBrk="0" hangingPunct="0">
              <a:lnSpc>
                <a:spcPct val="90000"/>
              </a:lnSpc>
              <a:spcBef>
                <a:spcPts val="0"/>
              </a:spcBef>
              <a:spcAft>
                <a:spcPts val="800"/>
              </a:spcAft>
              <a:buClr>
                <a:srgbClr val="000000"/>
              </a:buClr>
              <a:buSzPct val="100000"/>
              <a:buFontTx/>
              <a:buNone/>
              <a:tabLst/>
              <a:defRPr/>
            </a:pPr>
            <a:r>
              <a:rPr kumimoji="0" lang="en-US" sz="1500" b="0" i="0" u="none" strike="noStrike" kern="1200" cap="none" spc="0" normalizeH="0" baseline="0" noProof="0" dirty="0" err="1">
                <a:ln>
                  <a:noFill/>
                </a:ln>
                <a:solidFill>
                  <a:srgbClr val="000000"/>
                </a:solidFill>
                <a:effectLst/>
                <a:uLnTx/>
                <a:uFillTx/>
                <a:latin typeface="Calibri" charset="0"/>
                <a:ea typeface="MS PGothic" pitchFamily="34" charset="-128"/>
              </a:rPr>
              <a:t>Ohba</a:t>
            </a: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 A et al. ASCO 2022;Abstract 4006.</a:t>
            </a:r>
          </a:p>
        </p:txBody>
      </p:sp>
      <p:pic>
        <p:nvPicPr>
          <p:cNvPr id="5" name="Picture 4" descr="Table&#10;&#10;Description automatically generated">
            <a:extLst>
              <a:ext uri="{FF2B5EF4-FFF2-40B4-BE49-F238E27FC236}">
                <a16:creationId xmlns:a16="http://schemas.microsoft.com/office/drawing/2014/main" id="{703D603F-0A73-FC45-B0F7-5EC02EC28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1484760"/>
            <a:ext cx="9847616" cy="4575522"/>
          </a:xfrm>
          <a:prstGeom prst="rect">
            <a:avLst/>
          </a:prstGeom>
        </p:spPr>
      </p:pic>
    </p:spTree>
    <p:extLst>
      <p:ext uri="{BB962C8B-B14F-4D97-AF65-F5344CB8AC3E}">
        <p14:creationId xmlns:p14="http://schemas.microsoft.com/office/powerpoint/2010/main" val="1343001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912287" y="352712"/>
            <a:ext cx="10091742" cy="942156"/>
          </a:xfrm>
        </p:spPr>
        <p:txBody>
          <a:bodyPr vert="horz" wrap="square" lIns="0" tIns="0" rIns="0" bIns="0" numCol="1" anchor="ctr" anchorCtr="0" compatLnSpc="1">
            <a:prstTxWarp prst="textNoShape">
              <a:avLst/>
            </a:prstTxWarp>
            <a:normAutofit/>
          </a:bodyPr>
          <a:lstStyle/>
          <a:p>
            <a:pPr algn="l">
              <a:defRPr/>
            </a:pPr>
            <a:r>
              <a:rPr lang="en-US" altLang="en-US" dirty="0"/>
              <a:t>HERB: Interstitial Lung Disease (ILD)/Pneumonitis with T-</a:t>
            </a:r>
            <a:r>
              <a:rPr lang="en-US" altLang="en-US" dirty="0" err="1"/>
              <a:t>DXd</a:t>
            </a:r>
            <a:r>
              <a:rPr lang="en-US" altLang="en-US" dirty="0"/>
              <a:t> for Biliary Tract Cancer</a:t>
            </a:r>
          </a:p>
        </p:txBody>
      </p:sp>
      <p:sp>
        <p:nvSpPr>
          <p:cNvPr id="33" name="TextBox 32">
            <a:extLst>
              <a:ext uri="{FF2B5EF4-FFF2-40B4-BE49-F238E27FC236}">
                <a16:creationId xmlns:a16="http://schemas.microsoft.com/office/drawing/2014/main" id="{9EC90B44-8E3E-5746-BF47-B2477686F6BD}"/>
              </a:ext>
            </a:extLst>
          </p:cNvPr>
          <p:cNvSpPr txBox="1"/>
          <p:nvPr/>
        </p:nvSpPr>
        <p:spPr bwMode="auto">
          <a:xfrm>
            <a:off x="119336" y="6276999"/>
            <a:ext cx="6432378" cy="470421"/>
          </a:xfrm>
          <a:prstGeom prst="rect">
            <a:avLst/>
          </a:prstGeom>
          <a:noFill/>
          <a:ln w="9525">
            <a:noFill/>
            <a:miter lim="800000"/>
            <a:headEnd/>
            <a:tailEnd/>
          </a:ln>
        </p:spPr>
        <p:txBody>
          <a:bodyPr vert="horz" wrap="none" lIns="0" tIns="0" rIns="0" bIns="0" numCol="1" rtlCol="0" anchor="b" anchorCtr="0" compatLnSpc="1">
            <a:prstTxWarp prst="textNoShape">
              <a:avLst/>
            </a:prstTxWarp>
            <a:noAutofit/>
          </a:bodyPr>
          <a:lstStyle/>
          <a:p>
            <a:pPr marL="98425" marR="0" lvl="0" indent="0" algn="l" defTabSz="412750" rtl="0" eaLnBrk="0" fontAlgn="base" latinLnBrk="0" hangingPunct="0">
              <a:lnSpc>
                <a:spcPct val="90000"/>
              </a:lnSpc>
              <a:spcBef>
                <a:spcPts val="0"/>
              </a:spcBef>
              <a:spcAft>
                <a:spcPts val="800"/>
              </a:spcAft>
              <a:buClr>
                <a:srgbClr val="000000"/>
              </a:buClr>
              <a:buSzPct val="100000"/>
              <a:buFontTx/>
              <a:buNone/>
              <a:tabLst/>
              <a:defRPr/>
            </a:pPr>
            <a:r>
              <a:rPr kumimoji="0" lang="en-US" sz="1500" b="0" i="0" u="none" strike="noStrike" kern="1200" cap="none" spc="0" normalizeH="0" baseline="0" noProof="0" dirty="0" err="1">
                <a:ln>
                  <a:noFill/>
                </a:ln>
                <a:solidFill>
                  <a:srgbClr val="000000"/>
                </a:solidFill>
                <a:effectLst/>
                <a:uLnTx/>
                <a:uFillTx/>
                <a:latin typeface="Calibri" charset="0"/>
                <a:ea typeface="MS PGothic" pitchFamily="34" charset="-128"/>
              </a:rPr>
              <a:t>Ohba</a:t>
            </a: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 A et al. ASCO 2022;Abstract 4006.</a:t>
            </a:r>
          </a:p>
        </p:txBody>
      </p:sp>
      <p:pic>
        <p:nvPicPr>
          <p:cNvPr id="4" name="Picture 3" descr="Table&#10;&#10;Description automatically generated">
            <a:extLst>
              <a:ext uri="{FF2B5EF4-FFF2-40B4-BE49-F238E27FC236}">
                <a16:creationId xmlns:a16="http://schemas.microsoft.com/office/drawing/2014/main" id="{45840686-BC67-143E-63E2-2FC434281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512" y="1393538"/>
            <a:ext cx="10091741" cy="4744938"/>
          </a:xfrm>
          <a:prstGeom prst="rect">
            <a:avLst/>
          </a:prstGeom>
        </p:spPr>
      </p:pic>
    </p:spTree>
    <p:extLst>
      <p:ext uri="{BB962C8B-B14F-4D97-AF65-F5344CB8AC3E}">
        <p14:creationId xmlns:p14="http://schemas.microsoft.com/office/powerpoint/2010/main" val="1503416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E9EC00F-669B-3D44-B583-5D1E7F2487C9}"/>
              </a:ext>
            </a:extLst>
          </p:cNvPr>
          <p:cNvSpPr>
            <a:spLocks noGrp="1"/>
          </p:cNvSpPr>
          <p:nvPr>
            <p:ph type="ctrTitle"/>
          </p:nvPr>
        </p:nvSpPr>
        <p:spPr/>
        <p:txBody>
          <a:bodyPr/>
          <a:lstStyle/>
          <a:p>
            <a:endParaRPr lang="en-US" dirty="0"/>
          </a:p>
        </p:txBody>
      </p:sp>
      <p:sp>
        <p:nvSpPr>
          <p:cNvPr id="11" name="Subtitle 10">
            <a:extLst>
              <a:ext uri="{FF2B5EF4-FFF2-40B4-BE49-F238E27FC236}">
                <a16:creationId xmlns:a16="http://schemas.microsoft.com/office/drawing/2014/main" id="{E40BABED-2C4D-0141-B44D-CD1C14D5D3A0}"/>
              </a:ext>
            </a:extLst>
          </p:cNvPr>
          <p:cNvSpPr>
            <a:spLocks noGrp="1"/>
          </p:cNvSpPr>
          <p:nvPr>
            <p:ph type="subTitle" idx="1"/>
          </p:nvPr>
        </p:nvSpPr>
        <p:spPr/>
        <p:txBody>
          <a:bodyPr/>
          <a:lstStyle/>
          <a:p>
            <a:endParaRPr lang="en-US"/>
          </a:p>
        </p:txBody>
      </p:sp>
      <p:pic>
        <p:nvPicPr>
          <p:cNvPr id="14" name="Picture 13">
            <a:extLst>
              <a:ext uri="{FF2B5EF4-FFF2-40B4-BE49-F238E27FC236}">
                <a16:creationId xmlns:a16="http://schemas.microsoft.com/office/drawing/2014/main" id="{BBD8CA0C-249F-BE46-8367-63C2A7805F3C}"/>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DD521CA-DFCD-CB4B-BFC5-1F66A6FD380A}"/>
              </a:ext>
            </a:extLst>
          </p:cNvPr>
          <p:cNvSpPr txBox="1"/>
          <p:nvPr/>
        </p:nvSpPr>
        <p:spPr>
          <a:xfrm>
            <a:off x="3935760" y="692696"/>
            <a:ext cx="1959191" cy="430887"/>
          </a:xfrm>
          <a:prstGeom prst="rect">
            <a:avLst/>
          </a:prstGeom>
          <a:noFill/>
        </p:spPr>
        <p:txBody>
          <a:bodyPr wrap="none" rtlCol="0">
            <a:spAutoFit/>
          </a:bodyPr>
          <a:lstStyle/>
          <a:p>
            <a:r>
              <a:rPr lang="en-US" sz="2200" dirty="0">
                <a:solidFill>
                  <a:schemeClr val="bg1"/>
                </a:solidFill>
              </a:rPr>
              <a:t>Abstract 519.</a:t>
            </a:r>
          </a:p>
        </p:txBody>
      </p:sp>
    </p:spTree>
    <p:extLst>
      <p:ext uri="{BB962C8B-B14F-4D97-AF65-F5344CB8AC3E}">
        <p14:creationId xmlns:p14="http://schemas.microsoft.com/office/powerpoint/2010/main" val="3526007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12775-C1B8-FDA3-EE30-A65DCD828667}"/>
              </a:ext>
            </a:extLst>
          </p:cNvPr>
          <p:cNvSpPr>
            <a:spLocks noGrp="1"/>
          </p:cNvSpPr>
          <p:nvPr>
            <p:ph type="title"/>
          </p:nvPr>
        </p:nvSpPr>
        <p:spPr>
          <a:xfrm>
            <a:off x="912286" y="25870"/>
            <a:ext cx="10358967" cy="1143000"/>
          </a:xfrm>
        </p:spPr>
        <p:txBody>
          <a:bodyPr/>
          <a:lstStyle/>
          <a:p>
            <a:r>
              <a:rPr lang="en-GB" sz="2800" dirty="0"/>
              <a:t>KRYSTAL-1: Trial Schema</a:t>
            </a:r>
            <a:endParaRPr lang="en-US" dirty="0"/>
          </a:p>
        </p:txBody>
      </p:sp>
      <p:pic>
        <p:nvPicPr>
          <p:cNvPr id="8" name="Picture 7" descr="Graphical user interface, application&#10;&#10;Description automatically generated">
            <a:extLst>
              <a:ext uri="{FF2B5EF4-FFF2-40B4-BE49-F238E27FC236}">
                <a16:creationId xmlns:a16="http://schemas.microsoft.com/office/drawing/2014/main" id="{C3BE30ED-C91F-824A-EF89-E6464F2A7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224" y="980728"/>
            <a:ext cx="10543030" cy="5044201"/>
          </a:xfrm>
          <a:prstGeom prst="rect">
            <a:avLst/>
          </a:prstGeom>
        </p:spPr>
      </p:pic>
      <p:sp>
        <p:nvSpPr>
          <p:cNvPr id="9" name="Text Placeholder 6">
            <a:extLst>
              <a:ext uri="{FF2B5EF4-FFF2-40B4-BE49-F238E27FC236}">
                <a16:creationId xmlns:a16="http://schemas.microsoft.com/office/drawing/2014/main" id="{102B6789-5910-FC0C-17A4-BD3EAB41D66E}"/>
              </a:ext>
            </a:extLst>
          </p:cNvPr>
          <p:cNvSpPr txBox="1">
            <a:spLocks/>
          </p:cNvSpPr>
          <p:nvPr/>
        </p:nvSpPr>
        <p:spPr>
          <a:xfrm>
            <a:off x="119336" y="6473616"/>
            <a:ext cx="11303000" cy="267752"/>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None/>
            </a:pPr>
            <a:r>
              <a:rPr lang="en-US" sz="1500" b="0" kern="0" dirty="0" err="1"/>
              <a:t>Bekaii</a:t>
            </a:r>
            <a:r>
              <a:rPr lang="en-US" sz="1500" b="0" kern="0" dirty="0"/>
              <a:t>-Saab TS et al. Gastrointestinal Cancers Symposium 2022;Abstract </a:t>
            </a:r>
            <a:r>
              <a:rPr lang="en-US" sz="1500" b="0" kern="0" dirty="0">
                <a:solidFill>
                  <a:schemeClr val="tx1"/>
                </a:solidFill>
              </a:rPr>
              <a:t>519.</a:t>
            </a:r>
          </a:p>
        </p:txBody>
      </p:sp>
    </p:spTree>
    <p:extLst>
      <p:ext uri="{BB962C8B-B14F-4D97-AF65-F5344CB8AC3E}">
        <p14:creationId xmlns:p14="http://schemas.microsoft.com/office/powerpoint/2010/main" val="139908006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12775-C1B8-FDA3-EE30-A65DCD828667}"/>
              </a:ext>
            </a:extLst>
          </p:cNvPr>
          <p:cNvSpPr>
            <a:spLocks noGrp="1"/>
          </p:cNvSpPr>
          <p:nvPr>
            <p:ph type="title"/>
          </p:nvPr>
        </p:nvSpPr>
        <p:spPr>
          <a:xfrm>
            <a:off x="912286" y="58389"/>
            <a:ext cx="10358967" cy="1143000"/>
          </a:xfrm>
        </p:spPr>
        <p:txBody>
          <a:bodyPr/>
          <a:lstStyle/>
          <a:p>
            <a:r>
              <a:rPr lang="en-GB" sz="2800" dirty="0"/>
              <a:t>KRYSTAL-1: Best </a:t>
            </a:r>
            <a:r>
              <a:rPr lang="en-GB" sz="2800" dirty="0" err="1"/>
              <a:t>Tumor</a:t>
            </a:r>
            <a:r>
              <a:rPr lang="en-GB" sz="2800" dirty="0"/>
              <a:t> </a:t>
            </a:r>
            <a:r>
              <a:rPr lang="en-GB" sz="2800"/>
              <a:t>Change from </a:t>
            </a:r>
            <a:r>
              <a:rPr lang="en-GB" sz="2800" dirty="0"/>
              <a:t>Baseline and Duration of Treatment with </a:t>
            </a:r>
            <a:r>
              <a:rPr lang="en-GB" sz="2800" dirty="0" err="1"/>
              <a:t>Adagrasib</a:t>
            </a:r>
            <a:r>
              <a:rPr lang="en-GB" sz="2800" dirty="0"/>
              <a:t> for Other Gastrointestinal </a:t>
            </a:r>
            <a:r>
              <a:rPr lang="en-GB" sz="2800" dirty="0" err="1"/>
              <a:t>Tumors</a:t>
            </a:r>
            <a:endParaRPr lang="en-US" dirty="0"/>
          </a:p>
        </p:txBody>
      </p:sp>
      <p:pic>
        <p:nvPicPr>
          <p:cNvPr id="6" name="Picture 5" descr="Chart, bar chart&#10;&#10;Description automatically generated">
            <a:extLst>
              <a:ext uri="{FF2B5EF4-FFF2-40B4-BE49-F238E27FC236}">
                <a16:creationId xmlns:a16="http://schemas.microsoft.com/office/drawing/2014/main" id="{A70B019D-383D-2862-A2A4-BFA9EF7A1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557" y="1268760"/>
            <a:ext cx="10994886" cy="4565128"/>
          </a:xfrm>
          <a:prstGeom prst="rect">
            <a:avLst/>
          </a:prstGeom>
        </p:spPr>
      </p:pic>
      <p:sp>
        <p:nvSpPr>
          <p:cNvPr id="5" name="Text Placeholder 6">
            <a:extLst>
              <a:ext uri="{FF2B5EF4-FFF2-40B4-BE49-F238E27FC236}">
                <a16:creationId xmlns:a16="http://schemas.microsoft.com/office/drawing/2014/main" id="{30E9E9C4-0528-9CDC-A086-9EDC862B51D8}"/>
              </a:ext>
            </a:extLst>
          </p:cNvPr>
          <p:cNvSpPr txBox="1">
            <a:spLocks/>
          </p:cNvSpPr>
          <p:nvPr/>
        </p:nvSpPr>
        <p:spPr>
          <a:xfrm>
            <a:off x="191344" y="6473616"/>
            <a:ext cx="11303000" cy="267752"/>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None/>
            </a:pPr>
            <a:r>
              <a:rPr lang="en-US" sz="1500" b="0" kern="0" dirty="0" err="1"/>
              <a:t>Bekaii</a:t>
            </a:r>
            <a:r>
              <a:rPr lang="en-US" sz="1500" b="0" kern="0" dirty="0"/>
              <a:t>-Saab TS et al. Gastrointestinal Cancers Symposium 2022;Abstract </a:t>
            </a:r>
            <a:r>
              <a:rPr lang="en-US" sz="1500" b="0" kern="0" dirty="0">
                <a:solidFill>
                  <a:schemeClr val="tx1"/>
                </a:solidFill>
              </a:rPr>
              <a:t>519.</a:t>
            </a:r>
          </a:p>
        </p:txBody>
      </p:sp>
    </p:spTree>
    <p:extLst>
      <p:ext uri="{BB962C8B-B14F-4D97-AF65-F5344CB8AC3E}">
        <p14:creationId xmlns:p14="http://schemas.microsoft.com/office/powerpoint/2010/main" val="1775397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AFC6-D365-74FB-F1FF-1DB6735CF3E7}"/>
              </a:ext>
            </a:extLst>
          </p:cNvPr>
          <p:cNvSpPr>
            <a:spLocks noGrp="1"/>
          </p:cNvSpPr>
          <p:nvPr>
            <p:ph type="title"/>
          </p:nvPr>
        </p:nvSpPr>
        <p:spPr/>
        <p:txBody>
          <a:bodyPr/>
          <a:lstStyle/>
          <a:p>
            <a:r>
              <a:rPr lang="en-US" dirty="0"/>
              <a:t>Study Design</a:t>
            </a:r>
          </a:p>
        </p:txBody>
      </p:sp>
      <p:pic>
        <p:nvPicPr>
          <p:cNvPr id="4" name="Picture 3" descr="Diagram&#10;&#10;Description automatically generated">
            <a:extLst>
              <a:ext uri="{FF2B5EF4-FFF2-40B4-BE49-F238E27FC236}">
                <a16:creationId xmlns:a16="http://schemas.microsoft.com/office/drawing/2014/main" id="{9B5F26BF-9F1B-5843-32A8-17FA4A663A32}"/>
              </a:ext>
            </a:extLst>
          </p:cNvPr>
          <p:cNvPicPr>
            <a:picLocks noChangeAspect="1"/>
          </p:cNvPicPr>
          <p:nvPr/>
        </p:nvPicPr>
        <p:blipFill>
          <a:blip r:embed="rId2"/>
          <a:stretch>
            <a:fillRect/>
          </a:stretch>
        </p:blipFill>
        <p:spPr>
          <a:xfrm>
            <a:off x="761041" y="1169595"/>
            <a:ext cx="10669917" cy="4803151"/>
          </a:xfrm>
          <a:prstGeom prst="rect">
            <a:avLst/>
          </a:prstGeom>
        </p:spPr>
      </p:pic>
      <p:sp>
        <p:nvSpPr>
          <p:cNvPr id="5" name="TextBox 4">
            <a:extLst>
              <a:ext uri="{FF2B5EF4-FFF2-40B4-BE49-F238E27FC236}">
                <a16:creationId xmlns:a16="http://schemas.microsoft.com/office/drawing/2014/main" id="{0E3A28B9-EAFC-C0B3-C9C2-D4A4C5F06ED4}"/>
              </a:ext>
            </a:extLst>
          </p:cNvPr>
          <p:cNvSpPr txBox="1"/>
          <p:nvPr/>
        </p:nvSpPr>
        <p:spPr>
          <a:xfrm>
            <a:off x="0" y="6469404"/>
            <a:ext cx="7440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Gardini</a:t>
            </a:r>
            <a:r>
              <a:rPr kumimoji="0" lang="en-US" sz="1500" b="0" i="0" u="none" strike="noStrike" kern="1200" cap="none" spc="0" normalizeH="0" baseline="0" noProof="0" dirty="0">
                <a:ln>
                  <a:noFill/>
                </a:ln>
                <a:solidFill>
                  <a:srgbClr val="000000"/>
                </a:solidFill>
                <a:effectLst/>
                <a:uLnTx/>
                <a:uFillTx/>
                <a:latin typeface="Calibri"/>
                <a:ea typeface="+mn-ea"/>
                <a:cs typeface="+mn-cs"/>
              </a:rPr>
              <a:t> AC, Rimini M. ESMO World Congress on Gastrointestinal Cancer 2022;Abstract SO-14.</a:t>
            </a:r>
          </a:p>
        </p:txBody>
      </p:sp>
      <p:sp>
        <p:nvSpPr>
          <p:cNvPr id="6" name="TextBox 5">
            <a:extLst>
              <a:ext uri="{FF2B5EF4-FFF2-40B4-BE49-F238E27FC236}">
                <a16:creationId xmlns:a16="http://schemas.microsoft.com/office/drawing/2014/main" id="{D79235E7-B37D-FE43-842C-049F51431419}"/>
              </a:ext>
            </a:extLst>
          </p:cNvPr>
          <p:cNvSpPr txBox="1"/>
          <p:nvPr/>
        </p:nvSpPr>
        <p:spPr>
          <a:xfrm>
            <a:off x="3647728" y="2135623"/>
            <a:ext cx="1912639" cy="353943"/>
          </a:xfrm>
          <a:prstGeom prst="rect">
            <a:avLst/>
          </a:prstGeom>
          <a:solidFill>
            <a:srgbClr val="ECEDEE"/>
          </a:solidFill>
        </p:spPr>
        <p:txBody>
          <a:bodyPr wrap="none" rtlCol="0">
            <a:spAutoFit/>
          </a:bodyPr>
          <a:lstStyle/>
          <a:p>
            <a:r>
              <a:rPr lang="en-US" sz="1700" b="0" dirty="0">
                <a:solidFill>
                  <a:schemeClr val="tx1"/>
                </a:solidFill>
              </a:rPr>
              <a:t>FIRST ANALYSIS</a:t>
            </a:r>
          </a:p>
        </p:txBody>
      </p:sp>
      <p:sp>
        <p:nvSpPr>
          <p:cNvPr id="7" name="TextBox 6">
            <a:extLst>
              <a:ext uri="{FF2B5EF4-FFF2-40B4-BE49-F238E27FC236}">
                <a16:creationId xmlns:a16="http://schemas.microsoft.com/office/drawing/2014/main" id="{216EC045-3083-5246-8F6B-E8E94761CEBA}"/>
              </a:ext>
            </a:extLst>
          </p:cNvPr>
          <p:cNvSpPr txBox="1"/>
          <p:nvPr/>
        </p:nvSpPr>
        <p:spPr>
          <a:xfrm>
            <a:off x="5951984" y="2135623"/>
            <a:ext cx="2219518" cy="353943"/>
          </a:xfrm>
          <a:prstGeom prst="rect">
            <a:avLst/>
          </a:prstGeom>
          <a:solidFill>
            <a:srgbClr val="ECEDEE"/>
          </a:solidFill>
        </p:spPr>
        <p:txBody>
          <a:bodyPr wrap="none" rtlCol="0">
            <a:spAutoFit/>
          </a:bodyPr>
          <a:lstStyle/>
          <a:p>
            <a:r>
              <a:rPr lang="en-US" sz="1700" b="0" dirty="0">
                <a:solidFill>
                  <a:schemeClr val="tx1"/>
                </a:solidFill>
              </a:rPr>
              <a:t>SECOND ANALYSIS</a:t>
            </a:r>
          </a:p>
        </p:txBody>
      </p:sp>
      <p:sp>
        <p:nvSpPr>
          <p:cNvPr id="8" name="TextBox 7">
            <a:extLst>
              <a:ext uri="{FF2B5EF4-FFF2-40B4-BE49-F238E27FC236}">
                <a16:creationId xmlns:a16="http://schemas.microsoft.com/office/drawing/2014/main" id="{C2B9D39E-94A9-034C-A627-33ABD67ABF79}"/>
              </a:ext>
            </a:extLst>
          </p:cNvPr>
          <p:cNvSpPr txBox="1"/>
          <p:nvPr/>
        </p:nvSpPr>
        <p:spPr>
          <a:xfrm>
            <a:off x="8549410" y="2135623"/>
            <a:ext cx="2219518" cy="353943"/>
          </a:xfrm>
          <a:prstGeom prst="rect">
            <a:avLst/>
          </a:prstGeom>
          <a:solidFill>
            <a:srgbClr val="ECEDEE"/>
          </a:solidFill>
        </p:spPr>
        <p:txBody>
          <a:bodyPr wrap="square" rtlCol="0">
            <a:spAutoFit/>
          </a:bodyPr>
          <a:lstStyle/>
          <a:p>
            <a:r>
              <a:rPr lang="en-US" sz="1700" b="0" dirty="0">
                <a:solidFill>
                  <a:schemeClr val="tx1"/>
                </a:solidFill>
              </a:rPr>
              <a:t>THIRD ANALYSIS</a:t>
            </a:r>
          </a:p>
        </p:txBody>
      </p:sp>
      <p:sp>
        <p:nvSpPr>
          <p:cNvPr id="9" name="TextBox 8">
            <a:extLst>
              <a:ext uri="{FF2B5EF4-FFF2-40B4-BE49-F238E27FC236}">
                <a16:creationId xmlns:a16="http://schemas.microsoft.com/office/drawing/2014/main" id="{A722A602-DEB8-154A-A089-6A959C04B968}"/>
              </a:ext>
            </a:extLst>
          </p:cNvPr>
          <p:cNvSpPr txBox="1"/>
          <p:nvPr/>
        </p:nvSpPr>
        <p:spPr>
          <a:xfrm>
            <a:off x="4604047" y="3000626"/>
            <a:ext cx="1099981" cy="477054"/>
          </a:xfrm>
          <a:prstGeom prst="rect">
            <a:avLst/>
          </a:prstGeom>
          <a:solidFill>
            <a:srgbClr val="ECEDEE"/>
          </a:solidFill>
        </p:spPr>
        <p:txBody>
          <a:bodyPr wrap="none" rtlCol="0">
            <a:spAutoFit/>
          </a:bodyPr>
          <a:lstStyle/>
          <a:p>
            <a:pPr>
              <a:lnSpc>
                <a:spcPts val="1480"/>
              </a:lnSpc>
            </a:pPr>
            <a:r>
              <a:rPr lang="en-US" sz="1400" b="0" i="1" dirty="0">
                <a:solidFill>
                  <a:schemeClr val="tx1"/>
                </a:solidFill>
              </a:rPr>
              <a:t>Multivariate</a:t>
            </a:r>
            <a:br>
              <a:rPr lang="en-US" sz="1400" b="0" i="1" dirty="0">
                <a:solidFill>
                  <a:schemeClr val="tx1"/>
                </a:solidFill>
              </a:rPr>
            </a:br>
            <a:r>
              <a:rPr lang="en-US" sz="1400" b="0" i="1" dirty="0">
                <a:solidFill>
                  <a:schemeClr val="tx1"/>
                </a:solidFill>
              </a:rPr>
              <a:t>analysis</a:t>
            </a:r>
          </a:p>
        </p:txBody>
      </p:sp>
      <p:sp>
        <p:nvSpPr>
          <p:cNvPr id="10" name="TextBox 9">
            <a:extLst>
              <a:ext uri="{FF2B5EF4-FFF2-40B4-BE49-F238E27FC236}">
                <a16:creationId xmlns:a16="http://schemas.microsoft.com/office/drawing/2014/main" id="{A6C6B281-766D-2B4C-AC54-8D1FFF1F4206}"/>
              </a:ext>
            </a:extLst>
          </p:cNvPr>
          <p:cNvSpPr txBox="1"/>
          <p:nvPr/>
        </p:nvSpPr>
        <p:spPr>
          <a:xfrm>
            <a:off x="10108587" y="2960870"/>
            <a:ext cx="1099981" cy="477054"/>
          </a:xfrm>
          <a:prstGeom prst="rect">
            <a:avLst/>
          </a:prstGeom>
          <a:solidFill>
            <a:srgbClr val="ECEDEE"/>
          </a:solidFill>
        </p:spPr>
        <p:txBody>
          <a:bodyPr wrap="none" rtlCol="0">
            <a:spAutoFit/>
          </a:bodyPr>
          <a:lstStyle/>
          <a:p>
            <a:pPr>
              <a:lnSpc>
                <a:spcPts val="1480"/>
              </a:lnSpc>
            </a:pPr>
            <a:r>
              <a:rPr lang="en-US" sz="1400" b="0" i="1" dirty="0">
                <a:solidFill>
                  <a:schemeClr val="tx1"/>
                </a:solidFill>
              </a:rPr>
              <a:t>Multivariate</a:t>
            </a:r>
            <a:br>
              <a:rPr lang="en-US" sz="1400" b="0" i="1" dirty="0">
                <a:solidFill>
                  <a:schemeClr val="tx1"/>
                </a:solidFill>
              </a:rPr>
            </a:br>
            <a:r>
              <a:rPr lang="en-US" sz="1400" b="0" i="1" dirty="0">
                <a:solidFill>
                  <a:schemeClr val="tx1"/>
                </a:solidFill>
              </a:rPr>
              <a:t>analysis</a:t>
            </a:r>
          </a:p>
        </p:txBody>
      </p:sp>
    </p:spTree>
    <p:extLst>
      <p:ext uri="{BB962C8B-B14F-4D97-AF65-F5344CB8AC3E}">
        <p14:creationId xmlns:p14="http://schemas.microsoft.com/office/powerpoint/2010/main" val="851462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E9430-E5C9-E033-DE28-FC9C9F77E84F}"/>
              </a:ext>
            </a:extLst>
          </p:cNvPr>
          <p:cNvSpPr>
            <a:spLocks noGrp="1"/>
          </p:cNvSpPr>
          <p:nvPr>
            <p:ph type="title"/>
          </p:nvPr>
        </p:nvSpPr>
        <p:spPr>
          <a:xfrm>
            <a:off x="912286" y="55288"/>
            <a:ext cx="10358967" cy="1143000"/>
          </a:xfrm>
        </p:spPr>
        <p:txBody>
          <a:bodyPr/>
          <a:lstStyle/>
          <a:p>
            <a:r>
              <a:rPr lang="en-US" dirty="0"/>
              <a:t>Study Design and Population</a:t>
            </a:r>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CF6A05A1-1EEA-0C46-1910-B7777E8B7A34}"/>
              </a:ext>
            </a:extLst>
          </p:cNvPr>
          <p:cNvPicPr>
            <a:picLocks noChangeAspect="1"/>
          </p:cNvPicPr>
          <p:nvPr/>
        </p:nvPicPr>
        <p:blipFill>
          <a:blip r:embed="rId2"/>
          <a:stretch>
            <a:fillRect/>
          </a:stretch>
        </p:blipFill>
        <p:spPr>
          <a:xfrm>
            <a:off x="685402" y="1062440"/>
            <a:ext cx="10664651" cy="5006146"/>
          </a:xfrm>
          <a:prstGeom prst="rect">
            <a:avLst/>
          </a:prstGeom>
        </p:spPr>
      </p:pic>
      <p:sp>
        <p:nvSpPr>
          <p:cNvPr id="6" name="TextBox 5">
            <a:extLst>
              <a:ext uri="{FF2B5EF4-FFF2-40B4-BE49-F238E27FC236}">
                <a16:creationId xmlns:a16="http://schemas.microsoft.com/office/drawing/2014/main" id="{CE5E052A-A6BD-354D-9AF7-AE14BDCBA9C1}"/>
              </a:ext>
            </a:extLst>
          </p:cNvPr>
          <p:cNvSpPr txBox="1"/>
          <p:nvPr/>
        </p:nvSpPr>
        <p:spPr>
          <a:xfrm>
            <a:off x="0" y="6469404"/>
            <a:ext cx="7440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Gardini</a:t>
            </a:r>
            <a:r>
              <a:rPr kumimoji="0" lang="en-US" sz="1500" b="0" i="0" u="none" strike="noStrike" kern="1200" cap="none" spc="0" normalizeH="0" baseline="0" noProof="0" dirty="0">
                <a:ln>
                  <a:noFill/>
                </a:ln>
                <a:solidFill>
                  <a:srgbClr val="000000"/>
                </a:solidFill>
                <a:effectLst/>
                <a:uLnTx/>
                <a:uFillTx/>
                <a:latin typeface="Calibri"/>
                <a:ea typeface="+mn-ea"/>
                <a:cs typeface="+mn-cs"/>
              </a:rPr>
              <a:t> AC, Rimini M. ESMO World Congress on Gastrointestinal Cancer 2022;Abstract SO-14.</a:t>
            </a:r>
          </a:p>
        </p:txBody>
      </p:sp>
      <p:sp>
        <p:nvSpPr>
          <p:cNvPr id="8" name="TextBox 7">
            <a:extLst>
              <a:ext uri="{FF2B5EF4-FFF2-40B4-BE49-F238E27FC236}">
                <a16:creationId xmlns:a16="http://schemas.microsoft.com/office/drawing/2014/main" id="{5179A732-011F-8D44-9643-E3FEB88DF811}"/>
              </a:ext>
            </a:extLst>
          </p:cNvPr>
          <p:cNvSpPr txBox="1"/>
          <p:nvPr/>
        </p:nvSpPr>
        <p:spPr>
          <a:xfrm>
            <a:off x="615585" y="6068586"/>
            <a:ext cx="6209777"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ea typeface="+mn-ea"/>
                <a:cs typeface="+mn-cs"/>
              </a:rPr>
              <a:t>NASH = nonalcoholic steatohepatitis; NAFLD = nonalcoholic fatty liver disease</a:t>
            </a:r>
          </a:p>
        </p:txBody>
      </p:sp>
    </p:spTree>
    <p:extLst>
      <p:ext uri="{BB962C8B-B14F-4D97-AF65-F5344CB8AC3E}">
        <p14:creationId xmlns:p14="http://schemas.microsoft.com/office/powerpoint/2010/main" val="3579566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i="1" dirty="0">
                <a:solidFill>
                  <a:schemeClr val="accent2"/>
                </a:solidFill>
              </a:rPr>
              <a:t>Meet The Professor </a:t>
            </a:r>
            <a:r>
              <a:rPr lang="en-US" dirty="0">
                <a:solidFill>
                  <a:schemeClr val="accent2"/>
                </a:solidFill>
              </a:rPr>
              <a:t>Program Participating Faculty</a:t>
            </a:r>
            <a:endParaRPr lang="en-US" dirty="0"/>
          </a:p>
        </p:txBody>
      </p:sp>
      <p:sp>
        <p:nvSpPr>
          <p:cNvPr id="3" name="Text Box 7">
            <a:extLst>
              <a:ext uri="{FF2B5EF4-FFF2-40B4-BE49-F238E27FC236}">
                <a16:creationId xmlns:a16="http://schemas.microsoft.com/office/drawing/2014/main" id="{EBC6F1CD-76F8-DD40-B460-6AF712A93CFC}"/>
              </a:ext>
            </a:extLst>
          </p:cNvPr>
          <p:cNvSpPr txBox="1">
            <a:spLocks noChangeArrowheads="1"/>
          </p:cNvSpPr>
          <p:nvPr/>
        </p:nvSpPr>
        <p:spPr bwMode="auto">
          <a:xfrm>
            <a:off x="2229085" y="4073742"/>
            <a:ext cx="4875027" cy="1143000"/>
          </a:xfrm>
          <a:prstGeom prst="rect">
            <a:avLst/>
          </a:prstGeom>
          <a:noFill/>
          <a:ln w="9525">
            <a:noFill/>
            <a:miter lim="800000"/>
            <a:headEnd/>
            <a:tailEnd/>
          </a:ln>
        </p:spPr>
        <p:txBody>
          <a:bodyPr lIns="68580" tIns="0" rIns="0" bIns="0">
            <a:prstTxWarp prst="textNoShape">
              <a:avLst/>
            </a:prstTxWarp>
          </a:bodyPr>
          <a:lstStyle/>
          <a:p>
            <a:r>
              <a:rPr lang="en-US" sz="1600" dirty="0">
                <a:solidFill>
                  <a:schemeClr val="tx1"/>
                </a:solidFill>
                <a:latin typeface="+mn-lt"/>
              </a:rPr>
              <a:t>Robin K Kelley, MD</a:t>
            </a:r>
            <a:br>
              <a:rPr lang="en-US" sz="1600" dirty="0">
                <a:solidFill>
                  <a:schemeClr val="tx1"/>
                </a:solidFill>
                <a:latin typeface="+mn-lt"/>
              </a:rPr>
            </a:br>
            <a:r>
              <a:rPr lang="en-US" sz="1600" b="0" dirty="0">
                <a:solidFill>
                  <a:schemeClr val="tx1"/>
                </a:solidFill>
                <a:latin typeface="+mn-lt"/>
              </a:rPr>
              <a:t>Professor of Clinical Medicine, Division of Hematology/Oncology</a:t>
            </a:r>
            <a:br>
              <a:rPr lang="en-US" sz="1600" b="0" dirty="0">
                <a:solidFill>
                  <a:schemeClr val="tx1"/>
                </a:solidFill>
                <a:latin typeface="+mn-lt"/>
              </a:rPr>
            </a:br>
            <a:r>
              <a:rPr lang="en-US" sz="1600" b="0" dirty="0">
                <a:solidFill>
                  <a:schemeClr val="tx1"/>
                </a:solidFill>
                <a:latin typeface="+mn-lt"/>
              </a:rPr>
              <a:t>Helen Diller Family Comprehensive Cancer Center</a:t>
            </a:r>
            <a:br>
              <a:rPr lang="en-US" sz="1600" b="0" dirty="0">
                <a:solidFill>
                  <a:schemeClr val="tx1"/>
                </a:solidFill>
                <a:latin typeface="+mn-lt"/>
              </a:rPr>
            </a:br>
            <a:r>
              <a:rPr lang="en-US" sz="1600" b="0" dirty="0">
                <a:solidFill>
                  <a:schemeClr val="tx1"/>
                </a:solidFill>
                <a:latin typeface="+mn-lt"/>
              </a:rPr>
              <a:t>University of California, San Francisco (UCSF)</a:t>
            </a:r>
            <a:br>
              <a:rPr lang="en-US" sz="1600" b="0" dirty="0">
                <a:solidFill>
                  <a:schemeClr val="tx1"/>
                </a:solidFill>
                <a:latin typeface="+mn-lt"/>
              </a:rPr>
            </a:br>
            <a:r>
              <a:rPr lang="en-US" sz="1600" b="0" dirty="0">
                <a:solidFill>
                  <a:schemeClr val="tx1"/>
                </a:solidFill>
                <a:latin typeface="+mn-lt"/>
              </a:rPr>
              <a:t>San Francisco, California</a:t>
            </a:r>
          </a:p>
        </p:txBody>
      </p:sp>
      <p:pic>
        <p:nvPicPr>
          <p:cNvPr id="4" name="Picture 3">
            <a:extLst>
              <a:ext uri="{FF2B5EF4-FFF2-40B4-BE49-F238E27FC236}">
                <a16:creationId xmlns:a16="http://schemas.microsoft.com/office/drawing/2014/main" id="{A8EEF385-B661-3745-969A-1E2364B3EF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9519" y="4073742"/>
            <a:ext cx="1443490" cy="1443490"/>
          </a:xfrm>
          <a:prstGeom prst="rect">
            <a:avLst/>
          </a:prstGeom>
        </p:spPr>
      </p:pic>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2229085" y="1692626"/>
            <a:ext cx="4028871" cy="1143000"/>
          </a:xfrm>
          <a:prstGeom prst="rect">
            <a:avLst/>
          </a:prstGeom>
          <a:noFill/>
          <a:ln w="9525">
            <a:noFill/>
            <a:miter lim="800000"/>
            <a:headEnd/>
            <a:tailEnd/>
          </a:ln>
        </p:spPr>
        <p:txBody>
          <a:bodyPr lIns="68580" tIns="0" rIns="0" bIns="0">
            <a:prstTxWarp prst="textNoShape">
              <a:avLst/>
            </a:prstTxWarp>
          </a:bodyPr>
          <a:lstStyle/>
          <a:p>
            <a:r>
              <a:rPr lang="en-US" sz="1600" dirty="0">
                <a:solidFill>
                  <a:schemeClr val="tx1"/>
                </a:solidFill>
                <a:latin typeface="+mn-lt"/>
              </a:rPr>
              <a:t>Ghassan </a:t>
            </a:r>
            <a:r>
              <a:rPr lang="en-US" sz="1600" dirty="0" err="1">
                <a:solidFill>
                  <a:schemeClr val="tx1"/>
                </a:solidFill>
                <a:latin typeface="+mn-lt"/>
              </a:rPr>
              <a:t>Abou</a:t>
            </a:r>
            <a:r>
              <a:rPr lang="en-US" sz="1600" dirty="0">
                <a:solidFill>
                  <a:schemeClr val="tx1"/>
                </a:solidFill>
                <a:latin typeface="+mn-lt"/>
              </a:rPr>
              <a:t>-Alfa, MD, MBA</a:t>
            </a:r>
            <a:br>
              <a:rPr lang="en-US" sz="1600" dirty="0">
                <a:solidFill>
                  <a:schemeClr val="tx1"/>
                </a:solidFill>
                <a:latin typeface="+mn-lt"/>
              </a:rPr>
            </a:br>
            <a:r>
              <a:rPr lang="en-US" sz="1600" b="0" dirty="0">
                <a:solidFill>
                  <a:schemeClr val="tx1"/>
                </a:solidFill>
                <a:latin typeface="+mn-lt"/>
              </a:rPr>
              <a:t>Attending</a:t>
            </a:r>
            <a:br>
              <a:rPr lang="en-US" sz="1600" b="0" dirty="0">
                <a:solidFill>
                  <a:schemeClr val="tx1"/>
                </a:solidFill>
                <a:latin typeface="+mn-lt"/>
              </a:rPr>
            </a:br>
            <a:r>
              <a:rPr lang="en-US" sz="1600" b="0" dirty="0">
                <a:solidFill>
                  <a:schemeClr val="tx1"/>
                </a:solidFill>
                <a:latin typeface="+mn-lt"/>
              </a:rPr>
              <a:t>Memorial Sloan Kettering Cancer Center</a:t>
            </a:r>
            <a:br>
              <a:rPr lang="en-US" sz="1600" b="0" dirty="0">
                <a:solidFill>
                  <a:schemeClr val="tx1"/>
                </a:solidFill>
                <a:latin typeface="+mn-lt"/>
              </a:rPr>
            </a:br>
            <a:r>
              <a:rPr lang="en-US" sz="1600" b="0" dirty="0">
                <a:solidFill>
                  <a:schemeClr val="tx1"/>
                </a:solidFill>
                <a:latin typeface="+mn-lt"/>
              </a:rPr>
              <a:t>Professor</a:t>
            </a:r>
            <a:br>
              <a:rPr lang="en-US" sz="1600" b="0" dirty="0">
                <a:solidFill>
                  <a:schemeClr val="tx1"/>
                </a:solidFill>
                <a:latin typeface="+mn-lt"/>
              </a:rPr>
            </a:br>
            <a:r>
              <a:rPr lang="en-US" sz="1600" b="0" dirty="0">
                <a:solidFill>
                  <a:schemeClr val="tx1"/>
                </a:solidFill>
                <a:latin typeface="+mn-lt"/>
              </a:rPr>
              <a:t>Weill Cornell College at Cornell University</a:t>
            </a:r>
            <a:br>
              <a:rPr lang="en-US" sz="1600" b="0" dirty="0">
                <a:solidFill>
                  <a:schemeClr val="tx1"/>
                </a:solidFill>
                <a:latin typeface="+mn-lt"/>
              </a:rPr>
            </a:br>
            <a:r>
              <a:rPr lang="en-US" sz="1600" b="0" dirty="0">
                <a:solidFill>
                  <a:schemeClr val="tx1"/>
                </a:solidFill>
                <a:latin typeface="+mn-lt"/>
              </a:rPr>
              <a:t>New York, New York</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9519" y="1692626"/>
            <a:ext cx="1443490" cy="1443490"/>
          </a:xfrm>
          <a:prstGeom prst="rect">
            <a:avLst/>
          </a:prstGeom>
        </p:spPr>
      </p:pic>
      <p:sp>
        <p:nvSpPr>
          <p:cNvPr id="12" name="Text Box 7">
            <a:extLst>
              <a:ext uri="{FF2B5EF4-FFF2-40B4-BE49-F238E27FC236}">
                <a16:creationId xmlns:a16="http://schemas.microsoft.com/office/drawing/2014/main" id="{0AAAAF04-97A6-714D-B6F3-675EFF4B6F0F}"/>
              </a:ext>
            </a:extLst>
          </p:cNvPr>
          <p:cNvSpPr txBox="1">
            <a:spLocks noChangeArrowheads="1"/>
          </p:cNvSpPr>
          <p:nvPr/>
        </p:nvSpPr>
        <p:spPr bwMode="auto">
          <a:xfrm>
            <a:off x="8149363" y="1678603"/>
            <a:ext cx="3779285" cy="1143000"/>
          </a:xfrm>
          <a:prstGeom prst="rect">
            <a:avLst/>
          </a:prstGeom>
          <a:noFill/>
          <a:ln w="9525">
            <a:noFill/>
            <a:miter lim="800000"/>
            <a:headEnd/>
            <a:tailEnd/>
          </a:ln>
        </p:spPr>
        <p:txBody>
          <a:bodyPr lIns="68580" tIns="0" rIns="0" bIns="0">
            <a:prstTxWarp prst="textNoShape">
              <a:avLst/>
            </a:prstTxWarp>
          </a:bodyPr>
          <a:lstStyle/>
          <a:p>
            <a:r>
              <a:rPr lang="en-US" sz="1600" dirty="0">
                <a:latin typeface="Calibri" panose="020F0502020204030204" pitchFamily="34" charset="0"/>
                <a:cs typeface="Calibri" panose="020F0502020204030204" pitchFamily="34" charset="0"/>
              </a:rPr>
              <a:t>MODERATOR</a:t>
            </a:r>
            <a:endParaRPr lang="en-US" sz="1600" dirty="0">
              <a:solidFill>
                <a:schemeClr val="tx1"/>
              </a:solidFill>
              <a:latin typeface="Calibri" panose="020F0502020204030204" pitchFamily="34" charset="0"/>
              <a:cs typeface="Calibri" panose="020F0502020204030204" pitchFamily="34" charset="0"/>
            </a:endParaRPr>
          </a:p>
          <a:p>
            <a:r>
              <a:rPr lang="en-US" sz="1600" dirty="0">
                <a:solidFill>
                  <a:schemeClr val="tx1"/>
                </a:solidFill>
                <a:latin typeface="+mn-lt"/>
              </a:rPr>
              <a:t>Neil Love, MD</a:t>
            </a:r>
            <a:br>
              <a:rPr lang="en-US" sz="1600" dirty="0">
                <a:solidFill>
                  <a:schemeClr val="tx1"/>
                </a:solidFill>
                <a:latin typeface="+mn-lt"/>
              </a:rPr>
            </a:br>
            <a:r>
              <a:rPr lang="en-US" sz="1600" b="0" dirty="0">
                <a:solidFill>
                  <a:schemeClr val="tx1"/>
                </a:solidFill>
                <a:latin typeface="+mn-lt"/>
              </a:rPr>
              <a:t>Research To Practice</a:t>
            </a:r>
          </a:p>
        </p:txBody>
      </p:sp>
      <p:pic>
        <p:nvPicPr>
          <p:cNvPr id="16" name="Picture 15">
            <a:extLst>
              <a:ext uri="{FF2B5EF4-FFF2-40B4-BE49-F238E27FC236}">
                <a16:creationId xmlns:a16="http://schemas.microsoft.com/office/drawing/2014/main" id="{DA146FB4-6A38-D245-984B-53F5B99E66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79797" y="1678603"/>
            <a:ext cx="1443490" cy="1443490"/>
          </a:xfrm>
          <a:prstGeom prst="rect">
            <a:avLst/>
          </a:prstGeom>
        </p:spPr>
      </p:pic>
    </p:spTree>
    <p:extLst>
      <p:ext uri="{BB962C8B-B14F-4D97-AF65-F5344CB8AC3E}">
        <p14:creationId xmlns:p14="http://schemas.microsoft.com/office/powerpoint/2010/main" val="3982135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E9430-E5C9-E033-DE28-FC9C9F77E84F}"/>
              </a:ext>
            </a:extLst>
          </p:cNvPr>
          <p:cNvSpPr>
            <a:spLocks noGrp="1"/>
          </p:cNvSpPr>
          <p:nvPr>
            <p:ph type="title"/>
          </p:nvPr>
        </p:nvSpPr>
        <p:spPr/>
        <p:txBody>
          <a:bodyPr/>
          <a:lstStyle/>
          <a:p>
            <a:r>
              <a:rPr lang="en-US" dirty="0"/>
              <a:t>Efficacy Results (First Study):</a:t>
            </a:r>
            <a:r>
              <a:rPr lang="en-US" dirty="0">
                <a:sym typeface="Wingdings" pitchFamily="2" charset="2"/>
              </a:rPr>
              <a:t> NASH/NAFLD</a:t>
            </a:r>
            <a:endParaRPr lang="en-US" dirty="0"/>
          </a:p>
        </p:txBody>
      </p:sp>
      <p:pic>
        <p:nvPicPr>
          <p:cNvPr id="5" name="Picture 4" descr="Chart, histogram&#10;&#10;Description automatically generated">
            <a:extLst>
              <a:ext uri="{FF2B5EF4-FFF2-40B4-BE49-F238E27FC236}">
                <a16:creationId xmlns:a16="http://schemas.microsoft.com/office/drawing/2014/main" id="{1B9656F0-64FD-ACFC-B5D7-1E139124286F}"/>
              </a:ext>
            </a:extLst>
          </p:cNvPr>
          <p:cNvPicPr>
            <a:picLocks noChangeAspect="1"/>
          </p:cNvPicPr>
          <p:nvPr/>
        </p:nvPicPr>
        <p:blipFill>
          <a:blip r:embed="rId2"/>
          <a:stretch>
            <a:fillRect/>
          </a:stretch>
        </p:blipFill>
        <p:spPr>
          <a:xfrm>
            <a:off x="651353" y="1182339"/>
            <a:ext cx="10889293" cy="4535776"/>
          </a:xfrm>
          <a:prstGeom prst="rect">
            <a:avLst/>
          </a:prstGeom>
        </p:spPr>
      </p:pic>
      <p:sp>
        <p:nvSpPr>
          <p:cNvPr id="6" name="TextBox 5">
            <a:extLst>
              <a:ext uri="{FF2B5EF4-FFF2-40B4-BE49-F238E27FC236}">
                <a16:creationId xmlns:a16="http://schemas.microsoft.com/office/drawing/2014/main" id="{A2BF7102-02C0-5848-B903-3DCBA7307B0C}"/>
              </a:ext>
            </a:extLst>
          </p:cNvPr>
          <p:cNvSpPr txBox="1"/>
          <p:nvPr/>
        </p:nvSpPr>
        <p:spPr>
          <a:xfrm>
            <a:off x="0" y="6469404"/>
            <a:ext cx="7440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Gardini</a:t>
            </a:r>
            <a:r>
              <a:rPr kumimoji="0" lang="en-US" sz="1500" b="0" i="0" u="none" strike="noStrike" kern="1200" cap="none" spc="0" normalizeH="0" baseline="0" noProof="0" dirty="0">
                <a:ln>
                  <a:noFill/>
                </a:ln>
                <a:solidFill>
                  <a:srgbClr val="000000"/>
                </a:solidFill>
                <a:effectLst/>
                <a:uLnTx/>
                <a:uFillTx/>
                <a:latin typeface="Calibri"/>
                <a:ea typeface="+mn-ea"/>
                <a:cs typeface="+mn-cs"/>
              </a:rPr>
              <a:t> AC, Rimini M. ESMO World Congress on Gastrointestinal Cancer 2022;Abstract SO-14.</a:t>
            </a:r>
          </a:p>
        </p:txBody>
      </p:sp>
    </p:spTree>
    <p:extLst>
      <p:ext uri="{BB962C8B-B14F-4D97-AF65-F5344CB8AC3E}">
        <p14:creationId xmlns:p14="http://schemas.microsoft.com/office/powerpoint/2010/main" val="4241394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E9430-E5C9-E033-DE28-FC9C9F77E84F}"/>
              </a:ext>
            </a:extLst>
          </p:cNvPr>
          <p:cNvSpPr>
            <a:spLocks noGrp="1"/>
          </p:cNvSpPr>
          <p:nvPr>
            <p:ph type="title"/>
          </p:nvPr>
        </p:nvSpPr>
        <p:spPr>
          <a:xfrm>
            <a:off x="912286" y="65431"/>
            <a:ext cx="10358967" cy="1143000"/>
          </a:xfrm>
        </p:spPr>
        <p:txBody>
          <a:bodyPr/>
          <a:lstStyle/>
          <a:p>
            <a:r>
              <a:rPr lang="en-US" dirty="0"/>
              <a:t>Clinical Outcomes in Nonviral, Non-NASH/NAFLD Population</a:t>
            </a:r>
          </a:p>
        </p:txBody>
      </p:sp>
      <p:pic>
        <p:nvPicPr>
          <p:cNvPr id="5" name="Picture 4" descr="Chart, histogram&#10;&#10;Description automatically generated">
            <a:extLst>
              <a:ext uri="{FF2B5EF4-FFF2-40B4-BE49-F238E27FC236}">
                <a16:creationId xmlns:a16="http://schemas.microsoft.com/office/drawing/2014/main" id="{D7C2DB28-5947-B909-D501-9430A43813C8}"/>
              </a:ext>
            </a:extLst>
          </p:cNvPr>
          <p:cNvPicPr>
            <a:picLocks noChangeAspect="1"/>
          </p:cNvPicPr>
          <p:nvPr/>
        </p:nvPicPr>
        <p:blipFill>
          <a:blip r:embed="rId2"/>
          <a:stretch>
            <a:fillRect/>
          </a:stretch>
        </p:blipFill>
        <p:spPr>
          <a:xfrm>
            <a:off x="475988" y="1448532"/>
            <a:ext cx="10972801" cy="4456049"/>
          </a:xfrm>
          <a:prstGeom prst="rect">
            <a:avLst/>
          </a:prstGeom>
        </p:spPr>
      </p:pic>
      <p:sp>
        <p:nvSpPr>
          <p:cNvPr id="6" name="TextBox 5">
            <a:extLst>
              <a:ext uri="{FF2B5EF4-FFF2-40B4-BE49-F238E27FC236}">
                <a16:creationId xmlns:a16="http://schemas.microsoft.com/office/drawing/2014/main" id="{7F5DA681-A581-894A-BD4E-91DCAA06F8C3}"/>
              </a:ext>
            </a:extLst>
          </p:cNvPr>
          <p:cNvSpPr txBox="1"/>
          <p:nvPr/>
        </p:nvSpPr>
        <p:spPr>
          <a:xfrm>
            <a:off x="0" y="6469404"/>
            <a:ext cx="7440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Gardini</a:t>
            </a:r>
            <a:r>
              <a:rPr kumimoji="0" lang="en-US" sz="1500" b="0" i="0" u="none" strike="noStrike" kern="1200" cap="none" spc="0" normalizeH="0" baseline="0" noProof="0" dirty="0">
                <a:ln>
                  <a:noFill/>
                </a:ln>
                <a:solidFill>
                  <a:srgbClr val="000000"/>
                </a:solidFill>
                <a:effectLst/>
                <a:uLnTx/>
                <a:uFillTx/>
                <a:latin typeface="Calibri"/>
                <a:ea typeface="+mn-ea"/>
                <a:cs typeface="+mn-cs"/>
              </a:rPr>
              <a:t> AC, Rimini M. ESMO World Congress on Gastrointestinal Cancer 2022;Abstract SO-14.</a:t>
            </a:r>
          </a:p>
        </p:txBody>
      </p:sp>
      <p:pic>
        <p:nvPicPr>
          <p:cNvPr id="11" name="Picture 10" descr="Chart, histogram&#10;&#10;Description automatically generated">
            <a:extLst>
              <a:ext uri="{FF2B5EF4-FFF2-40B4-BE49-F238E27FC236}">
                <a16:creationId xmlns:a16="http://schemas.microsoft.com/office/drawing/2014/main" id="{E4F975A9-78E1-144B-9A39-160CD159C08F}"/>
              </a:ext>
            </a:extLst>
          </p:cNvPr>
          <p:cNvPicPr>
            <a:picLocks noChangeAspect="1"/>
          </p:cNvPicPr>
          <p:nvPr/>
        </p:nvPicPr>
        <p:blipFill rotWithShape="1">
          <a:blip r:embed="rId3"/>
          <a:srcRect l="68697" t="1758" r="2868" b="90305"/>
          <a:stretch/>
        </p:blipFill>
        <p:spPr>
          <a:xfrm>
            <a:off x="8040215" y="1700809"/>
            <a:ext cx="3096345" cy="360040"/>
          </a:xfrm>
          <a:prstGeom prst="rect">
            <a:avLst/>
          </a:prstGeom>
        </p:spPr>
      </p:pic>
    </p:spTree>
    <p:extLst>
      <p:ext uri="{BB962C8B-B14F-4D97-AF65-F5344CB8AC3E}">
        <p14:creationId xmlns:p14="http://schemas.microsoft.com/office/powerpoint/2010/main" val="156402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6" name="Picture 5" descr="Text&#10;&#10;Description automatically generated">
            <a:extLst>
              <a:ext uri="{FF2B5EF4-FFF2-40B4-BE49-F238E27FC236}">
                <a16:creationId xmlns:a16="http://schemas.microsoft.com/office/drawing/2014/main" id="{CB36E237-CEC0-272A-A1A6-390C9D597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00" y="404664"/>
            <a:ext cx="10793199" cy="3202378"/>
          </a:xfrm>
          <a:prstGeom prst="rect">
            <a:avLst/>
          </a:prstGeom>
        </p:spPr>
      </p:pic>
      <p:pic>
        <p:nvPicPr>
          <p:cNvPr id="10" name="Picture 9">
            <a:extLst>
              <a:ext uri="{FF2B5EF4-FFF2-40B4-BE49-F238E27FC236}">
                <a16:creationId xmlns:a16="http://schemas.microsoft.com/office/drawing/2014/main" id="{9B11A7CA-B405-87FD-FA28-F86BD405E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400" y="3572515"/>
            <a:ext cx="10941216" cy="2514441"/>
          </a:xfrm>
          <a:prstGeom prst="rect">
            <a:avLst/>
          </a:prstGeom>
        </p:spPr>
      </p:pic>
      <p:sp>
        <p:nvSpPr>
          <p:cNvPr id="11" name="TextBox 10">
            <a:extLst>
              <a:ext uri="{FF2B5EF4-FFF2-40B4-BE49-F238E27FC236}">
                <a16:creationId xmlns:a16="http://schemas.microsoft.com/office/drawing/2014/main" id="{E75771A9-B1F2-5535-9728-11DD88566DA6}"/>
              </a:ext>
            </a:extLst>
          </p:cNvPr>
          <p:cNvSpPr txBox="1"/>
          <p:nvPr/>
        </p:nvSpPr>
        <p:spPr>
          <a:xfrm>
            <a:off x="9480376" y="404664"/>
            <a:ext cx="1705916" cy="430887"/>
          </a:xfrm>
          <a:prstGeom prst="rect">
            <a:avLst/>
          </a:prstGeom>
          <a:noFill/>
        </p:spPr>
        <p:txBody>
          <a:bodyPr wrap="none" rtlCol="0">
            <a:spAutoFit/>
          </a:bodyPr>
          <a:lstStyle/>
          <a:p>
            <a:r>
              <a:rPr lang="en-US" sz="2200" dirty="0">
                <a:solidFill>
                  <a:schemeClr val="bg1"/>
                </a:solidFill>
              </a:rPr>
              <a:t>ASCO 2022</a:t>
            </a:r>
          </a:p>
        </p:txBody>
      </p:sp>
    </p:spTree>
    <p:extLst>
      <p:ext uri="{BB962C8B-B14F-4D97-AF65-F5344CB8AC3E}">
        <p14:creationId xmlns:p14="http://schemas.microsoft.com/office/powerpoint/2010/main" val="3795565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39E47AA1-34A1-42AC-B948-FB3F24367681}"/>
              </a:ext>
            </a:extLst>
          </p:cNvPr>
          <p:cNvSpPr txBox="1"/>
          <p:nvPr/>
        </p:nvSpPr>
        <p:spPr>
          <a:xfrm>
            <a:off x="119336" y="6490211"/>
            <a:ext cx="3735253"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Kelley RK et al. ASCO 2022;Abstract TPS4173.</a:t>
            </a:r>
          </a:p>
        </p:txBody>
      </p:sp>
      <p:sp>
        <p:nvSpPr>
          <p:cNvPr id="3" name="Title 2">
            <a:extLst>
              <a:ext uri="{FF2B5EF4-FFF2-40B4-BE49-F238E27FC236}">
                <a16:creationId xmlns:a16="http://schemas.microsoft.com/office/drawing/2014/main" id="{5435B503-98F9-552F-CDD8-062BE66F207B}"/>
              </a:ext>
            </a:extLst>
          </p:cNvPr>
          <p:cNvSpPr>
            <a:spLocks noGrp="1"/>
          </p:cNvSpPr>
          <p:nvPr>
            <p:ph type="title"/>
          </p:nvPr>
        </p:nvSpPr>
        <p:spPr>
          <a:xfrm>
            <a:off x="927190" y="0"/>
            <a:ext cx="10358967" cy="908720"/>
          </a:xfrm>
        </p:spPr>
        <p:txBody>
          <a:bodyPr/>
          <a:lstStyle/>
          <a:p>
            <a:r>
              <a:rPr lang="en-US" dirty="0" err="1"/>
              <a:t>Belzutifan</a:t>
            </a:r>
            <a:r>
              <a:rPr lang="en-US" dirty="0"/>
              <a:t> Inhibition of HIF-2</a:t>
            </a:r>
            <a:r>
              <a:rPr lang="el-GR" dirty="0"/>
              <a:t>α</a:t>
            </a:r>
            <a:r>
              <a:rPr lang="en-US" dirty="0"/>
              <a:t> Affects Downstream Pathways</a:t>
            </a:r>
          </a:p>
        </p:txBody>
      </p:sp>
      <p:pic>
        <p:nvPicPr>
          <p:cNvPr id="7" name="Picture 6" descr="Diagram&#10;&#10;Description automatically generated">
            <a:extLst>
              <a:ext uri="{FF2B5EF4-FFF2-40B4-BE49-F238E27FC236}">
                <a16:creationId xmlns:a16="http://schemas.microsoft.com/office/drawing/2014/main" id="{0F0C3116-52B7-B801-D87D-3F2AD2A1D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520" y="908720"/>
            <a:ext cx="7848872" cy="5271882"/>
          </a:xfrm>
          <a:prstGeom prst="rect">
            <a:avLst/>
          </a:prstGeom>
        </p:spPr>
      </p:pic>
    </p:spTree>
    <p:extLst>
      <p:ext uri="{BB962C8B-B14F-4D97-AF65-F5344CB8AC3E}">
        <p14:creationId xmlns:p14="http://schemas.microsoft.com/office/powerpoint/2010/main" val="229213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0CCE5C-26EB-ED66-468A-40E30AB3D165}"/>
              </a:ext>
            </a:extLst>
          </p:cNvPr>
          <p:cNvSpPr/>
          <p:nvPr/>
        </p:nvSpPr>
        <p:spPr bwMode="auto">
          <a:xfrm>
            <a:off x="263352" y="1700808"/>
            <a:ext cx="11816208"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sz="2800" dirty="0"/>
              <a:t>Dr Kelley </a:t>
            </a:r>
            <a:endParaRPr lang="en-US" sz="2800" dirty="0">
              <a:solidFill>
                <a:srgbClr val="0432FF"/>
              </a:solidFill>
            </a:endParaRPr>
          </a:p>
        </p:txBody>
      </p:sp>
      <p:sp>
        <p:nvSpPr>
          <p:cNvPr id="6" name="Content Placeholder 5"/>
          <p:cNvSpPr>
            <a:spLocks noGrp="1"/>
          </p:cNvSpPr>
          <p:nvPr>
            <p:ph idx="1"/>
          </p:nvPr>
        </p:nvSpPr>
        <p:spPr>
          <a:xfrm>
            <a:off x="479376" y="980728"/>
            <a:ext cx="11600184" cy="5589240"/>
          </a:xfrm>
        </p:spPr>
        <p:txBody>
          <a:bodyPr/>
          <a:lstStyle/>
          <a:p>
            <a:pPr marL="98425" indent="0">
              <a:spcBef>
                <a:spcPts val="600"/>
              </a:spcBef>
              <a:spcAft>
                <a:spcPts val="0"/>
              </a:spcAft>
              <a:buNone/>
            </a:pPr>
            <a:r>
              <a:rPr lang="en-US" sz="2000" dirty="0">
                <a:solidFill>
                  <a:schemeClr val="tx1"/>
                </a:solidFill>
              </a:rPr>
              <a:t>Introduction</a:t>
            </a:r>
          </a:p>
          <a:p>
            <a:pPr marL="98425" indent="0">
              <a:spcBef>
                <a:spcPts val="600"/>
              </a:spcBef>
              <a:spcAft>
                <a:spcPts val="0"/>
              </a:spcAft>
              <a:buNone/>
            </a:pPr>
            <a:r>
              <a:rPr lang="en-US" sz="2000" dirty="0">
                <a:solidFill>
                  <a:schemeClr val="tx1"/>
                </a:solidFill>
              </a:rPr>
              <a:t>MODULE 1: Hepatocellular Carcinoma (HCC)</a:t>
            </a:r>
          </a:p>
          <a:p>
            <a:pPr>
              <a:spcBef>
                <a:spcPts val="400"/>
              </a:spcBef>
              <a:spcAft>
                <a:spcPts val="0"/>
              </a:spcAft>
              <a:buClr>
                <a:schemeClr val="bg1"/>
              </a:buClr>
            </a:pPr>
            <a:r>
              <a:rPr lang="en-US" sz="2000" b="0" dirty="0">
                <a:solidFill>
                  <a:schemeClr val="bg1"/>
                </a:solidFill>
              </a:rPr>
              <a:t>Case Presentations</a:t>
            </a:r>
            <a:endParaRPr lang="en-US" sz="2000" dirty="0">
              <a:solidFill>
                <a:schemeClr val="bg1"/>
              </a:solidFill>
            </a:endParaRPr>
          </a:p>
          <a:p>
            <a:pPr lvl="1">
              <a:spcBef>
                <a:spcPts val="1000"/>
              </a:spcBef>
              <a:spcAft>
                <a:spcPts val="0"/>
              </a:spcAft>
            </a:pPr>
            <a:r>
              <a:rPr lang="en-US" sz="1800" b="0" dirty="0">
                <a:solidFill>
                  <a:schemeClr val="tx1"/>
                </a:solidFill>
              </a:rPr>
              <a:t>Dr Patel: An 84-year-old man with newly diagnosed HCC who has a PR with atezolizumab/bevacizumab </a:t>
            </a:r>
          </a:p>
          <a:p>
            <a:pPr lvl="1">
              <a:spcBef>
                <a:spcPts val="400"/>
              </a:spcBef>
              <a:spcAft>
                <a:spcPts val="0"/>
              </a:spcAft>
            </a:pPr>
            <a:r>
              <a:rPr lang="en-US" sz="1800" b="0" dirty="0">
                <a:solidFill>
                  <a:schemeClr val="tx1"/>
                </a:solidFill>
              </a:rPr>
              <a:t>Dr Brenner: A 66-year-old man with HCC and lung metastases (AFP: 30,000) who receives front-line atezolizumab/bevacizumab</a:t>
            </a:r>
          </a:p>
          <a:p>
            <a:pPr lvl="1">
              <a:spcBef>
                <a:spcPts val="400"/>
              </a:spcBef>
              <a:spcAft>
                <a:spcPts val="0"/>
              </a:spcAft>
            </a:pPr>
            <a:r>
              <a:rPr lang="en-US" sz="1800" b="0" dirty="0">
                <a:solidFill>
                  <a:schemeClr val="tx1"/>
                </a:solidFill>
              </a:rPr>
              <a:t>Dr Gupta: A 66-year-old man with metastatic HCC and rapid disease progression on first-line atezolizumab/bevacizumab</a:t>
            </a:r>
          </a:p>
          <a:p>
            <a:pPr lvl="1">
              <a:spcBef>
                <a:spcPts val="400"/>
              </a:spcBef>
              <a:spcAft>
                <a:spcPts val="0"/>
              </a:spcAft>
            </a:pPr>
            <a:r>
              <a:rPr lang="en-US" sz="1800" b="0" dirty="0">
                <a:solidFill>
                  <a:schemeClr val="tx1"/>
                </a:solidFill>
              </a:rPr>
              <a:t>Dr Yang: A 78-year-old man with PMH of alcoholic cirrhosis and newly diagnosed multifocal HCC </a:t>
            </a:r>
          </a:p>
          <a:p>
            <a:pPr lvl="1">
              <a:spcBef>
                <a:spcPts val="400"/>
              </a:spcBef>
              <a:spcAft>
                <a:spcPts val="0"/>
              </a:spcAft>
            </a:pPr>
            <a:r>
              <a:rPr lang="en-US" sz="1800" b="0" dirty="0">
                <a:solidFill>
                  <a:schemeClr val="tx1"/>
                </a:solidFill>
              </a:rPr>
              <a:t>Dr Schafer: An 82-year-old man with NASH liver cirrhosis and advanced HCC who develops proteinuria on atezolizumab/bevacizumab</a:t>
            </a:r>
          </a:p>
          <a:p>
            <a:pPr>
              <a:spcBef>
                <a:spcPts val="400"/>
              </a:spcBef>
              <a:spcAft>
                <a:spcPts val="0"/>
              </a:spcAft>
            </a:pPr>
            <a:r>
              <a:rPr lang="en-US" sz="2000" b="0" dirty="0">
                <a:solidFill>
                  <a:schemeClr val="tx1"/>
                </a:solidFill>
              </a:rPr>
              <a:t>Journal Club with </a:t>
            </a:r>
            <a:r>
              <a:rPr lang="en-US" sz="2000" b="0" dirty="0"/>
              <a:t>Dr Kelley </a:t>
            </a:r>
            <a:endParaRPr lang="en-US" sz="2000" b="0" dirty="0">
              <a:solidFill>
                <a:schemeClr val="tx1"/>
              </a:solidFill>
            </a:endParaRPr>
          </a:p>
          <a:p>
            <a:pPr marL="98425" indent="0">
              <a:spcBef>
                <a:spcPts val="600"/>
              </a:spcBef>
              <a:spcAft>
                <a:spcPts val="0"/>
              </a:spcAft>
              <a:buNone/>
            </a:pPr>
            <a:r>
              <a:rPr lang="en-US" sz="2000" dirty="0">
                <a:solidFill>
                  <a:schemeClr val="tx1"/>
                </a:solidFill>
              </a:rPr>
              <a:t>MODULE 2: Biliary Tract Cancers</a:t>
            </a:r>
          </a:p>
          <a:p>
            <a:pPr>
              <a:spcBef>
                <a:spcPts val="400"/>
              </a:spcBef>
              <a:spcAft>
                <a:spcPts val="0"/>
              </a:spcAft>
            </a:pPr>
            <a:r>
              <a:rPr lang="en-US" sz="2000" b="0" dirty="0">
                <a:solidFill>
                  <a:schemeClr val="tx1"/>
                </a:solidFill>
              </a:rPr>
              <a:t>Case Presentations</a:t>
            </a:r>
          </a:p>
          <a:p>
            <a:pPr>
              <a:spcBef>
                <a:spcPts val="400"/>
              </a:spcBef>
              <a:spcAft>
                <a:spcPts val="0"/>
              </a:spcAft>
            </a:pPr>
            <a:r>
              <a:rPr lang="en-US" sz="2000" b="0" dirty="0">
                <a:solidFill>
                  <a:schemeClr val="tx1"/>
                </a:solidFill>
              </a:rPr>
              <a:t>Key Recent Data Sets; Journal Club with Dr Kelley</a:t>
            </a:r>
          </a:p>
          <a:p>
            <a:pPr marL="98425" indent="0">
              <a:spcBef>
                <a:spcPts val="600"/>
              </a:spcBef>
              <a:spcAft>
                <a:spcPts val="0"/>
              </a:spcAft>
              <a:buNone/>
            </a:pPr>
            <a:r>
              <a:rPr lang="en-US" sz="2000" dirty="0">
                <a:solidFill>
                  <a:schemeClr val="tx1"/>
                </a:solidFill>
              </a:rPr>
              <a:t>MODULE 3: Appendix of Key Publications</a:t>
            </a:r>
          </a:p>
          <a:p>
            <a:pPr marL="98425" indent="0">
              <a:spcBef>
                <a:spcPts val="1200"/>
              </a:spcBef>
              <a:spcAft>
                <a:spcPts val="0"/>
              </a:spcAft>
              <a:buNone/>
            </a:pPr>
            <a:endParaRPr lang="en-US" sz="2000" dirty="0"/>
          </a:p>
        </p:txBody>
      </p:sp>
    </p:spTree>
    <p:custDataLst>
      <p:tags r:id="rId1"/>
    </p:custDataLst>
    <p:extLst>
      <p:ext uri="{BB962C8B-B14F-4D97-AF65-F5344CB8AC3E}">
        <p14:creationId xmlns:p14="http://schemas.microsoft.com/office/powerpoint/2010/main" val="93475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An 84-year-old man with newly diagnosed HCC who has a PR with atezolizumab/bevacizumab </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57402" y="578549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Minesh</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Patel (Peachtree City, Georgia)</a:t>
            </a:r>
          </a:p>
        </p:txBody>
      </p:sp>
      <p:pic>
        <p:nvPicPr>
          <p:cNvPr id="2" name="Picture 1" descr="A person wearing glasses&#10;&#10;Description automatically generated with low confidence">
            <a:extLst>
              <a:ext uri="{FF2B5EF4-FFF2-40B4-BE49-F238E27FC236}">
                <a16:creationId xmlns:a16="http://schemas.microsoft.com/office/drawing/2014/main" id="{4057842C-D389-8D4A-5D8F-EB25D8A22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632" y="1971426"/>
            <a:ext cx="6480720" cy="3834339"/>
          </a:xfrm>
          <a:prstGeom prst="rect">
            <a:avLst/>
          </a:prstGeom>
        </p:spPr>
      </p:pic>
    </p:spTree>
    <p:extLst>
      <p:ext uri="{BB962C8B-B14F-4D97-AF65-F5344CB8AC3E}">
        <p14:creationId xmlns:p14="http://schemas.microsoft.com/office/powerpoint/2010/main" val="1601065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007220" y="677090"/>
            <a:ext cx="10177560" cy="1095726"/>
          </a:xfrm>
        </p:spPr>
        <p:txBody>
          <a:bodyPr lIns="91440" tIns="91440" rIns="91440" bIns="182880"/>
          <a:lstStyle/>
          <a:p>
            <a:pPr algn="l"/>
            <a:r>
              <a:rPr lang="en-US" dirty="0">
                <a:solidFill>
                  <a:schemeClr val="bg1"/>
                </a:solidFill>
              </a:rPr>
              <a:t>Case Presentation: An 84-year-old man with newly diagnosed HCC who has a PR with atezolizumab/bevacizumab (continued)</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57402" y="578549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Minesh</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Patel (Peachtree City, Georgia)</a:t>
            </a:r>
          </a:p>
        </p:txBody>
      </p:sp>
      <p:pic>
        <p:nvPicPr>
          <p:cNvPr id="2" name="Picture 1" descr="A person wearing glasses&#10;&#10;Description automatically generated with low confidence">
            <a:extLst>
              <a:ext uri="{FF2B5EF4-FFF2-40B4-BE49-F238E27FC236}">
                <a16:creationId xmlns:a16="http://schemas.microsoft.com/office/drawing/2014/main" id="{4057842C-D389-8D4A-5D8F-EB25D8A22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632" y="1971426"/>
            <a:ext cx="6480720" cy="3834339"/>
          </a:xfrm>
          <a:prstGeom prst="rect">
            <a:avLst/>
          </a:prstGeom>
        </p:spPr>
      </p:pic>
    </p:spTree>
    <p:extLst>
      <p:ext uri="{BB962C8B-B14F-4D97-AF65-F5344CB8AC3E}">
        <p14:creationId xmlns:p14="http://schemas.microsoft.com/office/powerpoint/2010/main" val="1007504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Text, timeline&#10;&#10;Description automatically generated">
            <a:extLst>
              <a:ext uri="{FF2B5EF4-FFF2-40B4-BE49-F238E27FC236}">
                <a16:creationId xmlns:a16="http://schemas.microsoft.com/office/drawing/2014/main" id="{11B2405A-F7A0-6D20-5F99-5AFA48B57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432" y="272451"/>
            <a:ext cx="10225136" cy="5854551"/>
          </a:xfrm>
          <a:prstGeom prst="rect">
            <a:avLst/>
          </a:prstGeom>
        </p:spPr>
      </p:pic>
      <p:sp>
        <p:nvSpPr>
          <p:cNvPr id="5" name="TextBox 4">
            <a:extLst>
              <a:ext uri="{FF2B5EF4-FFF2-40B4-BE49-F238E27FC236}">
                <a16:creationId xmlns:a16="http://schemas.microsoft.com/office/drawing/2014/main" id="{3CACDC58-4977-309C-7B16-B0291DED2DAF}"/>
              </a:ext>
            </a:extLst>
          </p:cNvPr>
          <p:cNvSpPr txBox="1"/>
          <p:nvPr/>
        </p:nvSpPr>
        <p:spPr>
          <a:xfrm>
            <a:off x="4079776" y="752904"/>
            <a:ext cx="2734210"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6B6D75"/>
                </a:solidFill>
                <a:effectLst/>
                <a:uLnTx/>
                <a:uFillTx/>
                <a:latin typeface="Arial" pitchFamily="-72" charset="0"/>
                <a:ea typeface="MS PGothic" charset="0"/>
              </a:rPr>
              <a:t>2022 | Abstract 379</a:t>
            </a:r>
          </a:p>
        </p:txBody>
      </p:sp>
    </p:spTree>
    <p:extLst>
      <p:ext uri="{BB962C8B-B14F-4D97-AF65-F5344CB8AC3E}">
        <p14:creationId xmlns:p14="http://schemas.microsoft.com/office/powerpoint/2010/main" val="135547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8631C4A4-16FE-1C6E-B3AD-F021D548E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567235"/>
            <a:ext cx="10585176" cy="5511424"/>
          </a:xfrm>
          <a:prstGeom prst="rect">
            <a:avLst/>
          </a:prstGeom>
        </p:spPr>
      </p:pic>
      <p:pic>
        <p:nvPicPr>
          <p:cNvPr id="3" name="Picture 2">
            <a:extLst>
              <a:ext uri="{FF2B5EF4-FFF2-40B4-BE49-F238E27FC236}">
                <a16:creationId xmlns:a16="http://schemas.microsoft.com/office/drawing/2014/main" id="{8E1E2EA2-1C7C-EC4C-0307-E1BEEE8303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Tree>
    <p:extLst>
      <p:ext uri="{BB962C8B-B14F-4D97-AF65-F5344CB8AC3E}">
        <p14:creationId xmlns:p14="http://schemas.microsoft.com/office/powerpoint/2010/main" val="2007286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511ECC-CFEF-41E3-7F14-A9E1A9E46C50}"/>
              </a:ext>
            </a:extLst>
          </p:cNvPr>
          <p:cNvSpPr>
            <a:spLocks noGrp="1"/>
          </p:cNvSpPr>
          <p:nvPr>
            <p:ph type="title"/>
          </p:nvPr>
        </p:nvSpPr>
        <p:spPr>
          <a:xfrm>
            <a:off x="912286" y="0"/>
            <a:ext cx="10358967" cy="897731"/>
          </a:xfrm>
        </p:spPr>
        <p:txBody>
          <a:bodyPr/>
          <a:lstStyle/>
          <a:p>
            <a:r>
              <a:rPr lang="en-US" dirty="0"/>
              <a:t>HIMALAYA: Overall Survival </a:t>
            </a:r>
          </a:p>
        </p:txBody>
      </p:sp>
      <p:sp>
        <p:nvSpPr>
          <p:cNvPr id="5" name="TextBox 4">
            <a:extLst>
              <a:ext uri="{FF2B5EF4-FFF2-40B4-BE49-F238E27FC236}">
                <a16:creationId xmlns:a16="http://schemas.microsoft.com/office/drawing/2014/main" id="{AB180C7C-5C4D-724A-33B6-FE318378DA07}"/>
              </a:ext>
            </a:extLst>
          </p:cNvPr>
          <p:cNvSpPr txBox="1"/>
          <p:nvPr/>
        </p:nvSpPr>
        <p:spPr>
          <a:xfrm>
            <a:off x="263352" y="6477098"/>
            <a:ext cx="3647024"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Abou-Alfa G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NEJM Evidence</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June 6, 2022.</a:t>
            </a:r>
          </a:p>
        </p:txBody>
      </p:sp>
      <p:pic>
        <p:nvPicPr>
          <p:cNvPr id="7" name="Picture 6" descr="Chart, histogram&#10;&#10;Description automatically generated">
            <a:extLst>
              <a:ext uri="{FF2B5EF4-FFF2-40B4-BE49-F238E27FC236}">
                <a16:creationId xmlns:a16="http://schemas.microsoft.com/office/drawing/2014/main" id="{B8B78E92-A462-B7CE-69AC-AD6030060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378" y="825723"/>
            <a:ext cx="9405243" cy="5195565"/>
          </a:xfrm>
          <a:prstGeom prst="rect">
            <a:avLst/>
          </a:prstGeom>
        </p:spPr>
      </p:pic>
      <p:sp>
        <p:nvSpPr>
          <p:cNvPr id="8" name="Rectangle 7">
            <a:extLst>
              <a:ext uri="{FF2B5EF4-FFF2-40B4-BE49-F238E27FC236}">
                <a16:creationId xmlns:a16="http://schemas.microsoft.com/office/drawing/2014/main" id="{621B8954-A662-1DB2-79BC-B8E7D0EA89C5}"/>
              </a:ext>
            </a:extLst>
          </p:cNvPr>
          <p:cNvSpPr/>
          <p:nvPr/>
        </p:nvSpPr>
        <p:spPr bwMode="auto">
          <a:xfrm>
            <a:off x="1703512" y="1124744"/>
            <a:ext cx="288032"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Rectangle 1">
            <a:extLst>
              <a:ext uri="{FF2B5EF4-FFF2-40B4-BE49-F238E27FC236}">
                <a16:creationId xmlns:a16="http://schemas.microsoft.com/office/drawing/2014/main" id="{772FEDF5-2DA6-D845-846A-6265F805BC4E}"/>
              </a:ext>
            </a:extLst>
          </p:cNvPr>
          <p:cNvSpPr/>
          <p:nvPr/>
        </p:nvSpPr>
        <p:spPr bwMode="auto">
          <a:xfrm>
            <a:off x="1415480" y="836712"/>
            <a:ext cx="288032" cy="2270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9" name="Picture 8">
            <a:extLst>
              <a:ext uri="{FF2B5EF4-FFF2-40B4-BE49-F238E27FC236}">
                <a16:creationId xmlns:a16="http://schemas.microsoft.com/office/drawing/2014/main" id="{0BFF0E25-CE88-CD80-5A13-389DF02548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Tree>
    <p:extLst>
      <p:ext uri="{BB962C8B-B14F-4D97-AF65-F5344CB8AC3E}">
        <p14:creationId xmlns:p14="http://schemas.microsoft.com/office/powerpoint/2010/main" val="4040568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796888" cy="1323951"/>
          </a:xfrm>
        </p:spPr>
        <p:txBody>
          <a:bodyPr/>
          <a:lstStyle/>
          <a:p>
            <a:pPr marL="98425" indent="0">
              <a:buNone/>
            </a:pPr>
            <a:r>
              <a:rPr lang="en-US" sz="2500" b="0" dirty="0">
                <a:solidFill>
                  <a:schemeClr val="tx1"/>
                </a:solidFill>
              </a:rPr>
              <a:t>This activity is supported by an educational grant from AstraZeneca Pharmaceuticals LP.</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Research To Practice CME Planning Committee Members, </a:t>
            </a:r>
            <a:br>
              <a:rPr lang="en-US" kern="0" dirty="0"/>
            </a:br>
            <a:r>
              <a:rPr lang="en-US" kern="0" dirty="0"/>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511ECC-CFEF-41E3-7F14-A9E1A9E46C50}"/>
              </a:ext>
            </a:extLst>
          </p:cNvPr>
          <p:cNvSpPr>
            <a:spLocks noGrp="1"/>
          </p:cNvSpPr>
          <p:nvPr>
            <p:ph type="title"/>
          </p:nvPr>
        </p:nvSpPr>
        <p:spPr>
          <a:xfrm>
            <a:off x="912286" y="73125"/>
            <a:ext cx="10358967" cy="897731"/>
          </a:xfrm>
        </p:spPr>
        <p:txBody>
          <a:bodyPr/>
          <a:lstStyle/>
          <a:p>
            <a:r>
              <a:rPr lang="en-US" dirty="0"/>
              <a:t>HIMALAYA: Progression-Free Survival </a:t>
            </a:r>
          </a:p>
        </p:txBody>
      </p:sp>
      <p:pic>
        <p:nvPicPr>
          <p:cNvPr id="3" name="Picture 2" descr="Chart&#10;&#10;Description automatically generated with medium confidence">
            <a:extLst>
              <a:ext uri="{FF2B5EF4-FFF2-40B4-BE49-F238E27FC236}">
                <a16:creationId xmlns:a16="http://schemas.microsoft.com/office/drawing/2014/main" id="{A861CF5A-46EE-6C8D-A9BB-809099429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949" y="764705"/>
            <a:ext cx="9299639" cy="5342482"/>
          </a:xfrm>
          <a:prstGeom prst="rect">
            <a:avLst/>
          </a:prstGeom>
        </p:spPr>
      </p:pic>
      <p:sp>
        <p:nvSpPr>
          <p:cNvPr id="6" name="Rectangle 5">
            <a:extLst>
              <a:ext uri="{FF2B5EF4-FFF2-40B4-BE49-F238E27FC236}">
                <a16:creationId xmlns:a16="http://schemas.microsoft.com/office/drawing/2014/main" id="{E4B4D42D-3D70-AB18-D378-02BE726171EC}"/>
              </a:ext>
            </a:extLst>
          </p:cNvPr>
          <p:cNvSpPr/>
          <p:nvPr/>
        </p:nvSpPr>
        <p:spPr bwMode="auto">
          <a:xfrm>
            <a:off x="1631504" y="1039288"/>
            <a:ext cx="288032" cy="3014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TextBox 6">
            <a:extLst>
              <a:ext uri="{FF2B5EF4-FFF2-40B4-BE49-F238E27FC236}">
                <a16:creationId xmlns:a16="http://schemas.microsoft.com/office/drawing/2014/main" id="{0EF00FEB-A43E-EC49-A0DB-47047DA040F0}"/>
              </a:ext>
            </a:extLst>
          </p:cNvPr>
          <p:cNvSpPr txBox="1"/>
          <p:nvPr/>
        </p:nvSpPr>
        <p:spPr>
          <a:xfrm>
            <a:off x="263352" y="6477098"/>
            <a:ext cx="3647024"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Abou</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-Alfa G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NEJM Evidence</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June 6, 2022.</a:t>
            </a:r>
          </a:p>
        </p:txBody>
      </p:sp>
      <p:sp>
        <p:nvSpPr>
          <p:cNvPr id="8" name="Rectangle 7">
            <a:extLst>
              <a:ext uri="{FF2B5EF4-FFF2-40B4-BE49-F238E27FC236}">
                <a16:creationId xmlns:a16="http://schemas.microsoft.com/office/drawing/2014/main" id="{8C4A2E0D-AE8B-6840-A84F-B0BADBC40E7C}"/>
              </a:ext>
            </a:extLst>
          </p:cNvPr>
          <p:cNvSpPr/>
          <p:nvPr/>
        </p:nvSpPr>
        <p:spPr bwMode="auto">
          <a:xfrm>
            <a:off x="1487488" y="764704"/>
            <a:ext cx="288032" cy="2270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9" name="Picture 8">
            <a:extLst>
              <a:ext uri="{FF2B5EF4-FFF2-40B4-BE49-F238E27FC236}">
                <a16:creationId xmlns:a16="http://schemas.microsoft.com/office/drawing/2014/main" id="{791D10EC-FC14-9B75-3F76-20D204828F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Tree>
    <p:extLst>
      <p:ext uri="{BB962C8B-B14F-4D97-AF65-F5344CB8AC3E}">
        <p14:creationId xmlns:p14="http://schemas.microsoft.com/office/powerpoint/2010/main" val="1826689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511ECC-CFEF-41E3-7F14-A9E1A9E46C50}"/>
              </a:ext>
            </a:extLst>
          </p:cNvPr>
          <p:cNvSpPr>
            <a:spLocks noGrp="1"/>
          </p:cNvSpPr>
          <p:nvPr>
            <p:ph type="title"/>
          </p:nvPr>
        </p:nvSpPr>
        <p:spPr>
          <a:xfrm>
            <a:off x="912286" y="227013"/>
            <a:ext cx="10358967" cy="897731"/>
          </a:xfrm>
        </p:spPr>
        <p:txBody>
          <a:bodyPr/>
          <a:lstStyle/>
          <a:p>
            <a:r>
              <a:rPr lang="en-US" dirty="0"/>
              <a:t>HIMALAYA: Response Outcomes (Intent-to-Treat Population)</a:t>
            </a:r>
          </a:p>
        </p:txBody>
      </p:sp>
      <p:pic>
        <p:nvPicPr>
          <p:cNvPr id="7" name="Picture 6" descr="Table&#10;&#10;Description automatically generated">
            <a:extLst>
              <a:ext uri="{FF2B5EF4-FFF2-40B4-BE49-F238E27FC236}">
                <a16:creationId xmlns:a16="http://schemas.microsoft.com/office/drawing/2014/main" id="{641C26E5-376E-6BCC-93B2-DD7323ABE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052" y="1642481"/>
            <a:ext cx="11586596" cy="3770022"/>
          </a:xfrm>
          <a:prstGeom prst="rect">
            <a:avLst/>
          </a:prstGeom>
        </p:spPr>
      </p:pic>
      <p:sp>
        <p:nvSpPr>
          <p:cNvPr id="6" name="TextBox 5">
            <a:extLst>
              <a:ext uri="{FF2B5EF4-FFF2-40B4-BE49-F238E27FC236}">
                <a16:creationId xmlns:a16="http://schemas.microsoft.com/office/drawing/2014/main" id="{CFC87397-1C42-4145-80EE-70AA4D026BD2}"/>
              </a:ext>
            </a:extLst>
          </p:cNvPr>
          <p:cNvSpPr txBox="1"/>
          <p:nvPr/>
        </p:nvSpPr>
        <p:spPr>
          <a:xfrm>
            <a:off x="263352" y="6477098"/>
            <a:ext cx="3647024"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Abou</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-Alfa G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NEJM Evidence</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June 6, 2022.</a:t>
            </a:r>
          </a:p>
        </p:txBody>
      </p:sp>
      <p:pic>
        <p:nvPicPr>
          <p:cNvPr id="5" name="Picture 4">
            <a:extLst>
              <a:ext uri="{FF2B5EF4-FFF2-40B4-BE49-F238E27FC236}">
                <a16:creationId xmlns:a16="http://schemas.microsoft.com/office/drawing/2014/main" id="{10EA36C0-E8E0-75F6-161F-B9180E4E31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Tree>
    <p:extLst>
      <p:ext uri="{BB962C8B-B14F-4D97-AF65-F5344CB8AC3E}">
        <p14:creationId xmlns:p14="http://schemas.microsoft.com/office/powerpoint/2010/main" val="195316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35440EC9-6297-15D1-C184-68C7D8FE0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404664"/>
            <a:ext cx="10513168" cy="5905967"/>
          </a:xfrm>
          <a:prstGeom prst="rect">
            <a:avLst/>
          </a:prstGeom>
        </p:spPr>
      </p:pic>
      <p:sp>
        <p:nvSpPr>
          <p:cNvPr id="5" name="TextBox 4">
            <a:extLst>
              <a:ext uri="{FF2B5EF4-FFF2-40B4-BE49-F238E27FC236}">
                <a16:creationId xmlns:a16="http://schemas.microsoft.com/office/drawing/2014/main" id="{6ABEB0D2-7C2F-76CE-8C2F-D7B27E638E26}"/>
              </a:ext>
            </a:extLst>
          </p:cNvPr>
          <p:cNvSpPr txBox="1"/>
          <p:nvPr/>
        </p:nvSpPr>
        <p:spPr>
          <a:xfrm>
            <a:off x="4223792" y="836712"/>
            <a:ext cx="2734210" cy="430887"/>
          </a:xfrm>
          <a:prstGeom prst="rect">
            <a:avLst/>
          </a:prstGeom>
          <a:noFill/>
        </p:spPr>
        <p:txBody>
          <a:bodyPr wrap="none" rtlCol="0">
            <a:spAutoFit/>
          </a:bodyPr>
          <a:lstStyle/>
          <a:p>
            <a:r>
              <a:rPr lang="en-US" sz="2200" dirty="0">
                <a:solidFill>
                  <a:srgbClr val="E50950"/>
                </a:solidFill>
              </a:rPr>
              <a:t>2022 | Abstract O-5</a:t>
            </a:r>
          </a:p>
        </p:txBody>
      </p:sp>
    </p:spTree>
    <p:extLst>
      <p:ext uri="{BB962C8B-B14F-4D97-AF65-F5344CB8AC3E}">
        <p14:creationId xmlns:p14="http://schemas.microsoft.com/office/powerpoint/2010/main" val="3746739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8655-633A-21B3-D5AB-DE307C8741AA}"/>
              </a:ext>
            </a:extLst>
          </p:cNvPr>
          <p:cNvSpPr>
            <a:spLocks noGrp="1"/>
          </p:cNvSpPr>
          <p:nvPr>
            <p:ph type="title"/>
          </p:nvPr>
        </p:nvSpPr>
        <p:spPr/>
        <p:txBody>
          <a:bodyPr/>
          <a:lstStyle/>
          <a:p>
            <a:r>
              <a:rPr lang="en-US" dirty="0"/>
              <a:t>HIMALAYA: Response Outcomes in ALBI Grade Subgroups</a:t>
            </a:r>
          </a:p>
        </p:txBody>
      </p:sp>
      <p:pic>
        <p:nvPicPr>
          <p:cNvPr id="5" name="Picture 4" descr="Graphical user interface, application&#10;&#10;Description automatically generated">
            <a:extLst>
              <a:ext uri="{FF2B5EF4-FFF2-40B4-BE49-F238E27FC236}">
                <a16:creationId xmlns:a16="http://schemas.microsoft.com/office/drawing/2014/main" id="{33CF08E8-FA30-4880-0759-2AE5CBE0BE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396907"/>
            <a:ext cx="11089232" cy="4512975"/>
          </a:xfrm>
          <a:prstGeom prst="rect">
            <a:avLst/>
          </a:prstGeom>
        </p:spPr>
      </p:pic>
      <p:sp>
        <p:nvSpPr>
          <p:cNvPr id="6" name="Rectangle 5">
            <a:extLst>
              <a:ext uri="{FF2B5EF4-FFF2-40B4-BE49-F238E27FC236}">
                <a16:creationId xmlns:a16="http://schemas.microsoft.com/office/drawing/2014/main" id="{16D72832-B9CB-8934-AB4A-5C01CFFFDAA6}"/>
              </a:ext>
            </a:extLst>
          </p:cNvPr>
          <p:cNvSpPr/>
          <p:nvPr/>
        </p:nvSpPr>
        <p:spPr bwMode="auto">
          <a:xfrm>
            <a:off x="2279576" y="3933056"/>
            <a:ext cx="1008112" cy="50405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024078A1-8548-8D0C-19D4-CA04EE6C1855}"/>
              </a:ext>
            </a:extLst>
          </p:cNvPr>
          <p:cNvSpPr/>
          <p:nvPr/>
        </p:nvSpPr>
        <p:spPr bwMode="auto">
          <a:xfrm>
            <a:off x="5303912" y="3917114"/>
            <a:ext cx="1008112" cy="50405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TextBox 8">
            <a:extLst>
              <a:ext uri="{FF2B5EF4-FFF2-40B4-BE49-F238E27FC236}">
                <a16:creationId xmlns:a16="http://schemas.microsoft.com/office/drawing/2014/main" id="{8ACFE4F7-2E24-074E-A60E-74BAE4123AA0}"/>
              </a:ext>
            </a:extLst>
          </p:cNvPr>
          <p:cNvSpPr txBox="1"/>
          <p:nvPr/>
        </p:nvSpPr>
        <p:spPr>
          <a:xfrm>
            <a:off x="119336" y="6525344"/>
            <a:ext cx="664803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Vogel A et al. ESMO World Congress on Gastrointestinal Cancer 2022;Abstract O-5.</a:t>
            </a:r>
          </a:p>
        </p:txBody>
      </p:sp>
      <p:sp>
        <p:nvSpPr>
          <p:cNvPr id="10" name="TextBox 9">
            <a:extLst>
              <a:ext uri="{FF2B5EF4-FFF2-40B4-BE49-F238E27FC236}">
                <a16:creationId xmlns:a16="http://schemas.microsoft.com/office/drawing/2014/main" id="{1E362E37-DF7E-7343-B50F-D639E1EDFAFE}"/>
              </a:ext>
            </a:extLst>
          </p:cNvPr>
          <p:cNvSpPr txBox="1"/>
          <p:nvPr/>
        </p:nvSpPr>
        <p:spPr>
          <a:xfrm>
            <a:off x="676548" y="5953844"/>
            <a:ext cx="660475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ORR = overall response rate; TTR = time to response; </a:t>
            </a:r>
            <a:r>
              <a:rPr lang="en-US" sz="1500" b="0" dirty="0" err="1">
                <a:solidFill>
                  <a:schemeClr val="tx1"/>
                </a:solidFill>
                <a:latin typeface="Calibri" panose="020F0502020204030204" pitchFamily="34" charset="0"/>
                <a:cs typeface="Calibri" panose="020F0502020204030204" pitchFamily="34" charset="0"/>
              </a:rPr>
              <a:t>DoR</a:t>
            </a:r>
            <a:r>
              <a:rPr lang="en-US" sz="1500" b="0" dirty="0">
                <a:solidFill>
                  <a:schemeClr val="tx1"/>
                </a:solidFill>
                <a:latin typeface="Calibri" panose="020F0502020204030204" pitchFamily="34" charset="0"/>
                <a:cs typeface="Calibri" panose="020F0502020204030204" pitchFamily="34" charset="0"/>
              </a:rPr>
              <a:t> = duration of response</a:t>
            </a:r>
          </a:p>
        </p:txBody>
      </p:sp>
    </p:spTree>
    <p:extLst>
      <p:ext uri="{BB962C8B-B14F-4D97-AF65-F5344CB8AC3E}">
        <p14:creationId xmlns:p14="http://schemas.microsoft.com/office/powerpoint/2010/main" val="3821746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8655-633A-21B3-D5AB-DE307C8741AA}"/>
              </a:ext>
            </a:extLst>
          </p:cNvPr>
          <p:cNvSpPr>
            <a:spLocks noGrp="1"/>
          </p:cNvSpPr>
          <p:nvPr>
            <p:ph type="title"/>
          </p:nvPr>
        </p:nvSpPr>
        <p:spPr/>
        <p:txBody>
          <a:bodyPr/>
          <a:lstStyle/>
          <a:p>
            <a:pPr algn="l"/>
            <a:r>
              <a:rPr lang="en-US" dirty="0"/>
              <a:t>HIMALAYA: Safety for T300 + D versus Sorafenib in ALBI Grade Subgroups</a:t>
            </a:r>
          </a:p>
        </p:txBody>
      </p:sp>
      <p:pic>
        <p:nvPicPr>
          <p:cNvPr id="5" name="Picture 4" descr="Table&#10;&#10;Description automatically generated with low confidence">
            <a:extLst>
              <a:ext uri="{FF2B5EF4-FFF2-40B4-BE49-F238E27FC236}">
                <a16:creationId xmlns:a16="http://schemas.microsoft.com/office/drawing/2014/main" id="{DFEF61E0-F997-A4E8-F055-AB34BCEF2B4E}"/>
              </a:ext>
            </a:extLst>
          </p:cNvPr>
          <p:cNvPicPr>
            <a:picLocks noChangeAspect="1"/>
          </p:cNvPicPr>
          <p:nvPr/>
        </p:nvPicPr>
        <p:blipFill rotWithShape="1">
          <a:blip r:embed="rId2">
            <a:extLst>
              <a:ext uri="{28A0092B-C50C-407E-A947-70E740481C1C}">
                <a14:useLocalDpi xmlns:a14="http://schemas.microsoft.com/office/drawing/2010/main" val="0"/>
              </a:ext>
            </a:extLst>
          </a:blip>
          <a:srcRect t="2128"/>
          <a:stretch/>
        </p:blipFill>
        <p:spPr>
          <a:xfrm>
            <a:off x="872974" y="1484784"/>
            <a:ext cx="10704512" cy="4567992"/>
          </a:xfrm>
          <a:prstGeom prst="rect">
            <a:avLst/>
          </a:prstGeom>
        </p:spPr>
      </p:pic>
      <p:sp>
        <p:nvSpPr>
          <p:cNvPr id="7" name="TextBox 6">
            <a:extLst>
              <a:ext uri="{FF2B5EF4-FFF2-40B4-BE49-F238E27FC236}">
                <a16:creationId xmlns:a16="http://schemas.microsoft.com/office/drawing/2014/main" id="{86496137-EE10-104E-94A1-412AE1671DB1}"/>
              </a:ext>
            </a:extLst>
          </p:cNvPr>
          <p:cNvSpPr txBox="1"/>
          <p:nvPr/>
        </p:nvSpPr>
        <p:spPr>
          <a:xfrm>
            <a:off x="119336" y="6525344"/>
            <a:ext cx="664803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Vogel A et al. ESMO World Congress on Gastrointestinal Cancer 2022;Abstract O-5.</a:t>
            </a:r>
          </a:p>
        </p:txBody>
      </p:sp>
      <p:sp>
        <p:nvSpPr>
          <p:cNvPr id="8" name="TextBox 7">
            <a:extLst>
              <a:ext uri="{FF2B5EF4-FFF2-40B4-BE49-F238E27FC236}">
                <a16:creationId xmlns:a16="http://schemas.microsoft.com/office/drawing/2014/main" id="{2C117B69-40A8-0843-B21E-D50CCCC2FC8E}"/>
              </a:ext>
            </a:extLst>
          </p:cNvPr>
          <p:cNvSpPr txBox="1"/>
          <p:nvPr/>
        </p:nvSpPr>
        <p:spPr>
          <a:xfrm>
            <a:off x="876573" y="6068144"/>
            <a:ext cx="671170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TEAE = treatment-emergent adverse event; TRAE = treatment-related adverse event</a:t>
            </a:r>
          </a:p>
        </p:txBody>
      </p:sp>
    </p:spTree>
    <p:extLst>
      <p:ext uri="{BB962C8B-B14F-4D97-AF65-F5344CB8AC3E}">
        <p14:creationId xmlns:p14="http://schemas.microsoft.com/office/powerpoint/2010/main" val="4266409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8655-633A-21B3-D5AB-DE307C8741AA}"/>
              </a:ext>
            </a:extLst>
          </p:cNvPr>
          <p:cNvSpPr>
            <a:spLocks noGrp="1"/>
          </p:cNvSpPr>
          <p:nvPr>
            <p:ph type="title"/>
          </p:nvPr>
        </p:nvSpPr>
        <p:spPr/>
        <p:txBody>
          <a:bodyPr/>
          <a:lstStyle/>
          <a:p>
            <a:pPr algn="l"/>
            <a:r>
              <a:rPr lang="en-US" dirty="0"/>
              <a:t>HIMALAYA: Liver Function Over Time in the Study Population</a:t>
            </a:r>
          </a:p>
        </p:txBody>
      </p:sp>
      <p:pic>
        <p:nvPicPr>
          <p:cNvPr id="5" name="Picture 4" descr="A picture containing graphical user interface&#10;&#10;Description automatically generated">
            <a:extLst>
              <a:ext uri="{FF2B5EF4-FFF2-40B4-BE49-F238E27FC236}">
                <a16:creationId xmlns:a16="http://schemas.microsoft.com/office/drawing/2014/main" id="{0CC5679A-6FA2-BFFE-FEA1-972C1EB02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971" y="1363806"/>
            <a:ext cx="10689389" cy="4680520"/>
          </a:xfrm>
          <a:prstGeom prst="rect">
            <a:avLst/>
          </a:prstGeom>
        </p:spPr>
      </p:pic>
      <p:sp>
        <p:nvSpPr>
          <p:cNvPr id="7" name="TextBox 6">
            <a:extLst>
              <a:ext uri="{FF2B5EF4-FFF2-40B4-BE49-F238E27FC236}">
                <a16:creationId xmlns:a16="http://schemas.microsoft.com/office/drawing/2014/main" id="{00514740-950C-2A4B-A01B-A40300778584}"/>
              </a:ext>
            </a:extLst>
          </p:cNvPr>
          <p:cNvSpPr txBox="1"/>
          <p:nvPr/>
        </p:nvSpPr>
        <p:spPr>
          <a:xfrm>
            <a:off x="119336" y="6525344"/>
            <a:ext cx="664803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Vogel A et al. ESMO World Congress on Gastrointestinal Cancer 2022;Abstract O-5.</a:t>
            </a:r>
          </a:p>
        </p:txBody>
      </p:sp>
    </p:spTree>
    <p:extLst>
      <p:ext uri="{BB962C8B-B14F-4D97-AF65-F5344CB8AC3E}">
        <p14:creationId xmlns:p14="http://schemas.microsoft.com/office/powerpoint/2010/main" val="21601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Text&#10;&#10;Description automatically generated">
            <a:extLst>
              <a:ext uri="{FF2B5EF4-FFF2-40B4-BE49-F238E27FC236}">
                <a16:creationId xmlns:a16="http://schemas.microsoft.com/office/drawing/2014/main" id="{69553B21-257D-0BB1-A22E-4C27C7AA3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781" y="692696"/>
            <a:ext cx="10992438" cy="4875598"/>
          </a:xfrm>
          <a:prstGeom prst="rect">
            <a:avLst/>
          </a:prstGeom>
        </p:spPr>
      </p:pic>
      <p:sp>
        <p:nvSpPr>
          <p:cNvPr id="5" name="TextBox 4">
            <a:extLst>
              <a:ext uri="{FF2B5EF4-FFF2-40B4-BE49-F238E27FC236}">
                <a16:creationId xmlns:a16="http://schemas.microsoft.com/office/drawing/2014/main" id="{96DC485A-900F-CE0F-8E0D-6FABDCAEF7B3}"/>
              </a:ext>
            </a:extLst>
          </p:cNvPr>
          <p:cNvSpPr txBox="1"/>
          <p:nvPr/>
        </p:nvSpPr>
        <p:spPr>
          <a:xfrm>
            <a:off x="6536027" y="5065520"/>
            <a:ext cx="5056192" cy="430887"/>
          </a:xfrm>
          <a:prstGeom prst="rect">
            <a:avLst/>
          </a:prstGeom>
          <a:noFill/>
        </p:spPr>
        <p:txBody>
          <a:bodyPr wrap="none" rtlCol="0">
            <a:spAutoFit/>
          </a:bodyPr>
          <a:lstStyle/>
          <a:p>
            <a:r>
              <a:rPr lang="en-US" sz="2200" i="1" dirty="0">
                <a:solidFill>
                  <a:srgbClr val="2384B1"/>
                </a:solidFill>
              </a:rPr>
              <a:t>J Clin Oncol </a:t>
            </a:r>
            <a:r>
              <a:rPr lang="en-US" sz="2200" dirty="0">
                <a:solidFill>
                  <a:srgbClr val="2384B1"/>
                </a:solidFill>
              </a:rPr>
              <a:t>2021;39(27):2991-3001. </a:t>
            </a:r>
          </a:p>
        </p:txBody>
      </p:sp>
    </p:spTree>
    <p:extLst>
      <p:ext uri="{BB962C8B-B14F-4D97-AF65-F5344CB8AC3E}">
        <p14:creationId xmlns:p14="http://schemas.microsoft.com/office/powerpoint/2010/main" val="1174511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Text&#10;&#10;Description automatically generated">
            <a:extLst>
              <a:ext uri="{FF2B5EF4-FFF2-40B4-BE49-F238E27FC236}">
                <a16:creationId xmlns:a16="http://schemas.microsoft.com/office/drawing/2014/main" id="{3B3859C8-810C-377E-7E53-49C1552E1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886015"/>
            <a:ext cx="11521280" cy="5085970"/>
          </a:xfrm>
          <a:prstGeom prst="rect">
            <a:avLst/>
          </a:prstGeom>
        </p:spPr>
      </p:pic>
      <p:sp>
        <p:nvSpPr>
          <p:cNvPr id="5" name="TextBox 4">
            <a:extLst>
              <a:ext uri="{FF2B5EF4-FFF2-40B4-BE49-F238E27FC236}">
                <a16:creationId xmlns:a16="http://schemas.microsoft.com/office/drawing/2014/main" id="{23AEA39B-0C46-DE59-73DD-36AB6FF017D6}"/>
              </a:ext>
            </a:extLst>
          </p:cNvPr>
          <p:cNvSpPr txBox="1"/>
          <p:nvPr/>
        </p:nvSpPr>
        <p:spPr>
          <a:xfrm>
            <a:off x="5447928" y="1628800"/>
            <a:ext cx="1705916" cy="430887"/>
          </a:xfrm>
          <a:prstGeom prst="rect">
            <a:avLst/>
          </a:prstGeom>
          <a:noFill/>
        </p:spPr>
        <p:txBody>
          <a:bodyPr wrap="none" rtlCol="0">
            <a:spAutoFit/>
          </a:bodyPr>
          <a:lstStyle/>
          <a:p>
            <a:r>
              <a:rPr lang="en-US" sz="2200" dirty="0">
                <a:solidFill>
                  <a:srgbClr val="850551"/>
                </a:solidFill>
              </a:rPr>
              <a:t>ASCO 2021</a:t>
            </a:r>
          </a:p>
        </p:txBody>
      </p:sp>
    </p:spTree>
    <p:extLst>
      <p:ext uri="{BB962C8B-B14F-4D97-AF65-F5344CB8AC3E}">
        <p14:creationId xmlns:p14="http://schemas.microsoft.com/office/powerpoint/2010/main" val="1678235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Text&#10;&#10;Description automatically generated">
            <a:extLst>
              <a:ext uri="{FF2B5EF4-FFF2-40B4-BE49-F238E27FC236}">
                <a16:creationId xmlns:a16="http://schemas.microsoft.com/office/drawing/2014/main" id="{C97C0C7B-05E3-8C98-68DE-E7C51B0AC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81" y="548680"/>
            <a:ext cx="10585176" cy="5459021"/>
          </a:xfrm>
          <a:prstGeom prst="rect">
            <a:avLst/>
          </a:prstGeom>
        </p:spPr>
      </p:pic>
      <p:sp>
        <p:nvSpPr>
          <p:cNvPr id="5" name="TextBox 4">
            <a:extLst>
              <a:ext uri="{FF2B5EF4-FFF2-40B4-BE49-F238E27FC236}">
                <a16:creationId xmlns:a16="http://schemas.microsoft.com/office/drawing/2014/main" id="{F5A24ED5-D388-C4CB-50EA-78B5FDF993AF}"/>
              </a:ext>
            </a:extLst>
          </p:cNvPr>
          <p:cNvSpPr txBox="1"/>
          <p:nvPr/>
        </p:nvSpPr>
        <p:spPr>
          <a:xfrm>
            <a:off x="5243042" y="1196752"/>
            <a:ext cx="1705916" cy="430887"/>
          </a:xfrm>
          <a:prstGeom prst="rect">
            <a:avLst/>
          </a:prstGeom>
          <a:noFill/>
        </p:spPr>
        <p:txBody>
          <a:bodyPr wrap="none" rtlCol="0">
            <a:spAutoFit/>
          </a:bodyPr>
          <a:lstStyle/>
          <a:p>
            <a:r>
              <a:rPr lang="en-US" sz="2200" dirty="0">
                <a:solidFill>
                  <a:srgbClr val="850551"/>
                </a:solidFill>
              </a:rPr>
              <a:t>ASCO 2022</a:t>
            </a:r>
          </a:p>
        </p:txBody>
      </p:sp>
    </p:spTree>
    <p:extLst>
      <p:ext uri="{BB962C8B-B14F-4D97-AF65-F5344CB8AC3E}">
        <p14:creationId xmlns:p14="http://schemas.microsoft.com/office/powerpoint/2010/main" val="4219263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A 66-year-old man with HCC and lung metastases (AFP: 30,000) who receives front-line atezolizumab/bevacizumab</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Warren Brenner (Boca Raton, Florida)</a:t>
            </a:r>
          </a:p>
        </p:txBody>
      </p:sp>
      <p:pic>
        <p:nvPicPr>
          <p:cNvPr id="3" name="Picture 2" descr="A person wearing headphones&#10;&#10;Description automatically generated with medium confidence">
            <a:extLst>
              <a:ext uri="{FF2B5EF4-FFF2-40B4-BE49-F238E27FC236}">
                <a16:creationId xmlns:a16="http://schemas.microsoft.com/office/drawing/2014/main" id="{8E6EB4D9-9ADD-4728-8B17-6742DF2A2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8218" y="2087670"/>
            <a:ext cx="2688298" cy="1512168"/>
          </a:xfrm>
          <a:prstGeom prst="rect">
            <a:avLst/>
          </a:prstGeom>
        </p:spPr>
      </p:pic>
      <p:pic>
        <p:nvPicPr>
          <p:cNvPr id="4" name="Picture 3" descr="A person wearing headphones&#10;&#10;Description automatically generated with medium confidence">
            <a:extLst>
              <a:ext uri="{FF2B5EF4-FFF2-40B4-BE49-F238E27FC236}">
                <a16:creationId xmlns:a16="http://schemas.microsoft.com/office/drawing/2014/main" id="{D7FB00D6-55C1-A618-6FB9-6AF7F5393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672" y="2057287"/>
            <a:ext cx="2688298" cy="1512168"/>
          </a:xfrm>
          <a:prstGeom prst="rect">
            <a:avLst/>
          </a:prstGeom>
        </p:spPr>
      </p:pic>
      <p:pic>
        <p:nvPicPr>
          <p:cNvPr id="5" name="Picture 4" descr="A person wearing headphones&#10;&#10;Description automatically generated with medium confidence">
            <a:extLst>
              <a:ext uri="{FF2B5EF4-FFF2-40B4-BE49-F238E27FC236}">
                <a16:creationId xmlns:a16="http://schemas.microsoft.com/office/drawing/2014/main" id="{B0D57CC3-06F7-3CAB-D249-32592BF1C9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8218" y="2021802"/>
            <a:ext cx="6395564" cy="3597506"/>
          </a:xfrm>
          <a:prstGeom prst="rect">
            <a:avLst/>
          </a:prstGeom>
        </p:spPr>
      </p:pic>
    </p:spTree>
    <p:extLst>
      <p:ext uri="{BB962C8B-B14F-4D97-AF65-F5344CB8AC3E}">
        <p14:creationId xmlns:p14="http://schemas.microsoft.com/office/powerpoint/2010/main" val="616936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484784"/>
          </a:xfrm>
        </p:spPr>
        <p:txBody>
          <a:bodyPr/>
          <a:lstStyle/>
          <a:p>
            <a:r>
              <a:rPr lang="en-US" sz="3200" dirty="0"/>
              <a:t>Dr Kelley </a:t>
            </a:r>
            <a:r>
              <a:rPr lang="en-US" sz="3200" dirty="0">
                <a:solidFill>
                  <a:srgbClr val="0432FF"/>
                </a:solidFill>
              </a:rPr>
              <a:t>— Disclosures</a:t>
            </a:r>
          </a:p>
        </p:txBody>
      </p:sp>
      <p:graphicFrame>
        <p:nvGraphicFramePr>
          <p:cNvPr id="5" name="Content Placeholder 3">
            <a:extLst>
              <a:ext uri="{FF2B5EF4-FFF2-40B4-BE49-F238E27FC236}">
                <a16:creationId xmlns:a16="http://schemas.microsoft.com/office/drawing/2014/main" id="{5747E089-B139-6C3A-F1B9-8269D6F531BA}"/>
              </a:ext>
            </a:extLst>
          </p:cNvPr>
          <p:cNvGraphicFramePr>
            <a:graphicFrameLocks/>
          </p:cNvGraphicFramePr>
          <p:nvPr>
            <p:extLst>
              <p:ext uri="{D42A27DB-BD31-4B8C-83A1-F6EECF244321}">
                <p14:modId xmlns:p14="http://schemas.microsoft.com/office/powerpoint/2010/main" val="3382656312"/>
              </p:ext>
            </p:extLst>
          </p:nvPr>
        </p:nvGraphicFramePr>
        <p:xfrm>
          <a:off x="664990" y="1628800"/>
          <a:ext cx="10853557" cy="4336884"/>
        </p:xfrm>
        <a:graphic>
          <a:graphicData uri="http://schemas.openxmlformats.org/drawingml/2006/table">
            <a:tbl>
              <a:tblPr firstRow="1" bandRow="1">
                <a:tableStyleId>{F2DE63D5-997A-4646-A377-4702673A728D}</a:tableStyleId>
              </a:tblPr>
              <a:tblGrid>
                <a:gridCol w="2838722">
                  <a:extLst>
                    <a:ext uri="{9D8B030D-6E8A-4147-A177-3AD203B41FA5}">
                      <a16:colId xmlns:a16="http://schemas.microsoft.com/office/drawing/2014/main" val="20000"/>
                    </a:ext>
                  </a:extLst>
                </a:gridCol>
                <a:gridCol w="8014835">
                  <a:extLst>
                    <a:ext uri="{9D8B030D-6E8A-4147-A177-3AD203B41FA5}">
                      <a16:colId xmlns:a16="http://schemas.microsoft.com/office/drawing/2014/main" val="762323566"/>
                    </a:ext>
                  </a:extLst>
                </a:gridCol>
              </a:tblGrid>
              <a:tr h="708079">
                <a:tc>
                  <a:txBody>
                    <a:bodyPr/>
                    <a:lstStyle/>
                    <a:p>
                      <a:pPr algn="l"/>
                      <a:r>
                        <a:rPr lang="en-US" b="1" dirty="0">
                          <a:solidFill>
                            <a:schemeClr val="tx1"/>
                          </a:solidFill>
                        </a:rPr>
                        <a:t>Advisory Committee</a:t>
                      </a:r>
                      <a:endParaRPr lang="en-US" sz="1800" b="1"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Agios Pharmaceuticals Inc, AstraZeneca Pharmaceuticals LP, </a:t>
                      </a:r>
                      <a:r>
                        <a:rPr lang="en-US" b="0" dirty="0" err="1">
                          <a:solidFill>
                            <a:schemeClr val="tx1"/>
                          </a:solidFill>
                        </a:rPr>
                        <a:t>Exelixis</a:t>
                      </a:r>
                      <a:r>
                        <a:rPr lang="en-US" b="0" dirty="0">
                          <a:solidFill>
                            <a:schemeClr val="tx1"/>
                          </a:solidFill>
                        </a:rPr>
                        <a:t> Inc, Ipsen Biopharmaceuticals Inc, </a:t>
                      </a:r>
                      <a:r>
                        <a:rPr lang="en-US" b="0" dirty="0" err="1">
                          <a:solidFill>
                            <a:schemeClr val="tx1"/>
                          </a:solidFill>
                        </a:rPr>
                        <a:t>Kinnate</a:t>
                      </a:r>
                      <a:r>
                        <a:rPr lang="en-US" b="0" dirty="0">
                          <a:solidFill>
                            <a:schemeClr val="tx1"/>
                          </a:solidFill>
                        </a:rPr>
                        <a:t> Biopharma, Merck</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08079">
                <a:tc>
                  <a:txBody>
                    <a:bodyPr/>
                    <a:lstStyle/>
                    <a:p>
                      <a:pPr algn="l"/>
                      <a:r>
                        <a:rPr lang="en-US" sz="1800" b="1" dirty="0">
                          <a:solidFill>
                            <a:schemeClr val="tx1"/>
                          </a:solidFill>
                        </a:rPr>
                        <a:t>Advisory Board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err="1">
                          <a:solidFill>
                            <a:schemeClr val="tx1"/>
                          </a:solidFill>
                        </a:rPr>
                        <a:t>Kinnate</a:t>
                      </a:r>
                      <a:r>
                        <a:rPr lang="en-US" sz="1800" b="0" dirty="0">
                          <a:solidFill>
                            <a:schemeClr val="tx1"/>
                          </a:solidFill>
                        </a:rPr>
                        <a:t> Biopharma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2777050"/>
                  </a:ext>
                </a:extLst>
              </a:tr>
              <a:tr h="83682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t>Advisory Board or Steering Committee (to Institution)</a:t>
                      </a:r>
                      <a:endParaRPr lang="en-US" sz="1800" b="1"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Agios Pharmaceuticals Inc, AstraZeneca Pharmaceuticals LP, </a:t>
                      </a:r>
                      <a:r>
                        <a:rPr lang="en-US" dirty="0" err="1"/>
                        <a:t>Exelixis</a:t>
                      </a:r>
                      <a:r>
                        <a:rPr lang="en-US" dirty="0"/>
                        <a:t> Inc, Ipsen Biopharmaceuticals Inc, Merck</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2193793"/>
                  </a:ext>
                </a:extLst>
              </a:tr>
              <a:tr h="1351769">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t>Research Funding (to Institution)</a:t>
                      </a:r>
                      <a:endParaRPr lang="en-US" sz="1800" b="1"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Agios Pharmaceuticals Inc, AstraZeneca Pharmaceuticals LP, Bayer HealthCare Pharmaceuticals, Bristol-Myers Squibb Company, EMD Serono Inc, </a:t>
                      </a:r>
                      <a:r>
                        <a:rPr lang="en-US" dirty="0" err="1"/>
                        <a:t>Exelixis</a:t>
                      </a:r>
                      <a:r>
                        <a:rPr lang="en-US" dirty="0"/>
                        <a:t> Inc, Genentech, a member of the Roche Group, Lilly, </a:t>
                      </a:r>
                      <a:r>
                        <a:rPr lang="en-US" dirty="0" err="1"/>
                        <a:t>Loxo</a:t>
                      </a:r>
                      <a:r>
                        <a:rPr lang="en-US" dirty="0"/>
                        <a:t> Oncology Inc, a wholly owned subsidiary of Eli Lilly &amp; Company, Merck, Novartis, Partner Therapeutics, QED Therapeutics, Relay Therapeutics, Surface Oncology, Taiho Oncology Inc</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8380786"/>
                  </a:ext>
                </a:extLst>
              </a:tr>
              <a:tr h="64372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t>Uncompensated Service on IDMC</a:t>
                      </a:r>
                      <a:endParaRPr lang="en-US" sz="1800" b="1"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Genentech, a member of the Roche Group, Merck</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4907206"/>
                  </a:ext>
                </a:extLst>
              </a:tr>
            </a:tbl>
          </a:graphicData>
        </a:graphic>
      </p:graphicFrame>
    </p:spTree>
    <p:custDataLst>
      <p:tags r:id="rId1"/>
    </p:custDataLst>
    <p:extLst>
      <p:ext uri="{BB962C8B-B14F-4D97-AF65-F5344CB8AC3E}">
        <p14:creationId xmlns:p14="http://schemas.microsoft.com/office/powerpoint/2010/main" val="33070418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A 66-year-old man with metastatic HCC and rapid disease progression on first-line atezolizumab/bevacizumab</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76392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a:t>
            </a:r>
            <a:r>
              <a:rPr lang="en-US" sz="2800" dirty="0" err="1">
                <a:solidFill>
                  <a:srgbClr val="051F60"/>
                </a:solidFill>
              </a:rPr>
              <a:t>Shaachi</a:t>
            </a:r>
            <a:r>
              <a:rPr lang="en-US" sz="2800" dirty="0">
                <a:solidFill>
                  <a:srgbClr val="051F60"/>
                </a:solidFill>
              </a:rPr>
              <a:t> Gupta (Lake Worth, Florida)</a:t>
            </a:r>
          </a:p>
        </p:txBody>
      </p:sp>
      <p:pic>
        <p:nvPicPr>
          <p:cNvPr id="6" name="Picture 5" descr="A person smiling for the camera&#10;&#10;Description automatically generated with medium confidence">
            <a:extLst>
              <a:ext uri="{FF2B5EF4-FFF2-40B4-BE49-F238E27FC236}">
                <a16:creationId xmlns:a16="http://schemas.microsoft.com/office/drawing/2014/main" id="{C9D8F30B-442F-8820-9770-CC5B61135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6070" y="2119184"/>
            <a:ext cx="6524911" cy="3670262"/>
          </a:xfrm>
          <a:prstGeom prst="rect">
            <a:avLst/>
          </a:prstGeom>
        </p:spPr>
      </p:pic>
    </p:spTree>
    <p:extLst>
      <p:ext uri="{BB962C8B-B14F-4D97-AF65-F5344CB8AC3E}">
        <p14:creationId xmlns:p14="http://schemas.microsoft.com/office/powerpoint/2010/main" val="1030899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A 78-year-old man with PMH of alcoholic cirrhosis and newly diagnosed multifocal HCC </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104183" y="5737895"/>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John Yang (Fall River, Massachusetts)</a:t>
            </a:r>
            <a:endParaRPr kumimoji="0" lang="en-US" sz="2800" b="1" i="0" u="none" strike="noStrike" kern="1200" cap="none" spc="0" normalizeH="0" baseline="0" noProof="0" dirty="0">
              <a:ln>
                <a:noFill/>
              </a:ln>
              <a:solidFill>
                <a:srgbClr val="062060"/>
              </a:solidFill>
              <a:effectLst/>
              <a:uLnTx/>
              <a:uFillTx/>
              <a:latin typeface="Calibri" panose="020F0502020204030204" pitchFamily="34" charset="0"/>
              <a:ea typeface="MS PGothic" pitchFamily="34" charset="-128"/>
              <a:cs typeface="Calibri" panose="020F0502020204030204" pitchFamily="34" charset="0"/>
            </a:endParaRPr>
          </a:p>
        </p:txBody>
      </p:sp>
      <p:pic>
        <p:nvPicPr>
          <p:cNvPr id="4" name="Picture 3" descr="A person wearing glasses and a suit&#10;&#10;Description automatically generated with medium confidence">
            <a:extLst>
              <a:ext uri="{FF2B5EF4-FFF2-40B4-BE49-F238E27FC236}">
                <a16:creationId xmlns:a16="http://schemas.microsoft.com/office/drawing/2014/main" id="{00E0FF77-7A45-AC43-71C7-DD3F63FBF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982" y="1966669"/>
            <a:ext cx="6704402" cy="3771226"/>
          </a:xfrm>
          <a:prstGeom prst="rect">
            <a:avLst/>
          </a:prstGeom>
        </p:spPr>
      </p:pic>
    </p:spTree>
    <p:extLst>
      <p:ext uri="{BB962C8B-B14F-4D97-AF65-F5344CB8AC3E}">
        <p14:creationId xmlns:p14="http://schemas.microsoft.com/office/powerpoint/2010/main" val="1099552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An 82-year-old man with NASH liver cirrhosis and advanced HCC who develops proteinuria on atezolizumab/bevacizumab</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76392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a:t>
            </a:r>
            <a:r>
              <a:rPr lang="en-US" sz="2800" dirty="0" err="1">
                <a:solidFill>
                  <a:srgbClr val="062060"/>
                </a:solidFill>
              </a:rPr>
              <a:t>Liudmila</a:t>
            </a:r>
            <a:r>
              <a:rPr lang="en-US" sz="2800" dirty="0">
                <a:solidFill>
                  <a:srgbClr val="062060"/>
                </a:solidFill>
              </a:rPr>
              <a:t> Schafer (Kansas City, Missouri)</a:t>
            </a:r>
          </a:p>
        </p:txBody>
      </p:sp>
      <p:pic>
        <p:nvPicPr>
          <p:cNvPr id="2" name="Picture 1" descr="A person smiling for the camera&#10;&#10;Description automatically generated with low confidence">
            <a:extLst>
              <a:ext uri="{FF2B5EF4-FFF2-40B4-BE49-F238E27FC236}">
                <a16:creationId xmlns:a16="http://schemas.microsoft.com/office/drawing/2014/main" id="{96658AF2-0519-A0FD-AEF3-616B2EF4C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632" y="2119184"/>
            <a:ext cx="6479537" cy="3644739"/>
          </a:xfrm>
          <a:prstGeom prst="rect">
            <a:avLst/>
          </a:prstGeom>
        </p:spPr>
      </p:pic>
    </p:spTree>
    <p:extLst>
      <p:ext uri="{BB962C8B-B14F-4D97-AF65-F5344CB8AC3E}">
        <p14:creationId xmlns:p14="http://schemas.microsoft.com/office/powerpoint/2010/main" val="2774213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0CCE5C-26EB-ED66-468A-40E30AB3D165}"/>
              </a:ext>
            </a:extLst>
          </p:cNvPr>
          <p:cNvSpPr/>
          <p:nvPr/>
        </p:nvSpPr>
        <p:spPr bwMode="auto">
          <a:xfrm>
            <a:off x="263352" y="2636912"/>
            <a:ext cx="11816208"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sz="2800" dirty="0"/>
              <a:t>Dr Kelley </a:t>
            </a:r>
            <a:endParaRPr lang="en-US" sz="2800" dirty="0">
              <a:solidFill>
                <a:srgbClr val="0432FF"/>
              </a:solidFill>
            </a:endParaRPr>
          </a:p>
        </p:txBody>
      </p:sp>
      <p:sp>
        <p:nvSpPr>
          <p:cNvPr id="6" name="Content Placeholder 5"/>
          <p:cNvSpPr>
            <a:spLocks noGrp="1"/>
          </p:cNvSpPr>
          <p:nvPr>
            <p:ph idx="1"/>
          </p:nvPr>
        </p:nvSpPr>
        <p:spPr>
          <a:xfrm>
            <a:off x="479376" y="1268760"/>
            <a:ext cx="11600184" cy="5589240"/>
          </a:xfrm>
        </p:spPr>
        <p:txBody>
          <a:bodyPr/>
          <a:lstStyle/>
          <a:p>
            <a:pPr marL="98425" indent="0">
              <a:spcBef>
                <a:spcPts val="1800"/>
              </a:spcBef>
              <a:spcAft>
                <a:spcPts val="0"/>
              </a:spcAft>
              <a:buNone/>
            </a:pPr>
            <a:r>
              <a:rPr lang="en-US" sz="2200" dirty="0">
                <a:solidFill>
                  <a:schemeClr val="tx1"/>
                </a:solidFill>
              </a:rPr>
              <a:t>Introduction</a:t>
            </a:r>
          </a:p>
          <a:p>
            <a:pPr marL="98425" indent="0">
              <a:spcBef>
                <a:spcPts val="1800"/>
              </a:spcBef>
              <a:spcAft>
                <a:spcPts val="0"/>
              </a:spcAft>
              <a:buNone/>
            </a:pPr>
            <a:r>
              <a:rPr lang="en-US" sz="2200" dirty="0">
                <a:solidFill>
                  <a:schemeClr val="tx1"/>
                </a:solidFill>
              </a:rPr>
              <a:t>MODULE 1: Hepatocellular Carcinoma</a:t>
            </a:r>
          </a:p>
          <a:p>
            <a:pPr>
              <a:spcBef>
                <a:spcPts val="800"/>
              </a:spcBef>
              <a:spcAft>
                <a:spcPts val="0"/>
              </a:spcAft>
            </a:pPr>
            <a:r>
              <a:rPr lang="en-US" sz="2000" b="0" dirty="0">
                <a:solidFill>
                  <a:schemeClr val="tx1"/>
                </a:solidFill>
              </a:rPr>
              <a:t>Case Presentations</a:t>
            </a:r>
          </a:p>
          <a:p>
            <a:pPr>
              <a:spcBef>
                <a:spcPts val="800"/>
              </a:spcBef>
              <a:spcAft>
                <a:spcPts val="0"/>
              </a:spcAft>
            </a:pPr>
            <a:r>
              <a:rPr lang="en-US" sz="2000" b="0" dirty="0">
                <a:solidFill>
                  <a:schemeClr val="bg1"/>
                </a:solidFill>
              </a:rPr>
              <a:t>Journal Club with Dr Kelley </a:t>
            </a:r>
          </a:p>
          <a:p>
            <a:pPr marL="98425" indent="0">
              <a:spcBef>
                <a:spcPts val="1800"/>
              </a:spcBef>
              <a:spcAft>
                <a:spcPts val="0"/>
              </a:spcAft>
              <a:buNone/>
            </a:pPr>
            <a:r>
              <a:rPr lang="en-US" sz="2200" dirty="0">
                <a:solidFill>
                  <a:schemeClr val="tx1"/>
                </a:solidFill>
              </a:rPr>
              <a:t>MODULE 2: Biliary Tract Cancers</a:t>
            </a:r>
          </a:p>
          <a:p>
            <a:pPr>
              <a:spcBef>
                <a:spcPts val="800"/>
              </a:spcBef>
              <a:spcAft>
                <a:spcPts val="0"/>
              </a:spcAft>
            </a:pPr>
            <a:r>
              <a:rPr lang="en-US" sz="2000" b="0" dirty="0">
                <a:solidFill>
                  <a:schemeClr val="tx1"/>
                </a:solidFill>
              </a:rPr>
              <a:t>Case Presentations</a:t>
            </a:r>
          </a:p>
          <a:p>
            <a:pPr>
              <a:spcBef>
                <a:spcPts val="800"/>
              </a:spcBef>
              <a:spcAft>
                <a:spcPts val="0"/>
              </a:spcAft>
            </a:pPr>
            <a:r>
              <a:rPr lang="en-US" sz="2000" b="0" dirty="0">
                <a:solidFill>
                  <a:schemeClr val="tx1"/>
                </a:solidFill>
              </a:rPr>
              <a:t>Key Recent Data Sets; Journal Club with Dr Kelley </a:t>
            </a:r>
          </a:p>
          <a:p>
            <a:pPr marL="98425" indent="0">
              <a:spcBef>
                <a:spcPts val="1800"/>
              </a:spcBef>
              <a:spcAft>
                <a:spcPts val="0"/>
              </a:spcAft>
              <a:buNone/>
            </a:pPr>
            <a:r>
              <a:rPr lang="en-US" sz="2200" dirty="0">
                <a:solidFill>
                  <a:schemeClr val="tx1"/>
                </a:solidFill>
              </a:rPr>
              <a:t>MODULE 3: Appendix of Key Publications</a:t>
            </a:r>
          </a:p>
          <a:p>
            <a:pPr marL="98425" indent="0">
              <a:spcBef>
                <a:spcPts val="1800"/>
              </a:spcBef>
              <a:spcAft>
                <a:spcPts val="0"/>
              </a:spcAft>
              <a:buNone/>
            </a:pPr>
            <a:endParaRPr lang="en-US" sz="2000" dirty="0"/>
          </a:p>
        </p:txBody>
      </p:sp>
    </p:spTree>
    <p:custDataLst>
      <p:tags r:id="rId1"/>
    </p:custDataLst>
    <p:extLst>
      <p:ext uri="{BB962C8B-B14F-4D97-AF65-F5344CB8AC3E}">
        <p14:creationId xmlns:p14="http://schemas.microsoft.com/office/powerpoint/2010/main" val="1070182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Text&#10;&#10;Description automatically generated">
            <a:extLst>
              <a:ext uri="{FF2B5EF4-FFF2-40B4-BE49-F238E27FC236}">
                <a16:creationId xmlns:a16="http://schemas.microsoft.com/office/drawing/2014/main" id="{FA03B93B-EFA4-B5E9-09C7-697E6E24D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78" y="1556792"/>
            <a:ext cx="11642370" cy="3751804"/>
          </a:xfrm>
          <a:prstGeom prst="rect">
            <a:avLst/>
          </a:prstGeom>
        </p:spPr>
      </p:pic>
      <p:sp>
        <p:nvSpPr>
          <p:cNvPr id="5" name="TextBox 4">
            <a:extLst>
              <a:ext uri="{FF2B5EF4-FFF2-40B4-BE49-F238E27FC236}">
                <a16:creationId xmlns:a16="http://schemas.microsoft.com/office/drawing/2014/main" id="{0BFBDD27-DA62-EB68-2999-20337646803C}"/>
              </a:ext>
            </a:extLst>
          </p:cNvPr>
          <p:cNvSpPr txBox="1"/>
          <p:nvPr/>
        </p:nvSpPr>
        <p:spPr>
          <a:xfrm>
            <a:off x="5519936" y="2060848"/>
            <a:ext cx="6009979" cy="430887"/>
          </a:xfrm>
          <a:prstGeom prst="rect">
            <a:avLst/>
          </a:prstGeom>
          <a:noFill/>
        </p:spPr>
        <p:txBody>
          <a:bodyPr wrap="none" rtlCol="0">
            <a:spAutoFit/>
          </a:bodyPr>
          <a:lstStyle/>
          <a:p>
            <a:r>
              <a:rPr lang="en-US" sz="2200" dirty="0">
                <a:solidFill>
                  <a:srgbClr val="850551"/>
                </a:solidFill>
              </a:rPr>
              <a:t>Gastrointestinal Cancers Symposium 2022.</a:t>
            </a:r>
          </a:p>
        </p:txBody>
      </p:sp>
    </p:spTree>
    <p:extLst>
      <p:ext uri="{BB962C8B-B14F-4D97-AF65-F5344CB8AC3E}">
        <p14:creationId xmlns:p14="http://schemas.microsoft.com/office/powerpoint/2010/main" val="882238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368F6DC1-117C-71A4-0A9E-EDDE502A1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92" y="1700808"/>
            <a:ext cx="11521280" cy="3600400"/>
          </a:xfrm>
          <a:prstGeom prst="rect">
            <a:avLst/>
          </a:prstGeom>
        </p:spPr>
      </p:pic>
      <p:sp>
        <p:nvSpPr>
          <p:cNvPr id="5" name="TextBox 4">
            <a:extLst>
              <a:ext uri="{FF2B5EF4-FFF2-40B4-BE49-F238E27FC236}">
                <a16:creationId xmlns:a16="http://schemas.microsoft.com/office/drawing/2014/main" id="{628B0F49-CDEC-65E3-D89F-5BFAB7BE7B8A}"/>
              </a:ext>
            </a:extLst>
          </p:cNvPr>
          <p:cNvSpPr txBox="1"/>
          <p:nvPr/>
        </p:nvSpPr>
        <p:spPr>
          <a:xfrm>
            <a:off x="7681869" y="1916832"/>
            <a:ext cx="4067139" cy="430887"/>
          </a:xfrm>
          <a:prstGeom prst="rect">
            <a:avLst/>
          </a:prstGeom>
          <a:noFill/>
        </p:spPr>
        <p:txBody>
          <a:bodyPr wrap="none" rtlCol="0">
            <a:spAutoFit/>
          </a:bodyPr>
          <a:lstStyle/>
          <a:p>
            <a:r>
              <a:rPr lang="en-US" sz="2200" i="1" dirty="0">
                <a:solidFill>
                  <a:srgbClr val="B30538"/>
                </a:solidFill>
              </a:rPr>
              <a:t>Lancet Oncol </a:t>
            </a:r>
            <a:r>
              <a:rPr lang="en-US" sz="2200" dirty="0">
                <a:solidFill>
                  <a:srgbClr val="B30538"/>
                </a:solidFill>
              </a:rPr>
              <a:t>2022;23:77-90. </a:t>
            </a:r>
          </a:p>
        </p:txBody>
      </p:sp>
    </p:spTree>
    <p:extLst>
      <p:ext uri="{BB962C8B-B14F-4D97-AF65-F5344CB8AC3E}">
        <p14:creationId xmlns:p14="http://schemas.microsoft.com/office/powerpoint/2010/main" val="3299230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28D703A2-2F8C-EC37-C2B1-7482044BB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1705200"/>
            <a:ext cx="11406328" cy="3447600"/>
          </a:xfrm>
          <a:prstGeom prst="rect">
            <a:avLst/>
          </a:prstGeom>
        </p:spPr>
      </p:pic>
      <p:sp>
        <p:nvSpPr>
          <p:cNvPr id="5" name="TextBox 4">
            <a:extLst>
              <a:ext uri="{FF2B5EF4-FFF2-40B4-BE49-F238E27FC236}">
                <a16:creationId xmlns:a16="http://schemas.microsoft.com/office/drawing/2014/main" id="{4D514756-A269-31F8-C21F-2B618C7EE21E}"/>
              </a:ext>
            </a:extLst>
          </p:cNvPr>
          <p:cNvSpPr txBox="1"/>
          <p:nvPr/>
        </p:nvSpPr>
        <p:spPr>
          <a:xfrm>
            <a:off x="5087888" y="1916832"/>
            <a:ext cx="6378669" cy="430887"/>
          </a:xfrm>
          <a:prstGeom prst="rect">
            <a:avLst/>
          </a:prstGeom>
          <a:noFill/>
        </p:spPr>
        <p:txBody>
          <a:bodyPr wrap="none" rtlCol="0">
            <a:spAutoFit/>
          </a:bodyPr>
          <a:lstStyle/>
          <a:p>
            <a:r>
              <a:rPr lang="en-US" sz="2200" i="1" dirty="0">
                <a:solidFill>
                  <a:srgbClr val="B30538"/>
                </a:solidFill>
              </a:rPr>
              <a:t>Lancet Oncology </a:t>
            </a:r>
            <a:r>
              <a:rPr lang="en-US" sz="2200" dirty="0">
                <a:solidFill>
                  <a:srgbClr val="B30538"/>
                </a:solidFill>
              </a:rPr>
              <a:t>2022;[Online ahead of print].</a:t>
            </a:r>
          </a:p>
        </p:txBody>
      </p:sp>
    </p:spTree>
    <p:extLst>
      <p:ext uri="{BB962C8B-B14F-4D97-AF65-F5344CB8AC3E}">
        <p14:creationId xmlns:p14="http://schemas.microsoft.com/office/powerpoint/2010/main" val="254389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D65D-1811-EEA0-E336-74AAA18DA91D}"/>
              </a:ext>
            </a:extLst>
          </p:cNvPr>
          <p:cNvSpPr>
            <a:spLocks noGrp="1"/>
          </p:cNvSpPr>
          <p:nvPr>
            <p:ph type="title"/>
          </p:nvPr>
        </p:nvSpPr>
        <p:spPr/>
        <p:txBody>
          <a:bodyPr/>
          <a:lstStyle/>
          <a:p>
            <a:pPr algn="l"/>
            <a:r>
              <a:rPr lang="en-US" dirty="0"/>
              <a:t>COSMIC-312: Overall Survival in the ITT Population </a:t>
            </a:r>
            <a:br>
              <a:rPr lang="en-US" dirty="0"/>
            </a:br>
            <a:r>
              <a:rPr lang="en-US" dirty="0"/>
              <a:t>(Interim Analysis)  </a:t>
            </a:r>
          </a:p>
        </p:txBody>
      </p:sp>
      <p:pic>
        <p:nvPicPr>
          <p:cNvPr id="5" name="Picture 4" descr="Chart, line chart&#10;&#10;Description automatically generated">
            <a:extLst>
              <a:ext uri="{FF2B5EF4-FFF2-40B4-BE49-F238E27FC236}">
                <a16:creationId xmlns:a16="http://schemas.microsoft.com/office/drawing/2014/main" id="{08D587B4-C2AB-1EF0-F6DB-2460CF680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84" y="1370013"/>
            <a:ext cx="8243490" cy="5015954"/>
          </a:xfrm>
          <a:prstGeom prst="rect">
            <a:avLst/>
          </a:prstGeom>
        </p:spPr>
      </p:pic>
      <p:sp>
        <p:nvSpPr>
          <p:cNvPr id="6" name="Rectangle 5">
            <a:extLst>
              <a:ext uri="{FF2B5EF4-FFF2-40B4-BE49-F238E27FC236}">
                <a16:creationId xmlns:a16="http://schemas.microsoft.com/office/drawing/2014/main" id="{6F98D7B9-F09C-962E-7284-A194E35EE3CA}"/>
              </a:ext>
            </a:extLst>
          </p:cNvPr>
          <p:cNvSpPr/>
          <p:nvPr/>
        </p:nvSpPr>
        <p:spPr bwMode="auto">
          <a:xfrm>
            <a:off x="2855640" y="1415578"/>
            <a:ext cx="462306" cy="3572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TextBox 6">
            <a:extLst>
              <a:ext uri="{FF2B5EF4-FFF2-40B4-BE49-F238E27FC236}">
                <a16:creationId xmlns:a16="http://schemas.microsoft.com/office/drawing/2014/main" id="{5C78781B-8A52-7C47-818F-65E7B81D80BE}"/>
              </a:ext>
            </a:extLst>
          </p:cNvPr>
          <p:cNvSpPr txBox="1"/>
          <p:nvPr/>
        </p:nvSpPr>
        <p:spPr>
          <a:xfrm>
            <a:off x="119336" y="6534835"/>
            <a:ext cx="465011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Kelley RK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2022;[Online ahead of print].</a:t>
            </a:r>
          </a:p>
        </p:txBody>
      </p:sp>
    </p:spTree>
    <p:extLst>
      <p:ext uri="{BB962C8B-B14F-4D97-AF65-F5344CB8AC3E}">
        <p14:creationId xmlns:p14="http://schemas.microsoft.com/office/powerpoint/2010/main" val="272032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8DED85-794E-3541-F9BA-26E0D9832D39}"/>
              </a:ext>
            </a:extLst>
          </p:cNvPr>
          <p:cNvSpPr/>
          <p:nvPr/>
        </p:nvSpPr>
        <p:spPr bwMode="auto">
          <a:xfrm>
            <a:off x="1415480" y="5833404"/>
            <a:ext cx="9657016" cy="5479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9F7D65D-1811-EEA0-E336-74AAA18DA91D}"/>
              </a:ext>
            </a:extLst>
          </p:cNvPr>
          <p:cNvSpPr>
            <a:spLocks noGrp="1"/>
          </p:cNvSpPr>
          <p:nvPr>
            <p:ph type="title"/>
          </p:nvPr>
        </p:nvSpPr>
        <p:spPr/>
        <p:txBody>
          <a:bodyPr/>
          <a:lstStyle/>
          <a:p>
            <a:pPr algn="l"/>
            <a:r>
              <a:rPr lang="en-US" dirty="0"/>
              <a:t>COSMIC-312: Progression-Free Survival in the ITT Population (Final Analysis) </a:t>
            </a:r>
          </a:p>
        </p:txBody>
      </p:sp>
      <p:sp>
        <p:nvSpPr>
          <p:cNvPr id="3" name="TextBox 2">
            <a:extLst>
              <a:ext uri="{FF2B5EF4-FFF2-40B4-BE49-F238E27FC236}">
                <a16:creationId xmlns:a16="http://schemas.microsoft.com/office/drawing/2014/main" id="{3C83C643-A47C-6F88-DF3F-CA38FBA732C8}"/>
              </a:ext>
            </a:extLst>
          </p:cNvPr>
          <p:cNvSpPr txBox="1"/>
          <p:nvPr/>
        </p:nvSpPr>
        <p:spPr>
          <a:xfrm>
            <a:off x="119336" y="6534835"/>
            <a:ext cx="465011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Kelley RK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2022;[Online ahead of print].</a:t>
            </a:r>
          </a:p>
        </p:txBody>
      </p:sp>
      <p:pic>
        <p:nvPicPr>
          <p:cNvPr id="5" name="Picture 4" descr="Chart, line chart&#10;&#10;Description automatically generated">
            <a:extLst>
              <a:ext uri="{FF2B5EF4-FFF2-40B4-BE49-F238E27FC236}">
                <a16:creationId xmlns:a16="http://schemas.microsoft.com/office/drawing/2014/main" id="{462F165F-B22F-659B-4D80-EDA59D052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80" y="1405993"/>
            <a:ext cx="9657016" cy="4560708"/>
          </a:xfrm>
          <a:prstGeom prst="rect">
            <a:avLst/>
          </a:prstGeom>
        </p:spPr>
      </p:pic>
      <p:sp>
        <p:nvSpPr>
          <p:cNvPr id="6" name="Rectangle 5">
            <a:extLst>
              <a:ext uri="{FF2B5EF4-FFF2-40B4-BE49-F238E27FC236}">
                <a16:creationId xmlns:a16="http://schemas.microsoft.com/office/drawing/2014/main" id="{BED85D3D-EA4B-5B61-F302-35DE6B3EE35A}"/>
              </a:ext>
            </a:extLst>
          </p:cNvPr>
          <p:cNvSpPr/>
          <p:nvPr/>
        </p:nvSpPr>
        <p:spPr bwMode="auto">
          <a:xfrm>
            <a:off x="1991544" y="1405993"/>
            <a:ext cx="576064" cy="2948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TextBox 6">
            <a:extLst>
              <a:ext uri="{FF2B5EF4-FFF2-40B4-BE49-F238E27FC236}">
                <a16:creationId xmlns:a16="http://schemas.microsoft.com/office/drawing/2014/main" id="{FD208BEF-F651-5E49-0EA5-8185E7E46478}"/>
              </a:ext>
            </a:extLst>
          </p:cNvPr>
          <p:cNvSpPr txBox="1"/>
          <p:nvPr/>
        </p:nvSpPr>
        <p:spPr>
          <a:xfrm>
            <a:off x="5087888" y="5833404"/>
            <a:ext cx="3381439"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72" charset="0"/>
                <a:ea typeface="MS PGothic" charset="0"/>
              </a:rPr>
              <a:t>Time since randomization (months)</a:t>
            </a:r>
          </a:p>
        </p:txBody>
      </p:sp>
    </p:spTree>
    <p:extLst>
      <p:ext uri="{BB962C8B-B14F-4D97-AF65-F5344CB8AC3E}">
        <p14:creationId xmlns:p14="http://schemas.microsoft.com/office/powerpoint/2010/main" val="2453411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EB3C9682-1659-4D14-08F4-FFD10B7D8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59" y="548680"/>
            <a:ext cx="11344881" cy="5495758"/>
          </a:xfrm>
          <a:prstGeom prst="rect">
            <a:avLst/>
          </a:prstGeom>
        </p:spPr>
      </p:pic>
      <p:sp>
        <p:nvSpPr>
          <p:cNvPr id="5" name="TextBox 4">
            <a:extLst>
              <a:ext uri="{FF2B5EF4-FFF2-40B4-BE49-F238E27FC236}">
                <a16:creationId xmlns:a16="http://schemas.microsoft.com/office/drawing/2014/main" id="{5BC4A9ED-A0C9-F4A0-FB9F-9359FAA04151}"/>
              </a:ext>
            </a:extLst>
          </p:cNvPr>
          <p:cNvSpPr txBox="1"/>
          <p:nvPr/>
        </p:nvSpPr>
        <p:spPr>
          <a:xfrm>
            <a:off x="6121392" y="5613551"/>
            <a:ext cx="5743880" cy="430887"/>
          </a:xfrm>
          <a:prstGeom prst="rect">
            <a:avLst/>
          </a:prstGeom>
          <a:noFill/>
        </p:spPr>
        <p:txBody>
          <a:bodyPr wrap="none" rtlCol="0">
            <a:spAutoFit/>
          </a:bodyPr>
          <a:lstStyle/>
          <a:p>
            <a:r>
              <a:rPr lang="en-US" sz="2200" i="1" dirty="0">
                <a:solidFill>
                  <a:srgbClr val="181D6C"/>
                </a:solidFill>
              </a:rPr>
              <a:t>J </a:t>
            </a:r>
            <a:r>
              <a:rPr lang="en-US" sz="2200" i="1" dirty="0" err="1">
                <a:solidFill>
                  <a:srgbClr val="181D6C"/>
                </a:solidFill>
              </a:rPr>
              <a:t>Immunother</a:t>
            </a:r>
            <a:r>
              <a:rPr lang="en-US" sz="2200" i="1" dirty="0">
                <a:solidFill>
                  <a:srgbClr val="181D6C"/>
                </a:solidFill>
              </a:rPr>
              <a:t> Cancer </a:t>
            </a:r>
            <a:r>
              <a:rPr lang="en-US" sz="2200" dirty="0">
                <a:solidFill>
                  <a:srgbClr val="181D6C"/>
                </a:solidFill>
              </a:rPr>
              <a:t>2021;9(9):e002794. </a:t>
            </a:r>
          </a:p>
        </p:txBody>
      </p:sp>
    </p:spTree>
    <p:extLst>
      <p:ext uri="{BB962C8B-B14F-4D97-AF65-F5344CB8AC3E}">
        <p14:creationId xmlns:p14="http://schemas.microsoft.com/office/powerpoint/2010/main" val="106028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headphones&#10;&#10;Description automatically generated with medium confidence">
            <a:extLst>
              <a:ext uri="{FF2B5EF4-FFF2-40B4-BE49-F238E27FC236}">
                <a16:creationId xmlns:a16="http://schemas.microsoft.com/office/drawing/2014/main" id="{53E5A4EE-EC60-0458-1D9A-B757E9D23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260648"/>
            <a:ext cx="2496312" cy="140417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00CE2AD2-3359-99B9-BBD6-091CC45AF19A}"/>
              </a:ext>
            </a:extLst>
          </p:cNvPr>
          <p:cNvSpPr txBox="1"/>
          <p:nvPr/>
        </p:nvSpPr>
        <p:spPr>
          <a:xfrm>
            <a:off x="3135106" y="260648"/>
            <a:ext cx="2140522" cy="830997"/>
          </a:xfrm>
          <a:prstGeom prst="rect">
            <a:avLst/>
          </a:prstGeom>
          <a:noFill/>
        </p:spPr>
        <p:txBody>
          <a:bodyPr wrap="square" rtlCol="0">
            <a:spAutoFit/>
          </a:bodyPr>
          <a:lstStyle/>
          <a:p>
            <a:r>
              <a:rPr lang="en-US" sz="1600" dirty="0">
                <a:solidFill>
                  <a:schemeClr val="tx1"/>
                </a:solidFill>
                <a:latin typeface="Calibri" panose="020F0502020204030204" pitchFamily="34" charset="0"/>
                <a:cs typeface="Calibri" panose="020F0502020204030204" pitchFamily="34" charset="0"/>
              </a:rPr>
              <a:t>Warren S Brenner, MD </a:t>
            </a:r>
          </a:p>
          <a:p>
            <a:r>
              <a:rPr lang="en-US" sz="1600" b="0" dirty="0">
                <a:solidFill>
                  <a:schemeClr val="tx1"/>
                </a:solidFill>
                <a:latin typeface="Calibri" panose="020F0502020204030204" pitchFamily="34" charset="0"/>
                <a:cs typeface="Calibri" panose="020F0502020204030204" pitchFamily="34" charset="0"/>
              </a:rPr>
              <a:t>Lynn Cancer Institute </a:t>
            </a:r>
          </a:p>
          <a:p>
            <a:r>
              <a:rPr lang="en-US" sz="1600" b="0" dirty="0">
                <a:solidFill>
                  <a:schemeClr val="tx1"/>
                </a:solidFill>
                <a:latin typeface="Calibri" panose="020F0502020204030204" pitchFamily="34" charset="0"/>
                <a:cs typeface="Calibri" panose="020F0502020204030204" pitchFamily="34" charset="0"/>
              </a:rPr>
              <a:t>Boca Raton, Florida</a:t>
            </a:r>
          </a:p>
        </p:txBody>
      </p:sp>
      <p:pic>
        <p:nvPicPr>
          <p:cNvPr id="4" name="Picture 3" descr="A person wearing headphones&#10;&#10;Description automatically generated with medium confidence">
            <a:extLst>
              <a:ext uri="{FF2B5EF4-FFF2-40B4-BE49-F238E27FC236}">
                <a16:creationId xmlns:a16="http://schemas.microsoft.com/office/drawing/2014/main" id="{A0EF86A8-1643-9205-FD19-4E6062E7F792}"/>
              </a:ext>
            </a:extLst>
          </p:cNvPr>
          <p:cNvPicPr>
            <a:picLocks noChangeAspect="1"/>
          </p:cNvPicPr>
          <p:nvPr/>
        </p:nvPicPr>
        <p:blipFill>
          <a:blip r:embed="rId3"/>
          <a:stretch>
            <a:fillRect/>
          </a:stretch>
        </p:blipFill>
        <p:spPr>
          <a:xfrm>
            <a:off x="623392" y="1912530"/>
            <a:ext cx="2499388" cy="1405906"/>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E23A494A-F056-8CFF-F9C3-A098891E3FB7}"/>
              </a:ext>
            </a:extLst>
          </p:cNvPr>
          <p:cNvSpPr txBox="1"/>
          <p:nvPr/>
        </p:nvSpPr>
        <p:spPr>
          <a:xfrm>
            <a:off x="3135106" y="1910042"/>
            <a:ext cx="2736304" cy="830997"/>
          </a:xfrm>
          <a:prstGeom prst="rect">
            <a:avLst/>
          </a:prstGeom>
          <a:noFill/>
        </p:spPr>
        <p:txBody>
          <a:bodyPr wrap="square" rtlCol="0">
            <a:spAutoFit/>
          </a:bodyPr>
          <a:lstStyle/>
          <a:p>
            <a:r>
              <a:rPr lang="en-US" sz="1600" b="1" dirty="0">
                <a:solidFill>
                  <a:schemeClr val="tx1"/>
                </a:solidFill>
                <a:latin typeface="Calibri" panose="020F0502020204030204" pitchFamily="34" charset="0"/>
                <a:cs typeface="Calibri" panose="020F0502020204030204" pitchFamily="34" charset="0"/>
              </a:rPr>
              <a:t>Jennifer L Dallas, MD </a:t>
            </a:r>
            <a:br>
              <a:rPr lang="en-US" sz="160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Novant Health Cancer Institute </a:t>
            </a:r>
          </a:p>
          <a:p>
            <a:r>
              <a:rPr lang="en-US" sz="1600" b="0" dirty="0">
                <a:solidFill>
                  <a:schemeClr val="tx1"/>
                </a:solidFill>
                <a:latin typeface="Calibri" panose="020F0502020204030204" pitchFamily="34" charset="0"/>
                <a:cs typeface="Calibri" panose="020F0502020204030204" pitchFamily="34" charset="0"/>
              </a:rPr>
              <a:t>Charlotte, North Carolina</a:t>
            </a:r>
          </a:p>
        </p:txBody>
      </p:sp>
      <p:pic>
        <p:nvPicPr>
          <p:cNvPr id="6" name="Picture 5" descr="A person smiling for the camera&#10;&#10;Description automatically generated with medium confidence">
            <a:extLst>
              <a:ext uri="{FF2B5EF4-FFF2-40B4-BE49-F238E27FC236}">
                <a16:creationId xmlns:a16="http://schemas.microsoft.com/office/drawing/2014/main" id="{B92FBE14-5A0B-AA6D-20EB-D3D99D9D4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92" y="3506867"/>
            <a:ext cx="2499389" cy="1405906"/>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0D79A6B7-FF17-4C8A-6311-93FD133B8DCB}"/>
              </a:ext>
            </a:extLst>
          </p:cNvPr>
          <p:cNvSpPr txBox="1"/>
          <p:nvPr/>
        </p:nvSpPr>
        <p:spPr>
          <a:xfrm>
            <a:off x="3135106" y="3501909"/>
            <a:ext cx="2499390" cy="107721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Shaachi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Gupta, MD, MPH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Florida Cancer Specialists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Lake Worth, Florida</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8" name="Picture 7" descr="A person wearing glasses&#10;&#10;Description automatically generated with medium confidence">
            <a:extLst>
              <a:ext uri="{FF2B5EF4-FFF2-40B4-BE49-F238E27FC236}">
                <a16:creationId xmlns:a16="http://schemas.microsoft.com/office/drawing/2014/main" id="{5BE5DF6E-7A03-B7B2-1378-BA021A1211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315" y="5130024"/>
            <a:ext cx="2499389" cy="140590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80BA9DF8-82E6-91FE-8ABB-592E92D95BF6}"/>
              </a:ext>
            </a:extLst>
          </p:cNvPr>
          <p:cNvSpPr txBox="1"/>
          <p:nvPr/>
        </p:nvSpPr>
        <p:spPr>
          <a:xfrm>
            <a:off x="3132029" y="5130024"/>
            <a:ext cx="2294154" cy="830997"/>
          </a:xfrm>
          <a:prstGeom prst="rect">
            <a:avLst/>
          </a:prstGeom>
          <a:noFill/>
        </p:spPr>
        <p:txBody>
          <a:bodyPr wrap="none" rtlCol="0">
            <a:spAutoFit/>
          </a:bodyPr>
          <a:lstStyle/>
          <a:p>
            <a:r>
              <a:rPr lang="en-US" sz="1600" dirty="0">
                <a:solidFill>
                  <a:schemeClr val="tx1"/>
                </a:solidFill>
                <a:latin typeface="Calibri" panose="020F0502020204030204" pitchFamily="34" charset="0"/>
                <a:cs typeface="Calibri" panose="020F0502020204030204" pitchFamily="34" charset="0"/>
              </a:rPr>
              <a:t>Pavel A Levin, MD, PhD </a:t>
            </a:r>
          </a:p>
          <a:p>
            <a:r>
              <a:rPr lang="en-US" sz="1600" b="0" dirty="0">
                <a:solidFill>
                  <a:schemeClr val="tx1"/>
                </a:solidFill>
                <a:latin typeface="Calibri" panose="020F0502020204030204" pitchFamily="34" charset="0"/>
                <a:cs typeface="Calibri" panose="020F0502020204030204" pitchFamily="34" charset="0"/>
              </a:rPr>
              <a:t>Texas Oncology-Pearland </a:t>
            </a:r>
          </a:p>
          <a:p>
            <a:r>
              <a:rPr lang="en-US" sz="1600" b="0" dirty="0">
                <a:solidFill>
                  <a:schemeClr val="tx1"/>
                </a:solidFill>
                <a:latin typeface="Calibri" panose="020F0502020204030204" pitchFamily="34" charset="0"/>
                <a:cs typeface="Calibri" panose="020F0502020204030204" pitchFamily="34" charset="0"/>
              </a:rPr>
              <a:t>Houston, Texas</a:t>
            </a:r>
          </a:p>
        </p:txBody>
      </p:sp>
      <p:pic>
        <p:nvPicPr>
          <p:cNvPr id="10" name="Picture 9" descr="A person wearing glasses&#10;&#10;Description automatically generated with low confidence">
            <a:extLst>
              <a:ext uri="{FF2B5EF4-FFF2-40B4-BE49-F238E27FC236}">
                <a16:creationId xmlns:a16="http://schemas.microsoft.com/office/drawing/2014/main" id="{B5441CF3-3717-B4AB-26D1-D27488E2E2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9442" y="267912"/>
            <a:ext cx="2499388" cy="1405905"/>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52DB63B3-95A1-84A3-134D-E773C6C7C9E0}"/>
              </a:ext>
            </a:extLst>
          </p:cNvPr>
          <p:cNvSpPr txBox="1"/>
          <p:nvPr/>
        </p:nvSpPr>
        <p:spPr>
          <a:xfrm>
            <a:off x="8694116" y="263817"/>
            <a:ext cx="2606676" cy="830997"/>
          </a:xfrm>
          <a:prstGeom prst="rect">
            <a:avLst/>
          </a:prstGeom>
          <a:noFill/>
        </p:spPr>
        <p:txBody>
          <a:bodyPr wrap="none" rtlCol="0">
            <a:spAutoFit/>
          </a:bodyPr>
          <a:lstStyle/>
          <a:p>
            <a:r>
              <a:rPr lang="en-US" sz="1600" dirty="0" err="1">
                <a:solidFill>
                  <a:schemeClr val="tx1"/>
                </a:solidFill>
                <a:latin typeface="Calibri" panose="020F0502020204030204" pitchFamily="34" charset="0"/>
                <a:cs typeface="Calibri" panose="020F0502020204030204" pitchFamily="34" charset="0"/>
              </a:rPr>
              <a:t>Minesh</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Dinubhai</a:t>
            </a:r>
            <a:r>
              <a:rPr lang="en-US" sz="1600" dirty="0">
                <a:solidFill>
                  <a:schemeClr val="tx1"/>
                </a:solidFill>
                <a:latin typeface="Calibri" panose="020F0502020204030204" pitchFamily="34" charset="0"/>
                <a:cs typeface="Calibri" panose="020F0502020204030204" pitchFamily="34" charset="0"/>
              </a:rPr>
              <a:t> Patel, MD </a:t>
            </a:r>
          </a:p>
          <a:p>
            <a:r>
              <a:rPr lang="en-US" sz="1600" b="0" dirty="0">
                <a:solidFill>
                  <a:schemeClr val="tx1"/>
                </a:solidFill>
                <a:latin typeface="Calibri" panose="020F0502020204030204" pitchFamily="34" charset="0"/>
                <a:cs typeface="Calibri" panose="020F0502020204030204" pitchFamily="34" charset="0"/>
              </a:rPr>
              <a:t>Piedmont Cancer Institute </a:t>
            </a:r>
          </a:p>
          <a:p>
            <a:r>
              <a:rPr lang="en-US" sz="1600" b="0" dirty="0">
                <a:solidFill>
                  <a:schemeClr val="tx1"/>
                </a:solidFill>
                <a:latin typeface="Calibri" panose="020F0502020204030204" pitchFamily="34" charset="0"/>
                <a:cs typeface="Calibri" panose="020F0502020204030204" pitchFamily="34" charset="0"/>
              </a:rPr>
              <a:t>Peachtree City, Georgia</a:t>
            </a:r>
          </a:p>
        </p:txBody>
      </p:sp>
      <p:pic>
        <p:nvPicPr>
          <p:cNvPr id="21" name="Picture 20" descr="A person wearing headphones&#10;&#10;Description automatically generated with medium confidence">
            <a:extLst>
              <a:ext uri="{FF2B5EF4-FFF2-40B4-BE49-F238E27FC236}">
                <a16:creationId xmlns:a16="http://schemas.microsoft.com/office/drawing/2014/main" id="{67DFB9D2-AF46-9E4E-82C5-3F7805C487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0460" y="1921523"/>
            <a:ext cx="2496312" cy="1404176"/>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431BB810-F2F9-E544-900D-9FBC31B41E3F}"/>
              </a:ext>
            </a:extLst>
          </p:cNvPr>
          <p:cNvSpPr txBox="1"/>
          <p:nvPr/>
        </p:nvSpPr>
        <p:spPr>
          <a:xfrm>
            <a:off x="8685134" y="1931871"/>
            <a:ext cx="3106363" cy="1077218"/>
          </a:xfrm>
          <a:prstGeom prst="rect">
            <a:avLst/>
          </a:prstGeom>
          <a:noFill/>
        </p:spPr>
        <p:txBody>
          <a:bodyPr wrap="none" rtlCol="0">
            <a:spAutoFit/>
          </a:bodyPr>
          <a:lstStyle/>
          <a:p>
            <a:r>
              <a:rPr lang="en-US" sz="1600" dirty="0">
                <a:solidFill>
                  <a:schemeClr val="tx1"/>
                </a:solidFill>
                <a:latin typeface="Calibri" panose="020F0502020204030204" pitchFamily="34" charset="0"/>
                <a:cs typeface="Calibri" panose="020F0502020204030204" pitchFamily="34" charset="0"/>
              </a:rPr>
              <a:t>Priya Rudolph, MD, PhD</a:t>
            </a:r>
            <a:br>
              <a:rPr lang="en-US" sz="160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Georgia Cancer Specialists</a:t>
            </a:r>
            <a:br>
              <a:rPr lang="en-US" sz="160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Northside Hospital Cancer Institute</a:t>
            </a:r>
            <a:br>
              <a:rPr lang="en-US" sz="160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Athens, Georgia</a:t>
            </a:r>
            <a:endParaRPr lang="en-US" sz="1600" dirty="0">
              <a:solidFill>
                <a:schemeClr val="tx1"/>
              </a:solidFill>
              <a:latin typeface="Calibri" panose="020F0502020204030204" pitchFamily="34" charset="0"/>
              <a:cs typeface="Calibri" panose="020F0502020204030204" pitchFamily="34" charset="0"/>
            </a:endParaRPr>
          </a:p>
        </p:txBody>
      </p:sp>
      <p:pic>
        <p:nvPicPr>
          <p:cNvPr id="14" name="Picture 13" descr="A person smiling for the camera&#10;&#10;Description automatically generated with low confidence">
            <a:extLst>
              <a:ext uri="{FF2B5EF4-FFF2-40B4-BE49-F238E27FC236}">
                <a16:creationId xmlns:a16="http://schemas.microsoft.com/office/drawing/2014/main" id="{34D663BD-8681-FB4C-9A61-70294313E6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0460" y="3532302"/>
            <a:ext cx="2499387" cy="1405905"/>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FA00437A-3292-A94C-8B35-5B68DBBED5DA}"/>
              </a:ext>
            </a:extLst>
          </p:cNvPr>
          <p:cNvSpPr txBox="1"/>
          <p:nvPr/>
        </p:nvSpPr>
        <p:spPr>
          <a:xfrm>
            <a:off x="8662175" y="3539353"/>
            <a:ext cx="3081453" cy="830997"/>
          </a:xfrm>
          <a:prstGeom prst="rect">
            <a:avLst/>
          </a:prstGeom>
          <a:noFill/>
        </p:spPr>
        <p:txBody>
          <a:bodyPr wrap="square" rtlCol="0">
            <a:spAutoFit/>
          </a:bodyPr>
          <a:lstStyle/>
          <a:p>
            <a:r>
              <a:rPr lang="en-US" sz="1600" dirty="0" err="1">
                <a:solidFill>
                  <a:schemeClr val="tx1"/>
                </a:solidFill>
                <a:latin typeface="Calibri" panose="020F0502020204030204" pitchFamily="34" charset="0"/>
                <a:cs typeface="Calibri" panose="020F0502020204030204" pitchFamily="34" charset="0"/>
              </a:rPr>
              <a:t>Liudmila</a:t>
            </a:r>
            <a:r>
              <a:rPr lang="en-US" sz="1600" dirty="0">
                <a:solidFill>
                  <a:schemeClr val="tx1"/>
                </a:solidFill>
                <a:latin typeface="Calibri" panose="020F0502020204030204" pitchFamily="34" charset="0"/>
                <a:cs typeface="Calibri" panose="020F0502020204030204" pitchFamily="34" charset="0"/>
              </a:rPr>
              <a:t> N Schafer, MD </a:t>
            </a:r>
          </a:p>
          <a:p>
            <a:r>
              <a:rPr lang="en-US" sz="1600" b="0" dirty="0">
                <a:solidFill>
                  <a:schemeClr val="tx1"/>
                </a:solidFill>
                <a:latin typeface="Calibri" panose="020F0502020204030204" pitchFamily="34" charset="0"/>
                <a:cs typeface="Calibri" panose="020F0502020204030204" pitchFamily="34" charset="0"/>
              </a:rPr>
              <a:t>Saint Luke’s Cancer Institute Kansas City, Missouri</a:t>
            </a:r>
          </a:p>
        </p:txBody>
      </p:sp>
      <p:pic>
        <p:nvPicPr>
          <p:cNvPr id="16" name="Picture 15" descr="A person wearing glasses and a suit&#10;&#10;Description automatically generated with medium confidence">
            <a:extLst>
              <a:ext uri="{FF2B5EF4-FFF2-40B4-BE49-F238E27FC236}">
                <a16:creationId xmlns:a16="http://schemas.microsoft.com/office/drawing/2014/main" id="{2A121F2A-D7C6-8243-BD2E-87174A2F4B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9443" y="5130025"/>
            <a:ext cx="2499387" cy="1405905"/>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39F87056-136B-C34E-9361-899B07539F8E}"/>
              </a:ext>
            </a:extLst>
          </p:cNvPr>
          <p:cNvSpPr txBox="1"/>
          <p:nvPr/>
        </p:nvSpPr>
        <p:spPr>
          <a:xfrm>
            <a:off x="8658830" y="5130025"/>
            <a:ext cx="2714629" cy="830997"/>
          </a:xfrm>
          <a:prstGeom prst="rect">
            <a:avLst/>
          </a:prstGeom>
          <a:noFill/>
        </p:spPr>
        <p:txBody>
          <a:bodyPr wrap="square" rtlCol="0">
            <a:spAutoFit/>
          </a:bodyPr>
          <a:lstStyle/>
          <a:p>
            <a:r>
              <a:rPr lang="en-US" sz="1600" dirty="0">
                <a:solidFill>
                  <a:schemeClr val="tx1"/>
                </a:solidFill>
                <a:latin typeface="+mn-lt"/>
              </a:rPr>
              <a:t>John Yang, MD </a:t>
            </a:r>
          </a:p>
          <a:p>
            <a:r>
              <a:rPr lang="en-US" sz="1600" b="0" dirty="0">
                <a:solidFill>
                  <a:schemeClr val="tx1"/>
                </a:solidFill>
                <a:latin typeface="+mn-lt"/>
              </a:rPr>
              <a:t>Oncologist </a:t>
            </a:r>
          </a:p>
          <a:p>
            <a:r>
              <a:rPr lang="en-US" sz="1600" b="0" dirty="0">
                <a:solidFill>
                  <a:schemeClr val="tx1"/>
                </a:solidFill>
                <a:latin typeface="+mn-lt"/>
              </a:rPr>
              <a:t>Fall River, Massachusetts</a:t>
            </a:r>
          </a:p>
        </p:txBody>
      </p:sp>
    </p:spTree>
    <p:extLst>
      <p:ext uri="{BB962C8B-B14F-4D97-AF65-F5344CB8AC3E}">
        <p14:creationId xmlns:p14="http://schemas.microsoft.com/office/powerpoint/2010/main" val="2403353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0CCE5C-26EB-ED66-468A-40E30AB3D165}"/>
              </a:ext>
            </a:extLst>
          </p:cNvPr>
          <p:cNvSpPr/>
          <p:nvPr/>
        </p:nvSpPr>
        <p:spPr bwMode="auto">
          <a:xfrm>
            <a:off x="155340" y="2585472"/>
            <a:ext cx="11924220" cy="41148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sz="2800" dirty="0"/>
              <a:t>Dr Kelley </a:t>
            </a:r>
            <a:endParaRPr lang="en-US" sz="2800" dirty="0">
              <a:solidFill>
                <a:srgbClr val="0432FF"/>
              </a:solidFill>
            </a:endParaRPr>
          </a:p>
        </p:txBody>
      </p:sp>
      <p:sp>
        <p:nvSpPr>
          <p:cNvPr id="6" name="Content Placeholder 5"/>
          <p:cNvSpPr>
            <a:spLocks noGrp="1"/>
          </p:cNvSpPr>
          <p:nvPr>
            <p:ph idx="1"/>
          </p:nvPr>
        </p:nvSpPr>
        <p:spPr>
          <a:xfrm>
            <a:off x="479376" y="1052736"/>
            <a:ext cx="11161240" cy="5589240"/>
          </a:xfrm>
        </p:spPr>
        <p:txBody>
          <a:bodyPr/>
          <a:lstStyle/>
          <a:p>
            <a:pPr marL="98425" indent="0">
              <a:spcBef>
                <a:spcPts val="600"/>
              </a:spcBef>
              <a:spcAft>
                <a:spcPts val="0"/>
              </a:spcAft>
              <a:buNone/>
            </a:pPr>
            <a:r>
              <a:rPr lang="en-US" sz="2200" dirty="0">
                <a:solidFill>
                  <a:schemeClr val="tx1"/>
                </a:solidFill>
              </a:rPr>
              <a:t>Introduction</a:t>
            </a:r>
          </a:p>
          <a:p>
            <a:pPr marL="98425" indent="0">
              <a:spcBef>
                <a:spcPts val="600"/>
              </a:spcBef>
              <a:spcAft>
                <a:spcPts val="0"/>
              </a:spcAft>
              <a:buNone/>
            </a:pPr>
            <a:r>
              <a:rPr lang="en-US" sz="2200" dirty="0">
                <a:solidFill>
                  <a:schemeClr val="tx1"/>
                </a:solidFill>
              </a:rPr>
              <a:t>MODULE 1: Hepatocellular Carcinoma</a:t>
            </a:r>
          </a:p>
          <a:p>
            <a:pPr>
              <a:spcBef>
                <a:spcPts val="400"/>
              </a:spcBef>
              <a:spcAft>
                <a:spcPts val="0"/>
              </a:spcAft>
            </a:pPr>
            <a:r>
              <a:rPr lang="en-US" sz="2000" b="0" dirty="0">
                <a:solidFill>
                  <a:schemeClr val="tx1"/>
                </a:solidFill>
              </a:rPr>
              <a:t>Case Presentations</a:t>
            </a:r>
          </a:p>
          <a:p>
            <a:pPr>
              <a:spcBef>
                <a:spcPts val="400"/>
              </a:spcBef>
              <a:spcAft>
                <a:spcPts val="0"/>
              </a:spcAft>
            </a:pPr>
            <a:r>
              <a:rPr lang="en-US" sz="2000" b="0" dirty="0">
                <a:solidFill>
                  <a:schemeClr val="tx1"/>
                </a:solidFill>
              </a:rPr>
              <a:t>Journal Club with </a:t>
            </a:r>
            <a:r>
              <a:rPr lang="en-US" sz="2000" b="0" dirty="0"/>
              <a:t>Dr Kelley </a:t>
            </a:r>
            <a:endParaRPr lang="en-US" sz="2000" b="0" dirty="0">
              <a:solidFill>
                <a:schemeClr val="tx1"/>
              </a:solidFill>
            </a:endParaRPr>
          </a:p>
          <a:p>
            <a:pPr marL="98425" indent="0">
              <a:spcBef>
                <a:spcPts val="600"/>
              </a:spcBef>
              <a:spcAft>
                <a:spcPts val="0"/>
              </a:spcAft>
              <a:buNone/>
            </a:pPr>
            <a:r>
              <a:rPr lang="en-US" sz="2200" dirty="0">
                <a:solidFill>
                  <a:schemeClr val="bg1"/>
                </a:solidFill>
              </a:rPr>
              <a:t>MODULE 2: Biliary Tract Cancers</a:t>
            </a:r>
          </a:p>
          <a:p>
            <a:pPr>
              <a:spcBef>
                <a:spcPts val="400"/>
              </a:spcBef>
              <a:spcAft>
                <a:spcPts val="0"/>
              </a:spcAft>
              <a:buClr>
                <a:schemeClr val="tx1"/>
              </a:buClr>
            </a:pPr>
            <a:r>
              <a:rPr lang="en-US" sz="2000" b="0" dirty="0">
                <a:solidFill>
                  <a:schemeClr val="tx1"/>
                </a:solidFill>
              </a:rPr>
              <a:t>Case Presentations</a:t>
            </a:r>
          </a:p>
          <a:p>
            <a:pPr>
              <a:spcBef>
                <a:spcPts val="400"/>
              </a:spcBef>
              <a:spcAft>
                <a:spcPts val="0"/>
              </a:spcAft>
            </a:pPr>
            <a:r>
              <a:rPr lang="en-US" sz="2000" b="0" dirty="0">
                <a:solidFill>
                  <a:schemeClr val="tx1"/>
                </a:solidFill>
              </a:rPr>
              <a:t>Key Recent Data Sets; Journal Club with Dr Kelley </a:t>
            </a:r>
          </a:p>
          <a:p>
            <a:pPr marL="98425" indent="0">
              <a:spcBef>
                <a:spcPts val="600"/>
              </a:spcBef>
              <a:spcAft>
                <a:spcPts val="0"/>
              </a:spcAft>
              <a:buNone/>
            </a:pPr>
            <a:r>
              <a:rPr lang="en-US" sz="2200" dirty="0">
                <a:solidFill>
                  <a:schemeClr val="tx1"/>
                </a:solidFill>
              </a:rPr>
              <a:t>MODULE 3: Appendix of Key Publications</a:t>
            </a:r>
          </a:p>
          <a:p>
            <a:pPr marL="98425" indent="0">
              <a:spcBef>
                <a:spcPts val="1200"/>
              </a:spcBef>
              <a:spcAft>
                <a:spcPts val="0"/>
              </a:spcAft>
              <a:buNone/>
            </a:pPr>
            <a:endParaRPr lang="en-US" sz="2000" dirty="0"/>
          </a:p>
        </p:txBody>
      </p:sp>
    </p:spTree>
    <p:custDataLst>
      <p:tags r:id="rId1"/>
    </p:custDataLst>
    <p:extLst>
      <p:ext uri="{BB962C8B-B14F-4D97-AF65-F5344CB8AC3E}">
        <p14:creationId xmlns:p14="http://schemas.microsoft.com/office/powerpoint/2010/main" val="3554342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0DEF3B27-97B6-5256-D18D-2D79BA8C4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412" y="764704"/>
            <a:ext cx="10585176" cy="5125454"/>
          </a:xfrm>
          <a:prstGeom prst="rect">
            <a:avLst/>
          </a:prstGeom>
        </p:spPr>
      </p:pic>
    </p:spTree>
    <p:extLst>
      <p:ext uri="{BB962C8B-B14F-4D97-AF65-F5344CB8AC3E}">
        <p14:creationId xmlns:p14="http://schemas.microsoft.com/office/powerpoint/2010/main" val="3782936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CB30-202D-9679-990D-1FD107266176}"/>
              </a:ext>
            </a:extLst>
          </p:cNvPr>
          <p:cNvSpPr>
            <a:spLocks noGrp="1"/>
          </p:cNvSpPr>
          <p:nvPr>
            <p:ph type="title"/>
          </p:nvPr>
        </p:nvSpPr>
        <p:spPr/>
        <p:txBody>
          <a:bodyPr/>
          <a:lstStyle/>
          <a:p>
            <a:r>
              <a:rPr lang="en-US" dirty="0">
                <a:solidFill>
                  <a:srgbClr val="0432FF"/>
                </a:solidFill>
              </a:rPr>
              <a:t>TOPAZ-1 Phase III Trial Schema</a:t>
            </a:r>
          </a:p>
        </p:txBody>
      </p:sp>
      <p:sp>
        <p:nvSpPr>
          <p:cNvPr id="4" name="TextBox 3">
            <a:extLst>
              <a:ext uri="{FF2B5EF4-FFF2-40B4-BE49-F238E27FC236}">
                <a16:creationId xmlns:a16="http://schemas.microsoft.com/office/drawing/2014/main" id="{B3C3A834-6B59-FB68-C89B-79F3AE70D3B8}"/>
              </a:ext>
            </a:extLst>
          </p:cNvPr>
          <p:cNvSpPr txBox="1"/>
          <p:nvPr/>
        </p:nvSpPr>
        <p:spPr>
          <a:xfrm>
            <a:off x="241920" y="6478789"/>
            <a:ext cx="6934200"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Oh D-Y et al. Gastrointestinal Cancers Symposium 2022;Abstract 378. </a:t>
            </a:r>
          </a:p>
        </p:txBody>
      </p:sp>
      <p:pic>
        <p:nvPicPr>
          <p:cNvPr id="7" name="Picture 6" descr="Diagram&#10;&#10;Description automatically generated">
            <a:extLst>
              <a:ext uri="{FF2B5EF4-FFF2-40B4-BE49-F238E27FC236}">
                <a16:creationId xmlns:a16="http://schemas.microsoft.com/office/drawing/2014/main" id="{ACCB9FA9-0FA7-EEFF-805E-66D72F537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704" y="1420425"/>
            <a:ext cx="11424592" cy="4291530"/>
          </a:xfrm>
          <a:prstGeom prst="rect">
            <a:avLst/>
          </a:prstGeom>
        </p:spPr>
      </p:pic>
      <p:sp>
        <p:nvSpPr>
          <p:cNvPr id="6" name="TextBox 5">
            <a:extLst>
              <a:ext uri="{FF2B5EF4-FFF2-40B4-BE49-F238E27FC236}">
                <a16:creationId xmlns:a16="http://schemas.microsoft.com/office/drawing/2014/main" id="{18C6572C-4172-5547-8E86-024E90D04273}"/>
              </a:ext>
            </a:extLst>
          </p:cNvPr>
          <p:cNvSpPr txBox="1"/>
          <p:nvPr/>
        </p:nvSpPr>
        <p:spPr>
          <a:xfrm>
            <a:off x="383704" y="5762367"/>
            <a:ext cx="6934200"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BTC = biliary tract cancer</a:t>
            </a:r>
          </a:p>
        </p:txBody>
      </p:sp>
    </p:spTree>
    <p:extLst>
      <p:ext uri="{BB962C8B-B14F-4D97-AF65-F5344CB8AC3E}">
        <p14:creationId xmlns:p14="http://schemas.microsoft.com/office/powerpoint/2010/main" val="1129238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767408" y="203668"/>
            <a:ext cx="10513168" cy="849068"/>
          </a:xfrm>
        </p:spPr>
        <p:txBody>
          <a:bodyPr/>
          <a:lstStyle/>
          <a:p>
            <a:pPr algn="l" defTabSz="609585">
              <a:defRPr/>
            </a:pPr>
            <a:r>
              <a:rPr lang="en-US" altLang="en-US" sz="3200" dirty="0">
                <a:latin typeface="Calibri" panose="020F0502020204030204" pitchFamily="34" charset="0"/>
                <a:cs typeface="Calibri" panose="020F0502020204030204" pitchFamily="34" charset="0"/>
              </a:rPr>
              <a:t>TOPAZ-1: Primary Overall Survival Endpoint with Durvalumab and Gemcitabine/Cisplatin for Advanced Biliary Tract Cancer</a:t>
            </a:r>
          </a:p>
        </p:txBody>
      </p:sp>
      <p:sp>
        <p:nvSpPr>
          <p:cNvPr id="33" name="TextBox 32">
            <a:extLst>
              <a:ext uri="{FF2B5EF4-FFF2-40B4-BE49-F238E27FC236}">
                <a16:creationId xmlns:a16="http://schemas.microsoft.com/office/drawing/2014/main" id="{9EC90B44-8E3E-5746-BF47-B2477686F6BD}"/>
              </a:ext>
            </a:extLst>
          </p:cNvPr>
          <p:cNvSpPr txBox="1"/>
          <p:nvPr/>
        </p:nvSpPr>
        <p:spPr>
          <a:xfrm>
            <a:off x="241920" y="6478789"/>
            <a:ext cx="6934200"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Oh D-Y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NEJM Evidence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June 1, 2022.</a:t>
            </a:r>
          </a:p>
        </p:txBody>
      </p:sp>
      <p:pic>
        <p:nvPicPr>
          <p:cNvPr id="4" name="Picture 3" descr="Graphical user interface, chart, line chart&#10;&#10;Description automatically generated">
            <a:extLst>
              <a:ext uri="{FF2B5EF4-FFF2-40B4-BE49-F238E27FC236}">
                <a16:creationId xmlns:a16="http://schemas.microsoft.com/office/drawing/2014/main" id="{105D47F7-0283-C346-05A8-B9BD80A6C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576" y="1268759"/>
            <a:ext cx="7704856" cy="4909289"/>
          </a:xfrm>
          <a:prstGeom prst="rect">
            <a:avLst/>
          </a:prstGeom>
        </p:spPr>
      </p:pic>
    </p:spTree>
    <p:extLst>
      <p:ext uri="{BB962C8B-B14F-4D97-AF65-F5344CB8AC3E}">
        <p14:creationId xmlns:p14="http://schemas.microsoft.com/office/powerpoint/2010/main" val="2346260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B07B44-F63B-1CC1-59DC-23344DC8DF8B}"/>
              </a:ext>
            </a:extLst>
          </p:cNvPr>
          <p:cNvSpPr/>
          <p:nvPr/>
        </p:nvSpPr>
        <p:spPr bwMode="auto">
          <a:xfrm>
            <a:off x="1292424" y="1052736"/>
            <a:ext cx="8475984" cy="50168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767408" y="203668"/>
            <a:ext cx="10513168" cy="849068"/>
          </a:xfrm>
        </p:spPr>
        <p:txBody>
          <a:bodyPr/>
          <a:lstStyle/>
          <a:p>
            <a:pPr algn="l" defTabSz="609585">
              <a:defRPr/>
            </a:pPr>
            <a:r>
              <a:rPr lang="en-US" altLang="en-US" sz="3200" dirty="0">
                <a:latin typeface="Calibri" panose="020F0502020204030204" pitchFamily="34" charset="0"/>
                <a:cs typeface="Calibri" panose="020F0502020204030204" pitchFamily="34" charset="0"/>
              </a:rPr>
              <a:t>TOPAZ-1: Overall Survival Subgroup Analysis</a:t>
            </a:r>
          </a:p>
        </p:txBody>
      </p:sp>
      <p:grpSp>
        <p:nvGrpSpPr>
          <p:cNvPr id="13" name="Group 12">
            <a:extLst>
              <a:ext uri="{FF2B5EF4-FFF2-40B4-BE49-F238E27FC236}">
                <a16:creationId xmlns:a16="http://schemas.microsoft.com/office/drawing/2014/main" id="{98C21131-8C6F-D3ED-3466-4A5A9045E05B}"/>
              </a:ext>
            </a:extLst>
          </p:cNvPr>
          <p:cNvGrpSpPr/>
          <p:nvPr/>
        </p:nvGrpSpPr>
        <p:grpSpPr>
          <a:xfrm>
            <a:off x="1292424" y="1124744"/>
            <a:ext cx="8331968" cy="4944887"/>
            <a:chOff x="1991544" y="1946966"/>
            <a:chExt cx="3733800" cy="2594574"/>
          </a:xfrm>
        </p:grpSpPr>
        <p:pic>
          <p:nvPicPr>
            <p:cNvPr id="10" name="Picture 9" descr="Table&#10;&#10;Description automatically generated with medium confidence">
              <a:extLst>
                <a:ext uri="{FF2B5EF4-FFF2-40B4-BE49-F238E27FC236}">
                  <a16:creationId xmlns:a16="http://schemas.microsoft.com/office/drawing/2014/main" id="{03A4CDB0-C6CD-B19A-7E93-BFBF63DAD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544" y="1988840"/>
              <a:ext cx="2997200" cy="2552700"/>
            </a:xfrm>
            <a:prstGeom prst="rect">
              <a:avLst/>
            </a:prstGeom>
          </p:spPr>
        </p:pic>
        <p:pic>
          <p:nvPicPr>
            <p:cNvPr id="12" name="Picture 11" descr="Table&#10;&#10;Description automatically generated">
              <a:extLst>
                <a:ext uri="{FF2B5EF4-FFF2-40B4-BE49-F238E27FC236}">
                  <a16:creationId xmlns:a16="http://schemas.microsoft.com/office/drawing/2014/main" id="{92A730C4-2E19-9D3F-1454-274D6D80A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744" y="1946966"/>
              <a:ext cx="736600" cy="2273300"/>
            </a:xfrm>
            <a:prstGeom prst="rect">
              <a:avLst/>
            </a:prstGeom>
          </p:spPr>
        </p:pic>
      </p:grpSp>
      <p:sp>
        <p:nvSpPr>
          <p:cNvPr id="8" name="Rectangle 7">
            <a:extLst>
              <a:ext uri="{FF2B5EF4-FFF2-40B4-BE49-F238E27FC236}">
                <a16:creationId xmlns:a16="http://schemas.microsoft.com/office/drawing/2014/main" id="{75634B70-8EE1-8BE1-069B-5C25F86590A7}"/>
              </a:ext>
            </a:extLst>
          </p:cNvPr>
          <p:cNvSpPr/>
          <p:nvPr/>
        </p:nvSpPr>
        <p:spPr bwMode="auto">
          <a:xfrm>
            <a:off x="7626437" y="1204550"/>
            <a:ext cx="360040" cy="3014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9" name="TextBox 8">
            <a:extLst>
              <a:ext uri="{FF2B5EF4-FFF2-40B4-BE49-F238E27FC236}">
                <a16:creationId xmlns:a16="http://schemas.microsoft.com/office/drawing/2014/main" id="{11F55ADE-573C-CE4A-A582-B4E3AA4E7B02}"/>
              </a:ext>
            </a:extLst>
          </p:cNvPr>
          <p:cNvSpPr txBox="1"/>
          <p:nvPr/>
        </p:nvSpPr>
        <p:spPr>
          <a:xfrm>
            <a:off x="241920" y="6478789"/>
            <a:ext cx="6934200"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Oh D-Y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NEJM Evidence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June 1, 2022.</a:t>
            </a:r>
          </a:p>
        </p:txBody>
      </p:sp>
    </p:spTree>
    <p:extLst>
      <p:ext uri="{BB962C8B-B14F-4D97-AF65-F5344CB8AC3E}">
        <p14:creationId xmlns:p14="http://schemas.microsoft.com/office/powerpoint/2010/main" val="3510919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CB30-202D-9679-990D-1FD107266176}"/>
              </a:ext>
            </a:extLst>
          </p:cNvPr>
          <p:cNvSpPr>
            <a:spLocks noGrp="1"/>
          </p:cNvSpPr>
          <p:nvPr>
            <p:ph type="title"/>
          </p:nvPr>
        </p:nvSpPr>
        <p:spPr/>
        <p:txBody>
          <a:bodyPr/>
          <a:lstStyle/>
          <a:p>
            <a:r>
              <a:rPr lang="en-US" dirty="0">
                <a:solidFill>
                  <a:srgbClr val="0432FF"/>
                </a:solidFill>
              </a:rPr>
              <a:t>TOPAZ-1: Adverse Event Summary</a:t>
            </a:r>
          </a:p>
        </p:txBody>
      </p:sp>
      <p:pic>
        <p:nvPicPr>
          <p:cNvPr id="5" name="Picture 4" descr="Table&#10;&#10;Description automatically generated">
            <a:extLst>
              <a:ext uri="{FF2B5EF4-FFF2-40B4-BE49-F238E27FC236}">
                <a16:creationId xmlns:a16="http://schemas.microsoft.com/office/drawing/2014/main" id="{C7AC469F-A7DE-2159-0415-33860E692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292" y="1556792"/>
            <a:ext cx="11281415" cy="4071590"/>
          </a:xfrm>
          <a:prstGeom prst="rect">
            <a:avLst/>
          </a:prstGeom>
        </p:spPr>
      </p:pic>
      <p:sp>
        <p:nvSpPr>
          <p:cNvPr id="6" name="TextBox 5">
            <a:extLst>
              <a:ext uri="{FF2B5EF4-FFF2-40B4-BE49-F238E27FC236}">
                <a16:creationId xmlns:a16="http://schemas.microsoft.com/office/drawing/2014/main" id="{AE7F2494-D140-5344-B77D-0C7BCE6C1525}"/>
              </a:ext>
            </a:extLst>
          </p:cNvPr>
          <p:cNvSpPr txBox="1"/>
          <p:nvPr/>
        </p:nvSpPr>
        <p:spPr>
          <a:xfrm>
            <a:off x="241920" y="6478789"/>
            <a:ext cx="6934200"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Oh D-Y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NEJM Evidence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June 1, 2022.</a:t>
            </a:r>
          </a:p>
        </p:txBody>
      </p:sp>
    </p:spTree>
    <p:extLst>
      <p:ext uri="{BB962C8B-B14F-4D97-AF65-F5344CB8AC3E}">
        <p14:creationId xmlns:p14="http://schemas.microsoft.com/office/powerpoint/2010/main" val="2208714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A9A55218-58DA-878B-F16D-0FDACBDE2AD1}"/>
              </a:ext>
            </a:extLst>
          </p:cNvPr>
          <p:cNvPicPr>
            <a:picLocks noChangeAspect="1"/>
          </p:cNvPicPr>
          <p:nvPr/>
        </p:nvPicPr>
        <p:blipFill>
          <a:blip r:embed="rId2"/>
          <a:stretch>
            <a:fillRect/>
          </a:stretch>
        </p:blipFill>
        <p:spPr>
          <a:xfrm>
            <a:off x="416614" y="501041"/>
            <a:ext cx="11358771" cy="5535463"/>
          </a:xfrm>
          <a:prstGeom prst="rect">
            <a:avLst/>
          </a:prstGeom>
        </p:spPr>
      </p:pic>
      <p:sp>
        <p:nvSpPr>
          <p:cNvPr id="9" name="TextBox 8">
            <a:extLst>
              <a:ext uri="{FF2B5EF4-FFF2-40B4-BE49-F238E27FC236}">
                <a16:creationId xmlns:a16="http://schemas.microsoft.com/office/drawing/2014/main" id="{454106AB-5B4F-9023-F1BA-411A75C7848E}"/>
              </a:ext>
            </a:extLst>
          </p:cNvPr>
          <p:cNvSpPr txBox="1"/>
          <p:nvPr/>
        </p:nvSpPr>
        <p:spPr>
          <a:xfrm>
            <a:off x="4218738" y="1016860"/>
            <a:ext cx="248067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30951"/>
                </a:solidFill>
                <a:effectLst/>
                <a:uLnTx/>
                <a:uFillTx/>
                <a:latin typeface="Calibri"/>
                <a:ea typeface="+mn-ea"/>
                <a:cs typeface="+mn-cs"/>
              </a:rPr>
              <a:t>2022 | Abstract O-1</a:t>
            </a:r>
          </a:p>
        </p:txBody>
      </p:sp>
    </p:spTree>
    <p:extLst>
      <p:ext uri="{BB962C8B-B14F-4D97-AF65-F5344CB8AC3E}">
        <p14:creationId xmlns:p14="http://schemas.microsoft.com/office/powerpoint/2010/main" val="2377324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97AF8-797F-EC25-4DEB-76A9496DC52B}"/>
              </a:ext>
            </a:extLst>
          </p:cNvPr>
          <p:cNvSpPr>
            <a:spLocks noGrp="1"/>
          </p:cNvSpPr>
          <p:nvPr>
            <p:ph type="title"/>
          </p:nvPr>
        </p:nvSpPr>
        <p:spPr>
          <a:xfrm>
            <a:off x="916516" y="48852"/>
            <a:ext cx="10358967" cy="1143000"/>
          </a:xfrm>
        </p:spPr>
        <p:txBody>
          <a:bodyPr/>
          <a:lstStyle/>
          <a:p>
            <a:r>
              <a:rPr lang="en-US" dirty="0"/>
              <a:t>TOPAZ-1: OS by Primary Tumor Location and Region</a:t>
            </a:r>
          </a:p>
        </p:txBody>
      </p:sp>
      <p:pic>
        <p:nvPicPr>
          <p:cNvPr id="5" name="Picture 4" descr="Table&#10;&#10;Description automatically generated">
            <a:extLst>
              <a:ext uri="{FF2B5EF4-FFF2-40B4-BE49-F238E27FC236}">
                <a16:creationId xmlns:a16="http://schemas.microsoft.com/office/drawing/2014/main" id="{F641AB52-D84B-B1D4-B0F7-DCAA00CBF0E9}"/>
              </a:ext>
            </a:extLst>
          </p:cNvPr>
          <p:cNvPicPr>
            <a:picLocks noChangeAspect="1"/>
          </p:cNvPicPr>
          <p:nvPr/>
        </p:nvPicPr>
        <p:blipFill>
          <a:blip r:embed="rId2"/>
          <a:stretch>
            <a:fillRect/>
          </a:stretch>
        </p:blipFill>
        <p:spPr>
          <a:xfrm>
            <a:off x="441789" y="1047965"/>
            <a:ext cx="11420592" cy="5040916"/>
          </a:xfrm>
          <a:prstGeom prst="rect">
            <a:avLst/>
          </a:prstGeom>
        </p:spPr>
      </p:pic>
      <p:sp>
        <p:nvSpPr>
          <p:cNvPr id="7" name="TextBox 6">
            <a:extLst>
              <a:ext uri="{FF2B5EF4-FFF2-40B4-BE49-F238E27FC236}">
                <a16:creationId xmlns:a16="http://schemas.microsoft.com/office/drawing/2014/main" id="{07B92BF9-1BCB-BC49-88AB-9A33286FE775}"/>
              </a:ext>
            </a:extLst>
          </p:cNvPr>
          <p:cNvSpPr txBox="1"/>
          <p:nvPr/>
        </p:nvSpPr>
        <p:spPr>
          <a:xfrm>
            <a:off x="0" y="6519595"/>
            <a:ext cx="610308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He AR et al. ESMO World Congress on Gastrointestinal </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Cancer;Abstract</a:t>
            </a:r>
            <a:r>
              <a:rPr kumimoji="0" lang="en-US" sz="1500" b="0" i="0" u="none" strike="noStrike" kern="1200" cap="none" spc="0" normalizeH="0" baseline="0" noProof="0" dirty="0">
                <a:ln>
                  <a:noFill/>
                </a:ln>
                <a:solidFill>
                  <a:srgbClr val="000000"/>
                </a:solidFill>
                <a:effectLst/>
                <a:uLnTx/>
                <a:uFillTx/>
                <a:latin typeface="Calibri"/>
                <a:ea typeface="+mn-ea"/>
                <a:cs typeface="+mn-cs"/>
              </a:rPr>
              <a:t> O-1.</a:t>
            </a:r>
          </a:p>
        </p:txBody>
      </p:sp>
    </p:spTree>
    <p:extLst>
      <p:ext uri="{BB962C8B-B14F-4D97-AF65-F5344CB8AC3E}">
        <p14:creationId xmlns:p14="http://schemas.microsoft.com/office/powerpoint/2010/main" val="8197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97AF8-797F-EC25-4DEB-76A9496DC52B}"/>
              </a:ext>
            </a:extLst>
          </p:cNvPr>
          <p:cNvSpPr>
            <a:spLocks noGrp="1"/>
          </p:cNvSpPr>
          <p:nvPr>
            <p:ph type="title"/>
          </p:nvPr>
        </p:nvSpPr>
        <p:spPr/>
        <p:txBody>
          <a:bodyPr/>
          <a:lstStyle/>
          <a:p>
            <a:r>
              <a:rPr lang="en-US" dirty="0"/>
              <a:t>TOPAZ-1: PFS by Primary Tumor Location </a:t>
            </a:r>
          </a:p>
        </p:txBody>
      </p:sp>
      <p:pic>
        <p:nvPicPr>
          <p:cNvPr id="5" name="Picture 4" descr="Graphical user interface&#10;&#10;Description automatically generated with medium confidence">
            <a:extLst>
              <a:ext uri="{FF2B5EF4-FFF2-40B4-BE49-F238E27FC236}">
                <a16:creationId xmlns:a16="http://schemas.microsoft.com/office/drawing/2014/main" id="{ABDFB99F-871F-72F9-222F-448A0B628C7F}"/>
              </a:ext>
            </a:extLst>
          </p:cNvPr>
          <p:cNvPicPr>
            <a:picLocks noChangeAspect="1"/>
          </p:cNvPicPr>
          <p:nvPr/>
        </p:nvPicPr>
        <p:blipFill>
          <a:blip r:embed="rId2"/>
          <a:stretch>
            <a:fillRect/>
          </a:stretch>
        </p:blipFill>
        <p:spPr>
          <a:xfrm>
            <a:off x="614385" y="1370013"/>
            <a:ext cx="10963230" cy="4441363"/>
          </a:xfrm>
          <a:prstGeom prst="rect">
            <a:avLst/>
          </a:prstGeom>
        </p:spPr>
      </p:pic>
      <p:sp>
        <p:nvSpPr>
          <p:cNvPr id="7" name="TextBox 6">
            <a:extLst>
              <a:ext uri="{FF2B5EF4-FFF2-40B4-BE49-F238E27FC236}">
                <a16:creationId xmlns:a16="http://schemas.microsoft.com/office/drawing/2014/main" id="{99416064-2F50-9E48-BCAF-5291FAA47DBE}"/>
              </a:ext>
            </a:extLst>
          </p:cNvPr>
          <p:cNvSpPr txBox="1"/>
          <p:nvPr/>
        </p:nvSpPr>
        <p:spPr>
          <a:xfrm>
            <a:off x="0" y="6519595"/>
            <a:ext cx="610308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He AR et al. ESMO World Congress on Gastrointestinal </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Cancer;Abstract</a:t>
            </a:r>
            <a:r>
              <a:rPr kumimoji="0" lang="en-US" sz="1500" b="0" i="0" u="none" strike="noStrike" kern="1200" cap="none" spc="0" normalizeH="0" baseline="0" noProof="0" dirty="0">
                <a:ln>
                  <a:noFill/>
                </a:ln>
                <a:solidFill>
                  <a:srgbClr val="000000"/>
                </a:solidFill>
                <a:effectLst/>
                <a:uLnTx/>
                <a:uFillTx/>
                <a:latin typeface="Calibri"/>
                <a:ea typeface="+mn-ea"/>
                <a:cs typeface="+mn-cs"/>
              </a:rPr>
              <a:t> O-1.</a:t>
            </a:r>
          </a:p>
        </p:txBody>
      </p:sp>
    </p:spTree>
    <p:extLst>
      <p:ext uri="{BB962C8B-B14F-4D97-AF65-F5344CB8AC3E}">
        <p14:creationId xmlns:p14="http://schemas.microsoft.com/office/powerpoint/2010/main" val="3603686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97AF8-797F-EC25-4DEB-76A9496DC52B}"/>
              </a:ext>
            </a:extLst>
          </p:cNvPr>
          <p:cNvSpPr>
            <a:spLocks noGrp="1"/>
          </p:cNvSpPr>
          <p:nvPr>
            <p:ph type="title"/>
          </p:nvPr>
        </p:nvSpPr>
        <p:spPr/>
        <p:txBody>
          <a:bodyPr/>
          <a:lstStyle/>
          <a:p>
            <a:r>
              <a:rPr lang="en-US" dirty="0"/>
              <a:t>TOPAZ-1: ORR and </a:t>
            </a:r>
            <a:r>
              <a:rPr lang="en-US" dirty="0" err="1"/>
              <a:t>DoR</a:t>
            </a:r>
            <a:r>
              <a:rPr lang="en-US" dirty="0"/>
              <a:t> by Primary Tumor Location</a:t>
            </a:r>
          </a:p>
        </p:txBody>
      </p:sp>
      <p:pic>
        <p:nvPicPr>
          <p:cNvPr id="5" name="Picture 4" descr="Table&#10;&#10;Description automatically generated">
            <a:extLst>
              <a:ext uri="{FF2B5EF4-FFF2-40B4-BE49-F238E27FC236}">
                <a16:creationId xmlns:a16="http://schemas.microsoft.com/office/drawing/2014/main" id="{5057B986-095D-A1B5-3048-C7360C294620}"/>
              </a:ext>
            </a:extLst>
          </p:cNvPr>
          <p:cNvPicPr>
            <a:picLocks noChangeAspect="1"/>
          </p:cNvPicPr>
          <p:nvPr/>
        </p:nvPicPr>
        <p:blipFill>
          <a:blip r:embed="rId2"/>
          <a:stretch>
            <a:fillRect/>
          </a:stretch>
        </p:blipFill>
        <p:spPr>
          <a:xfrm>
            <a:off x="451582" y="1287820"/>
            <a:ext cx="11288835" cy="4476084"/>
          </a:xfrm>
          <a:prstGeom prst="rect">
            <a:avLst/>
          </a:prstGeom>
        </p:spPr>
      </p:pic>
      <p:sp>
        <p:nvSpPr>
          <p:cNvPr id="6" name="TextBox 5">
            <a:extLst>
              <a:ext uri="{FF2B5EF4-FFF2-40B4-BE49-F238E27FC236}">
                <a16:creationId xmlns:a16="http://schemas.microsoft.com/office/drawing/2014/main" id="{2893EEEC-BB82-6745-9256-94A93470E2ED}"/>
              </a:ext>
            </a:extLst>
          </p:cNvPr>
          <p:cNvSpPr txBox="1"/>
          <p:nvPr/>
        </p:nvSpPr>
        <p:spPr>
          <a:xfrm>
            <a:off x="0" y="6519595"/>
            <a:ext cx="610308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He AR et al. ESMO World Congress on Gastrointestinal </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Cancer;Abstract</a:t>
            </a:r>
            <a:r>
              <a:rPr kumimoji="0" lang="en-US" sz="1500" b="0" i="0" u="none" strike="noStrike" kern="1200" cap="none" spc="0" normalizeH="0" baseline="0" noProof="0" dirty="0">
                <a:ln>
                  <a:noFill/>
                </a:ln>
                <a:solidFill>
                  <a:srgbClr val="000000"/>
                </a:solidFill>
                <a:effectLst/>
                <a:uLnTx/>
                <a:uFillTx/>
                <a:latin typeface="Calibri"/>
                <a:ea typeface="+mn-ea"/>
                <a:cs typeface="+mn-cs"/>
              </a:rPr>
              <a:t> O-1.</a:t>
            </a:r>
          </a:p>
        </p:txBody>
      </p:sp>
      <p:sp>
        <p:nvSpPr>
          <p:cNvPr id="7" name="TextBox 6">
            <a:extLst>
              <a:ext uri="{FF2B5EF4-FFF2-40B4-BE49-F238E27FC236}">
                <a16:creationId xmlns:a16="http://schemas.microsoft.com/office/drawing/2014/main" id="{9E9A33C0-52CE-C640-98B9-504377BF716D}"/>
              </a:ext>
            </a:extLst>
          </p:cNvPr>
          <p:cNvSpPr txBox="1"/>
          <p:nvPr/>
        </p:nvSpPr>
        <p:spPr>
          <a:xfrm>
            <a:off x="490330" y="5777474"/>
            <a:ext cx="7934288"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ea typeface="+mn-ea"/>
                <a:cs typeface="+mn-cs"/>
              </a:rPr>
              <a:t>ORR = objective response rate; </a:t>
            </a:r>
            <a:r>
              <a:rPr lang="en-US" sz="1500" b="0" dirty="0" err="1">
                <a:solidFill>
                  <a:srgbClr val="000000"/>
                </a:solidFill>
                <a:latin typeface="Calibri"/>
                <a:ea typeface="+mn-ea"/>
                <a:cs typeface="+mn-cs"/>
              </a:rPr>
              <a:t>DoR</a:t>
            </a:r>
            <a:r>
              <a:rPr lang="en-US" sz="1500" b="0" dirty="0">
                <a:solidFill>
                  <a:srgbClr val="000000"/>
                </a:solidFill>
                <a:latin typeface="Calibri"/>
                <a:ea typeface="+mn-ea"/>
                <a:cs typeface="+mn-cs"/>
              </a:rPr>
              <a:t> = duration of response; OR = odds ratio; TTR = time to response</a:t>
            </a:r>
          </a:p>
        </p:txBody>
      </p:sp>
    </p:spTree>
    <p:extLst>
      <p:ext uri="{BB962C8B-B14F-4D97-AF65-F5344CB8AC3E}">
        <p14:creationId xmlns:p14="http://schemas.microsoft.com/office/powerpoint/2010/main" val="2785638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sz="2800" dirty="0"/>
              <a:t>Dr Kelley </a:t>
            </a:r>
            <a:endParaRPr lang="en-US" sz="2800" dirty="0">
              <a:solidFill>
                <a:srgbClr val="0432FF"/>
              </a:solidFill>
            </a:endParaRPr>
          </a:p>
        </p:txBody>
      </p:sp>
      <p:sp>
        <p:nvSpPr>
          <p:cNvPr id="6" name="Content Placeholder 5"/>
          <p:cNvSpPr>
            <a:spLocks noGrp="1"/>
          </p:cNvSpPr>
          <p:nvPr>
            <p:ph idx="1"/>
          </p:nvPr>
        </p:nvSpPr>
        <p:spPr>
          <a:xfrm>
            <a:off x="479376" y="1268760"/>
            <a:ext cx="11600184" cy="5589240"/>
          </a:xfrm>
        </p:spPr>
        <p:txBody>
          <a:bodyPr/>
          <a:lstStyle/>
          <a:p>
            <a:pPr marL="98425" indent="0">
              <a:spcBef>
                <a:spcPts val="1800"/>
              </a:spcBef>
              <a:spcAft>
                <a:spcPts val="0"/>
              </a:spcAft>
              <a:buNone/>
            </a:pPr>
            <a:r>
              <a:rPr lang="en-US" sz="2200" dirty="0">
                <a:solidFill>
                  <a:schemeClr val="tx1"/>
                </a:solidFill>
              </a:rPr>
              <a:t>Introduction</a:t>
            </a:r>
          </a:p>
          <a:p>
            <a:pPr marL="98425" indent="0">
              <a:spcBef>
                <a:spcPts val="1800"/>
              </a:spcBef>
              <a:spcAft>
                <a:spcPts val="0"/>
              </a:spcAft>
              <a:buNone/>
            </a:pPr>
            <a:r>
              <a:rPr lang="en-US" sz="2200" dirty="0">
                <a:solidFill>
                  <a:schemeClr val="tx1"/>
                </a:solidFill>
              </a:rPr>
              <a:t>MODULE 1: Hepatocellular Carcinoma</a:t>
            </a:r>
          </a:p>
          <a:p>
            <a:pPr>
              <a:spcBef>
                <a:spcPts val="800"/>
              </a:spcBef>
              <a:spcAft>
                <a:spcPts val="0"/>
              </a:spcAft>
            </a:pPr>
            <a:r>
              <a:rPr lang="en-US" sz="2000" b="0" dirty="0">
                <a:solidFill>
                  <a:schemeClr val="tx1"/>
                </a:solidFill>
              </a:rPr>
              <a:t>Case Presentations</a:t>
            </a:r>
          </a:p>
          <a:p>
            <a:pPr>
              <a:spcBef>
                <a:spcPts val="800"/>
              </a:spcBef>
              <a:spcAft>
                <a:spcPts val="0"/>
              </a:spcAft>
            </a:pPr>
            <a:r>
              <a:rPr lang="en-US" sz="2000" b="0" dirty="0">
                <a:solidFill>
                  <a:schemeClr val="tx1"/>
                </a:solidFill>
              </a:rPr>
              <a:t>Journal Club with </a:t>
            </a:r>
            <a:r>
              <a:rPr lang="en-US" sz="2000" b="0" dirty="0"/>
              <a:t>Dr Kelley </a:t>
            </a:r>
            <a:endParaRPr lang="en-US" sz="2000" b="0" dirty="0">
              <a:solidFill>
                <a:schemeClr val="tx1"/>
              </a:solidFill>
            </a:endParaRPr>
          </a:p>
          <a:p>
            <a:pPr marL="98425" indent="0">
              <a:spcBef>
                <a:spcPts val="1800"/>
              </a:spcBef>
              <a:spcAft>
                <a:spcPts val="0"/>
              </a:spcAft>
              <a:buNone/>
            </a:pPr>
            <a:r>
              <a:rPr lang="en-US" sz="2200" dirty="0">
                <a:solidFill>
                  <a:schemeClr val="tx1"/>
                </a:solidFill>
              </a:rPr>
              <a:t>MODULE 2: Biliary Tract Cancers</a:t>
            </a:r>
          </a:p>
          <a:p>
            <a:pPr>
              <a:spcBef>
                <a:spcPts val="800"/>
              </a:spcBef>
              <a:spcAft>
                <a:spcPts val="0"/>
              </a:spcAft>
            </a:pPr>
            <a:r>
              <a:rPr lang="en-US" sz="2000" b="0" dirty="0">
                <a:solidFill>
                  <a:schemeClr val="tx1"/>
                </a:solidFill>
              </a:rPr>
              <a:t>Case Presentations</a:t>
            </a:r>
          </a:p>
          <a:p>
            <a:pPr>
              <a:spcBef>
                <a:spcPts val="800"/>
              </a:spcBef>
              <a:spcAft>
                <a:spcPts val="0"/>
              </a:spcAft>
            </a:pPr>
            <a:r>
              <a:rPr lang="en-US" sz="2000" b="0" dirty="0">
                <a:solidFill>
                  <a:schemeClr val="tx1"/>
                </a:solidFill>
              </a:rPr>
              <a:t>Key Recent Data Sets; Journal Club with Dr Kelley </a:t>
            </a:r>
          </a:p>
          <a:p>
            <a:pPr marL="98425" indent="0">
              <a:spcBef>
                <a:spcPts val="1800"/>
              </a:spcBef>
              <a:spcAft>
                <a:spcPts val="0"/>
              </a:spcAft>
              <a:buNone/>
            </a:pPr>
            <a:r>
              <a:rPr lang="en-US" sz="2200" dirty="0">
                <a:solidFill>
                  <a:schemeClr val="tx1"/>
                </a:solidFill>
              </a:rPr>
              <a:t>MODULE 3: Appendix of Key Publications</a:t>
            </a:r>
          </a:p>
          <a:p>
            <a:pPr marL="98425" indent="0">
              <a:spcBef>
                <a:spcPts val="1800"/>
              </a:spcBef>
              <a:spcAft>
                <a:spcPts val="0"/>
              </a:spcAft>
              <a:buNone/>
            </a:pPr>
            <a:endParaRPr lang="en-US" sz="2000" dirty="0"/>
          </a:p>
        </p:txBody>
      </p:sp>
    </p:spTree>
    <p:custDataLst>
      <p:tags r:id="rId1"/>
    </p:custDataLst>
    <p:extLst>
      <p:ext uri="{BB962C8B-B14F-4D97-AF65-F5344CB8AC3E}">
        <p14:creationId xmlns:p14="http://schemas.microsoft.com/office/powerpoint/2010/main" val="1469983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0CCE5C-26EB-ED66-468A-40E30AB3D165}"/>
              </a:ext>
            </a:extLst>
          </p:cNvPr>
          <p:cNvSpPr/>
          <p:nvPr/>
        </p:nvSpPr>
        <p:spPr bwMode="auto">
          <a:xfrm>
            <a:off x="155340" y="2996952"/>
            <a:ext cx="11924220" cy="41148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sz="2800" dirty="0"/>
              <a:t>Dr Kelley </a:t>
            </a:r>
            <a:endParaRPr lang="en-US" sz="2800" dirty="0">
              <a:solidFill>
                <a:srgbClr val="0432FF"/>
              </a:solidFill>
            </a:endParaRPr>
          </a:p>
        </p:txBody>
      </p:sp>
      <p:sp>
        <p:nvSpPr>
          <p:cNvPr id="6" name="Content Placeholder 5"/>
          <p:cNvSpPr>
            <a:spLocks noGrp="1"/>
          </p:cNvSpPr>
          <p:nvPr>
            <p:ph idx="1"/>
          </p:nvPr>
        </p:nvSpPr>
        <p:spPr>
          <a:xfrm>
            <a:off x="479376" y="1052736"/>
            <a:ext cx="11161240" cy="5589240"/>
          </a:xfrm>
        </p:spPr>
        <p:txBody>
          <a:bodyPr/>
          <a:lstStyle/>
          <a:p>
            <a:pPr marL="98425" indent="0">
              <a:spcBef>
                <a:spcPts val="600"/>
              </a:spcBef>
              <a:spcAft>
                <a:spcPts val="0"/>
              </a:spcAft>
              <a:buNone/>
            </a:pPr>
            <a:r>
              <a:rPr lang="en-US" sz="2200" dirty="0">
                <a:solidFill>
                  <a:schemeClr val="tx1"/>
                </a:solidFill>
              </a:rPr>
              <a:t>Introduction</a:t>
            </a:r>
          </a:p>
          <a:p>
            <a:pPr marL="98425" indent="0">
              <a:spcBef>
                <a:spcPts val="600"/>
              </a:spcBef>
              <a:spcAft>
                <a:spcPts val="0"/>
              </a:spcAft>
              <a:buNone/>
            </a:pPr>
            <a:r>
              <a:rPr lang="en-US" sz="2200" dirty="0">
                <a:solidFill>
                  <a:schemeClr val="tx1"/>
                </a:solidFill>
              </a:rPr>
              <a:t>MODULE 1: Hepatocellular Carcinoma</a:t>
            </a:r>
          </a:p>
          <a:p>
            <a:pPr>
              <a:spcBef>
                <a:spcPts val="400"/>
              </a:spcBef>
              <a:spcAft>
                <a:spcPts val="0"/>
              </a:spcAft>
            </a:pPr>
            <a:r>
              <a:rPr lang="en-US" sz="2000" b="0" dirty="0">
                <a:solidFill>
                  <a:schemeClr val="tx1"/>
                </a:solidFill>
              </a:rPr>
              <a:t>Case Presentations</a:t>
            </a:r>
          </a:p>
          <a:p>
            <a:pPr>
              <a:spcBef>
                <a:spcPts val="400"/>
              </a:spcBef>
              <a:spcAft>
                <a:spcPts val="0"/>
              </a:spcAft>
            </a:pPr>
            <a:r>
              <a:rPr lang="en-US" sz="2000" b="0" dirty="0">
                <a:solidFill>
                  <a:schemeClr val="tx1"/>
                </a:solidFill>
              </a:rPr>
              <a:t>Journal Club with </a:t>
            </a:r>
            <a:r>
              <a:rPr lang="en-US" sz="2000" b="0" dirty="0"/>
              <a:t>Dr Kelley </a:t>
            </a:r>
            <a:endParaRPr lang="en-US" sz="2000" b="0" dirty="0">
              <a:solidFill>
                <a:schemeClr val="tx1"/>
              </a:solidFill>
            </a:endParaRPr>
          </a:p>
          <a:p>
            <a:pPr marL="98425" indent="0">
              <a:spcBef>
                <a:spcPts val="600"/>
              </a:spcBef>
              <a:spcAft>
                <a:spcPts val="0"/>
              </a:spcAft>
              <a:buNone/>
            </a:pPr>
            <a:r>
              <a:rPr lang="en-US" sz="2200" dirty="0">
                <a:solidFill>
                  <a:schemeClr val="tx1"/>
                </a:solidFill>
              </a:rPr>
              <a:t>MODULE 2: Biliary Tract Cancers</a:t>
            </a:r>
          </a:p>
          <a:p>
            <a:pPr>
              <a:spcBef>
                <a:spcPts val="400"/>
              </a:spcBef>
              <a:spcAft>
                <a:spcPts val="0"/>
              </a:spcAft>
              <a:buClr>
                <a:schemeClr val="bg1"/>
              </a:buClr>
            </a:pPr>
            <a:r>
              <a:rPr lang="en-US" sz="2000" b="0" dirty="0">
                <a:solidFill>
                  <a:schemeClr val="bg1"/>
                </a:solidFill>
              </a:rPr>
              <a:t>Case Presentations</a:t>
            </a:r>
          </a:p>
          <a:p>
            <a:pPr lvl="1">
              <a:spcBef>
                <a:spcPts val="1000"/>
              </a:spcBef>
              <a:spcAft>
                <a:spcPts val="0"/>
              </a:spcAft>
            </a:pPr>
            <a:r>
              <a:rPr lang="en-US" sz="1800" b="0" dirty="0">
                <a:solidFill>
                  <a:schemeClr val="tx1"/>
                </a:solidFill>
              </a:rPr>
              <a:t>Dr Rudolph: A 71-year-old woman with metastatic pancreaticobiliary cancer thought to be intrahepatic cholangiocarcinoma</a:t>
            </a:r>
          </a:p>
          <a:p>
            <a:pPr lvl="1">
              <a:spcBef>
                <a:spcPts val="400"/>
              </a:spcBef>
              <a:spcAft>
                <a:spcPts val="0"/>
              </a:spcAft>
            </a:pPr>
            <a:r>
              <a:rPr lang="en-US" sz="1800" b="0" dirty="0">
                <a:solidFill>
                  <a:schemeClr val="tx1"/>
                </a:solidFill>
              </a:rPr>
              <a:t>Dr Levin: A 49-year-old woman with intrahepatic cholangiocarcinoma and </a:t>
            </a:r>
            <a:r>
              <a:rPr lang="en-US" sz="1800" b="0" dirty="0" err="1">
                <a:solidFill>
                  <a:schemeClr val="tx1"/>
                </a:solidFill>
              </a:rPr>
              <a:t>micrometastases</a:t>
            </a:r>
            <a:r>
              <a:rPr lang="en-US" sz="1800" b="0" dirty="0">
                <a:solidFill>
                  <a:schemeClr val="tx1"/>
                </a:solidFill>
              </a:rPr>
              <a:t> in portal lymph nodes</a:t>
            </a:r>
          </a:p>
          <a:p>
            <a:pPr lvl="1">
              <a:spcBef>
                <a:spcPts val="400"/>
              </a:spcBef>
              <a:spcAft>
                <a:spcPts val="0"/>
              </a:spcAft>
            </a:pPr>
            <a:r>
              <a:rPr lang="en-US" sz="1800" b="0" dirty="0">
                <a:solidFill>
                  <a:schemeClr val="tx1"/>
                </a:solidFill>
              </a:rPr>
              <a:t>Dr Dallas: A 66-year-old man with metastatic cholangiocarcinoma who has stable disease on gemcitabine</a:t>
            </a:r>
            <a:br>
              <a:rPr lang="en-US" sz="1800" b="0" dirty="0">
                <a:solidFill>
                  <a:schemeClr val="tx1"/>
                </a:solidFill>
              </a:rPr>
            </a:br>
            <a:r>
              <a:rPr lang="en-US" sz="1800" b="0" dirty="0">
                <a:solidFill>
                  <a:schemeClr val="tx1"/>
                </a:solidFill>
              </a:rPr>
              <a:t>(NGS: MSS, PIK3CA, KRAS G12A)</a:t>
            </a:r>
          </a:p>
          <a:p>
            <a:pPr lvl="1">
              <a:spcBef>
                <a:spcPts val="400"/>
              </a:spcBef>
              <a:spcAft>
                <a:spcPts val="0"/>
              </a:spcAft>
            </a:pPr>
            <a:r>
              <a:rPr lang="en-US" sz="1800" b="0" dirty="0">
                <a:solidFill>
                  <a:schemeClr val="tx1"/>
                </a:solidFill>
              </a:rPr>
              <a:t>Dr Patel: A 72-year-old man with metastatic cholangiocarcinoma with PD on chemoimmunotherapy and Y-90 (NGS: PD-L1 10%, PTEN mutation, MYC alteration)</a:t>
            </a:r>
          </a:p>
          <a:p>
            <a:pPr>
              <a:spcBef>
                <a:spcPts val="400"/>
              </a:spcBef>
              <a:spcAft>
                <a:spcPts val="0"/>
              </a:spcAft>
            </a:pPr>
            <a:r>
              <a:rPr lang="en-US" sz="2000" b="0" dirty="0">
                <a:solidFill>
                  <a:schemeClr val="tx1"/>
                </a:solidFill>
              </a:rPr>
              <a:t>Key Recent Data Sets; Journal Club with Dr Kelley </a:t>
            </a:r>
          </a:p>
          <a:p>
            <a:pPr marL="98425" indent="0">
              <a:spcBef>
                <a:spcPts val="600"/>
              </a:spcBef>
              <a:spcAft>
                <a:spcPts val="0"/>
              </a:spcAft>
              <a:buNone/>
            </a:pPr>
            <a:r>
              <a:rPr lang="en-US" sz="2200" dirty="0">
                <a:solidFill>
                  <a:schemeClr val="tx1"/>
                </a:solidFill>
              </a:rPr>
              <a:t>MODULE 3: Appendix of Key Publications</a:t>
            </a:r>
          </a:p>
          <a:p>
            <a:pPr marL="98425" indent="0">
              <a:spcBef>
                <a:spcPts val="1200"/>
              </a:spcBef>
              <a:spcAft>
                <a:spcPts val="0"/>
              </a:spcAft>
              <a:buNone/>
            </a:pPr>
            <a:endParaRPr lang="en-US" sz="2000" dirty="0"/>
          </a:p>
        </p:txBody>
      </p:sp>
    </p:spTree>
    <p:custDataLst>
      <p:tags r:id="rId1"/>
    </p:custDataLst>
    <p:extLst>
      <p:ext uri="{BB962C8B-B14F-4D97-AF65-F5344CB8AC3E}">
        <p14:creationId xmlns:p14="http://schemas.microsoft.com/office/powerpoint/2010/main" val="2957697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A 71-year-old woman with metastatic pancreaticobiliary cancer thought to be intrahepatic cholangiocarcinoma</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57402" y="5785491"/>
            <a:ext cx="12134598"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lang="en-US" sz="2800" dirty="0">
                <a:solidFill>
                  <a:srgbClr val="062060"/>
                </a:solidFill>
              </a:rPr>
              <a:t>Priya Rudolph (Athens, Georgia)</a:t>
            </a:r>
          </a:p>
        </p:txBody>
      </p:sp>
      <p:pic>
        <p:nvPicPr>
          <p:cNvPr id="4" name="Picture 3" descr="A person wearing headphones&#10;&#10;Description automatically generated with medium confidence">
            <a:extLst>
              <a:ext uri="{FF2B5EF4-FFF2-40B4-BE49-F238E27FC236}">
                <a16:creationId xmlns:a16="http://schemas.microsoft.com/office/drawing/2014/main" id="{777408BC-28E5-F96F-6675-A4060124A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5030" y="2077830"/>
            <a:ext cx="6696744" cy="3766920"/>
          </a:xfrm>
          <a:prstGeom prst="rect">
            <a:avLst/>
          </a:prstGeom>
        </p:spPr>
      </p:pic>
    </p:spTree>
    <p:extLst>
      <p:ext uri="{BB962C8B-B14F-4D97-AF65-F5344CB8AC3E}">
        <p14:creationId xmlns:p14="http://schemas.microsoft.com/office/powerpoint/2010/main" val="2635179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6EB1A4A-2986-7C4E-8E27-5F369477BFFF}"/>
              </a:ext>
            </a:extLst>
          </p:cNvPr>
          <p:cNvGraphicFramePr>
            <a:graphicFrameLocks noGrp="1"/>
          </p:cNvGraphicFramePr>
          <p:nvPr/>
        </p:nvGraphicFramePr>
        <p:xfrm>
          <a:off x="983863" y="2999238"/>
          <a:ext cx="9504625" cy="1998982"/>
        </p:xfrm>
        <a:graphic>
          <a:graphicData uri="http://schemas.openxmlformats.org/drawingml/2006/table">
            <a:tbl>
              <a:tblPr firstRow="1" bandRow="1">
                <a:tableStyleId>{0E3FDE45-AF77-4B5C-9715-49D594BDF05E}</a:tableStyleId>
              </a:tblPr>
              <a:tblGrid>
                <a:gridCol w="9504625">
                  <a:extLst>
                    <a:ext uri="{9D8B030D-6E8A-4147-A177-3AD203B41FA5}">
                      <a16:colId xmlns:a16="http://schemas.microsoft.com/office/drawing/2014/main" val="2475546180"/>
                    </a:ext>
                  </a:extLst>
                </a:gridCol>
              </a:tblGrid>
              <a:tr h="490513">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52744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977958558"/>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72901165"/>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767408" y="261717"/>
            <a:ext cx="10225136" cy="1902640"/>
          </a:xfrm>
        </p:spPr>
        <p:txBody>
          <a:bodyPr/>
          <a:lstStyle/>
          <a:p>
            <a:pPr algn="l"/>
            <a:r>
              <a:rPr lang="en-US" dirty="0"/>
              <a:t>Do you generally offer anti-PD-1/PD-L1 monotherapy to a patient with biliary tract cancer who experiences disease progression on first-line gemcitabine/cisplatin, and would your decision be dependent on PD-L1 status?</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1200320" y="2514600"/>
            <a:ext cx="9432184" cy="2538116"/>
          </a:xfrm>
        </p:spPr>
        <p:txBody>
          <a:bodyPr/>
          <a:lstStyle/>
          <a:p>
            <a:pPr marL="457200" indent="-457200">
              <a:lnSpc>
                <a:spcPct val="120000"/>
              </a:lnSpc>
              <a:spcBef>
                <a:spcPts val="300"/>
              </a:spcBef>
              <a:spcAft>
                <a:spcPts val="0"/>
              </a:spcAft>
              <a:buFont typeface="+mj-lt"/>
              <a:buAutoNum type="arabicPeriod"/>
            </a:pPr>
            <a:r>
              <a:rPr lang="en-US" sz="2500" b="0" dirty="0"/>
              <a:t>Yes, for a patient with high PD-L1</a:t>
            </a:r>
          </a:p>
          <a:p>
            <a:pPr marL="457200" indent="-457200">
              <a:lnSpc>
                <a:spcPct val="120000"/>
              </a:lnSpc>
              <a:spcBef>
                <a:spcPts val="300"/>
              </a:spcBef>
              <a:spcAft>
                <a:spcPts val="0"/>
              </a:spcAft>
              <a:buFont typeface="+mj-lt"/>
              <a:buAutoNum type="arabicPeriod"/>
            </a:pPr>
            <a:r>
              <a:rPr lang="en-US" sz="2500" b="0" dirty="0"/>
              <a:t>Yes, independent of PD-L1 status</a:t>
            </a:r>
          </a:p>
          <a:p>
            <a:pPr marL="457200" indent="-457200">
              <a:lnSpc>
                <a:spcPct val="120000"/>
              </a:lnSpc>
              <a:spcBef>
                <a:spcPts val="300"/>
              </a:spcBef>
              <a:spcAft>
                <a:spcPts val="0"/>
              </a:spcAft>
              <a:buFont typeface="+mj-lt"/>
              <a:buAutoNum type="arabicPeriod"/>
            </a:pPr>
            <a:r>
              <a:rPr lang="en-US" sz="2500" b="0" dirty="0"/>
              <a:t>No, I would not offer anti-PD-1/PD-L1 monotherapy in this setting</a:t>
            </a:r>
          </a:p>
          <a:p>
            <a:pPr marL="457200" indent="-457200">
              <a:lnSpc>
                <a:spcPct val="120000"/>
              </a:lnSpc>
              <a:spcBef>
                <a:spcPts val="300"/>
              </a:spcBef>
              <a:spcAft>
                <a:spcPts val="0"/>
              </a:spcAft>
              <a:buFont typeface="+mj-lt"/>
              <a:buAutoNum type="arabicPeriod"/>
            </a:pPr>
            <a:r>
              <a:rPr lang="en-US" sz="2500" b="0" dirty="0"/>
              <a:t>I’m not sure</a:t>
            </a:r>
          </a:p>
        </p:txBody>
      </p:sp>
    </p:spTree>
    <p:extLst>
      <p:ext uri="{BB962C8B-B14F-4D97-AF65-F5344CB8AC3E}">
        <p14:creationId xmlns:p14="http://schemas.microsoft.com/office/powerpoint/2010/main" val="4181520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with medium confidence">
            <a:extLst>
              <a:ext uri="{FF2B5EF4-FFF2-40B4-BE49-F238E27FC236}">
                <a16:creationId xmlns:a16="http://schemas.microsoft.com/office/drawing/2014/main" id="{DF4ED91A-CEAB-1133-EDC6-19ACEC4CE10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91" t="5310" r="1248"/>
          <a:stretch/>
        </p:blipFill>
        <p:spPr>
          <a:xfrm>
            <a:off x="6038617" y="3645024"/>
            <a:ext cx="6149517" cy="2674831"/>
          </a:xfrm>
          <a:prstGeom prst="rect">
            <a:avLst/>
          </a:prstGeom>
          <a:solidFill>
            <a:schemeClr val="bg1"/>
          </a:solidFill>
          <a:effectLst>
            <a:outerShdw blurRad="63500" dir="5400000" algn="ctr" rotWithShape="0">
              <a:srgbClr val="000000">
                <a:alpha val="40000"/>
              </a:srgbClr>
            </a:outerShdw>
          </a:effectLst>
        </p:spPr>
      </p:pic>
      <p:pic>
        <p:nvPicPr>
          <p:cNvPr id="6" name="Picture 5">
            <a:extLst>
              <a:ext uri="{FF2B5EF4-FFF2-40B4-BE49-F238E27FC236}">
                <a16:creationId xmlns:a16="http://schemas.microsoft.com/office/drawing/2014/main" id="{F7306944-ACFF-499B-AA7F-445C157B0455}"/>
              </a:ext>
            </a:extLst>
          </p:cNvPr>
          <p:cNvPicPr>
            <a:picLocks noChangeAspect="1"/>
          </p:cNvPicPr>
          <p:nvPr/>
        </p:nvPicPr>
        <p:blipFill>
          <a:blip r:embed="rId4"/>
          <a:stretch>
            <a:fillRect/>
          </a:stretch>
        </p:blipFill>
        <p:spPr>
          <a:xfrm>
            <a:off x="201877" y="3645024"/>
            <a:ext cx="5747956" cy="2659745"/>
          </a:xfrm>
          <a:prstGeom prst="rect">
            <a:avLst/>
          </a:prstGeom>
          <a:effectLst>
            <a:outerShdw blurRad="63500" sx="102000" sy="102000" algn="ctr" rotWithShape="0">
              <a:prstClr val="black">
                <a:alpha val="40000"/>
              </a:prstClr>
            </a:outerShdw>
          </a:effectLst>
        </p:spPr>
      </p:pic>
      <p:pic>
        <p:nvPicPr>
          <p:cNvPr id="14" name="Picture 2">
            <a:extLst>
              <a:ext uri="{FF2B5EF4-FFF2-40B4-BE49-F238E27FC236}">
                <a16:creationId xmlns:a16="http://schemas.microsoft.com/office/drawing/2014/main" id="{7BFB972F-0B59-4F4E-98C8-78DB159375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878" y="836712"/>
            <a:ext cx="5747956" cy="278327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8667" y="842983"/>
            <a:ext cx="5744500" cy="275559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4294967295"/>
          </p:nvPr>
        </p:nvSpPr>
        <p:spPr>
          <a:xfrm>
            <a:off x="1245199" y="4005065"/>
            <a:ext cx="2380931" cy="463551"/>
          </a:xfrm>
        </p:spPr>
        <p:txBody>
          <a:bodyPr>
            <a:normAutofit/>
          </a:bodyPr>
          <a:lstStyle/>
          <a:p>
            <a:pPr marL="0" indent="0">
              <a:buNone/>
            </a:pPr>
            <a:r>
              <a:rPr lang="en-GB" sz="1867" dirty="0">
                <a:solidFill>
                  <a:schemeClr val="tx1">
                    <a:lumMod val="75000"/>
                    <a:lumOff val="25000"/>
                  </a:schemeClr>
                </a:solidFill>
              </a:rPr>
              <a:t>Infigratinib (BJG398)</a:t>
            </a:r>
            <a:r>
              <a:rPr lang="en-GB" sz="1467" baseline="30000" dirty="0">
                <a:solidFill>
                  <a:schemeClr val="tx1">
                    <a:lumMod val="75000"/>
                    <a:lumOff val="25000"/>
                  </a:schemeClr>
                </a:solidFill>
              </a:rPr>
              <a:t>2</a:t>
            </a:r>
            <a:endParaRPr lang="en-GB" sz="1867" baseline="30000" dirty="0">
              <a:solidFill>
                <a:schemeClr val="tx1">
                  <a:lumMod val="75000"/>
                  <a:lumOff val="25000"/>
                </a:schemeClr>
              </a:solidFill>
            </a:endParaRPr>
          </a:p>
        </p:txBody>
      </p:sp>
      <p:sp>
        <p:nvSpPr>
          <p:cNvPr id="7" name="Text Box 3"/>
          <p:cNvSpPr txBox="1">
            <a:spLocks noChangeArrowheads="1"/>
          </p:cNvSpPr>
          <p:nvPr/>
        </p:nvSpPr>
        <p:spPr bwMode="auto">
          <a:xfrm>
            <a:off x="1" y="6309320"/>
            <a:ext cx="12192000" cy="3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67" tIns="60933" rIns="121867" bIns="60933">
            <a:spAutoFit/>
          </a:bodyPr>
          <a:lstStyle>
            <a:lvl1pPr eaLnBrk="0" hangingPunct="0">
              <a:spcBef>
                <a:spcPct val="20000"/>
              </a:spcBef>
              <a:buFont typeface="Arial" pitchFamily="34" charset="0"/>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1219170" rtl="0" eaLnBrk="1" fontAlgn="auto" latinLnBrk="0" hangingPunct="1">
              <a:lnSpc>
                <a:spcPct val="100000"/>
              </a:lnSpc>
              <a:spcBef>
                <a:spcPct val="0"/>
              </a:spcBef>
              <a:spcAft>
                <a:spcPts val="0"/>
              </a:spcAft>
              <a:buClrTx/>
              <a:buSzTx/>
              <a:buFont typeface="Arial" pitchFamily="34" charset="0"/>
              <a:buNone/>
              <a:tabLst/>
              <a:defRPr/>
            </a:pPr>
            <a:r>
              <a:rPr kumimoji="0" lang="fr-FR" sz="1200" b="0" i="0" u="none" strike="noStrike" kern="1200" cap="none" spc="0" normalizeH="0" baseline="0" noProof="0" dirty="0">
                <a:ln>
                  <a:noFill/>
                </a:ln>
                <a:solidFill>
                  <a:prstClr val="black"/>
                </a:solidFill>
                <a:effectLst/>
                <a:uLnTx/>
                <a:uFillTx/>
                <a:latin typeface="Calibri"/>
                <a:ea typeface="MS PGothic" charset="0"/>
                <a:cs typeface="+mn-cs"/>
              </a:rPr>
              <a:t>1. Abou Alfa et al. </a:t>
            </a:r>
            <a:r>
              <a:rPr kumimoji="0" lang="fr-FR" sz="1200" b="0" i="1" u="none" strike="noStrike" kern="1200" cap="none" spc="0" normalizeH="0" baseline="0" noProof="0" dirty="0">
                <a:ln>
                  <a:noFill/>
                </a:ln>
                <a:solidFill>
                  <a:prstClr val="black"/>
                </a:solidFill>
                <a:effectLst/>
                <a:uLnTx/>
                <a:uFillTx/>
                <a:latin typeface="Calibri"/>
                <a:ea typeface="MS PGothic" charset="0"/>
                <a:cs typeface="+mn-cs"/>
              </a:rPr>
              <a:t>Lancet </a:t>
            </a:r>
            <a:r>
              <a:rPr kumimoji="0" lang="fr-FR" sz="1200" b="0" i="1" u="none" strike="noStrike" kern="1200" cap="none" spc="0" normalizeH="0" baseline="0" noProof="0" dirty="0" err="1">
                <a:ln>
                  <a:noFill/>
                </a:ln>
                <a:solidFill>
                  <a:prstClr val="black"/>
                </a:solidFill>
                <a:effectLst/>
                <a:uLnTx/>
                <a:uFillTx/>
                <a:latin typeface="Calibri"/>
                <a:ea typeface="MS PGothic" charset="0"/>
                <a:cs typeface="+mn-cs"/>
              </a:rPr>
              <a:t>Oncol</a:t>
            </a:r>
            <a:r>
              <a:rPr kumimoji="0" lang="fr-FR" sz="1200" b="0" i="0" u="none" strike="noStrike" kern="1200" cap="none" spc="0" normalizeH="0" baseline="0" noProof="0" dirty="0">
                <a:ln>
                  <a:noFill/>
                </a:ln>
                <a:solidFill>
                  <a:prstClr val="black"/>
                </a:solidFill>
                <a:effectLst/>
                <a:uLnTx/>
                <a:uFillTx/>
                <a:latin typeface="Calibri"/>
                <a:ea typeface="MS PGothic" charset="0"/>
                <a:cs typeface="+mn-cs"/>
              </a:rPr>
              <a:t> 2020;21(5):671-684</a:t>
            </a:r>
            <a:r>
              <a:rPr kumimoji="0" lang="en-GB" sz="1200" b="0" i="0" u="none" strike="noStrike" kern="1200" cap="none" spc="0" normalizeH="0" baseline="0" noProof="0" dirty="0">
                <a:ln>
                  <a:noFill/>
                </a:ln>
                <a:solidFill>
                  <a:prstClr val="black">
                    <a:lumMod val="75000"/>
                    <a:lumOff val="25000"/>
                  </a:prstClr>
                </a:solidFill>
                <a:effectLst/>
                <a:uLnTx/>
                <a:uFillTx/>
                <a:latin typeface="Calibri"/>
                <a:ea typeface="MS PGothic" charset="0"/>
                <a:cs typeface="+mn-cs"/>
              </a:rPr>
              <a:t>; 2. Javle et al </a:t>
            </a:r>
            <a:r>
              <a:rPr kumimoji="0" lang="en-GB" altLang="en-US" sz="1200" b="0" i="1" u="none" strike="noStrike" kern="1200" cap="none" spc="0" normalizeH="0" baseline="0" noProof="0" dirty="0">
                <a:ln>
                  <a:noFill/>
                </a:ln>
                <a:solidFill>
                  <a:prstClr val="black">
                    <a:lumMod val="75000"/>
                    <a:lumOff val="25000"/>
                  </a:prstClr>
                </a:solidFill>
                <a:effectLst/>
                <a:uLnTx/>
                <a:uFillTx/>
                <a:latin typeface="Calibri"/>
                <a:ea typeface="MS PGothic" charset="0"/>
                <a:cs typeface="+mn-cs"/>
              </a:rPr>
              <a:t>J Clin Oncol</a:t>
            </a:r>
            <a:r>
              <a:rPr kumimoji="0" lang="en-GB" altLang="en-US" sz="1200" b="0" i="0" u="none" strike="noStrike" kern="1200" cap="none" spc="0" normalizeH="0" baseline="0" noProof="0" dirty="0">
                <a:ln>
                  <a:noFill/>
                </a:ln>
                <a:solidFill>
                  <a:prstClr val="black">
                    <a:lumMod val="75000"/>
                    <a:lumOff val="25000"/>
                  </a:prstClr>
                </a:solidFill>
                <a:effectLst/>
                <a:uLnTx/>
                <a:uFillTx/>
                <a:latin typeface="Calibri"/>
                <a:ea typeface="MS PGothic" charset="0"/>
                <a:cs typeface="+mn-cs"/>
              </a:rPr>
              <a:t> 2018;36(3):276-282</a:t>
            </a:r>
            <a:r>
              <a:rPr kumimoji="0" lang="en-GB" sz="1200" b="0" i="0" u="none" strike="noStrike" kern="1200" cap="none" spc="0" normalizeH="0" baseline="0" noProof="0" dirty="0">
                <a:ln>
                  <a:noFill/>
                </a:ln>
                <a:solidFill>
                  <a:prstClr val="black">
                    <a:lumMod val="75000"/>
                    <a:lumOff val="25000"/>
                  </a:prstClr>
                </a:solidFill>
                <a:effectLst/>
                <a:uLnTx/>
                <a:uFillTx/>
                <a:latin typeface="Calibri"/>
                <a:ea typeface="MS PGothic" charset="0"/>
                <a:cs typeface="+mn-cs"/>
              </a:rPr>
              <a:t>; 3. Mazzaferro et al </a:t>
            </a:r>
            <a:r>
              <a:rPr kumimoji="0" lang="en-GB" sz="1200" b="0" i="1" u="none" strike="noStrike" kern="1200" cap="none" spc="0" normalizeH="0" baseline="0" noProof="0" dirty="0">
                <a:ln>
                  <a:noFill/>
                </a:ln>
                <a:solidFill>
                  <a:prstClr val="black">
                    <a:lumMod val="75000"/>
                    <a:lumOff val="25000"/>
                  </a:prstClr>
                </a:solidFill>
                <a:effectLst/>
                <a:uLnTx/>
                <a:uFillTx/>
                <a:latin typeface="Calibri"/>
                <a:ea typeface="MS PGothic" charset="0"/>
                <a:cs typeface="+mn-cs"/>
              </a:rPr>
              <a:t>Br J Cancer</a:t>
            </a:r>
            <a:r>
              <a:rPr kumimoji="0" lang="en-GB" sz="1200" b="0" i="0" u="none" strike="noStrike" kern="1200" cap="none" spc="0" normalizeH="0" baseline="0" noProof="0" dirty="0">
                <a:ln>
                  <a:noFill/>
                </a:ln>
                <a:solidFill>
                  <a:prstClr val="black">
                    <a:lumMod val="75000"/>
                    <a:lumOff val="25000"/>
                  </a:prstClr>
                </a:solidFill>
                <a:effectLst/>
                <a:uLnTx/>
                <a:uFillTx/>
                <a:latin typeface="Calibri"/>
                <a:ea typeface="MS PGothic" charset="0"/>
                <a:cs typeface="+mn-cs"/>
              </a:rPr>
              <a:t> 2019;120(2):165-171; 4. Goyal et al ASCO 2022 </a:t>
            </a:r>
            <a:r>
              <a:rPr kumimoji="0" lang="en-GB" sz="1200" b="0" i="0" u="none" strike="noStrike" kern="1200" cap="none" spc="0" normalizeH="0" baseline="0" noProof="0" dirty="0" err="1">
                <a:ln>
                  <a:noFill/>
                </a:ln>
                <a:solidFill>
                  <a:prstClr val="black">
                    <a:lumMod val="75000"/>
                    <a:lumOff val="25000"/>
                  </a:prstClr>
                </a:solidFill>
                <a:effectLst/>
                <a:uLnTx/>
                <a:uFillTx/>
                <a:latin typeface="Calibri"/>
                <a:ea typeface="MS PGothic" charset="0"/>
                <a:cs typeface="+mn-cs"/>
              </a:rPr>
              <a:t>abstr</a:t>
            </a:r>
            <a:r>
              <a:rPr kumimoji="0" lang="en-GB" sz="1200" b="0" i="0" u="none" strike="noStrike" kern="1200" cap="none" spc="0" normalizeH="0" baseline="0" noProof="0" dirty="0">
                <a:ln>
                  <a:noFill/>
                </a:ln>
                <a:solidFill>
                  <a:prstClr val="black">
                    <a:lumMod val="75000"/>
                    <a:lumOff val="25000"/>
                  </a:prstClr>
                </a:solidFill>
                <a:effectLst/>
                <a:uLnTx/>
                <a:uFillTx/>
                <a:latin typeface="Calibri"/>
                <a:ea typeface="MS PGothic" charset="0"/>
                <a:cs typeface="+mn-cs"/>
              </a:rPr>
              <a:t> 4009 </a:t>
            </a:r>
            <a:endParaRPr kumimoji="0" lang="en-GB" altLang="en-US" sz="1200" b="0" i="0" u="none" strike="noStrike" kern="1200" cap="none" spc="0" normalizeH="0" baseline="0" noProof="0" dirty="0">
              <a:ln>
                <a:noFill/>
              </a:ln>
              <a:solidFill>
                <a:prstClr val="black">
                  <a:lumMod val="75000"/>
                  <a:lumOff val="25000"/>
                </a:prstClr>
              </a:solidFill>
              <a:effectLst/>
              <a:uLnTx/>
              <a:uFillTx/>
              <a:latin typeface="Calibri"/>
              <a:ea typeface="MS PGothic" charset="0"/>
              <a:cs typeface="+mn-cs"/>
            </a:endParaRPr>
          </a:p>
        </p:txBody>
      </p:sp>
      <p:sp>
        <p:nvSpPr>
          <p:cNvPr id="4" name="Rectangle 3"/>
          <p:cNvSpPr/>
          <p:nvPr/>
        </p:nvSpPr>
        <p:spPr>
          <a:xfrm>
            <a:off x="1045721" y="1167515"/>
            <a:ext cx="2794098" cy="37965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prstClr val="black">
                    <a:lumMod val="75000"/>
                    <a:lumOff val="25000"/>
                  </a:prstClr>
                </a:solidFill>
                <a:effectLst/>
                <a:uLnTx/>
                <a:uFillTx/>
                <a:latin typeface="Calibri"/>
                <a:ea typeface="MS PGothic" charset="0"/>
                <a:cs typeface="+mn-cs"/>
              </a:rPr>
              <a:t>Pemigatinib (INCB054828)</a:t>
            </a:r>
            <a:r>
              <a:rPr kumimoji="0" lang="en-GB" sz="1467" b="0" i="0" u="none" strike="noStrike" kern="1200" cap="none" spc="0" normalizeH="0" baseline="30000" noProof="0" dirty="0">
                <a:ln>
                  <a:noFill/>
                </a:ln>
                <a:solidFill>
                  <a:prstClr val="black">
                    <a:lumMod val="75000"/>
                    <a:lumOff val="25000"/>
                  </a:prstClr>
                </a:solidFill>
                <a:effectLst/>
                <a:uLnTx/>
                <a:uFillTx/>
                <a:latin typeface="Calibri"/>
                <a:ea typeface="MS PGothic" charset="0"/>
                <a:cs typeface="+mn-cs"/>
              </a:rPr>
              <a:t>1</a:t>
            </a:r>
            <a:endParaRPr kumimoji="0" lang="en-GB" sz="1867" b="0" i="0" u="none" strike="noStrike" kern="1200" cap="none" spc="0" normalizeH="0" baseline="30000" noProof="0" dirty="0">
              <a:ln>
                <a:noFill/>
              </a:ln>
              <a:solidFill>
                <a:prstClr val="black">
                  <a:lumMod val="75000"/>
                  <a:lumOff val="25000"/>
                </a:prstClr>
              </a:solidFill>
              <a:effectLst/>
              <a:uLnTx/>
              <a:uFillTx/>
              <a:latin typeface="Calibri"/>
              <a:ea typeface="MS PGothic" charset="0"/>
              <a:cs typeface="+mn-cs"/>
            </a:endParaRPr>
          </a:p>
        </p:txBody>
      </p:sp>
      <p:sp>
        <p:nvSpPr>
          <p:cNvPr id="5" name="Rectangle 4"/>
          <p:cNvSpPr/>
          <p:nvPr/>
        </p:nvSpPr>
        <p:spPr>
          <a:xfrm>
            <a:off x="8208235" y="1075053"/>
            <a:ext cx="2521203" cy="379656"/>
          </a:xfrm>
          <a:prstGeom prst="rect">
            <a:avLst/>
          </a:prstGeom>
          <a:solidFill>
            <a:schemeClr val="bg1"/>
          </a:solid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err="1">
                <a:ln>
                  <a:noFill/>
                </a:ln>
                <a:solidFill>
                  <a:prstClr val="black">
                    <a:lumMod val="75000"/>
                    <a:lumOff val="25000"/>
                  </a:prstClr>
                </a:solidFill>
                <a:effectLst/>
                <a:uLnTx/>
                <a:uFillTx/>
                <a:latin typeface="Calibri"/>
                <a:ea typeface="MS PGothic" charset="0"/>
                <a:cs typeface="+mn-cs"/>
              </a:rPr>
              <a:t>Derazantinib</a:t>
            </a:r>
            <a:r>
              <a:rPr kumimoji="0" lang="en-GB" sz="1867" b="0" i="0" u="none" strike="noStrike" kern="1200" cap="none" spc="0" normalizeH="0" baseline="0" noProof="0" dirty="0">
                <a:ln>
                  <a:noFill/>
                </a:ln>
                <a:solidFill>
                  <a:prstClr val="black">
                    <a:lumMod val="75000"/>
                    <a:lumOff val="25000"/>
                  </a:prstClr>
                </a:solidFill>
                <a:effectLst/>
                <a:uLnTx/>
                <a:uFillTx/>
                <a:latin typeface="Calibri"/>
                <a:ea typeface="MS PGothic" charset="0"/>
                <a:cs typeface="+mn-cs"/>
              </a:rPr>
              <a:t> (ARQ 087)</a:t>
            </a:r>
            <a:r>
              <a:rPr kumimoji="0" lang="en-GB" sz="1467" b="0" i="0" u="none" strike="noStrike" kern="1200" cap="none" spc="0" normalizeH="0" baseline="30000" noProof="0" dirty="0">
                <a:ln>
                  <a:noFill/>
                </a:ln>
                <a:solidFill>
                  <a:prstClr val="black">
                    <a:lumMod val="75000"/>
                    <a:lumOff val="25000"/>
                  </a:prstClr>
                </a:solidFill>
                <a:effectLst/>
                <a:uLnTx/>
                <a:uFillTx/>
                <a:latin typeface="Calibri"/>
                <a:ea typeface="MS PGothic" charset="0"/>
                <a:cs typeface="+mn-cs"/>
              </a:rPr>
              <a:t>3</a:t>
            </a:r>
            <a:endParaRPr kumimoji="0" lang="en-GB" sz="1867" b="0" i="0" u="none" strike="noStrike" kern="1200" cap="none" spc="0" normalizeH="0" baseline="30000" noProof="0" dirty="0">
              <a:ln>
                <a:noFill/>
              </a:ln>
              <a:solidFill>
                <a:prstClr val="black">
                  <a:lumMod val="75000"/>
                  <a:lumOff val="25000"/>
                </a:prstClr>
              </a:solidFill>
              <a:effectLst/>
              <a:uLnTx/>
              <a:uFillTx/>
              <a:latin typeface="Calibri"/>
              <a:ea typeface="MS PGothic" charset="0"/>
              <a:cs typeface="+mn-cs"/>
            </a:endParaRPr>
          </a:p>
        </p:txBody>
      </p:sp>
      <p:sp>
        <p:nvSpPr>
          <p:cNvPr id="12" name="Rectangle 11"/>
          <p:cNvSpPr/>
          <p:nvPr/>
        </p:nvSpPr>
        <p:spPr>
          <a:xfrm>
            <a:off x="7344139" y="3939983"/>
            <a:ext cx="2280240" cy="379656"/>
          </a:xfrm>
          <a:prstGeom prst="rect">
            <a:avLst/>
          </a:prstGeom>
          <a:solidFill>
            <a:schemeClr val="bg1"/>
          </a:solid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prstClr val="black">
                    <a:lumMod val="75000"/>
                    <a:lumOff val="25000"/>
                  </a:prstClr>
                </a:solidFill>
                <a:effectLst/>
                <a:uLnTx/>
                <a:uFillTx/>
                <a:latin typeface="Calibri"/>
                <a:ea typeface="MS PGothic" charset="0"/>
                <a:cs typeface="+mn-cs"/>
              </a:rPr>
              <a:t>Futibatinib (TAS-120)</a:t>
            </a:r>
            <a:r>
              <a:rPr kumimoji="0" lang="en-GB" sz="1467" b="0" i="0" u="none" strike="noStrike" kern="1200" cap="none" spc="0" normalizeH="0" baseline="30000" noProof="0" dirty="0">
                <a:ln>
                  <a:noFill/>
                </a:ln>
                <a:solidFill>
                  <a:prstClr val="black">
                    <a:lumMod val="75000"/>
                    <a:lumOff val="25000"/>
                  </a:prstClr>
                </a:solidFill>
                <a:effectLst/>
                <a:uLnTx/>
                <a:uFillTx/>
                <a:latin typeface="Calibri"/>
                <a:ea typeface="MS PGothic" charset="0"/>
                <a:cs typeface="+mn-cs"/>
              </a:rPr>
              <a:t>4</a:t>
            </a:r>
            <a:endParaRPr kumimoji="0" lang="en-GB" sz="1867" b="0" i="0" u="none" strike="noStrike" kern="1200" cap="none" spc="0" normalizeH="0" baseline="30000" noProof="0" dirty="0">
              <a:ln>
                <a:noFill/>
              </a:ln>
              <a:solidFill>
                <a:prstClr val="black">
                  <a:lumMod val="75000"/>
                  <a:lumOff val="25000"/>
                </a:prstClr>
              </a:solidFill>
              <a:effectLst/>
              <a:uLnTx/>
              <a:uFillTx/>
              <a:latin typeface="Calibri"/>
              <a:ea typeface="MS PGothic" charset="0"/>
              <a:cs typeface="+mn-cs"/>
            </a:endParaRPr>
          </a:p>
        </p:txBody>
      </p:sp>
      <p:sp>
        <p:nvSpPr>
          <p:cNvPr id="13" name="TextBox 12"/>
          <p:cNvSpPr txBox="1"/>
          <p:nvPr/>
        </p:nvSpPr>
        <p:spPr>
          <a:xfrm>
            <a:off x="1009000" y="10505"/>
            <a:ext cx="10846669" cy="779763"/>
          </a:xfrm>
          <a:prstGeom prst="rect">
            <a:avLst/>
          </a:prstGeom>
          <a:noFill/>
        </p:spPr>
        <p:txBody>
          <a:bodyPr wrap="square" lIns="121917" tIns="60959" rIns="121917" bIns="60959"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altLang="en-US" sz="4267" b="1" i="0" u="none" strike="noStrike" kern="1200" cap="none" spc="0" normalizeH="0" baseline="0" noProof="0" dirty="0">
                <a:ln>
                  <a:noFill/>
                </a:ln>
                <a:solidFill>
                  <a:srgbClr val="002060"/>
                </a:solidFill>
                <a:effectLst/>
                <a:uLnTx/>
                <a:uFillTx/>
                <a:latin typeface="Calibri"/>
                <a:ea typeface="MS PGothic" charset="0"/>
                <a:cs typeface="+mn-cs"/>
              </a:rPr>
              <a:t>Multiple FGFR2-targeted agents</a:t>
            </a:r>
          </a:p>
        </p:txBody>
      </p:sp>
      <p:sp>
        <p:nvSpPr>
          <p:cNvPr id="15" name="TextBox 14">
            <a:extLst>
              <a:ext uri="{FF2B5EF4-FFF2-40B4-BE49-F238E27FC236}">
                <a16:creationId xmlns:a16="http://schemas.microsoft.com/office/drawing/2014/main" id="{AE01EEF6-152F-687C-C8CC-938D7F43D534}"/>
              </a:ext>
            </a:extLst>
          </p:cNvPr>
          <p:cNvSpPr txBox="1"/>
          <p:nvPr/>
        </p:nvSpPr>
        <p:spPr>
          <a:xfrm>
            <a:off x="47328" y="6562219"/>
            <a:ext cx="326076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Co</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urtesy</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of Professor Juan W Valle, MD</a:t>
            </a:r>
          </a:p>
        </p:txBody>
      </p:sp>
    </p:spTree>
    <p:extLst>
      <p:ext uri="{BB962C8B-B14F-4D97-AF65-F5344CB8AC3E}">
        <p14:creationId xmlns:p14="http://schemas.microsoft.com/office/powerpoint/2010/main" val="9118348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31254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007220" y="620688"/>
            <a:ext cx="10345364" cy="1095726"/>
          </a:xfrm>
        </p:spPr>
        <p:txBody>
          <a:bodyPr lIns="91440" tIns="91440" rIns="91440" bIns="182880"/>
          <a:lstStyle/>
          <a:p>
            <a:pPr algn="l"/>
            <a:r>
              <a:rPr lang="en-US" dirty="0">
                <a:solidFill>
                  <a:schemeClr val="bg1"/>
                </a:solidFill>
              </a:rPr>
              <a:t>Case Presentation: A 49-year-old woman with intrahepatic cholangiocarcinoma and </a:t>
            </a:r>
            <a:r>
              <a:rPr lang="en-US" dirty="0" err="1">
                <a:solidFill>
                  <a:schemeClr val="bg1"/>
                </a:solidFill>
              </a:rPr>
              <a:t>micrometastases</a:t>
            </a:r>
            <a:r>
              <a:rPr lang="en-US" dirty="0">
                <a:solidFill>
                  <a:schemeClr val="bg1"/>
                </a:solidFill>
              </a:rPr>
              <a:t> in portal lymph nodes</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06895"/>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Pavel Levin (Houston, Texas)</a:t>
            </a:r>
          </a:p>
        </p:txBody>
      </p:sp>
      <p:pic>
        <p:nvPicPr>
          <p:cNvPr id="2" name="Picture 1" descr="A person wearing glasses&#10;&#10;Description automatically generated with medium confidence">
            <a:extLst>
              <a:ext uri="{FF2B5EF4-FFF2-40B4-BE49-F238E27FC236}">
                <a16:creationId xmlns:a16="http://schemas.microsoft.com/office/drawing/2014/main" id="{C2149768-205B-E368-2F1B-62DD809A8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0400" y="1989638"/>
            <a:ext cx="6495959" cy="3653976"/>
          </a:xfrm>
          <a:prstGeom prst="rect">
            <a:avLst/>
          </a:prstGeom>
        </p:spPr>
      </p:pic>
    </p:spTree>
    <p:extLst>
      <p:ext uri="{BB962C8B-B14F-4D97-AF65-F5344CB8AC3E}">
        <p14:creationId xmlns:p14="http://schemas.microsoft.com/office/powerpoint/2010/main" val="1497868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04664"/>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21487"/>
            <a:ext cx="10062756" cy="1095726"/>
          </a:xfrm>
        </p:spPr>
        <p:txBody>
          <a:bodyPr lIns="91440" tIns="91440" rIns="91440" bIns="182880"/>
          <a:lstStyle/>
          <a:p>
            <a:pPr algn="l"/>
            <a:r>
              <a:rPr lang="en-US" dirty="0">
                <a:solidFill>
                  <a:schemeClr val="bg1"/>
                </a:solidFill>
              </a:rPr>
              <a:t>Case Presentation: A 66-year-old man with metastatic cholangiocarcinoma who has stable disease on gemcitabine</a:t>
            </a:r>
            <a:br>
              <a:rPr lang="en-US" dirty="0">
                <a:solidFill>
                  <a:schemeClr val="bg1"/>
                </a:solidFill>
              </a:rPr>
            </a:br>
            <a:r>
              <a:rPr lang="en-US" dirty="0">
                <a:solidFill>
                  <a:schemeClr val="bg1"/>
                </a:solidFill>
              </a:rPr>
              <a:t>(NGS: MSS, PIK3CA, KRAS G12A)</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a:ln>
                  <a:noFill/>
                </a:ln>
                <a:solidFill>
                  <a:srgbClr val="062060"/>
                </a:solidFill>
                <a:effectLst/>
                <a:uLnTx/>
                <a:uFillTx/>
                <a:latin typeface="Calibri" panose="020F0502020204030204" pitchFamily="34" charset="0"/>
                <a:ea typeface="MS PGothic" pitchFamily="34" charset="-128"/>
                <a:cs typeface="Calibri" panose="020F0502020204030204" pitchFamily="34" charset="0"/>
              </a:rPr>
              <a:t>Jennifer Dallas (Charlotte, North Carolina)</a:t>
            </a:r>
          </a:p>
        </p:txBody>
      </p:sp>
      <p:pic>
        <p:nvPicPr>
          <p:cNvPr id="7" name="Picture 6" descr="A person wearing headphones&#10;&#10;Description automatically generated with medium confidence">
            <a:extLst>
              <a:ext uri="{FF2B5EF4-FFF2-40B4-BE49-F238E27FC236}">
                <a16:creationId xmlns:a16="http://schemas.microsoft.com/office/drawing/2014/main" id="{07153552-A464-B6FC-032F-EEBFBF6B1FC8}"/>
              </a:ext>
            </a:extLst>
          </p:cNvPr>
          <p:cNvPicPr>
            <a:picLocks noChangeAspect="1"/>
          </p:cNvPicPr>
          <p:nvPr/>
        </p:nvPicPr>
        <p:blipFill>
          <a:blip r:embed="rId2"/>
          <a:stretch>
            <a:fillRect/>
          </a:stretch>
        </p:blipFill>
        <p:spPr>
          <a:xfrm>
            <a:off x="2834497" y="2030109"/>
            <a:ext cx="6395563" cy="3597505"/>
          </a:xfrm>
          <a:prstGeom prst="rect">
            <a:avLst/>
          </a:prstGeom>
        </p:spPr>
      </p:pic>
    </p:spTree>
    <p:extLst>
      <p:ext uri="{BB962C8B-B14F-4D97-AF65-F5344CB8AC3E}">
        <p14:creationId xmlns:p14="http://schemas.microsoft.com/office/powerpoint/2010/main" val="3067352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332656"/>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549479"/>
            <a:ext cx="10062756" cy="1095726"/>
          </a:xfrm>
        </p:spPr>
        <p:txBody>
          <a:bodyPr lIns="91440" tIns="91440" rIns="91440" bIns="182880"/>
          <a:lstStyle/>
          <a:p>
            <a:pPr algn="l"/>
            <a:r>
              <a:rPr lang="en-US" dirty="0">
                <a:solidFill>
                  <a:schemeClr val="bg1"/>
                </a:solidFill>
              </a:rPr>
              <a:t>Case Presentation: A 72-year-old man with metastatic cholangiocarcinoma with PD on chemoimmunotherapy and </a:t>
            </a:r>
            <a:br>
              <a:rPr lang="en-US" dirty="0">
                <a:solidFill>
                  <a:schemeClr val="bg1"/>
                </a:solidFill>
              </a:rPr>
            </a:br>
            <a:r>
              <a:rPr lang="en-US" dirty="0">
                <a:solidFill>
                  <a:schemeClr val="bg1"/>
                </a:solidFill>
              </a:rPr>
              <a:t>Y-90 (NGS: PD-L1 10%, PTEN mutation, MYC alteration)</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57402" y="578549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Minesh</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Patel (Peachtree City, Georgia)</a:t>
            </a:r>
          </a:p>
        </p:txBody>
      </p:sp>
      <p:pic>
        <p:nvPicPr>
          <p:cNvPr id="2" name="Picture 1" descr="A person wearing glasses&#10;&#10;Description automatically generated with low confidence">
            <a:extLst>
              <a:ext uri="{FF2B5EF4-FFF2-40B4-BE49-F238E27FC236}">
                <a16:creationId xmlns:a16="http://schemas.microsoft.com/office/drawing/2014/main" id="{4057842C-D389-8D4A-5D8F-EB25D8A22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632" y="1971426"/>
            <a:ext cx="6480720" cy="3834339"/>
          </a:xfrm>
          <a:prstGeom prst="rect">
            <a:avLst/>
          </a:prstGeom>
        </p:spPr>
      </p:pic>
    </p:spTree>
    <p:extLst>
      <p:ext uri="{BB962C8B-B14F-4D97-AF65-F5344CB8AC3E}">
        <p14:creationId xmlns:p14="http://schemas.microsoft.com/office/powerpoint/2010/main" val="367038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0CCE5C-26EB-ED66-468A-40E30AB3D165}"/>
              </a:ext>
            </a:extLst>
          </p:cNvPr>
          <p:cNvSpPr/>
          <p:nvPr/>
        </p:nvSpPr>
        <p:spPr bwMode="auto">
          <a:xfrm>
            <a:off x="173342" y="4077072"/>
            <a:ext cx="11845316"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sz="2800" dirty="0"/>
              <a:t>Dr Kelley </a:t>
            </a:r>
            <a:endParaRPr lang="en-US" sz="2800" dirty="0">
              <a:solidFill>
                <a:srgbClr val="0432FF"/>
              </a:solidFill>
            </a:endParaRPr>
          </a:p>
        </p:txBody>
      </p:sp>
      <p:sp>
        <p:nvSpPr>
          <p:cNvPr id="6" name="Content Placeholder 5"/>
          <p:cNvSpPr>
            <a:spLocks noGrp="1"/>
          </p:cNvSpPr>
          <p:nvPr>
            <p:ph idx="1"/>
          </p:nvPr>
        </p:nvSpPr>
        <p:spPr>
          <a:xfrm>
            <a:off x="479376" y="1268760"/>
            <a:ext cx="11600184" cy="5589240"/>
          </a:xfrm>
        </p:spPr>
        <p:txBody>
          <a:bodyPr/>
          <a:lstStyle/>
          <a:p>
            <a:pPr marL="98425" indent="0">
              <a:spcBef>
                <a:spcPts val="1800"/>
              </a:spcBef>
              <a:spcAft>
                <a:spcPts val="0"/>
              </a:spcAft>
              <a:buNone/>
            </a:pPr>
            <a:r>
              <a:rPr lang="en-US" sz="2200" dirty="0">
                <a:solidFill>
                  <a:schemeClr val="tx1"/>
                </a:solidFill>
              </a:rPr>
              <a:t>Introduction</a:t>
            </a:r>
          </a:p>
          <a:p>
            <a:pPr marL="98425" indent="0">
              <a:spcBef>
                <a:spcPts val="1800"/>
              </a:spcBef>
              <a:spcAft>
                <a:spcPts val="0"/>
              </a:spcAft>
              <a:buNone/>
            </a:pPr>
            <a:r>
              <a:rPr lang="en-US" sz="2200" dirty="0">
                <a:solidFill>
                  <a:schemeClr val="tx1"/>
                </a:solidFill>
              </a:rPr>
              <a:t>MODULE 1: Hepatocellular Carcinoma</a:t>
            </a:r>
          </a:p>
          <a:p>
            <a:pPr>
              <a:spcBef>
                <a:spcPts val="800"/>
              </a:spcBef>
              <a:spcAft>
                <a:spcPts val="0"/>
              </a:spcAft>
            </a:pPr>
            <a:r>
              <a:rPr lang="en-US" sz="2000" b="0" dirty="0">
                <a:solidFill>
                  <a:schemeClr val="tx1"/>
                </a:solidFill>
              </a:rPr>
              <a:t>Case Presentations</a:t>
            </a:r>
          </a:p>
          <a:p>
            <a:pPr>
              <a:spcBef>
                <a:spcPts val="800"/>
              </a:spcBef>
              <a:spcAft>
                <a:spcPts val="0"/>
              </a:spcAft>
            </a:pPr>
            <a:r>
              <a:rPr lang="en-US" sz="2000" b="0" dirty="0">
                <a:solidFill>
                  <a:schemeClr val="tx1"/>
                </a:solidFill>
              </a:rPr>
              <a:t>Journal Club with </a:t>
            </a:r>
            <a:r>
              <a:rPr lang="en-US" sz="2000" b="0" dirty="0"/>
              <a:t>Dr Kelley </a:t>
            </a:r>
            <a:endParaRPr lang="en-US" sz="2000" b="0" dirty="0">
              <a:solidFill>
                <a:schemeClr val="tx1"/>
              </a:solidFill>
            </a:endParaRPr>
          </a:p>
          <a:p>
            <a:pPr marL="98425" indent="0">
              <a:spcBef>
                <a:spcPts val="1800"/>
              </a:spcBef>
              <a:spcAft>
                <a:spcPts val="0"/>
              </a:spcAft>
              <a:buNone/>
            </a:pPr>
            <a:r>
              <a:rPr lang="en-US" sz="2200" dirty="0">
                <a:solidFill>
                  <a:schemeClr val="tx1"/>
                </a:solidFill>
              </a:rPr>
              <a:t>MODULE 2: Biliary Tract Cancers</a:t>
            </a:r>
          </a:p>
          <a:p>
            <a:pPr>
              <a:spcBef>
                <a:spcPts val="800"/>
              </a:spcBef>
              <a:spcAft>
                <a:spcPts val="0"/>
              </a:spcAft>
            </a:pPr>
            <a:r>
              <a:rPr lang="en-US" sz="2000" b="0" dirty="0">
                <a:solidFill>
                  <a:schemeClr val="tx1"/>
                </a:solidFill>
              </a:rPr>
              <a:t>Case Presentations</a:t>
            </a:r>
          </a:p>
          <a:p>
            <a:pPr>
              <a:spcBef>
                <a:spcPts val="800"/>
              </a:spcBef>
              <a:spcAft>
                <a:spcPts val="0"/>
              </a:spcAft>
            </a:pPr>
            <a:r>
              <a:rPr lang="en-US" sz="2000" b="0" dirty="0">
                <a:solidFill>
                  <a:schemeClr val="bg1"/>
                </a:solidFill>
              </a:rPr>
              <a:t>Key Recent Data Sets; Journal Club with Dr Kelley </a:t>
            </a:r>
          </a:p>
          <a:p>
            <a:pPr marL="98425" indent="0">
              <a:spcBef>
                <a:spcPts val="1800"/>
              </a:spcBef>
              <a:spcAft>
                <a:spcPts val="0"/>
              </a:spcAft>
              <a:buNone/>
            </a:pPr>
            <a:r>
              <a:rPr lang="en-US" sz="2200" dirty="0">
                <a:solidFill>
                  <a:schemeClr val="tx1"/>
                </a:solidFill>
              </a:rPr>
              <a:t>MODULE 3: Appendix of Key Publications</a:t>
            </a:r>
          </a:p>
          <a:p>
            <a:pPr marL="98425" indent="0">
              <a:spcBef>
                <a:spcPts val="1800"/>
              </a:spcBef>
              <a:spcAft>
                <a:spcPts val="0"/>
              </a:spcAft>
              <a:buNone/>
            </a:pPr>
            <a:endParaRPr lang="en-US" sz="2000" dirty="0"/>
          </a:p>
        </p:txBody>
      </p:sp>
    </p:spTree>
    <p:custDataLst>
      <p:tags r:id="rId1"/>
    </p:custDataLst>
    <p:extLst>
      <p:ext uri="{BB962C8B-B14F-4D97-AF65-F5344CB8AC3E}">
        <p14:creationId xmlns:p14="http://schemas.microsoft.com/office/powerpoint/2010/main" val="3709975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itle 1">
            <a:extLst>
              <a:ext uri="{FF2B5EF4-FFF2-40B4-BE49-F238E27FC236}">
                <a16:creationId xmlns:a16="http://schemas.microsoft.com/office/drawing/2014/main" id="{C0BF3E53-0A97-F2F1-0C5D-BA9373431C4C}"/>
              </a:ext>
            </a:extLst>
          </p:cNvPr>
          <p:cNvSpPr>
            <a:spLocks noGrp="1"/>
          </p:cNvSpPr>
          <p:nvPr>
            <p:ph type="title"/>
          </p:nvPr>
        </p:nvSpPr>
        <p:spPr>
          <a:xfrm>
            <a:off x="952447" y="1412776"/>
            <a:ext cx="10184114" cy="2520280"/>
          </a:xfrm>
        </p:spPr>
        <p:txBody>
          <a:bodyPr/>
          <a:lstStyle/>
          <a:p>
            <a:pPr algn="l"/>
            <a:r>
              <a:rPr lang="en-US" sz="3600" dirty="0"/>
              <a:t>Multimodal Profiling of Biliary Tract Cancers to Detect Potentially Actionable Biomarkers and Differences in Immune Signatures Between Subtypes</a:t>
            </a:r>
          </a:p>
        </p:txBody>
      </p:sp>
      <p:sp>
        <p:nvSpPr>
          <p:cNvPr id="3" name="Content Placeholder 2">
            <a:extLst>
              <a:ext uri="{FF2B5EF4-FFF2-40B4-BE49-F238E27FC236}">
                <a16:creationId xmlns:a16="http://schemas.microsoft.com/office/drawing/2014/main" id="{84F8DD4F-E832-5FCB-93E9-162A3133479B}"/>
              </a:ext>
            </a:extLst>
          </p:cNvPr>
          <p:cNvSpPr>
            <a:spLocks noGrp="1"/>
          </p:cNvSpPr>
          <p:nvPr>
            <p:ph idx="1"/>
          </p:nvPr>
        </p:nvSpPr>
        <p:spPr>
          <a:xfrm>
            <a:off x="916516" y="3935535"/>
            <a:ext cx="10358967" cy="1152128"/>
          </a:xfrm>
        </p:spPr>
        <p:txBody>
          <a:bodyPr/>
          <a:lstStyle/>
          <a:p>
            <a:pPr marL="98425" indent="0">
              <a:spcBef>
                <a:spcPts val="0"/>
              </a:spcBef>
              <a:spcAft>
                <a:spcPts val="0"/>
              </a:spcAft>
              <a:buNone/>
            </a:pPr>
            <a:r>
              <a:rPr lang="en-US" b="0" dirty="0" err="1"/>
              <a:t>Mody</a:t>
            </a:r>
            <a:r>
              <a:rPr lang="en-US" b="0" dirty="0"/>
              <a:t> K et al.</a:t>
            </a:r>
          </a:p>
          <a:p>
            <a:pPr marL="98425" indent="0">
              <a:spcBef>
                <a:spcPts val="0"/>
              </a:spcBef>
              <a:spcAft>
                <a:spcPts val="0"/>
              </a:spcAft>
              <a:buNone/>
            </a:pPr>
            <a:r>
              <a:rPr lang="en-US" b="0" dirty="0"/>
              <a:t>Gastrointestinal Cancers Symposium 2021;Abstract 4023.</a:t>
            </a:r>
          </a:p>
        </p:txBody>
      </p:sp>
    </p:spTree>
    <p:extLst>
      <p:ext uri="{BB962C8B-B14F-4D97-AF65-F5344CB8AC3E}">
        <p14:creationId xmlns:p14="http://schemas.microsoft.com/office/powerpoint/2010/main" val="2010547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itle 1">
            <a:extLst>
              <a:ext uri="{FF2B5EF4-FFF2-40B4-BE49-F238E27FC236}">
                <a16:creationId xmlns:a16="http://schemas.microsoft.com/office/drawing/2014/main" id="{C0BF3E53-0A97-F2F1-0C5D-BA9373431C4C}"/>
              </a:ext>
            </a:extLst>
          </p:cNvPr>
          <p:cNvSpPr>
            <a:spLocks noGrp="1"/>
          </p:cNvSpPr>
          <p:nvPr>
            <p:ph type="title"/>
          </p:nvPr>
        </p:nvSpPr>
        <p:spPr>
          <a:xfrm>
            <a:off x="952446" y="1412776"/>
            <a:ext cx="10358967" cy="2520280"/>
          </a:xfrm>
        </p:spPr>
        <p:txBody>
          <a:bodyPr/>
          <a:lstStyle/>
          <a:p>
            <a:pPr algn="l"/>
            <a:r>
              <a:rPr lang="en-US" sz="3600" dirty="0"/>
              <a:t>Final Results from </a:t>
            </a:r>
            <a:r>
              <a:rPr lang="en-US" sz="3600" dirty="0" err="1"/>
              <a:t>ClarIDHy</a:t>
            </a:r>
            <a:r>
              <a:rPr lang="en-US" sz="3600" dirty="0"/>
              <a:t>, a Global, Phase 3, Randomized, Double-Blind Study of </a:t>
            </a:r>
            <a:r>
              <a:rPr lang="en-US" sz="3600" dirty="0" err="1"/>
              <a:t>Ivosidenib</a:t>
            </a:r>
            <a:r>
              <a:rPr lang="en-US" sz="3600" dirty="0"/>
              <a:t> (IVO) versus Placebo (PBO) in Patients (pts) with Previously Treated Cholangiocarcinoma (CCA) and an Isocitrate Dehydrogenase 1 (IDH1) Mutation</a:t>
            </a:r>
            <a:endParaRPr lang="en-US" dirty="0"/>
          </a:p>
        </p:txBody>
      </p:sp>
      <p:sp>
        <p:nvSpPr>
          <p:cNvPr id="3" name="Content Placeholder 2">
            <a:extLst>
              <a:ext uri="{FF2B5EF4-FFF2-40B4-BE49-F238E27FC236}">
                <a16:creationId xmlns:a16="http://schemas.microsoft.com/office/drawing/2014/main" id="{84F8DD4F-E832-5FCB-93E9-162A3133479B}"/>
              </a:ext>
            </a:extLst>
          </p:cNvPr>
          <p:cNvSpPr>
            <a:spLocks noGrp="1"/>
          </p:cNvSpPr>
          <p:nvPr>
            <p:ph idx="1"/>
          </p:nvPr>
        </p:nvSpPr>
        <p:spPr>
          <a:xfrm>
            <a:off x="916516" y="4467420"/>
            <a:ext cx="10358967" cy="1152128"/>
          </a:xfrm>
        </p:spPr>
        <p:txBody>
          <a:bodyPr/>
          <a:lstStyle/>
          <a:p>
            <a:pPr marL="98425" indent="0">
              <a:spcBef>
                <a:spcPts val="0"/>
              </a:spcBef>
              <a:spcAft>
                <a:spcPts val="0"/>
              </a:spcAft>
              <a:buNone/>
            </a:pPr>
            <a:r>
              <a:rPr lang="en-US" b="0" dirty="0"/>
              <a:t>Abou-Alfa GK et al.</a:t>
            </a:r>
          </a:p>
          <a:p>
            <a:pPr marL="98425" indent="0">
              <a:spcBef>
                <a:spcPts val="0"/>
              </a:spcBef>
              <a:spcAft>
                <a:spcPts val="0"/>
              </a:spcAft>
              <a:buNone/>
            </a:pPr>
            <a:r>
              <a:rPr lang="en-US" b="0" dirty="0"/>
              <a:t>ASCO 2021;Abstract 4069.</a:t>
            </a:r>
          </a:p>
        </p:txBody>
      </p:sp>
    </p:spTree>
    <p:extLst>
      <p:ext uri="{BB962C8B-B14F-4D97-AF65-F5344CB8AC3E}">
        <p14:creationId xmlns:p14="http://schemas.microsoft.com/office/powerpoint/2010/main" val="13782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D0013D-786D-7264-1072-6C279DD79DD7}"/>
              </a:ext>
            </a:extLst>
          </p:cNvPr>
          <p:cNvSpPr/>
          <p:nvPr/>
        </p:nvSpPr>
        <p:spPr bwMode="auto">
          <a:xfrm>
            <a:off x="263352" y="1234129"/>
            <a:ext cx="11816208"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sz="2800" dirty="0"/>
              <a:t>Dr Kelley </a:t>
            </a:r>
            <a:endParaRPr lang="en-US" sz="2800" dirty="0">
              <a:solidFill>
                <a:srgbClr val="0432FF"/>
              </a:solidFill>
            </a:endParaRPr>
          </a:p>
        </p:txBody>
      </p:sp>
      <p:sp>
        <p:nvSpPr>
          <p:cNvPr id="6" name="Content Placeholder 5"/>
          <p:cNvSpPr>
            <a:spLocks noGrp="1"/>
          </p:cNvSpPr>
          <p:nvPr>
            <p:ph idx="1"/>
          </p:nvPr>
        </p:nvSpPr>
        <p:spPr>
          <a:xfrm>
            <a:off x="479376" y="1268760"/>
            <a:ext cx="11600184" cy="5589240"/>
          </a:xfrm>
        </p:spPr>
        <p:txBody>
          <a:bodyPr/>
          <a:lstStyle/>
          <a:p>
            <a:pPr marL="98425" indent="0">
              <a:spcBef>
                <a:spcPts val="1800"/>
              </a:spcBef>
              <a:spcAft>
                <a:spcPts val="0"/>
              </a:spcAft>
              <a:buNone/>
            </a:pPr>
            <a:r>
              <a:rPr lang="en-US" sz="2200" dirty="0">
                <a:solidFill>
                  <a:schemeClr val="bg1"/>
                </a:solidFill>
              </a:rPr>
              <a:t>Introduction</a:t>
            </a:r>
          </a:p>
          <a:p>
            <a:pPr marL="98425" indent="0">
              <a:spcBef>
                <a:spcPts val="1800"/>
              </a:spcBef>
              <a:spcAft>
                <a:spcPts val="0"/>
              </a:spcAft>
              <a:buNone/>
            </a:pPr>
            <a:r>
              <a:rPr lang="en-US" sz="2200" dirty="0">
                <a:solidFill>
                  <a:schemeClr val="tx1"/>
                </a:solidFill>
              </a:rPr>
              <a:t>MODULE 1: Hepatocellular Carcinoma</a:t>
            </a:r>
          </a:p>
          <a:p>
            <a:pPr>
              <a:spcBef>
                <a:spcPts val="800"/>
              </a:spcBef>
              <a:spcAft>
                <a:spcPts val="0"/>
              </a:spcAft>
            </a:pPr>
            <a:r>
              <a:rPr lang="en-US" sz="2000" b="0" dirty="0">
                <a:solidFill>
                  <a:schemeClr val="tx1"/>
                </a:solidFill>
              </a:rPr>
              <a:t>Case Presentations</a:t>
            </a:r>
          </a:p>
          <a:p>
            <a:pPr>
              <a:spcBef>
                <a:spcPts val="800"/>
              </a:spcBef>
              <a:spcAft>
                <a:spcPts val="0"/>
              </a:spcAft>
            </a:pPr>
            <a:r>
              <a:rPr lang="en-US" sz="2000" b="0" dirty="0">
                <a:solidFill>
                  <a:schemeClr val="tx1"/>
                </a:solidFill>
              </a:rPr>
              <a:t>Journal Club with </a:t>
            </a:r>
            <a:r>
              <a:rPr lang="en-US" sz="2000" b="0" dirty="0"/>
              <a:t>Dr Kelley </a:t>
            </a:r>
            <a:endParaRPr lang="en-US" sz="2000" b="0" dirty="0">
              <a:solidFill>
                <a:schemeClr val="tx1"/>
              </a:solidFill>
            </a:endParaRPr>
          </a:p>
          <a:p>
            <a:pPr marL="98425" indent="0">
              <a:spcBef>
                <a:spcPts val="1800"/>
              </a:spcBef>
              <a:spcAft>
                <a:spcPts val="0"/>
              </a:spcAft>
              <a:buNone/>
            </a:pPr>
            <a:r>
              <a:rPr lang="en-US" sz="2200" dirty="0">
                <a:solidFill>
                  <a:schemeClr val="tx1"/>
                </a:solidFill>
              </a:rPr>
              <a:t>MODULE 2: Biliary Tract Cancers</a:t>
            </a:r>
          </a:p>
          <a:p>
            <a:pPr>
              <a:spcBef>
                <a:spcPts val="800"/>
              </a:spcBef>
              <a:spcAft>
                <a:spcPts val="0"/>
              </a:spcAft>
            </a:pPr>
            <a:r>
              <a:rPr lang="en-US" sz="2000" b="0" dirty="0">
                <a:solidFill>
                  <a:schemeClr val="tx1"/>
                </a:solidFill>
              </a:rPr>
              <a:t>Case Presentations</a:t>
            </a:r>
          </a:p>
          <a:p>
            <a:pPr>
              <a:spcBef>
                <a:spcPts val="800"/>
              </a:spcBef>
              <a:spcAft>
                <a:spcPts val="0"/>
              </a:spcAft>
            </a:pPr>
            <a:r>
              <a:rPr lang="en-US" sz="2000" b="0" dirty="0">
                <a:solidFill>
                  <a:schemeClr val="tx1"/>
                </a:solidFill>
              </a:rPr>
              <a:t>Key Recent Data Sets; Journal Club with Dr Kelley </a:t>
            </a:r>
          </a:p>
          <a:p>
            <a:pPr marL="98425" indent="0">
              <a:spcBef>
                <a:spcPts val="1800"/>
              </a:spcBef>
              <a:spcAft>
                <a:spcPts val="0"/>
              </a:spcAft>
              <a:buNone/>
            </a:pPr>
            <a:r>
              <a:rPr lang="en-US" sz="2200" dirty="0">
                <a:solidFill>
                  <a:schemeClr val="tx1"/>
                </a:solidFill>
              </a:rPr>
              <a:t>MODULE 3: Appendix of Key Publications</a:t>
            </a:r>
          </a:p>
          <a:p>
            <a:pPr marL="98425" indent="0">
              <a:spcBef>
                <a:spcPts val="1800"/>
              </a:spcBef>
              <a:spcAft>
                <a:spcPts val="0"/>
              </a:spcAft>
              <a:buNone/>
            </a:pPr>
            <a:endParaRPr lang="en-US" sz="2000" dirty="0"/>
          </a:p>
        </p:txBody>
      </p:sp>
    </p:spTree>
    <p:custDataLst>
      <p:tags r:id="rId1"/>
    </p:custDataLst>
    <p:extLst>
      <p:ext uri="{BB962C8B-B14F-4D97-AF65-F5344CB8AC3E}">
        <p14:creationId xmlns:p14="http://schemas.microsoft.com/office/powerpoint/2010/main" val="161017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itle 1">
            <a:extLst>
              <a:ext uri="{FF2B5EF4-FFF2-40B4-BE49-F238E27FC236}">
                <a16:creationId xmlns:a16="http://schemas.microsoft.com/office/drawing/2014/main" id="{C0BF3E53-0A97-F2F1-0C5D-BA9373431C4C}"/>
              </a:ext>
            </a:extLst>
          </p:cNvPr>
          <p:cNvSpPr>
            <a:spLocks noGrp="1"/>
          </p:cNvSpPr>
          <p:nvPr>
            <p:ph type="title"/>
          </p:nvPr>
        </p:nvSpPr>
        <p:spPr>
          <a:xfrm>
            <a:off x="952446" y="1412776"/>
            <a:ext cx="10358967" cy="2520280"/>
          </a:xfrm>
        </p:spPr>
        <p:txBody>
          <a:bodyPr/>
          <a:lstStyle/>
          <a:p>
            <a:pPr algn="l"/>
            <a:r>
              <a:rPr lang="en-US" sz="3600" dirty="0"/>
              <a:t>Prevalence of Germline Mutations and Homologous Recombination Deficiency (HRD) in a Real-World Biliary Tract Cancer (BTC) Cohort</a:t>
            </a:r>
          </a:p>
        </p:txBody>
      </p:sp>
      <p:sp>
        <p:nvSpPr>
          <p:cNvPr id="3" name="Content Placeholder 2">
            <a:extLst>
              <a:ext uri="{FF2B5EF4-FFF2-40B4-BE49-F238E27FC236}">
                <a16:creationId xmlns:a16="http://schemas.microsoft.com/office/drawing/2014/main" id="{84F8DD4F-E832-5FCB-93E9-162A3133479B}"/>
              </a:ext>
            </a:extLst>
          </p:cNvPr>
          <p:cNvSpPr>
            <a:spLocks noGrp="1"/>
          </p:cNvSpPr>
          <p:nvPr>
            <p:ph idx="1"/>
          </p:nvPr>
        </p:nvSpPr>
        <p:spPr>
          <a:xfrm>
            <a:off x="916516" y="3935535"/>
            <a:ext cx="10358967" cy="1152128"/>
          </a:xfrm>
        </p:spPr>
        <p:txBody>
          <a:bodyPr/>
          <a:lstStyle/>
          <a:p>
            <a:pPr marL="98425" indent="0">
              <a:spcBef>
                <a:spcPts val="0"/>
              </a:spcBef>
              <a:spcAft>
                <a:spcPts val="0"/>
              </a:spcAft>
              <a:buNone/>
            </a:pPr>
            <a:r>
              <a:rPr lang="en-US" b="0" dirty="0"/>
              <a:t>Kelley RK et al.</a:t>
            </a:r>
          </a:p>
          <a:p>
            <a:pPr marL="98425" indent="0">
              <a:spcBef>
                <a:spcPts val="0"/>
              </a:spcBef>
              <a:spcAft>
                <a:spcPts val="0"/>
              </a:spcAft>
              <a:buNone/>
            </a:pPr>
            <a:r>
              <a:rPr lang="en-US" b="0" dirty="0"/>
              <a:t>Gastrointestinal Cancers Symposium 2022;Abstract 476.</a:t>
            </a:r>
          </a:p>
        </p:txBody>
      </p:sp>
    </p:spTree>
    <p:extLst>
      <p:ext uri="{BB962C8B-B14F-4D97-AF65-F5344CB8AC3E}">
        <p14:creationId xmlns:p14="http://schemas.microsoft.com/office/powerpoint/2010/main" val="2261201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CBF6AABC-C865-D636-A33D-BC22FC03B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5" y="260648"/>
            <a:ext cx="10878789" cy="5746683"/>
          </a:xfrm>
          <a:prstGeom prst="rect">
            <a:avLst/>
          </a:prstGeom>
        </p:spPr>
      </p:pic>
      <p:sp>
        <p:nvSpPr>
          <p:cNvPr id="5" name="Rectangle 4">
            <a:extLst>
              <a:ext uri="{FF2B5EF4-FFF2-40B4-BE49-F238E27FC236}">
                <a16:creationId xmlns:a16="http://schemas.microsoft.com/office/drawing/2014/main" id="{CD3D3796-8F1B-F7FA-A1E6-D16274C836E8}"/>
              </a:ext>
            </a:extLst>
          </p:cNvPr>
          <p:cNvSpPr/>
          <p:nvPr/>
        </p:nvSpPr>
        <p:spPr bwMode="auto">
          <a:xfrm>
            <a:off x="9480376" y="3356992"/>
            <a:ext cx="1805781" cy="5760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959138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406772FE-3C30-9B55-2A45-AB8EBFD59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340" y="1412776"/>
            <a:ext cx="11429320" cy="3584076"/>
          </a:xfrm>
          <a:prstGeom prst="rect">
            <a:avLst/>
          </a:prstGeom>
        </p:spPr>
      </p:pic>
      <p:sp>
        <p:nvSpPr>
          <p:cNvPr id="5" name="TextBox 4">
            <a:extLst>
              <a:ext uri="{FF2B5EF4-FFF2-40B4-BE49-F238E27FC236}">
                <a16:creationId xmlns:a16="http://schemas.microsoft.com/office/drawing/2014/main" id="{1CF41B15-FE17-EEF1-905B-C054FF90EDA4}"/>
              </a:ext>
            </a:extLst>
          </p:cNvPr>
          <p:cNvSpPr txBox="1"/>
          <p:nvPr/>
        </p:nvSpPr>
        <p:spPr>
          <a:xfrm>
            <a:off x="6172578" y="1556792"/>
            <a:ext cx="5638082" cy="430887"/>
          </a:xfrm>
          <a:prstGeom prst="rect">
            <a:avLst/>
          </a:prstGeom>
          <a:noFill/>
        </p:spPr>
        <p:txBody>
          <a:bodyPr wrap="none" rtlCol="0">
            <a:spAutoFit/>
          </a:bodyPr>
          <a:lstStyle/>
          <a:p>
            <a:r>
              <a:rPr lang="en-US" sz="2200" i="1" dirty="0">
                <a:solidFill>
                  <a:srgbClr val="1E5085"/>
                </a:solidFill>
              </a:rPr>
              <a:t>J </a:t>
            </a:r>
            <a:r>
              <a:rPr lang="en-US" sz="2200" i="1" dirty="0" err="1">
                <a:solidFill>
                  <a:srgbClr val="1E5085"/>
                </a:solidFill>
              </a:rPr>
              <a:t>Gastrointest</a:t>
            </a:r>
            <a:r>
              <a:rPr lang="en-US" sz="2200" i="1" dirty="0">
                <a:solidFill>
                  <a:srgbClr val="1E5085"/>
                </a:solidFill>
              </a:rPr>
              <a:t> Oncol </a:t>
            </a:r>
            <a:r>
              <a:rPr lang="en-US" sz="2200" dirty="0">
                <a:solidFill>
                  <a:srgbClr val="1E5085"/>
                </a:solidFill>
              </a:rPr>
              <a:t>2022;13(2):822-32. </a:t>
            </a:r>
          </a:p>
        </p:txBody>
      </p:sp>
    </p:spTree>
    <p:extLst>
      <p:ext uri="{BB962C8B-B14F-4D97-AF65-F5344CB8AC3E}">
        <p14:creationId xmlns:p14="http://schemas.microsoft.com/office/powerpoint/2010/main" val="3286218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0CCE5C-26EB-ED66-468A-40E30AB3D165}"/>
              </a:ext>
            </a:extLst>
          </p:cNvPr>
          <p:cNvSpPr/>
          <p:nvPr/>
        </p:nvSpPr>
        <p:spPr bwMode="auto">
          <a:xfrm>
            <a:off x="299493" y="4581128"/>
            <a:ext cx="11809312"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sz="2800" dirty="0"/>
              <a:t>Dr Kelley </a:t>
            </a:r>
            <a:endParaRPr lang="en-US" sz="2800" dirty="0">
              <a:solidFill>
                <a:srgbClr val="0432FF"/>
              </a:solidFill>
            </a:endParaRPr>
          </a:p>
        </p:txBody>
      </p:sp>
      <p:sp>
        <p:nvSpPr>
          <p:cNvPr id="6" name="Content Placeholder 5"/>
          <p:cNvSpPr>
            <a:spLocks noGrp="1"/>
          </p:cNvSpPr>
          <p:nvPr>
            <p:ph idx="1"/>
          </p:nvPr>
        </p:nvSpPr>
        <p:spPr>
          <a:xfrm>
            <a:off x="479376" y="1268760"/>
            <a:ext cx="11600184" cy="5589240"/>
          </a:xfrm>
        </p:spPr>
        <p:txBody>
          <a:bodyPr/>
          <a:lstStyle/>
          <a:p>
            <a:pPr marL="98425" indent="0">
              <a:spcBef>
                <a:spcPts val="1800"/>
              </a:spcBef>
              <a:spcAft>
                <a:spcPts val="0"/>
              </a:spcAft>
              <a:buNone/>
            </a:pPr>
            <a:r>
              <a:rPr lang="en-US" sz="2200" dirty="0">
                <a:solidFill>
                  <a:schemeClr val="tx1"/>
                </a:solidFill>
              </a:rPr>
              <a:t>Introduction</a:t>
            </a:r>
          </a:p>
          <a:p>
            <a:pPr marL="98425" indent="0">
              <a:spcBef>
                <a:spcPts val="1800"/>
              </a:spcBef>
              <a:spcAft>
                <a:spcPts val="0"/>
              </a:spcAft>
              <a:buNone/>
            </a:pPr>
            <a:r>
              <a:rPr lang="en-US" sz="2200" dirty="0">
                <a:solidFill>
                  <a:schemeClr val="tx1"/>
                </a:solidFill>
              </a:rPr>
              <a:t>MODULE 1: Hepatocellular Carcinoma</a:t>
            </a:r>
          </a:p>
          <a:p>
            <a:pPr>
              <a:spcBef>
                <a:spcPts val="800"/>
              </a:spcBef>
              <a:spcAft>
                <a:spcPts val="0"/>
              </a:spcAft>
            </a:pPr>
            <a:r>
              <a:rPr lang="en-US" sz="2000" b="0" dirty="0">
                <a:solidFill>
                  <a:schemeClr val="tx1"/>
                </a:solidFill>
              </a:rPr>
              <a:t>Case Presentations</a:t>
            </a:r>
          </a:p>
          <a:p>
            <a:pPr>
              <a:spcBef>
                <a:spcPts val="800"/>
              </a:spcBef>
              <a:spcAft>
                <a:spcPts val="0"/>
              </a:spcAft>
            </a:pPr>
            <a:r>
              <a:rPr lang="en-US" sz="2000" b="0" dirty="0">
                <a:solidFill>
                  <a:schemeClr val="tx1"/>
                </a:solidFill>
              </a:rPr>
              <a:t>Journal Club with </a:t>
            </a:r>
            <a:r>
              <a:rPr lang="en-US" sz="2000" b="0" dirty="0"/>
              <a:t>Dr Kelley </a:t>
            </a:r>
            <a:endParaRPr lang="en-US" sz="2000" b="0" dirty="0">
              <a:solidFill>
                <a:schemeClr val="tx1"/>
              </a:solidFill>
            </a:endParaRPr>
          </a:p>
          <a:p>
            <a:pPr marL="98425" indent="0">
              <a:spcBef>
                <a:spcPts val="1800"/>
              </a:spcBef>
              <a:spcAft>
                <a:spcPts val="0"/>
              </a:spcAft>
              <a:buNone/>
            </a:pPr>
            <a:r>
              <a:rPr lang="en-US" sz="2200" dirty="0">
                <a:solidFill>
                  <a:schemeClr val="tx1"/>
                </a:solidFill>
              </a:rPr>
              <a:t>MODULE 2: Biliary Tract Cancers</a:t>
            </a:r>
          </a:p>
          <a:p>
            <a:pPr>
              <a:spcBef>
                <a:spcPts val="800"/>
              </a:spcBef>
              <a:spcAft>
                <a:spcPts val="0"/>
              </a:spcAft>
            </a:pPr>
            <a:r>
              <a:rPr lang="en-US" sz="2000" b="0" dirty="0">
                <a:solidFill>
                  <a:schemeClr val="tx1"/>
                </a:solidFill>
              </a:rPr>
              <a:t>Case Presentations</a:t>
            </a:r>
          </a:p>
          <a:p>
            <a:pPr>
              <a:spcBef>
                <a:spcPts val="800"/>
              </a:spcBef>
              <a:spcAft>
                <a:spcPts val="0"/>
              </a:spcAft>
            </a:pPr>
            <a:r>
              <a:rPr lang="en-US" sz="2000" b="0" dirty="0">
                <a:solidFill>
                  <a:schemeClr val="tx1"/>
                </a:solidFill>
              </a:rPr>
              <a:t>Key Recent Data Sets; Journal Club with Dr Kelley </a:t>
            </a:r>
          </a:p>
          <a:p>
            <a:pPr marL="98425" indent="0">
              <a:spcBef>
                <a:spcPts val="1800"/>
              </a:spcBef>
              <a:spcAft>
                <a:spcPts val="0"/>
              </a:spcAft>
              <a:buNone/>
            </a:pPr>
            <a:r>
              <a:rPr lang="en-US" sz="2200" dirty="0">
                <a:solidFill>
                  <a:schemeClr val="bg1"/>
                </a:solidFill>
              </a:rPr>
              <a:t>MODULE 3: Appendix of Key Publications</a:t>
            </a:r>
          </a:p>
          <a:p>
            <a:pPr marL="98425" indent="0">
              <a:spcBef>
                <a:spcPts val="1800"/>
              </a:spcBef>
              <a:spcAft>
                <a:spcPts val="0"/>
              </a:spcAft>
              <a:buNone/>
            </a:pPr>
            <a:endParaRPr lang="en-US" sz="2000" dirty="0"/>
          </a:p>
        </p:txBody>
      </p:sp>
    </p:spTree>
    <p:custDataLst>
      <p:tags r:id="rId1"/>
    </p:custDataLst>
    <p:extLst>
      <p:ext uri="{BB962C8B-B14F-4D97-AF65-F5344CB8AC3E}">
        <p14:creationId xmlns:p14="http://schemas.microsoft.com/office/powerpoint/2010/main" val="607435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1CDE5-DED2-86CF-4A30-A0892CF5B9E2}"/>
              </a:ext>
            </a:extLst>
          </p:cNvPr>
          <p:cNvSpPr>
            <a:spLocks noGrp="1"/>
          </p:cNvSpPr>
          <p:nvPr>
            <p:ph type="title"/>
          </p:nvPr>
        </p:nvSpPr>
        <p:spPr>
          <a:xfrm>
            <a:off x="839416" y="2857500"/>
            <a:ext cx="10801200" cy="1143000"/>
          </a:xfrm>
        </p:spPr>
        <p:txBody>
          <a:bodyPr/>
          <a:lstStyle/>
          <a:p>
            <a:pPr algn="l"/>
            <a:r>
              <a:rPr lang="en-US" dirty="0"/>
              <a:t>First-Line Treatment for Advanced Hepatocellular Carcinoma (HCC)</a:t>
            </a:r>
          </a:p>
        </p:txBody>
      </p:sp>
    </p:spTree>
    <p:extLst>
      <p:ext uri="{BB962C8B-B14F-4D97-AF65-F5344CB8AC3E}">
        <p14:creationId xmlns:p14="http://schemas.microsoft.com/office/powerpoint/2010/main" val="3868068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C5DB1E1-25C0-4D3D-B9DC-7BA3BA89EC74}"/>
              </a:ext>
            </a:extLst>
          </p:cNvPr>
          <p:cNvSpPr>
            <a:spLocks noGrp="1"/>
          </p:cNvSpPr>
          <p:nvPr>
            <p:ph type="title"/>
          </p:nvPr>
        </p:nvSpPr>
        <p:spPr>
          <a:xfrm>
            <a:off x="609758" y="238127"/>
            <a:ext cx="10872629" cy="1103313"/>
          </a:xfrm>
        </p:spPr>
        <p:txBody>
          <a:bodyPr/>
          <a:lstStyle/>
          <a:p>
            <a:r>
              <a:rPr lang="en-US" dirty="0"/>
              <a:t>FDA-Approved Systemic Therapy for Advanced HCC</a:t>
            </a:r>
          </a:p>
        </p:txBody>
      </p:sp>
      <p:grpSp>
        <p:nvGrpSpPr>
          <p:cNvPr id="43" name="Group 42">
            <a:extLst>
              <a:ext uri="{FF2B5EF4-FFF2-40B4-BE49-F238E27FC236}">
                <a16:creationId xmlns:a16="http://schemas.microsoft.com/office/drawing/2014/main" id="{6B7B6948-D550-45B6-AA77-CEBADCF8A587}"/>
              </a:ext>
            </a:extLst>
          </p:cNvPr>
          <p:cNvGrpSpPr/>
          <p:nvPr/>
        </p:nvGrpSpPr>
        <p:grpSpPr>
          <a:xfrm>
            <a:off x="339693" y="2002284"/>
            <a:ext cx="11504847" cy="597064"/>
            <a:chOff x="373223" y="2349550"/>
            <a:chExt cx="11504847" cy="597064"/>
          </a:xfrm>
          <a:solidFill>
            <a:schemeClr val="accent1"/>
          </a:solidFill>
        </p:grpSpPr>
        <p:sp>
          <p:nvSpPr>
            <p:cNvPr id="15" name="Freeform: Shape 14">
              <a:extLst>
                <a:ext uri="{FF2B5EF4-FFF2-40B4-BE49-F238E27FC236}">
                  <a16:creationId xmlns:a16="http://schemas.microsoft.com/office/drawing/2014/main" id="{3585B23F-0B8C-4901-B68E-97DEE1B2461E}"/>
                </a:ext>
              </a:extLst>
            </p:cNvPr>
            <p:cNvSpPr/>
            <p:nvPr/>
          </p:nvSpPr>
          <p:spPr>
            <a:xfrm>
              <a:off x="373223" y="2349550"/>
              <a:ext cx="905893" cy="597064"/>
            </a:xfrm>
            <a:custGeom>
              <a:avLst/>
              <a:gdLst>
                <a:gd name="connsiteX0" fmla="*/ 0 w 944152"/>
                <a:gd name="connsiteY0" fmla="*/ 0 h 377661"/>
                <a:gd name="connsiteX1" fmla="*/ 755322 w 944152"/>
                <a:gd name="connsiteY1" fmla="*/ 0 h 377661"/>
                <a:gd name="connsiteX2" fmla="*/ 944152 w 944152"/>
                <a:gd name="connsiteY2" fmla="*/ 188831 h 377661"/>
                <a:gd name="connsiteX3" fmla="*/ 755322 w 944152"/>
                <a:gd name="connsiteY3" fmla="*/ 377661 h 377661"/>
                <a:gd name="connsiteX4" fmla="*/ 0 w 944152"/>
                <a:gd name="connsiteY4" fmla="*/ 377661 h 377661"/>
                <a:gd name="connsiteX5" fmla="*/ 188831 w 944152"/>
                <a:gd name="connsiteY5" fmla="*/ 188831 h 377661"/>
                <a:gd name="connsiteX6" fmla="*/ 0 w 944152"/>
                <a:gd name="connsiteY6" fmla="*/ 0 h 37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152" h="377661">
                  <a:moveTo>
                    <a:pt x="0" y="0"/>
                  </a:moveTo>
                  <a:lnTo>
                    <a:pt x="755322" y="0"/>
                  </a:lnTo>
                  <a:lnTo>
                    <a:pt x="944152" y="188831"/>
                  </a:lnTo>
                  <a:lnTo>
                    <a:pt x="755322" y="377661"/>
                  </a:lnTo>
                  <a:lnTo>
                    <a:pt x="0" y="377661"/>
                  </a:lnTo>
                  <a:lnTo>
                    <a:pt x="188831" y="188831"/>
                  </a:lnTo>
                  <a:lnTo>
                    <a:pt x="0" y="0"/>
                  </a:lnTo>
                  <a:close/>
                </a:path>
              </a:pathLst>
            </a:custGeom>
            <a:solidFill>
              <a:schemeClr val="accent3"/>
            </a:solidFill>
            <a:effectLst/>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60840" tIns="24003" rIns="212833" bIns="24003"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2007</a:t>
              </a:r>
            </a:p>
          </p:txBody>
        </p:sp>
        <p:sp>
          <p:nvSpPr>
            <p:cNvPr id="30" name="Freeform: Shape 29">
              <a:extLst>
                <a:ext uri="{FF2B5EF4-FFF2-40B4-BE49-F238E27FC236}">
                  <a16:creationId xmlns:a16="http://schemas.microsoft.com/office/drawing/2014/main" id="{5AD29EDD-47CA-4168-8AA3-F0E9511147B9}"/>
                </a:ext>
              </a:extLst>
            </p:cNvPr>
            <p:cNvSpPr/>
            <p:nvPr/>
          </p:nvSpPr>
          <p:spPr>
            <a:xfrm>
              <a:off x="1188528" y="2349550"/>
              <a:ext cx="905893" cy="597064"/>
            </a:xfrm>
            <a:custGeom>
              <a:avLst/>
              <a:gdLst>
                <a:gd name="connsiteX0" fmla="*/ 0 w 944152"/>
                <a:gd name="connsiteY0" fmla="*/ 0 h 377661"/>
                <a:gd name="connsiteX1" fmla="*/ 755322 w 944152"/>
                <a:gd name="connsiteY1" fmla="*/ 0 h 377661"/>
                <a:gd name="connsiteX2" fmla="*/ 944152 w 944152"/>
                <a:gd name="connsiteY2" fmla="*/ 188831 h 377661"/>
                <a:gd name="connsiteX3" fmla="*/ 755322 w 944152"/>
                <a:gd name="connsiteY3" fmla="*/ 377661 h 377661"/>
                <a:gd name="connsiteX4" fmla="*/ 0 w 944152"/>
                <a:gd name="connsiteY4" fmla="*/ 377661 h 377661"/>
                <a:gd name="connsiteX5" fmla="*/ 188831 w 944152"/>
                <a:gd name="connsiteY5" fmla="*/ 188831 h 377661"/>
                <a:gd name="connsiteX6" fmla="*/ 0 w 944152"/>
                <a:gd name="connsiteY6" fmla="*/ 0 h 37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152" h="377661">
                  <a:moveTo>
                    <a:pt x="0" y="0"/>
                  </a:moveTo>
                  <a:lnTo>
                    <a:pt x="755322" y="0"/>
                  </a:lnTo>
                  <a:lnTo>
                    <a:pt x="944152" y="188831"/>
                  </a:lnTo>
                  <a:lnTo>
                    <a:pt x="755322" y="377661"/>
                  </a:lnTo>
                  <a:lnTo>
                    <a:pt x="0" y="377661"/>
                  </a:lnTo>
                  <a:lnTo>
                    <a:pt x="188831" y="188831"/>
                  </a:lnTo>
                  <a:lnTo>
                    <a:pt x="0" y="0"/>
                  </a:lnTo>
                  <a:close/>
                </a:path>
              </a:pathLst>
            </a:custGeom>
            <a:grpFill/>
            <a:effectLst/>
          </p:spPr>
          <p:style>
            <a:lnRef idx="0">
              <a:schemeClr val="lt1">
                <a:hueOff val="0"/>
                <a:satOff val="0"/>
                <a:lumOff val="0"/>
                <a:alphaOff val="0"/>
              </a:schemeClr>
            </a:lnRef>
            <a:fillRef idx="3">
              <a:schemeClr val="accent5">
                <a:hueOff val="1164238"/>
                <a:satOff val="-4215"/>
                <a:lumOff val="-2217"/>
                <a:alphaOff val="0"/>
              </a:schemeClr>
            </a:fillRef>
            <a:effectRef idx="2">
              <a:schemeClr val="accent5">
                <a:hueOff val="1164238"/>
                <a:satOff val="-4215"/>
                <a:lumOff val="-2217"/>
                <a:alphaOff val="0"/>
              </a:schemeClr>
            </a:effectRef>
            <a:fontRef idx="minor">
              <a:schemeClr val="lt1"/>
            </a:fontRef>
          </p:style>
          <p:txBody>
            <a:bodyPr spcFirstLastPara="0" vert="horz" wrap="square" lIns="260840" tIns="24003" rIns="212833" bIns="24003"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2008</a:t>
              </a:r>
            </a:p>
          </p:txBody>
        </p:sp>
        <p:sp>
          <p:nvSpPr>
            <p:cNvPr id="31" name="Freeform: Shape 30">
              <a:extLst>
                <a:ext uri="{FF2B5EF4-FFF2-40B4-BE49-F238E27FC236}">
                  <a16:creationId xmlns:a16="http://schemas.microsoft.com/office/drawing/2014/main" id="{466A406A-D832-4F42-8D23-E73EDB45C647}"/>
                </a:ext>
              </a:extLst>
            </p:cNvPr>
            <p:cNvSpPr/>
            <p:nvPr/>
          </p:nvSpPr>
          <p:spPr>
            <a:xfrm>
              <a:off x="2003832" y="2349550"/>
              <a:ext cx="905893" cy="597064"/>
            </a:xfrm>
            <a:custGeom>
              <a:avLst/>
              <a:gdLst>
                <a:gd name="connsiteX0" fmla="*/ 0 w 944152"/>
                <a:gd name="connsiteY0" fmla="*/ 0 h 377661"/>
                <a:gd name="connsiteX1" fmla="*/ 755322 w 944152"/>
                <a:gd name="connsiteY1" fmla="*/ 0 h 377661"/>
                <a:gd name="connsiteX2" fmla="*/ 944152 w 944152"/>
                <a:gd name="connsiteY2" fmla="*/ 188831 h 377661"/>
                <a:gd name="connsiteX3" fmla="*/ 755322 w 944152"/>
                <a:gd name="connsiteY3" fmla="*/ 377661 h 377661"/>
                <a:gd name="connsiteX4" fmla="*/ 0 w 944152"/>
                <a:gd name="connsiteY4" fmla="*/ 377661 h 377661"/>
                <a:gd name="connsiteX5" fmla="*/ 188831 w 944152"/>
                <a:gd name="connsiteY5" fmla="*/ 188831 h 377661"/>
                <a:gd name="connsiteX6" fmla="*/ 0 w 944152"/>
                <a:gd name="connsiteY6" fmla="*/ 0 h 37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152" h="377661">
                  <a:moveTo>
                    <a:pt x="0" y="0"/>
                  </a:moveTo>
                  <a:lnTo>
                    <a:pt x="755322" y="0"/>
                  </a:lnTo>
                  <a:lnTo>
                    <a:pt x="944152" y="188831"/>
                  </a:lnTo>
                  <a:lnTo>
                    <a:pt x="755322" y="377661"/>
                  </a:lnTo>
                  <a:lnTo>
                    <a:pt x="0" y="377661"/>
                  </a:lnTo>
                  <a:lnTo>
                    <a:pt x="188831" y="188831"/>
                  </a:lnTo>
                  <a:lnTo>
                    <a:pt x="0" y="0"/>
                  </a:lnTo>
                  <a:close/>
                </a:path>
              </a:pathLst>
            </a:custGeom>
            <a:grpFill/>
            <a:effectLst/>
          </p:spPr>
          <p:style>
            <a:lnRef idx="0">
              <a:schemeClr val="lt1">
                <a:hueOff val="0"/>
                <a:satOff val="0"/>
                <a:lumOff val="0"/>
                <a:alphaOff val="0"/>
              </a:schemeClr>
            </a:lnRef>
            <a:fillRef idx="3">
              <a:schemeClr val="accent5">
                <a:hueOff val="2328475"/>
                <a:satOff val="-8431"/>
                <a:lumOff val="-4434"/>
                <a:alphaOff val="0"/>
              </a:schemeClr>
            </a:fillRef>
            <a:effectRef idx="2">
              <a:schemeClr val="accent5">
                <a:hueOff val="2328475"/>
                <a:satOff val="-8431"/>
                <a:lumOff val="-4434"/>
                <a:alphaOff val="0"/>
              </a:schemeClr>
            </a:effectRef>
            <a:fontRef idx="minor">
              <a:schemeClr val="lt1"/>
            </a:fontRef>
          </p:style>
          <p:txBody>
            <a:bodyPr spcFirstLastPara="0" vert="horz" wrap="square" lIns="260840" tIns="24003" rIns="212833" bIns="24003"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2009</a:t>
              </a:r>
            </a:p>
          </p:txBody>
        </p:sp>
        <p:sp>
          <p:nvSpPr>
            <p:cNvPr id="32" name="Freeform: Shape 31">
              <a:extLst>
                <a:ext uri="{FF2B5EF4-FFF2-40B4-BE49-F238E27FC236}">
                  <a16:creationId xmlns:a16="http://schemas.microsoft.com/office/drawing/2014/main" id="{436CF33A-9020-450D-91A5-A814248AA4D5}"/>
                </a:ext>
              </a:extLst>
            </p:cNvPr>
            <p:cNvSpPr/>
            <p:nvPr/>
          </p:nvSpPr>
          <p:spPr>
            <a:xfrm>
              <a:off x="2819136" y="2349550"/>
              <a:ext cx="905893" cy="597064"/>
            </a:xfrm>
            <a:custGeom>
              <a:avLst/>
              <a:gdLst>
                <a:gd name="connsiteX0" fmla="*/ 0 w 944152"/>
                <a:gd name="connsiteY0" fmla="*/ 0 h 377661"/>
                <a:gd name="connsiteX1" fmla="*/ 755322 w 944152"/>
                <a:gd name="connsiteY1" fmla="*/ 0 h 377661"/>
                <a:gd name="connsiteX2" fmla="*/ 944152 w 944152"/>
                <a:gd name="connsiteY2" fmla="*/ 188831 h 377661"/>
                <a:gd name="connsiteX3" fmla="*/ 755322 w 944152"/>
                <a:gd name="connsiteY3" fmla="*/ 377661 h 377661"/>
                <a:gd name="connsiteX4" fmla="*/ 0 w 944152"/>
                <a:gd name="connsiteY4" fmla="*/ 377661 h 377661"/>
                <a:gd name="connsiteX5" fmla="*/ 188831 w 944152"/>
                <a:gd name="connsiteY5" fmla="*/ 188831 h 377661"/>
                <a:gd name="connsiteX6" fmla="*/ 0 w 944152"/>
                <a:gd name="connsiteY6" fmla="*/ 0 h 37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152" h="377661">
                  <a:moveTo>
                    <a:pt x="0" y="0"/>
                  </a:moveTo>
                  <a:lnTo>
                    <a:pt x="755322" y="0"/>
                  </a:lnTo>
                  <a:lnTo>
                    <a:pt x="944152" y="188831"/>
                  </a:lnTo>
                  <a:lnTo>
                    <a:pt x="755322" y="377661"/>
                  </a:lnTo>
                  <a:lnTo>
                    <a:pt x="0" y="377661"/>
                  </a:lnTo>
                  <a:lnTo>
                    <a:pt x="188831" y="188831"/>
                  </a:lnTo>
                  <a:lnTo>
                    <a:pt x="0" y="0"/>
                  </a:lnTo>
                  <a:close/>
                </a:path>
              </a:pathLst>
            </a:custGeom>
            <a:grpFill/>
            <a:effectLst/>
          </p:spPr>
          <p:style>
            <a:lnRef idx="0">
              <a:schemeClr val="lt1">
                <a:hueOff val="0"/>
                <a:satOff val="0"/>
                <a:lumOff val="0"/>
                <a:alphaOff val="0"/>
              </a:schemeClr>
            </a:lnRef>
            <a:fillRef idx="3">
              <a:schemeClr val="accent5">
                <a:hueOff val="3492713"/>
                <a:satOff val="-12646"/>
                <a:lumOff val="-6652"/>
                <a:alphaOff val="0"/>
              </a:schemeClr>
            </a:fillRef>
            <a:effectRef idx="2">
              <a:schemeClr val="accent5">
                <a:hueOff val="3492713"/>
                <a:satOff val="-12646"/>
                <a:lumOff val="-6652"/>
                <a:alphaOff val="0"/>
              </a:schemeClr>
            </a:effectRef>
            <a:fontRef idx="minor">
              <a:schemeClr val="lt1"/>
            </a:fontRef>
          </p:style>
          <p:txBody>
            <a:bodyPr spcFirstLastPara="0" vert="horz" wrap="square" lIns="260840" tIns="24003" rIns="212833" bIns="24003"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2010</a:t>
              </a:r>
            </a:p>
          </p:txBody>
        </p:sp>
        <p:sp>
          <p:nvSpPr>
            <p:cNvPr id="33" name="Freeform: Shape 32">
              <a:extLst>
                <a:ext uri="{FF2B5EF4-FFF2-40B4-BE49-F238E27FC236}">
                  <a16:creationId xmlns:a16="http://schemas.microsoft.com/office/drawing/2014/main" id="{341472F0-CE67-4ADE-A184-A840AB9CF6B7}"/>
                </a:ext>
              </a:extLst>
            </p:cNvPr>
            <p:cNvSpPr/>
            <p:nvPr/>
          </p:nvSpPr>
          <p:spPr>
            <a:xfrm>
              <a:off x="3634440" y="2349550"/>
              <a:ext cx="905893" cy="597064"/>
            </a:xfrm>
            <a:custGeom>
              <a:avLst/>
              <a:gdLst>
                <a:gd name="connsiteX0" fmla="*/ 0 w 944152"/>
                <a:gd name="connsiteY0" fmla="*/ 0 h 377661"/>
                <a:gd name="connsiteX1" fmla="*/ 755322 w 944152"/>
                <a:gd name="connsiteY1" fmla="*/ 0 h 377661"/>
                <a:gd name="connsiteX2" fmla="*/ 944152 w 944152"/>
                <a:gd name="connsiteY2" fmla="*/ 188831 h 377661"/>
                <a:gd name="connsiteX3" fmla="*/ 755322 w 944152"/>
                <a:gd name="connsiteY3" fmla="*/ 377661 h 377661"/>
                <a:gd name="connsiteX4" fmla="*/ 0 w 944152"/>
                <a:gd name="connsiteY4" fmla="*/ 377661 h 377661"/>
                <a:gd name="connsiteX5" fmla="*/ 188831 w 944152"/>
                <a:gd name="connsiteY5" fmla="*/ 188831 h 377661"/>
                <a:gd name="connsiteX6" fmla="*/ 0 w 944152"/>
                <a:gd name="connsiteY6" fmla="*/ 0 h 37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152" h="377661">
                  <a:moveTo>
                    <a:pt x="0" y="0"/>
                  </a:moveTo>
                  <a:lnTo>
                    <a:pt x="755322" y="0"/>
                  </a:lnTo>
                  <a:lnTo>
                    <a:pt x="944152" y="188831"/>
                  </a:lnTo>
                  <a:lnTo>
                    <a:pt x="755322" y="377661"/>
                  </a:lnTo>
                  <a:lnTo>
                    <a:pt x="0" y="377661"/>
                  </a:lnTo>
                  <a:lnTo>
                    <a:pt x="188831" y="188831"/>
                  </a:lnTo>
                  <a:lnTo>
                    <a:pt x="0" y="0"/>
                  </a:lnTo>
                  <a:close/>
                </a:path>
              </a:pathLst>
            </a:custGeom>
            <a:grpFill/>
            <a:effectLst/>
          </p:spPr>
          <p:style>
            <a:lnRef idx="0">
              <a:schemeClr val="lt1">
                <a:hueOff val="0"/>
                <a:satOff val="0"/>
                <a:lumOff val="0"/>
                <a:alphaOff val="0"/>
              </a:schemeClr>
            </a:lnRef>
            <a:fillRef idx="3">
              <a:schemeClr val="accent5">
                <a:hueOff val="4656951"/>
                <a:satOff val="-16861"/>
                <a:lumOff val="-8869"/>
                <a:alphaOff val="0"/>
              </a:schemeClr>
            </a:fillRef>
            <a:effectRef idx="2">
              <a:schemeClr val="accent5">
                <a:hueOff val="4656951"/>
                <a:satOff val="-16861"/>
                <a:lumOff val="-8869"/>
                <a:alphaOff val="0"/>
              </a:schemeClr>
            </a:effectRef>
            <a:fontRef idx="minor">
              <a:schemeClr val="lt1"/>
            </a:fontRef>
          </p:style>
          <p:txBody>
            <a:bodyPr spcFirstLastPara="0" vert="horz" wrap="square" lIns="260840" tIns="24003" rIns="212833" bIns="24003"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2011</a:t>
              </a:r>
            </a:p>
          </p:txBody>
        </p:sp>
        <p:sp>
          <p:nvSpPr>
            <p:cNvPr id="34" name="Freeform: Shape 33">
              <a:extLst>
                <a:ext uri="{FF2B5EF4-FFF2-40B4-BE49-F238E27FC236}">
                  <a16:creationId xmlns:a16="http://schemas.microsoft.com/office/drawing/2014/main" id="{01D5AB1B-E480-4F38-870E-F208F31F39A0}"/>
                </a:ext>
              </a:extLst>
            </p:cNvPr>
            <p:cNvSpPr/>
            <p:nvPr/>
          </p:nvSpPr>
          <p:spPr>
            <a:xfrm>
              <a:off x="4449744" y="2349550"/>
              <a:ext cx="905893" cy="597064"/>
            </a:xfrm>
            <a:custGeom>
              <a:avLst/>
              <a:gdLst>
                <a:gd name="connsiteX0" fmla="*/ 0 w 944152"/>
                <a:gd name="connsiteY0" fmla="*/ 0 h 377661"/>
                <a:gd name="connsiteX1" fmla="*/ 755322 w 944152"/>
                <a:gd name="connsiteY1" fmla="*/ 0 h 377661"/>
                <a:gd name="connsiteX2" fmla="*/ 944152 w 944152"/>
                <a:gd name="connsiteY2" fmla="*/ 188831 h 377661"/>
                <a:gd name="connsiteX3" fmla="*/ 755322 w 944152"/>
                <a:gd name="connsiteY3" fmla="*/ 377661 h 377661"/>
                <a:gd name="connsiteX4" fmla="*/ 0 w 944152"/>
                <a:gd name="connsiteY4" fmla="*/ 377661 h 377661"/>
                <a:gd name="connsiteX5" fmla="*/ 188831 w 944152"/>
                <a:gd name="connsiteY5" fmla="*/ 188831 h 377661"/>
                <a:gd name="connsiteX6" fmla="*/ 0 w 944152"/>
                <a:gd name="connsiteY6" fmla="*/ 0 h 37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152" h="377661">
                  <a:moveTo>
                    <a:pt x="0" y="0"/>
                  </a:moveTo>
                  <a:lnTo>
                    <a:pt x="755322" y="0"/>
                  </a:lnTo>
                  <a:lnTo>
                    <a:pt x="944152" y="188831"/>
                  </a:lnTo>
                  <a:lnTo>
                    <a:pt x="755322" y="377661"/>
                  </a:lnTo>
                  <a:lnTo>
                    <a:pt x="0" y="377661"/>
                  </a:lnTo>
                  <a:lnTo>
                    <a:pt x="188831" y="188831"/>
                  </a:lnTo>
                  <a:lnTo>
                    <a:pt x="0" y="0"/>
                  </a:lnTo>
                  <a:close/>
                </a:path>
              </a:pathLst>
            </a:custGeom>
            <a:grpFill/>
            <a:effectLst/>
          </p:spPr>
          <p:style>
            <a:lnRef idx="0">
              <a:schemeClr val="lt1">
                <a:hueOff val="0"/>
                <a:satOff val="0"/>
                <a:lumOff val="0"/>
                <a:alphaOff val="0"/>
              </a:schemeClr>
            </a:lnRef>
            <a:fillRef idx="3">
              <a:schemeClr val="accent5">
                <a:hueOff val="5821188"/>
                <a:satOff val="-21077"/>
                <a:lumOff val="-11086"/>
                <a:alphaOff val="0"/>
              </a:schemeClr>
            </a:fillRef>
            <a:effectRef idx="2">
              <a:schemeClr val="accent5">
                <a:hueOff val="5821188"/>
                <a:satOff val="-21077"/>
                <a:lumOff val="-11086"/>
                <a:alphaOff val="0"/>
              </a:schemeClr>
            </a:effectRef>
            <a:fontRef idx="minor">
              <a:schemeClr val="lt1"/>
            </a:fontRef>
          </p:style>
          <p:txBody>
            <a:bodyPr spcFirstLastPara="0" vert="horz" wrap="square" lIns="260840" tIns="24003" rIns="212833" bIns="24003"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2012</a:t>
              </a:r>
            </a:p>
          </p:txBody>
        </p:sp>
        <p:sp>
          <p:nvSpPr>
            <p:cNvPr id="35" name="Freeform: Shape 34">
              <a:extLst>
                <a:ext uri="{FF2B5EF4-FFF2-40B4-BE49-F238E27FC236}">
                  <a16:creationId xmlns:a16="http://schemas.microsoft.com/office/drawing/2014/main" id="{7EBA0FB8-F403-44F0-BCBD-B24B589EE6B3}"/>
                </a:ext>
              </a:extLst>
            </p:cNvPr>
            <p:cNvSpPr/>
            <p:nvPr/>
          </p:nvSpPr>
          <p:spPr>
            <a:xfrm>
              <a:off x="5265048" y="2349550"/>
              <a:ext cx="905893" cy="597064"/>
            </a:xfrm>
            <a:custGeom>
              <a:avLst/>
              <a:gdLst>
                <a:gd name="connsiteX0" fmla="*/ 0 w 944152"/>
                <a:gd name="connsiteY0" fmla="*/ 0 h 377661"/>
                <a:gd name="connsiteX1" fmla="*/ 755322 w 944152"/>
                <a:gd name="connsiteY1" fmla="*/ 0 h 377661"/>
                <a:gd name="connsiteX2" fmla="*/ 944152 w 944152"/>
                <a:gd name="connsiteY2" fmla="*/ 188831 h 377661"/>
                <a:gd name="connsiteX3" fmla="*/ 755322 w 944152"/>
                <a:gd name="connsiteY3" fmla="*/ 377661 h 377661"/>
                <a:gd name="connsiteX4" fmla="*/ 0 w 944152"/>
                <a:gd name="connsiteY4" fmla="*/ 377661 h 377661"/>
                <a:gd name="connsiteX5" fmla="*/ 188831 w 944152"/>
                <a:gd name="connsiteY5" fmla="*/ 188831 h 377661"/>
                <a:gd name="connsiteX6" fmla="*/ 0 w 944152"/>
                <a:gd name="connsiteY6" fmla="*/ 0 h 37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152" h="377661">
                  <a:moveTo>
                    <a:pt x="0" y="0"/>
                  </a:moveTo>
                  <a:lnTo>
                    <a:pt x="755322" y="0"/>
                  </a:lnTo>
                  <a:lnTo>
                    <a:pt x="944152" y="188831"/>
                  </a:lnTo>
                  <a:lnTo>
                    <a:pt x="755322" y="377661"/>
                  </a:lnTo>
                  <a:lnTo>
                    <a:pt x="0" y="377661"/>
                  </a:lnTo>
                  <a:lnTo>
                    <a:pt x="188831" y="188831"/>
                  </a:lnTo>
                  <a:lnTo>
                    <a:pt x="0" y="0"/>
                  </a:lnTo>
                  <a:close/>
                </a:path>
              </a:pathLst>
            </a:custGeom>
            <a:grpFill/>
            <a:effectLst/>
          </p:spPr>
          <p:style>
            <a:lnRef idx="0">
              <a:schemeClr val="lt1">
                <a:hueOff val="0"/>
                <a:satOff val="0"/>
                <a:lumOff val="0"/>
                <a:alphaOff val="0"/>
              </a:schemeClr>
            </a:lnRef>
            <a:fillRef idx="3">
              <a:schemeClr val="accent5">
                <a:hueOff val="6985426"/>
                <a:satOff val="-25292"/>
                <a:lumOff val="-13303"/>
                <a:alphaOff val="0"/>
              </a:schemeClr>
            </a:fillRef>
            <a:effectRef idx="2">
              <a:schemeClr val="accent5">
                <a:hueOff val="6985426"/>
                <a:satOff val="-25292"/>
                <a:lumOff val="-13303"/>
                <a:alphaOff val="0"/>
              </a:schemeClr>
            </a:effectRef>
            <a:fontRef idx="minor">
              <a:schemeClr val="lt1"/>
            </a:fontRef>
          </p:style>
          <p:txBody>
            <a:bodyPr spcFirstLastPara="0" vert="horz" wrap="square" lIns="260840" tIns="24003" rIns="212833" bIns="24003"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2013</a:t>
              </a:r>
            </a:p>
          </p:txBody>
        </p:sp>
        <p:sp>
          <p:nvSpPr>
            <p:cNvPr id="36" name="Freeform: Shape 35">
              <a:extLst>
                <a:ext uri="{FF2B5EF4-FFF2-40B4-BE49-F238E27FC236}">
                  <a16:creationId xmlns:a16="http://schemas.microsoft.com/office/drawing/2014/main" id="{8076B4DD-B2FE-4DD2-BB80-8F8054CCB8EE}"/>
                </a:ext>
              </a:extLst>
            </p:cNvPr>
            <p:cNvSpPr/>
            <p:nvPr/>
          </p:nvSpPr>
          <p:spPr>
            <a:xfrm>
              <a:off x="6080352" y="2349550"/>
              <a:ext cx="905893" cy="597064"/>
            </a:xfrm>
            <a:custGeom>
              <a:avLst/>
              <a:gdLst>
                <a:gd name="connsiteX0" fmla="*/ 0 w 944152"/>
                <a:gd name="connsiteY0" fmla="*/ 0 h 377661"/>
                <a:gd name="connsiteX1" fmla="*/ 755322 w 944152"/>
                <a:gd name="connsiteY1" fmla="*/ 0 h 377661"/>
                <a:gd name="connsiteX2" fmla="*/ 944152 w 944152"/>
                <a:gd name="connsiteY2" fmla="*/ 188831 h 377661"/>
                <a:gd name="connsiteX3" fmla="*/ 755322 w 944152"/>
                <a:gd name="connsiteY3" fmla="*/ 377661 h 377661"/>
                <a:gd name="connsiteX4" fmla="*/ 0 w 944152"/>
                <a:gd name="connsiteY4" fmla="*/ 377661 h 377661"/>
                <a:gd name="connsiteX5" fmla="*/ 188831 w 944152"/>
                <a:gd name="connsiteY5" fmla="*/ 188831 h 377661"/>
                <a:gd name="connsiteX6" fmla="*/ 0 w 944152"/>
                <a:gd name="connsiteY6" fmla="*/ 0 h 37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152" h="377661">
                  <a:moveTo>
                    <a:pt x="0" y="0"/>
                  </a:moveTo>
                  <a:lnTo>
                    <a:pt x="755322" y="0"/>
                  </a:lnTo>
                  <a:lnTo>
                    <a:pt x="944152" y="188831"/>
                  </a:lnTo>
                  <a:lnTo>
                    <a:pt x="755322" y="377661"/>
                  </a:lnTo>
                  <a:lnTo>
                    <a:pt x="0" y="377661"/>
                  </a:lnTo>
                  <a:lnTo>
                    <a:pt x="188831" y="188831"/>
                  </a:lnTo>
                  <a:lnTo>
                    <a:pt x="0" y="0"/>
                  </a:lnTo>
                  <a:close/>
                </a:path>
              </a:pathLst>
            </a:custGeom>
            <a:grpFill/>
            <a:effectLst/>
          </p:spPr>
          <p:style>
            <a:lnRef idx="0">
              <a:schemeClr val="lt1">
                <a:hueOff val="0"/>
                <a:satOff val="0"/>
                <a:lumOff val="0"/>
                <a:alphaOff val="0"/>
              </a:schemeClr>
            </a:lnRef>
            <a:fillRef idx="3">
              <a:schemeClr val="accent5">
                <a:hueOff val="8149664"/>
                <a:satOff val="-29507"/>
                <a:lumOff val="-15521"/>
                <a:alphaOff val="0"/>
              </a:schemeClr>
            </a:fillRef>
            <a:effectRef idx="2">
              <a:schemeClr val="accent5">
                <a:hueOff val="8149664"/>
                <a:satOff val="-29507"/>
                <a:lumOff val="-15521"/>
                <a:alphaOff val="0"/>
              </a:schemeClr>
            </a:effectRef>
            <a:fontRef idx="minor">
              <a:schemeClr val="lt1"/>
            </a:fontRef>
          </p:style>
          <p:txBody>
            <a:bodyPr spcFirstLastPara="0" vert="horz" wrap="square" lIns="260840" tIns="24003" rIns="212833" bIns="24003"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2014</a:t>
              </a:r>
            </a:p>
          </p:txBody>
        </p:sp>
        <p:sp>
          <p:nvSpPr>
            <p:cNvPr id="37" name="Freeform: Shape 36">
              <a:extLst>
                <a:ext uri="{FF2B5EF4-FFF2-40B4-BE49-F238E27FC236}">
                  <a16:creationId xmlns:a16="http://schemas.microsoft.com/office/drawing/2014/main" id="{AC7C4718-51BC-4260-87C3-F6A31B4BB1B9}"/>
                </a:ext>
              </a:extLst>
            </p:cNvPr>
            <p:cNvSpPr/>
            <p:nvPr/>
          </p:nvSpPr>
          <p:spPr>
            <a:xfrm>
              <a:off x="6895657" y="2349550"/>
              <a:ext cx="905893" cy="597064"/>
            </a:xfrm>
            <a:custGeom>
              <a:avLst/>
              <a:gdLst>
                <a:gd name="connsiteX0" fmla="*/ 0 w 944152"/>
                <a:gd name="connsiteY0" fmla="*/ 0 h 377661"/>
                <a:gd name="connsiteX1" fmla="*/ 755322 w 944152"/>
                <a:gd name="connsiteY1" fmla="*/ 0 h 377661"/>
                <a:gd name="connsiteX2" fmla="*/ 944152 w 944152"/>
                <a:gd name="connsiteY2" fmla="*/ 188831 h 377661"/>
                <a:gd name="connsiteX3" fmla="*/ 755322 w 944152"/>
                <a:gd name="connsiteY3" fmla="*/ 377661 h 377661"/>
                <a:gd name="connsiteX4" fmla="*/ 0 w 944152"/>
                <a:gd name="connsiteY4" fmla="*/ 377661 h 377661"/>
                <a:gd name="connsiteX5" fmla="*/ 188831 w 944152"/>
                <a:gd name="connsiteY5" fmla="*/ 188831 h 377661"/>
                <a:gd name="connsiteX6" fmla="*/ 0 w 944152"/>
                <a:gd name="connsiteY6" fmla="*/ 0 h 37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152" h="377661">
                  <a:moveTo>
                    <a:pt x="0" y="0"/>
                  </a:moveTo>
                  <a:lnTo>
                    <a:pt x="755322" y="0"/>
                  </a:lnTo>
                  <a:lnTo>
                    <a:pt x="944152" y="188831"/>
                  </a:lnTo>
                  <a:lnTo>
                    <a:pt x="755322" y="377661"/>
                  </a:lnTo>
                  <a:lnTo>
                    <a:pt x="0" y="377661"/>
                  </a:lnTo>
                  <a:lnTo>
                    <a:pt x="188831" y="188831"/>
                  </a:lnTo>
                  <a:lnTo>
                    <a:pt x="0" y="0"/>
                  </a:lnTo>
                  <a:close/>
                </a:path>
              </a:pathLst>
            </a:custGeom>
            <a:grpFill/>
            <a:effectLst/>
          </p:spPr>
          <p:style>
            <a:lnRef idx="0">
              <a:schemeClr val="lt1">
                <a:hueOff val="0"/>
                <a:satOff val="0"/>
                <a:lumOff val="0"/>
                <a:alphaOff val="0"/>
              </a:schemeClr>
            </a:lnRef>
            <a:fillRef idx="3">
              <a:schemeClr val="accent5">
                <a:hueOff val="9313901"/>
                <a:satOff val="-33722"/>
                <a:lumOff val="-17738"/>
                <a:alphaOff val="0"/>
              </a:schemeClr>
            </a:fillRef>
            <a:effectRef idx="2">
              <a:schemeClr val="accent5">
                <a:hueOff val="9313901"/>
                <a:satOff val="-33722"/>
                <a:lumOff val="-17738"/>
                <a:alphaOff val="0"/>
              </a:schemeClr>
            </a:effectRef>
            <a:fontRef idx="minor">
              <a:schemeClr val="lt1"/>
            </a:fontRef>
          </p:style>
          <p:txBody>
            <a:bodyPr spcFirstLastPara="0" vert="horz" wrap="square" lIns="260840" tIns="24003" rIns="212833" bIns="24003"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2015</a:t>
              </a:r>
            </a:p>
          </p:txBody>
        </p:sp>
        <p:sp>
          <p:nvSpPr>
            <p:cNvPr id="38" name="Freeform: Shape 37">
              <a:extLst>
                <a:ext uri="{FF2B5EF4-FFF2-40B4-BE49-F238E27FC236}">
                  <a16:creationId xmlns:a16="http://schemas.microsoft.com/office/drawing/2014/main" id="{5F3EF475-58B3-4BB5-A756-695923F15842}"/>
                </a:ext>
              </a:extLst>
            </p:cNvPr>
            <p:cNvSpPr/>
            <p:nvPr/>
          </p:nvSpPr>
          <p:spPr>
            <a:xfrm>
              <a:off x="7710960" y="2349550"/>
              <a:ext cx="905893" cy="597064"/>
            </a:xfrm>
            <a:custGeom>
              <a:avLst/>
              <a:gdLst>
                <a:gd name="connsiteX0" fmla="*/ 0 w 944152"/>
                <a:gd name="connsiteY0" fmla="*/ 0 h 377661"/>
                <a:gd name="connsiteX1" fmla="*/ 755322 w 944152"/>
                <a:gd name="connsiteY1" fmla="*/ 0 h 377661"/>
                <a:gd name="connsiteX2" fmla="*/ 944152 w 944152"/>
                <a:gd name="connsiteY2" fmla="*/ 188831 h 377661"/>
                <a:gd name="connsiteX3" fmla="*/ 755322 w 944152"/>
                <a:gd name="connsiteY3" fmla="*/ 377661 h 377661"/>
                <a:gd name="connsiteX4" fmla="*/ 0 w 944152"/>
                <a:gd name="connsiteY4" fmla="*/ 377661 h 377661"/>
                <a:gd name="connsiteX5" fmla="*/ 188831 w 944152"/>
                <a:gd name="connsiteY5" fmla="*/ 188831 h 377661"/>
                <a:gd name="connsiteX6" fmla="*/ 0 w 944152"/>
                <a:gd name="connsiteY6" fmla="*/ 0 h 37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152" h="377661">
                  <a:moveTo>
                    <a:pt x="0" y="0"/>
                  </a:moveTo>
                  <a:lnTo>
                    <a:pt x="755322" y="0"/>
                  </a:lnTo>
                  <a:lnTo>
                    <a:pt x="944152" y="188831"/>
                  </a:lnTo>
                  <a:lnTo>
                    <a:pt x="755322" y="377661"/>
                  </a:lnTo>
                  <a:lnTo>
                    <a:pt x="0" y="377661"/>
                  </a:lnTo>
                  <a:lnTo>
                    <a:pt x="188831" y="188831"/>
                  </a:lnTo>
                  <a:lnTo>
                    <a:pt x="0" y="0"/>
                  </a:lnTo>
                  <a:close/>
                </a:path>
              </a:pathLst>
            </a:custGeom>
            <a:grpFill/>
            <a:effectLst/>
          </p:spPr>
          <p:style>
            <a:lnRef idx="0">
              <a:schemeClr val="lt1">
                <a:hueOff val="0"/>
                <a:satOff val="0"/>
                <a:lumOff val="0"/>
                <a:alphaOff val="0"/>
              </a:schemeClr>
            </a:lnRef>
            <a:fillRef idx="3">
              <a:schemeClr val="accent5">
                <a:hueOff val="10478139"/>
                <a:satOff val="-37938"/>
                <a:lumOff val="-19955"/>
                <a:alphaOff val="0"/>
              </a:schemeClr>
            </a:fillRef>
            <a:effectRef idx="2">
              <a:schemeClr val="accent5">
                <a:hueOff val="10478139"/>
                <a:satOff val="-37938"/>
                <a:lumOff val="-19955"/>
                <a:alphaOff val="0"/>
              </a:schemeClr>
            </a:effectRef>
            <a:fontRef idx="minor">
              <a:schemeClr val="lt1"/>
            </a:fontRef>
          </p:style>
          <p:txBody>
            <a:bodyPr spcFirstLastPara="0" vert="horz" wrap="square" lIns="260840" tIns="24003" rIns="212833" bIns="24003"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2016</a:t>
              </a:r>
            </a:p>
          </p:txBody>
        </p:sp>
        <p:sp>
          <p:nvSpPr>
            <p:cNvPr id="39" name="Freeform: Shape 38">
              <a:extLst>
                <a:ext uri="{FF2B5EF4-FFF2-40B4-BE49-F238E27FC236}">
                  <a16:creationId xmlns:a16="http://schemas.microsoft.com/office/drawing/2014/main" id="{ABAD0999-1FED-46DC-A727-94DCB9FB9D4C}"/>
                </a:ext>
              </a:extLst>
            </p:cNvPr>
            <p:cNvSpPr/>
            <p:nvPr/>
          </p:nvSpPr>
          <p:spPr>
            <a:xfrm>
              <a:off x="8526265" y="2349550"/>
              <a:ext cx="905893" cy="597064"/>
            </a:xfrm>
            <a:custGeom>
              <a:avLst/>
              <a:gdLst>
                <a:gd name="connsiteX0" fmla="*/ 0 w 944152"/>
                <a:gd name="connsiteY0" fmla="*/ 0 h 377661"/>
                <a:gd name="connsiteX1" fmla="*/ 755322 w 944152"/>
                <a:gd name="connsiteY1" fmla="*/ 0 h 377661"/>
                <a:gd name="connsiteX2" fmla="*/ 944152 w 944152"/>
                <a:gd name="connsiteY2" fmla="*/ 188831 h 377661"/>
                <a:gd name="connsiteX3" fmla="*/ 755322 w 944152"/>
                <a:gd name="connsiteY3" fmla="*/ 377661 h 377661"/>
                <a:gd name="connsiteX4" fmla="*/ 0 w 944152"/>
                <a:gd name="connsiteY4" fmla="*/ 377661 h 377661"/>
                <a:gd name="connsiteX5" fmla="*/ 188831 w 944152"/>
                <a:gd name="connsiteY5" fmla="*/ 188831 h 377661"/>
                <a:gd name="connsiteX6" fmla="*/ 0 w 944152"/>
                <a:gd name="connsiteY6" fmla="*/ 0 h 37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152" h="377661">
                  <a:moveTo>
                    <a:pt x="0" y="0"/>
                  </a:moveTo>
                  <a:lnTo>
                    <a:pt x="755322" y="0"/>
                  </a:lnTo>
                  <a:lnTo>
                    <a:pt x="944152" y="188831"/>
                  </a:lnTo>
                  <a:lnTo>
                    <a:pt x="755322" y="377661"/>
                  </a:lnTo>
                  <a:lnTo>
                    <a:pt x="0" y="377661"/>
                  </a:lnTo>
                  <a:lnTo>
                    <a:pt x="188831" y="188831"/>
                  </a:lnTo>
                  <a:lnTo>
                    <a:pt x="0" y="0"/>
                  </a:lnTo>
                  <a:close/>
                </a:path>
              </a:pathLst>
            </a:custGeom>
            <a:solidFill>
              <a:schemeClr val="accent3"/>
            </a:solidFill>
            <a:effectLst/>
          </p:spPr>
          <p:style>
            <a:lnRef idx="0">
              <a:schemeClr val="lt1">
                <a:hueOff val="0"/>
                <a:satOff val="0"/>
                <a:lumOff val="0"/>
                <a:alphaOff val="0"/>
              </a:schemeClr>
            </a:lnRef>
            <a:fillRef idx="3">
              <a:schemeClr val="accent5">
                <a:hueOff val="11642377"/>
                <a:satOff val="-42153"/>
                <a:lumOff val="-22172"/>
                <a:alphaOff val="0"/>
              </a:schemeClr>
            </a:fillRef>
            <a:effectRef idx="2">
              <a:schemeClr val="accent5">
                <a:hueOff val="11642377"/>
                <a:satOff val="-42153"/>
                <a:lumOff val="-22172"/>
                <a:alphaOff val="0"/>
              </a:schemeClr>
            </a:effectRef>
            <a:fontRef idx="minor">
              <a:schemeClr val="lt1"/>
            </a:fontRef>
          </p:style>
          <p:txBody>
            <a:bodyPr spcFirstLastPara="0" vert="horz" wrap="square" lIns="260840" tIns="24003" rIns="212833" bIns="24003"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2017</a:t>
              </a:r>
            </a:p>
          </p:txBody>
        </p:sp>
        <p:sp>
          <p:nvSpPr>
            <p:cNvPr id="40" name="Freeform: Shape 39">
              <a:extLst>
                <a:ext uri="{FF2B5EF4-FFF2-40B4-BE49-F238E27FC236}">
                  <a16:creationId xmlns:a16="http://schemas.microsoft.com/office/drawing/2014/main" id="{0823E3B4-1DAA-4986-8AE9-E5860D6A007F}"/>
                </a:ext>
              </a:extLst>
            </p:cNvPr>
            <p:cNvSpPr/>
            <p:nvPr/>
          </p:nvSpPr>
          <p:spPr>
            <a:xfrm>
              <a:off x="9341569" y="2349550"/>
              <a:ext cx="905893" cy="597064"/>
            </a:xfrm>
            <a:custGeom>
              <a:avLst/>
              <a:gdLst>
                <a:gd name="connsiteX0" fmla="*/ 0 w 944152"/>
                <a:gd name="connsiteY0" fmla="*/ 0 h 377661"/>
                <a:gd name="connsiteX1" fmla="*/ 755322 w 944152"/>
                <a:gd name="connsiteY1" fmla="*/ 0 h 377661"/>
                <a:gd name="connsiteX2" fmla="*/ 944152 w 944152"/>
                <a:gd name="connsiteY2" fmla="*/ 188831 h 377661"/>
                <a:gd name="connsiteX3" fmla="*/ 755322 w 944152"/>
                <a:gd name="connsiteY3" fmla="*/ 377661 h 377661"/>
                <a:gd name="connsiteX4" fmla="*/ 0 w 944152"/>
                <a:gd name="connsiteY4" fmla="*/ 377661 h 377661"/>
                <a:gd name="connsiteX5" fmla="*/ 188831 w 944152"/>
                <a:gd name="connsiteY5" fmla="*/ 188831 h 377661"/>
                <a:gd name="connsiteX6" fmla="*/ 0 w 944152"/>
                <a:gd name="connsiteY6" fmla="*/ 0 h 37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152" h="377661">
                  <a:moveTo>
                    <a:pt x="0" y="0"/>
                  </a:moveTo>
                  <a:lnTo>
                    <a:pt x="755322" y="0"/>
                  </a:lnTo>
                  <a:lnTo>
                    <a:pt x="944152" y="188831"/>
                  </a:lnTo>
                  <a:lnTo>
                    <a:pt x="755322" y="377661"/>
                  </a:lnTo>
                  <a:lnTo>
                    <a:pt x="0" y="377661"/>
                  </a:lnTo>
                  <a:lnTo>
                    <a:pt x="188831" y="188831"/>
                  </a:lnTo>
                  <a:lnTo>
                    <a:pt x="0" y="0"/>
                  </a:lnTo>
                  <a:close/>
                </a:path>
              </a:pathLst>
            </a:custGeom>
            <a:solidFill>
              <a:schemeClr val="accent3"/>
            </a:solidFill>
            <a:effectLst/>
          </p:spPr>
          <p:style>
            <a:lnRef idx="0">
              <a:schemeClr val="lt1">
                <a:hueOff val="0"/>
                <a:satOff val="0"/>
                <a:lumOff val="0"/>
                <a:alphaOff val="0"/>
              </a:schemeClr>
            </a:lnRef>
            <a:fillRef idx="3">
              <a:schemeClr val="accent5">
                <a:hueOff val="12806614"/>
                <a:satOff val="-46368"/>
                <a:lumOff val="-24390"/>
                <a:alphaOff val="0"/>
              </a:schemeClr>
            </a:fillRef>
            <a:effectRef idx="2">
              <a:schemeClr val="accent5">
                <a:hueOff val="12806614"/>
                <a:satOff val="-46368"/>
                <a:lumOff val="-24390"/>
                <a:alphaOff val="0"/>
              </a:schemeClr>
            </a:effectRef>
            <a:fontRef idx="minor">
              <a:schemeClr val="lt1"/>
            </a:fontRef>
          </p:style>
          <p:txBody>
            <a:bodyPr spcFirstLastPara="0" vert="horz" wrap="square" lIns="260840" tIns="24003" rIns="212833" bIns="24003"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2018</a:t>
              </a:r>
            </a:p>
          </p:txBody>
        </p:sp>
        <p:sp>
          <p:nvSpPr>
            <p:cNvPr id="41" name="Freeform: Shape 40">
              <a:extLst>
                <a:ext uri="{FF2B5EF4-FFF2-40B4-BE49-F238E27FC236}">
                  <a16:creationId xmlns:a16="http://schemas.microsoft.com/office/drawing/2014/main" id="{BBB6D038-095E-476B-A332-DA26C194FA90}"/>
                </a:ext>
              </a:extLst>
            </p:cNvPr>
            <p:cNvSpPr/>
            <p:nvPr/>
          </p:nvSpPr>
          <p:spPr>
            <a:xfrm>
              <a:off x="10156873" y="2349550"/>
              <a:ext cx="905893" cy="597064"/>
            </a:xfrm>
            <a:custGeom>
              <a:avLst/>
              <a:gdLst>
                <a:gd name="connsiteX0" fmla="*/ 0 w 944152"/>
                <a:gd name="connsiteY0" fmla="*/ 0 h 377661"/>
                <a:gd name="connsiteX1" fmla="*/ 755322 w 944152"/>
                <a:gd name="connsiteY1" fmla="*/ 0 h 377661"/>
                <a:gd name="connsiteX2" fmla="*/ 944152 w 944152"/>
                <a:gd name="connsiteY2" fmla="*/ 188831 h 377661"/>
                <a:gd name="connsiteX3" fmla="*/ 755322 w 944152"/>
                <a:gd name="connsiteY3" fmla="*/ 377661 h 377661"/>
                <a:gd name="connsiteX4" fmla="*/ 0 w 944152"/>
                <a:gd name="connsiteY4" fmla="*/ 377661 h 377661"/>
                <a:gd name="connsiteX5" fmla="*/ 188831 w 944152"/>
                <a:gd name="connsiteY5" fmla="*/ 188831 h 377661"/>
                <a:gd name="connsiteX6" fmla="*/ 0 w 944152"/>
                <a:gd name="connsiteY6" fmla="*/ 0 h 37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152" h="377661">
                  <a:moveTo>
                    <a:pt x="0" y="0"/>
                  </a:moveTo>
                  <a:lnTo>
                    <a:pt x="755322" y="0"/>
                  </a:lnTo>
                  <a:lnTo>
                    <a:pt x="944152" y="188831"/>
                  </a:lnTo>
                  <a:lnTo>
                    <a:pt x="755322" y="377661"/>
                  </a:lnTo>
                  <a:lnTo>
                    <a:pt x="0" y="377661"/>
                  </a:lnTo>
                  <a:lnTo>
                    <a:pt x="188831" y="188831"/>
                  </a:lnTo>
                  <a:lnTo>
                    <a:pt x="0" y="0"/>
                  </a:lnTo>
                  <a:close/>
                </a:path>
              </a:pathLst>
            </a:custGeom>
            <a:solidFill>
              <a:schemeClr val="accent3"/>
            </a:solidFill>
            <a:effectLst/>
          </p:spPr>
          <p:style>
            <a:lnRef idx="0">
              <a:schemeClr val="lt1">
                <a:hueOff val="0"/>
                <a:satOff val="0"/>
                <a:lumOff val="0"/>
                <a:alphaOff val="0"/>
              </a:schemeClr>
            </a:lnRef>
            <a:fillRef idx="3">
              <a:schemeClr val="accent5">
                <a:hueOff val="13970852"/>
                <a:satOff val="-50584"/>
                <a:lumOff val="-26607"/>
                <a:alphaOff val="0"/>
              </a:schemeClr>
            </a:fillRef>
            <a:effectRef idx="2">
              <a:schemeClr val="accent5">
                <a:hueOff val="13970852"/>
                <a:satOff val="-50584"/>
                <a:lumOff val="-26607"/>
                <a:alphaOff val="0"/>
              </a:schemeClr>
            </a:effectRef>
            <a:fontRef idx="minor">
              <a:schemeClr val="lt1"/>
            </a:fontRef>
          </p:style>
          <p:txBody>
            <a:bodyPr spcFirstLastPara="0" vert="horz" wrap="square" lIns="260840" tIns="24003" rIns="212833" bIns="24003"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2019</a:t>
              </a:r>
            </a:p>
          </p:txBody>
        </p:sp>
        <p:sp>
          <p:nvSpPr>
            <p:cNvPr id="42" name="Freeform: Shape 41">
              <a:extLst>
                <a:ext uri="{FF2B5EF4-FFF2-40B4-BE49-F238E27FC236}">
                  <a16:creationId xmlns:a16="http://schemas.microsoft.com/office/drawing/2014/main" id="{D0EE134B-E0C5-4507-B639-3310AF9D8ABA}"/>
                </a:ext>
              </a:extLst>
            </p:cNvPr>
            <p:cNvSpPr/>
            <p:nvPr/>
          </p:nvSpPr>
          <p:spPr>
            <a:xfrm>
              <a:off x="10972177" y="2349550"/>
              <a:ext cx="905893" cy="597064"/>
            </a:xfrm>
            <a:custGeom>
              <a:avLst/>
              <a:gdLst>
                <a:gd name="connsiteX0" fmla="*/ 0 w 944152"/>
                <a:gd name="connsiteY0" fmla="*/ 0 h 377661"/>
                <a:gd name="connsiteX1" fmla="*/ 755322 w 944152"/>
                <a:gd name="connsiteY1" fmla="*/ 0 h 377661"/>
                <a:gd name="connsiteX2" fmla="*/ 944152 w 944152"/>
                <a:gd name="connsiteY2" fmla="*/ 188831 h 377661"/>
                <a:gd name="connsiteX3" fmla="*/ 755322 w 944152"/>
                <a:gd name="connsiteY3" fmla="*/ 377661 h 377661"/>
                <a:gd name="connsiteX4" fmla="*/ 0 w 944152"/>
                <a:gd name="connsiteY4" fmla="*/ 377661 h 377661"/>
                <a:gd name="connsiteX5" fmla="*/ 188831 w 944152"/>
                <a:gd name="connsiteY5" fmla="*/ 188831 h 377661"/>
                <a:gd name="connsiteX6" fmla="*/ 0 w 944152"/>
                <a:gd name="connsiteY6" fmla="*/ 0 h 37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152" h="377661">
                  <a:moveTo>
                    <a:pt x="0" y="0"/>
                  </a:moveTo>
                  <a:lnTo>
                    <a:pt x="755322" y="0"/>
                  </a:lnTo>
                  <a:lnTo>
                    <a:pt x="944152" y="188831"/>
                  </a:lnTo>
                  <a:lnTo>
                    <a:pt x="755322" y="377661"/>
                  </a:lnTo>
                  <a:lnTo>
                    <a:pt x="0" y="377661"/>
                  </a:lnTo>
                  <a:lnTo>
                    <a:pt x="188831" y="188831"/>
                  </a:lnTo>
                  <a:lnTo>
                    <a:pt x="0" y="0"/>
                  </a:lnTo>
                  <a:close/>
                </a:path>
              </a:pathLst>
            </a:custGeom>
            <a:solidFill>
              <a:schemeClr val="accent3"/>
            </a:solidFill>
            <a:effectLst/>
          </p:spPr>
          <p:style>
            <a:lnRef idx="0">
              <a:schemeClr val="lt1">
                <a:hueOff val="0"/>
                <a:satOff val="0"/>
                <a:lumOff val="0"/>
                <a:alphaOff val="0"/>
              </a:schemeClr>
            </a:lnRef>
            <a:fillRef idx="3">
              <a:schemeClr val="accent5">
                <a:hueOff val="15135090"/>
                <a:satOff val="-54799"/>
                <a:lumOff val="-28824"/>
                <a:alphaOff val="0"/>
              </a:schemeClr>
            </a:fillRef>
            <a:effectRef idx="2">
              <a:schemeClr val="accent5">
                <a:hueOff val="15135090"/>
                <a:satOff val="-54799"/>
                <a:lumOff val="-28824"/>
                <a:alphaOff val="0"/>
              </a:schemeClr>
            </a:effectRef>
            <a:fontRef idx="minor">
              <a:schemeClr val="lt1"/>
            </a:fontRef>
          </p:style>
          <p:txBody>
            <a:bodyPr spcFirstLastPara="0" vert="horz" wrap="square" lIns="260840" tIns="24003" rIns="212833" bIns="24003"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2020</a:t>
              </a:r>
            </a:p>
          </p:txBody>
        </p:sp>
      </p:grpSp>
      <p:sp>
        <p:nvSpPr>
          <p:cNvPr id="7" name="Rectangle: Rounded Corners 6">
            <a:extLst>
              <a:ext uri="{FF2B5EF4-FFF2-40B4-BE49-F238E27FC236}">
                <a16:creationId xmlns:a16="http://schemas.microsoft.com/office/drawing/2014/main" id="{BF172426-C7BC-4966-8753-0786F6EDD931}"/>
              </a:ext>
            </a:extLst>
          </p:cNvPr>
          <p:cNvSpPr/>
          <p:nvPr/>
        </p:nvSpPr>
        <p:spPr>
          <a:xfrm>
            <a:off x="164063" y="2599348"/>
            <a:ext cx="1257151" cy="5970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90000"/>
              </a:lnSpc>
              <a:spcBef>
                <a:spcPts val="1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Sorafenib</a:t>
            </a:r>
          </a:p>
        </p:txBody>
      </p:sp>
      <p:sp>
        <p:nvSpPr>
          <p:cNvPr id="17" name="Rectangle: Rounded Corners 16">
            <a:extLst>
              <a:ext uri="{FF2B5EF4-FFF2-40B4-BE49-F238E27FC236}">
                <a16:creationId xmlns:a16="http://schemas.microsoft.com/office/drawing/2014/main" id="{49FD92CD-D8C2-4B14-8B52-73253AC55A28}"/>
              </a:ext>
            </a:extLst>
          </p:cNvPr>
          <p:cNvSpPr/>
          <p:nvPr/>
        </p:nvSpPr>
        <p:spPr>
          <a:xfrm>
            <a:off x="8122147" y="3079055"/>
            <a:ext cx="4183570" cy="2559745"/>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First Line</a:t>
            </a:r>
            <a:b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Lenvatinib</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Atezolizumab + bevacizumab</a:t>
            </a:r>
          </a:p>
          <a:p>
            <a:pPr marL="0" marR="0" lvl="0" indent="0" algn="ctr" defTabSz="1219170" rtl="0" eaLnBrk="1" fontAlgn="base"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a:t>
            </a:r>
            <a:r>
              <a:rPr lang="en-US" sz="1800" b="0" dirty="0">
                <a:solidFill>
                  <a:srgbClr val="000000"/>
                </a:solidFill>
                <a:latin typeface="Calibri" panose="020F0502020204030204" pitchFamily="34" charset="0"/>
                <a:ea typeface="Calibri" panose="020F0502020204030204" pitchFamily="34" charset="0"/>
                <a:cs typeface="Calibri" panose="020F0502020204030204" pitchFamily="34" charset="0"/>
              </a:rPr>
              <a:t>t</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remelimumab</a:t>
            </a:r>
            <a:r>
              <a:rPr lang="en-US" sz="1800" b="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algn="ctr" defTabSz="1219170">
              <a:lnSpc>
                <a:spcPct val="90000"/>
              </a:lnSpc>
              <a:spcBef>
                <a:spcPts val="1000"/>
              </a:spcBef>
              <a:spcAft>
                <a:spcPts val="0"/>
              </a:spcAf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Second Line and Beyond</a:t>
            </a:r>
            <a:b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Regorafenib</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Nivolumab</a:t>
            </a:r>
            <a:r>
              <a:rPr lang="en-US" sz="1800" b="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lang="en-US" sz="1800" b="0" dirty="0">
                <a:solidFill>
                  <a:srgbClr val="000000"/>
                </a:solidFill>
                <a:latin typeface="Calibri" panose="020F0502020204030204" pitchFamily="34" charset="0"/>
                <a:ea typeface="Calibri" panose="020F0502020204030204" pitchFamily="34" charset="0"/>
                <a:cs typeface="Calibri" panose="020F0502020204030204" pitchFamily="34" charset="0"/>
              </a:rPr>
              <a:t>Pembrolizumab</a:t>
            </a:r>
            <a:r>
              <a:rPr lang="en-US" sz="1800" b="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1800" b="0" dirty="0">
                <a:solidFill>
                  <a:srgbClr val="000000"/>
                </a:solidFill>
                <a:latin typeface="Calibri" panose="020F0502020204030204" pitchFamily="34" charset="0"/>
                <a:ea typeface="Calibri" panose="020F0502020204030204" pitchFamily="34" charset="0"/>
                <a:cs typeface="Calibri" panose="020F0502020204030204" pitchFamily="34" charset="0"/>
              </a:rPr>
              <a:t> </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Cabozantinib</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Ramucirumab</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Nivolumab + ipilimumab</a:t>
            </a:r>
            <a:r>
              <a:rPr lang="en-US" sz="1800" b="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1800" b="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FA8DA7A8-3BDC-4E2F-ACDC-9AFF2AC65A77}"/>
              </a:ext>
            </a:extLst>
          </p:cNvPr>
          <p:cNvGrpSpPr/>
          <p:nvPr/>
        </p:nvGrpSpPr>
        <p:grpSpPr>
          <a:xfrm>
            <a:off x="9053312" y="2647108"/>
            <a:ext cx="2338281" cy="132155"/>
            <a:chOff x="9384633" y="2978588"/>
            <a:chExt cx="2306033" cy="222751"/>
          </a:xfrm>
          <a:solidFill>
            <a:schemeClr val="accent1"/>
          </a:solidFill>
        </p:grpSpPr>
        <p:cxnSp>
          <p:nvCxnSpPr>
            <p:cNvPr id="16" name="Straight Connector 15">
              <a:extLst>
                <a:ext uri="{FF2B5EF4-FFF2-40B4-BE49-F238E27FC236}">
                  <a16:creationId xmlns:a16="http://schemas.microsoft.com/office/drawing/2014/main" id="{A530F609-2F96-49DB-AEAA-EBE790C206E0}"/>
                </a:ext>
              </a:extLst>
            </p:cNvPr>
            <p:cNvCxnSpPr>
              <a:cxnSpLocks/>
            </p:cNvCxnSpPr>
            <p:nvPr/>
          </p:nvCxnSpPr>
          <p:spPr>
            <a:xfrm>
              <a:off x="9384633" y="2978588"/>
              <a:ext cx="0" cy="222751"/>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A4D14AE-CFA2-4359-8A29-68372CC564E0}"/>
                </a:ext>
              </a:extLst>
            </p:cNvPr>
            <p:cNvCxnSpPr>
              <a:cxnSpLocks/>
            </p:cNvCxnSpPr>
            <p:nvPr/>
          </p:nvCxnSpPr>
          <p:spPr>
            <a:xfrm>
              <a:off x="11690664" y="2978588"/>
              <a:ext cx="0" cy="222751"/>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2FFCD9-DAF9-47F0-A200-0FB16361F8CA}"/>
                </a:ext>
              </a:extLst>
            </p:cNvPr>
            <p:cNvCxnSpPr>
              <a:cxnSpLocks/>
            </p:cNvCxnSpPr>
            <p:nvPr/>
          </p:nvCxnSpPr>
          <p:spPr>
            <a:xfrm flipH="1">
              <a:off x="9384633" y="3201339"/>
              <a:ext cx="2306033"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FB9293CF-7758-408F-A9FE-1FB9CF2BE627}"/>
              </a:ext>
            </a:extLst>
          </p:cNvPr>
          <p:cNvSpPr txBox="1"/>
          <p:nvPr/>
        </p:nvSpPr>
        <p:spPr>
          <a:xfrm>
            <a:off x="8945681" y="6118507"/>
            <a:ext cx="2426761" cy="646331"/>
          </a:xfrm>
          <a:prstGeom prst="rect">
            <a:avLst/>
          </a:prstGeom>
          <a:noFill/>
          <a:ln>
            <a:no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2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lang="en-US" sz="1200" b="0" dirty="0">
                <a:solidFill>
                  <a:srgbClr val="000000"/>
                </a:solidFill>
                <a:latin typeface="Calibri" panose="020F0502020204030204" pitchFamily="34" charset="0"/>
                <a:ea typeface="ＭＳ Ｐゴシック" charset="0"/>
                <a:cs typeface="Calibri" panose="020F0502020204030204" pitchFamily="34" charset="0"/>
              </a:rPr>
              <a:t>P</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ositive</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lang="en-US" sz="1200" b="0" dirty="0">
                <a:solidFill>
                  <a:srgbClr val="000000"/>
                </a:solidFill>
                <a:latin typeface="Calibri" panose="020F0502020204030204" pitchFamily="34" charset="0"/>
                <a:ea typeface="ＭＳ Ｐゴシック" charset="0"/>
                <a:cs typeface="Calibri" panose="020F0502020204030204" pitchFamily="34" charset="0"/>
              </a:rPr>
              <a:t>P</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hase</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lang="en-US" sz="1200" b="0" dirty="0">
                <a:solidFill>
                  <a:srgbClr val="000000"/>
                </a:solidFill>
                <a:latin typeface="Calibri" panose="020F0502020204030204" pitchFamily="34" charset="0"/>
                <a:ea typeface="ＭＳ Ｐゴシック" charset="0"/>
                <a:cs typeface="Calibri" panose="020F0502020204030204" pitchFamily="34" charset="0"/>
              </a:rPr>
              <a:t>III</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trial</a:t>
            </a:r>
          </a:p>
          <a:p>
            <a:pPr defTabSz="1219170">
              <a:defRPr/>
            </a:pPr>
            <a:r>
              <a:rPr lang="en-US" sz="1200" b="0" dirty="0">
                <a:solidFill>
                  <a:srgbClr val="000000"/>
                </a:solidFill>
                <a:latin typeface="Calibri" panose="020F0502020204030204" pitchFamily="34" charset="0"/>
                <a:ea typeface="ＭＳ Ｐゴシック" charset="0"/>
                <a:cs typeface="Calibri" panose="020F0502020204030204" pitchFamily="34" charset="0"/>
              </a:rPr>
              <a:t>†</a:t>
            </a:r>
            <a:r>
              <a:rPr lang="en-US" sz="1200" b="0" baseline="30000" dirty="0">
                <a:solidFill>
                  <a:srgbClr val="000000"/>
                </a:solidFill>
                <a:latin typeface="Calibri" panose="020F0502020204030204" pitchFamily="34" charset="0"/>
                <a:ea typeface="ＭＳ Ｐゴシック" charset="0"/>
                <a:cs typeface="Calibri" panose="020F0502020204030204" pitchFamily="34" charset="0"/>
              </a:rPr>
              <a:t> </a:t>
            </a:r>
            <a:r>
              <a:rPr lang="en-US" sz="1200" b="0" dirty="0">
                <a:solidFill>
                  <a:srgbClr val="000000"/>
                </a:solidFill>
                <a:latin typeface="Calibri" panose="020F0502020204030204" pitchFamily="34" charset="0"/>
                <a:ea typeface="ＭＳ Ｐゴシック" charset="0"/>
                <a:cs typeface="Calibri" panose="020F0502020204030204" pitchFamily="34" charset="0"/>
              </a:rPr>
              <a:t>Accelerated approval withdrawn</a:t>
            </a:r>
          </a:p>
          <a:p>
            <a:pPr defTabSz="1219170">
              <a:defRPr/>
            </a:pPr>
            <a:r>
              <a:rPr lang="en-US" sz="1200" b="0" dirty="0">
                <a:solidFill>
                  <a:srgbClr val="000000"/>
                </a:solidFill>
                <a:latin typeface="Calibri" panose="020F0502020204030204" pitchFamily="34" charset="0"/>
                <a:ea typeface="ＭＳ Ｐゴシック" charset="0"/>
                <a:cs typeface="Calibri" panose="020F0502020204030204" pitchFamily="34" charset="0"/>
              </a:rPr>
              <a:t>‡</a:t>
            </a:r>
            <a:r>
              <a:rPr lang="en-US" sz="1200" b="0" baseline="30000" dirty="0">
                <a:solidFill>
                  <a:srgbClr val="000000"/>
                </a:solidFill>
                <a:latin typeface="Calibri" panose="020F0502020204030204" pitchFamily="34" charset="0"/>
                <a:ea typeface="ＭＳ Ｐゴシック" charset="0"/>
                <a:cs typeface="Calibri" panose="020F0502020204030204" pitchFamily="34" charset="0"/>
              </a:rPr>
              <a:t>  </a:t>
            </a:r>
            <a:r>
              <a:rPr lang="en-US" sz="1200" b="0" dirty="0">
                <a:solidFill>
                  <a:srgbClr val="000000"/>
                </a:solidFill>
                <a:latin typeface="Calibri" panose="020F0502020204030204" pitchFamily="34" charset="0"/>
                <a:ea typeface="ＭＳ Ｐゴシック" charset="0"/>
                <a:cs typeface="Calibri" panose="020F0502020204030204" pitchFamily="34" charset="0"/>
              </a:rPr>
              <a:t>Accelerated approval</a:t>
            </a:r>
          </a:p>
        </p:txBody>
      </p:sp>
    </p:spTree>
    <p:extLst>
      <p:ext uri="{BB962C8B-B14F-4D97-AF65-F5344CB8AC3E}">
        <p14:creationId xmlns:p14="http://schemas.microsoft.com/office/powerpoint/2010/main" val="1880100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DFFC-AD1B-3244-B301-605786262843}"/>
              </a:ext>
            </a:extLst>
          </p:cNvPr>
          <p:cNvSpPr>
            <a:spLocks noGrp="1"/>
          </p:cNvSpPr>
          <p:nvPr>
            <p:ph type="title"/>
          </p:nvPr>
        </p:nvSpPr>
        <p:spPr>
          <a:xfrm>
            <a:off x="914638" y="138155"/>
            <a:ext cx="9933890" cy="850900"/>
          </a:xfrm>
        </p:spPr>
        <p:txBody>
          <a:bodyPr/>
          <a:lstStyle/>
          <a:p>
            <a:pPr algn="l"/>
            <a:r>
              <a:rPr lang="en-US" dirty="0">
                <a:latin typeface="Calibri" panose="020F0502020204030204" pitchFamily="34" charset="0"/>
                <a:ea typeface="ヒラギノ角ゴ Pro W3" charset="0"/>
                <a:cs typeface="Calibri" panose="020F0502020204030204" pitchFamily="34" charset="0"/>
              </a:rPr>
              <a:t>FDA-Approved Anti-VEGF-Directed Monotherapy for HCC</a:t>
            </a:r>
            <a:endParaRPr lang="en-US" dirty="0">
              <a:latin typeface="Calibri" panose="020F0502020204030204" pitchFamily="34" charset="0"/>
              <a:cs typeface="Calibri" panose="020F0502020204030204" pitchFamily="34" charset="0"/>
            </a:endParaRPr>
          </a:p>
        </p:txBody>
      </p:sp>
      <p:graphicFrame>
        <p:nvGraphicFramePr>
          <p:cNvPr id="5" name="Content Placeholder 4">
            <a:extLst>
              <a:ext uri="{FF2B5EF4-FFF2-40B4-BE49-F238E27FC236}">
                <a16:creationId xmlns:a16="http://schemas.microsoft.com/office/drawing/2014/main" id="{4B3FD6A0-02C8-D949-90DE-2C30079CC795}"/>
              </a:ext>
            </a:extLst>
          </p:cNvPr>
          <p:cNvGraphicFramePr>
            <a:graphicFrameLocks noGrp="1"/>
          </p:cNvGraphicFramePr>
          <p:nvPr>
            <p:ph idx="1"/>
            <p:extLst>
              <p:ext uri="{D42A27DB-BD31-4B8C-83A1-F6EECF244321}">
                <p14:modId xmlns:p14="http://schemas.microsoft.com/office/powerpoint/2010/main" val="1561007126"/>
              </p:ext>
            </p:extLst>
          </p:nvPr>
        </p:nvGraphicFramePr>
        <p:xfrm>
          <a:off x="903775" y="1141937"/>
          <a:ext cx="10363200" cy="4353610"/>
        </p:xfrm>
        <a:graphic>
          <a:graphicData uri="http://schemas.openxmlformats.org/drawingml/2006/table">
            <a:tbl>
              <a:tblPr firstRow="1" bandRow="1">
                <a:tableStyleId>{21E4AEA4-8DFA-4A89-87EB-49C32662AFE0}</a:tableStyleId>
              </a:tblPr>
              <a:tblGrid>
                <a:gridCol w="1632030">
                  <a:extLst>
                    <a:ext uri="{9D8B030D-6E8A-4147-A177-3AD203B41FA5}">
                      <a16:colId xmlns:a16="http://schemas.microsoft.com/office/drawing/2014/main" val="3912046626"/>
                    </a:ext>
                  </a:extLst>
                </a:gridCol>
                <a:gridCol w="1866711">
                  <a:extLst>
                    <a:ext uri="{9D8B030D-6E8A-4147-A177-3AD203B41FA5}">
                      <a16:colId xmlns:a16="http://schemas.microsoft.com/office/drawing/2014/main" val="3213840922"/>
                    </a:ext>
                  </a:extLst>
                </a:gridCol>
                <a:gridCol w="3897243">
                  <a:extLst>
                    <a:ext uri="{9D8B030D-6E8A-4147-A177-3AD203B41FA5}">
                      <a16:colId xmlns:a16="http://schemas.microsoft.com/office/drawing/2014/main" val="3197449920"/>
                    </a:ext>
                  </a:extLst>
                </a:gridCol>
                <a:gridCol w="2967216">
                  <a:extLst>
                    <a:ext uri="{9D8B030D-6E8A-4147-A177-3AD203B41FA5}">
                      <a16:colId xmlns:a16="http://schemas.microsoft.com/office/drawing/2014/main" val="1159791597"/>
                    </a:ext>
                  </a:extLst>
                </a:gridCol>
              </a:tblGrid>
              <a:tr h="430298">
                <a:tc>
                  <a:txBody>
                    <a:bodyPr/>
                    <a:lstStyle/>
                    <a:p>
                      <a:r>
                        <a:rPr lang="en-US" dirty="0">
                          <a:solidFill>
                            <a:schemeClr val="bg1"/>
                          </a:solidFill>
                        </a:rPr>
                        <a:t>Approved line of therapy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b="1" dirty="0">
                          <a:solidFill>
                            <a:schemeClr val="bg1"/>
                          </a:solidFill>
                        </a:rPr>
                        <a:t>Agent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b="1" dirty="0">
                          <a:solidFill>
                            <a:schemeClr val="bg1"/>
                          </a:solidFill>
                        </a:rPr>
                        <a:t>Study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b="1" dirty="0">
                          <a:solidFill>
                            <a:schemeClr val="bg1"/>
                          </a:solidFill>
                        </a:rPr>
                        <a:t>Primary outcomes</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843257989"/>
                  </a:ext>
                </a:extLst>
              </a:tr>
              <a:tr h="742706">
                <a:tc rowSpan="2">
                  <a:txBody>
                    <a:bodyPr/>
                    <a:lstStyle/>
                    <a:p>
                      <a:r>
                        <a:rPr lang="en-US" b="1" dirty="0">
                          <a:solidFill>
                            <a:schemeClr val="tx1"/>
                          </a:solidFill>
                        </a:rPr>
                        <a:t>First line</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Sorafenib</a:t>
                      </a:r>
                      <a:r>
                        <a:rPr lang="en-US" sz="1800" b="1" baseline="30000" dirty="0">
                          <a:solidFill>
                            <a:schemeClr val="tx1"/>
                          </a:solidFill>
                        </a:rPr>
                        <a:t>1</a:t>
                      </a:r>
                      <a:endParaRPr lang="en-US" sz="1700" b="1" baseline="30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a:solidFill>
                            <a:schemeClr val="tx1"/>
                          </a:solidFill>
                        </a:rPr>
                        <a:t>Sorafenib vs placebo (N = 602)</a:t>
                      </a:r>
                      <a:br>
                        <a:rPr lang="en-US" sz="1800" dirty="0">
                          <a:solidFill>
                            <a:schemeClr val="tx1"/>
                          </a:solidFill>
                        </a:rPr>
                      </a:br>
                      <a:r>
                        <a:rPr lang="en-US" sz="1800" dirty="0">
                          <a:solidFill>
                            <a:schemeClr val="tx1"/>
                          </a:solidFill>
                        </a:rPr>
                        <a:t>Phase III SHARP trial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a:solidFill>
                            <a:schemeClr val="tx1"/>
                          </a:solidFill>
                        </a:rPr>
                        <a:t>TTP 4.1 </a:t>
                      </a:r>
                      <a:r>
                        <a:rPr lang="en-US" sz="1800" dirty="0" err="1">
                          <a:solidFill>
                            <a:schemeClr val="tx1"/>
                          </a:solidFill>
                        </a:rPr>
                        <a:t>mo</a:t>
                      </a:r>
                      <a:r>
                        <a:rPr lang="en-US" sz="1800" dirty="0">
                          <a:solidFill>
                            <a:schemeClr val="tx1"/>
                          </a:solidFill>
                        </a:rPr>
                        <a:t> vs 4.9 </a:t>
                      </a:r>
                      <a:r>
                        <a:rPr lang="en-US" sz="1800" dirty="0" err="1">
                          <a:solidFill>
                            <a:schemeClr val="tx1"/>
                          </a:solidFill>
                        </a:rPr>
                        <a:t>mo</a:t>
                      </a:r>
                      <a:br>
                        <a:rPr lang="en-US" sz="1800" dirty="0">
                          <a:solidFill>
                            <a:schemeClr val="tx1"/>
                          </a:solidFill>
                        </a:rPr>
                      </a:br>
                      <a:r>
                        <a:rPr lang="en-US" sz="1800" dirty="0" err="1">
                          <a:solidFill>
                            <a:schemeClr val="tx1"/>
                          </a:solidFill>
                        </a:rPr>
                        <a:t>mOS</a:t>
                      </a:r>
                      <a:r>
                        <a:rPr lang="en-US" sz="1800" dirty="0">
                          <a:solidFill>
                            <a:schemeClr val="tx1"/>
                          </a:solidFill>
                        </a:rPr>
                        <a:t> 10.7 </a:t>
                      </a:r>
                      <a:r>
                        <a:rPr lang="en-US" sz="1800" dirty="0" err="1">
                          <a:solidFill>
                            <a:schemeClr val="tx1"/>
                          </a:solidFill>
                        </a:rPr>
                        <a:t>mo</a:t>
                      </a:r>
                      <a:r>
                        <a:rPr lang="en-US" sz="1800" dirty="0">
                          <a:solidFill>
                            <a:schemeClr val="tx1"/>
                          </a:solidFill>
                        </a:rPr>
                        <a:t> vs 7.9 </a:t>
                      </a:r>
                      <a:r>
                        <a:rPr lang="en-US" sz="1800" dirty="0" err="1">
                          <a:solidFill>
                            <a:schemeClr val="tx1"/>
                          </a:solidFill>
                        </a:rPr>
                        <a:t>mo</a:t>
                      </a:r>
                      <a:endParaRPr lang="en-US"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07370406"/>
                  </a:ext>
                </a:extLst>
              </a:tr>
              <a:tr h="742706">
                <a:tc vMerge="1">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Lenvatinib</a:t>
                      </a:r>
                      <a:r>
                        <a:rPr lang="en-US" sz="1800" b="1" baseline="30000" dirty="0">
                          <a:solidFill>
                            <a:schemeClr val="tx1"/>
                          </a:solidFill>
                        </a:rPr>
                        <a:t>2</a:t>
                      </a:r>
                      <a:endParaRPr lang="en-US" sz="1600" b="1" baseline="30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err="1">
                          <a:solidFill>
                            <a:schemeClr val="tx1"/>
                          </a:solidFill>
                        </a:rPr>
                        <a:t>Lenvatinib</a:t>
                      </a:r>
                      <a:r>
                        <a:rPr lang="en-US" sz="1800" dirty="0">
                          <a:solidFill>
                            <a:schemeClr val="tx1"/>
                          </a:solidFill>
                        </a:rPr>
                        <a:t> vs sorafenib (N = 954)</a:t>
                      </a:r>
                      <a:br>
                        <a:rPr lang="en-US" sz="1800" dirty="0">
                          <a:solidFill>
                            <a:schemeClr val="tx1"/>
                          </a:solidFill>
                        </a:rPr>
                      </a:br>
                      <a:r>
                        <a:rPr lang="en-US" sz="1800" dirty="0">
                          <a:solidFill>
                            <a:schemeClr val="tx1"/>
                          </a:solidFill>
                        </a:rPr>
                        <a:t>Phase III REFLECT trial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err="1">
                          <a:solidFill>
                            <a:schemeClr val="tx1"/>
                          </a:solidFill>
                        </a:rPr>
                        <a:t>mPFS</a:t>
                      </a:r>
                      <a:r>
                        <a:rPr lang="en-US" sz="1800" dirty="0">
                          <a:solidFill>
                            <a:schemeClr val="tx1"/>
                          </a:solidFill>
                        </a:rPr>
                        <a:t> 7.4 </a:t>
                      </a:r>
                      <a:r>
                        <a:rPr lang="en-US" sz="1800" dirty="0" err="1">
                          <a:solidFill>
                            <a:schemeClr val="tx1"/>
                          </a:solidFill>
                        </a:rPr>
                        <a:t>mo</a:t>
                      </a:r>
                      <a:r>
                        <a:rPr lang="en-US" sz="1800" dirty="0">
                          <a:solidFill>
                            <a:schemeClr val="tx1"/>
                          </a:solidFill>
                        </a:rPr>
                        <a:t> vs 3.7 </a:t>
                      </a:r>
                      <a:r>
                        <a:rPr lang="en-US" sz="1800" dirty="0" err="1">
                          <a:solidFill>
                            <a:schemeClr val="tx1"/>
                          </a:solidFill>
                        </a:rPr>
                        <a:t>mo</a:t>
                      </a:r>
                      <a:br>
                        <a:rPr lang="en-US" sz="1800" dirty="0">
                          <a:solidFill>
                            <a:schemeClr val="tx1"/>
                          </a:solidFill>
                        </a:rPr>
                      </a:br>
                      <a:r>
                        <a:rPr lang="en-US" sz="1800" dirty="0" err="1">
                          <a:solidFill>
                            <a:schemeClr val="tx1"/>
                          </a:solidFill>
                        </a:rPr>
                        <a:t>mOS</a:t>
                      </a:r>
                      <a:r>
                        <a:rPr lang="en-US" sz="1800" dirty="0">
                          <a:solidFill>
                            <a:schemeClr val="tx1"/>
                          </a:solidFill>
                        </a:rPr>
                        <a:t> 13.6 </a:t>
                      </a:r>
                      <a:r>
                        <a:rPr lang="en-US" sz="1800" dirty="0" err="1">
                          <a:solidFill>
                            <a:schemeClr val="tx1"/>
                          </a:solidFill>
                        </a:rPr>
                        <a:t>mo</a:t>
                      </a:r>
                      <a:r>
                        <a:rPr lang="en-US" sz="1800" dirty="0">
                          <a:solidFill>
                            <a:schemeClr val="tx1"/>
                          </a:solidFill>
                        </a:rPr>
                        <a:t> vs 12.3 </a:t>
                      </a:r>
                      <a:r>
                        <a:rPr lang="en-US" sz="1800" dirty="0" err="1">
                          <a:solidFill>
                            <a:schemeClr val="tx1"/>
                          </a:solidFill>
                        </a:rPr>
                        <a:t>mo</a:t>
                      </a:r>
                      <a:endParaRPr lang="en-US" sz="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22093626"/>
                  </a:ext>
                </a:extLst>
              </a:tr>
              <a:tr h="742706">
                <a:tc rowSpan="3">
                  <a:txBody>
                    <a:bodyPr/>
                    <a:lstStyle/>
                    <a:p>
                      <a:r>
                        <a:rPr lang="en-US" b="1" dirty="0">
                          <a:solidFill>
                            <a:schemeClr val="bg1">
                              <a:lumMod val="50000"/>
                            </a:schemeClr>
                          </a:solidFill>
                        </a:rPr>
                        <a:t>Second 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b="1" dirty="0">
                          <a:solidFill>
                            <a:schemeClr val="bg1">
                              <a:lumMod val="50000"/>
                            </a:schemeClr>
                          </a:solidFill>
                        </a:rPr>
                        <a:t>Regorafenib</a:t>
                      </a:r>
                      <a:r>
                        <a:rPr lang="en-US" sz="1800" b="1" baseline="30000" dirty="0">
                          <a:solidFill>
                            <a:schemeClr val="bg1">
                              <a:lumMod val="50000"/>
                            </a:schemeClr>
                          </a:solidFill>
                        </a:rPr>
                        <a:t>3</a:t>
                      </a:r>
                      <a:endParaRPr lang="en-US" sz="1600" b="1" baseline="30000" dirty="0">
                        <a:solidFill>
                          <a:schemeClr val="bg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a:solidFill>
                            <a:schemeClr val="bg1">
                              <a:lumMod val="50000"/>
                            </a:schemeClr>
                          </a:solidFill>
                        </a:rPr>
                        <a:t>Regorafenib vs placebo (N = 573)</a:t>
                      </a:r>
                      <a:br>
                        <a:rPr lang="en-US" sz="1800" dirty="0">
                          <a:solidFill>
                            <a:schemeClr val="bg1">
                              <a:lumMod val="50000"/>
                            </a:schemeClr>
                          </a:solidFill>
                        </a:rPr>
                      </a:br>
                      <a:r>
                        <a:rPr lang="en-US" sz="1800" dirty="0">
                          <a:solidFill>
                            <a:schemeClr val="bg1">
                              <a:lumMod val="50000"/>
                            </a:schemeClr>
                          </a:solidFill>
                        </a:rPr>
                        <a:t>Phase III RESORCE trial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err="1">
                          <a:solidFill>
                            <a:schemeClr val="bg1">
                              <a:lumMod val="50000"/>
                            </a:schemeClr>
                          </a:solidFill>
                        </a:rPr>
                        <a:t>mPFS</a:t>
                      </a:r>
                      <a:r>
                        <a:rPr lang="en-US" sz="1800" dirty="0">
                          <a:solidFill>
                            <a:schemeClr val="bg1">
                              <a:lumMod val="50000"/>
                            </a:schemeClr>
                          </a:solidFill>
                        </a:rPr>
                        <a:t> 3.1 </a:t>
                      </a:r>
                      <a:r>
                        <a:rPr lang="en-US" sz="1800" dirty="0" err="1">
                          <a:solidFill>
                            <a:schemeClr val="bg1">
                              <a:lumMod val="50000"/>
                            </a:schemeClr>
                          </a:solidFill>
                        </a:rPr>
                        <a:t>mo</a:t>
                      </a:r>
                      <a:r>
                        <a:rPr lang="en-US" sz="1800" dirty="0">
                          <a:solidFill>
                            <a:schemeClr val="bg1">
                              <a:lumMod val="50000"/>
                            </a:schemeClr>
                          </a:solidFill>
                        </a:rPr>
                        <a:t> vs 1.5 </a:t>
                      </a:r>
                      <a:r>
                        <a:rPr lang="en-US" sz="1800" dirty="0" err="1">
                          <a:solidFill>
                            <a:schemeClr val="bg1">
                              <a:lumMod val="50000"/>
                            </a:schemeClr>
                          </a:solidFill>
                        </a:rPr>
                        <a:t>mo</a:t>
                      </a:r>
                      <a:br>
                        <a:rPr lang="en-US" sz="1800" dirty="0">
                          <a:solidFill>
                            <a:schemeClr val="bg1">
                              <a:lumMod val="50000"/>
                            </a:schemeClr>
                          </a:solidFill>
                        </a:rPr>
                      </a:br>
                      <a:r>
                        <a:rPr lang="en-US" sz="1800" dirty="0" err="1">
                          <a:solidFill>
                            <a:schemeClr val="bg1">
                              <a:lumMod val="50000"/>
                            </a:schemeClr>
                          </a:solidFill>
                        </a:rPr>
                        <a:t>mOS</a:t>
                      </a:r>
                      <a:r>
                        <a:rPr lang="en-US" sz="1800" dirty="0">
                          <a:solidFill>
                            <a:schemeClr val="bg1">
                              <a:lumMod val="50000"/>
                            </a:schemeClr>
                          </a:solidFill>
                        </a:rPr>
                        <a:t> 10.7 </a:t>
                      </a:r>
                      <a:r>
                        <a:rPr lang="en-US" sz="1800" dirty="0" err="1">
                          <a:solidFill>
                            <a:schemeClr val="bg1">
                              <a:lumMod val="50000"/>
                            </a:schemeClr>
                          </a:solidFill>
                        </a:rPr>
                        <a:t>mo</a:t>
                      </a:r>
                      <a:r>
                        <a:rPr lang="en-US" sz="1800" dirty="0">
                          <a:solidFill>
                            <a:schemeClr val="bg1">
                              <a:lumMod val="50000"/>
                            </a:schemeClr>
                          </a:solidFill>
                        </a:rPr>
                        <a:t> vs 7.9 </a:t>
                      </a:r>
                      <a:r>
                        <a:rPr lang="en-US" sz="1800" dirty="0" err="1">
                          <a:solidFill>
                            <a:schemeClr val="bg1">
                              <a:lumMod val="50000"/>
                            </a:schemeClr>
                          </a:solidFill>
                        </a:rPr>
                        <a:t>mo</a:t>
                      </a:r>
                      <a:endParaRPr lang="en-US" sz="1800" dirty="0">
                        <a:solidFill>
                          <a:schemeClr val="bg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98444205"/>
                  </a:ext>
                </a:extLst>
              </a:tr>
              <a:tr h="742706">
                <a:tc vMerge="1">
                  <a:txBody>
                    <a:bodyPr/>
                    <a:lstStyle/>
                    <a:p>
                      <a:endParaRPr lang="en-US" b="1" dirty="0">
                        <a:solidFill>
                          <a:schemeClr val="tx2"/>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D529"/>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b="1" dirty="0">
                          <a:solidFill>
                            <a:schemeClr val="bg1">
                              <a:lumMod val="50000"/>
                            </a:schemeClr>
                          </a:solidFill>
                        </a:rPr>
                        <a:t>Cabozantinib</a:t>
                      </a:r>
                      <a:r>
                        <a:rPr lang="en-US" sz="1800" b="1" baseline="30000" dirty="0">
                          <a:solidFill>
                            <a:schemeClr val="bg1">
                              <a:lumMod val="50000"/>
                            </a:schemeClr>
                          </a:solidFill>
                        </a:rPr>
                        <a:t>4</a:t>
                      </a:r>
                      <a:endParaRPr lang="en-US" sz="1600" b="1" baseline="30000" dirty="0">
                        <a:solidFill>
                          <a:schemeClr val="bg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err="1">
                          <a:solidFill>
                            <a:schemeClr val="bg1">
                              <a:lumMod val="50000"/>
                            </a:schemeClr>
                          </a:solidFill>
                        </a:rPr>
                        <a:t>Cabozantinib</a:t>
                      </a:r>
                      <a:r>
                        <a:rPr lang="en-US" sz="1800" dirty="0">
                          <a:solidFill>
                            <a:schemeClr val="bg1">
                              <a:lumMod val="50000"/>
                            </a:schemeClr>
                          </a:solidFill>
                        </a:rPr>
                        <a:t> vs placebo (N = 707)</a:t>
                      </a:r>
                      <a:br>
                        <a:rPr lang="en-US" sz="1800" dirty="0">
                          <a:solidFill>
                            <a:schemeClr val="bg1">
                              <a:lumMod val="50000"/>
                            </a:schemeClr>
                          </a:solidFill>
                        </a:rPr>
                      </a:br>
                      <a:r>
                        <a:rPr lang="en-US" sz="1800" dirty="0">
                          <a:solidFill>
                            <a:schemeClr val="bg1">
                              <a:lumMod val="50000"/>
                            </a:schemeClr>
                          </a:solidFill>
                        </a:rPr>
                        <a:t>Phase III CELESTIAL trial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err="1">
                          <a:solidFill>
                            <a:schemeClr val="bg1">
                              <a:lumMod val="50000"/>
                            </a:schemeClr>
                          </a:solidFill>
                        </a:rPr>
                        <a:t>mPFS</a:t>
                      </a:r>
                      <a:r>
                        <a:rPr lang="en-US" sz="1800" dirty="0">
                          <a:solidFill>
                            <a:schemeClr val="bg1">
                              <a:lumMod val="50000"/>
                            </a:schemeClr>
                          </a:solidFill>
                        </a:rPr>
                        <a:t> 5.2 </a:t>
                      </a:r>
                      <a:r>
                        <a:rPr lang="en-US" sz="1800" dirty="0" err="1">
                          <a:solidFill>
                            <a:schemeClr val="bg1">
                              <a:lumMod val="50000"/>
                            </a:schemeClr>
                          </a:solidFill>
                        </a:rPr>
                        <a:t>mo</a:t>
                      </a:r>
                      <a:r>
                        <a:rPr lang="en-US" sz="1800" dirty="0">
                          <a:solidFill>
                            <a:schemeClr val="bg1">
                              <a:lumMod val="50000"/>
                            </a:schemeClr>
                          </a:solidFill>
                        </a:rPr>
                        <a:t> vs 1.9 </a:t>
                      </a:r>
                      <a:r>
                        <a:rPr lang="en-US" sz="1800" dirty="0" err="1">
                          <a:solidFill>
                            <a:schemeClr val="bg1">
                              <a:lumMod val="50000"/>
                            </a:schemeClr>
                          </a:solidFill>
                        </a:rPr>
                        <a:t>mo</a:t>
                      </a:r>
                      <a:endParaRPr lang="en-US" sz="1800" dirty="0">
                        <a:solidFill>
                          <a:schemeClr val="bg1">
                            <a:lumMod val="50000"/>
                          </a:schemeClr>
                        </a:solidFill>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err="1">
                          <a:solidFill>
                            <a:schemeClr val="bg1">
                              <a:lumMod val="50000"/>
                            </a:schemeClr>
                          </a:solidFill>
                        </a:rPr>
                        <a:t>mOS</a:t>
                      </a:r>
                      <a:r>
                        <a:rPr lang="en-US" sz="1800" dirty="0">
                          <a:solidFill>
                            <a:schemeClr val="bg1">
                              <a:lumMod val="50000"/>
                            </a:schemeClr>
                          </a:solidFill>
                        </a:rPr>
                        <a:t> 10.2 </a:t>
                      </a:r>
                      <a:r>
                        <a:rPr lang="en-US" sz="1800" dirty="0" err="1">
                          <a:solidFill>
                            <a:schemeClr val="bg1">
                              <a:lumMod val="50000"/>
                            </a:schemeClr>
                          </a:solidFill>
                        </a:rPr>
                        <a:t>mo</a:t>
                      </a:r>
                      <a:r>
                        <a:rPr lang="en-US" sz="1800" dirty="0">
                          <a:solidFill>
                            <a:schemeClr val="bg1">
                              <a:lumMod val="50000"/>
                            </a:schemeClr>
                          </a:solidFill>
                        </a:rPr>
                        <a:t> vs 8.0 </a:t>
                      </a:r>
                      <a:r>
                        <a:rPr lang="en-US" sz="1800" dirty="0" err="1">
                          <a:solidFill>
                            <a:schemeClr val="bg1">
                              <a:lumMod val="50000"/>
                            </a:schemeClr>
                          </a:solidFill>
                        </a:rPr>
                        <a:t>mo</a:t>
                      </a:r>
                      <a:endParaRPr lang="en-US" sz="1800" dirty="0">
                        <a:solidFill>
                          <a:schemeClr val="bg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75316246"/>
                  </a:ext>
                </a:extLst>
              </a:tr>
              <a:tr h="742706">
                <a:tc vMerge="1">
                  <a:txBody>
                    <a:bodyPr/>
                    <a:lstStyle/>
                    <a:p>
                      <a:r>
                        <a:rPr lang="en-US" b="1" dirty="0">
                          <a:solidFill>
                            <a:srgbClr val="002060"/>
                          </a:solidFill>
                        </a:rPr>
                        <a:t>Second line</a:t>
                      </a:r>
                      <a:endParaRPr lang="en-US"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9D4FF"/>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b="1" baseline="0" dirty="0">
                          <a:solidFill>
                            <a:schemeClr val="bg1">
                              <a:lumMod val="50000"/>
                            </a:schemeClr>
                          </a:solidFill>
                        </a:rPr>
                        <a:t>Ramucirumab</a:t>
                      </a:r>
                      <a:r>
                        <a:rPr lang="en-US" sz="1800" b="1" baseline="30000" dirty="0">
                          <a:solidFill>
                            <a:schemeClr val="bg1">
                              <a:lumMod val="50000"/>
                            </a:schemeClr>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a:solidFill>
                            <a:schemeClr val="bg1">
                              <a:lumMod val="50000"/>
                            </a:schemeClr>
                          </a:solidFill>
                        </a:rPr>
                        <a:t>Ramucirumab vs placebo (N = 565)</a:t>
                      </a:r>
                    </a:p>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a:solidFill>
                            <a:schemeClr val="bg1">
                              <a:lumMod val="50000"/>
                            </a:schemeClr>
                          </a:solidFill>
                        </a:rPr>
                        <a:t>Phase III REACH-2 trial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err="1">
                          <a:solidFill>
                            <a:schemeClr val="bg1">
                              <a:lumMod val="50000"/>
                            </a:schemeClr>
                          </a:solidFill>
                        </a:rPr>
                        <a:t>mPFS</a:t>
                      </a:r>
                      <a:r>
                        <a:rPr lang="en-US" sz="1800" dirty="0">
                          <a:solidFill>
                            <a:schemeClr val="bg1">
                              <a:lumMod val="50000"/>
                            </a:schemeClr>
                          </a:solidFill>
                        </a:rPr>
                        <a:t> 2.8 </a:t>
                      </a:r>
                      <a:r>
                        <a:rPr lang="en-US" sz="1800" dirty="0" err="1">
                          <a:solidFill>
                            <a:schemeClr val="bg1">
                              <a:lumMod val="50000"/>
                            </a:schemeClr>
                          </a:solidFill>
                        </a:rPr>
                        <a:t>mo</a:t>
                      </a:r>
                      <a:r>
                        <a:rPr lang="en-US" sz="1800" dirty="0">
                          <a:solidFill>
                            <a:schemeClr val="bg1">
                              <a:lumMod val="50000"/>
                            </a:schemeClr>
                          </a:solidFill>
                        </a:rPr>
                        <a:t> vs 1.6 </a:t>
                      </a:r>
                      <a:r>
                        <a:rPr lang="en-US" sz="1800" dirty="0" err="1">
                          <a:solidFill>
                            <a:schemeClr val="bg1">
                              <a:lumMod val="50000"/>
                            </a:schemeClr>
                          </a:solidFill>
                        </a:rPr>
                        <a:t>mo</a:t>
                      </a:r>
                      <a:endParaRPr lang="en-US" sz="1800" dirty="0">
                        <a:solidFill>
                          <a:schemeClr val="bg1">
                            <a:lumMod val="50000"/>
                          </a:schemeClr>
                        </a:solidFill>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en-US" sz="1800" dirty="0" err="1">
                          <a:solidFill>
                            <a:schemeClr val="bg1">
                              <a:lumMod val="50000"/>
                            </a:schemeClr>
                          </a:solidFill>
                        </a:rPr>
                        <a:t>mOS</a:t>
                      </a:r>
                      <a:r>
                        <a:rPr lang="en-US" sz="1800" dirty="0">
                          <a:solidFill>
                            <a:schemeClr val="bg1">
                              <a:lumMod val="50000"/>
                            </a:schemeClr>
                          </a:solidFill>
                        </a:rPr>
                        <a:t> 8.5 </a:t>
                      </a:r>
                      <a:r>
                        <a:rPr lang="en-US" sz="1800" dirty="0" err="1">
                          <a:solidFill>
                            <a:schemeClr val="bg1">
                              <a:lumMod val="50000"/>
                            </a:schemeClr>
                          </a:solidFill>
                        </a:rPr>
                        <a:t>mo</a:t>
                      </a:r>
                      <a:r>
                        <a:rPr lang="en-US" sz="1800" dirty="0">
                          <a:solidFill>
                            <a:schemeClr val="bg1">
                              <a:lumMod val="50000"/>
                            </a:schemeClr>
                          </a:solidFill>
                        </a:rPr>
                        <a:t> vs 7.3 </a:t>
                      </a:r>
                      <a:r>
                        <a:rPr lang="en-US" sz="1800" dirty="0" err="1">
                          <a:solidFill>
                            <a:schemeClr val="bg1">
                              <a:lumMod val="50000"/>
                            </a:schemeClr>
                          </a:solidFill>
                        </a:rPr>
                        <a:t>mo</a:t>
                      </a:r>
                      <a:endParaRPr lang="en-US" sz="1800" dirty="0">
                        <a:solidFill>
                          <a:schemeClr val="bg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14028655"/>
                  </a:ext>
                </a:extLst>
              </a:tr>
            </a:tbl>
          </a:graphicData>
        </a:graphic>
      </p:graphicFrame>
      <p:sp>
        <p:nvSpPr>
          <p:cNvPr id="4" name="TextBox 3">
            <a:extLst>
              <a:ext uri="{FF2B5EF4-FFF2-40B4-BE49-F238E27FC236}">
                <a16:creationId xmlns:a16="http://schemas.microsoft.com/office/drawing/2014/main" id="{ABE4A48B-D7B8-4148-A5A1-512F7B4E0068}"/>
              </a:ext>
            </a:extLst>
          </p:cNvPr>
          <p:cNvSpPr txBox="1">
            <a:spLocks noChangeArrowheads="1"/>
          </p:cNvSpPr>
          <p:nvPr/>
        </p:nvSpPr>
        <p:spPr bwMode="auto">
          <a:xfrm>
            <a:off x="119336" y="6200363"/>
            <a:ext cx="10972800" cy="60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82880" bIns="91440" anchor="b" anchorCtr="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500" b="0" baseline="30000" dirty="0">
                <a:latin typeface="Calibri" panose="020F0502020204030204" pitchFamily="34" charset="0"/>
                <a:cs typeface="Calibri" panose="020F0502020204030204" pitchFamily="34" charset="0"/>
              </a:rPr>
              <a:t>1 </a:t>
            </a:r>
            <a:r>
              <a:rPr lang="en-US" sz="1500" b="0" dirty="0" err="1">
                <a:latin typeface="Calibri" panose="020F0502020204030204" pitchFamily="34" charset="0"/>
                <a:cs typeface="Calibri" panose="020F0502020204030204" pitchFamily="34" charset="0"/>
              </a:rPr>
              <a:t>Llovet</a:t>
            </a:r>
            <a:r>
              <a:rPr lang="en-US" sz="1500" b="0" dirty="0">
                <a:latin typeface="Calibri" panose="020F0502020204030204" pitchFamily="34" charset="0"/>
                <a:cs typeface="Calibri" panose="020F0502020204030204" pitchFamily="34" charset="0"/>
              </a:rPr>
              <a:t> JM et al. </a:t>
            </a:r>
            <a:r>
              <a:rPr lang="en-US" sz="1500" b="0" i="1" dirty="0">
                <a:latin typeface="Calibri" panose="020F0502020204030204" pitchFamily="34" charset="0"/>
                <a:cs typeface="Calibri" panose="020F0502020204030204" pitchFamily="34" charset="0"/>
              </a:rPr>
              <a:t>N </a:t>
            </a:r>
            <a:r>
              <a:rPr lang="en-US" sz="1500" b="0" i="1" dirty="0" err="1">
                <a:latin typeface="Calibri" panose="020F0502020204030204" pitchFamily="34" charset="0"/>
                <a:cs typeface="Calibri" panose="020F0502020204030204" pitchFamily="34" charset="0"/>
              </a:rPr>
              <a:t>Engl</a:t>
            </a:r>
            <a:r>
              <a:rPr lang="en-US" sz="1500" b="0" i="1" dirty="0">
                <a:latin typeface="Calibri" panose="020F0502020204030204" pitchFamily="34" charset="0"/>
                <a:cs typeface="Calibri" panose="020F0502020204030204" pitchFamily="34" charset="0"/>
              </a:rPr>
              <a:t> J Med</a:t>
            </a:r>
            <a:r>
              <a:rPr lang="en-US" sz="1500" b="0" dirty="0">
                <a:latin typeface="Calibri" panose="020F0502020204030204" pitchFamily="34" charset="0"/>
                <a:cs typeface="Calibri" panose="020F0502020204030204" pitchFamily="34" charset="0"/>
              </a:rPr>
              <a:t> 2008;359(4):378-90; </a:t>
            </a:r>
            <a:r>
              <a:rPr lang="en-US" sz="1500" b="0" baseline="30000" dirty="0">
                <a:latin typeface="Calibri" panose="020F0502020204030204" pitchFamily="34" charset="0"/>
                <a:cs typeface="Calibri" panose="020F0502020204030204" pitchFamily="34" charset="0"/>
              </a:rPr>
              <a:t>2 </a:t>
            </a:r>
            <a:r>
              <a:rPr lang="en-US" sz="1500" b="0" dirty="0">
                <a:latin typeface="Calibri" panose="020F0502020204030204" pitchFamily="34" charset="0"/>
                <a:cs typeface="Calibri" panose="020F0502020204030204" pitchFamily="34" charset="0"/>
              </a:rPr>
              <a:t>Kudo M et al. </a:t>
            </a:r>
            <a:r>
              <a:rPr lang="en-US" sz="1500" b="0" i="1" dirty="0">
                <a:latin typeface="Calibri" panose="020F0502020204030204" pitchFamily="34" charset="0"/>
                <a:cs typeface="Calibri" panose="020F0502020204030204" pitchFamily="34" charset="0"/>
              </a:rPr>
              <a:t>Lancet</a:t>
            </a:r>
            <a:r>
              <a:rPr lang="en-US" sz="1500" b="0" dirty="0">
                <a:latin typeface="Calibri" panose="020F0502020204030204" pitchFamily="34" charset="0"/>
                <a:cs typeface="Calibri" panose="020F0502020204030204" pitchFamily="34" charset="0"/>
              </a:rPr>
              <a:t> 2018;391(10126):1163-73; </a:t>
            </a:r>
            <a:r>
              <a:rPr lang="en-US" sz="1500" b="0" baseline="30000" dirty="0">
                <a:latin typeface="Calibri" panose="020F0502020204030204" pitchFamily="34" charset="0"/>
                <a:cs typeface="Calibri" panose="020F0502020204030204" pitchFamily="34" charset="0"/>
              </a:rPr>
              <a:t>3 </a:t>
            </a:r>
            <a:r>
              <a:rPr lang="en-US" sz="1500" b="0" dirty="0" err="1">
                <a:latin typeface="Calibri" panose="020F0502020204030204" pitchFamily="34" charset="0"/>
                <a:cs typeface="Calibri" panose="020F0502020204030204" pitchFamily="34" charset="0"/>
              </a:rPr>
              <a:t>Bruix</a:t>
            </a:r>
            <a:r>
              <a:rPr lang="en-US" sz="1500" b="0" dirty="0">
                <a:latin typeface="Calibri" panose="020F0502020204030204" pitchFamily="34" charset="0"/>
                <a:cs typeface="Calibri" panose="020F0502020204030204" pitchFamily="34" charset="0"/>
              </a:rPr>
              <a:t> J et al. </a:t>
            </a:r>
            <a:r>
              <a:rPr lang="is-IS" sz="1500" b="0" i="1" dirty="0">
                <a:latin typeface="Calibri" panose="020F0502020204030204" pitchFamily="34" charset="0"/>
                <a:cs typeface="Calibri" panose="020F0502020204030204" pitchFamily="34" charset="0"/>
              </a:rPr>
              <a:t>Lancet </a:t>
            </a:r>
            <a:r>
              <a:rPr lang="is-IS" sz="1500" b="0" dirty="0">
                <a:latin typeface="Calibri" panose="020F0502020204030204" pitchFamily="34" charset="0"/>
                <a:cs typeface="Calibri" panose="020F0502020204030204" pitchFamily="34" charset="0"/>
              </a:rPr>
              <a:t>2017</a:t>
            </a:r>
            <a:r>
              <a:rPr lang="it-IT" sz="1500" b="0" dirty="0">
                <a:latin typeface="Calibri" panose="020F0502020204030204" pitchFamily="34" charset="0"/>
                <a:cs typeface="Calibri" panose="020F0502020204030204" pitchFamily="34" charset="0"/>
              </a:rPr>
              <a:t>;389(10064):56-66; </a:t>
            </a:r>
            <a:r>
              <a:rPr lang="it-IT" sz="1500" b="0" baseline="30000" dirty="0">
                <a:latin typeface="Calibri" panose="020F0502020204030204" pitchFamily="34" charset="0"/>
                <a:cs typeface="Calibri" panose="020F0502020204030204" pitchFamily="34" charset="0"/>
              </a:rPr>
              <a:t>4 </a:t>
            </a:r>
            <a:r>
              <a:rPr lang="it-IT" sz="1500" b="0" dirty="0">
                <a:latin typeface="Calibri" panose="020F0502020204030204" pitchFamily="34" charset="0"/>
                <a:cs typeface="Calibri" panose="020F0502020204030204" pitchFamily="34" charset="0"/>
              </a:rPr>
              <a:t>Abou-Alfa GK et al</a:t>
            </a:r>
            <a:r>
              <a:rPr lang="it-IT" sz="1500" b="0" i="1" dirty="0">
                <a:latin typeface="Calibri" panose="020F0502020204030204" pitchFamily="34" charset="0"/>
                <a:cs typeface="Calibri" panose="020F0502020204030204" pitchFamily="34" charset="0"/>
              </a:rPr>
              <a:t>. </a:t>
            </a:r>
            <a:r>
              <a:rPr lang="it-IT" sz="1500" b="0" i="1" dirty="0" err="1">
                <a:latin typeface="Calibri" panose="020F0502020204030204" pitchFamily="34" charset="0"/>
                <a:cs typeface="Calibri" panose="020F0502020204030204" pitchFamily="34" charset="0"/>
              </a:rPr>
              <a:t>N</a:t>
            </a:r>
            <a:r>
              <a:rPr lang="it-IT" sz="1500" b="0" i="1" dirty="0">
                <a:latin typeface="Calibri" panose="020F0502020204030204" pitchFamily="34" charset="0"/>
                <a:cs typeface="Calibri" panose="020F0502020204030204" pitchFamily="34" charset="0"/>
              </a:rPr>
              <a:t> </a:t>
            </a:r>
            <a:r>
              <a:rPr lang="it-IT" sz="1500" b="0" i="1" dirty="0" err="1">
                <a:latin typeface="Calibri" panose="020F0502020204030204" pitchFamily="34" charset="0"/>
                <a:cs typeface="Calibri" panose="020F0502020204030204" pitchFamily="34" charset="0"/>
              </a:rPr>
              <a:t>Engl</a:t>
            </a:r>
            <a:r>
              <a:rPr lang="it-IT" sz="1500" b="0" i="1" dirty="0">
                <a:latin typeface="Calibri" panose="020F0502020204030204" pitchFamily="34" charset="0"/>
                <a:cs typeface="Calibri" panose="020F0502020204030204" pitchFamily="34" charset="0"/>
              </a:rPr>
              <a:t> </a:t>
            </a:r>
            <a:r>
              <a:rPr lang="it-IT" sz="1500" b="0" i="1" dirty="0" err="1">
                <a:latin typeface="Calibri" panose="020F0502020204030204" pitchFamily="34" charset="0"/>
                <a:cs typeface="Calibri" panose="020F0502020204030204" pitchFamily="34" charset="0"/>
              </a:rPr>
              <a:t>J</a:t>
            </a:r>
            <a:r>
              <a:rPr lang="it-IT" sz="1500" b="0" i="1" dirty="0">
                <a:latin typeface="Calibri" panose="020F0502020204030204" pitchFamily="34" charset="0"/>
                <a:cs typeface="Calibri" panose="020F0502020204030204" pitchFamily="34" charset="0"/>
              </a:rPr>
              <a:t> </a:t>
            </a:r>
            <a:r>
              <a:rPr lang="it-IT" sz="1500" b="0" i="1" dirty="0" err="1">
                <a:latin typeface="Calibri" panose="020F0502020204030204" pitchFamily="34" charset="0"/>
                <a:cs typeface="Calibri" panose="020F0502020204030204" pitchFamily="34" charset="0"/>
              </a:rPr>
              <a:t>Med</a:t>
            </a:r>
            <a:r>
              <a:rPr lang="it-IT" sz="1500" b="0" i="1" dirty="0">
                <a:latin typeface="Calibri" panose="020F0502020204030204" pitchFamily="34" charset="0"/>
                <a:cs typeface="Calibri" panose="020F0502020204030204" pitchFamily="34" charset="0"/>
              </a:rPr>
              <a:t> </a:t>
            </a:r>
            <a:r>
              <a:rPr lang="it-IT" sz="1500" b="0" dirty="0">
                <a:latin typeface="Calibri" panose="020F0502020204030204" pitchFamily="34" charset="0"/>
                <a:cs typeface="Calibri" panose="020F0502020204030204" pitchFamily="34" charset="0"/>
              </a:rPr>
              <a:t>2018;379(1):54-63; </a:t>
            </a:r>
            <a:r>
              <a:rPr lang="it-IT" sz="1500" b="0" baseline="30000" dirty="0">
                <a:latin typeface="Calibri" panose="020F0502020204030204" pitchFamily="34" charset="0"/>
                <a:cs typeface="Calibri" panose="020F0502020204030204" pitchFamily="34" charset="0"/>
              </a:rPr>
              <a:t>5 </a:t>
            </a:r>
            <a:r>
              <a:rPr lang="it-IT" sz="1500" b="0" dirty="0">
                <a:latin typeface="Calibri" panose="020F0502020204030204" pitchFamily="34" charset="0"/>
                <a:cs typeface="Calibri" panose="020F0502020204030204" pitchFamily="34" charset="0"/>
              </a:rPr>
              <a:t>Zhu AX et al. </a:t>
            </a:r>
            <a:r>
              <a:rPr lang="it-IT" sz="1500" b="0" i="1" dirty="0">
                <a:latin typeface="Calibri" panose="020F0502020204030204" pitchFamily="34" charset="0"/>
                <a:cs typeface="Calibri" panose="020F0502020204030204" pitchFamily="34" charset="0"/>
              </a:rPr>
              <a:t>Lancet </a:t>
            </a:r>
            <a:r>
              <a:rPr lang="it-IT" sz="1500" b="0" i="1" dirty="0" err="1">
                <a:latin typeface="Calibri" panose="020F0502020204030204" pitchFamily="34" charset="0"/>
                <a:cs typeface="Calibri" panose="020F0502020204030204" pitchFamily="34" charset="0"/>
              </a:rPr>
              <a:t>Oncol</a:t>
            </a:r>
            <a:r>
              <a:rPr lang="it-IT" sz="1500" b="0" i="1" dirty="0">
                <a:latin typeface="Calibri" panose="020F0502020204030204" pitchFamily="34" charset="0"/>
                <a:cs typeface="Calibri" panose="020F0502020204030204" pitchFamily="34" charset="0"/>
              </a:rPr>
              <a:t> </a:t>
            </a:r>
            <a:r>
              <a:rPr lang="it-IT" sz="1500" b="0" dirty="0">
                <a:latin typeface="Calibri" panose="020F0502020204030204" pitchFamily="34" charset="0"/>
                <a:cs typeface="Calibri" panose="020F0502020204030204" pitchFamily="34" charset="0"/>
              </a:rPr>
              <a:t>2019;20(2):282-96.</a:t>
            </a:r>
          </a:p>
        </p:txBody>
      </p:sp>
      <p:sp>
        <p:nvSpPr>
          <p:cNvPr id="6" name="TextBox 5">
            <a:extLst>
              <a:ext uri="{FF2B5EF4-FFF2-40B4-BE49-F238E27FC236}">
                <a16:creationId xmlns:a16="http://schemas.microsoft.com/office/drawing/2014/main" id="{ADFF6F81-7A11-E54E-A2BD-B1D723E42EC7}"/>
              </a:ext>
            </a:extLst>
          </p:cNvPr>
          <p:cNvSpPr txBox="1">
            <a:spLocks noChangeArrowheads="1"/>
          </p:cNvSpPr>
          <p:nvPr/>
        </p:nvSpPr>
        <p:spPr bwMode="auto">
          <a:xfrm>
            <a:off x="695400" y="5516008"/>
            <a:ext cx="10972800" cy="38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82880" bIns="91440" anchor="b" anchorCtr="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0" dirty="0">
                <a:latin typeface="Calibri" panose="020F0502020204030204" pitchFamily="34" charset="0"/>
                <a:cs typeface="Calibri" panose="020F0502020204030204" pitchFamily="34" charset="0"/>
              </a:rPr>
              <a:t>TTP = time to progression; </a:t>
            </a:r>
            <a:r>
              <a:rPr lang="en-US" sz="1600" b="0" dirty="0" err="1">
                <a:latin typeface="Calibri" panose="020F0502020204030204" pitchFamily="34" charset="0"/>
                <a:cs typeface="Calibri" panose="020F0502020204030204" pitchFamily="34" charset="0"/>
              </a:rPr>
              <a:t>mPFS</a:t>
            </a:r>
            <a:r>
              <a:rPr lang="en-US" sz="1600" b="0" dirty="0">
                <a:latin typeface="Calibri" panose="020F0502020204030204" pitchFamily="34" charset="0"/>
                <a:cs typeface="Calibri" panose="020F0502020204030204" pitchFamily="34" charset="0"/>
              </a:rPr>
              <a:t> = median progression-free survival; </a:t>
            </a:r>
            <a:r>
              <a:rPr lang="en-US" sz="1600" b="0" dirty="0" err="1">
                <a:latin typeface="Calibri" panose="020F0502020204030204" pitchFamily="34" charset="0"/>
                <a:cs typeface="Calibri" panose="020F0502020204030204" pitchFamily="34" charset="0"/>
              </a:rPr>
              <a:t>mOS</a:t>
            </a:r>
            <a:r>
              <a:rPr lang="en-US" sz="1600" b="0" dirty="0">
                <a:latin typeface="Calibri" panose="020F0502020204030204" pitchFamily="34" charset="0"/>
                <a:cs typeface="Calibri" panose="020F0502020204030204" pitchFamily="34" charset="0"/>
              </a:rPr>
              <a:t> = median overall survival</a:t>
            </a:r>
          </a:p>
        </p:txBody>
      </p:sp>
    </p:spTree>
    <p:extLst>
      <p:ext uri="{BB962C8B-B14F-4D97-AF65-F5344CB8AC3E}">
        <p14:creationId xmlns:p14="http://schemas.microsoft.com/office/powerpoint/2010/main" val="32577805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9AB80A6A-A975-244E-8294-39F44A8C3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1124744"/>
            <a:ext cx="10276794" cy="3744416"/>
          </a:xfrm>
          <a:prstGeom prst="rect">
            <a:avLst/>
          </a:prstGeom>
        </p:spPr>
      </p:pic>
      <p:sp>
        <p:nvSpPr>
          <p:cNvPr id="10" name="Rectangle 9">
            <a:extLst>
              <a:ext uri="{FF2B5EF4-FFF2-40B4-BE49-F238E27FC236}">
                <a16:creationId xmlns:a16="http://schemas.microsoft.com/office/drawing/2014/main" id="{A03177AA-4987-BE41-A750-0F34B63B0177}"/>
              </a:ext>
            </a:extLst>
          </p:cNvPr>
          <p:cNvSpPr/>
          <p:nvPr/>
        </p:nvSpPr>
        <p:spPr bwMode="auto">
          <a:xfrm>
            <a:off x="5663952" y="1340768"/>
            <a:ext cx="720080"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Rectangle 10">
            <a:extLst>
              <a:ext uri="{FF2B5EF4-FFF2-40B4-BE49-F238E27FC236}">
                <a16:creationId xmlns:a16="http://schemas.microsoft.com/office/drawing/2014/main" id="{7ACA41F6-CD0E-374F-AAA5-8A8B5E3F85FC}"/>
              </a:ext>
            </a:extLst>
          </p:cNvPr>
          <p:cNvSpPr/>
          <p:nvPr/>
        </p:nvSpPr>
        <p:spPr bwMode="auto">
          <a:xfrm>
            <a:off x="839416" y="4869160"/>
            <a:ext cx="10276794"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2" name="Rectangle 11">
            <a:extLst>
              <a:ext uri="{FF2B5EF4-FFF2-40B4-BE49-F238E27FC236}">
                <a16:creationId xmlns:a16="http://schemas.microsoft.com/office/drawing/2014/main" id="{4ACAB922-6E5C-8149-AE1C-1EBD67CEC276}"/>
              </a:ext>
            </a:extLst>
          </p:cNvPr>
          <p:cNvSpPr/>
          <p:nvPr/>
        </p:nvSpPr>
        <p:spPr>
          <a:xfrm>
            <a:off x="4419466" y="4952214"/>
            <a:ext cx="6696744" cy="400110"/>
          </a:xfrm>
          <a:prstGeom prst="rect">
            <a:avLst/>
          </a:prstGeom>
        </p:spPr>
        <p:txBody>
          <a:bodyPr wrap="square">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1766A4"/>
                </a:solidFill>
                <a:effectLst/>
                <a:uLnTx/>
                <a:uFillTx/>
                <a:latin typeface="Arial" panose="020B0604020202020204" pitchFamily="34" charset="0"/>
                <a:ea typeface="ＭＳ Ｐゴシック" charset="0"/>
                <a:cs typeface="Arial" panose="020B0604020202020204" pitchFamily="34" charset="0"/>
              </a:rPr>
              <a:t>J Hepatol </a:t>
            </a:r>
            <a:r>
              <a:rPr kumimoji="0" lang="en-US" sz="2000" b="1" i="0" u="none" strike="noStrike" kern="1200" cap="none" spc="0" normalizeH="0" baseline="0" noProof="0" dirty="0">
                <a:ln>
                  <a:noFill/>
                </a:ln>
                <a:solidFill>
                  <a:srgbClr val="1766A4"/>
                </a:solidFill>
                <a:effectLst/>
                <a:uLnTx/>
                <a:uFillTx/>
                <a:latin typeface="Arial" panose="020B0604020202020204" pitchFamily="34" charset="0"/>
                <a:ea typeface="ＭＳ Ｐゴシック" charset="0"/>
                <a:cs typeface="Arial" panose="020B0604020202020204" pitchFamily="34" charset="0"/>
              </a:rPr>
              <a:t>2022;76(4):862-73.</a:t>
            </a:r>
            <a:endParaRPr kumimoji="0" lang="en-US" sz="2000" b="1" i="0" u="none" strike="noStrike" kern="1200" cap="none" spc="0" normalizeH="0" baseline="0" noProof="0" dirty="0">
              <a:ln>
                <a:noFill/>
              </a:ln>
              <a:solidFill>
                <a:srgbClr val="1766A4"/>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3133846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10;&#10;Description automatically generated with low confidence">
            <a:extLst>
              <a:ext uri="{FF2B5EF4-FFF2-40B4-BE49-F238E27FC236}">
                <a16:creationId xmlns:a16="http://schemas.microsoft.com/office/drawing/2014/main" id="{55DA803B-45E4-8C3F-6331-851C8E780DBD}"/>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5769"/>
          <a:stretch/>
        </p:blipFill>
        <p:spPr>
          <a:xfrm>
            <a:off x="1147816" y="1124745"/>
            <a:ext cx="9015535" cy="5436382"/>
          </a:xfrm>
        </p:spPr>
      </p:pic>
      <p:sp>
        <p:nvSpPr>
          <p:cNvPr id="8" name="TextBox 7">
            <a:extLst>
              <a:ext uri="{FF2B5EF4-FFF2-40B4-BE49-F238E27FC236}">
                <a16:creationId xmlns:a16="http://schemas.microsoft.com/office/drawing/2014/main" id="{84728344-EBCC-0A7A-CCE3-FD87859B3433}"/>
              </a:ext>
            </a:extLst>
          </p:cNvPr>
          <p:cNvSpPr txBox="1"/>
          <p:nvPr/>
        </p:nvSpPr>
        <p:spPr>
          <a:xfrm>
            <a:off x="0" y="6582880"/>
            <a:ext cx="614548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MS PGothic" charset="0"/>
                <a:cs typeface="+mn-cs"/>
              </a:rPr>
              <a:t>Cheng A-L et al. </a:t>
            </a:r>
            <a:r>
              <a:rPr kumimoji="0" lang="en-US" sz="1400" b="0" i="1" u="none" strike="noStrike" kern="1200" cap="none" spc="0" normalizeH="0" baseline="0" noProof="0" dirty="0">
                <a:ln>
                  <a:noFill/>
                </a:ln>
                <a:solidFill>
                  <a:srgbClr val="000000"/>
                </a:solidFill>
                <a:effectLst/>
                <a:uLnTx/>
                <a:uFillTx/>
                <a:latin typeface="Helvetica" pitchFamily="2" charset="0"/>
                <a:ea typeface="MS PGothic" charset="0"/>
                <a:cs typeface="+mn-cs"/>
              </a:rPr>
              <a:t>J Hepatol </a:t>
            </a:r>
            <a:r>
              <a:rPr kumimoji="0" lang="en-US" sz="1400" b="0" i="0" u="none" strike="noStrike" kern="1200" cap="none" spc="0" normalizeH="0" baseline="0" noProof="0" dirty="0">
                <a:ln>
                  <a:noFill/>
                </a:ln>
                <a:solidFill>
                  <a:srgbClr val="000000"/>
                </a:solidFill>
                <a:effectLst/>
                <a:uLnTx/>
                <a:uFillTx/>
                <a:latin typeface="Helvetica" pitchFamily="2" charset="0"/>
                <a:ea typeface="MS PGothic" charset="0"/>
                <a:cs typeface="+mn-cs"/>
              </a:rPr>
              <a:t>2022;76(4):862-73.</a:t>
            </a:r>
          </a:p>
        </p:txBody>
      </p:sp>
      <p:sp>
        <p:nvSpPr>
          <p:cNvPr id="6" name="Title 2">
            <a:extLst>
              <a:ext uri="{FF2B5EF4-FFF2-40B4-BE49-F238E27FC236}">
                <a16:creationId xmlns:a16="http://schemas.microsoft.com/office/drawing/2014/main" id="{269B78CA-3592-0482-0D4E-9CFD245B873C}"/>
              </a:ext>
            </a:extLst>
          </p:cNvPr>
          <p:cNvSpPr>
            <a:spLocks noGrp="1"/>
          </p:cNvSpPr>
          <p:nvPr>
            <p:ph type="title"/>
          </p:nvPr>
        </p:nvSpPr>
        <p:spPr>
          <a:xfrm>
            <a:off x="767408" y="71434"/>
            <a:ext cx="10513168" cy="1143000"/>
          </a:xfrm>
        </p:spPr>
        <p:txBody>
          <a:bodyPr/>
          <a:lstStyle/>
          <a:p>
            <a:pPr algn="l" defTabSz="609585">
              <a:defRPr/>
            </a:pPr>
            <a:r>
              <a:rPr lang="en-US" altLang="en-US" sz="3200" dirty="0">
                <a:latin typeface="Calibri" panose="020F0502020204030204" pitchFamily="34" charset="0"/>
                <a:cs typeface="Calibri" panose="020F0502020204030204" pitchFamily="34" charset="0"/>
              </a:rPr>
              <a:t>IMbrave150: Updated OS and PFS with Atezolizumab and Bevacizumab (Median Follow-Up = 15.6 Months)</a:t>
            </a:r>
          </a:p>
        </p:txBody>
      </p:sp>
    </p:spTree>
    <p:extLst>
      <p:ext uri="{BB962C8B-B14F-4D97-AF65-F5344CB8AC3E}">
        <p14:creationId xmlns:p14="http://schemas.microsoft.com/office/powerpoint/2010/main" val="442882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767408" y="71434"/>
            <a:ext cx="10513168" cy="1143000"/>
          </a:xfrm>
        </p:spPr>
        <p:txBody>
          <a:bodyPr/>
          <a:lstStyle/>
          <a:p>
            <a:pPr algn="l" defTabSz="609585">
              <a:defRPr/>
            </a:pPr>
            <a:r>
              <a:rPr lang="en-US" altLang="en-US" sz="3200" dirty="0">
                <a:latin typeface="Calibri" panose="020F0502020204030204" pitchFamily="34" charset="0"/>
                <a:cs typeface="Calibri" panose="020F0502020204030204" pitchFamily="34" charset="0"/>
              </a:rPr>
              <a:t>IMbrave150: Updated OS with Atezolizumab and Bevacizumab (Median Follow-Up = 15.6 Months)</a:t>
            </a:r>
          </a:p>
        </p:txBody>
      </p:sp>
      <p:sp>
        <p:nvSpPr>
          <p:cNvPr id="11" name="TextBox 10">
            <a:extLst>
              <a:ext uri="{FF2B5EF4-FFF2-40B4-BE49-F238E27FC236}">
                <a16:creationId xmlns:a16="http://schemas.microsoft.com/office/drawing/2014/main" id="{4CA7778D-B5E3-2D4D-A4BC-98ADC02AFB1E}"/>
              </a:ext>
            </a:extLst>
          </p:cNvPr>
          <p:cNvSpPr txBox="1"/>
          <p:nvPr/>
        </p:nvSpPr>
        <p:spPr>
          <a:xfrm>
            <a:off x="6066183" y="2514600"/>
            <a:ext cx="334617" cy="1384995"/>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400" b="0"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5" name="Picture 4" descr="Chart, line chart&#10;&#10;Description automatically generated">
            <a:extLst>
              <a:ext uri="{FF2B5EF4-FFF2-40B4-BE49-F238E27FC236}">
                <a16:creationId xmlns:a16="http://schemas.microsoft.com/office/drawing/2014/main" id="{CD1D2189-A07E-4D41-A2CF-579E8BB61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258" y="1243524"/>
            <a:ext cx="10147483" cy="4724244"/>
          </a:xfrm>
          <a:prstGeom prst="rect">
            <a:avLst/>
          </a:prstGeom>
        </p:spPr>
      </p:pic>
      <p:sp>
        <p:nvSpPr>
          <p:cNvPr id="6" name="TextBox 5">
            <a:extLst>
              <a:ext uri="{FF2B5EF4-FFF2-40B4-BE49-F238E27FC236}">
                <a16:creationId xmlns:a16="http://schemas.microsoft.com/office/drawing/2014/main" id="{95D399FE-2F5D-D740-818D-859AF7A4856A}"/>
              </a:ext>
            </a:extLst>
          </p:cNvPr>
          <p:cNvSpPr txBox="1"/>
          <p:nvPr/>
        </p:nvSpPr>
        <p:spPr>
          <a:xfrm>
            <a:off x="8432575" y="3059668"/>
            <a:ext cx="1838965"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72" charset="0"/>
                <a:ea typeface="MS PGothic" charset="0"/>
              </a:rPr>
              <a:t>Median 19.2 </a:t>
            </a:r>
            <a:r>
              <a:rPr kumimoji="0" lang="en-US" sz="1800" b="0" i="0" u="none" strike="noStrike" kern="1200" cap="none" spc="0" normalizeH="0" baseline="0" noProof="0" dirty="0" err="1">
                <a:ln>
                  <a:noFill/>
                </a:ln>
                <a:solidFill>
                  <a:srgbClr val="000000"/>
                </a:solidFill>
                <a:effectLst/>
                <a:uLnTx/>
                <a:uFillTx/>
                <a:latin typeface="Arial" pitchFamily="-72" charset="0"/>
                <a:ea typeface="MS PGothic" charset="0"/>
              </a:rPr>
              <a:t>mo</a:t>
            </a:r>
            <a:endParaRPr kumimoji="0" lang="en-US" sz="1800" b="0" i="0" u="none" strike="noStrike" kern="1200" cap="none" spc="0" normalizeH="0" baseline="0" noProof="0" dirty="0">
              <a:ln>
                <a:noFill/>
              </a:ln>
              <a:solidFill>
                <a:srgbClr val="000000"/>
              </a:solidFill>
              <a:effectLst/>
              <a:uLnTx/>
              <a:uFillTx/>
              <a:latin typeface="Arial" pitchFamily="-72" charset="0"/>
              <a:ea typeface="MS PGothic" charset="0"/>
            </a:endParaRPr>
          </a:p>
        </p:txBody>
      </p:sp>
      <p:sp>
        <p:nvSpPr>
          <p:cNvPr id="17" name="TextBox 16">
            <a:extLst>
              <a:ext uri="{FF2B5EF4-FFF2-40B4-BE49-F238E27FC236}">
                <a16:creationId xmlns:a16="http://schemas.microsoft.com/office/drawing/2014/main" id="{0FC46371-5B95-A545-B81B-5EB850F3DAD4}"/>
              </a:ext>
            </a:extLst>
          </p:cNvPr>
          <p:cNvSpPr txBox="1"/>
          <p:nvPr/>
        </p:nvSpPr>
        <p:spPr>
          <a:xfrm>
            <a:off x="7206524" y="4221238"/>
            <a:ext cx="1838965"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72" charset="0"/>
                <a:ea typeface="MS PGothic" charset="0"/>
              </a:rPr>
              <a:t>Median 13.4 </a:t>
            </a:r>
            <a:r>
              <a:rPr kumimoji="0" lang="en-US" sz="1800" b="0" i="0" u="none" strike="noStrike" kern="1200" cap="none" spc="0" normalizeH="0" baseline="0" noProof="0" dirty="0" err="1">
                <a:ln>
                  <a:noFill/>
                </a:ln>
                <a:solidFill>
                  <a:srgbClr val="000000"/>
                </a:solidFill>
                <a:effectLst/>
                <a:uLnTx/>
                <a:uFillTx/>
                <a:latin typeface="Arial" pitchFamily="-72" charset="0"/>
                <a:ea typeface="MS PGothic" charset="0"/>
              </a:rPr>
              <a:t>mo</a:t>
            </a:r>
            <a:endParaRPr kumimoji="0" lang="en-US" sz="1800" b="0" i="0" u="none" strike="noStrike" kern="1200" cap="none" spc="0" normalizeH="0" baseline="0" noProof="0" dirty="0">
              <a:ln>
                <a:noFill/>
              </a:ln>
              <a:solidFill>
                <a:srgbClr val="000000"/>
              </a:solidFill>
              <a:effectLst/>
              <a:uLnTx/>
              <a:uFillTx/>
              <a:latin typeface="Arial" pitchFamily="-72" charset="0"/>
              <a:ea typeface="MS PGothic" charset="0"/>
            </a:endParaRPr>
          </a:p>
        </p:txBody>
      </p:sp>
      <p:sp>
        <p:nvSpPr>
          <p:cNvPr id="18" name="TextBox 17">
            <a:extLst>
              <a:ext uri="{FF2B5EF4-FFF2-40B4-BE49-F238E27FC236}">
                <a16:creationId xmlns:a16="http://schemas.microsoft.com/office/drawing/2014/main" id="{AB16F62A-B3AC-F04C-80DB-DB6B6F9F81DF}"/>
              </a:ext>
            </a:extLst>
          </p:cNvPr>
          <p:cNvSpPr txBox="1"/>
          <p:nvPr/>
        </p:nvSpPr>
        <p:spPr>
          <a:xfrm>
            <a:off x="0" y="6478789"/>
            <a:ext cx="6934200"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Cheng A-L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 Hepatol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2022;76(4):862-73. </a:t>
            </a:r>
          </a:p>
        </p:txBody>
      </p:sp>
    </p:spTree>
    <p:extLst>
      <p:ext uri="{BB962C8B-B14F-4D97-AF65-F5344CB8AC3E}">
        <p14:creationId xmlns:p14="http://schemas.microsoft.com/office/powerpoint/2010/main" val="84082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2EB79CFD-D10C-F5FE-0A22-2F910F87A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836712"/>
            <a:ext cx="10952886" cy="4222062"/>
          </a:xfrm>
          <a:prstGeom prst="rect">
            <a:avLst/>
          </a:prstGeom>
        </p:spPr>
      </p:pic>
      <p:sp>
        <p:nvSpPr>
          <p:cNvPr id="5" name="TextBox 4">
            <a:extLst>
              <a:ext uri="{FF2B5EF4-FFF2-40B4-BE49-F238E27FC236}">
                <a16:creationId xmlns:a16="http://schemas.microsoft.com/office/drawing/2014/main" id="{328B4618-8D7A-A8DF-F642-E07F238B70B1}"/>
              </a:ext>
            </a:extLst>
          </p:cNvPr>
          <p:cNvSpPr txBox="1"/>
          <p:nvPr/>
        </p:nvSpPr>
        <p:spPr>
          <a:xfrm>
            <a:off x="761616" y="980728"/>
            <a:ext cx="4515980" cy="430887"/>
          </a:xfrm>
          <a:prstGeom prst="rect">
            <a:avLst/>
          </a:prstGeom>
          <a:noFill/>
        </p:spPr>
        <p:txBody>
          <a:bodyPr wrap="none" rtlCol="0">
            <a:spAutoFit/>
          </a:bodyPr>
          <a:lstStyle/>
          <a:p>
            <a:r>
              <a:rPr lang="en-US" sz="2200" i="1" dirty="0">
                <a:solidFill>
                  <a:srgbClr val="69A13B"/>
                </a:solidFill>
              </a:rPr>
              <a:t>Nat Rev Dis Primers </a:t>
            </a:r>
            <a:r>
              <a:rPr lang="en-US" sz="2200" dirty="0">
                <a:solidFill>
                  <a:srgbClr val="69A13B"/>
                </a:solidFill>
              </a:rPr>
              <a:t>2021;7(1):6.</a:t>
            </a:r>
          </a:p>
        </p:txBody>
      </p:sp>
    </p:spTree>
    <p:extLst>
      <p:ext uri="{BB962C8B-B14F-4D97-AF65-F5344CB8AC3E}">
        <p14:creationId xmlns:p14="http://schemas.microsoft.com/office/powerpoint/2010/main" val="2364088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767408" y="71434"/>
            <a:ext cx="10513168" cy="1143000"/>
          </a:xfrm>
        </p:spPr>
        <p:txBody>
          <a:bodyPr/>
          <a:lstStyle/>
          <a:p>
            <a:pPr algn="l" defTabSz="609585">
              <a:defRPr/>
            </a:pPr>
            <a:r>
              <a:rPr lang="en-US" altLang="en-US" sz="3200" dirty="0">
                <a:latin typeface="Calibri" panose="020F0502020204030204" pitchFamily="34" charset="0"/>
                <a:cs typeface="Calibri" panose="020F0502020204030204" pitchFamily="34" charset="0"/>
              </a:rPr>
              <a:t>IMbrave150: Updated PFS with Atezolizumab and Bevacizumab (Median Follow-Up = 15.6 Months)</a:t>
            </a:r>
          </a:p>
        </p:txBody>
      </p:sp>
      <p:sp>
        <p:nvSpPr>
          <p:cNvPr id="11" name="TextBox 10">
            <a:extLst>
              <a:ext uri="{FF2B5EF4-FFF2-40B4-BE49-F238E27FC236}">
                <a16:creationId xmlns:a16="http://schemas.microsoft.com/office/drawing/2014/main" id="{4CA7778D-B5E3-2D4D-A4BC-98ADC02AFB1E}"/>
              </a:ext>
            </a:extLst>
          </p:cNvPr>
          <p:cNvSpPr txBox="1"/>
          <p:nvPr/>
        </p:nvSpPr>
        <p:spPr>
          <a:xfrm>
            <a:off x="6066183" y="2514600"/>
            <a:ext cx="334617" cy="1384995"/>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8" name="TextBox 17">
            <a:extLst>
              <a:ext uri="{FF2B5EF4-FFF2-40B4-BE49-F238E27FC236}">
                <a16:creationId xmlns:a16="http://schemas.microsoft.com/office/drawing/2014/main" id="{AB16F62A-B3AC-F04C-80DB-DB6B6F9F81DF}"/>
              </a:ext>
            </a:extLst>
          </p:cNvPr>
          <p:cNvSpPr txBox="1"/>
          <p:nvPr/>
        </p:nvSpPr>
        <p:spPr>
          <a:xfrm>
            <a:off x="0" y="6478789"/>
            <a:ext cx="6934200"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Cheng A-L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 Hepatol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2022;76(4):862-73. </a:t>
            </a:r>
          </a:p>
        </p:txBody>
      </p:sp>
      <p:pic>
        <p:nvPicPr>
          <p:cNvPr id="4" name="Picture 3" descr="Chart, line chart&#10;&#10;Description automatically generated">
            <a:extLst>
              <a:ext uri="{FF2B5EF4-FFF2-40B4-BE49-F238E27FC236}">
                <a16:creationId xmlns:a16="http://schemas.microsoft.com/office/drawing/2014/main" id="{FA1E67BF-908E-F741-AC50-A67195335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496" y="1664421"/>
            <a:ext cx="9393282" cy="4277692"/>
          </a:xfrm>
          <a:prstGeom prst="rect">
            <a:avLst/>
          </a:prstGeom>
        </p:spPr>
      </p:pic>
      <p:sp>
        <p:nvSpPr>
          <p:cNvPr id="6" name="TextBox 5">
            <a:extLst>
              <a:ext uri="{FF2B5EF4-FFF2-40B4-BE49-F238E27FC236}">
                <a16:creationId xmlns:a16="http://schemas.microsoft.com/office/drawing/2014/main" id="{95D399FE-2F5D-D740-818D-859AF7A4856A}"/>
              </a:ext>
            </a:extLst>
          </p:cNvPr>
          <p:cNvSpPr txBox="1"/>
          <p:nvPr/>
        </p:nvSpPr>
        <p:spPr>
          <a:xfrm>
            <a:off x="7824192" y="3899595"/>
            <a:ext cx="1710725"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72" charset="0"/>
                <a:ea typeface="MS PGothic" charset="0"/>
              </a:rPr>
              <a:t>Median 6.9 </a:t>
            </a:r>
            <a:r>
              <a:rPr kumimoji="0" lang="en-US" sz="1800" b="0" i="0" u="none" strike="noStrike" kern="1200" cap="none" spc="0" normalizeH="0" baseline="0" noProof="0" dirty="0" err="1">
                <a:ln>
                  <a:noFill/>
                </a:ln>
                <a:solidFill>
                  <a:srgbClr val="000000"/>
                </a:solidFill>
                <a:effectLst/>
                <a:uLnTx/>
                <a:uFillTx/>
                <a:latin typeface="Arial" pitchFamily="-72" charset="0"/>
                <a:ea typeface="MS PGothic" charset="0"/>
              </a:rPr>
              <a:t>mo</a:t>
            </a:r>
            <a:endParaRPr kumimoji="0" lang="en-US" sz="1800" b="0" i="0" u="none" strike="noStrike" kern="1200" cap="none" spc="0" normalizeH="0" baseline="0" noProof="0" dirty="0">
              <a:ln>
                <a:noFill/>
              </a:ln>
              <a:solidFill>
                <a:srgbClr val="000000"/>
              </a:solidFill>
              <a:effectLst/>
              <a:uLnTx/>
              <a:uFillTx/>
              <a:latin typeface="Arial" pitchFamily="-72" charset="0"/>
              <a:ea typeface="MS PGothic" charset="0"/>
            </a:endParaRPr>
          </a:p>
        </p:txBody>
      </p:sp>
      <p:sp>
        <p:nvSpPr>
          <p:cNvPr id="17" name="TextBox 16">
            <a:extLst>
              <a:ext uri="{FF2B5EF4-FFF2-40B4-BE49-F238E27FC236}">
                <a16:creationId xmlns:a16="http://schemas.microsoft.com/office/drawing/2014/main" id="{0FC46371-5B95-A545-B81B-5EB850F3DAD4}"/>
              </a:ext>
            </a:extLst>
          </p:cNvPr>
          <p:cNvSpPr txBox="1"/>
          <p:nvPr/>
        </p:nvSpPr>
        <p:spPr>
          <a:xfrm>
            <a:off x="4799856" y="4754779"/>
            <a:ext cx="1710725"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72" charset="0"/>
                <a:ea typeface="MS PGothic" charset="0"/>
              </a:rPr>
              <a:t>Median 4.3 </a:t>
            </a:r>
            <a:r>
              <a:rPr kumimoji="0" lang="en-US" sz="1800" b="0" i="0" u="none" strike="noStrike" kern="1200" cap="none" spc="0" normalizeH="0" baseline="0" noProof="0" dirty="0" err="1">
                <a:ln>
                  <a:noFill/>
                </a:ln>
                <a:solidFill>
                  <a:srgbClr val="000000"/>
                </a:solidFill>
                <a:effectLst/>
                <a:uLnTx/>
                <a:uFillTx/>
                <a:latin typeface="Arial" pitchFamily="-72" charset="0"/>
                <a:ea typeface="MS PGothic" charset="0"/>
              </a:rPr>
              <a:t>mo</a:t>
            </a:r>
            <a:endParaRPr kumimoji="0" lang="en-US" sz="1800" b="0" i="0" u="none" strike="noStrike" kern="1200" cap="none" spc="0" normalizeH="0" baseline="0" noProof="0" dirty="0">
              <a:ln>
                <a:noFill/>
              </a:ln>
              <a:solidFill>
                <a:srgbClr val="000000"/>
              </a:solidFill>
              <a:effectLst/>
              <a:uLnTx/>
              <a:uFillTx/>
              <a:latin typeface="Arial" pitchFamily="-72" charset="0"/>
              <a:ea typeface="MS PGothic" charset="0"/>
            </a:endParaRPr>
          </a:p>
        </p:txBody>
      </p:sp>
    </p:spTree>
    <p:extLst>
      <p:ext uri="{BB962C8B-B14F-4D97-AF65-F5344CB8AC3E}">
        <p14:creationId xmlns:p14="http://schemas.microsoft.com/office/powerpoint/2010/main" val="1536473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0350-21C9-554D-1D57-144804D05612}"/>
              </a:ext>
            </a:extLst>
          </p:cNvPr>
          <p:cNvSpPr>
            <a:spLocks noGrp="1"/>
          </p:cNvSpPr>
          <p:nvPr>
            <p:ph type="title"/>
          </p:nvPr>
        </p:nvSpPr>
        <p:spPr>
          <a:xfrm>
            <a:off x="551385" y="277151"/>
            <a:ext cx="11058312" cy="1143000"/>
          </a:xfrm>
        </p:spPr>
        <p:txBody>
          <a:bodyPr/>
          <a:lstStyle/>
          <a:p>
            <a:pPr algn="l"/>
            <a:r>
              <a:rPr lang="en-US" sz="3200" dirty="0"/>
              <a:t>IMbrave150 Update: Subgroup Analysis of OS with Atezolizumab and Bevacizumab </a:t>
            </a:r>
            <a:r>
              <a:rPr lang="en-US" altLang="en-US" sz="3200" dirty="0">
                <a:latin typeface="Calibri" panose="020F0502020204030204" pitchFamily="34" charset="0"/>
                <a:cs typeface="Calibri" panose="020F0502020204030204" pitchFamily="34" charset="0"/>
              </a:rPr>
              <a:t>(Median Follow-Up = 15.6 Months)</a:t>
            </a:r>
            <a:r>
              <a:rPr lang="en-US" sz="3200" dirty="0"/>
              <a:t> </a:t>
            </a:r>
            <a:br>
              <a:rPr lang="en-US" sz="3200" dirty="0"/>
            </a:br>
            <a:endParaRPr lang="en-US" sz="3200" dirty="0"/>
          </a:p>
        </p:txBody>
      </p:sp>
      <p:pic>
        <p:nvPicPr>
          <p:cNvPr id="7" name="Picture 6" descr="Table&#10;&#10;Description automatically generated">
            <a:extLst>
              <a:ext uri="{FF2B5EF4-FFF2-40B4-BE49-F238E27FC236}">
                <a16:creationId xmlns:a16="http://schemas.microsoft.com/office/drawing/2014/main" id="{3760FF2D-4D20-4D94-553B-D5BEB66E9A37}"/>
              </a:ext>
            </a:extLst>
          </p:cNvPr>
          <p:cNvPicPr>
            <a:picLocks noChangeAspect="1"/>
          </p:cNvPicPr>
          <p:nvPr/>
        </p:nvPicPr>
        <p:blipFill>
          <a:blip r:embed="rId2"/>
          <a:stretch>
            <a:fillRect/>
          </a:stretch>
        </p:blipFill>
        <p:spPr>
          <a:xfrm>
            <a:off x="479415" y="2563151"/>
            <a:ext cx="11414149" cy="2640462"/>
          </a:xfrm>
          <a:prstGeom prst="rect">
            <a:avLst/>
          </a:prstGeom>
        </p:spPr>
      </p:pic>
      <p:pic>
        <p:nvPicPr>
          <p:cNvPr id="5" name="Content Placeholder 4">
            <a:extLst>
              <a:ext uri="{FF2B5EF4-FFF2-40B4-BE49-F238E27FC236}">
                <a16:creationId xmlns:a16="http://schemas.microsoft.com/office/drawing/2014/main" id="{C8E720F5-D062-9D7C-041D-C157A01D1583}"/>
              </a:ext>
            </a:extLst>
          </p:cNvPr>
          <p:cNvPicPr>
            <a:picLocks noGrp="1" noChangeAspect="1"/>
          </p:cNvPicPr>
          <p:nvPr>
            <p:ph idx="1"/>
          </p:nvPr>
        </p:nvPicPr>
        <p:blipFill>
          <a:blip r:embed="rId3"/>
          <a:stretch>
            <a:fillRect/>
          </a:stretch>
        </p:blipFill>
        <p:spPr>
          <a:xfrm>
            <a:off x="487876" y="1398621"/>
            <a:ext cx="11405208" cy="1313521"/>
          </a:xfrm>
        </p:spPr>
      </p:pic>
      <p:sp>
        <p:nvSpPr>
          <p:cNvPr id="8" name="TextBox 7">
            <a:extLst>
              <a:ext uri="{FF2B5EF4-FFF2-40B4-BE49-F238E27FC236}">
                <a16:creationId xmlns:a16="http://schemas.microsoft.com/office/drawing/2014/main" id="{0DA028CC-A479-C98D-3149-2A14FE1721F8}"/>
              </a:ext>
            </a:extLst>
          </p:cNvPr>
          <p:cNvSpPr txBox="1"/>
          <p:nvPr/>
        </p:nvSpPr>
        <p:spPr>
          <a:xfrm>
            <a:off x="25065" y="6490211"/>
            <a:ext cx="614548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Cheng A-L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J Hepatol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2022;76(4):862-73.</a:t>
            </a:r>
          </a:p>
        </p:txBody>
      </p:sp>
    </p:spTree>
    <p:extLst>
      <p:ext uri="{BB962C8B-B14F-4D97-AF65-F5344CB8AC3E}">
        <p14:creationId xmlns:p14="http://schemas.microsoft.com/office/powerpoint/2010/main" val="284025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63AA4A10-FE22-D674-EFE2-2C49BF8C1F1D}"/>
              </a:ext>
            </a:extLst>
          </p:cNvPr>
          <p:cNvPicPr>
            <a:picLocks noChangeAspect="1"/>
          </p:cNvPicPr>
          <p:nvPr/>
        </p:nvPicPr>
        <p:blipFill>
          <a:blip r:embed="rId2"/>
          <a:stretch>
            <a:fillRect/>
          </a:stretch>
        </p:blipFill>
        <p:spPr>
          <a:xfrm>
            <a:off x="874337" y="410966"/>
            <a:ext cx="10443325" cy="5867908"/>
          </a:xfrm>
          <a:prstGeom prst="rect">
            <a:avLst/>
          </a:prstGeom>
        </p:spPr>
      </p:pic>
      <p:sp>
        <p:nvSpPr>
          <p:cNvPr id="6" name="TextBox 5">
            <a:extLst>
              <a:ext uri="{FF2B5EF4-FFF2-40B4-BE49-F238E27FC236}">
                <a16:creationId xmlns:a16="http://schemas.microsoft.com/office/drawing/2014/main" id="{84A1B1BE-F85D-E0A0-D870-8F9D81EAEC65}"/>
              </a:ext>
            </a:extLst>
          </p:cNvPr>
          <p:cNvSpPr txBox="1"/>
          <p:nvPr/>
        </p:nvSpPr>
        <p:spPr>
          <a:xfrm>
            <a:off x="4387065" y="842481"/>
            <a:ext cx="275639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BA0D42"/>
                </a:solidFill>
                <a:effectLst/>
                <a:uLnTx/>
                <a:uFillTx/>
                <a:latin typeface="Calibri"/>
                <a:ea typeface="MS PGothic" charset="0"/>
                <a:cs typeface="+mn-cs"/>
              </a:rPr>
              <a:t>2022 | Abstract SO-14</a:t>
            </a:r>
          </a:p>
        </p:txBody>
      </p:sp>
    </p:spTree>
    <p:extLst>
      <p:ext uri="{BB962C8B-B14F-4D97-AF65-F5344CB8AC3E}">
        <p14:creationId xmlns:p14="http://schemas.microsoft.com/office/powerpoint/2010/main" val="580903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AFC6-D365-74FB-F1FF-1DB6735CF3E7}"/>
              </a:ext>
            </a:extLst>
          </p:cNvPr>
          <p:cNvSpPr>
            <a:spLocks noGrp="1"/>
          </p:cNvSpPr>
          <p:nvPr>
            <p:ph type="title"/>
          </p:nvPr>
        </p:nvSpPr>
        <p:spPr/>
        <p:txBody>
          <a:bodyPr/>
          <a:lstStyle/>
          <a:p>
            <a:r>
              <a:rPr lang="en-US" dirty="0"/>
              <a:t>Study Design</a:t>
            </a:r>
          </a:p>
        </p:txBody>
      </p:sp>
      <p:pic>
        <p:nvPicPr>
          <p:cNvPr id="4" name="Picture 3" descr="Diagram&#10;&#10;Description automatically generated">
            <a:extLst>
              <a:ext uri="{FF2B5EF4-FFF2-40B4-BE49-F238E27FC236}">
                <a16:creationId xmlns:a16="http://schemas.microsoft.com/office/drawing/2014/main" id="{9B5F26BF-9F1B-5843-32A8-17FA4A663A32}"/>
              </a:ext>
            </a:extLst>
          </p:cNvPr>
          <p:cNvPicPr>
            <a:picLocks noChangeAspect="1"/>
          </p:cNvPicPr>
          <p:nvPr/>
        </p:nvPicPr>
        <p:blipFill>
          <a:blip r:embed="rId2"/>
          <a:stretch>
            <a:fillRect/>
          </a:stretch>
        </p:blipFill>
        <p:spPr>
          <a:xfrm>
            <a:off x="761041" y="1169595"/>
            <a:ext cx="10669917" cy="4803151"/>
          </a:xfrm>
          <a:prstGeom prst="rect">
            <a:avLst/>
          </a:prstGeom>
        </p:spPr>
      </p:pic>
      <p:sp>
        <p:nvSpPr>
          <p:cNvPr id="5" name="TextBox 4">
            <a:extLst>
              <a:ext uri="{FF2B5EF4-FFF2-40B4-BE49-F238E27FC236}">
                <a16:creationId xmlns:a16="http://schemas.microsoft.com/office/drawing/2014/main" id="{0E3A28B9-EAFC-C0B3-C9C2-D4A4C5F06ED4}"/>
              </a:ext>
            </a:extLst>
          </p:cNvPr>
          <p:cNvSpPr txBox="1"/>
          <p:nvPr/>
        </p:nvSpPr>
        <p:spPr>
          <a:xfrm>
            <a:off x="0" y="6469404"/>
            <a:ext cx="7440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Gardini</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AC, Rimini M. ESMO World Congress on Gastrointestinal Cancer 2022;Abstract SO-14.</a:t>
            </a:r>
          </a:p>
        </p:txBody>
      </p:sp>
      <p:sp>
        <p:nvSpPr>
          <p:cNvPr id="6" name="TextBox 5">
            <a:extLst>
              <a:ext uri="{FF2B5EF4-FFF2-40B4-BE49-F238E27FC236}">
                <a16:creationId xmlns:a16="http://schemas.microsoft.com/office/drawing/2014/main" id="{D79235E7-B37D-FE43-842C-049F51431419}"/>
              </a:ext>
            </a:extLst>
          </p:cNvPr>
          <p:cNvSpPr txBox="1"/>
          <p:nvPr/>
        </p:nvSpPr>
        <p:spPr>
          <a:xfrm>
            <a:off x="3647728" y="2135623"/>
            <a:ext cx="1912639" cy="353943"/>
          </a:xfrm>
          <a:prstGeom prst="rect">
            <a:avLst/>
          </a:prstGeom>
          <a:solidFill>
            <a:srgbClr val="ECEDEE"/>
          </a:solid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itchFamily="-72" charset="0"/>
                <a:ea typeface="MS PGothic" charset="0"/>
              </a:rPr>
              <a:t>FIRST ANALYSIS</a:t>
            </a:r>
          </a:p>
        </p:txBody>
      </p:sp>
      <p:sp>
        <p:nvSpPr>
          <p:cNvPr id="7" name="TextBox 6">
            <a:extLst>
              <a:ext uri="{FF2B5EF4-FFF2-40B4-BE49-F238E27FC236}">
                <a16:creationId xmlns:a16="http://schemas.microsoft.com/office/drawing/2014/main" id="{216EC045-3083-5246-8F6B-E8E94761CEBA}"/>
              </a:ext>
            </a:extLst>
          </p:cNvPr>
          <p:cNvSpPr txBox="1"/>
          <p:nvPr/>
        </p:nvSpPr>
        <p:spPr>
          <a:xfrm>
            <a:off x="5951984" y="2135623"/>
            <a:ext cx="2219518" cy="353943"/>
          </a:xfrm>
          <a:prstGeom prst="rect">
            <a:avLst/>
          </a:prstGeom>
          <a:solidFill>
            <a:srgbClr val="ECEDEE"/>
          </a:solid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itchFamily="-72" charset="0"/>
                <a:ea typeface="MS PGothic" charset="0"/>
              </a:rPr>
              <a:t>SECOND ANALYSIS</a:t>
            </a:r>
          </a:p>
        </p:txBody>
      </p:sp>
      <p:sp>
        <p:nvSpPr>
          <p:cNvPr id="8" name="TextBox 7">
            <a:extLst>
              <a:ext uri="{FF2B5EF4-FFF2-40B4-BE49-F238E27FC236}">
                <a16:creationId xmlns:a16="http://schemas.microsoft.com/office/drawing/2014/main" id="{C2B9D39E-94A9-034C-A627-33ABD67ABF79}"/>
              </a:ext>
            </a:extLst>
          </p:cNvPr>
          <p:cNvSpPr txBox="1"/>
          <p:nvPr/>
        </p:nvSpPr>
        <p:spPr>
          <a:xfrm>
            <a:off x="8549410" y="2135623"/>
            <a:ext cx="2219518" cy="353943"/>
          </a:xfrm>
          <a:prstGeom prst="rect">
            <a:avLst/>
          </a:prstGeom>
          <a:solidFill>
            <a:srgbClr val="ECEDEE"/>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itchFamily="-72" charset="0"/>
                <a:ea typeface="MS PGothic" charset="0"/>
              </a:rPr>
              <a:t>THIRD ANALYSIS</a:t>
            </a:r>
          </a:p>
        </p:txBody>
      </p:sp>
      <p:sp>
        <p:nvSpPr>
          <p:cNvPr id="9" name="TextBox 8">
            <a:extLst>
              <a:ext uri="{FF2B5EF4-FFF2-40B4-BE49-F238E27FC236}">
                <a16:creationId xmlns:a16="http://schemas.microsoft.com/office/drawing/2014/main" id="{A722A602-DEB8-154A-A089-6A959C04B968}"/>
              </a:ext>
            </a:extLst>
          </p:cNvPr>
          <p:cNvSpPr txBox="1"/>
          <p:nvPr/>
        </p:nvSpPr>
        <p:spPr>
          <a:xfrm>
            <a:off x="4604047" y="3000626"/>
            <a:ext cx="1099981" cy="477054"/>
          </a:xfrm>
          <a:prstGeom prst="rect">
            <a:avLst/>
          </a:prstGeom>
          <a:solidFill>
            <a:srgbClr val="ECEDEE"/>
          </a:solidFill>
        </p:spPr>
        <p:txBody>
          <a:bodyPr wrap="none" rtlCol="0">
            <a:spAutoFit/>
          </a:bodyPr>
          <a:lstStyle/>
          <a:p>
            <a:pPr marL="0" marR="0" lvl="0" indent="0" algn="l" defTabSz="455613" rtl="0" eaLnBrk="1" fontAlgn="base" latinLnBrk="0" hangingPunct="1">
              <a:lnSpc>
                <a:spcPts val="148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pitchFamily="-72" charset="0"/>
                <a:ea typeface="MS PGothic" charset="0"/>
              </a:rPr>
              <a:t>Multivariate</a:t>
            </a:r>
            <a:br>
              <a:rPr kumimoji="0" lang="en-US" sz="1400" b="0" i="1" u="none" strike="noStrike" kern="1200" cap="none" spc="0" normalizeH="0" baseline="0" noProof="0" dirty="0">
                <a:ln>
                  <a:noFill/>
                </a:ln>
                <a:solidFill>
                  <a:srgbClr val="000000"/>
                </a:solidFill>
                <a:effectLst/>
                <a:uLnTx/>
                <a:uFillTx/>
                <a:latin typeface="Arial" pitchFamily="-72" charset="0"/>
                <a:ea typeface="MS PGothic" charset="0"/>
              </a:rPr>
            </a:br>
            <a:r>
              <a:rPr kumimoji="0" lang="en-US" sz="1400" b="0" i="1" u="none" strike="noStrike" kern="1200" cap="none" spc="0" normalizeH="0" baseline="0" noProof="0" dirty="0">
                <a:ln>
                  <a:noFill/>
                </a:ln>
                <a:solidFill>
                  <a:srgbClr val="000000"/>
                </a:solidFill>
                <a:effectLst/>
                <a:uLnTx/>
                <a:uFillTx/>
                <a:latin typeface="Arial" pitchFamily="-72" charset="0"/>
                <a:ea typeface="MS PGothic" charset="0"/>
              </a:rPr>
              <a:t>analysis</a:t>
            </a:r>
          </a:p>
        </p:txBody>
      </p:sp>
      <p:sp>
        <p:nvSpPr>
          <p:cNvPr id="10" name="TextBox 9">
            <a:extLst>
              <a:ext uri="{FF2B5EF4-FFF2-40B4-BE49-F238E27FC236}">
                <a16:creationId xmlns:a16="http://schemas.microsoft.com/office/drawing/2014/main" id="{A6C6B281-766D-2B4C-AC54-8D1FFF1F4206}"/>
              </a:ext>
            </a:extLst>
          </p:cNvPr>
          <p:cNvSpPr txBox="1"/>
          <p:nvPr/>
        </p:nvSpPr>
        <p:spPr>
          <a:xfrm>
            <a:off x="10108587" y="2960870"/>
            <a:ext cx="1099981" cy="477054"/>
          </a:xfrm>
          <a:prstGeom prst="rect">
            <a:avLst/>
          </a:prstGeom>
          <a:solidFill>
            <a:srgbClr val="ECEDEE"/>
          </a:solidFill>
        </p:spPr>
        <p:txBody>
          <a:bodyPr wrap="none" rtlCol="0">
            <a:spAutoFit/>
          </a:bodyPr>
          <a:lstStyle/>
          <a:p>
            <a:pPr marL="0" marR="0" lvl="0" indent="0" algn="l" defTabSz="455613" rtl="0" eaLnBrk="1" fontAlgn="base" latinLnBrk="0" hangingPunct="1">
              <a:lnSpc>
                <a:spcPts val="148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pitchFamily="-72" charset="0"/>
                <a:ea typeface="MS PGothic" charset="0"/>
              </a:rPr>
              <a:t>Multivariate</a:t>
            </a:r>
            <a:br>
              <a:rPr kumimoji="0" lang="en-US" sz="1400" b="0" i="1" u="none" strike="noStrike" kern="1200" cap="none" spc="0" normalizeH="0" baseline="0" noProof="0" dirty="0">
                <a:ln>
                  <a:noFill/>
                </a:ln>
                <a:solidFill>
                  <a:srgbClr val="000000"/>
                </a:solidFill>
                <a:effectLst/>
                <a:uLnTx/>
                <a:uFillTx/>
                <a:latin typeface="Arial" pitchFamily="-72" charset="0"/>
                <a:ea typeface="MS PGothic" charset="0"/>
              </a:rPr>
            </a:br>
            <a:r>
              <a:rPr kumimoji="0" lang="en-US" sz="1400" b="0" i="1" u="none" strike="noStrike" kern="1200" cap="none" spc="0" normalizeH="0" baseline="0" noProof="0" dirty="0">
                <a:ln>
                  <a:noFill/>
                </a:ln>
                <a:solidFill>
                  <a:srgbClr val="000000"/>
                </a:solidFill>
                <a:effectLst/>
                <a:uLnTx/>
                <a:uFillTx/>
                <a:latin typeface="Arial" pitchFamily="-72" charset="0"/>
                <a:ea typeface="MS PGothic" charset="0"/>
              </a:rPr>
              <a:t>analysis</a:t>
            </a:r>
          </a:p>
        </p:txBody>
      </p:sp>
    </p:spTree>
    <p:extLst>
      <p:ext uri="{BB962C8B-B14F-4D97-AF65-F5344CB8AC3E}">
        <p14:creationId xmlns:p14="http://schemas.microsoft.com/office/powerpoint/2010/main" val="3610036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E9430-E5C9-E033-DE28-FC9C9F77E84F}"/>
              </a:ext>
            </a:extLst>
          </p:cNvPr>
          <p:cNvSpPr>
            <a:spLocks noGrp="1"/>
          </p:cNvSpPr>
          <p:nvPr>
            <p:ph type="title"/>
          </p:nvPr>
        </p:nvSpPr>
        <p:spPr>
          <a:xfrm>
            <a:off x="912286" y="55288"/>
            <a:ext cx="10358967" cy="1143000"/>
          </a:xfrm>
        </p:spPr>
        <p:txBody>
          <a:bodyPr/>
          <a:lstStyle/>
          <a:p>
            <a:r>
              <a:rPr lang="en-US" dirty="0"/>
              <a:t>Study Design and Population</a:t>
            </a:r>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CF6A05A1-1EEA-0C46-1910-B7777E8B7A34}"/>
              </a:ext>
            </a:extLst>
          </p:cNvPr>
          <p:cNvPicPr>
            <a:picLocks noChangeAspect="1"/>
          </p:cNvPicPr>
          <p:nvPr/>
        </p:nvPicPr>
        <p:blipFill>
          <a:blip r:embed="rId2"/>
          <a:stretch>
            <a:fillRect/>
          </a:stretch>
        </p:blipFill>
        <p:spPr>
          <a:xfrm>
            <a:off x="685402" y="1062440"/>
            <a:ext cx="10664651" cy="5006146"/>
          </a:xfrm>
          <a:prstGeom prst="rect">
            <a:avLst/>
          </a:prstGeom>
        </p:spPr>
      </p:pic>
      <p:sp>
        <p:nvSpPr>
          <p:cNvPr id="6" name="TextBox 5">
            <a:extLst>
              <a:ext uri="{FF2B5EF4-FFF2-40B4-BE49-F238E27FC236}">
                <a16:creationId xmlns:a16="http://schemas.microsoft.com/office/drawing/2014/main" id="{CE5E052A-A6BD-354D-9AF7-AE14BDCBA9C1}"/>
              </a:ext>
            </a:extLst>
          </p:cNvPr>
          <p:cNvSpPr txBox="1"/>
          <p:nvPr/>
        </p:nvSpPr>
        <p:spPr>
          <a:xfrm>
            <a:off x="0" y="6469404"/>
            <a:ext cx="7440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Gardini</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AC, Rimini M. ESMO World Congress on Gastrointestinal Cancer 2022;Abstract SO-14.</a:t>
            </a:r>
          </a:p>
        </p:txBody>
      </p:sp>
      <p:sp>
        <p:nvSpPr>
          <p:cNvPr id="8" name="TextBox 7">
            <a:extLst>
              <a:ext uri="{FF2B5EF4-FFF2-40B4-BE49-F238E27FC236}">
                <a16:creationId xmlns:a16="http://schemas.microsoft.com/office/drawing/2014/main" id="{5179A732-011F-8D44-9643-E3FEB88DF811}"/>
              </a:ext>
            </a:extLst>
          </p:cNvPr>
          <p:cNvSpPr txBox="1"/>
          <p:nvPr/>
        </p:nvSpPr>
        <p:spPr>
          <a:xfrm>
            <a:off x="615585" y="6068586"/>
            <a:ext cx="620977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NASH = nonalcoholic steatohepatitis; NAFLD = nonalcoholic fatty liver disease</a:t>
            </a:r>
          </a:p>
        </p:txBody>
      </p:sp>
    </p:spTree>
    <p:extLst>
      <p:ext uri="{BB962C8B-B14F-4D97-AF65-F5344CB8AC3E}">
        <p14:creationId xmlns:p14="http://schemas.microsoft.com/office/powerpoint/2010/main" val="2836189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E9430-E5C9-E033-DE28-FC9C9F77E84F}"/>
              </a:ext>
            </a:extLst>
          </p:cNvPr>
          <p:cNvSpPr>
            <a:spLocks noGrp="1"/>
          </p:cNvSpPr>
          <p:nvPr>
            <p:ph type="title"/>
          </p:nvPr>
        </p:nvSpPr>
        <p:spPr/>
        <p:txBody>
          <a:bodyPr/>
          <a:lstStyle/>
          <a:p>
            <a:r>
              <a:rPr lang="en-US" dirty="0"/>
              <a:t>Efficacy Results (First Study):</a:t>
            </a:r>
            <a:r>
              <a:rPr lang="en-US" dirty="0">
                <a:sym typeface="Wingdings" pitchFamily="2" charset="2"/>
              </a:rPr>
              <a:t> ALL Population No Viral</a:t>
            </a:r>
            <a:endParaRPr lang="en-US" dirty="0"/>
          </a:p>
        </p:txBody>
      </p:sp>
      <p:pic>
        <p:nvPicPr>
          <p:cNvPr id="6" name="Picture 5" descr="Chart, histogram&#10;&#10;Description automatically generated">
            <a:extLst>
              <a:ext uri="{FF2B5EF4-FFF2-40B4-BE49-F238E27FC236}">
                <a16:creationId xmlns:a16="http://schemas.microsoft.com/office/drawing/2014/main" id="{83F8B833-69B8-990C-20AE-DB5429469219}"/>
              </a:ext>
            </a:extLst>
          </p:cNvPr>
          <p:cNvPicPr>
            <a:picLocks noChangeAspect="1"/>
          </p:cNvPicPr>
          <p:nvPr/>
        </p:nvPicPr>
        <p:blipFill>
          <a:blip r:embed="rId2"/>
          <a:stretch>
            <a:fillRect/>
          </a:stretch>
        </p:blipFill>
        <p:spPr>
          <a:xfrm>
            <a:off x="559440" y="1180020"/>
            <a:ext cx="11064658" cy="4757183"/>
          </a:xfrm>
          <a:prstGeom prst="rect">
            <a:avLst/>
          </a:prstGeom>
        </p:spPr>
      </p:pic>
      <p:sp>
        <p:nvSpPr>
          <p:cNvPr id="7" name="TextBox 6">
            <a:extLst>
              <a:ext uri="{FF2B5EF4-FFF2-40B4-BE49-F238E27FC236}">
                <a16:creationId xmlns:a16="http://schemas.microsoft.com/office/drawing/2014/main" id="{953676BA-AE22-2E45-92E1-1B7B8064FED9}"/>
              </a:ext>
            </a:extLst>
          </p:cNvPr>
          <p:cNvSpPr txBox="1"/>
          <p:nvPr/>
        </p:nvSpPr>
        <p:spPr>
          <a:xfrm>
            <a:off x="0" y="6469404"/>
            <a:ext cx="7440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Gardini</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AC, Rimini M. ESMO World Congress on Gastrointestinal Cancer 2022;Abstract SO-14.</a:t>
            </a:r>
          </a:p>
        </p:txBody>
      </p:sp>
    </p:spTree>
    <p:extLst>
      <p:ext uri="{BB962C8B-B14F-4D97-AF65-F5344CB8AC3E}">
        <p14:creationId xmlns:p14="http://schemas.microsoft.com/office/powerpoint/2010/main" val="739123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E9430-E5C9-E033-DE28-FC9C9F77E84F}"/>
              </a:ext>
            </a:extLst>
          </p:cNvPr>
          <p:cNvSpPr>
            <a:spLocks noGrp="1"/>
          </p:cNvSpPr>
          <p:nvPr>
            <p:ph type="title"/>
          </p:nvPr>
        </p:nvSpPr>
        <p:spPr>
          <a:xfrm>
            <a:off x="874337" y="0"/>
            <a:ext cx="10358967" cy="908451"/>
          </a:xfrm>
        </p:spPr>
        <p:txBody>
          <a:bodyPr/>
          <a:lstStyle/>
          <a:p>
            <a:r>
              <a:rPr lang="en-US" dirty="0"/>
              <a:t>Clinical Outcomes in Whole Patient Population</a:t>
            </a:r>
          </a:p>
        </p:txBody>
      </p:sp>
      <p:pic>
        <p:nvPicPr>
          <p:cNvPr id="5" name="Picture 4" descr="Table&#10;&#10;Description automatically generated">
            <a:extLst>
              <a:ext uri="{FF2B5EF4-FFF2-40B4-BE49-F238E27FC236}">
                <a16:creationId xmlns:a16="http://schemas.microsoft.com/office/drawing/2014/main" id="{E31404CF-E104-9B16-EC39-27EF71B273B2}"/>
              </a:ext>
            </a:extLst>
          </p:cNvPr>
          <p:cNvPicPr>
            <a:picLocks noChangeAspect="1"/>
          </p:cNvPicPr>
          <p:nvPr/>
        </p:nvPicPr>
        <p:blipFill>
          <a:blip r:embed="rId2"/>
          <a:stretch>
            <a:fillRect/>
          </a:stretch>
        </p:blipFill>
        <p:spPr>
          <a:xfrm>
            <a:off x="401933" y="795289"/>
            <a:ext cx="11076633" cy="5267421"/>
          </a:xfrm>
          <a:prstGeom prst="rect">
            <a:avLst/>
          </a:prstGeom>
        </p:spPr>
      </p:pic>
      <p:sp>
        <p:nvSpPr>
          <p:cNvPr id="6" name="TextBox 5">
            <a:extLst>
              <a:ext uri="{FF2B5EF4-FFF2-40B4-BE49-F238E27FC236}">
                <a16:creationId xmlns:a16="http://schemas.microsoft.com/office/drawing/2014/main" id="{2E617C5C-9C34-5849-A4EF-C99B14A2869A}"/>
              </a:ext>
            </a:extLst>
          </p:cNvPr>
          <p:cNvSpPr txBox="1"/>
          <p:nvPr/>
        </p:nvSpPr>
        <p:spPr>
          <a:xfrm>
            <a:off x="0" y="6469404"/>
            <a:ext cx="7440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Gardini</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AC, Rimini M. ESMO World Congress on Gastrointestinal Cancer 2022;Abstract SO-14.</a:t>
            </a:r>
          </a:p>
        </p:txBody>
      </p:sp>
    </p:spTree>
    <p:extLst>
      <p:ext uri="{BB962C8B-B14F-4D97-AF65-F5344CB8AC3E}">
        <p14:creationId xmlns:p14="http://schemas.microsoft.com/office/powerpoint/2010/main" val="1780260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E9430-E5C9-E033-DE28-FC9C9F77E84F}"/>
              </a:ext>
            </a:extLst>
          </p:cNvPr>
          <p:cNvSpPr>
            <a:spLocks noGrp="1"/>
          </p:cNvSpPr>
          <p:nvPr>
            <p:ph type="title"/>
          </p:nvPr>
        </p:nvSpPr>
        <p:spPr/>
        <p:txBody>
          <a:bodyPr/>
          <a:lstStyle/>
          <a:p>
            <a:r>
              <a:rPr lang="en-US" dirty="0"/>
              <a:t>Efficacy Results (First Study):</a:t>
            </a:r>
            <a:r>
              <a:rPr lang="en-US" dirty="0">
                <a:sym typeface="Wingdings" pitchFamily="2" charset="2"/>
              </a:rPr>
              <a:t> NASH/NAFLD</a:t>
            </a:r>
            <a:endParaRPr lang="en-US" dirty="0"/>
          </a:p>
        </p:txBody>
      </p:sp>
      <p:pic>
        <p:nvPicPr>
          <p:cNvPr id="5" name="Picture 4" descr="Chart, histogram&#10;&#10;Description automatically generated">
            <a:extLst>
              <a:ext uri="{FF2B5EF4-FFF2-40B4-BE49-F238E27FC236}">
                <a16:creationId xmlns:a16="http://schemas.microsoft.com/office/drawing/2014/main" id="{1B9656F0-64FD-ACFC-B5D7-1E139124286F}"/>
              </a:ext>
            </a:extLst>
          </p:cNvPr>
          <p:cNvPicPr>
            <a:picLocks noChangeAspect="1"/>
          </p:cNvPicPr>
          <p:nvPr/>
        </p:nvPicPr>
        <p:blipFill>
          <a:blip r:embed="rId2"/>
          <a:stretch>
            <a:fillRect/>
          </a:stretch>
        </p:blipFill>
        <p:spPr>
          <a:xfrm>
            <a:off x="651353" y="1182339"/>
            <a:ext cx="10889293" cy="4535776"/>
          </a:xfrm>
          <a:prstGeom prst="rect">
            <a:avLst/>
          </a:prstGeom>
        </p:spPr>
      </p:pic>
      <p:sp>
        <p:nvSpPr>
          <p:cNvPr id="6" name="TextBox 5">
            <a:extLst>
              <a:ext uri="{FF2B5EF4-FFF2-40B4-BE49-F238E27FC236}">
                <a16:creationId xmlns:a16="http://schemas.microsoft.com/office/drawing/2014/main" id="{A2BF7102-02C0-5848-B903-3DCBA7307B0C}"/>
              </a:ext>
            </a:extLst>
          </p:cNvPr>
          <p:cNvSpPr txBox="1"/>
          <p:nvPr/>
        </p:nvSpPr>
        <p:spPr>
          <a:xfrm>
            <a:off x="0" y="6469404"/>
            <a:ext cx="7440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Gardini</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AC, Rimini M. ESMO World Congress on Gastrointestinal Cancer 2022;Abstract SO-14.</a:t>
            </a:r>
          </a:p>
        </p:txBody>
      </p:sp>
    </p:spTree>
    <p:extLst>
      <p:ext uri="{BB962C8B-B14F-4D97-AF65-F5344CB8AC3E}">
        <p14:creationId xmlns:p14="http://schemas.microsoft.com/office/powerpoint/2010/main" val="2386975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E9430-E5C9-E033-DE28-FC9C9F77E84F}"/>
              </a:ext>
            </a:extLst>
          </p:cNvPr>
          <p:cNvSpPr>
            <a:spLocks noGrp="1"/>
          </p:cNvSpPr>
          <p:nvPr>
            <p:ph type="title"/>
          </p:nvPr>
        </p:nvSpPr>
        <p:spPr>
          <a:xfrm>
            <a:off x="912286" y="23121"/>
            <a:ext cx="10358967" cy="1143000"/>
          </a:xfrm>
        </p:spPr>
        <p:txBody>
          <a:bodyPr/>
          <a:lstStyle/>
          <a:p>
            <a:r>
              <a:rPr lang="en-US" dirty="0"/>
              <a:t>Clinical Outcomes in Nonviral, Non-NASH/NAFLD Population</a:t>
            </a:r>
          </a:p>
        </p:txBody>
      </p:sp>
      <p:pic>
        <p:nvPicPr>
          <p:cNvPr id="5" name="Picture 4" descr="Chart, histogram&#10;&#10;Description automatically generated">
            <a:extLst>
              <a:ext uri="{FF2B5EF4-FFF2-40B4-BE49-F238E27FC236}">
                <a16:creationId xmlns:a16="http://schemas.microsoft.com/office/drawing/2014/main" id="{D7C2DB28-5947-B909-D501-9430A43813C8}"/>
              </a:ext>
            </a:extLst>
          </p:cNvPr>
          <p:cNvPicPr>
            <a:picLocks noChangeAspect="1"/>
          </p:cNvPicPr>
          <p:nvPr/>
        </p:nvPicPr>
        <p:blipFill>
          <a:blip r:embed="rId2"/>
          <a:stretch>
            <a:fillRect/>
          </a:stretch>
        </p:blipFill>
        <p:spPr>
          <a:xfrm>
            <a:off x="475988" y="1448532"/>
            <a:ext cx="10972801" cy="4456049"/>
          </a:xfrm>
          <a:prstGeom prst="rect">
            <a:avLst/>
          </a:prstGeom>
        </p:spPr>
      </p:pic>
      <p:sp>
        <p:nvSpPr>
          <p:cNvPr id="6" name="TextBox 5">
            <a:extLst>
              <a:ext uri="{FF2B5EF4-FFF2-40B4-BE49-F238E27FC236}">
                <a16:creationId xmlns:a16="http://schemas.microsoft.com/office/drawing/2014/main" id="{7F5DA681-A581-894A-BD4E-91DCAA06F8C3}"/>
              </a:ext>
            </a:extLst>
          </p:cNvPr>
          <p:cNvSpPr txBox="1"/>
          <p:nvPr/>
        </p:nvSpPr>
        <p:spPr>
          <a:xfrm>
            <a:off x="0" y="6469404"/>
            <a:ext cx="7440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Gardini</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AC, Rimini M. ESMO World Congress on Gastrointestinal Cancer 2022;Abstract SO-14.</a:t>
            </a:r>
          </a:p>
        </p:txBody>
      </p:sp>
      <p:pic>
        <p:nvPicPr>
          <p:cNvPr id="9" name="Picture 8" descr="Chart, histogram&#10;&#10;Description automatically generated">
            <a:extLst>
              <a:ext uri="{FF2B5EF4-FFF2-40B4-BE49-F238E27FC236}">
                <a16:creationId xmlns:a16="http://schemas.microsoft.com/office/drawing/2014/main" id="{010F65AC-4CCA-244E-97CA-B53632ABB184}"/>
              </a:ext>
            </a:extLst>
          </p:cNvPr>
          <p:cNvPicPr>
            <a:picLocks noChangeAspect="1"/>
          </p:cNvPicPr>
          <p:nvPr/>
        </p:nvPicPr>
        <p:blipFill rotWithShape="1">
          <a:blip r:embed="rId3"/>
          <a:srcRect l="68697" t="1758" r="2868" b="90305"/>
          <a:stretch/>
        </p:blipFill>
        <p:spPr>
          <a:xfrm>
            <a:off x="8040215" y="1700809"/>
            <a:ext cx="3096345" cy="360040"/>
          </a:xfrm>
          <a:prstGeom prst="rect">
            <a:avLst/>
          </a:prstGeom>
        </p:spPr>
      </p:pic>
    </p:spTree>
    <p:extLst>
      <p:ext uri="{BB962C8B-B14F-4D97-AF65-F5344CB8AC3E}">
        <p14:creationId xmlns:p14="http://schemas.microsoft.com/office/powerpoint/2010/main" val="2717172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E9430-E5C9-E033-DE28-FC9C9F77E84F}"/>
              </a:ext>
            </a:extLst>
          </p:cNvPr>
          <p:cNvSpPr>
            <a:spLocks noGrp="1"/>
          </p:cNvSpPr>
          <p:nvPr>
            <p:ph type="title"/>
          </p:nvPr>
        </p:nvSpPr>
        <p:spPr/>
        <p:txBody>
          <a:bodyPr/>
          <a:lstStyle/>
          <a:p>
            <a:r>
              <a:rPr lang="en-US" dirty="0"/>
              <a:t>Conclusion</a:t>
            </a:r>
          </a:p>
        </p:txBody>
      </p:sp>
      <p:pic>
        <p:nvPicPr>
          <p:cNvPr id="6" name="Picture 5" descr="Text, letter&#10;&#10;Description automatically generated">
            <a:extLst>
              <a:ext uri="{FF2B5EF4-FFF2-40B4-BE49-F238E27FC236}">
                <a16:creationId xmlns:a16="http://schemas.microsoft.com/office/drawing/2014/main" id="{97033BFF-8DCD-E666-C369-E7D99FB9D61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0984" y="1012833"/>
            <a:ext cx="11289027" cy="4919044"/>
          </a:xfrm>
          <a:prstGeom prst="rect">
            <a:avLst/>
          </a:prstGeom>
        </p:spPr>
      </p:pic>
      <p:sp>
        <p:nvSpPr>
          <p:cNvPr id="7" name="TextBox 6">
            <a:extLst>
              <a:ext uri="{FF2B5EF4-FFF2-40B4-BE49-F238E27FC236}">
                <a16:creationId xmlns:a16="http://schemas.microsoft.com/office/drawing/2014/main" id="{5F62460D-E92B-7042-B86D-9B7D32F21A31}"/>
              </a:ext>
            </a:extLst>
          </p:cNvPr>
          <p:cNvSpPr txBox="1"/>
          <p:nvPr/>
        </p:nvSpPr>
        <p:spPr>
          <a:xfrm>
            <a:off x="0" y="6469404"/>
            <a:ext cx="7440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Gardini</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AC, Rimini M. ESMO World Congress on Gastrointestinal Cancer 2022;Abstract SO-14.</a:t>
            </a:r>
          </a:p>
        </p:txBody>
      </p:sp>
    </p:spTree>
    <p:extLst>
      <p:ext uri="{BB962C8B-B14F-4D97-AF65-F5344CB8AC3E}">
        <p14:creationId xmlns:p14="http://schemas.microsoft.com/office/powerpoint/2010/main" val="50782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36797465-D3A3-6D83-130A-C63552767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927000"/>
            <a:ext cx="11242453" cy="4247149"/>
          </a:xfrm>
          <a:prstGeom prst="rect">
            <a:avLst/>
          </a:prstGeom>
        </p:spPr>
      </p:pic>
      <p:sp>
        <p:nvSpPr>
          <p:cNvPr id="5" name="TextBox 4">
            <a:extLst>
              <a:ext uri="{FF2B5EF4-FFF2-40B4-BE49-F238E27FC236}">
                <a16:creationId xmlns:a16="http://schemas.microsoft.com/office/drawing/2014/main" id="{2E078CD4-6BEF-E15F-964F-C56C97CA1A8E}"/>
              </a:ext>
            </a:extLst>
          </p:cNvPr>
          <p:cNvSpPr txBox="1"/>
          <p:nvPr/>
        </p:nvSpPr>
        <p:spPr>
          <a:xfrm>
            <a:off x="4871864" y="1318423"/>
            <a:ext cx="4269117" cy="430887"/>
          </a:xfrm>
          <a:prstGeom prst="rect">
            <a:avLst/>
          </a:prstGeom>
          <a:noFill/>
        </p:spPr>
        <p:txBody>
          <a:bodyPr wrap="none" rtlCol="0">
            <a:spAutoFit/>
          </a:bodyPr>
          <a:lstStyle/>
          <a:p>
            <a:r>
              <a:rPr lang="en-US" sz="2200" i="1" dirty="0">
                <a:solidFill>
                  <a:schemeClr val="bg1"/>
                </a:solidFill>
              </a:rPr>
              <a:t>Nat Cancer </a:t>
            </a:r>
            <a:r>
              <a:rPr lang="en-US" sz="2200" dirty="0">
                <a:solidFill>
                  <a:schemeClr val="bg1"/>
                </a:solidFill>
              </a:rPr>
              <a:t>2022;3(4):386-401. </a:t>
            </a:r>
          </a:p>
        </p:txBody>
      </p:sp>
    </p:spTree>
    <p:extLst>
      <p:ext uri="{BB962C8B-B14F-4D97-AF65-F5344CB8AC3E}">
        <p14:creationId xmlns:p14="http://schemas.microsoft.com/office/powerpoint/2010/main" val="2471831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27F97-196B-619D-44D2-28F90F9AE071}"/>
              </a:ext>
            </a:extLst>
          </p:cNvPr>
          <p:cNvSpPr>
            <a:spLocks noGrp="1"/>
          </p:cNvSpPr>
          <p:nvPr>
            <p:ph type="title"/>
          </p:nvPr>
        </p:nvSpPr>
        <p:spPr>
          <a:xfrm>
            <a:off x="623392" y="227013"/>
            <a:ext cx="10945216" cy="1143000"/>
          </a:xfrm>
        </p:spPr>
        <p:txBody>
          <a:bodyPr/>
          <a:lstStyle/>
          <a:p>
            <a:pPr algn="l"/>
            <a:r>
              <a:rPr lang="en-US" sz="2800" dirty="0"/>
              <a:t>Increase in Immune Checkpoint Proteins in the Tumor Microenvironment of HCC: Rationale for Targeting PD-1/PD-L1 and CTLA-4</a:t>
            </a:r>
          </a:p>
        </p:txBody>
      </p:sp>
      <p:pic>
        <p:nvPicPr>
          <p:cNvPr id="5" name="Content Placeholder 4" descr="Diagram&#10;&#10;Description automatically generated">
            <a:extLst>
              <a:ext uri="{FF2B5EF4-FFF2-40B4-BE49-F238E27FC236}">
                <a16:creationId xmlns:a16="http://schemas.microsoft.com/office/drawing/2014/main" id="{38F89138-310B-9876-A2C9-CE6BFC0253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932" y="1370013"/>
            <a:ext cx="7991092" cy="4939307"/>
          </a:xfrm>
        </p:spPr>
      </p:pic>
      <p:sp>
        <p:nvSpPr>
          <p:cNvPr id="6" name="TextBox 5">
            <a:extLst>
              <a:ext uri="{FF2B5EF4-FFF2-40B4-BE49-F238E27FC236}">
                <a16:creationId xmlns:a16="http://schemas.microsoft.com/office/drawing/2014/main" id="{4FAAC934-805A-C332-71F2-68EE27A079BA}"/>
              </a:ext>
            </a:extLst>
          </p:cNvPr>
          <p:cNvSpPr txBox="1"/>
          <p:nvPr/>
        </p:nvSpPr>
        <p:spPr>
          <a:xfrm>
            <a:off x="8760296" y="1443841"/>
            <a:ext cx="2952328" cy="3477875"/>
          </a:xfrm>
          <a:prstGeom prst="rect">
            <a:avLst/>
          </a:prstGeom>
          <a:noFill/>
        </p:spPr>
        <p:txBody>
          <a:bodyPr wrap="square" rtlCol="0">
            <a:spAutoFit/>
          </a:bodyPr>
          <a:lstStyle/>
          <a:p>
            <a:pPr>
              <a:spcBef>
                <a:spcPts val="600"/>
              </a:spcBef>
              <a:spcAft>
                <a:spcPts val="0"/>
              </a:spcAft>
            </a:pPr>
            <a:r>
              <a:rPr lang="en-US" sz="2000" dirty="0">
                <a:latin typeface="Calibri" panose="020F0502020204030204" pitchFamily="34" charset="0"/>
                <a:cs typeface="Calibri" panose="020F0502020204030204" pitchFamily="34" charset="0"/>
              </a:rPr>
              <a:t>Due to the differences in timing, location, and nonoverlapping effects between the PD-1/PD-L1 and CTLA-4 signaling pathways, combination therapy concurrently targeting these 2 immune checkpoints may achieve synergistic effects in the treatment of HCC</a:t>
            </a:r>
          </a:p>
        </p:txBody>
      </p:sp>
      <p:sp>
        <p:nvSpPr>
          <p:cNvPr id="7" name="TextBox 6">
            <a:extLst>
              <a:ext uri="{FF2B5EF4-FFF2-40B4-BE49-F238E27FC236}">
                <a16:creationId xmlns:a16="http://schemas.microsoft.com/office/drawing/2014/main" id="{C201624B-7DA3-688F-F55D-B12DAAC388A2}"/>
              </a:ext>
            </a:extLst>
          </p:cNvPr>
          <p:cNvSpPr txBox="1"/>
          <p:nvPr/>
        </p:nvSpPr>
        <p:spPr>
          <a:xfrm>
            <a:off x="175508" y="6509882"/>
            <a:ext cx="371499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Xing R et al. </a:t>
            </a:r>
            <a:r>
              <a:rPr lang="en-US" sz="1500" b="0" i="1" dirty="0">
                <a:solidFill>
                  <a:schemeClr val="tx1"/>
                </a:solidFill>
                <a:latin typeface="Calibri" panose="020F0502020204030204" pitchFamily="34" charset="0"/>
                <a:cs typeface="Calibri" panose="020F0502020204030204" pitchFamily="34" charset="0"/>
              </a:rPr>
              <a:t>Front Immunol </a:t>
            </a:r>
            <a:r>
              <a:rPr lang="en-US" sz="1500" b="0" dirty="0">
                <a:solidFill>
                  <a:schemeClr val="tx1"/>
                </a:solidFill>
                <a:latin typeface="Calibri" panose="020F0502020204030204" pitchFamily="34" charset="0"/>
                <a:cs typeface="Calibri" panose="020F0502020204030204" pitchFamily="34" charset="0"/>
              </a:rPr>
              <a:t>2021;12:783236. </a:t>
            </a:r>
          </a:p>
        </p:txBody>
      </p:sp>
    </p:spTree>
    <p:extLst>
      <p:ext uri="{BB962C8B-B14F-4D97-AF65-F5344CB8AC3E}">
        <p14:creationId xmlns:p14="http://schemas.microsoft.com/office/powerpoint/2010/main" val="166144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8631C4A4-16FE-1C6E-B3AD-F021D548E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567235"/>
            <a:ext cx="10585176" cy="5511424"/>
          </a:xfrm>
          <a:prstGeom prst="rect">
            <a:avLst/>
          </a:prstGeom>
        </p:spPr>
      </p:pic>
    </p:spTree>
    <p:extLst>
      <p:ext uri="{BB962C8B-B14F-4D97-AF65-F5344CB8AC3E}">
        <p14:creationId xmlns:p14="http://schemas.microsoft.com/office/powerpoint/2010/main" val="3886627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767408" y="71434"/>
            <a:ext cx="10513168" cy="1143000"/>
          </a:xfrm>
        </p:spPr>
        <p:txBody>
          <a:bodyPr/>
          <a:lstStyle/>
          <a:p>
            <a:pPr algn="l" defTabSz="609585">
              <a:defRPr/>
            </a:pPr>
            <a:r>
              <a:rPr lang="en-US" altLang="en-US" sz="3200" dirty="0">
                <a:latin typeface="Calibri" panose="020F0502020204030204" pitchFamily="34" charset="0"/>
                <a:cs typeface="Calibri" panose="020F0502020204030204" pitchFamily="34" charset="0"/>
              </a:rPr>
              <a:t>HIMALAYA Phase III Trial Schema</a:t>
            </a:r>
          </a:p>
        </p:txBody>
      </p:sp>
      <p:sp>
        <p:nvSpPr>
          <p:cNvPr id="33" name="TextBox 32">
            <a:extLst>
              <a:ext uri="{FF2B5EF4-FFF2-40B4-BE49-F238E27FC236}">
                <a16:creationId xmlns:a16="http://schemas.microsoft.com/office/drawing/2014/main" id="{9EC90B44-8E3E-5746-BF47-B2477686F6BD}"/>
              </a:ext>
            </a:extLst>
          </p:cNvPr>
          <p:cNvSpPr txBox="1"/>
          <p:nvPr/>
        </p:nvSpPr>
        <p:spPr>
          <a:xfrm>
            <a:off x="0" y="6478789"/>
            <a:ext cx="6934200"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Abou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-Alfa GK et al. Gastrointestinal Cancers Symposium 2022;Abstract 379. </a:t>
            </a:r>
          </a:p>
        </p:txBody>
      </p:sp>
      <p:pic>
        <p:nvPicPr>
          <p:cNvPr id="4" name="Picture 3" descr="Graphical user interface, text&#10;&#10;Description automatically generated">
            <a:extLst>
              <a:ext uri="{FF2B5EF4-FFF2-40B4-BE49-F238E27FC236}">
                <a16:creationId xmlns:a16="http://schemas.microsoft.com/office/drawing/2014/main" id="{20B8C2BF-49EE-3F41-AFB4-6EAFF9D84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50" y="1162050"/>
            <a:ext cx="11341100" cy="4533900"/>
          </a:xfrm>
          <a:prstGeom prst="rect">
            <a:avLst/>
          </a:prstGeom>
        </p:spPr>
      </p:pic>
    </p:spTree>
    <p:extLst>
      <p:ext uri="{BB962C8B-B14F-4D97-AF65-F5344CB8AC3E}">
        <p14:creationId xmlns:p14="http://schemas.microsoft.com/office/powerpoint/2010/main" val="1312118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511ECC-CFEF-41E3-7F14-A9E1A9E46C50}"/>
              </a:ext>
            </a:extLst>
          </p:cNvPr>
          <p:cNvSpPr>
            <a:spLocks noGrp="1"/>
          </p:cNvSpPr>
          <p:nvPr>
            <p:ph type="title"/>
          </p:nvPr>
        </p:nvSpPr>
        <p:spPr>
          <a:xfrm>
            <a:off x="912286" y="0"/>
            <a:ext cx="10358967" cy="897731"/>
          </a:xfrm>
        </p:spPr>
        <p:txBody>
          <a:bodyPr/>
          <a:lstStyle/>
          <a:p>
            <a:r>
              <a:rPr lang="en-US" dirty="0"/>
              <a:t>HIMALAYA: Overall Survival </a:t>
            </a:r>
          </a:p>
        </p:txBody>
      </p:sp>
      <p:sp>
        <p:nvSpPr>
          <p:cNvPr id="5" name="TextBox 4">
            <a:extLst>
              <a:ext uri="{FF2B5EF4-FFF2-40B4-BE49-F238E27FC236}">
                <a16:creationId xmlns:a16="http://schemas.microsoft.com/office/drawing/2014/main" id="{AB180C7C-5C4D-724A-33B6-FE318378DA07}"/>
              </a:ext>
            </a:extLst>
          </p:cNvPr>
          <p:cNvSpPr txBox="1"/>
          <p:nvPr/>
        </p:nvSpPr>
        <p:spPr>
          <a:xfrm>
            <a:off x="263352" y="6477098"/>
            <a:ext cx="3647024" cy="307777"/>
          </a:xfrm>
          <a:prstGeom prst="rect">
            <a:avLst/>
          </a:prstGeom>
          <a:noFill/>
        </p:spPr>
        <p:txBody>
          <a:bodyPr wrap="none" rtlCol="0">
            <a:spAutoFit/>
          </a:bodyPr>
          <a:lstStyle/>
          <a:p>
            <a:r>
              <a:rPr lang="en-US" sz="1400" b="0" dirty="0">
                <a:solidFill>
                  <a:schemeClr val="tx1"/>
                </a:solidFill>
                <a:latin typeface="Calibri" panose="020F0502020204030204" pitchFamily="34" charset="0"/>
                <a:cs typeface="Calibri" panose="020F0502020204030204" pitchFamily="34" charset="0"/>
              </a:rPr>
              <a:t>Abou-Alfa G et al. </a:t>
            </a:r>
            <a:r>
              <a:rPr lang="en-US" sz="1400" b="0" i="1" dirty="0">
                <a:solidFill>
                  <a:schemeClr val="tx1"/>
                </a:solidFill>
                <a:latin typeface="Calibri" panose="020F0502020204030204" pitchFamily="34" charset="0"/>
                <a:cs typeface="Calibri" panose="020F0502020204030204" pitchFamily="34" charset="0"/>
              </a:rPr>
              <a:t>NEJM Evidence</a:t>
            </a:r>
            <a:r>
              <a:rPr lang="en-US" sz="1400" b="0" dirty="0">
                <a:solidFill>
                  <a:schemeClr val="tx1"/>
                </a:solidFill>
                <a:latin typeface="Calibri" panose="020F0502020204030204" pitchFamily="34" charset="0"/>
                <a:cs typeface="Calibri" panose="020F0502020204030204" pitchFamily="34" charset="0"/>
              </a:rPr>
              <a:t>, June 6, 2022.</a:t>
            </a:r>
          </a:p>
        </p:txBody>
      </p:sp>
      <p:pic>
        <p:nvPicPr>
          <p:cNvPr id="7" name="Picture 6" descr="Chart, histogram&#10;&#10;Description automatically generated">
            <a:extLst>
              <a:ext uri="{FF2B5EF4-FFF2-40B4-BE49-F238E27FC236}">
                <a16:creationId xmlns:a16="http://schemas.microsoft.com/office/drawing/2014/main" id="{B8B78E92-A462-B7CE-69AC-AD6030060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378" y="888186"/>
            <a:ext cx="9405243" cy="5408959"/>
          </a:xfrm>
          <a:prstGeom prst="rect">
            <a:avLst/>
          </a:prstGeom>
        </p:spPr>
      </p:pic>
      <p:sp>
        <p:nvSpPr>
          <p:cNvPr id="8" name="Rectangle 7">
            <a:extLst>
              <a:ext uri="{FF2B5EF4-FFF2-40B4-BE49-F238E27FC236}">
                <a16:creationId xmlns:a16="http://schemas.microsoft.com/office/drawing/2014/main" id="{621B8954-A662-1DB2-79BC-B8E7D0EA89C5}"/>
              </a:ext>
            </a:extLst>
          </p:cNvPr>
          <p:cNvSpPr/>
          <p:nvPr/>
        </p:nvSpPr>
        <p:spPr bwMode="auto">
          <a:xfrm>
            <a:off x="1703512" y="1124744"/>
            <a:ext cx="288032"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Rectangle 1">
            <a:extLst>
              <a:ext uri="{FF2B5EF4-FFF2-40B4-BE49-F238E27FC236}">
                <a16:creationId xmlns:a16="http://schemas.microsoft.com/office/drawing/2014/main" id="{772FEDF5-2DA6-D845-846A-6265F805BC4E}"/>
              </a:ext>
            </a:extLst>
          </p:cNvPr>
          <p:cNvSpPr/>
          <p:nvPr/>
        </p:nvSpPr>
        <p:spPr bwMode="auto">
          <a:xfrm>
            <a:off x="1415480" y="897731"/>
            <a:ext cx="288032" cy="2270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696735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511ECC-CFEF-41E3-7F14-A9E1A9E46C50}"/>
              </a:ext>
            </a:extLst>
          </p:cNvPr>
          <p:cNvSpPr>
            <a:spLocks noGrp="1"/>
          </p:cNvSpPr>
          <p:nvPr>
            <p:ph type="title"/>
          </p:nvPr>
        </p:nvSpPr>
        <p:spPr>
          <a:xfrm>
            <a:off x="912286" y="73125"/>
            <a:ext cx="10358967" cy="897731"/>
          </a:xfrm>
        </p:spPr>
        <p:txBody>
          <a:bodyPr/>
          <a:lstStyle/>
          <a:p>
            <a:r>
              <a:rPr lang="en-US" dirty="0"/>
              <a:t>HIMALAYA: Progression-Free Survival </a:t>
            </a:r>
          </a:p>
        </p:txBody>
      </p:sp>
      <p:pic>
        <p:nvPicPr>
          <p:cNvPr id="3" name="Picture 2" descr="Chart&#10;&#10;Description automatically generated with medium confidence">
            <a:extLst>
              <a:ext uri="{FF2B5EF4-FFF2-40B4-BE49-F238E27FC236}">
                <a16:creationId xmlns:a16="http://schemas.microsoft.com/office/drawing/2014/main" id="{A861CF5A-46EE-6C8D-A9BB-809099429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949" y="952183"/>
            <a:ext cx="9299639" cy="5388715"/>
          </a:xfrm>
          <a:prstGeom prst="rect">
            <a:avLst/>
          </a:prstGeom>
        </p:spPr>
      </p:pic>
      <p:sp>
        <p:nvSpPr>
          <p:cNvPr id="6" name="Rectangle 5">
            <a:extLst>
              <a:ext uri="{FF2B5EF4-FFF2-40B4-BE49-F238E27FC236}">
                <a16:creationId xmlns:a16="http://schemas.microsoft.com/office/drawing/2014/main" id="{E4B4D42D-3D70-AB18-D378-02BE726171EC}"/>
              </a:ext>
            </a:extLst>
          </p:cNvPr>
          <p:cNvSpPr/>
          <p:nvPr/>
        </p:nvSpPr>
        <p:spPr bwMode="auto">
          <a:xfrm>
            <a:off x="1631504" y="1039288"/>
            <a:ext cx="288032" cy="3014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0EF00FEB-A43E-EC49-A0DB-47047DA040F0}"/>
              </a:ext>
            </a:extLst>
          </p:cNvPr>
          <p:cNvSpPr txBox="1"/>
          <p:nvPr/>
        </p:nvSpPr>
        <p:spPr>
          <a:xfrm>
            <a:off x="263352" y="6477098"/>
            <a:ext cx="3647024" cy="307777"/>
          </a:xfrm>
          <a:prstGeom prst="rect">
            <a:avLst/>
          </a:prstGeom>
          <a:noFill/>
        </p:spPr>
        <p:txBody>
          <a:bodyPr wrap="none" rtlCol="0">
            <a:spAutoFit/>
          </a:bodyPr>
          <a:lstStyle/>
          <a:p>
            <a:r>
              <a:rPr lang="en-US" sz="1400" b="0" dirty="0" err="1">
                <a:solidFill>
                  <a:schemeClr val="tx1"/>
                </a:solidFill>
                <a:latin typeface="Calibri" panose="020F0502020204030204" pitchFamily="34" charset="0"/>
                <a:cs typeface="Calibri" panose="020F0502020204030204" pitchFamily="34" charset="0"/>
              </a:rPr>
              <a:t>Abou</a:t>
            </a:r>
            <a:r>
              <a:rPr lang="en-US" sz="1400" b="0" dirty="0">
                <a:solidFill>
                  <a:schemeClr val="tx1"/>
                </a:solidFill>
                <a:latin typeface="Calibri" panose="020F0502020204030204" pitchFamily="34" charset="0"/>
                <a:cs typeface="Calibri" panose="020F0502020204030204" pitchFamily="34" charset="0"/>
              </a:rPr>
              <a:t>-Alfa G et al. </a:t>
            </a:r>
            <a:r>
              <a:rPr lang="en-US" sz="1400" b="0" i="1" dirty="0">
                <a:solidFill>
                  <a:schemeClr val="tx1"/>
                </a:solidFill>
                <a:latin typeface="Calibri" panose="020F0502020204030204" pitchFamily="34" charset="0"/>
                <a:cs typeface="Calibri" panose="020F0502020204030204" pitchFamily="34" charset="0"/>
              </a:rPr>
              <a:t>NEJM Evidence</a:t>
            </a:r>
            <a:r>
              <a:rPr lang="en-US" sz="1400" b="0" dirty="0">
                <a:solidFill>
                  <a:schemeClr val="tx1"/>
                </a:solidFill>
                <a:latin typeface="Calibri" panose="020F0502020204030204" pitchFamily="34" charset="0"/>
                <a:cs typeface="Calibri" panose="020F0502020204030204" pitchFamily="34" charset="0"/>
              </a:rPr>
              <a:t>, June 6, 2022.</a:t>
            </a:r>
          </a:p>
        </p:txBody>
      </p:sp>
      <p:sp>
        <p:nvSpPr>
          <p:cNvPr id="8" name="Rectangle 7">
            <a:extLst>
              <a:ext uri="{FF2B5EF4-FFF2-40B4-BE49-F238E27FC236}">
                <a16:creationId xmlns:a16="http://schemas.microsoft.com/office/drawing/2014/main" id="{8C4A2E0D-AE8B-6840-A84F-B0BADBC40E7C}"/>
              </a:ext>
            </a:extLst>
          </p:cNvPr>
          <p:cNvSpPr/>
          <p:nvPr/>
        </p:nvSpPr>
        <p:spPr bwMode="auto">
          <a:xfrm>
            <a:off x="1487488" y="969739"/>
            <a:ext cx="288032" cy="2270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986401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511ECC-CFEF-41E3-7F14-A9E1A9E46C50}"/>
              </a:ext>
            </a:extLst>
          </p:cNvPr>
          <p:cNvSpPr>
            <a:spLocks noGrp="1"/>
          </p:cNvSpPr>
          <p:nvPr>
            <p:ph type="title"/>
          </p:nvPr>
        </p:nvSpPr>
        <p:spPr>
          <a:xfrm>
            <a:off x="912286" y="227013"/>
            <a:ext cx="10358967" cy="897731"/>
          </a:xfrm>
        </p:spPr>
        <p:txBody>
          <a:bodyPr/>
          <a:lstStyle/>
          <a:p>
            <a:r>
              <a:rPr lang="en-US" dirty="0"/>
              <a:t>HIMALAYA: Response Outcomes (Intent-to-Treat Population)</a:t>
            </a:r>
          </a:p>
        </p:txBody>
      </p:sp>
      <p:pic>
        <p:nvPicPr>
          <p:cNvPr id="7" name="Picture 6" descr="Table&#10;&#10;Description automatically generated">
            <a:extLst>
              <a:ext uri="{FF2B5EF4-FFF2-40B4-BE49-F238E27FC236}">
                <a16:creationId xmlns:a16="http://schemas.microsoft.com/office/drawing/2014/main" id="{641C26E5-376E-6BCC-93B2-DD7323ABE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052" y="1642481"/>
            <a:ext cx="11586596" cy="3770022"/>
          </a:xfrm>
          <a:prstGeom prst="rect">
            <a:avLst/>
          </a:prstGeom>
        </p:spPr>
      </p:pic>
      <p:sp>
        <p:nvSpPr>
          <p:cNvPr id="6" name="TextBox 5">
            <a:extLst>
              <a:ext uri="{FF2B5EF4-FFF2-40B4-BE49-F238E27FC236}">
                <a16:creationId xmlns:a16="http://schemas.microsoft.com/office/drawing/2014/main" id="{CFC87397-1C42-4145-80EE-70AA4D026BD2}"/>
              </a:ext>
            </a:extLst>
          </p:cNvPr>
          <p:cNvSpPr txBox="1"/>
          <p:nvPr/>
        </p:nvSpPr>
        <p:spPr>
          <a:xfrm>
            <a:off x="263352" y="6477098"/>
            <a:ext cx="3647024" cy="307777"/>
          </a:xfrm>
          <a:prstGeom prst="rect">
            <a:avLst/>
          </a:prstGeom>
          <a:noFill/>
        </p:spPr>
        <p:txBody>
          <a:bodyPr wrap="none" rtlCol="0">
            <a:spAutoFit/>
          </a:bodyPr>
          <a:lstStyle/>
          <a:p>
            <a:r>
              <a:rPr lang="en-US" sz="1400" b="0" dirty="0" err="1">
                <a:solidFill>
                  <a:schemeClr val="tx1"/>
                </a:solidFill>
                <a:latin typeface="Calibri" panose="020F0502020204030204" pitchFamily="34" charset="0"/>
                <a:cs typeface="Calibri" panose="020F0502020204030204" pitchFamily="34" charset="0"/>
              </a:rPr>
              <a:t>Abou</a:t>
            </a:r>
            <a:r>
              <a:rPr lang="en-US" sz="1400" b="0" dirty="0">
                <a:solidFill>
                  <a:schemeClr val="tx1"/>
                </a:solidFill>
                <a:latin typeface="Calibri" panose="020F0502020204030204" pitchFamily="34" charset="0"/>
                <a:cs typeface="Calibri" panose="020F0502020204030204" pitchFamily="34" charset="0"/>
              </a:rPr>
              <a:t>-Alfa G et al. </a:t>
            </a:r>
            <a:r>
              <a:rPr lang="en-US" sz="1400" b="0" i="1" dirty="0">
                <a:solidFill>
                  <a:schemeClr val="tx1"/>
                </a:solidFill>
                <a:latin typeface="Calibri" panose="020F0502020204030204" pitchFamily="34" charset="0"/>
                <a:cs typeface="Calibri" panose="020F0502020204030204" pitchFamily="34" charset="0"/>
              </a:rPr>
              <a:t>NEJM Evidence</a:t>
            </a:r>
            <a:r>
              <a:rPr lang="en-US" sz="1400" b="0" dirty="0">
                <a:solidFill>
                  <a:schemeClr val="tx1"/>
                </a:solidFill>
                <a:latin typeface="Calibri" panose="020F0502020204030204" pitchFamily="34" charset="0"/>
                <a:cs typeface="Calibri" panose="020F0502020204030204" pitchFamily="34" charset="0"/>
              </a:rPr>
              <a:t>, June 6, 2022.</a:t>
            </a:r>
          </a:p>
        </p:txBody>
      </p:sp>
    </p:spTree>
    <p:extLst>
      <p:ext uri="{BB962C8B-B14F-4D97-AF65-F5344CB8AC3E}">
        <p14:creationId xmlns:p14="http://schemas.microsoft.com/office/powerpoint/2010/main" val="3569897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511ECC-CFEF-41E3-7F14-A9E1A9E46C50}"/>
              </a:ext>
            </a:extLst>
          </p:cNvPr>
          <p:cNvSpPr>
            <a:spLocks noGrp="1"/>
          </p:cNvSpPr>
          <p:nvPr>
            <p:ph type="title"/>
          </p:nvPr>
        </p:nvSpPr>
        <p:spPr>
          <a:xfrm>
            <a:off x="912286" y="227013"/>
            <a:ext cx="10358967" cy="897731"/>
          </a:xfrm>
        </p:spPr>
        <p:txBody>
          <a:bodyPr/>
          <a:lstStyle/>
          <a:p>
            <a:pPr algn="l"/>
            <a:r>
              <a:rPr lang="en-US" dirty="0"/>
              <a:t>HIMALAYA: Time to Deterioration of Global Health Status or Quality of Life</a:t>
            </a:r>
          </a:p>
        </p:txBody>
      </p:sp>
      <p:pic>
        <p:nvPicPr>
          <p:cNvPr id="3" name="Picture 2" descr="Chart&#10;&#10;Description automatically generated">
            <a:extLst>
              <a:ext uri="{FF2B5EF4-FFF2-40B4-BE49-F238E27FC236}">
                <a16:creationId xmlns:a16="http://schemas.microsoft.com/office/drawing/2014/main" id="{578D53FD-2F71-503A-BA97-06BCA8EBE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69" y="1208556"/>
            <a:ext cx="9696400" cy="5116896"/>
          </a:xfrm>
          <a:prstGeom prst="rect">
            <a:avLst/>
          </a:prstGeom>
        </p:spPr>
      </p:pic>
      <p:sp>
        <p:nvSpPr>
          <p:cNvPr id="6" name="TextBox 5">
            <a:extLst>
              <a:ext uri="{FF2B5EF4-FFF2-40B4-BE49-F238E27FC236}">
                <a16:creationId xmlns:a16="http://schemas.microsoft.com/office/drawing/2014/main" id="{70FA4C0A-30E5-D54A-9FC9-988C273035EB}"/>
              </a:ext>
            </a:extLst>
          </p:cNvPr>
          <p:cNvSpPr txBox="1"/>
          <p:nvPr/>
        </p:nvSpPr>
        <p:spPr>
          <a:xfrm>
            <a:off x="263352" y="6477098"/>
            <a:ext cx="3647024" cy="307777"/>
          </a:xfrm>
          <a:prstGeom prst="rect">
            <a:avLst/>
          </a:prstGeom>
          <a:noFill/>
        </p:spPr>
        <p:txBody>
          <a:bodyPr wrap="none" rtlCol="0">
            <a:spAutoFit/>
          </a:bodyPr>
          <a:lstStyle/>
          <a:p>
            <a:r>
              <a:rPr lang="en-US" sz="1400" b="0" dirty="0" err="1">
                <a:solidFill>
                  <a:schemeClr val="tx1"/>
                </a:solidFill>
                <a:latin typeface="Calibri" panose="020F0502020204030204" pitchFamily="34" charset="0"/>
                <a:cs typeface="Calibri" panose="020F0502020204030204" pitchFamily="34" charset="0"/>
              </a:rPr>
              <a:t>Abou</a:t>
            </a:r>
            <a:r>
              <a:rPr lang="en-US" sz="1400" b="0" dirty="0">
                <a:solidFill>
                  <a:schemeClr val="tx1"/>
                </a:solidFill>
                <a:latin typeface="Calibri" panose="020F0502020204030204" pitchFamily="34" charset="0"/>
                <a:cs typeface="Calibri" panose="020F0502020204030204" pitchFamily="34" charset="0"/>
              </a:rPr>
              <a:t>-Alfa G et al. </a:t>
            </a:r>
            <a:r>
              <a:rPr lang="en-US" sz="1400" b="0" i="1" dirty="0">
                <a:solidFill>
                  <a:schemeClr val="tx1"/>
                </a:solidFill>
                <a:latin typeface="Calibri" panose="020F0502020204030204" pitchFamily="34" charset="0"/>
                <a:cs typeface="Calibri" panose="020F0502020204030204" pitchFamily="34" charset="0"/>
              </a:rPr>
              <a:t>NEJM Evidence</a:t>
            </a:r>
            <a:r>
              <a:rPr lang="en-US" sz="1400" b="0" dirty="0">
                <a:solidFill>
                  <a:schemeClr val="tx1"/>
                </a:solidFill>
                <a:latin typeface="Calibri" panose="020F0502020204030204" pitchFamily="34" charset="0"/>
                <a:cs typeface="Calibri" panose="020F0502020204030204" pitchFamily="34" charset="0"/>
              </a:rPr>
              <a:t>, June 6, 2022.</a:t>
            </a:r>
          </a:p>
        </p:txBody>
      </p:sp>
    </p:spTree>
    <p:extLst>
      <p:ext uri="{BB962C8B-B14F-4D97-AF65-F5344CB8AC3E}">
        <p14:creationId xmlns:p14="http://schemas.microsoft.com/office/powerpoint/2010/main" val="1974942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511ECC-CFEF-41E3-7F14-A9E1A9E46C50}"/>
              </a:ext>
            </a:extLst>
          </p:cNvPr>
          <p:cNvSpPr>
            <a:spLocks noGrp="1"/>
          </p:cNvSpPr>
          <p:nvPr>
            <p:ph type="title"/>
          </p:nvPr>
        </p:nvSpPr>
        <p:spPr>
          <a:xfrm>
            <a:off x="912286" y="227013"/>
            <a:ext cx="10358967" cy="897731"/>
          </a:xfrm>
        </p:spPr>
        <p:txBody>
          <a:bodyPr/>
          <a:lstStyle/>
          <a:p>
            <a:pPr algn="l"/>
            <a:r>
              <a:rPr lang="en-US" dirty="0"/>
              <a:t>HIMALAYA: Summary of Treatment-Related Adverse Events</a:t>
            </a:r>
          </a:p>
        </p:txBody>
      </p:sp>
      <p:pic>
        <p:nvPicPr>
          <p:cNvPr id="3" name="Picture 2">
            <a:extLst>
              <a:ext uri="{FF2B5EF4-FFF2-40B4-BE49-F238E27FC236}">
                <a16:creationId xmlns:a16="http://schemas.microsoft.com/office/drawing/2014/main" id="{B18B1A80-B1C1-A0AB-E375-F82C4C74E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49" y="1836266"/>
            <a:ext cx="11479709" cy="401516"/>
          </a:xfrm>
          <a:prstGeom prst="rect">
            <a:avLst/>
          </a:prstGeom>
        </p:spPr>
      </p:pic>
      <p:pic>
        <p:nvPicPr>
          <p:cNvPr id="11" name="Picture 10" descr="Table&#10;&#10;Description automatically generated">
            <a:extLst>
              <a:ext uri="{FF2B5EF4-FFF2-40B4-BE49-F238E27FC236}">
                <a16:creationId xmlns:a16="http://schemas.microsoft.com/office/drawing/2014/main" id="{942FD468-820E-C7D6-524D-45C81F847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49" y="2257834"/>
            <a:ext cx="11479702" cy="2664605"/>
          </a:xfrm>
          <a:prstGeom prst="rect">
            <a:avLst/>
          </a:prstGeom>
        </p:spPr>
      </p:pic>
      <p:sp>
        <p:nvSpPr>
          <p:cNvPr id="6" name="TextBox 5">
            <a:extLst>
              <a:ext uri="{FF2B5EF4-FFF2-40B4-BE49-F238E27FC236}">
                <a16:creationId xmlns:a16="http://schemas.microsoft.com/office/drawing/2014/main" id="{A823E394-6313-E24E-A1F3-A77768A84E99}"/>
              </a:ext>
            </a:extLst>
          </p:cNvPr>
          <p:cNvSpPr txBox="1"/>
          <p:nvPr/>
        </p:nvSpPr>
        <p:spPr>
          <a:xfrm>
            <a:off x="263352" y="6477098"/>
            <a:ext cx="3647024" cy="307777"/>
          </a:xfrm>
          <a:prstGeom prst="rect">
            <a:avLst/>
          </a:prstGeom>
          <a:noFill/>
        </p:spPr>
        <p:txBody>
          <a:bodyPr wrap="none" rtlCol="0">
            <a:spAutoFit/>
          </a:bodyPr>
          <a:lstStyle/>
          <a:p>
            <a:r>
              <a:rPr lang="en-US" sz="1400" b="0" dirty="0" err="1">
                <a:solidFill>
                  <a:schemeClr val="tx1"/>
                </a:solidFill>
                <a:latin typeface="Calibri" panose="020F0502020204030204" pitchFamily="34" charset="0"/>
                <a:cs typeface="Calibri" panose="020F0502020204030204" pitchFamily="34" charset="0"/>
              </a:rPr>
              <a:t>Abou</a:t>
            </a:r>
            <a:r>
              <a:rPr lang="en-US" sz="1400" b="0" dirty="0">
                <a:solidFill>
                  <a:schemeClr val="tx1"/>
                </a:solidFill>
                <a:latin typeface="Calibri" panose="020F0502020204030204" pitchFamily="34" charset="0"/>
                <a:cs typeface="Calibri" panose="020F0502020204030204" pitchFamily="34" charset="0"/>
              </a:rPr>
              <a:t>-Alfa G et al. </a:t>
            </a:r>
            <a:r>
              <a:rPr lang="en-US" sz="1400" b="0" i="1" dirty="0">
                <a:solidFill>
                  <a:schemeClr val="tx1"/>
                </a:solidFill>
                <a:latin typeface="Calibri" panose="020F0502020204030204" pitchFamily="34" charset="0"/>
                <a:cs typeface="Calibri" panose="020F0502020204030204" pitchFamily="34" charset="0"/>
              </a:rPr>
              <a:t>NEJM Evidence</a:t>
            </a:r>
            <a:r>
              <a:rPr lang="en-US" sz="1400" b="0" dirty="0">
                <a:solidFill>
                  <a:schemeClr val="tx1"/>
                </a:solidFill>
                <a:latin typeface="Calibri" panose="020F0502020204030204" pitchFamily="34" charset="0"/>
                <a:cs typeface="Calibri" panose="020F0502020204030204" pitchFamily="34" charset="0"/>
              </a:rPr>
              <a:t>, June 6, 2022.</a:t>
            </a:r>
          </a:p>
        </p:txBody>
      </p:sp>
    </p:spTree>
    <p:extLst>
      <p:ext uri="{BB962C8B-B14F-4D97-AF65-F5344CB8AC3E}">
        <p14:creationId xmlns:p14="http://schemas.microsoft.com/office/powerpoint/2010/main" val="2232638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511ECC-CFEF-41E3-7F14-A9E1A9E46C50}"/>
              </a:ext>
            </a:extLst>
          </p:cNvPr>
          <p:cNvSpPr>
            <a:spLocks noGrp="1"/>
          </p:cNvSpPr>
          <p:nvPr>
            <p:ph type="title"/>
          </p:nvPr>
        </p:nvSpPr>
        <p:spPr>
          <a:xfrm>
            <a:off x="912286" y="227013"/>
            <a:ext cx="10358967" cy="897731"/>
          </a:xfrm>
        </p:spPr>
        <p:txBody>
          <a:bodyPr/>
          <a:lstStyle/>
          <a:p>
            <a:pPr algn="l"/>
            <a:r>
              <a:rPr lang="en-US" dirty="0"/>
              <a:t>HIMALAYA: Select Treatment-Emergent Adverse Events</a:t>
            </a:r>
          </a:p>
        </p:txBody>
      </p:sp>
      <p:pic>
        <p:nvPicPr>
          <p:cNvPr id="6" name="Picture 5" descr="Table&#10;&#10;Description automatically generated">
            <a:extLst>
              <a:ext uri="{FF2B5EF4-FFF2-40B4-BE49-F238E27FC236}">
                <a16:creationId xmlns:a16="http://schemas.microsoft.com/office/drawing/2014/main" id="{C9D5B16E-010D-712C-0282-7AB4CDDA3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462345"/>
            <a:ext cx="11809312" cy="4065038"/>
          </a:xfrm>
          <a:prstGeom prst="rect">
            <a:avLst/>
          </a:prstGeom>
        </p:spPr>
      </p:pic>
      <p:sp>
        <p:nvSpPr>
          <p:cNvPr id="7" name="TextBox 6">
            <a:extLst>
              <a:ext uri="{FF2B5EF4-FFF2-40B4-BE49-F238E27FC236}">
                <a16:creationId xmlns:a16="http://schemas.microsoft.com/office/drawing/2014/main" id="{4C4EB44E-F454-6F43-A921-7715552C538E}"/>
              </a:ext>
            </a:extLst>
          </p:cNvPr>
          <p:cNvSpPr txBox="1"/>
          <p:nvPr/>
        </p:nvSpPr>
        <p:spPr>
          <a:xfrm>
            <a:off x="263352" y="6477098"/>
            <a:ext cx="3647024" cy="307777"/>
          </a:xfrm>
          <a:prstGeom prst="rect">
            <a:avLst/>
          </a:prstGeom>
          <a:noFill/>
        </p:spPr>
        <p:txBody>
          <a:bodyPr wrap="none" rtlCol="0">
            <a:spAutoFit/>
          </a:bodyPr>
          <a:lstStyle/>
          <a:p>
            <a:r>
              <a:rPr lang="en-US" sz="1400" b="0" dirty="0" err="1">
                <a:solidFill>
                  <a:schemeClr val="tx1"/>
                </a:solidFill>
                <a:latin typeface="Calibri" panose="020F0502020204030204" pitchFamily="34" charset="0"/>
                <a:cs typeface="Calibri" panose="020F0502020204030204" pitchFamily="34" charset="0"/>
              </a:rPr>
              <a:t>Abou</a:t>
            </a:r>
            <a:r>
              <a:rPr lang="en-US" sz="1400" b="0" dirty="0">
                <a:solidFill>
                  <a:schemeClr val="tx1"/>
                </a:solidFill>
                <a:latin typeface="Calibri" panose="020F0502020204030204" pitchFamily="34" charset="0"/>
                <a:cs typeface="Calibri" panose="020F0502020204030204" pitchFamily="34" charset="0"/>
              </a:rPr>
              <a:t>-Alfa G et al. </a:t>
            </a:r>
            <a:r>
              <a:rPr lang="en-US" sz="1400" b="0" i="1" dirty="0">
                <a:solidFill>
                  <a:schemeClr val="tx1"/>
                </a:solidFill>
                <a:latin typeface="Calibri" panose="020F0502020204030204" pitchFamily="34" charset="0"/>
                <a:cs typeface="Calibri" panose="020F0502020204030204" pitchFamily="34" charset="0"/>
              </a:rPr>
              <a:t>NEJM Evidence</a:t>
            </a:r>
            <a:r>
              <a:rPr lang="en-US" sz="1400" b="0" dirty="0">
                <a:solidFill>
                  <a:schemeClr val="tx1"/>
                </a:solidFill>
                <a:latin typeface="Calibri" panose="020F0502020204030204" pitchFamily="34" charset="0"/>
                <a:cs typeface="Calibri" panose="020F0502020204030204" pitchFamily="34" charset="0"/>
              </a:rPr>
              <a:t>, June 6, 2022.</a:t>
            </a:r>
          </a:p>
        </p:txBody>
      </p:sp>
    </p:spTree>
    <p:extLst>
      <p:ext uri="{BB962C8B-B14F-4D97-AF65-F5344CB8AC3E}">
        <p14:creationId xmlns:p14="http://schemas.microsoft.com/office/powerpoint/2010/main" val="3467751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35440EC9-6297-15D1-C184-68C7D8FE0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404664"/>
            <a:ext cx="10513168" cy="5905967"/>
          </a:xfrm>
          <a:prstGeom prst="rect">
            <a:avLst/>
          </a:prstGeom>
        </p:spPr>
      </p:pic>
      <p:sp>
        <p:nvSpPr>
          <p:cNvPr id="5" name="TextBox 4">
            <a:extLst>
              <a:ext uri="{FF2B5EF4-FFF2-40B4-BE49-F238E27FC236}">
                <a16:creationId xmlns:a16="http://schemas.microsoft.com/office/drawing/2014/main" id="{6ABEB0D2-7C2F-76CE-8C2F-D7B27E638E26}"/>
              </a:ext>
            </a:extLst>
          </p:cNvPr>
          <p:cNvSpPr txBox="1"/>
          <p:nvPr/>
        </p:nvSpPr>
        <p:spPr>
          <a:xfrm>
            <a:off x="4223792" y="836712"/>
            <a:ext cx="2734210"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E50950"/>
                </a:solidFill>
                <a:effectLst/>
                <a:uLnTx/>
                <a:uFillTx/>
                <a:latin typeface="Arial" pitchFamily="-72" charset="0"/>
                <a:ea typeface="MS PGothic" charset="0"/>
              </a:rPr>
              <a:t>2022 | Abstract O-5</a:t>
            </a:r>
          </a:p>
        </p:txBody>
      </p:sp>
    </p:spTree>
    <p:extLst>
      <p:ext uri="{BB962C8B-B14F-4D97-AF65-F5344CB8AC3E}">
        <p14:creationId xmlns:p14="http://schemas.microsoft.com/office/powerpoint/2010/main" val="37885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E0CF59-1832-4BE5-987A-CDA80162D80B}"/>
</file>

<file path=customXml/itemProps2.xml><?xml version="1.0" encoding="utf-8"?>
<ds:datastoreItem xmlns:ds="http://schemas.openxmlformats.org/officeDocument/2006/customXml" ds:itemID="{6C5C5841-C890-4B02-B1FF-22C44A4C89B6}"/>
</file>

<file path=docProps/app.xml><?xml version="1.0" encoding="utf-8"?>
<Properties xmlns="http://schemas.openxmlformats.org/officeDocument/2006/extended-properties" xmlns:vt="http://schemas.openxmlformats.org/officeDocument/2006/docPropsVTypes">
  <TotalTime>15027</TotalTime>
  <Words>6407</Words>
  <Application>Microsoft Macintosh PowerPoint</Application>
  <PresentationFormat>Widescreen</PresentationFormat>
  <Paragraphs>821</Paragraphs>
  <Slides>178</Slides>
  <Notes>26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178</vt:i4>
      </vt:variant>
    </vt:vector>
  </HeadingPairs>
  <TitlesOfParts>
    <vt:vector size="189" baseType="lpstr">
      <vt:lpstr>Arial</vt:lpstr>
      <vt:lpstr>Arial Narrow</vt:lpstr>
      <vt:lpstr>Calibri</vt:lpstr>
      <vt:lpstr>Courier New</vt:lpstr>
      <vt:lpstr>Helvetica</vt:lpstr>
      <vt:lpstr>Lucida Grande</vt:lpstr>
      <vt:lpstr>Symbol</vt:lpstr>
      <vt:lpstr>Times New Roman</vt:lpstr>
      <vt:lpstr>Wingdings</vt:lpstr>
      <vt:lpstr>3_Default Design</vt:lpstr>
      <vt:lpstr>Office Theme</vt:lpstr>
      <vt:lpstr>Meet The Professor Optimizing the Management of  Hepatobiliary Cancers</vt:lpstr>
      <vt:lpstr>Meet The Professor Program Participating Faculty</vt:lpstr>
      <vt:lpstr>Commercial Support</vt:lpstr>
      <vt:lpstr>Dr Kelley — Disclosures</vt:lpstr>
      <vt:lpstr>PowerPoint Presentation</vt:lpstr>
      <vt:lpstr>Meet The Professor with Dr Kelley </vt:lpstr>
      <vt:lpstr>Meet The Professor with Dr Kelley </vt:lpstr>
      <vt:lpstr>PowerPoint Presentation</vt:lpstr>
      <vt:lpstr>PowerPoint Presentation</vt:lpstr>
      <vt:lpstr>PowerPoint Presentation</vt:lpstr>
      <vt:lpstr>PD-1 Inhibition for Hepatocellular Carcinoma in the Context of NASH</vt:lpstr>
      <vt:lpstr>PowerPoint Presentation</vt:lpstr>
      <vt:lpstr>IMbrave150: Updated OS and PFS with Atezolizumab and Bevacizumab (Median Follow-Up = 15.6 Months)</vt:lpstr>
      <vt:lpstr>IMbrave150: Updated OS with Atezolizumab and Bevacizumab (Median Follow-Up = 15.6 Months)</vt:lpstr>
      <vt:lpstr>IMbrave150: Updated PFS with Atezolizumab and Bevacizumab (Median Follow-Up = 15.6 Months)</vt:lpstr>
      <vt:lpstr>IMbrave150 Update: Subgroup Analysis of OS with Atezolizumab and Bevacizumab (Median Follow-Up = 15.6 Months)  </vt:lpstr>
      <vt:lpstr>PowerPoint Presentation</vt:lpstr>
      <vt:lpstr>Study Design</vt:lpstr>
      <vt:lpstr>Study Design and Population</vt:lpstr>
      <vt:lpstr>Efficacy Results (First Study): NASH/NAFLD</vt:lpstr>
      <vt:lpstr>Clinical Outcomes in Nonviral, Non-NASH/NAFLD Population</vt:lpstr>
      <vt:lpstr>PowerPoint Presentation</vt:lpstr>
      <vt:lpstr>Belzutifan Inhibition of HIF-2α Affects Downstream Pathways</vt:lpstr>
      <vt:lpstr>Meet The Professor with Dr Kelley </vt:lpstr>
      <vt:lpstr>Case Presentation: An 84-year-old man with newly diagnosed HCC who has a PR with atezolizumab/bevacizumab </vt:lpstr>
      <vt:lpstr>Case Presentation: An 84-year-old man with newly diagnosed HCC who has a PR with atezolizumab/bevacizumab (continued)</vt:lpstr>
      <vt:lpstr>PowerPoint Presentation</vt:lpstr>
      <vt:lpstr>PowerPoint Presentation</vt:lpstr>
      <vt:lpstr>HIMALAYA: Overall Survival </vt:lpstr>
      <vt:lpstr>HIMALAYA: Progression-Free Survival </vt:lpstr>
      <vt:lpstr>HIMALAYA: Response Outcomes (Intent-to-Treat Population)</vt:lpstr>
      <vt:lpstr>PowerPoint Presentation</vt:lpstr>
      <vt:lpstr>HIMALAYA: Response Outcomes in ALBI Grade Subgroups</vt:lpstr>
      <vt:lpstr>HIMALAYA: Safety for T300 + D versus Sorafenib in ALBI Grade Subgroups</vt:lpstr>
      <vt:lpstr>HIMALAYA: Liver Function Over Time in the Study Population</vt:lpstr>
      <vt:lpstr>PowerPoint Presentation</vt:lpstr>
      <vt:lpstr>PowerPoint Presentation</vt:lpstr>
      <vt:lpstr>PowerPoint Presentation</vt:lpstr>
      <vt:lpstr>Case Presentation: A 66-year-old man with HCC and lung metastases (AFP: 30,000) who receives front-line atezolizumab/bevacizumab</vt:lpstr>
      <vt:lpstr>Case Presentation: A 66-year-old man with metastatic HCC and rapid disease progression on first-line atezolizumab/bevacizumab</vt:lpstr>
      <vt:lpstr>Case Presentation: A 78-year-old man with PMH of alcoholic cirrhosis and newly diagnosed multifocal HCC </vt:lpstr>
      <vt:lpstr>Case Presentation: An 82-year-old man with NASH liver cirrhosis and advanced HCC who develops proteinuria on atezolizumab/bevacizumab</vt:lpstr>
      <vt:lpstr>Meet The Professor with Dr Kelley </vt:lpstr>
      <vt:lpstr>PowerPoint Presentation</vt:lpstr>
      <vt:lpstr>PowerPoint Presentation</vt:lpstr>
      <vt:lpstr>PowerPoint Presentation</vt:lpstr>
      <vt:lpstr>COSMIC-312: Overall Survival in the ITT Population  (Interim Analysis)  </vt:lpstr>
      <vt:lpstr>COSMIC-312: Progression-Free Survival in the ITT Population (Final Analysis) </vt:lpstr>
      <vt:lpstr>PowerPoint Presentation</vt:lpstr>
      <vt:lpstr>Meet The Professor with Dr Kelley </vt:lpstr>
      <vt:lpstr>PowerPoint Presentation</vt:lpstr>
      <vt:lpstr>TOPAZ-1 Phase III Trial Schema</vt:lpstr>
      <vt:lpstr>TOPAZ-1: Primary Overall Survival Endpoint with Durvalumab and Gemcitabine/Cisplatin for Advanced Biliary Tract Cancer</vt:lpstr>
      <vt:lpstr>TOPAZ-1: Overall Survival Subgroup Analysis</vt:lpstr>
      <vt:lpstr>TOPAZ-1: Adverse Event Summary</vt:lpstr>
      <vt:lpstr>PowerPoint Presentation</vt:lpstr>
      <vt:lpstr>TOPAZ-1: OS by Primary Tumor Location and Region</vt:lpstr>
      <vt:lpstr>TOPAZ-1: PFS by Primary Tumor Location </vt:lpstr>
      <vt:lpstr>TOPAZ-1: ORR and DoR by Primary Tumor Location</vt:lpstr>
      <vt:lpstr>Meet The Professor with Dr Kelley </vt:lpstr>
      <vt:lpstr>Case Presentation: A 71-year-old woman with metastatic pancreaticobiliary cancer thought to be intrahepatic cholangiocarcinoma</vt:lpstr>
      <vt:lpstr>Do you generally offer anti-PD-1/PD-L1 monotherapy to a patient with biliary tract cancer who experiences disease progression on first-line gemcitabine/cisplatin, and would your decision be dependent on PD-L1 status?</vt:lpstr>
      <vt:lpstr>PowerPoint Presentation</vt:lpstr>
      <vt:lpstr>Case Presentation: A 49-year-old woman with intrahepatic cholangiocarcinoma and micrometastases in portal lymph nodes</vt:lpstr>
      <vt:lpstr>Case Presentation: A 66-year-old man with metastatic cholangiocarcinoma who has stable disease on gemcitabine (NGS: MSS, PIK3CA, KRAS G12A)</vt:lpstr>
      <vt:lpstr>Case Presentation: A 72-year-old man with metastatic cholangiocarcinoma with PD on chemoimmunotherapy and  Y-90 (NGS: PD-L1 10%, PTEN mutation, MYC alteration)</vt:lpstr>
      <vt:lpstr>Meet The Professor with Dr Kelley </vt:lpstr>
      <vt:lpstr>Multimodal Profiling of Biliary Tract Cancers to Detect Potentially Actionable Biomarkers and Differences in Immune Signatures Between Subtypes</vt:lpstr>
      <vt:lpstr>Final Results from ClarIDHy, a Global, Phase 3, Randomized, Double-Blind Study of Ivosidenib (IVO) versus Placebo (PBO) in Patients (pts) with Previously Treated Cholangiocarcinoma (CCA) and an Isocitrate Dehydrogenase 1 (IDH1) Mutation</vt:lpstr>
      <vt:lpstr>Prevalence of Germline Mutations and Homologous Recombination Deficiency (HRD) in a Real-World Biliary Tract Cancer (BTC) Cohort</vt:lpstr>
      <vt:lpstr>PowerPoint Presentation</vt:lpstr>
      <vt:lpstr>PowerPoint Presentation</vt:lpstr>
      <vt:lpstr>Meet The Professor with Dr Kelley </vt:lpstr>
      <vt:lpstr>First-Line Treatment for Advanced Hepatocellular Carcinoma (HCC)</vt:lpstr>
      <vt:lpstr>FDA-Approved Systemic Therapy for Advanced HCC</vt:lpstr>
      <vt:lpstr>FDA-Approved Anti-VEGF-Directed Monotherapy for HCC</vt:lpstr>
      <vt:lpstr>PowerPoint Presentation</vt:lpstr>
      <vt:lpstr>IMbrave150: Updated OS and PFS with Atezolizumab and Bevacizumab (Median Follow-Up = 15.6 Months)</vt:lpstr>
      <vt:lpstr>IMbrave150: Updated OS with Atezolizumab and Bevacizumab (Median Follow-Up = 15.6 Months)</vt:lpstr>
      <vt:lpstr>IMbrave150: Updated PFS with Atezolizumab and Bevacizumab (Median Follow-Up = 15.6 Months)</vt:lpstr>
      <vt:lpstr>IMbrave150 Update: Subgroup Analysis of OS with Atezolizumab and Bevacizumab (Median Follow-Up = 15.6 Months)  </vt:lpstr>
      <vt:lpstr>PowerPoint Presentation</vt:lpstr>
      <vt:lpstr>Study Design</vt:lpstr>
      <vt:lpstr>Study Design and Population</vt:lpstr>
      <vt:lpstr>Efficacy Results (First Study): ALL Population No Viral</vt:lpstr>
      <vt:lpstr>Clinical Outcomes in Whole Patient Population</vt:lpstr>
      <vt:lpstr>Efficacy Results (First Study): NASH/NAFLD</vt:lpstr>
      <vt:lpstr>Clinical Outcomes in Nonviral, Non-NASH/NAFLD Population</vt:lpstr>
      <vt:lpstr>Conclusion</vt:lpstr>
      <vt:lpstr>Increase in Immune Checkpoint Proteins in the Tumor Microenvironment of HCC: Rationale for Targeting PD-1/PD-L1 and CTLA-4</vt:lpstr>
      <vt:lpstr>PowerPoint Presentation</vt:lpstr>
      <vt:lpstr>HIMALAYA Phase III Trial Schema</vt:lpstr>
      <vt:lpstr>HIMALAYA: Overall Survival </vt:lpstr>
      <vt:lpstr>HIMALAYA: Progression-Free Survival </vt:lpstr>
      <vt:lpstr>HIMALAYA: Response Outcomes (Intent-to-Treat Population)</vt:lpstr>
      <vt:lpstr>HIMALAYA: Time to Deterioration of Global Health Status or Quality of Life</vt:lpstr>
      <vt:lpstr>HIMALAYA: Summary of Treatment-Related Adverse Events</vt:lpstr>
      <vt:lpstr>HIMALAYA: Select Treatment-Emergent Adverse Events</vt:lpstr>
      <vt:lpstr>PowerPoint Presentation</vt:lpstr>
      <vt:lpstr>HIMALAYA: Exploratory Liver Function Analysis</vt:lpstr>
      <vt:lpstr>HIMALAYA: OS for T300 + D versus Sorafenib by ALBI Grade</vt:lpstr>
      <vt:lpstr>HIMALAYA: OS for Durvalumab versus Sorafenib by ALBI Grade</vt:lpstr>
      <vt:lpstr>HIMALAYA: Response Outcomes in ALBI Grade Subgroups</vt:lpstr>
      <vt:lpstr>HIMALAYA: Safety for T300 + D versus Sorafenib in ALBI Grade Subgroups</vt:lpstr>
      <vt:lpstr>HIMALAYA: Safety for Durvalumab versus Sorafenib in ALBI Grade Subgroups</vt:lpstr>
      <vt:lpstr>HIMALAYA: Liver Function Over Time in the Study Population</vt:lpstr>
      <vt:lpstr>HIMALAYA: Conclusions</vt:lpstr>
      <vt:lpstr>Select Ongoing Phase III Trials of Combination Therapy for Locoregional HCC</vt:lpstr>
      <vt:lpstr>PowerPoint Presentation</vt:lpstr>
      <vt:lpstr>COSMIC-312: Progression-Free Survival in the ITT Population (Final Analysis) </vt:lpstr>
      <vt:lpstr>COSMIC-312: Overall Survival in the ITT Population  (Interim Analysis)  </vt:lpstr>
      <vt:lpstr>COSMIC-312: Interim Analysis of PFS for Cabozantinib versus Sorafenib </vt:lpstr>
      <vt:lpstr>COSMIC-312: Tumor Response by Blinded Independent Review Committee</vt:lpstr>
      <vt:lpstr>COSMIC-312: Select Adverse Events</vt:lpstr>
      <vt:lpstr>Selection and Sequencing of Therapies  for Relapsed/Refractory HCC</vt:lpstr>
      <vt:lpstr>FDA-Approved Anti-VEGF-Directed Monotherapy for HCC</vt:lpstr>
      <vt:lpstr>PowerPoint Presentation</vt:lpstr>
      <vt:lpstr>CheckMate 040: Phase I/II Study Design</vt:lpstr>
      <vt:lpstr>CheckMate 040: 5-Year Efficacy Results</vt:lpstr>
      <vt:lpstr>CheckMate 040: 5-Year Overall Survival</vt:lpstr>
      <vt:lpstr>PowerPoint Presentation</vt:lpstr>
      <vt:lpstr>Durvalumab and Tremelimumab Alone or in Combination for Progressive HCC After Prior Sorafenib: Response Outcomes</vt:lpstr>
      <vt:lpstr>Durvalumab and Tremelimumab Alone or in Combination for Progressive HCC After Prior Sorafenib: Overall Survival</vt:lpstr>
      <vt:lpstr>PowerPoint Presentation</vt:lpstr>
      <vt:lpstr>KEYNOTE-394 Study Design and Statistical Considerations </vt:lpstr>
      <vt:lpstr>KEYNOTE-394: Overall Survival</vt:lpstr>
      <vt:lpstr>KEYNOTE-394: Progression-Free Survival</vt:lpstr>
      <vt:lpstr>KEYNOTE-394: Objective Response</vt:lpstr>
      <vt:lpstr>KEYNOTE-394: Adverse Event (AE) Summary</vt:lpstr>
      <vt:lpstr>Current Treatment Strategies for Advanced Biliary Tract Cancers</vt:lpstr>
      <vt:lpstr>Timeline of Developments in Systemic Therapy of Biliary Tract Cancer</vt:lpstr>
      <vt:lpstr>Therapeutic Targets and Approach to Molecular  Profiling for Biliary Tract Cancers</vt:lpstr>
      <vt:lpstr>Emerging Targets in Cholangiocarcinoma: Focus on FGFR2 and IDH1 </vt:lpstr>
      <vt:lpstr>FGFR Inhibitor Efficacy in FGFR2 Fusion-Positive Cholangiocarcinoma </vt:lpstr>
      <vt:lpstr>PowerPoint Presentation</vt:lpstr>
      <vt:lpstr>Phase II Study of Infigratinib for Advanced or Metastatic Cholangiocarcinoma Harboring FGFR2 Fusions or Rearrangements</vt:lpstr>
      <vt:lpstr>Infigratinib for Advanced or Metastatic Cholangiocarcinoma: Adverse Events in ≥20% of Patients</vt:lpstr>
      <vt:lpstr>PowerPoint Presentation</vt:lpstr>
      <vt:lpstr>FIGHT-202 Trial Schema</vt:lpstr>
      <vt:lpstr>FIGHT-202 Final Results: Response to Pemigatinib</vt:lpstr>
      <vt:lpstr>FIGHT-202 Final Results: Best Percentage Change from Baseline in Target Lesion Size in Cohort A</vt:lpstr>
      <vt:lpstr>FIGHT-202 Final Results: PFS and OS for All Patients</vt:lpstr>
      <vt:lpstr>FIGHT-202: TEAEs Occurring in ≥25% of Patients</vt:lpstr>
      <vt:lpstr>FDA Accepts for Priority Review Futibanib’s New Drug Application for Cholangiocarcinoma Press Release: March 30, 2022</vt:lpstr>
      <vt:lpstr>PowerPoint Presentation</vt:lpstr>
      <vt:lpstr>FOENIX-CCA2: Phase II Study Design</vt:lpstr>
      <vt:lpstr>FOENIX-CCA2: Phase II Study of Futibatinib for Intrahepatic Cholangiocarcinoma with FGFR2 Fusions/Rearrangements</vt:lpstr>
      <vt:lpstr>FOENIX-CCA2: Most Common (≥15%) Treatment-Related Adverse Events (TRAEs) with Futibatinib for Intrahepatic Cholangiocarcinoma</vt:lpstr>
      <vt:lpstr>FOENIX-CCA2: Adverse Events (AEs) of Special Interest with Futibatinib for Intrahepatic Cholangiocarcinoma</vt:lpstr>
      <vt:lpstr>Ongoing Phase III Studies of FGFR Inhibitors for Advanced Cholangiocarcinoma</vt:lpstr>
      <vt:lpstr>PowerPoint Presentation</vt:lpstr>
      <vt:lpstr>ClarIDHy: Final Overall Survival (OS) with Ivosidenib for Advanced Cholangiocarcinoma with an IDH1 Mutation</vt:lpstr>
      <vt:lpstr>ClarIDHy: Progression-Free Survival (PFS) with Ivosidenib for Advanced Cholangiocarcinoma with an IDH1 Mutation</vt:lpstr>
      <vt:lpstr>ClarIDHy: Select Adverse Events</vt:lpstr>
      <vt:lpstr>Dabrafenib/Trametinib Combination Granted Accelerated Approval for a Tumor-Agnostic Indication for Solid Tumors with BRAF V600E Mutation Press Release: June 23, 2022</vt:lpstr>
      <vt:lpstr>PowerPoint Presentation</vt:lpstr>
      <vt:lpstr>ROAR Phase II Basket Trial: Dabrafenib/Trametinib Combination for Cholangiocarcinoma with a BRAF V600E Mutation</vt:lpstr>
      <vt:lpstr>ROAR Phase II Basket Trial: Select Adverse Events with Dabrafenib/Trametinib for Cholangiocarcinoma with a BRAF V600E Mutation</vt:lpstr>
      <vt:lpstr>Future Directions in the Management of Biliary Tract Cancers</vt:lpstr>
      <vt:lpstr>PowerPoint Presentation</vt:lpstr>
      <vt:lpstr>TOPAZ-1 Phase III Trial Schema</vt:lpstr>
      <vt:lpstr>TOPAZ-1: Primary Overall Survival Endpoint with Durvalumab and Gemcitabine/Cisplatin for Advanced Biliary Tract Cancer</vt:lpstr>
      <vt:lpstr>TOPAZ-1: Overall Survival Subgroup Analysis</vt:lpstr>
      <vt:lpstr>TOPAZ-1: Adverse Event Summary</vt:lpstr>
      <vt:lpstr>Zanidatamab: A Bispecific HER2-Targeted Antibody</vt:lpstr>
      <vt:lpstr>Zanidatamab (ZW25) in HER2-Positive Biliary Tract Cancer (BTC): Results from a Phase I Study</vt:lpstr>
      <vt:lpstr>Antitumor Activity of Zanidatamab in a Phase I Study for  Advanced Biliary Tract Cancer</vt:lpstr>
      <vt:lpstr>Adverse Events (AEs) Associated with Zanidatamab in a Phase I Study for Advanced Biliary Tract Cancer</vt:lpstr>
      <vt:lpstr>HERIZON-BTC-01 (ZW25-203): Phase IIb Study of  Zanidatamab Monotherapy for Advanced or  Metastatic HER2-Amplified Biliary Tract Cancer</vt:lpstr>
      <vt:lpstr>PowerPoint Presentation</vt:lpstr>
      <vt:lpstr>HERB: A Phase II Study of Trastuzumab Deruxtecan (T-DXd) for HER2-Expressing Biliary Tract Cancer</vt:lpstr>
      <vt:lpstr>HERB Primary Endpoint: Confirmed Objective Response Rate (ORR) by Blinded Independent Central Review with T-DXd for Biliary Tract Cancer</vt:lpstr>
      <vt:lpstr>HERB Secondary Endpoints: Progression-Free Survival (PFS) and Overall Survival (OS) with T-DXd for Biliary Tract Cancer</vt:lpstr>
      <vt:lpstr>HERB: Treatment-Emergent Adverse Events with T-DXd for Biliary Tract Cancer</vt:lpstr>
      <vt:lpstr>HERB: Interstitial Lung Disease (ILD)/Pneumonitis with T-DXd for Biliary Tract Cancer</vt:lpstr>
      <vt:lpstr>PowerPoint Presentation</vt:lpstr>
      <vt:lpstr>KRYSTAL-1: Trial Schema</vt:lpstr>
      <vt:lpstr>KRYSTAL-1: Best Tumor Change from Baseline and Duration of Treatment with Adagrasib for Other Gastrointestinal Tumors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1351</cp:revision>
  <cp:lastPrinted>2020-12-08T02:40:56Z</cp:lastPrinted>
  <dcterms:created xsi:type="dcterms:W3CDTF">2020-11-13T19:02:13Z</dcterms:created>
  <dcterms:modified xsi:type="dcterms:W3CDTF">2022-07-29T12:30:05Z</dcterms:modified>
</cp:coreProperties>
</file>