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2.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9.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38.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3.xml" ContentType="application/vnd.openxmlformats-officedocument.presentationml.notesSlid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161" r:id="rId2"/>
    <p:sldMasterId id="2147485206" r:id="rId3"/>
  </p:sldMasterIdLst>
  <p:notesMasterIdLst>
    <p:notesMasterId r:id="rId168"/>
  </p:notesMasterIdLst>
  <p:handoutMasterIdLst>
    <p:handoutMasterId r:id="rId169"/>
  </p:handoutMasterIdLst>
  <p:sldIdLst>
    <p:sldId id="2147471304" r:id="rId4"/>
    <p:sldId id="2147470606" r:id="rId5"/>
    <p:sldId id="2147471548" r:id="rId6"/>
    <p:sldId id="2147471486" r:id="rId7"/>
    <p:sldId id="2147470925" r:id="rId8"/>
    <p:sldId id="2147471541" r:id="rId9"/>
    <p:sldId id="2147470562" r:id="rId10"/>
    <p:sldId id="2147471357" r:id="rId11"/>
    <p:sldId id="2147471508" r:id="rId12"/>
    <p:sldId id="2147471527" r:id="rId13"/>
    <p:sldId id="2147471509" r:id="rId14"/>
    <p:sldId id="2147471512" r:id="rId15"/>
    <p:sldId id="2147471528" r:id="rId16"/>
    <p:sldId id="2147471510" r:id="rId17"/>
    <p:sldId id="2147471529" r:id="rId18"/>
    <p:sldId id="2147471540" r:id="rId19"/>
    <p:sldId id="2147471506" r:id="rId20"/>
    <p:sldId id="2147470659" r:id="rId21"/>
    <p:sldId id="2147471499" r:id="rId22"/>
    <p:sldId id="2147471549" r:id="rId23"/>
    <p:sldId id="2147471550" r:id="rId24"/>
    <p:sldId id="2147471504" r:id="rId25"/>
    <p:sldId id="2147471502" r:id="rId26"/>
    <p:sldId id="2147471551" r:id="rId27"/>
    <p:sldId id="2147471526" r:id="rId28"/>
    <p:sldId id="2147471552" r:id="rId29"/>
    <p:sldId id="2147471498" r:id="rId30"/>
    <p:sldId id="2147471505" r:id="rId31"/>
    <p:sldId id="2147471489" r:id="rId32"/>
    <p:sldId id="2135715125" r:id="rId33"/>
    <p:sldId id="2135715126" r:id="rId34"/>
    <p:sldId id="2135715128" r:id="rId35"/>
    <p:sldId id="2135715130" r:id="rId36"/>
    <p:sldId id="2135715131" r:id="rId37"/>
    <p:sldId id="2135715132" r:id="rId38"/>
    <p:sldId id="2135715133" r:id="rId39"/>
    <p:sldId id="2135715134" r:id="rId40"/>
    <p:sldId id="2135715135" r:id="rId41"/>
    <p:sldId id="2135715136" r:id="rId42"/>
    <p:sldId id="2135715158" r:id="rId43"/>
    <p:sldId id="2147471488" r:id="rId44"/>
    <p:sldId id="2147471515" r:id="rId45"/>
    <p:sldId id="2147471516" r:id="rId46"/>
    <p:sldId id="2147471518" r:id="rId47"/>
    <p:sldId id="2147471530" r:id="rId48"/>
    <p:sldId id="2147471507" r:id="rId49"/>
    <p:sldId id="2147471533" r:id="rId50"/>
    <p:sldId id="2147471532" r:id="rId51"/>
    <p:sldId id="2147471534" r:id="rId52"/>
    <p:sldId id="2147471511" r:id="rId53"/>
    <p:sldId id="2147471537" r:id="rId54"/>
    <p:sldId id="2147471536" r:id="rId55"/>
    <p:sldId id="2147471531" r:id="rId56"/>
    <p:sldId id="2147471514" r:id="rId57"/>
    <p:sldId id="2147471490" r:id="rId58"/>
    <p:sldId id="2147471372" r:id="rId59"/>
    <p:sldId id="2135714975" r:id="rId60"/>
    <p:sldId id="2147471380" r:id="rId61"/>
    <p:sldId id="2147471381" r:id="rId62"/>
    <p:sldId id="2145706760" r:id="rId63"/>
    <p:sldId id="2147471376" r:id="rId64"/>
    <p:sldId id="2147471382" r:id="rId65"/>
    <p:sldId id="2146846931" r:id="rId66"/>
    <p:sldId id="2147471378" r:id="rId67"/>
    <p:sldId id="2147471393" r:id="rId68"/>
    <p:sldId id="2141411436" r:id="rId69"/>
    <p:sldId id="2141411437" r:id="rId70"/>
    <p:sldId id="8383" r:id="rId71"/>
    <p:sldId id="2145706641" r:id="rId72"/>
    <p:sldId id="2147471386" r:id="rId73"/>
    <p:sldId id="2147471542" r:id="rId74"/>
    <p:sldId id="2147471543" r:id="rId75"/>
    <p:sldId id="2147471545" r:id="rId76"/>
    <p:sldId id="2147471546" r:id="rId77"/>
    <p:sldId id="2147471547" r:id="rId78"/>
    <p:sldId id="2147470583" r:id="rId79"/>
    <p:sldId id="2147470584" r:id="rId80"/>
    <p:sldId id="2147471493" r:id="rId81"/>
    <p:sldId id="2147471544" r:id="rId82"/>
    <p:sldId id="2147470585" r:id="rId83"/>
    <p:sldId id="2147470841" r:id="rId84"/>
    <p:sldId id="2147471384" r:id="rId85"/>
    <p:sldId id="2147471383" r:id="rId86"/>
    <p:sldId id="2147471388" r:id="rId87"/>
    <p:sldId id="2147471387" r:id="rId88"/>
    <p:sldId id="2147471389" r:id="rId89"/>
    <p:sldId id="2147471390" r:id="rId90"/>
    <p:sldId id="2147471391" r:id="rId91"/>
    <p:sldId id="2147471373" r:id="rId92"/>
    <p:sldId id="2147471424" r:id="rId93"/>
    <p:sldId id="2147471475" r:id="rId94"/>
    <p:sldId id="2147470843" r:id="rId95"/>
    <p:sldId id="2147471495" r:id="rId96"/>
    <p:sldId id="2147471394" r:id="rId97"/>
    <p:sldId id="2147470575" r:id="rId98"/>
    <p:sldId id="2147470576" r:id="rId99"/>
    <p:sldId id="2147470577" r:id="rId100"/>
    <p:sldId id="2147470776" r:id="rId101"/>
    <p:sldId id="2147471392" r:id="rId102"/>
    <p:sldId id="2147471395" r:id="rId103"/>
    <p:sldId id="2147471396" r:id="rId104"/>
    <p:sldId id="2147471397" r:id="rId105"/>
    <p:sldId id="2147471398" r:id="rId106"/>
    <p:sldId id="2147471399" r:id="rId107"/>
    <p:sldId id="2147471400" r:id="rId108"/>
    <p:sldId id="2147471483" r:id="rId109"/>
    <p:sldId id="2147471470" r:id="rId110"/>
    <p:sldId id="2147471404" r:id="rId111"/>
    <p:sldId id="2147471405" r:id="rId112"/>
    <p:sldId id="2147471406" r:id="rId113"/>
    <p:sldId id="2147471416" r:id="rId114"/>
    <p:sldId id="2147471417" r:id="rId115"/>
    <p:sldId id="2147471418" r:id="rId116"/>
    <p:sldId id="2147471419" r:id="rId117"/>
    <p:sldId id="2147471420" r:id="rId118"/>
    <p:sldId id="2147470849" r:id="rId119"/>
    <p:sldId id="2147471423" r:id="rId120"/>
    <p:sldId id="2147471476" r:id="rId121"/>
    <p:sldId id="2147471457" r:id="rId122"/>
    <p:sldId id="2141411185" r:id="rId123"/>
    <p:sldId id="2147471458" r:id="rId124"/>
    <p:sldId id="2147471459" r:id="rId125"/>
    <p:sldId id="2147471460" r:id="rId126"/>
    <p:sldId id="2147471461" r:id="rId127"/>
    <p:sldId id="2147471462" r:id="rId128"/>
    <p:sldId id="2147471421" r:id="rId129"/>
    <p:sldId id="2147471479" r:id="rId130"/>
    <p:sldId id="2147471480" r:id="rId131"/>
    <p:sldId id="2147471477" r:id="rId132"/>
    <p:sldId id="2147471428" r:id="rId133"/>
    <p:sldId id="2147471429" r:id="rId134"/>
    <p:sldId id="2147471430" r:id="rId135"/>
    <p:sldId id="2147471431" r:id="rId136"/>
    <p:sldId id="2147471432" r:id="rId137"/>
    <p:sldId id="2147471374" r:id="rId138"/>
    <p:sldId id="2147471455" r:id="rId139"/>
    <p:sldId id="2147471425" r:id="rId140"/>
    <p:sldId id="2147471471" r:id="rId141"/>
    <p:sldId id="2147471472" r:id="rId142"/>
    <p:sldId id="2147471473" r:id="rId143"/>
    <p:sldId id="2147471474" r:id="rId144"/>
    <p:sldId id="2147471426" r:id="rId145"/>
    <p:sldId id="2147471427" r:id="rId146"/>
    <p:sldId id="2147471446" r:id="rId147"/>
    <p:sldId id="2147471447" r:id="rId148"/>
    <p:sldId id="2147471448" r:id="rId149"/>
    <p:sldId id="2147471449" r:id="rId150"/>
    <p:sldId id="2147471450" r:id="rId151"/>
    <p:sldId id="2147471451" r:id="rId152"/>
    <p:sldId id="2147471481" r:id="rId153"/>
    <p:sldId id="2147471482" r:id="rId154"/>
    <p:sldId id="2147471439" r:id="rId155"/>
    <p:sldId id="2147471442" r:id="rId156"/>
    <p:sldId id="2147471440" r:id="rId157"/>
    <p:sldId id="2147471441" r:id="rId158"/>
    <p:sldId id="2147471443" r:id="rId159"/>
    <p:sldId id="2147471444" r:id="rId160"/>
    <p:sldId id="2147471445" r:id="rId161"/>
    <p:sldId id="2147470590" r:id="rId162"/>
    <p:sldId id="2147470591" r:id="rId163"/>
    <p:sldId id="2147470592" r:id="rId164"/>
    <p:sldId id="2147470593" r:id="rId165"/>
    <p:sldId id="2147471422" r:id="rId166"/>
    <p:sldId id="2147471453" r:id="rId167"/>
  </p:sldIdLst>
  <p:sldSz cx="12192000" cy="6858000"/>
  <p:notesSz cx="7772400" cy="10058400"/>
  <p:custDataLst>
    <p:tags r:id="rId17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3EE"/>
    <a:srgbClr val="FF40FF"/>
    <a:srgbClr val="B30638"/>
    <a:srgbClr val="0432FF"/>
    <a:srgbClr val="010101"/>
    <a:srgbClr val="FFFFFF"/>
    <a:srgbClr val="062060"/>
    <a:srgbClr val="A7CF35"/>
    <a:srgbClr val="181F6C"/>
    <a:srgbClr val="147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70" autoAdjust="0"/>
    <p:restoredTop sz="95964" autoAdjust="0"/>
  </p:normalViewPr>
  <p:slideViewPr>
    <p:cSldViewPr>
      <p:cViewPr varScale="1">
        <p:scale>
          <a:sx n="104" d="100"/>
          <a:sy n="104" d="100"/>
        </p:scale>
        <p:origin x="232" y="360"/>
      </p:cViewPr>
      <p:guideLst>
        <p:guide orient="horz" pos="4208"/>
        <p:guide pos="3719"/>
        <p:guide pos="211"/>
        <p:guide pos="6208"/>
        <p:guide pos="332"/>
      </p:guideLst>
    </p:cSldViewPr>
  </p:slideViewPr>
  <p:outlineViewPr>
    <p:cViewPr varScale="1">
      <p:scale>
        <a:sx n="170" d="200"/>
        <a:sy n="170" d="200"/>
      </p:scale>
      <p:origin x="0" y="-110712"/>
    </p:cViewPr>
  </p:outlineViewPr>
  <p:notesTextViewPr>
    <p:cViewPr>
      <p:scale>
        <a:sx n="100" d="100"/>
        <a:sy n="100" d="100"/>
      </p:scale>
      <p:origin x="0" y="0"/>
    </p:cViewPr>
  </p:notesTextViewPr>
  <p:sorterViewPr>
    <p:cViewPr>
      <p:scale>
        <a:sx n="175" d="100"/>
        <a:sy n="17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gs" Target="tags/tag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commentAuthors" Target="commen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customXml" Target="../customXml/item2.xml"/><Relationship Id="rId172"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customXml" Target="../customXml/item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customXml" Target="../customXml/item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D93-824E-B09F-0E1C8260CF67}"/>
              </c:ext>
            </c:extLst>
          </c:dPt>
          <c:dLbls>
            <c:dLbl>
              <c:idx val="0"/>
              <c:tx>
                <c:rich>
                  <a:bodyPr/>
                  <a:lstStyle/>
                  <a:p>
                    <a:fld id="{BEA580DC-6CC0-714A-84F1-DAF1243EF52B}" type="VALUE">
                      <a:rPr lang="en-US" sz="18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D93-824E-B09F-0E1C8260CF67}"/>
                </c:ext>
              </c:extLst>
            </c:dLbl>
            <c:dLbl>
              <c:idx val="1"/>
              <c:tx>
                <c:rich>
                  <a:bodyPr/>
                  <a:lstStyle/>
                  <a:p>
                    <a:fld id="{720D1C7D-28A9-CE4C-AE3A-105BF13536ED}" type="VALUE">
                      <a:rPr lang="en-US" sz="18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D93-824E-B09F-0E1C8260CF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Anthracycline</c:v>
                </c:pt>
                <c:pt idx="1">
                  <c:v>Non-Anthracycline</c:v>
                </c:pt>
              </c:strCache>
            </c:strRef>
          </c:cat>
          <c:val>
            <c:numRef>
              <c:f>Sheet1!$B$2:$B$3</c:f>
              <c:numCache>
                <c:formatCode>0%</c:formatCode>
                <c:ptCount val="2"/>
                <c:pt idx="0">
                  <c:v>0.68</c:v>
                </c:pt>
                <c:pt idx="1">
                  <c:v>0.67</c:v>
                </c:pt>
              </c:numCache>
            </c:numRef>
          </c:val>
          <c:extLst>
            <c:ext xmlns:c16="http://schemas.microsoft.com/office/drawing/2014/chart" uri="{C3380CC4-5D6E-409C-BE32-E72D297353CC}">
              <c16:uniqueId val="{00000000-ED93-824E-B09F-0E1C8260CF67}"/>
            </c:ext>
          </c:extLst>
        </c:ser>
        <c:dLbls>
          <c:showLegendKey val="0"/>
          <c:showVal val="0"/>
          <c:showCatName val="0"/>
          <c:showSerName val="0"/>
          <c:showPercent val="0"/>
          <c:showBubbleSize val="0"/>
        </c:dLbls>
        <c:gapWidth val="182"/>
        <c:axId val="759397104"/>
        <c:axId val="401282512"/>
      </c:barChart>
      <c:catAx>
        <c:axId val="75939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1282512"/>
        <c:crosses val="autoZero"/>
        <c:auto val="1"/>
        <c:lblAlgn val="ctr"/>
        <c:lblOffset val="100"/>
        <c:noMultiLvlLbl val="0"/>
      </c:catAx>
      <c:valAx>
        <c:axId val="4012825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err="1"/>
                  <a:t>pCR</a:t>
                </a:r>
                <a:r>
                  <a:rPr lang="en-US" dirty="0"/>
                  <a:t> Rate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939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F6A-7B45-9634-F75ADFEC5ED0}"/>
              </c:ext>
            </c:extLst>
          </c:dPt>
          <c:dLbls>
            <c:dLbl>
              <c:idx val="0"/>
              <c:tx>
                <c:rich>
                  <a:bodyPr/>
                  <a:lstStyle/>
                  <a:p>
                    <a:fld id="{7BD2DD79-42CF-E040-A4D3-1708535F42EC}" type="VALUE">
                      <a:rPr lang="en-US" sz="18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6A-7B45-9634-F75ADFEC5ED0}"/>
                </c:ext>
              </c:extLst>
            </c:dLbl>
            <c:dLbl>
              <c:idx val="1"/>
              <c:tx>
                <c:rich>
                  <a:bodyPr/>
                  <a:lstStyle/>
                  <a:p>
                    <a:fld id="{533EE297-B0B0-9E40-82C1-216251052678}" type="VALUE">
                      <a:rPr lang="en-US" sz="18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6A-7B45-9634-F75ADFEC5ED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Anthracycline</c:v>
                </c:pt>
                <c:pt idx="1">
                  <c:v>Non-Anthracycline</c:v>
                </c:pt>
              </c:strCache>
            </c:strRef>
          </c:cat>
          <c:val>
            <c:numRef>
              <c:f>Sheet1!$B$2:$B$3</c:f>
              <c:numCache>
                <c:formatCode>0%</c:formatCode>
                <c:ptCount val="2"/>
                <c:pt idx="0">
                  <c:v>0.1</c:v>
                </c:pt>
                <c:pt idx="1">
                  <c:v>0.01</c:v>
                </c:pt>
              </c:numCache>
            </c:numRef>
          </c:val>
          <c:extLst>
            <c:ext xmlns:c16="http://schemas.microsoft.com/office/drawing/2014/chart" uri="{C3380CC4-5D6E-409C-BE32-E72D297353CC}">
              <c16:uniqueId val="{00000002-EF6A-7B45-9634-F75ADFEC5ED0}"/>
            </c:ext>
          </c:extLst>
        </c:ser>
        <c:dLbls>
          <c:dLblPos val="outEnd"/>
          <c:showLegendKey val="0"/>
          <c:showVal val="1"/>
          <c:showCatName val="0"/>
          <c:showSerName val="0"/>
          <c:showPercent val="0"/>
          <c:showBubbleSize val="0"/>
        </c:dLbls>
        <c:gapWidth val="182"/>
        <c:axId val="420064064"/>
        <c:axId val="409904128"/>
      </c:barChart>
      <c:catAx>
        <c:axId val="42006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904128"/>
        <c:crosses val="autoZero"/>
        <c:auto val="1"/>
        <c:lblAlgn val="ctr"/>
        <c:lblOffset val="100"/>
        <c:noMultiLvlLbl val="0"/>
      </c:catAx>
      <c:valAx>
        <c:axId val="409904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Gr</a:t>
                </a:r>
                <a:r>
                  <a:rPr lang="en-US" baseline="0" dirty="0"/>
                  <a:t> ≥3 Febrile Neutropenia</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006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9/2/22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020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3561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6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318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75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757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6657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466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3631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3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0862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2CEE0D1-1E97-457A-AD2D-D90D4F30CBF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935889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37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037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itchFamily="-72" charset="0"/>
                <a:ea typeface="MS PGothic" charset="0"/>
              </a:rPr>
              <a:t>Triple-Negative Breast Cancer</a:t>
            </a:r>
          </a:p>
        </p:txBody>
      </p:sp>
      <p:sp>
        <p:nvSpPr>
          <p:cNvPr id="5" name="Footer Placeholder 4"/>
          <p:cNvSpPr>
            <a:spLocks noGrp="1"/>
          </p:cNvSpPr>
          <p:nvPr>
            <p:ph type="ftr" sz="quarter" idx="4"/>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
        <p:nvSpPr>
          <p:cNvPr id="6" name="Slide Number Placeholder 5"/>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1FF50E98-AC92-C54A-ACBD-9B80212ADB1C}"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80</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00236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871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685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3708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685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703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898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135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18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680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47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22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5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1339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57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4641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841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375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3352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363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7103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1534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5438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200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38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75934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04019013"/>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5215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6232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1527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6226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2873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173921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8703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44950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46626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2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400944443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53512"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7C1F52EB-6C2D-674A-82A0-471D3200F72F}"/>
              </a:ext>
            </a:extLst>
          </p:cNvPr>
          <p:cNvSpPr>
            <a:spLocks noGrp="1"/>
          </p:cNvSpPr>
          <p:nvPr>
            <p:ph idx="46" hasCustomPrompt="1"/>
          </p:nvPr>
        </p:nvSpPr>
        <p:spPr>
          <a:xfrm>
            <a:off x="2953512" y="270345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AED75C6D-332C-3A48-A024-37FB50FF183B}"/>
              </a:ext>
            </a:extLst>
          </p:cNvPr>
          <p:cNvSpPr>
            <a:spLocks noGrp="1"/>
          </p:cNvSpPr>
          <p:nvPr>
            <p:ph idx="47" hasCustomPrompt="1"/>
          </p:nvPr>
        </p:nvSpPr>
        <p:spPr>
          <a:xfrm>
            <a:off x="8450545" y="380904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D58B4B5E-85B7-E345-845B-AE321385857F}"/>
              </a:ext>
            </a:extLst>
          </p:cNvPr>
          <p:cNvSpPr>
            <a:spLocks noGrp="1"/>
          </p:cNvSpPr>
          <p:nvPr>
            <p:ph idx="48" hasCustomPrompt="1"/>
          </p:nvPr>
        </p:nvSpPr>
        <p:spPr>
          <a:xfrm>
            <a:off x="8450545" y="159678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08347AB1-7525-5E4A-BC6D-43EA305B8FD2}"/>
              </a:ext>
            </a:extLst>
          </p:cNvPr>
          <p:cNvSpPr>
            <a:spLocks noGrp="1"/>
          </p:cNvSpPr>
          <p:nvPr>
            <p:ph idx="49" hasCustomPrompt="1"/>
          </p:nvPr>
        </p:nvSpPr>
        <p:spPr>
          <a:xfrm>
            <a:off x="2953512"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F24E889D-982D-A845-A2D1-D7B2152E406F}"/>
              </a:ext>
            </a:extLst>
          </p:cNvPr>
          <p:cNvSpPr>
            <a:spLocks noGrp="1"/>
          </p:cNvSpPr>
          <p:nvPr>
            <p:ph idx="50" hasCustomPrompt="1"/>
          </p:nvPr>
        </p:nvSpPr>
        <p:spPr>
          <a:xfrm>
            <a:off x="8450545" y="270387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15559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7660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032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00848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494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938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03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14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519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5802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991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93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751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16048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52259803"/>
      </p:ext>
    </p:extLst>
  </p:cSld>
  <p:clrMapOvr>
    <a:masterClrMapping/>
  </p:clrMapOvr>
  <p:transition spd="slow"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527340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02206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73929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34526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4933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2541439"/>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6576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480429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8449056" y="4783373"/>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75772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93530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5580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1040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65028029"/>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 id="2147485173" r:id="rId12"/>
    <p:sldLayoutId id="2147485174" r:id="rId13"/>
    <p:sldLayoutId id="2147485175" r:id="rId14"/>
    <p:sldLayoutId id="2147485176" r:id="rId15"/>
    <p:sldLayoutId id="2147485177" r:id="rId16"/>
    <p:sldLayoutId id="2147485178" r:id="rId17"/>
    <p:sldLayoutId id="2147485179" r:id="rId18"/>
    <p:sldLayoutId id="2147485180" r:id="rId19"/>
    <p:sldLayoutId id="2147485181" r:id="rId20"/>
    <p:sldLayoutId id="2147485182" r:id="rId21"/>
    <p:sldLayoutId id="2147485183" r:id="rId22"/>
    <p:sldLayoutId id="2147485184" r:id="rId23"/>
    <p:sldLayoutId id="2147485185" r:id="rId24"/>
    <p:sldLayoutId id="2147485186" r:id="rId25"/>
    <p:sldLayoutId id="2147485187"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337290318"/>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 id="2147485218" r:id="rId12"/>
    <p:sldLayoutId id="2147485219" r:id="rId13"/>
    <p:sldLayoutId id="2147485220" r:id="rId14"/>
    <p:sldLayoutId id="2147485221" r:id="rId15"/>
    <p:sldLayoutId id="2147485222" r:id="rId16"/>
    <p:sldLayoutId id="2147485223" r:id="rId17"/>
    <p:sldLayoutId id="2147485224" r:id="rId18"/>
    <p:sldLayoutId id="2147485225" r:id="rId19"/>
    <p:sldLayoutId id="2147485226" r:id="rId20"/>
    <p:sldLayoutId id="2147485227" r:id="rId21"/>
    <p:sldLayoutId id="2147485228" r:id="rId22"/>
    <p:sldLayoutId id="2147485229"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3.wdp"/></Relationships>
</file>

<file path=ppt/slides/_rels/slide16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332656"/>
            <a:ext cx="12192000" cy="2088232"/>
          </a:xfrm>
        </p:spPr>
        <p:txBody>
          <a:bodyPr wrap="square" anchor="ctr">
            <a:noAutofit/>
          </a:bodyPr>
          <a:lstStyle/>
          <a:p>
            <a:r>
              <a:rPr lang="en-US" sz="5400" i="1" dirty="0"/>
              <a:t>Meet The Professor</a:t>
            </a:r>
            <a:br>
              <a:rPr lang="en-US" sz="4800" dirty="0"/>
            </a:br>
            <a:r>
              <a:rPr lang="en-US" sz="4400" dirty="0"/>
              <a:t>Optimizing the Management </a:t>
            </a:r>
            <a:br>
              <a:rPr lang="en-US" sz="4400" dirty="0"/>
            </a:br>
            <a:r>
              <a:rPr lang="en-US" sz="4400" dirty="0"/>
              <a:t>of HER2-Positive Breast Cancer</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292494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160"/>
              </a:lnSpc>
              <a:defRPr/>
            </a:pPr>
            <a:r>
              <a:rPr lang="en-US" sz="3200" dirty="0">
                <a:solidFill>
                  <a:srgbClr val="002060"/>
                </a:solidFill>
                <a:latin typeface="Calibri" panose="020F0502020204030204" pitchFamily="34" charset="0"/>
                <a:ea typeface="MS PGothic" charset="0"/>
                <a:cs typeface="Calibri" panose="020F0502020204030204" pitchFamily="34" charset="0"/>
              </a:rPr>
              <a:t>Mark D Pegram, MD</a:t>
            </a:r>
            <a:br>
              <a:rPr lang="en-US" sz="320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Susy Yuan-Huey Hung Endowed Professor of Oncology</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Director, Clinical and Translational Research Unit</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Associate Dean for Clinical Research Quality</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Stanford University School of Medicine</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Associate Director for Clinical Research</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Stanford Comprehensive Cancer Institute</a:t>
            </a:r>
            <a:br>
              <a:rPr lang="en-US" sz="3200" b="0" dirty="0">
                <a:solidFill>
                  <a:srgbClr val="002060"/>
                </a:solidFill>
                <a:latin typeface="Calibri" panose="020F0502020204030204" pitchFamily="34" charset="0"/>
                <a:ea typeface="MS PGothic" charset="0"/>
                <a:cs typeface="Calibri" panose="020F0502020204030204" pitchFamily="34" charset="0"/>
              </a:rPr>
            </a:br>
            <a:r>
              <a:rPr lang="en-US" sz="3200" b="0" dirty="0">
                <a:solidFill>
                  <a:srgbClr val="002060"/>
                </a:solidFill>
                <a:latin typeface="Calibri" panose="020F0502020204030204" pitchFamily="34" charset="0"/>
                <a:ea typeface="MS PGothic" charset="0"/>
                <a:cs typeface="Calibri" panose="020F0502020204030204" pitchFamily="34" charset="0"/>
              </a:rPr>
              <a:t>Stanford, California</a:t>
            </a:r>
            <a:endPar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853656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D0A78-1682-1A4E-9263-C1F84BE3F411}"/>
              </a:ext>
            </a:extLst>
          </p:cNvPr>
          <p:cNvSpPr>
            <a:spLocks noGrp="1"/>
          </p:cNvSpPr>
          <p:nvPr>
            <p:ph idx="1"/>
          </p:nvPr>
        </p:nvSpPr>
        <p:spPr>
          <a:xfrm>
            <a:off x="920747" y="1124744"/>
            <a:ext cx="10215813" cy="4176464"/>
          </a:xfrm>
        </p:spPr>
        <p:txBody>
          <a:bodyPr/>
          <a:lstStyle/>
          <a:p>
            <a:pPr marL="98425" indent="0">
              <a:lnSpc>
                <a:spcPct val="130000"/>
              </a:lnSpc>
              <a:spcBef>
                <a:spcPts val="0"/>
              </a:spcBef>
              <a:spcAft>
                <a:spcPts val="0"/>
              </a:spcAft>
              <a:buNone/>
            </a:pPr>
            <a:r>
              <a:rPr lang="en-US" sz="2400" dirty="0">
                <a:solidFill>
                  <a:schemeClr val="tx1"/>
                </a:solidFill>
              </a:rPr>
              <a:t>“The following statements </a:t>
            </a:r>
            <a:r>
              <a:rPr lang="en-US" sz="2400">
                <a:solidFill>
                  <a:schemeClr val="tx1"/>
                </a:solidFill>
              </a:rPr>
              <a:t>are true: </a:t>
            </a:r>
            <a:r>
              <a:rPr lang="en-US" sz="2400" dirty="0">
                <a:solidFill>
                  <a:schemeClr val="tx1"/>
                </a:solidFill>
              </a:rPr>
              <a:t>as of </a:t>
            </a:r>
            <a:r>
              <a:rPr lang="en-US" sz="2400">
                <a:solidFill>
                  <a:schemeClr val="tx1"/>
                </a:solidFill>
              </a:rPr>
              <a:t>this writing, </a:t>
            </a:r>
            <a:r>
              <a:rPr lang="en-US" sz="2400" dirty="0"/>
              <a:t>there has been no prospective randomized trial that has demonstrated an OS benefit from the addition of anthracyclines to </a:t>
            </a:r>
            <a:r>
              <a:rPr lang="en-US" sz="2400" dirty="0" err="1"/>
              <a:t>taxane</a:t>
            </a:r>
            <a:r>
              <a:rPr lang="en-US" sz="2400" dirty="0"/>
              <a:t>-based chemotherapy in the curative setting … no randomized study has shown the addition of anthracycline to a </a:t>
            </a:r>
            <a:r>
              <a:rPr lang="en-US" sz="2400" dirty="0" err="1"/>
              <a:t>taxane</a:t>
            </a:r>
            <a:r>
              <a:rPr lang="en-US" sz="2400" dirty="0"/>
              <a:t>/trastuzumab-based regimen improves outcomes for HER2-amplified breast cancer … Thus, rather than asking which patients can be safely be treated </a:t>
            </a:r>
            <a:r>
              <a:rPr lang="en-US" sz="2400" i="1" dirty="0"/>
              <a:t>without</a:t>
            </a:r>
            <a:r>
              <a:rPr lang="en-US" sz="2400" dirty="0"/>
              <a:t> an anthracycline, we should be asking, does the data clearly exist to warrant the use of an anthracycline, keeping in mind that in many cases we are potentially harming patients more than helping them.”</a:t>
            </a:r>
          </a:p>
        </p:txBody>
      </p:sp>
      <p:sp>
        <p:nvSpPr>
          <p:cNvPr id="4" name="TextBox 3">
            <a:extLst>
              <a:ext uri="{FF2B5EF4-FFF2-40B4-BE49-F238E27FC236}">
                <a16:creationId xmlns:a16="http://schemas.microsoft.com/office/drawing/2014/main" id="{5AA78401-2C9D-A4CB-FF82-F2E01F57BB63}"/>
              </a:ext>
            </a:extLst>
          </p:cNvPr>
          <p:cNvSpPr txBox="1"/>
          <p:nvPr/>
        </p:nvSpPr>
        <p:spPr>
          <a:xfrm>
            <a:off x="-3395" y="6514189"/>
            <a:ext cx="48610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NPJ Breast Cancer </a:t>
            </a:r>
            <a:r>
              <a:rPr lang="en-US" sz="1500" b="0" dirty="0">
                <a:solidFill>
                  <a:schemeClr val="tx1"/>
                </a:solidFill>
                <a:latin typeface="Calibri" panose="020F0502020204030204" pitchFamily="34" charset="0"/>
                <a:cs typeface="Calibri" panose="020F0502020204030204" pitchFamily="34" charset="0"/>
              </a:rPr>
              <a:t>2021 October 8;7(1):134.</a:t>
            </a:r>
          </a:p>
        </p:txBody>
      </p:sp>
    </p:spTree>
    <p:extLst>
      <p:ext uri="{BB962C8B-B14F-4D97-AF65-F5344CB8AC3E}">
        <p14:creationId xmlns:p14="http://schemas.microsoft.com/office/powerpoint/2010/main" val="55862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a:xfrm>
            <a:off x="912286" y="44624"/>
            <a:ext cx="10358967" cy="1143000"/>
          </a:xfrm>
        </p:spPr>
        <p:txBody>
          <a:bodyPr/>
          <a:lstStyle/>
          <a:p>
            <a:r>
              <a:rPr lang="en-US" dirty="0"/>
              <a:t>DESTINY-Breast03: Safety Update Overview </a:t>
            </a:r>
          </a:p>
        </p:txBody>
      </p:sp>
      <p:sp>
        <p:nvSpPr>
          <p:cNvPr id="3" name="TextBox 2">
            <a:extLst>
              <a:ext uri="{FF2B5EF4-FFF2-40B4-BE49-F238E27FC236}">
                <a16:creationId xmlns:a16="http://schemas.microsoft.com/office/drawing/2014/main" id="{6F8D0C74-4F19-38D5-C807-D125BCD51635}"/>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pic>
        <p:nvPicPr>
          <p:cNvPr id="5" name="Picture 4" descr="Table&#10;&#10;Description automatically generated">
            <a:extLst>
              <a:ext uri="{FF2B5EF4-FFF2-40B4-BE49-F238E27FC236}">
                <a16:creationId xmlns:a16="http://schemas.microsoft.com/office/drawing/2014/main" id="{6FD419A3-38F3-5068-DF7D-55A7EDEE8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091510"/>
            <a:ext cx="11233248" cy="4712401"/>
          </a:xfrm>
          <a:prstGeom prst="rect">
            <a:avLst/>
          </a:prstGeom>
        </p:spPr>
      </p:pic>
      <p:sp>
        <p:nvSpPr>
          <p:cNvPr id="6" name="TextBox 5">
            <a:extLst>
              <a:ext uri="{FF2B5EF4-FFF2-40B4-BE49-F238E27FC236}">
                <a16:creationId xmlns:a16="http://schemas.microsoft.com/office/drawing/2014/main" id="{5F640F40-425B-D04D-A8CB-B646D4F6E5C5}"/>
              </a:ext>
            </a:extLst>
          </p:cNvPr>
          <p:cNvSpPr txBox="1"/>
          <p:nvPr/>
        </p:nvSpPr>
        <p:spPr>
          <a:xfrm>
            <a:off x="500437" y="5846033"/>
            <a:ext cx="35585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TEAE = treatment-emergent adverse event</a:t>
            </a:r>
          </a:p>
        </p:txBody>
      </p:sp>
    </p:spTree>
    <p:extLst>
      <p:ext uri="{BB962C8B-B14F-4D97-AF65-F5344CB8AC3E}">
        <p14:creationId xmlns:p14="http://schemas.microsoft.com/office/powerpoint/2010/main" val="410173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a:xfrm>
            <a:off x="912286" y="35361"/>
            <a:ext cx="10358967" cy="1143000"/>
          </a:xfrm>
        </p:spPr>
        <p:txBody>
          <a:bodyPr/>
          <a:lstStyle/>
          <a:p>
            <a:r>
              <a:rPr lang="en-US" dirty="0"/>
              <a:t>DESTINY-Breast03: Drug-Related TEAEs in ≥20% of Patients</a:t>
            </a:r>
          </a:p>
        </p:txBody>
      </p:sp>
      <p:pic>
        <p:nvPicPr>
          <p:cNvPr id="6" name="Picture 5" descr="Table&#10;&#10;Description automatically generated">
            <a:extLst>
              <a:ext uri="{FF2B5EF4-FFF2-40B4-BE49-F238E27FC236}">
                <a16:creationId xmlns:a16="http://schemas.microsoft.com/office/drawing/2014/main" id="{B0244C34-3703-191E-CD94-A44FC6444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052736"/>
            <a:ext cx="8724602" cy="5145022"/>
          </a:xfrm>
          <a:prstGeom prst="rect">
            <a:avLst/>
          </a:prstGeom>
        </p:spPr>
      </p:pic>
      <p:sp>
        <p:nvSpPr>
          <p:cNvPr id="5" name="TextBox 4">
            <a:extLst>
              <a:ext uri="{FF2B5EF4-FFF2-40B4-BE49-F238E27FC236}">
                <a16:creationId xmlns:a16="http://schemas.microsoft.com/office/drawing/2014/main" id="{405BC84A-BA06-7B4E-8983-394C8B193AF8}"/>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spTree>
    <p:extLst>
      <p:ext uri="{BB962C8B-B14F-4D97-AF65-F5344CB8AC3E}">
        <p14:creationId xmlns:p14="http://schemas.microsoft.com/office/powerpoint/2010/main" val="280706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a:xfrm>
            <a:off x="912286" y="44796"/>
            <a:ext cx="10358967" cy="1143000"/>
          </a:xfrm>
        </p:spPr>
        <p:txBody>
          <a:bodyPr/>
          <a:lstStyle/>
          <a:p>
            <a:r>
              <a:rPr lang="en-US" dirty="0"/>
              <a:t>DESTINY-Breast03: Time to First Onset of TEAEs</a:t>
            </a:r>
          </a:p>
        </p:txBody>
      </p:sp>
      <p:pic>
        <p:nvPicPr>
          <p:cNvPr id="5" name="Picture 4" descr="Table&#10;&#10;Description automatically generated">
            <a:extLst>
              <a:ext uri="{FF2B5EF4-FFF2-40B4-BE49-F238E27FC236}">
                <a16:creationId xmlns:a16="http://schemas.microsoft.com/office/drawing/2014/main" id="{396754AC-2FA1-C5FA-3C6D-D94CCBC36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82" y="1370013"/>
            <a:ext cx="10873208" cy="4556716"/>
          </a:xfrm>
          <a:prstGeom prst="rect">
            <a:avLst/>
          </a:prstGeom>
        </p:spPr>
      </p:pic>
      <p:sp>
        <p:nvSpPr>
          <p:cNvPr id="6" name="TextBox 5">
            <a:extLst>
              <a:ext uri="{FF2B5EF4-FFF2-40B4-BE49-F238E27FC236}">
                <a16:creationId xmlns:a16="http://schemas.microsoft.com/office/drawing/2014/main" id="{7299DF12-D699-F04A-B429-94FE09F4CC41}"/>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sp>
        <p:nvSpPr>
          <p:cNvPr id="7" name="TextBox 6">
            <a:extLst>
              <a:ext uri="{FF2B5EF4-FFF2-40B4-BE49-F238E27FC236}">
                <a16:creationId xmlns:a16="http://schemas.microsoft.com/office/drawing/2014/main" id="{2B8ACA71-359D-D549-A8D4-B0A697A9E006}"/>
              </a:ext>
            </a:extLst>
          </p:cNvPr>
          <p:cNvSpPr txBox="1"/>
          <p:nvPr/>
        </p:nvSpPr>
        <p:spPr>
          <a:xfrm>
            <a:off x="436043" y="5961943"/>
            <a:ext cx="241155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ILD = interstitial lung disease</a:t>
            </a:r>
          </a:p>
        </p:txBody>
      </p:sp>
    </p:spTree>
    <p:extLst>
      <p:ext uri="{BB962C8B-B14F-4D97-AF65-F5344CB8AC3E}">
        <p14:creationId xmlns:p14="http://schemas.microsoft.com/office/powerpoint/2010/main" val="200775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p:txBody>
          <a:bodyPr/>
          <a:lstStyle/>
          <a:p>
            <a:r>
              <a:rPr lang="en-US" dirty="0"/>
              <a:t>DESTINY-Breast03: Prevalence of Nausea and Vomiting</a:t>
            </a:r>
          </a:p>
        </p:txBody>
      </p:sp>
      <p:pic>
        <p:nvPicPr>
          <p:cNvPr id="6" name="Picture 5" descr="Chart, bar chart, histogram&#10;&#10;Description automatically generated">
            <a:extLst>
              <a:ext uri="{FF2B5EF4-FFF2-40B4-BE49-F238E27FC236}">
                <a16:creationId xmlns:a16="http://schemas.microsoft.com/office/drawing/2014/main" id="{3BD1CF5D-34FA-E176-F31B-C20B86A75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747908"/>
            <a:ext cx="11953328" cy="3430684"/>
          </a:xfrm>
          <a:prstGeom prst="rect">
            <a:avLst/>
          </a:prstGeom>
        </p:spPr>
      </p:pic>
      <p:sp>
        <p:nvSpPr>
          <p:cNvPr id="5" name="TextBox 4">
            <a:extLst>
              <a:ext uri="{FF2B5EF4-FFF2-40B4-BE49-F238E27FC236}">
                <a16:creationId xmlns:a16="http://schemas.microsoft.com/office/drawing/2014/main" id="{05B2883F-AFE6-D54E-852F-32E9E09621BA}"/>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spTree>
    <p:extLst>
      <p:ext uri="{BB962C8B-B14F-4D97-AF65-F5344CB8AC3E}">
        <p14:creationId xmlns:p14="http://schemas.microsoft.com/office/powerpoint/2010/main" val="94548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p:txBody>
          <a:bodyPr/>
          <a:lstStyle/>
          <a:p>
            <a:r>
              <a:rPr lang="en-US" dirty="0"/>
              <a:t>DESTINY-Breast03: Prevalence of Fatigue and Alopecia</a:t>
            </a:r>
          </a:p>
        </p:txBody>
      </p:sp>
      <p:pic>
        <p:nvPicPr>
          <p:cNvPr id="5" name="Picture 4" descr="Chart, bar chart, histogram&#10;&#10;Description automatically generated">
            <a:extLst>
              <a:ext uri="{FF2B5EF4-FFF2-40B4-BE49-F238E27FC236}">
                <a16:creationId xmlns:a16="http://schemas.microsoft.com/office/drawing/2014/main" id="{37AABBED-C43C-AAFE-ABC9-590296F90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04800"/>
            <a:ext cx="11881320" cy="3746362"/>
          </a:xfrm>
          <a:prstGeom prst="rect">
            <a:avLst/>
          </a:prstGeom>
        </p:spPr>
      </p:pic>
      <p:sp>
        <p:nvSpPr>
          <p:cNvPr id="6" name="TextBox 5">
            <a:extLst>
              <a:ext uri="{FF2B5EF4-FFF2-40B4-BE49-F238E27FC236}">
                <a16:creationId xmlns:a16="http://schemas.microsoft.com/office/drawing/2014/main" id="{2CD4708D-1D7E-9E49-BA96-58B6A0ED70FD}"/>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spTree>
    <p:extLst>
      <p:ext uri="{BB962C8B-B14F-4D97-AF65-F5344CB8AC3E}">
        <p14:creationId xmlns:p14="http://schemas.microsoft.com/office/powerpoint/2010/main" val="1894930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16F4-2051-6B03-131F-0F3B886AA058}"/>
              </a:ext>
            </a:extLst>
          </p:cNvPr>
          <p:cNvSpPr>
            <a:spLocks noGrp="1"/>
          </p:cNvSpPr>
          <p:nvPr>
            <p:ph type="title"/>
          </p:nvPr>
        </p:nvSpPr>
        <p:spPr/>
        <p:txBody>
          <a:bodyPr/>
          <a:lstStyle/>
          <a:p>
            <a:r>
              <a:rPr lang="en-US" dirty="0"/>
              <a:t>DESTINY-Breast03: Adjudicated Drug-Related ILD/Pneumonitis</a:t>
            </a:r>
          </a:p>
        </p:txBody>
      </p:sp>
      <p:pic>
        <p:nvPicPr>
          <p:cNvPr id="6" name="Picture 5" descr="Table&#10;&#10;Description automatically generated">
            <a:extLst>
              <a:ext uri="{FF2B5EF4-FFF2-40B4-BE49-F238E27FC236}">
                <a16:creationId xmlns:a16="http://schemas.microsoft.com/office/drawing/2014/main" id="{3ED5D88D-C8CB-AC2C-FA18-B53F6EAF3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 y="1268760"/>
            <a:ext cx="11737304" cy="4703136"/>
          </a:xfrm>
          <a:prstGeom prst="rect">
            <a:avLst/>
          </a:prstGeom>
        </p:spPr>
      </p:pic>
      <p:sp>
        <p:nvSpPr>
          <p:cNvPr id="5" name="TextBox 4">
            <a:extLst>
              <a:ext uri="{FF2B5EF4-FFF2-40B4-BE49-F238E27FC236}">
                <a16:creationId xmlns:a16="http://schemas.microsoft.com/office/drawing/2014/main" id="{0EDF12A6-FFBE-5B46-95BA-5427D876ECD5}"/>
              </a:ext>
            </a:extLst>
          </p:cNvPr>
          <p:cNvSpPr txBox="1"/>
          <p:nvPr/>
        </p:nvSpPr>
        <p:spPr>
          <a:xfrm>
            <a:off x="191344" y="6477098"/>
            <a:ext cx="36018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1000.</a:t>
            </a:r>
          </a:p>
        </p:txBody>
      </p:sp>
    </p:spTree>
    <p:extLst>
      <p:ext uri="{BB962C8B-B14F-4D97-AF65-F5344CB8AC3E}">
        <p14:creationId xmlns:p14="http://schemas.microsoft.com/office/powerpoint/2010/main" val="186956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EE293CC-4838-3A72-A099-FA6634995116}"/>
              </a:ext>
            </a:extLst>
          </p:cNvPr>
          <p:cNvCxnSpPr>
            <a:cxnSpLocks/>
          </p:cNvCxnSpPr>
          <p:nvPr/>
        </p:nvCxnSpPr>
        <p:spPr bwMode="auto">
          <a:xfrm>
            <a:off x="6754219" y="3264125"/>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DESTINY-Breast09 Phase III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9416" y="5782745"/>
            <a:ext cx="10216767" cy="41549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387492"/>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1875059"/>
            <a:ext cx="0" cy="2855092"/>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a:cxnSpLocks/>
          </p:cNvCxnSpPr>
          <p:nvPr/>
        </p:nvCxnSpPr>
        <p:spPr bwMode="auto">
          <a:xfrm>
            <a:off x="6518002" y="4718214"/>
            <a:ext cx="766154"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a:cxnSpLocks/>
          </p:cNvCxnSpPr>
          <p:nvPr/>
        </p:nvCxnSpPr>
        <p:spPr bwMode="auto">
          <a:xfrm>
            <a:off x="6518002" y="1892525"/>
            <a:ext cx="766154"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2842337903"/>
              </p:ext>
            </p:extLst>
          </p:nvPr>
        </p:nvGraphicFramePr>
        <p:xfrm>
          <a:off x="839416" y="980731"/>
          <a:ext cx="5036581" cy="5338724"/>
        </p:xfrm>
        <a:graphic>
          <a:graphicData uri="http://schemas.openxmlformats.org/drawingml/2006/table">
            <a:tbl>
              <a:tblPr/>
              <a:tblGrid>
                <a:gridCol w="5036581">
                  <a:extLst>
                    <a:ext uri="{9D8B030D-6E8A-4147-A177-3AD203B41FA5}">
                      <a16:colId xmlns:a16="http://schemas.microsoft.com/office/drawing/2014/main" val="20000"/>
                    </a:ext>
                  </a:extLst>
                </a:gridCol>
              </a:tblGrid>
              <a:tr h="545708">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1,134</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3655162">
                <a:tc>
                  <a:txBody>
                    <a:bodyPr/>
                    <a:lstStyle/>
                    <a:p>
                      <a:pPr marL="0" marR="0" lvl="0" indent="0" algn="l" defTabSz="914400" rtl="0" eaLnBrk="1" fontAlgn="base" latinLnBrk="0" hangingPunct="1">
                        <a:lnSpc>
                          <a:spcPct val="100000"/>
                        </a:lnSpc>
                        <a:spcBef>
                          <a:spcPts val="600"/>
                        </a:spcBef>
                        <a:spcAft>
                          <a:spcPts val="600"/>
                        </a:spcAft>
                        <a:buClrTx/>
                        <a:buSzTx/>
                        <a:buFont typeface="Arial"/>
                        <a:buNone/>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Pathologically documented breast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Advanced or metastatic</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Locally assessed and prospectively centrally confirmed as IHC 3+ or ISH+</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Documented by local testing as HR-positive or negative in the metastatic setting</a:t>
                      </a:r>
                    </a:p>
                    <a:p>
                      <a:pPr marL="0" marR="0" lvl="0" indent="0" algn="l" defTabSz="914400" rtl="0" eaLnBrk="1" fontAlgn="base" latinLnBrk="0" hangingPunct="1">
                        <a:lnSpc>
                          <a:spcPct val="100000"/>
                        </a:lnSpc>
                        <a:spcBef>
                          <a:spcPts val="600"/>
                        </a:spcBef>
                        <a:spcAft>
                          <a:spcPts val="600"/>
                        </a:spcAft>
                        <a:buClrTx/>
                        <a:buSzTx/>
                        <a:buFont typeface="Arial"/>
                        <a:buNone/>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No prior chemotherapy or HER2-targeted therapy for advanced or metastatic disease or only 1 previous line of ET in the metastatic setting</a:t>
                      </a:r>
                    </a:p>
                    <a:p>
                      <a:pPr marL="0" marR="0" lvl="0" indent="0" algn="l" defTabSz="914400" rtl="0" eaLnBrk="1" fontAlgn="base" latinLnBrk="0" hangingPunct="1">
                        <a:lnSpc>
                          <a:spcPct val="100000"/>
                        </a:lnSpc>
                        <a:spcBef>
                          <a:spcPts val="600"/>
                        </a:spcBef>
                        <a:spcAft>
                          <a:spcPts val="600"/>
                        </a:spcAft>
                        <a:buClrTx/>
                        <a:buSzTx/>
                        <a:buFont typeface="Arial"/>
                        <a:buNone/>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Prior (neo)adjuvant chemotherapy or HER2-targeted therapy allowed if &gt;6 months from treatment to diagnosis of metastasis</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356755" y="1211417"/>
            <a:ext cx="4325117" cy="1327284"/>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a:t>
            </a:r>
          </a:p>
          <a:p>
            <a:pPr marL="0" marR="0" lvl="0" indent="0" algn="ctr" defTabSz="455613" rtl="0" eaLnBrk="1" fontAlgn="base"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a:t>
            </a:r>
          </a:p>
          <a:p>
            <a:pPr marL="0" marR="0" lvl="0" indent="0" algn="ctr" defTabSz="455613" rtl="0" eaLnBrk="1" fontAlgn="base"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pertuzumab</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-matching placebo</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356202" y="2662071"/>
            <a:ext cx="4325117" cy="1289992"/>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pertuzumab</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a:t>
            </a:r>
          </a:p>
        </p:txBody>
      </p:sp>
      <p:sp>
        <p:nvSpPr>
          <p:cNvPr id="18" name="TextBox 17">
            <a:extLst>
              <a:ext uri="{FF2B5EF4-FFF2-40B4-BE49-F238E27FC236}">
                <a16:creationId xmlns:a16="http://schemas.microsoft.com/office/drawing/2014/main" id="{8BDBAFCD-3212-2E45-8E59-92373180CF6D}"/>
              </a:ext>
            </a:extLst>
          </p:cNvPr>
          <p:cNvSpPr txBox="1"/>
          <p:nvPr/>
        </p:nvSpPr>
        <p:spPr>
          <a:xfrm>
            <a:off x="78016" y="6515412"/>
            <a:ext cx="9459032"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a:t>
            </a:r>
            <a:r>
              <a:rPr lang="en-US" sz="1500" b="0" dirty="0">
                <a:solidFill>
                  <a:srgbClr val="000000"/>
                </a:solidFill>
                <a:latin typeface="Calibri" panose="020F0502020204030204" pitchFamily="34" charset="0"/>
                <a:ea typeface="Arial" charset="0"/>
                <a:cs typeface="Calibri" panose="020F0502020204030204" pitchFamily="34" charset="0"/>
              </a:rPr>
              <a:t>NCT04784715.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Accessed 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2787277"/>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9" name="Rectangle 18">
            <a:extLst>
              <a:ext uri="{FF2B5EF4-FFF2-40B4-BE49-F238E27FC236}">
                <a16:creationId xmlns:a16="http://schemas.microsoft.com/office/drawing/2014/main" id="{68EA2AE2-96E8-7315-60ED-AF07215033B2}"/>
              </a:ext>
            </a:extLst>
          </p:cNvPr>
          <p:cNvSpPr>
            <a:spLocks noChangeArrowheads="1"/>
          </p:cNvSpPr>
          <p:nvPr/>
        </p:nvSpPr>
        <p:spPr bwMode="auto">
          <a:xfrm>
            <a:off x="7374490" y="4082439"/>
            <a:ext cx="4325117" cy="1295424"/>
          </a:xfrm>
          <a:prstGeom prst="rect">
            <a:avLst/>
          </a:prstGeom>
          <a:solidFill>
            <a:srgbClr val="F9E02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Investigator choice of docetaxel or paclitaxel combined with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pertuzumab</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/trastuzumab</a:t>
            </a:r>
          </a:p>
        </p:txBody>
      </p:sp>
    </p:spTree>
    <p:custDataLst>
      <p:tags r:id="rId1"/>
    </p:custDataLst>
    <p:extLst>
      <p:ext uri="{BB962C8B-B14F-4D97-AF65-F5344CB8AC3E}">
        <p14:creationId xmlns:p14="http://schemas.microsoft.com/office/powerpoint/2010/main" val="305052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695400" y="194139"/>
            <a:ext cx="10369152" cy="1143000"/>
          </a:xfrm>
        </p:spPr>
        <p:txBody>
          <a:bodyPr/>
          <a:lstStyle/>
          <a:p>
            <a:pPr algn="l"/>
            <a:r>
              <a:rPr lang="en-US" sz="2900" dirty="0"/>
              <a:t>Trastuzumab </a:t>
            </a:r>
            <a:r>
              <a:rPr lang="en-US" sz="2900" dirty="0" err="1"/>
              <a:t>Deruxtecan</a:t>
            </a:r>
            <a:r>
              <a:rPr lang="en-US" sz="2900" dirty="0"/>
              <a:t> Granted FDA Approval for HER2-Low Breast Cancer</a:t>
            </a:r>
            <a:br>
              <a:rPr lang="en-US" dirty="0"/>
            </a:br>
            <a:r>
              <a:rPr lang="en-US" sz="2400" dirty="0"/>
              <a:t>Press Release – August 5, 2022</a:t>
            </a: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695399" y="1592062"/>
            <a:ext cx="10081120" cy="4595394"/>
          </a:xfrm>
        </p:spPr>
        <p:txBody>
          <a:bodyPr/>
          <a:lstStyle/>
          <a:p>
            <a:pPr marL="98425" indent="0">
              <a:buNone/>
            </a:pPr>
            <a:r>
              <a:rPr lang="en-US" sz="2200" b="0" dirty="0"/>
              <a:t>“Today, the US Food and Drug Administration approved fam-trastuzumab-</a:t>
            </a:r>
            <a:r>
              <a:rPr lang="en-US" sz="2200" b="0" dirty="0" err="1"/>
              <a:t>deruxtecan</a:t>
            </a:r>
            <a:r>
              <a:rPr lang="en-US" sz="2200" b="0" dirty="0"/>
              <a:t>-</a:t>
            </a:r>
            <a:r>
              <a:rPr lang="en-US" sz="2200" b="0" dirty="0" err="1"/>
              <a:t>nxki</a:t>
            </a:r>
            <a:r>
              <a:rPr lang="en-US" sz="2200" b="0" dirty="0"/>
              <a:t>, an IV infusion for the treatment of patients with unresectable (unable to be removed) or metastatic (spread to other parts of the body) HER2-low breast cancer. This is the first approved therapy targeted to patients with the HER2-low breast cancer subtype, which is a newly defined subset of HER2-negative breast cancer.</a:t>
            </a:r>
          </a:p>
          <a:p>
            <a:pPr marL="98425" indent="0">
              <a:buNone/>
            </a:pPr>
            <a:r>
              <a:rPr lang="en-US" sz="2200" b="0" dirty="0"/>
              <a:t>Patients with HER2-low breast cancer are eligible for fam-trastuzumab-</a:t>
            </a:r>
            <a:r>
              <a:rPr lang="en-US" sz="2200" b="0" dirty="0" err="1"/>
              <a:t>deruxtecan</a:t>
            </a:r>
            <a:r>
              <a:rPr lang="en-US" sz="2200" b="0" dirty="0"/>
              <a:t>-</a:t>
            </a:r>
            <a:r>
              <a:rPr lang="en-US" sz="2200" b="0" dirty="0" err="1"/>
              <a:t>nxki</a:t>
            </a:r>
            <a:r>
              <a:rPr lang="en-US" sz="2200" b="0" dirty="0"/>
              <a:t> if they have received a prior chemotherapy in the metastatic setting, or their cancer returned during, or within 6 months of completing, adjuvant chemotherapy.</a:t>
            </a:r>
          </a:p>
          <a:p>
            <a:pPr marL="98425" indent="0">
              <a:buNone/>
            </a:pPr>
            <a:r>
              <a:rPr lang="en-US" sz="2200" b="0" dirty="0"/>
              <a:t>This approval is based on DESTINY-Breast04, a randomized, multicenter, open label clinical trial that enrolled 557 adult patients with unresectable or metastatic HER2-low breast cancer.”</a:t>
            </a:r>
          </a:p>
        </p:txBody>
      </p:sp>
      <p:sp>
        <p:nvSpPr>
          <p:cNvPr id="4" name="TextBox 3">
            <a:extLst>
              <a:ext uri="{FF2B5EF4-FFF2-40B4-BE49-F238E27FC236}">
                <a16:creationId xmlns:a16="http://schemas.microsoft.com/office/drawing/2014/main" id="{DE5D09AC-CE12-FF44-BA55-CBC953D11C7F}"/>
              </a:ext>
            </a:extLst>
          </p:cNvPr>
          <p:cNvSpPr txBox="1"/>
          <p:nvPr/>
        </p:nvSpPr>
        <p:spPr>
          <a:xfrm>
            <a:off x="26053" y="6464150"/>
            <a:ext cx="972291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/news-events/press-announcements/fda-approves-first-targeted-therapy-her2-low-breast-cancer</a:t>
            </a:r>
          </a:p>
        </p:txBody>
      </p:sp>
    </p:spTree>
    <p:extLst>
      <p:ext uri="{BB962C8B-B14F-4D97-AF65-F5344CB8AC3E}">
        <p14:creationId xmlns:p14="http://schemas.microsoft.com/office/powerpoint/2010/main" val="2953266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AF990BB7-2909-327A-B008-86207748D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8" y="3373438"/>
            <a:ext cx="7226300" cy="3276600"/>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24A7435B-F271-85E6-C8E0-AFD53023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45178"/>
            <a:ext cx="6048375" cy="3429000"/>
          </a:xfrm>
          <a:prstGeom prst="rect">
            <a:avLst/>
          </a:prstGeom>
        </p:spPr>
      </p:pic>
      <p:sp>
        <p:nvSpPr>
          <p:cNvPr id="7" name="TextBox 6">
            <a:extLst>
              <a:ext uri="{FF2B5EF4-FFF2-40B4-BE49-F238E27FC236}">
                <a16:creationId xmlns:a16="http://schemas.microsoft.com/office/drawing/2014/main" id="{0C2FB32D-8A97-C824-626E-33262D2DF581}"/>
              </a:ext>
            </a:extLst>
          </p:cNvPr>
          <p:cNvSpPr txBox="1"/>
          <p:nvPr/>
        </p:nvSpPr>
        <p:spPr>
          <a:xfrm>
            <a:off x="2063552" y="476672"/>
            <a:ext cx="1787669" cy="369332"/>
          </a:xfrm>
          <a:prstGeom prst="rect">
            <a:avLst/>
          </a:prstGeom>
          <a:noFill/>
        </p:spPr>
        <p:txBody>
          <a:bodyPr wrap="none" rtlCol="0">
            <a:spAutoFit/>
          </a:bodyPr>
          <a:lstStyle/>
          <a:p>
            <a:r>
              <a:rPr lang="en-US" sz="1800" dirty="0">
                <a:solidFill>
                  <a:srgbClr val="188E6D"/>
                </a:solidFill>
              </a:rPr>
              <a:t>Abstract LBA3</a:t>
            </a:r>
          </a:p>
        </p:txBody>
      </p:sp>
    </p:spTree>
    <p:extLst>
      <p:ext uri="{BB962C8B-B14F-4D97-AF65-F5344CB8AC3E}">
        <p14:creationId xmlns:p14="http://schemas.microsoft.com/office/powerpoint/2010/main" val="3861878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p:txBody>
          <a:bodyPr/>
          <a:lstStyle/>
          <a:p>
            <a:pPr algn="l"/>
            <a:r>
              <a:rPr lang="en-US" dirty="0"/>
              <a:t>T-</a:t>
            </a:r>
            <a:r>
              <a:rPr lang="en-US" dirty="0" err="1"/>
              <a:t>DXd</a:t>
            </a:r>
            <a:r>
              <a:rPr lang="en-US" dirty="0"/>
              <a:t> Mechanism of Action, Bystander Effect and Rationale for Targeting HER2-Low Breast Cancer</a:t>
            </a:r>
          </a:p>
        </p:txBody>
      </p:sp>
      <p:sp>
        <p:nvSpPr>
          <p:cNvPr id="3" name="TextBox 2">
            <a:extLst>
              <a:ext uri="{FF2B5EF4-FFF2-40B4-BE49-F238E27FC236}">
                <a16:creationId xmlns:a16="http://schemas.microsoft.com/office/drawing/2014/main" id="{682CF8CA-F745-F656-E026-C474A351D457}"/>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pic>
        <p:nvPicPr>
          <p:cNvPr id="5" name="Picture 4" descr="Diagram&#10;&#10;Description automatically generated">
            <a:extLst>
              <a:ext uri="{FF2B5EF4-FFF2-40B4-BE49-F238E27FC236}">
                <a16:creationId xmlns:a16="http://schemas.microsoft.com/office/drawing/2014/main" id="{D7CF3A42-ECEC-7A4A-308E-84D28FC3C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36759"/>
            <a:ext cx="10945216" cy="4496705"/>
          </a:xfrm>
          <a:prstGeom prst="rect">
            <a:avLst/>
          </a:prstGeom>
        </p:spPr>
      </p:pic>
    </p:spTree>
    <p:extLst>
      <p:ext uri="{BB962C8B-B14F-4D97-AF65-F5344CB8AC3E}">
        <p14:creationId xmlns:p14="http://schemas.microsoft.com/office/powerpoint/2010/main" val="4203827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58AA7B84-4D9C-7C0C-8C0E-AA40F5695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7" y="836712"/>
            <a:ext cx="11562801" cy="4608512"/>
          </a:xfrm>
          <a:prstGeom prst="rect">
            <a:avLst/>
          </a:prstGeom>
        </p:spPr>
      </p:pic>
      <p:sp>
        <p:nvSpPr>
          <p:cNvPr id="5" name="Rectangle 4">
            <a:extLst>
              <a:ext uri="{FF2B5EF4-FFF2-40B4-BE49-F238E27FC236}">
                <a16:creationId xmlns:a16="http://schemas.microsoft.com/office/drawing/2014/main" id="{3C138C77-B613-5D80-15CF-B0BD82ECCDB6}"/>
              </a:ext>
            </a:extLst>
          </p:cNvPr>
          <p:cNvSpPr/>
          <p:nvPr/>
        </p:nvSpPr>
        <p:spPr bwMode="auto">
          <a:xfrm>
            <a:off x="9768408" y="980728"/>
            <a:ext cx="2093100"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BBFB4195-537A-981D-3D44-56D4506332A6}"/>
              </a:ext>
            </a:extLst>
          </p:cNvPr>
          <p:cNvSpPr txBox="1"/>
          <p:nvPr/>
        </p:nvSpPr>
        <p:spPr>
          <a:xfrm>
            <a:off x="5519937" y="981889"/>
            <a:ext cx="6341572" cy="430887"/>
          </a:xfrm>
          <a:prstGeom prst="rect">
            <a:avLst/>
          </a:prstGeom>
          <a:noFill/>
        </p:spPr>
        <p:txBody>
          <a:bodyPr wrap="square" rtlCol="0">
            <a:spAutoFit/>
          </a:bodyPr>
          <a:lstStyle/>
          <a:p>
            <a:r>
              <a:rPr lang="en-US" sz="2200" i="1" dirty="0">
                <a:solidFill>
                  <a:srgbClr val="1473A6"/>
                </a:solidFill>
              </a:rPr>
              <a:t>J Clin Oncol </a:t>
            </a:r>
            <a:r>
              <a:rPr lang="en-US" sz="2200" dirty="0">
                <a:solidFill>
                  <a:srgbClr val="1473A6"/>
                </a:solidFill>
              </a:rPr>
              <a:t>2021 August 20;39(24):2667-75. </a:t>
            </a:r>
          </a:p>
        </p:txBody>
      </p:sp>
    </p:spTree>
    <p:extLst>
      <p:ext uri="{BB962C8B-B14F-4D97-AF65-F5344CB8AC3E}">
        <p14:creationId xmlns:p14="http://schemas.microsoft.com/office/powerpoint/2010/main" val="636858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p:txBody>
          <a:bodyPr/>
          <a:lstStyle/>
          <a:p>
            <a:pPr algn="l"/>
            <a:r>
              <a:rPr lang="en-US" dirty="0"/>
              <a:t>DESTINY-Breast04 Phase III Trial Schema </a:t>
            </a:r>
          </a:p>
        </p:txBody>
      </p:sp>
      <p:pic>
        <p:nvPicPr>
          <p:cNvPr id="5" name="Picture 4" descr="Diagram&#10;&#10;Description automatically generated">
            <a:extLst>
              <a:ext uri="{FF2B5EF4-FFF2-40B4-BE49-F238E27FC236}">
                <a16:creationId xmlns:a16="http://schemas.microsoft.com/office/drawing/2014/main" id="{BB5BFEC3-38F3-E7E3-ACAC-2039CDBCF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4" y="1556792"/>
            <a:ext cx="11784632" cy="4103796"/>
          </a:xfrm>
          <a:prstGeom prst="rect">
            <a:avLst/>
          </a:prstGeom>
        </p:spPr>
      </p:pic>
      <p:sp>
        <p:nvSpPr>
          <p:cNvPr id="6" name="TextBox 5">
            <a:extLst>
              <a:ext uri="{FF2B5EF4-FFF2-40B4-BE49-F238E27FC236}">
                <a16:creationId xmlns:a16="http://schemas.microsoft.com/office/drawing/2014/main" id="{1BFE61B5-2619-0647-AF72-BC4738A36F2E}"/>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
        <p:nvSpPr>
          <p:cNvPr id="7" name="TextBox 6">
            <a:extLst>
              <a:ext uri="{FF2B5EF4-FFF2-40B4-BE49-F238E27FC236}">
                <a16:creationId xmlns:a16="http://schemas.microsoft.com/office/drawing/2014/main" id="{6B492EB1-02AF-8640-ADE6-A2EFF3139960}"/>
              </a:ext>
            </a:extLst>
          </p:cNvPr>
          <p:cNvSpPr txBox="1"/>
          <p:nvPr/>
        </p:nvSpPr>
        <p:spPr>
          <a:xfrm>
            <a:off x="235246" y="5730123"/>
            <a:ext cx="9967729"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TPC = treatment of physician's choice; PFS = progression-free survival; BICR = blinded independent central review; OS = overall survival</a:t>
            </a:r>
          </a:p>
        </p:txBody>
      </p:sp>
    </p:spTree>
    <p:extLst>
      <p:ext uri="{BB962C8B-B14F-4D97-AF65-F5344CB8AC3E}">
        <p14:creationId xmlns:p14="http://schemas.microsoft.com/office/powerpoint/2010/main" val="980413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009112" cy="1143000"/>
          </a:xfrm>
        </p:spPr>
        <p:txBody>
          <a:bodyPr/>
          <a:lstStyle/>
          <a:p>
            <a:pPr algn="l"/>
            <a:r>
              <a:rPr lang="en-US" dirty="0"/>
              <a:t>DESTINY-Breast04: PFS for HR-Positive (Primary Endpoint) and All Patients</a:t>
            </a:r>
          </a:p>
        </p:txBody>
      </p:sp>
      <p:pic>
        <p:nvPicPr>
          <p:cNvPr id="6" name="Picture 5" descr="Chart&#10;&#10;Description automatically generated">
            <a:extLst>
              <a:ext uri="{FF2B5EF4-FFF2-40B4-BE49-F238E27FC236}">
                <a16:creationId xmlns:a16="http://schemas.microsoft.com/office/drawing/2014/main" id="{29BF73EC-DE0E-72D8-6542-0B4930A7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55334"/>
            <a:ext cx="11809312" cy="4699624"/>
          </a:xfrm>
          <a:prstGeom prst="rect">
            <a:avLst/>
          </a:prstGeom>
        </p:spPr>
      </p:pic>
      <p:sp>
        <p:nvSpPr>
          <p:cNvPr id="5" name="TextBox 4">
            <a:extLst>
              <a:ext uri="{FF2B5EF4-FFF2-40B4-BE49-F238E27FC236}">
                <a16:creationId xmlns:a16="http://schemas.microsoft.com/office/drawing/2014/main" id="{8C0F021F-1534-5844-ABAA-D81929D6AE8A}"/>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
        <p:nvSpPr>
          <p:cNvPr id="7" name="TextBox 6">
            <a:extLst>
              <a:ext uri="{FF2B5EF4-FFF2-40B4-BE49-F238E27FC236}">
                <a16:creationId xmlns:a16="http://schemas.microsoft.com/office/drawing/2014/main" id="{CA154E49-FCA0-834F-9FDB-9852753EAD5D}"/>
              </a:ext>
            </a:extLst>
          </p:cNvPr>
          <p:cNvSpPr txBox="1"/>
          <p:nvPr/>
        </p:nvSpPr>
        <p:spPr>
          <a:xfrm>
            <a:off x="119336" y="5936185"/>
            <a:ext cx="33546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mPFS</a:t>
            </a:r>
            <a:r>
              <a:rPr lang="en-US" sz="1500" b="0" dirty="0">
                <a:solidFill>
                  <a:schemeClr val="tx1"/>
                </a:solidFill>
                <a:latin typeface="Calibri" panose="020F0502020204030204" pitchFamily="34" charset="0"/>
                <a:cs typeface="Calibri" panose="020F0502020204030204" pitchFamily="34" charset="0"/>
              </a:rPr>
              <a:t> = median progression-free survival</a:t>
            </a:r>
          </a:p>
        </p:txBody>
      </p:sp>
    </p:spTree>
    <p:extLst>
      <p:ext uri="{BB962C8B-B14F-4D97-AF65-F5344CB8AC3E}">
        <p14:creationId xmlns:p14="http://schemas.microsoft.com/office/powerpoint/2010/main" val="318882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584314" cy="1143000"/>
          </a:xfrm>
        </p:spPr>
        <p:txBody>
          <a:bodyPr/>
          <a:lstStyle/>
          <a:p>
            <a:pPr algn="l"/>
            <a:r>
              <a:rPr lang="en-US" dirty="0"/>
              <a:t>DESTINY-Breast04: OS for HR-Positive and All Patients</a:t>
            </a:r>
          </a:p>
        </p:txBody>
      </p:sp>
      <p:pic>
        <p:nvPicPr>
          <p:cNvPr id="5" name="Picture 4" descr="A picture containing graphical user interface&#10;&#10;Description automatically generated">
            <a:extLst>
              <a:ext uri="{FF2B5EF4-FFF2-40B4-BE49-F238E27FC236}">
                <a16:creationId xmlns:a16="http://schemas.microsoft.com/office/drawing/2014/main" id="{5DD907D6-AD2C-87B7-9DC5-B51C12860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14421"/>
            <a:ext cx="11665296" cy="4848054"/>
          </a:xfrm>
          <a:prstGeom prst="rect">
            <a:avLst/>
          </a:prstGeom>
        </p:spPr>
      </p:pic>
      <p:sp>
        <p:nvSpPr>
          <p:cNvPr id="6" name="TextBox 5">
            <a:extLst>
              <a:ext uri="{FF2B5EF4-FFF2-40B4-BE49-F238E27FC236}">
                <a16:creationId xmlns:a16="http://schemas.microsoft.com/office/drawing/2014/main" id="{BFD35B48-B4B2-9944-BDF0-EBF235F64499}"/>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
        <p:nvSpPr>
          <p:cNvPr id="7" name="TextBox 6">
            <a:extLst>
              <a:ext uri="{FF2B5EF4-FFF2-40B4-BE49-F238E27FC236}">
                <a16:creationId xmlns:a16="http://schemas.microsoft.com/office/drawing/2014/main" id="{6E3D36D6-18A6-7543-B319-C9A386516AE7}"/>
              </a:ext>
            </a:extLst>
          </p:cNvPr>
          <p:cNvSpPr txBox="1"/>
          <p:nvPr/>
        </p:nvSpPr>
        <p:spPr>
          <a:xfrm>
            <a:off x="286762" y="5987701"/>
            <a:ext cx="253338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mOS</a:t>
            </a:r>
            <a:r>
              <a:rPr lang="en-US" sz="1500" b="0" dirty="0">
                <a:solidFill>
                  <a:schemeClr val="tx1"/>
                </a:solidFill>
                <a:latin typeface="Calibri" panose="020F0502020204030204" pitchFamily="34" charset="0"/>
                <a:cs typeface="Calibri" panose="020F0502020204030204" pitchFamily="34" charset="0"/>
              </a:rPr>
              <a:t> = median overall survival</a:t>
            </a:r>
          </a:p>
        </p:txBody>
      </p:sp>
    </p:spTree>
    <p:extLst>
      <p:ext uri="{BB962C8B-B14F-4D97-AF65-F5344CB8AC3E}">
        <p14:creationId xmlns:p14="http://schemas.microsoft.com/office/powerpoint/2010/main" val="285014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584314" cy="1143000"/>
          </a:xfrm>
        </p:spPr>
        <p:txBody>
          <a:bodyPr/>
          <a:lstStyle/>
          <a:p>
            <a:pPr algn="l"/>
            <a:r>
              <a:rPr lang="en-US" dirty="0"/>
              <a:t>DESTINY-Breast04: Confirmed Objective Response Rate</a:t>
            </a:r>
          </a:p>
        </p:txBody>
      </p:sp>
      <p:pic>
        <p:nvPicPr>
          <p:cNvPr id="6" name="Picture 5" descr="Table&#10;&#10;Description automatically generated">
            <a:extLst>
              <a:ext uri="{FF2B5EF4-FFF2-40B4-BE49-F238E27FC236}">
                <a16:creationId xmlns:a16="http://schemas.microsoft.com/office/drawing/2014/main" id="{890B34AF-D665-A2A8-E76C-12B61E7B6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40" y="1198241"/>
            <a:ext cx="10225136" cy="4846667"/>
          </a:xfrm>
          <a:prstGeom prst="rect">
            <a:avLst/>
          </a:prstGeom>
        </p:spPr>
      </p:pic>
      <p:sp>
        <p:nvSpPr>
          <p:cNvPr id="5" name="TextBox 4">
            <a:extLst>
              <a:ext uri="{FF2B5EF4-FFF2-40B4-BE49-F238E27FC236}">
                <a16:creationId xmlns:a16="http://schemas.microsoft.com/office/drawing/2014/main" id="{55F3CC99-B07C-404E-9288-86546059B425}"/>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Tree>
    <p:extLst>
      <p:ext uri="{BB962C8B-B14F-4D97-AF65-F5344CB8AC3E}">
        <p14:creationId xmlns:p14="http://schemas.microsoft.com/office/powerpoint/2010/main" val="380225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584314" cy="1143000"/>
          </a:xfrm>
        </p:spPr>
        <p:txBody>
          <a:bodyPr/>
          <a:lstStyle/>
          <a:p>
            <a:pPr algn="l"/>
            <a:r>
              <a:rPr lang="en-US" dirty="0"/>
              <a:t>DESTINY-Breast04: Common Drug-Related TEAEs</a:t>
            </a:r>
          </a:p>
        </p:txBody>
      </p:sp>
      <p:pic>
        <p:nvPicPr>
          <p:cNvPr id="5" name="Picture 4" descr="Chart, bar chart&#10;&#10;Description automatically generated">
            <a:extLst>
              <a:ext uri="{FF2B5EF4-FFF2-40B4-BE49-F238E27FC236}">
                <a16:creationId xmlns:a16="http://schemas.microsoft.com/office/drawing/2014/main" id="{BB529092-83D7-6C93-4855-3EA1DBA49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28" y="1052736"/>
            <a:ext cx="10940401" cy="4997467"/>
          </a:xfrm>
          <a:prstGeom prst="rect">
            <a:avLst/>
          </a:prstGeom>
        </p:spPr>
      </p:pic>
      <p:sp>
        <p:nvSpPr>
          <p:cNvPr id="6" name="TextBox 5">
            <a:extLst>
              <a:ext uri="{FF2B5EF4-FFF2-40B4-BE49-F238E27FC236}">
                <a16:creationId xmlns:a16="http://schemas.microsoft.com/office/drawing/2014/main" id="{E11A6D4C-9EC6-3443-AC15-983928BC7D66}"/>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Tree>
    <p:extLst>
      <p:ext uri="{BB962C8B-B14F-4D97-AF65-F5344CB8AC3E}">
        <p14:creationId xmlns:p14="http://schemas.microsoft.com/office/powerpoint/2010/main" val="3492173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584314" cy="1143000"/>
          </a:xfrm>
        </p:spPr>
        <p:txBody>
          <a:bodyPr/>
          <a:lstStyle/>
          <a:p>
            <a:pPr algn="l"/>
            <a:r>
              <a:rPr lang="en-US" dirty="0"/>
              <a:t>DESTINY-Breast04: Adverse Events of Special Interest</a:t>
            </a:r>
          </a:p>
        </p:txBody>
      </p:sp>
      <p:pic>
        <p:nvPicPr>
          <p:cNvPr id="6" name="Picture 5" descr="Table&#10;&#10;Description automatically generated">
            <a:extLst>
              <a:ext uri="{FF2B5EF4-FFF2-40B4-BE49-F238E27FC236}">
                <a16:creationId xmlns:a16="http://schemas.microsoft.com/office/drawing/2014/main" id="{432E4F30-20EF-A1BB-695F-E755F936C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64" y="1220069"/>
            <a:ext cx="11449272" cy="4541331"/>
          </a:xfrm>
          <a:prstGeom prst="rect">
            <a:avLst/>
          </a:prstGeom>
        </p:spPr>
      </p:pic>
      <p:sp>
        <p:nvSpPr>
          <p:cNvPr id="5" name="TextBox 4">
            <a:extLst>
              <a:ext uri="{FF2B5EF4-FFF2-40B4-BE49-F238E27FC236}">
                <a16:creationId xmlns:a16="http://schemas.microsoft.com/office/drawing/2014/main" id="{860EED57-7FC0-B646-8376-4F3CEFADE312}"/>
              </a:ext>
            </a:extLst>
          </p:cNvPr>
          <p:cNvSpPr txBox="1"/>
          <p:nvPr/>
        </p:nvSpPr>
        <p:spPr>
          <a:xfrm>
            <a:off x="119336" y="6477098"/>
            <a:ext cx="727647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 Modi 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 July 7;387(1):9-20. </a:t>
            </a:r>
          </a:p>
        </p:txBody>
      </p:sp>
    </p:spTree>
    <p:extLst>
      <p:ext uri="{BB962C8B-B14F-4D97-AF65-F5344CB8AC3E}">
        <p14:creationId xmlns:p14="http://schemas.microsoft.com/office/powerpoint/2010/main" val="226914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DESTINY-Breast06 Phase III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9416" y="5782745"/>
            <a:ext cx="10216767" cy="415498"/>
          </a:xfrm>
          <a:prstGeom prst="rect">
            <a:avLst/>
          </a:prstGeom>
          <a:noFill/>
        </p:spPr>
        <p:txBody>
          <a:bodyPr wrap="square" rtlCol="0">
            <a:spAutoFit/>
          </a:bodyPr>
          <a:lstStyle/>
          <a:p>
            <a:pPr>
              <a:spcBef>
                <a:spcPts val="300"/>
              </a:spcBef>
              <a:spcAft>
                <a:spcPts val="300"/>
              </a:spcAf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in </a:t>
            </a:r>
            <a:r>
              <a:rPr lang="en-US" sz="2100" b="0" dirty="0">
                <a:solidFill>
                  <a:srgbClr val="000000"/>
                </a:solidFill>
                <a:latin typeface="Calibri" panose="020F0502020204030204" pitchFamily="34" charset="0"/>
                <a:ea typeface="Arial" charset="0"/>
                <a:cs typeface="Calibri" panose="020F0502020204030204" pitchFamily="34" charset="0"/>
              </a:rPr>
              <a:t>HR-positive</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HER2-low population</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387492"/>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2538701"/>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4" y="3950118"/>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7" y="2538701"/>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4206740995"/>
              </p:ext>
            </p:extLst>
          </p:nvPr>
        </p:nvGraphicFramePr>
        <p:xfrm>
          <a:off x="839416" y="980731"/>
          <a:ext cx="5036581" cy="4424324"/>
        </p:xfrm>
        <a:graphic>
          <a:graphicData uri="http://schemas.openxmlformats.org/drawingml/2006/table">
            <a:tbl>
              <a:tblPr/>
              <a:tblGrid>
                <a:gridCol w="5036581">
                  <a:extLst>
                    <a:ext uri="{9D8B030D-6E8A-4147-A177-3AD203B41FA5}">
                      <a16:colId xmlns:a16="http://schemas.microsoft.com/office/drawing/2014/main" val="20000"/>
                    </a:ext>
                  </a:extLst>
                </a:gridCol>
              </a:tblGrid>
              <a:tr h="545708">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850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3655162">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 breast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HER2-low or negative by local test IHC 2+/ISH- or IHC 1/ISH- or IHC 0/ISH-</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HER2-low or HER2 IHC &gt;0 &lt;1 by central lab</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HR-positive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No prior chemotherapy for advanced or metastatic disease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PD within 6 months of starting first-line therapy with ET/CDK4/6 OR PD on at least 2 prior line of ET +/-  targeted therapy</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447800"/>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Trastuzumab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deruxtecan</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12066" y="3464064"/>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Physician’s choice:</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Capecitabine or paclitaxel or </a:t>
            </a:r>
            <a:b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br>
            <a:r>
              <a:rPr kumimoji="0" lang="en-US" sz="2400" b="1" i="1"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nab</a:t>
            </a:r>
            <a:r>
              <a:rPr lang="en-US" sz="2400" dirty="0">
                <a:solidFill>
                  <a:srgbClr val="000090"/>
                </a:solidFill>
                <a:latin typeface="Calibri" panose="020F0502020204030204" pitchFamily="34" charset="0"/>
                <a:ea typeface="Arial" charset="0"/>
                <a:cs typeface="Calibri" panose="020F0502020204030204" pitchFamily="34" charset="0"/>
              </a:rPr>
              <a:t> </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paclitaxel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191344" y="6528209"/>
            <a:ext cx="9459032" cy="323165"/>
          </a:xfrm>
          <a:prstGeom prst="rect">
            <a:avLst/>
          </a:prstGeom>
          <a:noFill/>
        </p:spPr>
        <p:txBody>
          <a:bodyPr wrap="square" rtlCol="0" anchor="b">
            <a:spAutoFit/>
          </a:bodyPr>
          <a:lstStyle/>
          <a:p>
            <a:pPr>
              <a:defRPr/>
            </a:pPr>
            <a:r>
              <a:rPr lang="en-US" sz="1500" b="0" dirty="0" err="1">
                <a:solidFill>
                  <a:srgbClr val="000000"/>
                </a:solidFill>
                <a:latin typeface="Calibri" panose="020F0502020204030204" pitchFamily="34" charset="0"/>
                <a:ea typeface="Arial" charset="0"/>
                <a:cs typeface="Calibri" panose="020F0502020204030204" pitchFamily="34" charset="0"/>
              </a:rPr>
              <a:t>www.clinicaltrials.gov</a:t>
            </a:r>
            <a:r>
              <a:rPr lang="en-US" sz="1500" b="0" dirty="0">
                <a:solidFill>
                  <a:srgbClr val="000000"/>
                </a:solidFill>
                <a:latin typeface="Calibri" panose="020F0502020204030204" pitchFamily="34" charset="0"/>
                <a:ea typeface="Arial" charset="0"/>
                <a:cs typeface="Calibri" panose="020F0502020204030204" pitchFamily="34" charset="0"/>
              </a:rPr>
              <a:t>. NCT04494425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Accessed 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2787277"/>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Tree>
    <p:custDataLst>
      <p:tags r:id="rId1"/>
    </p:custDataLst>
    <p:extLst>
      <p:ext uri="{BB962C8B-B14F-4D97-AF65-F5344CB8AC3E}">
        <p14:creationId xmlns:p14="http://schemas.microsoft.com/office/powerpoint/2010/main" val="47198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DESTINY-Breast08 Phase 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760797" y="5292008"/>
            <a:ext cx="10216767" cy="1138773"/>
          </a:xfrm>
          <a:prstGeom prst="rect">
            <a:avLst/>
          </a:prstGeom>
          <a:noFill/>
        </p:spPr>
        <p:txBody>
          <a:bodyPr wrap="square" rtlCol="0">
            <a:spAutoFit/>
          </a:bodyPr>
          <a:lstStyle/>
          <a:p>
            <a:pPr>
              <a:spcBef>
                <a:spcPts val="300"/>
              </a:spcBef>
              <a:spcAft>
                <a:spcPts val="300"/>
              </a:spcAf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endpoints: </a:t>
            </a:r>
            <a:r>
              <a:rPr lang="en-US" sz="2100" b="0" dirty="0">
                <a:solidFill>
                  <a:srgbClr val="000000"/>
                </a:solidFill>
                <a:latin typeface="Calibri" panose="020F0502020204030204" pitchFamily="34" charset="0"/>
                <a:ea typeface="Arial" charset="0"/>
                <a:cs typeface="Calibri" panose="020F0502020204030204" pitchFamily="34" charset="0"/>
              </a:rPr>
              <a:t>Adverse events, serious adverse events</a:t>
            </a:r>
            <a:endPar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a:p>
            <a:pPr>
              <a:spcBef>
                <a:spcPts val="300"/>
              </a:spcBef>
              <a:spcAft>
                <a:spcPts val="300"/>
              </a:spcAft>
              <a:defRPr/>
            </a:pPr>
            <a:r>
              <a:rPr kumimoji="0" lang="en-US" sz="210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Secondary endpoints: </a:t>
            </a:r>
            <a:r>
              <a:rPr lang="en-US" sz="2100" b="0" dirty="0">
                <a:solidFill>
                  <a:srgbClr val="000000"/>
                </a:solidFill>
                <a:latin typeface="Calibri" panose="020F0502020204030204" pitchFamily="34" charset="0"/>
                <a:ea typeface="Arial" charset="0"/>
                <a:cs typeface="Calibri" panose="020F0502020204030204" pitchFamily="34" charset="0"/>
              </a:rPr>
              <a:t>Objective response rate, progression-free survival, duration of response, overall response</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700965" y="3166518"/>
            <a:ext cx="720624"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H="1" flipV="1">
            <a:off x="6421589" y="1709563"/>
            <a:ext cx="39270" cy="2880824"/>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421589" y="3941811"/>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421589" y="170956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631682606"/>
              </p:ext>
            </p:extLst>
          </p:nvPr>
        </p:nvGraphicFramePr>
        <p:xfrm>
          <a:off x="760797" y="1163584"/>
          <a:ext cx="5036581" cy="4049236"/>
        </p:xfrm>
        <a:graphic>
          <a:graphicData uri="http://schemas.openxmlformats.org/drawingml/2006/table">
            <a:tbl>
              <a:tblPr/>
              <a:tblGrid>
                <a:gridCol w="5036581">
                  <a:extLst>
                    <a:ext uri="{9D8B030D-6E8A-4147-A177-3AD203B41FA5}">
                      <a16:colId xmlns:a16="http://schemas.microsoft.com/office/drawing/2014/main" val="20000"/>
                    </a:ext>
                  </a:extLst>
                </a:gridCol>
              </a:tblGrid>
              <a:tr h="441004">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182</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3608232">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 breast cancer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mBC</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HER2-low (IHC 2+/ISH- or IHC 1+/ISH- or untested)</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HR-positive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At least 1 prior line of ET +/- targeted therapy and 1 prior line of chemotherapy for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mBC</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(Part 1)</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Only 1 prior line of ET +/- targeted therapy and no prior chemotherapy for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mBC</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(Part 2)</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009673" y="1312540"/>
            <a:ext cx="4569554"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capecitabine</a:t>
            </a:r>
          </a:p>
        </p:txBody>
      </p:sp>
      <p:sp>
        <p:nvSpPr>
          <p:cNvPr id="18" name="TextBox 17">
            <a:extLst>
              <a:ext uri="{FF2B5EF4-FFF2-40B4-BE49-F238E27FC236}">
                <a16:creationId xmlns:a16="http://schemas.microsoft.com/office/drawing/2014/main" id="{8BDBAFCD-3212-2E45-8E59-92373180CF6D}"/>
              </a:ext>
            </a:extLst>
          </p:cNvPr>
          <p:cNvSpPr txBox="1"/>
          <p:nvPr/>
        </p:nvSpPr>
        <p:spPr>
          <a:xfrm>
            <a:off x="263352" y="6487298"/>
            <a:ext cx="9459032" cy="323165"/>
          </a:xfrm>
          <a:prstGeom prst="rect">
            <a:avLst/>
          </a:prstGeom>
          <a:noFill/>
        </p:spPr>
        <p:txBody>
          <a:bodyPr wrap="square" rtlCol="0" anchor="b">
            <a:spAutoFit/>
          </a:bodyPr>
          <a:lstStyle/>
          <a:p>
            <a:pPr lvl="0">
              <a:defRPr/>
            </a:pPr>
            <a:r>
              <a:rPr lang="en-US" sz="1500" b="0" dirty="0" err="1">
                <a:solidFill>
                  <a:srgbClr val="000000"/>
                </a:solidFill>
                <a:latin typeface="Calibri" panose="020F0502020204030204" pitchFamily="34" charset="0"/>
                <a:ea typeface="Arial" charset="0"/>
                <a:cs typeface="Calibri" panose="020F0502020204030204" pitchFamily="34" charset="0"/>
              </a:rPr>
              <a:t>www.clinicaltrials.gov</a:t>
            </a:r>
            <a:r>
              <a:rPr lang="en-US" sz="1500" b="0" dirty="0">
                <a:solidFill>
                  <a:srgbClr val="000000"/>
                </a:solidFill>
                <a:latin typeface="Calibri" panose="020F0502020204030204" pitchFamily="34" charset="0"/>
                <a:ea typeface="Arial" charset="0"/>
                <a:cs typeface="Calibri" panose="020F0502020204030204" pitchFamily="34" charset="0"/>
              </a:rPr>
              <a:t>. NCT04538742.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Accessed 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9" name="Rectangle 18">
            <a:extLst>
              <a:ext uri="{FF2B5EF4-FFF2-40B4-BE49-F238E27FC236}">
                <a16:creationId xmlns:a16="http://schemas.microsoft.com/office/drawing/2014/main" id="{51957CA6-F835-F680-6AE1-133ABC193259}"/>
              </a:ext>
            </a:extLst>
          </p:cNvPr>
          <p:cNvSpPr>
            <a:spLocks noChangeArrowheads="1"/>
          </p:cNvSpPr>
          <p:nvPr/>
        </p:nvSpPr>
        <p:spPr bwMode="auto">
          <a:xfrm>
            <a:off x="7063591" y="2069604"/>
            <a:ext cx="4480612"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lvl="0" algn="ctr">
              <a:spcAft>
                <a:spcPts val="1200"/>
              </a:spcAf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t>
            </a:r>
            <a:r>
              <a:rPr lang="en-US" sz="2400" dirty="0">
                <a:solidFill>
                  <a:srgbClr val="000090"/>
                </a:solidFill>
                <a:latin typeface="Calibri" panose="020F0502020204030204" pitchFamily="34" charset="0"/>
                <a:ea typeface="Arial" charset="0"/>
                <a:cs typeface="Calibri" panose="020F0502020204030204" pitchFamily="34" charset="0"/>
              </a:rPr>
              <a:t>durvalumab + paclitaxel</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0" name="Rectangle 18">
            <a:extLst>
              <a:ext uri="{FF2B5EF4-FFF2-40B4-BE49-F238E27FC236}">
                <a16:creationId xmlns:a16="http://schemas.microsoft.com/office/drawing/2014/main" id="{14958E8D-E756-77F8-1881-D6E1CCBECE1A}"/>
              </a:ext>
            </a:extLst>
          </p:cNvPr>
          <p:cNvSpPr>
            <a:spLocks noChangeArrowheads="1"/>
          </p:cNvSpPr>
          <p:nvPr/>
        </p:nvSpPr>
        <p:spPr bwMode="auto">
          <a:xfrm>
            <a:off x="7063591" y="2798253"/>
            <a:ext cx="4480612"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capivasertib</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1" name="Rectangle 18">
            <a:extLst>
              <a:ext uri="{FF2B5EF4-FFF2-40B4-BE49-F238E27FC236}">
                <a16:creationId xmlns:a16="http://schemas.microsoft.com/office/drawing/2014/main" id="{190ABA3E-A437-C1C2-4D99-B575DBF3F2C8}"/>
              </a:ext>
            </a:extLst>
          </p:cNvPr>
          <p:cNvSpPr>
            <a:spLocks noChangeArrowheads="1"/>
          </p:cNvSpPr>
          <p:nvPr/>
        </p:nvSpPr>
        <p:spPr bwMode="auto">
          <a:xfrm>
            <a:off x="7098615" y="3557763"/>
            <a:ext cx="4445588"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anastrozole</a:t>
            </a:r>
          </a:p>
        </p:txBody>
      </p:sp>
      <p:sp>
        <p:nvSpPr>
          <p:cNvPr id="15" name="Rectangle 18">
            <a:extLst>
              <a:ext uri="{FF2B5EF4-FFF2-40B4-BE49-F238E27FC236}">
                <a16:creationId xmlns:a16="http://schemas.microsoft.com/office/drawing/2014/main" id="{C1538F9F-0E7E-DAD6-A677-AEA8BB11D7A2}"/>
              </a:ext>
            </a:extLst>
          </p:cNvPr>
          <p:cNvSpPr>
            <a:spLocks noChangeArrowheads="1"/>
          </p:cNvSpPr>
          <p:nvPr/>
        </p:nvSpPr>
        <p:spPr bwMode="auto">
          <a:xfrm>
            <a:off x="7129323" y="4283863"/>
            <a:ext cx="4414880"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fulvestrant</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43CCBB5D-30DB-885E-5FCA-2D1CC0134115}"/>
              </a:ext>
            </a:extLst>
          </p:cNvPr>
          <p:cNvCxnSpPr/>
          <p:nvPr/>
        </p:nvCxnSpPr>
        <p:spPr bwMode="auto">
          <a:xfrm>
            <a:off x="6421589" y="2403440"/>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C90209-76AC-AF5A-021C-FC1230F6EAFC}"/>
              </a:ext>
            </a:extLst>
          </p:cNvPr>
          <p:cNvCxnSpPr/>
          <p:nvPr/>
        </p:nvCxnSpPr>
        <p:spPr bwMode="auto">
          <a:xfrm>
            <a:off x="6421589" y="3166518"/>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E1084D-72FD-E498-6ED9-AAE3FDFC7FE8}"/>
              </a:ext>
            </a:extLst>
          </p:cNvPr>
          <p:cNvCxnSpPr/>
          <p:nvPr/>
        </p:nvCxnSpPr>
        <p:spPr bwMode="auto">
          <a:xfrm>
            <a:off x="6460859" y="4590387"/>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17437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CFAB-ABE9-6519-B649-2D3DC420BCE1}"/>
              </a:ext>
            </a:extLst>
          </p:cNvPr>
          <p:cNvSpPr>
            <a:spLocks noGrp="1"/>
          </p:cNvSpPr>
          <p:nvPr>
            <p:ph type="title"/>
          </p:nvPr>
        </p:nvSpPr>
        <p:spPr>
          <a:xfrm>
            <a:off x="916516" y="2708920"/>
            <a:ext cx="10358967" cy="1143000"/>
          </a:xfrm>
        </p:spPr>
        <p:txBody>
          <a:bodyPr/>
          <a:lstStyle/>
          <a:p>
            <a:r>
              <a:rPr lang="en-US" sz="4400" dirty="0"/>
              <a:t>Tucatinib and HER2CLIMB Studies</a:t>
            </a:r>
          </a:p>
        </p:txBody>
      </p:sp>
    </p:spTree>
    <p:extLst>
      <p:ext uri="{BB962C8B-B14F-4D97-AF65-F5344CB8AC3E}">
        <p14:creationId xmlns:p14="http://schemas.microsoft.com/office/powerpoint/2010/main" val="1747424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34A5149-788D-9ECC-2FBE-A28AD852A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54" y="476672"/>
            <a:ext cx="11613291" cy="4918571"/>
          </a:xfrm>
          <a:prstGeom prst="rect">
            <a:avLst/>
          </a:prstGeom>
        </p:spPr>
      </p:pic>
      <p:sp>
        <p:nvSpPr>
          <p:cNvPr id="5" name="TextBox 4">
            <a:extLst>
              <a:ext uri="{FF2B5EF4-FFF2-40B4-BE49-F238E27FC236}">
                <a16:creationId xmlns:a16="http://schemas.microsoft.com/office/drawing/2014/main" id="{931AA6A1-0233-5FF1-BEC3-B582C2A5EE82}"/>
              </a:ext>
            </a:extLst>
          </p:cNvPr>
          <p:cNvSpPr txBox="1"/>
          <p:nvPr/>
        </p:nvSpPr>
        <p:spPr>
          <a:xfrm>
            <a:off x="4295800" y="764704"/>
            <a:ext cx="4883068" cy="430887"/>
          </a:xfrm>
          <a:prstGeom prst="rect">
            <a:avLst/>
          </a:prstGeom>
          <a:noFill/>
        </p:spPr>
        <p:txBody>
          <a:bodyPr wrap="none" rtlCol="0">
            <a:spAutoFit/>
          </a:bodyPr>
          <a:lstStyle/>
          <a:p>
            <a:r>
              <a:rPr lang="en-US" sz="2200" i="1" dirty="0">
                <a:solidFill>
                  <a:srgbClr val="035128"/>
                </a:solidFill>
              </a:rPr>
              <a:t>Ann Oncol </a:t>
            </a:r>
            <a:r>
              <a:rPr lang="en-US" sz="2200" dirty="0">
                <a:solidFill>
                  <a:srgbClr val="035128"/>
                </a:solidFill>
              </a:rPr>
              <a:t>2022 March;33(3):321-9.</a:t>
            </a:r>
          </a:p>
        </p:txBody>
      </p:sp>
    </p:spTree>
    <p:extLst>
      <p:ext uri="{BB962C8B-B14F-4D97-AF65-F5344CB8AC3E}">
        <p14:creationId xmlns:p14="http://schemas.microsoft.com/office/powerpoint/2010/main" val="369424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D94DEABF-7FB5-89CD-7943-C9EAB2CF53D3}"/>
              </a:ext>
            </a:extLst>
          </p:cNvPr>
          <p:cNvSpPr>
            <a:spLocks noGrp="1"/>
          </p:cNvSpPr>
          <p:nvPr>
            <p:ph type="title"/>
          </p:nvPr>
        </p:nvSpPr>
        <p:spPr>
          <a:xfrm>
            <a:off x="927190" y="1389670"/>
            <a:ext cx="10358967" cy="2088232"/>
          </a:xfrm>
        </p:spPr>
        <p:txBody>
          <a:bodyPr/>
          <a:lstStyle/>
          <a:p>
            <a:pPr algn="l"/>
            <a:r>
              <a:rPr lang="en-US" sz="3600" dirty="0"/>
              <a:t>Updated Results of Tucatinib vs Placebo Added to Trastuzumab and Capecitabine for Patients with Previously Treated HER2-Positive Metastatic Breast Cancer with Brain Metastases (HER2CLIMB) </a:t>
            </a:r>
          </a:p>
        </p:txBody>
      </p:sp>
      <p:sp>
        <p:nvSpPr>
          <p:cNvPr id="3" name="Content Placeholder 2">
            <a:extLst>
              <a:ext uri="{FF2B5EF4-FFF2-40B4-BE49-F238E27FC236}">
                <a16:creationId xmlns:a16="http://schemas.microsoft.com/office/drawing/2014/main" id="{728AE41C-3D83-29CE-A926-E3C4E2B50FBF}"/>
              </a:ext>
            </a:extLst>
          </p:cNvPr>
          <p:cNvSpPr>
            <a:spLocks noGrp="1"/>
          </p:cNvSpPr>
          <p:nvPr>
            <p:ph idx="1"/>
          </p:nvPr>
        </p:nvSpPr>
        <p:spPr>
          <a:xfrm>
            <a:off x="912286" y="3861048"/>
            <a:ext cx="10358967" cy="1008112"/>
          </a:xfrm>
        </p:spPr>
        <p:txBody>
          <a:bodyPr/>
          <a:lstStyle/>
          <a:p>
            <a:pPr marL="98425" indent="0">
              <a:spcBef>
                <a:spcPts val="0"/>
              </a:spcBef>
              <a:spcAft>
                <a:spcPts val="0"/>
              </a:spcAft>
              <a:buNone/>
            </a:pPr>
            <a:r>
              <a:rPr lang="en-US" b="0" dirty="0"/>
              <a:t>Lin NU et al.</a:t>
            </a:r>
          </a:p>
          <a:p>
            <a:pPr marL="98425" indent="0">
              <a:spcBef>
                <a:spcPts val="0"/>
              </a:spcBef>
              <a:spcAft>
                <a:spcPts val="0"/>
              </a:spcAft>
              <a:buNone/>
            </a:pPr>
            <a:r>
              <a:rPr lang="en-US" b="0" dirty="0"/>
              <a:t>SABCS 2021;Abstract PD4-04.</a:t>
            </a:r>
          </a:p>
        </p:txBody>
      </p:sp>
    </p:spTree>
    <p:extLst>
      <p:ext uri="{BB962C8B-B14F-4D97-AF65-F5344CB8AC3E}">
        <p14:creationId xmlns:p14="http://schemas.microsoft.com/office/powerpoint/2010/main" val="1002370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9769-4EAB-E34F-876E-83C76AA281E3}"/>
              </a:ext>
            </a:extLst>
          </p:cNvPr>
          <p:cNvSpPr>
            <a:spLocks noGrp="1"/>
          </p:cNvSpPr>
          <p:nvPr>
            <p:ph type="title"/>
          </p:nvPr>
        </p:nvSpPr>
        <p:spPr>
          <a:xfrm>
            <a:off x="916516" y="9068"/>
            <a:ext cx="10358967" cy="909849"/>
          </a:xfrm>
        </p:spPr>
        <p:txBody>
          <a:bodyPr/>
          <a:lstStyle/>
          <a:p>
            <a:r>
              <a:rPr lang="en-US" dirty="0"/>
              <a:t>Tucatinib Mechanism of Action</a:t>
            </a:r>
          </a:p>
        </p:txBody>
      </p:sp>
      <p:pic>
        <p:nvPicPr>
          <p:cNvPr id="1025" name="Picture 1" descr="Seagen medication tucatinib">
            <a:extLst>
              <a:ext uri="{FF2B5EF4-FFF2-40B4-BE49-F238E27FC236}">
                <a16:creationId xmlns:a16="http://schemas.microsoft.com/office/drawing/2014/main" id="{2C852005-1D29-AC47-8787-055D571D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764704"/>
            <a:ext cx="9022656" cy="5517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D3826F-455F-764E-B191-A4DA0CAE93F5}"/>
              </a:ext>
            </a:extLst>
          </p:cNvPr>
          <p:cNvSpPr txBox="1"/>
          <p:nvPr/>
        </p:nvSpPr>
        <p:spPr>
          <a:xfrm>
            <a:off x="125506" y="6562219"/>
            <a:ext cx="36822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www.seagen.com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/science/pipeline/tucatinib</a:t>
            </a:r>
          </a:p>
        </p:txBody>
      </p:sp>
    </p:spTree>
    <p:extLst>
      <p:ext uri="{BB962C8B-B14F-4D97-AF65-F5344CB8AC3E}">
        <p14:creationId xmlns:p14="http://schemas.microsoft.com/office/powerpoint/2010/main" val="40065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a:xfrm>
            <a:off x="916516" y="57737"/>
            <a:ext cx="10358967" cy="1143000"/>
          </a:xfrm>
        </p:spPr>
        <p:txBody>
          <a:bodyPr/>
          <a:lstStyle/>
          <a:p>
            <a:r>
              <a:rPr lang="en-US" dirty="0"/>
              <a:t>HER2CLIMB: Overall Survival </a:t>
            </a:r>
          </a:p>
        </p:txBody>
      </p:sp>
      <p:sp>
        <p:nvSpPr>
          <p:cNvPr id="3" name="TextBox 2">
            <a:extLst>
              <a:ext uri="{FF2B5EF4-FFF2-40B4-BE49-F238E27FC236}">
                <a16:creationId xmlns:a16="http://schemas.microsoft.com/office/drawing/2014/main" id="{A417ACAC-488C-44F2-CA0D-8A9815A69917}"/>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pic>
        <p:nvPicPr>
          <p:cNvPr id="5" name="Picture 4" descr="Chart, line chart&#10;&#10;Description automatically generated">
            <a:extLst>
              <a:ext uri="{FF2B5EF4-FFF2-40B4-BE49-F238E27FC236}">
                <a16:creationId xmlns:a16="http://schemas.microsoft.com/office/drawing/2014/main" id="{19F9373B-86E3-52CE-7CBC-C5C6BBC58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54" y="1231587"/>
            <a:ext cx="11049000" cy="4584700"/>
          </a:xfrm>
          <a:prstGeom prst="rect">
            <a:avLst/>
          </a:prstGeom>
        </p:spPr>
      </p:pic>
      <p:sp>
        <p:nvSpPr>
          <p:cNvPr id="6" name="Rectangle 5">
            <a:extLst>
              <a:ext uri="{FF2B5EF4-FFF2-40B4-BE49-F238E27FC236}">
                <a16:creationId xmlns:a16="http://schemas.microsoft.com/office/drawing/2014/main" id="{5637C0C3-D61E-16AC-6FCE-D8710BC023C0}"/>
              </a:ext>
            </a:extLst>
          </p:cNvPr>
          <p:cNvSpPr/>
          <p:nvPr/>
        </p:nvSpPr>
        <p:spPr bwMode="auto">
          <a:xfrm>
            <a:off x="736496" y="1288044"/>
            <a:ext cx="360040" cy="3481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F6BF7873-F934-022C-28E3-FAF9783683DE}"/>
              </a:ext>
            </a:extLst>
          </p:cNvPr>
          <p:cNvSpPr/>
          <p:nvPr/>
        </p:nvSpPr>
        <p:spPr bwMode="auto">
          <a:xfrm>
            <a:off x="585454" y="5545080"/>
            <a:ext cx="1429671" cy="2761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56153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p:txBody>
          <a:bodyPr/>
          <a:lstStyle/>
          <a:p>
            <a:r>
              <a:rPr lang="en-US" dirty="0"/>
              <a:t>HER2CLIMB: Progression-Free Survival</a:t>
            </a:r>
          </a:p>
        </p:txBody>
      </p:sp>
      <p:pic>
        <p:nvPicPr>
          <p:cNvPr id="8" name="Picture 7" descr="Chart, line chart&#10;&#10;Description automatically generated">
            <a:extLst>
              <a:ext uri="{FF2B5EF4-FFF2-40B4-BE49-F238E27FC236}">
                <a16:creationId xmlns:a16="http://schemas.microsoft.com/office/drawing/2014/main" id="{90AECDF4-18EB-EA6B-CD3C-7FB9ECCC4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69" y="1370013"/>
            <a:ext cx="10515600" cy="4699000"/>
          </a:xfrm>
          <a:prstGeom prst="rect">
            <a:avLst/>
          </a:prstGeom>
        </p:spPr>
      </p:pic>
      <p:sp>
        <p:nvSpPr>
          <p:cNvPr id="6" name="Rectangle 5">
            <a:extLst>
              <a:ext uri="{FF2B5EF4-FFF2-40B4-BE49-F238E27FC236}">
                <a16:creationId xmlns:a16="http://schemas.microsoft.com/office/drawing/2014/main" id="{5637C0C3-D61E-16AC-6FCE-D8710BC023C0}"/>
              </a:ext>
            </a:extLst>
          </p:cNvPr>
          <p:cNvSpPr/>
          <p:nvPr/>
        </p:nvSpPr>
        <p:spPr bwMode="auto">
          <a:xfrm>
            <a:off x="859489" y="1483437"/>
            <a:ext cx="360040" cy="3481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F6BF7873-F934-022C-28E3-FAF9783683DE}"/>
              </a:ext>
            </a:extLst>
          </p:cNvPr>
          <p:cNvSpPr/>
          <p:nvPr/>
        </p:nvSpPr>
        <p:spPr bwMode="auto">
          <a:xfrm>
            <a:off x="833969" y="5792887"/>
            <a:ext cx="1429671" cy="2761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9272546A-E431-CF4A-9074-1EE5B9BE8498}"/>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spTree>
    <p:extLst>
      <p:ext uri="{BB962C8B-B14F-4D97-AF65-F5344CB8AC3E}">
        <p14:creationId xmlns:p14="http://schemas.microsoft.com/office/powerpoint/2010/main" val="3989387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a:xfrm>
            <a:off x="912286" y="51432"/>
            <a:ext cx="10358967" cy="1143000"/>
          </a:xfrm>
        </p:spPr>
        <p:txBody>
          <a:bodyPr/>
          <a:lstStyle/>
          <a:p>
            <a:r>
              <a:rPr lang="en-US" dirty="0"/>
              <a:t>HER2CLIMB: Forest Plot of Overall Survival</a:t>
            </a:r>
          </a:p>
        </p:txBody>
      </p:sp>
      <p:pic>
        <p:nvPicPr>
          <p:cNvPr id="5" name="Picture 4" descr="Table&#10;&#10;Description automatically generated">
            <a:extLst>
              <a:ext uri="{FF2B5EF4-FFF2-40B4-BE49-F238E27FC236}">
                <a16:creationId xmlns:a16="http://schemas.microsoft.com/office/drawing/2014/main" id="{F63E4C8E-D808-8697-C44E-DAEDADDFF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738" y="1021171"/>
            <a:ext cx="9211766" cy="5360157"/>
          </a:xfrm>
          <a:prstGeom prst="rect">
            <a:avLst/>
          </a:prstGeom>
        </p:spPr>
      </p:pic>
      <p:sp>
        <p:nvSpPr>
          <p:cNvPr id="9" name="Rectangle 8">
            <a:extLst>
              <a:ext uri="{FF2B5EF4-FFF2-40B4-BE49-F238E27FC236}">
                <a16:creationId xmlns:a16="http://schemas.microsoft.com/office/drawing/2014/main" id="{99F22B81-DC3E-A539-445D-D73D2B9C48C8}"/>
              </a:ext>
            </a:extLst>
          </p:cNvPr>
          <p:cNvSpPr/>
          <p:nvPr/>
        </p:nvSpPr>
        <p:spPr bwMode="auto">
          <a:xfrm>
            <a:off x="1420738" y="3541451"/>
            <a:ext cx="9146618" cy="7200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FADB7FDD-3572-BC45-8F8A-D7DD92605A8F}"/>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spTree>
    <p:extLst>
      <p:ext uri="{BB962C8B-B14F-4D97-AF65-F5344CB8AC3E}">
        <p14:creationId xmlns:p14="http://schemas.microsoft.com/office/powerpoint/2010/main" val="385931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B26367-6A2E-DB7F-A57A-24611385B1FD}"/>
              </a:ext>
            </a:extLst>
          </p:cNvPr>
          <p:cNvSpPr/>
          <p:nvPr/>
        </p:nvSpPr>
        <p:spPr bwMode="auto">
          <a:xfrm>
            <a:off x="1559496" y="980728"/>
            <a:ext cx="9145016" cy="5328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Table&#10;&#10;Description automatically generated">
            <a:extLst>
              <a:ext uri="{FF2B5EF4-FFF2-40B4-BE49-F238E27FC236}">
                <a16:creationId xmlns:a16="http://schemas.microsoft.com/office/drawing/2014/main" id="{4800FA20-E796-D554-338F-753026268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805" y="1192030"/>
            <a:ext cx="8638398" cy="4824536"/>
          </a:xfrm>
          <a:prstGeom prst="rect">
            <a:avLst/>
          </a:prstGeom>
        </p:spPr>
      </p:pic>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a:xfrm>
            <a:off x="912286" y="22109"/>
            <a:ext cx="10358967" cy="1143000"/>
          </a:xfrm>
        </p:spPr>
        <p:txBody>
          <a:bodyPr/>
          <a:lstStyle/>
          <a:p>
            <a:r>
              <a:rPr lang="en-US" dirty="0"/>
              <a:t>HER2CLIMB: Summary of Adverse Events</a:t>
            </a:r>
          </a:p>
        </p:txBody>
      </p:sp>
      <p:sp>
        <p:nvSpPr>
          <p:cNvPr id="6" name="Rectangle 5">
            <a:extLst>
              <a:ext uri="{FF2B5EF4-FFF2-40B4-BE49-F238E27FC236}">
                <a16:creationId xmlns:a16="http://schemas.microsoft.com/office/drawing/2014/main" id="{BBD40011-C12D-97EA-3A69-63F667AC5596}"/>
              </a:ext>
            </a:extLst>
          </p:cNvPr>
          <p:cNvSpPr/>
          <p:nvPr/>
        </p:nvSpPr>
        <p:spPr bwMode="auto">
          <a:xfrm>
            <a:off x="1343472" y="836712"/>
            <a:ext cx="9577064" cy="51845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0FD23E77-06DB-FA46-8A70-3F609BF24027}"/>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spTree>
    <p:extLst>
      <p:ext uri="{BB962C8B-B14F-4D97-AF65-F5344CB8AC3E}">
        <p14:creationId xmlns:p14="http://schemas.microsoft.com/office/powerpoint/2010/main" val="657301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p:txBody>
          <a:bodyPr/>
          <a:lstStyle/>
          <a:p>
            <a:r>
              <a:rPr lang="en-US" dirty="0"/>
              <a:t>HER2CLIMB: Adverse Events</a:t>
            </a:r>
          </a:p>
        </p:txBody>
      </p:sp>
      <p:sp>
        <p:nvSpPr>
          <p:cNvPr id="6" name="Rectangle 5">
            <a:extLst>
              <a:ext uri="{FF2B5EF4-FFF2-40B4-BE49-F238E27FC236}">
                <a16:creationId xmlns:a16="http://schemas.microsoft.com/office/drawing/2014/main" id="{BBD40011-C12D-97EA-3A69-63F667AC5596}"/>
              </a:ext>
            </a:extLst>
          </p:cNvPr>
          <p:cNvSpPr/>
          <p:nvPr/>
        </p:nvSpPr>
        <p:spPr bwMode="auto">
          <a:xfrm>
            <a:off x="1487488" y="980728"/>
            <a:ext cx="9577064" cy="51845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Table&#10;&#10;Description automatically generated">
            <a:extLst>
              <a:ext uri="{FF2B5EF4-FFF2-40B4-BE49-F238E27FC236}">
                <a16:creationId xmlns:a16="http://schemas.microsoft.com/office/drawing/2014/main" id="{D9F6D034-3D4F-4256-B78F-65CBCFD52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00" y="1564813"/>
            <a:ext cx="11787399" cy="3728374"/>
          </a:xfrm>
          <a:prstGeom prst="rect">
            <a:avLst/>
          </a:prstGeom>
        </p:spPr>
      </p:pic>
      <p:sp>
        <p:nvSpPr>
          <p:cNvPr id="7" name="TextBox 6">
            <a:extLst>
              <a:ext uri="{FF2B5EF4-FFF2-40B4-BE49-F238E27FC236}">
                <a16:creationId xmlns:a16="http://schemas.microsoft.com/office/drawing/2014/main" id="{07630274-9DD4-3545-B8C6-0275A0164B6D}"/>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spTree>
    <p:extLst>
      <p:ext uri="{BB962C8B-B14F-4D97-AF65-F5344CB8AC3E}">
        <p14:creationId xmlns:p14="http://schemas.microsoft.com/office/powerpoint/2010/main" val="336390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HER2CLIMB-02 Phase III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9416" y="5782745"/>
            <a:ext cx="10216767" cy="41549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by investigator assessment</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387492"/>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2538701"/>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4" y="3950118"/>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7" y="2538701"/>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3637068723"/>
              </p:ext>
            </p:extLst>
          </p:nvPr>
        </p:nvGraphicFramePr>
        <p:xfrm>
          <a:off x="839416" y="1803316"/>
          <a:ext cx="5036581" cy="3168352"/>
        </p:xfrm>
        <a:graphic>
          <a:graphicData uri="http://schemas.openxmlformats.org/drawingml/2006/table">
            <a:tbl>
              <a:tblPr/>
              <a:tblGrid>
                <a:gridCol w="5036581">
                  <a:extLst>
                    <a:ext uri="{9D8B030D-6E8A-4147-A177-3AD203B41FA5}">
                      <a16:colId xmlns:a16="http://schemas.microsoft.com/office/drawing/2014/main" val="20000"/>
                    </a:ext>
                  </a:extLst>
                </a:gridCol>
              </a:tblGrid>
              <a:tr h="41158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460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5677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Unresectable locally advanced or metastatic breast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HER2-positive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Prior treatment with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taxane</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and trastuzumab in any setting, separately or in combination</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447800"/>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Tucatinib + T-DM1</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12066" y="3464064"/>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Placebo + T-DM1</a:t>
            </a:r>
          </a:p>
        </p:txBody>
      </p:sp>
      <p:sp>
        <p:nvSpPr>
          <p:cNvPr id="18" name="TextBox 17">
            <a:extLst>
              <a:ext uri="{FF2B5EF4-FFF2-40B4-BE49-F238E27FC236}">
                <a16:creationId xmlns:a16="http://schemas.microsoft.com/office/drawing/2014/main" id="{8BDBAFCD-3212-2E45-8E59-92373180CF6D}"/>
              </a:ext>
            </a:extLst>
          </p:cNvPr>
          <p:cNvSpPr txBox="1"/>
          <p:nvPr/>
        </p:nvSpPr>
        <p:spPr>
          <a:xfrm>
            <a:off x="7707" y="6517781"/>
            <a:ext cx="9459032" cy="323165"/>
          </a:xfrm>
          <a:prstGeom prst="rect">
            <a:avLst/>
          </a:prstGeom>
          <a:noFill/>
        </p:spPr>
        <p:txBody>
          <a:bodyPr wrap="square" rtlCol="0" anchor="b">
            <a:spAutoFit/>
          </a:bodyPr>
          <a:lstStyle/>
          <a:p>
            <a:pPr>
              <a:defRPr/>
            </a:pPr>
            <a:r>
              <a:rPr lang="en-US" sz="1500" b="0" dirty="0" err="1">
                <a:solidFill>
                  <a:srgbClr val="000000"/>
                </a:solidFill>
                <a:latin typeface="Calibri" panose="020F0502020204030204" pitchFamily="34" charset="0"/>
                <a:ea typeface="Arial" charset="0"/>
                <a:cs typeface="Calibri" panose="020F0502020204030204" pitchFamily="34" charset="0"/>
              </a:rPr>
              <a:t>www.clinicaltrials.gov</a:t>
            </a:r>
            <a:r>
              <a:rPr lang="en-US" sz="1500" b="0" dirty="0">
                <a:solidFill>
                  <a:srgbClr val="000000"/>
                </a:solidFill>
                <a:latin typeface="Calibri" panose="020F0502020204030204" pitchFamily="34" charset="0"/>
                <a:ea typeface="Arial" charset="0"/>
                <a:cs typeface="Calibri" panose="020F0502020204030204" pitchFamily="34" charset="0"/>
              </a:rPr>
              <a:t>. NCT03975647.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Accessed 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2787277"/>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Tree>
    <p:custDataLst>
      <p:tags r:id="rId1"/>
    </p:custDataLst>
    <p:extLst>
      <p:ext uri="{BB962C8B-B14F-4D97-AF65-F5344CB8AC3E}">
        <p14:creationId xmlns:p14="http://schemas.microsoft.com/office/powerpoint/2010/main" val="2286909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75E-4199-6B8F-EF6D-9A6E454D0CFC}"/>
              </a:ext>
            </a:extLst>
          </p:cNvPr>
          <p:cNvSpPr>
            <a:spLocks noGrp="1"/>
          </p:cNvSpPr>
          <p:nvPr>
            <p:ph type="title"/>
          </p:nvPr>
        </p:nvSpPr>
        <p:spPr>
          <a:xfrm>
            <a:off x="916516" y="0"/>
            <a:ext cx="10358967" cy="1143000"/>
          </a:xfrm>
        </p:spPr>
        <p:txBody>
          <a:bodyPr/>
          <a:lstStyle/>
          <a:p>
            <a:r>
              <a:rPr lang="en-US" dirty="0">
                <a:solidFill>
                  <a:srgbClr val="0432FF"/>
                </a:solidFill>
              </a:rPr>
              <a:t>HER2CLIMB-04 Phase II Study Schema</a:t>
            </a:r>
          </a:p>
        </p:txBody>
      </p:sp>
      <p:pic>
        <p:nvPicPr>
          <p:cNvPr id="4" name="Picture 3" descr="Diagram&#10;&#10;Description automatically generated">
            <a:extLst>
              <a:ext uri="{FF2B5EF4-FFF2-40B4-BE49-F238E27FC236}">
                <a16:creationId xmlns:a16="http://schemas.microsoft.com/office/drawing/2014/main" id="{24A33740-5082-9475-B431-0479B27D3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99" y="980728"/>
            <a:ext cx="10801200" cy="4383096"/>
          </a:xfrm>
          <a:prstGeom prst="rect">
            <a:avLst/>
          </a:prstGeom>
        </p:spPr>
      </p:pic>
      <p:sp>
        <p:nvSpPr>
          <p:cNvPr id="5" name="TextBox 4">
            <a:extLst>
              <a:ext uri="{FF2B5EF4-FFF2-40B4-BE49-F238E27FC236}">
                <a16:creationId xmlns:a16="http://schemas.microsoft.com/office/drawing/2014/main" id="{3248A05E-811A-436D-42D4-7A4C8E82366D}"/>
              </a:ext>
            </a:extLst>
          </p:cNvPr>
          <p:cNvSpPr txBox="1"/>
          <p:nvPr/>
        </p:nvSpPr>
        <p:spPr>
          <a:xfrm>
            <a:off x="32454" y="6550223"/>
            <a:ext cx="347896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Krop</a:t>
            </a:r>
            <a:r>
              <a:rPr lang="en-US" sz="1500" b="0" dirty="0">
                <a:solidFill>
                  <a:schemeClr val="tx1"/>
                </a:solidFill>
                <a:latin typeface="Calibri" panose="020F0502020204030204" pitchFamily="34" charset="0"/>
                <a:cs typeface="Calibri" panose="020F0502020204030204" pitchFamily="34" charset="0"/>
              </a:rPr>
              <a:t> I et al. ASCO 2022;Abstract TPS1111.</a:t>
            </a:r>
          </a:p>
        </p:txBody>
      </p:sp>
      <p:sp>
        <p:nvSpPr>
          <p:cNvPr id="6" name="TextBox 5">
            <a:extLst>
              <a:ext uri="{FF2B5EF4-FFF2-40B4-BE49-F238E27FC236}">
                <a16:creationId xmlns:a16="http://schemas.microsoft.com/office/drawing/2014/main" id="{6ACD80C2-4AE1-2E82-9C8D-6D68B105BB14}"/>
              </a:ext>
            </a:extLst>
          </p:cNvPr>
          <p:cNvSpPr txBox="1"/>
          <p:nvPr/>
        </p:nvSpPr>
        <p:spPr>
          <a:xfrm>
            <a:off x="695399" y="5376932"/>
            <a:ext cx="10428492" cy="1077218"/>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Eligibility</a:t>
            </a:r>
          </a:p>
          <a:p>
            <a:pPr marL="285750" indent="-285750">
              <a:buFont typeface="Arial" panose="020B0604020202020204" pitchFamily="34" charset="0"/>
              <a:buChar char="•"/>
            </a:pPr>
            <a:r>
              <a:rPr lang="en-US" sz="1600" b="0" dirty="0">
                <a:solidFill>
                  <a:schemeClr val="tx1"/>
                </a:solidFill>
                <a:latin typeface="Calibri" panose="020F0502020204030204" pitchFamily="34" charset="0"/>
                <a:cs typeface="Calibri" panose="020F0502020204030204" pitchFamily="34" charset="0"/>
              </a:rPr>
              <a:t>HER2-positive locally advanced or metastatic breast cancer</a:t>
            </a:r>
          </a:p>
          <a:p>
            <a:pPr marL="285750" indent="-285750">
              <a:buFont typeface="Arial" panose="020B0604020202020204" pitchFamily="34" charset="0"/>
              <a:buChar char="•"/>
            </a:pPr>
            <a:r>
              <a:rPr lang="en-US" sz="1600" b="0" dirty="0">
                <a:solidFill>
                  <a:schemeClr val="tx1"/>
                </a:solidFill>
                <a:latin typeface="Calibri" panose="020F0502020204030204" pitchFamily="34" charset="0"/>
                <a:cs typeface="Calibri" panose="020F0502020204030204" pitchFamily="34" charset="0"/>
              </a:rPr>
              <a:t>Prior treatment with </a:t>
            </a:r>
            <a:r>
              <a:rPr lang="en-US" sz="1600" b="0" dirty="0" err="1">
                <a:solidFill>
                  <a:schemeClr val="tx1"/>
                </a:solidFill>
                <a:latin typeface="Calibri" panose="020F0502020204030204" pitchFamily="34" charset="0"/>
                <a:cs typeface="Calibri" panose="020F0502020204030204" pitchFamily="34" charset="0"/>
              </a:rPr>
              <a:t>taxane</a:t>
            </a:r>
            <a:r>
              <a:rPr lang="en-US" sz="1600" b="0" dirty="0">
                <a:solidFill>
                  <a:schemeClr val="tx1"/>
                </a:solidFill>
                <a:latin typeface="Calibri" panose="020F0502020204030204" pitchFamily="34" charset="0"/>
                <a:cs typeface="Calibri" panose="020F0502020204030204" pitchFamily="34" charset="0"/>
              </a:rPr>
              <a:t> and trastuzumab (+/- </a:t>
            </a:r>
            <a:r>
              <a:rPr lang="en-US" sz="1600" b="0" dirty="0" err="1">
                <a:solidFill>
                  <a:schemeClr val="tx1"/>
                </a:solidFill>
                <a:latin typeface="Calibri" panose="020F0502020204030204" pitchFamily="34" charset="0"/>
                <a:cs typeface="Calibri" panose="020F0502020204030204" pitchFamily="34" charset="0"/>
              </a:rPr>
              <a:t>pertuzumab</a:t>
            </a:r>
            <a:r>
              <a:rPr lang="en-US" sz="1600" b="0" dirty="0">
                <a:solidFill>
                  <a:schemeClr val="tx1"/>
                </a:solidFill>
                <a:latin typeface="Calibri" panose="020F0502020204030204" pitchFamily="34" charset="0"/>
                <a:cs typeface="Calibri" panose="020F0502020204030204" pitchFamily="34" charset="0"/>
              </a:rPr>
              <a:t>) in the locally advanced or metastatic setting or disease progression within 6 months of (neo)adjuvant therapy with </a:t>
            </a:r>
            <a:r>
              <a:rPr lang="en-US" sz="1600" b="0" dirty="0" err="1">
                <a:solidFill>
                  <a:schemeClr val="tx1"/>
                </a:solidFill>
                <a:latin typeface="Calibri" panose="020F0502020204030204" pitchFamily="34" charset="0"/>
                <a:cs typeface="Calibri" panose="020F0502020204030204" pitchFamily="34" charset="0"/>
              </a:rPr>
              <a:t>taxane</a:t>
            </a:r>
            <a:r>
              <a:rPr lang="en-US" sz="1600" b="0" dirty="0">
                <a:solidFill>
                  <a:schemeClr val="tx1"/>
                </a:solidFill>
                <a:latin typeface="Calibri" panose="020F0502020204030204" pitchFamily="34" charset="0"/>
                <a:cs typeface="Calibri" panose="020F0502020204030204" pitchFamily="34" charset="0"/>
              </a:rPr>
              <a:t> and trastuzumab (+/- </a:t>
            </a:r>
            <a:r>
              <a:rPr lang="en-US" sz="1600" b="0" dirty="0" err="1">
                <a:solidFill>
                  <a:schemeClr val="tx1"/>
                </a:solidFill>
                <a:latin typeface="Calibri" panose="020F0502020204030204" pitchFamily="34" charset="0"/>
                <a:cs typeface="Calibri" panose="020F0502020204030204" pitchFamily="34" charset="0"/>
              </a:rPr>
              <a:t>pertuzumab</a:t>
            </a:r>
            <a:r>
              <a:rPr lang="en-US" sz="1600" b="0" dirty="0">
                <a:solidFill>
                  <a:schemeClr val="tx1"/>
                </a:solidFill>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007F127C-8A15-CF4F-A52D-1644A8617D3C}"/>
              </a:ext>
            </a:extLst>
          </p:cNvPr>
          <p:cNvSpPr txBox="1"/>
          <p:nvPr/>
        </p:nvSpPr>
        <p:spPr>
          <a:xfrm>
            <a:off x="846991" y="5389066"/>
            <a:ext cx="10428492" cy="338554"/>
          </a:xfrm>
          <a:prstGeom prst="rect">
            <a:avLst/>
          </a:prstGeom>
          <a:noFill/>
        </p:spPr>
        <p:txBody>
          <a:bodyPr wrap="square" rtlCol="0">
            <a:spAutoFit/>
          </a:bodyPr>
          <a:lstStyle/>
          <a:p>
            <a:pPr algn="r"/>
            <a:r>
              <a:rPr lang="en-US" sz="1600" b="0" dirty="0" err="1">
                <a:solidFill>
                  <a:schemeClr val="tx1"/>
                </a:solidFill>
                <a:latin typeface="Calibri" panose="020F0502020204030204" pitchFamily="34" charset="0"/>
                <a:cs typeface="Calibri" panose="020F0502020204030204" pitchFamily="34" charset="0"/>
              </a:rPr>
              <a:t>cORR</a:t>
            </a:r>
            <a:r>
              <a:rPr lang="en-US" sz="1600" b="0" dirty="0">
                <a:solidFill>
                  <a:schemeClr val="tx1"/>
                </a:solidFill>
                <a:latin typeface="Calibri" panose="020F0502020204030204" pitchFamily="34" charset="0"/>
                <a:cs typeface="Calibri" panose="020F0502020204030204" pitchFamily="34" charset="0"/>
              </a:rPr>
              <a:t> = confirmed objective response rate</a:t>
            </a:r>
          </a:p>
        </p:txBody>
      </p:sp>
    </p:spTree>
    <p:extLst>
      <p:ext uri="{BB962C8B-B14F-4D97-AF65-F5344CB8AC3E}">
        <p14:creationId xmlns:p14="http://schemas.microsoft.com/office/powerpoint/2010/main" val="202655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D677C3-4823-07A2-9391-9FB260B5DAE4}"/>
              </a:ext>
            </a:extLst>
          </p:cNvPr>
          <p:cNvSpPr/>
          <p:nvPr/>
        </p:nvSpPr>
        <p:spPr bwMode="auto">
          <a:xfrm>
            <a:off x="91441" y="1700808"/>
            <a:ext cx="12000656" cy="4104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2D91675E-4199-6B8F-EF6D-9A6E454D0CFC}"/>
              </a:ext>
            </a:extLst>
          </p:cNvPr>
          <p:cNvSpPr>
            <a:spLocks noGrp="1"/>
          </p:cNvSpPr>
          <p:nvPr>
            <p:ph type="title"/>
          </p:nvPr>
        </p:nvSpPr>
        <p:spPr/>
        <p:txBody>
          <a:bodyPr/>
          <a:lstStyle/>
          <a:p>
            <a:r>
              <a:rPr lang="en-US" dirty="0">
                <a:solidFill>
                  <a:srgbClr val="0432FF"/>
                </a:solidFill>
              </a:rPr>
              <a:t>HER2CLIMB-05 Phase III Study Schema</a:t>
            </a:r>
          </a:p>
        </p:txBody>
      </p:sp>
      <p:pic>
        <p:nvPicPr>
          <p:cNvPr id="4" name="Picture 3" descr="Diagram&#10;&#10;Description automatically generated">
            <a:extLst>
              <a:ext uri="{FF2B5EF4-FFF2-40B4-BE49-F238E27FC236}">
                <a16:creationId xmlns:a16="http://schemas.microsoft.com/office/drawing/2014/main" id="{C8D5F9CA-69FE-6742-BD35-0348277B1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11" y="2018928"/>
            <a:ext cx="11461262" cy="1987502"/>
          </a:xfrm>
          <a:prstGeom prst="rect">
            <a:avLst/>
          </a:prstGeom>
        </p:spPr>
      </p:pic>
      <p:pic>
        <p:nvPicPr>
          <p:cNvPr id="6" name="Picture 5">
            <a:extLst>
              <a:ext uri="{FF2B5EF4-FFF2-40B4-BE49-F238E27FC236}">
                <a16:creationId xmlns:a16="http://schemas.microsoft.com/office/drawing/2014/main" id="{CB829A7C-FFE1-27A7-E683-88032B7E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11" y="4293096"/>
            <a:ext cx="11461262" cy="1341563"/>
          </a:xfrm>
          <a:prstGeom prst="rect">
            <a:avLst/>
          </a:prstGeom>
        </p:spPr>
      </p:pic>
      <p:sp>
        <p:nvSpPr>
          <p:cNvPr id="8" name="TextBox 7">
            <a:extLst>
              <a:ext uri="{FF2B5EF4-FFF2-40B4-BE49-F238E27FC236}">
                <a16:creationId xmlns:a16="http://schemas.microsoft.com/office/drawing/2014/main" id="{8DED0872-1EEE-38F3-692E-3C36EB7897A6}"/>
              </a:ext>
            </a:extLst>
          </p:cNvPr>
          <p:cNvSpPr txBox="1"/>
          <p:nvPr/>
        </p:nvSpPr>
        <p:spPr>
          <a:xfrm>
            <a:off x="91441" y="6490211"/>
            <a:ext cx="4104456"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Hamilton E et al. ASCO 2022;Abstract TPS1108.</a:t>
            </a:r>
          </a:p>
        </p:txBody>
      </p:sp>
    </p:spTree>
    <p:extLst>
      <p:ext uri="{BB962C8B-B14F-4D97-AF65-F5344CB8AC3E}">
        <p14:creationId xmlns:p14="http://schemas.microsoft.com/office/powerpoint/2010/main" val="3441636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35E0-A7A2-5D42-C0F9-0FD78C76485C}"/>
              </a:ext>
            </a:extLst>
          </p:cNvPr>
          <p:cNvSpPr>
            <a:spLocks noGrp="1"/>
          </p:cNvSpPr>
          <p:nvPr>
            <p:ph type="title"/>
          </p:nvPr>
        </p:nvSpPr>
        <p:spPr>
          <a:xfrm>
            <a:off x="916516" y="2857500"/>
            <a:ext cx="10358967" cy="1143000"/>
          </a:xfrm>
        </p:spPr>
        <p:txBody>
          <a:bodyPr/>
          <a:lstStyle/>
          <a:p>
            <a:r>
              <a:rPr lang="en-US" sz="4400" dirty="0"/>
              <a:t>Neratinib and the NALA Study</a:t>
            </a:r>
          </a:p>
        </p:txBody>
      </p:sp>
    </p:spTree>
    <p:extLst>
      <p:ext uri="{BB962C8B-B14F-4D97-AF65-F5344CB8AC3E}">
        <p14:creationId xmlns:p14="http://schemas.microsoft.com/office/powerpoint/2010/main" val="2309449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Content Placeholder 2">
            <a:extLst>
              <a:ext uri="{FF2B5EF4-FFF2-40B4-BE49-F238E27FC236}">
                <a16:creationId xmlns:a16="http://schemas.microsoft.com/office/drawing/2014/main" id="{728AE41C-3D83-29CE-A926-E3C4E2B50FBF}"/>
              </a:ext>
            </a:extLst>
          </p:cNvPr>
          <p:cNvSpPr>
            <a:spLocks noGrp="1"/>
          </p:cNvSpPr>
          <p:nvPr>
            <p:ph idx="1"/>
          </p:nvPr>
        </p:nvSpPr>
        <p:spPr>
          <a:xfrm>
            <a:off x="0" y="6567680"/>
            <a:ext cx="4007768" cy="290320"/>
          </a:xfrm>
        </p:spPr>
        <p:txBody>
          <a:bodyPr/>
          <a:lstStyle/>
          <a:p>
            <a:pPr marL="98425" indent="0">
              <a:spcBef>
                <a:spcPts val="0"/>
              </a:spcBef>
              <a:spcAft>
                <a:spcPts val="0"/>
              </a:spcAft>
              <a:buNone/>
            </a:pPr>
            <a:r>
              <a:rPr lang="en-US" sz="1500" b="0" dirty="0"/>
              <a:t>Lin NU et al. SABCS 2021;Abstract PD4-04.</a:t>
            </a:r>
          </a:p>
        </p:txBody>
      </p:sp>
      <p:sp>
        <p:nvSpPr>
          <p:cNvPr id="6" name="Title 5">
            <a:extLst>
              <a:ext uri="{FF2B5EF4-FFF2-40B4-BE49-F238E27FC236}">
                <a16:creationId xmlns:a16="http://schemas.microsoft.com/office/drawing/2014/main" id="{34A8A329-79DF-636D-7367-018B83FED093}"/>
              </a:ext>
            </a:extLst>
          </p:cNvPr>
          <p:cNvSpPr>
            <a:spLocks noGrp="1"/>
          </p:cNvSpPr>
          <p:nvPr>
            <p:ph type="title"/>
          </p:nvPr>
        </p:nvSpPr>
        <p:spPr/>
        <p:txBody>
          <a:bodyPr/>
          <a:lstStyle/>
          <a:p>
            <a:r>
              <a:rPr lang="en-US" dirty="0"/>
              <a:t>HER2CLIMB: CNS-PFS for All Patients with Brain Metastases</a:t>
            </a:r>
          </a:p>
        </p:txBody>
      </p:sp>
      <p:pic>
        <p:nvPicPr>
          <p:cNvPr id="8" name="Picture 7" descr="Chart, timeline&#10;&#10;Description automatically generated with medium confidence">
            <a:extLst>
              <a:ext uri="{FF2B5EF4-FFF2-40B4-BE49-F238E27FC236}">
                <a16:creationId xmlns:a16="http://schemas.microsoft.com/office/drawing/2014/main" id="{82725400-F42F-754F-8AE0-9BA12E60E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40" y="1268760"/>
            <a:ext cx="11896720" cy="4680520"/>
          </a:xfrm>
          <a:prstGeom prst="rect">
            <a:avLst/>
          </a:prstGeom>
        </p:spPr>
      </p:pic>
      <p:sp>
        <p:nvSpPr>
          <p:cNvPr id="7" name="Content Placeholder 2">
            <a:extLst>
              <a:ext uri="{FF2B5EF4-FFF2-40B4-BE49-F238E27FC236}">
                <a16:creationId xmlns:a16="http://schemas.microsoft.com/office/drawing/2014/main" id="{4BB62A1A-845B-3143-A93D-C95CF4E3D572}"/>
              </a:ext>
            </a:extLst>
          </p:cNvPr>
          <p:cNvSpPr txBox="1">
            <a:spLocks/>
          </p:cNvSpPr>
          <p:nvPr/>
        </p:nvSpPr>
        <p:spPr bwMode="auto">
          <a:xfrm>
            <a:off x="188686" y="6001623"/>
            <a:ext cx="5547274" cy="2903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None/>
            </a:pPr>
            <a:r>
              <a:rPr lang="en-US" sz="1500" b="0" kern="0" dirty="0"/>
              <a:t>CNS-PFS = central nervous system progression-free survival</a:t>
            </a:r>
          </a:p>
        </p:txBody>
      </p:sp>
    </p:spTree>
    <p:extLst>
      <p:ext uri="{BB962C8B-B14F-4D97-AF65-F5344CB8AC3E}">
        <p14:creationId xmlns:p14="http://schemas.microsoft.com/office/powerpoint/2010/main" val="2016790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AC5B9E9-0D8F-251E-6675-57438EBA4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88" y="476672"/>
            <a:ext cx="11017224" cy="5508612"/>
          </a:xfrm>
          <a:prstGeom prst="rect">
            <a:avLst/>
          </a:prstGeom>
        </p:spPr>
      </p:pic>
      <p:sp>
        <p:nvSpPr>
          <p:cNvPr id="4" name="TextBox 3">
            <a:extLst>
              <a:ext uri="{FF2B5EF4-FFF2-40B4-BE49-F238E27FC236}">
                <a16:creationId xmlns:a16="http://schemas.microsoft.com/office/drawing/2014/main" id="{1570EE36-21C9-C3C0-8B14-369D6422C696}"/>
              </a:ext>
            </a:extLst>
          </p:cNvPr>
          <p:cNvSpPr txBox="1"/>
          <p:nvPr/>
        </p:nvSpPr>
        <p:spPr>
          <a:xfrm>
            <a:off x="7444499" y="5547704"/>
            <a:ext cx="4160113" cy="430887"/>
          </a:xfrm>
          <a:prstGeom prst="rect">
            <a:avLst/>
          </a:prstGeom>
          <a:noFill/>
        </p:spPr>
        <p:txBody>
          <a:bodyPr wrap="none" rtlCol="0">
            <a:spAutoFit/>
          </a:bodyPr>
          <a:lstStyle/>
          <a:p>
            <a:r>
              <a:rPr lang="en-US" sz="2200" i="1" dirty="0">
                <a:solidFill>
                  <a:srgbClr val="1475A7"/>
                </a:solidFill>
              </a:rPr>
              <a:t>J Clin Oncol </a:t>
            </a:r>
            <a:r>
              <a:rPr lang="en-US" sz="2200" dirty="0">
                <a:solidFill>
                  <a:srgbClr val="1475A7"/>
                </a:solidFill>
              </a:rPr>
              <a:t>2020;38:3138-49.</a:t>
            </a:r>
          </a:p>
        </p:txBody>
      </p:sp>
    </p:spTree>
    <p:extLst>
      <p:ext uri="{BB962C8B-B14F-4D97-AF65-F5344CB8AC3E}">
        <p14:creationId xmlns:p14="http://schemas.microsoft.com/office/powerpoint/2010/main" val="1067523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4BF923-6E0F-19AC-27BC-FFC3BD0C25AC}"/>
              </a:ext>
            </a:extLst>
          </p:cNvPr>
          <p:cNvSpPr txBox="1"/>
          <p:nvPr/>
        </p:nvSpPr>
        <p:spPr>
          <a:xfrm>
            <a:off x="162904" y="6477098"/>
            <a:ext cx="3552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Saura</a:t>
            </a:r>
            <a:r>
              <a:rPr lang="en-US" sz="1500" b="0" dirty="0">
                <a:solidFill>
                  <a:schemeClr val="tx1"/>
                </a:solidFill>
                <a:latin typeface="Calibri" panose="020F0502020204030204" pitchFamily="34" charset="0"/>
                <a:cs typeface="Calibri" panose="020F0502020204030204" pitchFamily="34" charset="0"/>
              </a:rPr>
              <a:t> C et al</a:t>
            </a:r>
            <a:r>
              <a:rPr lang="en-US" sz="1500" b="0" i="1" dirty="0">
                <a:solidFill>
                  <a:schemeClr val="tx1"/>
                </a:solidFill>
                <a:latin typeface="Calibri" panose="020F0502020204030204" pitchFamily="34" charset="0"/>
                <a:cs typeface="Calibri" panose="020F0502020204030204" pitchFamily="34" charset="0"/>
              </a:rPr>
              <a:t>. J Clin Oncol </a:t>
            </a:r>
            <a:r>
              <a:rPr lang="en-US" sz="1500" b="0" dirty="0">
                <a:solidFill>
                  <a:schemeClr val="tx1"/>
                </a:solidFill>
                <a:latin typeface="Calibri" panose="020F0502020204030204" pitchFamily="34" charset="0"/>
                <a:cs typeface="Calibri" panose="020F0502020204030204" pitchFamily="34" charset="0"/>
              </a:rPr>
              <a:t>2020;38:3138-49.</a:t>
            </a:r>
          </a:p>
        </p:txBody>
      </p:sp>
      <p:sp>
        <p:nvSpPr>
          <p:cNvPr id="3" name="Title 2">
            <a:extLst>
              <a:ext uri="{FF2B5EF4-FFF2-40B4-BE49-F238E27FC236}">
                <a16:creationId xmlns:a16="http://schemas.microsoft.com/office/drawing/2014/main" id="{953B87BF-3916-98F9-78E3-9864A430FE2A}"/>
              </a:ext>
            </a:extLst>
          </p:cNvPr>
          <p:cNvSpPr>
            <a:spLocks noGrp="1"/>
          </p:cNvSpPr>
          <p:nvPr>
            <p:ph type="title"/>
          </p:nvPr>
        </p:nvSpPr>
        <p:spPr>
          <a:xfrm>
            <a:off x="916516" y="30326"/>
            <a:ext cx="10358967" cy="1143000"/>
          </a:xfrm>
        </p:spPr>
        <p:txBody>
          <a:bodyPr/>
          <a:lstStyle/>
          <a:p>
            <a:r>
              <a:rPr lang="en-US" dirty="0"/>
              <a:t>NALA: Centrally Assessed PFS</a:t>
            </a:r>
          </a:p>
        </p:txBody>
      </p:sp>
      <p:pic>
        <p:nvPicPr>
          <p:cNvPr id="5" name="Picture 4" descr="Chart&#10;&#10;Description automatically generated">
            <a:extLst>
              <a:ext uri="{FF2B5EF4-FFF2-40B4-BE49-F238E27FC236}">
                <a16:creationId xmlns:a16="http://schemas.microsoft.com/office/drawing/2014/main" id="{3C5579D1-E241-56BF-207B-11FABD2D6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124744"/>
            <a:ext cx="9143826" cy="5131430"/>
          </a:xfrm>
          <a:prstGeom prst="rect">
            <a:avLst/>
          </a:prstGeom>
        </p:spPr>
      </p:pic>
      <p:sp>
        <p:nvSpPr>
          <p:cNvPr id="6" name="Rectangle 5">
            <a:extLst>
              <a:ext uri="{FF2B5EF4-FFF2-40B4-BE49-F238E27FC236}">
                <a16:creationId xmlns:a16="http://schemas.microsoft.com/office/drawing/2014/main" id="{AD176AFE-9411-BB3F-AA9A-DEBF8641BD14}"/>
              </a:ext>
            </a:extLst>
          </p:cNvPr>
          <p:cNvSpPr/>
          <p:nvPr/>
        </p:nvSpPr>
        <p:spPr bwMode="auto">
          <a:xfrm>
            <a:off x="1631504" y="1124744"/>
            <a:ext cx="50405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2401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B87BF-3916-98F9-78E3-9864A430FE2A}"/>
              </a:ext>
            </a:extLst>
          </p:cNvPr>
          <p:cNvSpPr>
            <a:spLocks noGrp="1"/>
          </p:cNvSpPr>
          <p:nvPr>
            <p:ph type="title"/>
          </p:nvPr>
        </p:nvSpPr>
        <p:spPr/>
        <p:txBody>
          <a:bodyPr/>
          <a:lstStyle/>
          <a:p>
            <a:r>
              <a:rPr lang="en-US" dirty="0"/>
              <a:t>NALA: Overall Survival (ITT Population)</a:t>
            </a:r>
          </a:p>
        </p:txBody>
      </p:sp>
      <p:pic>
        <p:nvPicPr>
          <p:cNvPr id="7" name="Picture 6" descr="Chart&#10;&#10;Description automatically generated">
            <a:extLst>
              <a:ext uri="{FF2B5EF4-FFF2-40B4-BE49-F238E27FC236}">
                <a16:creationId xmlns:a16="http://schemas.microsoft.com/office/drawing/2014/main" id="{F86A63ED-E1E3-B87A-70F4-C9A50874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615" y="1268760"/>
            <a:ext cx="8878769" cy="5030656"/>
          </a:xfrm>
          <a:prstGeom prst="rect">
            <a:avLst/>
          </a:prstGeom>
        </p:spPr>
      </p:pic>
      <p:sp>
        <p:nvSpPr>
          <p:cNvPr id="6" name="Rectangle 5">
            <a:extLst>
              <a:ext uri="{FF2B5EF4-FFF2-40B4-BE49-F238E27FC236}">
                <a16:creationId xmlns:a16="http://schemas.microsoft.com/office/drawing/2014/main" id="{AD176AFE-9411-BB3F-AA9A-DEBF8641BD14}"/>
              </a:ext>
            </a:extLst>
          </p:cNvPr>
          <p:cNvSpPr/>
          <p:nvPr/>
        </p:nvSpPr>
        <p:spPr bwMode="auto">
          <a:xfrm>
            <a:off x="1656615" y="1370769"/>
            <a:ext cx="50405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7431B435-8902-A94E-B082-A11DA9BBBCD5}"/>
              </a:ext>
            </a:extLst>
          </p:cNvPr>
          <p:cNvSpPr txBox="1"/>
          <p:nvPr/>
        </p:nvSpPr>
        <p:spPr>
          <a:xfrm>
            <a:off x="162904" y="6477098"/>
            <a:ext cx="3552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Saura</a:t>
            </a:r>
            <a:r>
              <a:rPr lang="en-US" sz="1500" b="0" dirty="0">
                <a:solidFill>
                  <a:schemeClr val="tx1"/>
                </a:solidFill>
                <a:latin typeface="Calibri" panose="020F0502020204030204" pitchFamily="34" charset="0"/>
                <a:cs typeface="Calibri" panose="020F0502020204030204" pitchFamily="34" charset="0"/>
              </a:rPr>
              <a:t> C et al</a:t>
            </a:r>
            <a:r>
              <a:rPr lang="en-US" sz="1500" b="0" i="1" dirty="0">
                <a:solidFill>
                  <a:schemeClr val="tx1"/>
                </a:solidFill>
                <a:latin typeface="Calibri" panose="020F0502020204030204" pitchFamily="34" charset="0"/>
                <a:cs typeface="Calibri" panose="020F0502020204030204" pitchFamily="34" charset="0"/>
              </a:rPr>
              <a:t>. J Clin Oncol </a:t>
            </a:r>
            <a:r>
              <a:rPr lang="en-US" sz="1500" b="0" dirty="0">
                <a:solidFill>
                  <a:schemeClr val="tx1"/>
                </a:solidFill>
                <a:latin typeface="Calibri" panose="020F0502020204030204" pitchFamily="34" charset="0"/>
                <a:cs typeface="Calibri" panose="020F0502020204030204" pitchFamily="34" charset="0"/>
              </a:rPr>
              <a:t>2020;38:3138-49.</a:t>
            </a:r>
          </a:p>
        </p:txBody>
      </p:sp>
    </p:spTree>
    <p:extLst>
      <p:ext uri="{BB962C8B-B14F-4D97-AF65-F5344CB8AC3E}">
        <p14:creationId xmlns:p14="http://schemas.microsoft.com/office/powerpoint/2010/main" val="3477027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B87BF-3916-98F9-78E3-9864A430FE2A}"/>
              </a:ext>
            </a:extLst>
          </p:cNvPr>
          <p:cNvSpPr>
            <a:spLocks noGrp="1"/>
          </p:cNvSpPr>
          <p:nvPr>
            <p:ph type="title"/>
          </p:nvPr>
        </p:nvSpPr>
        <p:spPr>
          <a:xfrm>
            <a:off x="916516" y="58661"/>
            <a:ext cx="10358967" cy="1143000"/>
          </a:xfrm>
        </p:spPr>
        <p:txBody>
          <a:bodyPr/>
          <a:lstStyle/>
          <a:p>
            <a:r>
              <a:rPr lang="en-US" dirty="0"/>
              <a:t>NALA: Treatment-Emergent AEs in &gt;15% of Patients</a:t>
            </a:r>
          </a:p>
        </p:txBody>
      </p:sp>
      <p:pic>
        <p:nvPicPr>
          <p:cNvPr id="5" name="Picture 4" descr="Table&#10;&#10;Description automatically generated">
            <a:extLst>
              <a:ext uri="{FF2B5EF4-FFF2-40B4-BE49-F238E27FC236}">
                <a16:creationId xmlns:a16="http://schemas.microsoft.com/office/drawing/2014/main" id="{098A9A8F-D5E2-4755-1392-AF1C736EB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353" y="980728"/>
            <a:ext cx="7935292" cy="5351177"/>
          </a:xfrm>
          <a:prstGeom prst="rect">
            <a:avLst/>
          </a:prstGeom>
        </p:spPr>
      </p:pic>
      <p:sp>
        <p:nvSpPr>
          <p:cNvPr id="6" name="TextBox 5">
            <a:extLst>
              <a:ext uri="{FF2B5EF4-FFF2-40B4-BE49-F238E27FC236}">
                <a16:creationId xmlns:a16="http://schemas.microsoft.com/office/drawing/2014/main" id="{5F774A28-3DE9-044F-BC9B-F04AFD810D85}"/>
              </a:ext>
            </a:extLst>
          </p:cNvPr>
          <p:cNvSpPr txBox="1"/>
          <p:nvPr/>
        </p:nvSpPr>
        <p:spPr>
          <a:xfrm>
            <a:off x="162904" y="6477098"/>
            <a:ext cx="3552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Saura</a:t>
            </a:r>
            <a:r>
              <a:rPr lang="en-US" sz="1500" b="0" dirty="0">
                <a:solidFill>
                  <a:schemeClr val="tx1"/>
                </a:solidFill>
                <a:latin typeface="Calibri" panose="020F0502020204030204" pitchFamily="34" charset="0"/>
                <a:cs typeface="Calibri" panose="020F0502020204030204" pitchFamily="34" charset="0"/>
              </a:rPr>
              <a:t> C et al</a:t>
            </a:r>
            <a:r>
              <a:rPr lang="en-US" sz="1500" b="0" i="1" dirty="0">
                <a:solidFill>
                  <a:schemeClr val="tx1"/>
                </a:solidFill>
                <a:latin typeface="Calibri" panose="020F0502020204030204" pitchFamily="34" charset="0"/>
                <a:cs typeface="Calibri" panose="020F0502020204030204" pitchFamily="34" charset="0"/>
              </a:rPr>
              <a:t>. J Clin Oncol </a:t>
            </a:r>
            <a:r>
              <a:rPr lang="en-US" sz="1500" b="0" dirty="0">
                <a:solidFill>
                  <a:schemeClr val="tx1"/>
                </a:solidFill>
                <a:latin typeface="Calibri" panose="020F0502020204030204" pitchFamily="34" charset="0"/>
                <a:cs typeface="Calibri" panose="020F0502020204030204" pitchFamily="34" charset="0"/>
              </a:rPr>
              <a:t>2020;38:3138-49.</a:t>
            </a:r>
          </a:p>
        </p:txBody>
      </p:sp>
    </p:spTree>
    <p:extLst>
      <p:ext uri="{BB962C8B-B14F-4D97-AF65-F5344CB8AC3E}">
        <p14:creationId xmlns:p14="http://schemas.microsoft.com/office/powerpoint/2010/main" val="3647488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B87BF-3916-98F9-78E3-9864A430FE2A}"/>
              </a:ext>
            </a:extLst>
          </p:cNvPr>
          <p:cNvSpPr>
            <a:spLocks noGrp="1"/>
          </p:cNvSpPr>
          <p:nvPr>
            <p:ph type="title"/>
          </p:nvPr>
        </p:nvSpPr>
        <p:spPr>
          <a:xfrm>
            <a:off x="916516" y="188640"/>
            <a:ext cx="10358967" cy="1143000"/>
          </a:xfrm>
        </p:spPr>
        <p:txBody>
          <a:bodyPr/>
          <a:lstStyle/>
          <a:p>
            <a:r>
              <a:rPr lang="en-US" dirty="0"/>
              <a:t>NALA: Changes Over Time in Global Quality of Life </a:t>
            </a:r>
            <a:r>
              <a:rPr lang="en-US"/>
              <a:t>and Functioning</a:t>
            </a:r>
            <a:endParaRPr lang="en-US" dirty="0"/>
          </a:p>
        </p:txBody>
      </p:sp>
      <p:pic>
        <p:nvPicPr>
          <p:cNvPr id="7" name="Picture 6" descr="Chart, line chart&#10;&#10;Description automatically generated">
            <a:extLst>
              <a:ext uri="{FF2B5EF4-FFF2-40B4-BE49-F238E27FC236}">
                <a16:creationId xmlns:a16="http://schemas.microsoft.com/office/drawing/2014/main" id="{5BC4A459-95DF-C8C2-3ADC-CC46C7EEA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67" y="2132856"/>
            <a:ext cx="5878733" cy="3201527"/>
          </a:xfrm>
          <a:prstGeom prst="rect">
            <a:avLst/>
          </a:prstGeom>
        </p:spPr>
      </p:pic>
      <p:pic>
        <p:nvPicPr>
          <p:cNvPr id="9" name="Picture 8" descr="Chart, line chart&#10;&#10;Description automatically generated">
            <a:extLst>
              <a:ext uri="{FF2B5EF4-FFF2-40B4-BE49-F238E27FC236}">
                <a16:creationId xmlns:a16="http://schemas.microsoft.com/office/drawing/2014/main" id="{641D214B-AA71-8DAA-760F-EAC826D24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418" y="2132856"/>
            <a:ext cx="5614897" cy="3168352"/>
          </a:xfrm>
          <a:prstGeom prst="rect">
            <a:avLst/>
          </a:prstGeom>
        </p:spPr>
      </p:pic>
      <p:sp>
        <p:nvSpPr>
          <p:cNvPr id="10" name="TextBox 9">
            <a:extLst>
              <a:ext uri="{FF2B5EF4-FFF2-40B4-BE49-F238E27FC236}">
                <a16:creationId xmlns:a16="http://schemas.microsoft.com/office/drawing/2014/main" id="{1985FDAC-3EE1-4AD2-6C92-36387012D896}"/>
              </a:ext>
            </a:extLst>
          </p:cNvPr>
          <p:cNvSpPr txBox="1"/>
          <p:nvPr/>
        </p:nvSpPr>
        <p:spPr>
          <a:xfrm>
            <a:off x="2279576" y="1670703"/>
            <a:ext cx="1593128" cy="461665"/>
          </a:xfrm>
          <a:prstGeom prst="rect">
            <a:avLst/>
          </a:prstGeom>
          <a:noFill/>
        </p:spPr>
        <p:txBody>
          <a:bodyPr wrap="none" rtlCol="0">
            <a:spAutoFit/>
          </a:bodyPr>
          <a:lstStyle/>
          <a:p>
            <a:pPr algn="ctr"/>
            <a:r>
              <a:rPr lang="en-US" sz="2400" dirty="0">
                <a:solidFill>
                  <a:schemeClr val="tx1"/>
                </a:solidFill>
                <a:latin typeface="Calibri" panose="020F0502020204030204" pitchFamily="34" charset="0"/>
                <a:cs typeface="Calibri" panose="020F0502020204030204" pitchFamily="34" charset="0"/>
              </a:rPr>
              <a:t>EORTC QoL</a:t>
            </a:r>
          </a:p>
        </p:txBody>
      </p:sp>
      <p:sp>
        <p:nvSpPr>
          <p:cNvPr id="11" name="TextBox 10">
            <a:extLst>
              <a:ext uri="{FF2B5EF4-FFF2-40B4-BE49-F238E27FC236}">
                <a16:creationId xmlns:a16="http://schemas.microsoft.com/office/drawing/2014/main" id="{0485F1C8-C51F-C569-4DD4-D3EDF1255461}"/>
              </a:ext>
            </a:extLst>
          </p:cNvPr>
          <p:cNvSpPr txBox="1"/>
          <p:nvPr/>
        </p:nvSpPr>
        <p:spPr>
          <a:xfrm>
            <a:off x="7320136" y="1610829"/>
            <a:ext cx="3564181" cy="461665"/>
          </a:xfrm>
          <a:prstGeom prst="rect">
            <a:avLst/>
          </a:prstGeom>
          <a:noFill/>
        </p:spPr>
        <p:txBody>
          <a:bodyPr wrap="none" rtlCol="0">
            <a:spAutoFit/>
          </a:bodyPr>
          <a:lstStyle/>
          <a:p>
            <a:pPr algn="ctr"/>
            <a:r>
              <a:rPr lang="en-US" sz="2400" dirty="0">
                <a:solidFill>
                  <a:schemeClr val="tx1"/>
                </a:solidFill>
                <a:latin typeface="Calibri" panose="020F0502020204030204" pitchFamily="34" charset="0"/>
                <a:cs typeface="Calibri" panose="020F0502020204030204" pitchFamily="34" charset="0"/>
              </a:rPr>
              <a:t>Global Health Status Score</a:t>
            </a:r>
          </a:p>
        </p:txBody>
      </p:sp>
      <p:sp>
        <p:nvSpPr>
          <p:cNvPr id="8" name="TextBox 7">
            <a:extLst>
              <a:ext uri="{FF2B5EF4-FFF2-40B4-BE49-F238E27FC236}">
                <a16:creationId xmlns:a16="http://schemas.microsoft.com/office/drawing/2014/main" id="{3E3EDC9D-FA76-CB40-9555-269EC4139010}"/>
              </a:ext>
            </a:extLst>
          </p:cNvPr>
          <p:cNvSpPr txBox="1"/>
          <p:nvPr/>
        </p:nvSpPr>
        <p:spPr>
          <a:xfrm>
            <a:off x="162904" y="6477098"/>
            <a:ext cx="3552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Saura</a:t>
            </a:r>
            <a:r>
              <a:rPr lang="en-US" sz="1500" b="0" dirty="0">
                <a:solidFill>
                  <a:schemeClr val="tx1"/>
                </a:solidFill>
                <a:latin typeface="Calibri" panose="020F0502020204030204" pitchFamily="34" charset="0"/>
                <a:cs typeface="Calibri" panose="020F0502020204030204" pitchFamily="34" charset="0"/>
              </a:rPr>
              <a:t> C et al</a:t>
            </a:r>
            <a:r>
              <a:rPr lang="en-US" sz="1500" b="0" i="1" dirty="0">
                <a:solidFill>
                  <a:schemeClr val="tx1"/>
                </a:solidFill>
                <a:latin typeface="Calibri" panose="020F0502020204030204" pitchFamily="34" charset="0"/>
                <a:cs typeface="Calibri" panose="020F0502020204030204" pitchFamily="34" charset="0"/>
              </a:rPr>
              <a:t>. J Clin Oncol </a:t>
            </a:r>
            <a:r>
              <a:rPr lang="en-US" sz="1500" b="0" dirty="0">
                <a:solidFill>
                  <a:schemeClr val="tx1"/>
                </a:solidFill>
                <a:latin typeface="Calibri" panose="020F0502020204030204" pitchFamily="34" charset="0"/>
                <a:cs typeface="Calibri" panose="020F0502020204030204" pitchFamily="34" charset="0"/>
              </a:rPr>
              <a:t>2020;38:3138-49.</a:t>
            </a:r>
          </a:p>
        </p:txBody>
      </p:sp>
    </p:spTree>
    <p:extLst>
      <p:ext uri="{BB962C8B-B14F-4D97-AF65-F5344CB8AC3E}">
        <p14:creationId xmlns:p14="http://schemas.microsoft.com/office/powerpoint/2010/main" val="205721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E900-826D-4998-5FCD-D79C418492D3}"/>
              </a:ext>
            </a:extLst>
          </p:cNvPr>
          <p:cNvSpPr>
            <a:spLocks noGrp="1"/>
          </p:cNvSpPr>
          <p:nvPr>
            <p:ph type="title"/>
          </p:nvPr>
        </p:nvSpPr>
        <p:spPr>
          <a:xfrm>
            <a:off x="916516" y="2857500"/>
            <a:ext cx="10358967" cy="1143000"/>
          </a:xfrm>
        </p:spPr>
        <p:txBody>
          <a:bodyPr/>
          <a:lstStyle/>
          <a:p>
            <a:pPr algn="l"/>
            <a:r>
              <a:rPr lang="en-US" sz="4400" dirty="0"/>
              <a:t>Key Considerations in the Care of Patients with HER2-Positive BC with Brain Metastasis</a:t>
            </a:r>
          </a:p>
        </p:txBody>
      </p:sp>
    </p:spTree>
    <p:extLst>
      <p:ext uri="{BB962C8B-B14F-4D97-AF65-F5344CB8AC3E}">
        <p14:creationId xmlns:p14="http://schemas.microsoft.com/office/powerpoint/2010/main" val="419628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25FB-B169-81AC-828D-E0D0292CEA30}"/>
              </a:ext>
            </a:extLst>
          </p:cNvPr>
          <p:cNvSpPr>
            <a:spLocks noGrp="1"/>
          </p:cNvSpPr>
          <p:nvPr>
            <p:ph type="title"/>
          </p:nvPr>
        </p:nvSpPr>
        <p:spPr/>
        <p:txBody>
          <a:bodyPr/>
          <a:lstStyle/>
          <a:p>
            <a:r>
              <a:rPr lang="en-US" dirty="0"/>
              <a:t>Incidence and Prognosis of HER2-Positive CNS Metastases</a:t>
            </a:r>
          </a:p>
        </p:txBody>
      </p:sp>
      <p:sp>
        <p:nvSpPr>
          <p:cNvPr id="3" name="Content Placeholder 2">
            <a:extLst>
              <a:ext uri="{FF2B5EF4-FFF2-40B4-BE49-F238E27FC236}">
                <a16:creationId xmlns:a16="http://schemas.microsoft.com/office/drawing/2014/main" id="{00494D6C-A9E0-857F-325C-311F249FE58C}"/>
              </a:ext>
            </a:extLst>
          </p:cNvPr>
          <p:cNvSpPr>
            <a:spLocks noGrp="1"/>
          </p:cNvSpPr>
          <p:nvPr>
            <p:ph idx="1"/>
          </p:nvPr>
        </p:nvSpPr>
        <p:spPr>
          <a:xfrm>
            <a:off x="912286" y="1196753"/>
            <a:ext cx="10358967" cy="5018314"/>
          </a:xfrm>
        </p:spPr>
        <p:txBody>
          <a:bodyPr/>
          <a:lstStyle/>
          <a:p>
            <a:r>
              <a:rPr lang="en-US" sz="2000" dirty="0" err="1"/>
              <a:t>registHER</a:t>
            </a:r>
            <a:r>
              <a:rPr lang="en-US" sz="2000" dirty="0"/>
              <a:t> (N = 1,012) and </a:t>
            </a:r>
            <a:r>
              <a:rPr lang="en-US" sz="2000" dirty="0" err="1"/>
              <a:t>SystHERs</a:t>
            </a:r>
            <a:r>
              <a:rPr lang="en-US" sz="2000" dirty="0"/>
              <a:t> (N = 997) observational studies for patients with HER2-Positive breast cancer treated with trastuzumab and other anti-HER2 therapies</a:t>
            </a:r>
          </a:p>
          <a:p>
            <a:endParaRPr lang="en-US" sz="2000" dirty="0"/>
          </a:p>
        </p:txBody>
      </p:sp>
      <p:sp>
        <p:nvSpPr>
          <p:cNvPr id="4" name="TextBox 3">
            <a:extLst>
              <a:ext uri="{FF2B5EF4-FFF2-40B4-BE49-F238E27FC236}">
                <a16:creationId xmlns:a16="http://schemas.microsoft.com/office/drawing/2014/main" id="{BFD32526-844F-2222-5B54-019ED14EA6D0}"/>
              </a:ext>
            </a:extLst>
          </p:cNvPr>
          <p:cNvSpPr txBox="1"/>
          <p:nvPr/>
        </p:nvSpPr>
        <p:spPr>
          <a:xfrm>
            <a:off x="154579" y="6467000"/>
            <a:ext cx="869917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Brufsky</a:t>
            </a:r>
            <a:r>
              <a:rPr lang="en-US" sz="1500" b="0" dirty="0">
                <a:solidFill>
                  <a:schemeClr val="tx1"/>
                </a:solidFill>
                <a:latin typeface="Calibri" panose="020F0502020204030204" pitchFamily="34" charset="0"/>
                <a:cs typeface="Calibri" panose="020F0502020204030204" pitchFamily="34" charset="0"/>
              </a:rPr>
              <a:t> AM et al. </a:t>
            </a:r>
            <a:r>
              <a:rPr lang="en-US" sz="1500" b="0" i="1" dirty="0">
                <a:solidFill>
                  <a:schemeClr val="tx1"/>
                </a:solidFill>
                <a:latin typeface="Calibri" panose="020F0502020204030204" pitchFamily="34" charset="0"/>
                <a:cs typeface="Calibri" panose="020F0502020204030204" pitchFamily="34" charset="0"/>
              </a:rPr>
              <a:t>Clin Cancer Res </a:t>
            </a:r>
            <a:r>
              <a:rPr lang="en-US" sz="1500" b="0" dirty="0">
                <a:solidFill>
                  <a:schemeClr val="tx1"/>
                </a:solidFill>
                <a:latin typeface="Calibri" panose="020F0502020204030204" pitchFamily="34" charset="0"/>
                <a:cs typeface="Calibri" panose="020F0502020204030204" pitchFamily="34" charset="0"/>
              </a:rPr>
              <a:t>2011;17(14):4834-43. </a:t>
            </a:r>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Clin Cancer Res </a:t>
            </a:r>
            <a:r>
              <a:rPr lang="en-US" sz="1500" b="0" dirty="0">
                <a:solidFill>
                  <a:schemeClr val="tx1"/>
                </a:solidFill>
                <a:latin typeface="Calibri" panose="020F0502020204030204" pitchFamily="34" charset="0"/>
                <a:cs typeface="Calibri" panose="020F0502020204030204" pitchFamily="34" charset="0"/>
              </a:rPr>
              <a:t>2019;25(8): 2433-41. </a:t>
            </a:r>
          </a:p>
        </p:txBody>
      </p:sp>
      <p:pic>
        <p:nvPicPr>
          <p:cNvPr id="6" name="Picture 5" descr="Chart, bar chart&#10;&#10;Description automatically generated">
            <a:extLst>
              <a:ext uri="{FF2B5EF4-FFF2-40B4-BE49-F238E27FC236}">
                <a16:creationId xmlns:a16="http://schemas.microsoft.com/office/drawing/2014/main" id="{A71AA806-B149-9DF2-CBE9-331FDBC2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540" y="2277263"/>
            <a:ext cx="4016324" cy="4175386"/>
          </a:xfrm>
          <a:prstGeom prst="rect">
            <a:avLst/>
          </a:prstGeom>
        </p:spPr>
      </p:pic>
      <p:sp>
        <p:nvSpPr>
          <p:cNvPr id="7" name="TextBox 6">
            <a:extLst>
              <a:ext uri="{FF2B5EF4-FFF2-40B4-BE49-F238E27FC236}">
                <a16:creationId xmlns:a16="http://schemas.microsoft.com/office/drawing/2014/main" id="{C092B224-5CC0-1142-098B-7018E407DAC8}"/>
              </a:ext>
            </a:extLst>
          </p:cNvPr>
          <p:cNvSpPr txBox="1"/>
          <p:nvPr/>
        </p:nvSpPr>
        <p:spPr>
          <a:xfrm>
            <a:off x="920747" y="3361933"/>
            <a:ext cx="430887" cy="969176"/>
          </a:xfrm>
          <a:prstGeom prst="rect">
            <a:avLst/>
          </a:prstGeom>
          <a:noFill/>
        </p:spPr>
        <p:txBody>
          <a:bodyPr vert="vert270" wrap="none" rtlCol="0" anchor="ctr" anchorCtr="0">
            <a:spAutoFit/>
          </a:bodyPr>
          <a:lstStyle/>
          <a:p>
            <a:r>
              <a:rPr lang="en-US" sz="1600" b="0" dirty="0">
                <a:solidFill>
                  <a:schemeClr val="tx1"/>
                </a:solidFill>
              </a:rPr>
              <a:t>Incidence</a:t>
            </a:r>
          </a:p>
        </p:txBody>
      </p:sp>
      <p:pic>
        <p:nvPicPr>
          <p:cNvPr id="10" name="Picture 9" descr="Chart, bar chart&#10;&#10;Description automatically generated">
            <a:extLst>
              <a:ext uri="{FF2B5EF4-FFF2-40B4-BE49-F238E27FC236}">
                <a16:creationId xmlns:a16="http://schemas.microsoft.com/office/drawing/2014/main" id="{5EB666DD-BB59-2391-5192-EDCAC21AC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768" y="2436821"/>
            <a:ext cx="2676415" cy="3713526"/>
          </a:xfrm>
          <a:prstGeom prst="rect">
            <a:avLst/>
          </a:prstGeom>
        </p:spPr>
      </p:pic>
      <p:sp>
        <p:nvSpPr>
          <p:cNvPr id="11" name="TextBox 10">
            <a:extLst>
              <a:ext uri="{FF2B5EF4-FFF2-40B4-BE49-F238E27FC236}">
                <a16:creationId xmlns:a16="http://schemas.microsoft.com/office/drawing/2014/main" id="{D6430CEF-636C-8AEF-CC35-7262077486D5}"/>
              </a:ext>
            </a:extLst>
          </p:cNvPr>
          <p:cNvSpPr txBox="1"/>
          <p:nvPr/>
        </p:nvSpPr>
        <p:spPr>
          <a:xfrm>
            <a:off x="5951984" y="5753780"/>
            <a:ext cx="1175322" cy="338554"/>
          </a:xfrm>
          <a:prstGeom prst="rect">
            <a:avLst/>
          </a:prstGeom>
          <a:noFill/>
        </p:spPr>
        <p:txBody>
          <a:bodyPr wrap="none" rtlCol="0">
            <a:spAutoFit/>
          </a:bodyPr>
          <a:lstStyle/>
          <a:p>
            <a:r>
              <a:rPr lang="en-US" sz="1600" dirty="0" err="1">
                <a:solidFill>
                  <a:schemeClr val="tx1"/>
                </a:solidFill>
              </a:rPr>
              <a:t>registHER</a:t>
            </a:r>
            <a:endParaRPr lang="en-US" sz="1600" dirty="0">
              <a:solidFill>
                <a:schemeClr val="tx1"/>
              </a:solidFill>
            </a:endParaRPr>
          </a:p>
        </p:txBody>
      </p:sp>
      <p:sp>
        <p:nvSpPr>
          <p:cNvPr id="12" name="TextBox 11">
            <a:extLst>
              <a:ext uri="{FF2B5EF4-FFF2-40B4-BE49-F238E27FC236}">
                <a16:creationId xmlns:a16="http://schemas.microsoft.com/office/drawing/2014/main" id="{34C7A8C0-1F2F-7823-B9C5-7E715BA2D435}"/>
              </a:ext>
            </a:extLst>
          </p:cNvPr>
          <p:cNvSpPr txBox="1"/>
          <p:nvPr/>
        </p:nvSpPr>
        <p:spPr>
          <a:xfrm>
            <a:off x="5075768" y="2910644"/>
            <a:ext cx="430887" cy="2395849"/>
          </a:xfrm>
          <a:prstGeom prst="rect">
            <a:avLst/>
          </a:prstGeom>
          <a:noFill/>
        </p:spPr>
        <p:txBody>
          <a:bodyPr vert="vert270" wrap="none" rtlCol="0" anchor="ctr" anchorCtr="0">
            <a:spAutoFit/>
          </a:bodyPr>
          <a:lstStyle/>
          <a:p>
            <a:r>
              <a:rPr lang="en-US" sz="1600" b="0" dirty="0">
                <a:solidFill>
                  <a:schemeClr val="tx1"/>
                </a:solidFill>
              </a:rPr>
              <a:t>Overall Survival (months)</a:t>
            </a:r>
          </a:p>
        </p:txBody>
      </p:sp>
      <p:sp>
        <p:nvSpPr>
          <p:cNvPr id="13" name="TextBox 12">
            <a:extLst>
              <a:ext uri="{FF2B5EF4-FFF2-40B4-BE49-F238E27FC236}">
                <a16:creationId xmlns:a16="http://schemas.microsoft.com/office/drawing/2014/main" id="{83C11A70-C677-7C61-0047-65CD5E101D82}"/>
              </a:ext>
            </a:extLst>
          </p:cNvPr>
          <p:cNvSpPr txBox="1"/>
          <p:nvPr/>
        </p:nvSpPr>
        <p:spPr>
          <a:xfrm>
            <a:off x="5807968" y="2378568"/>
            <a:ext cx="949299" cy="338554"/>
          </a:xfrm>
          <a:prstGeom prst="rect">
            <a:avLst/>
          </a:prstGeom>
          <a:noFill/>
        </p:spPr>
        <p:txBody>
          <a:bodyPr wrap="none" rtlCol="0">
            <a:spAutoFit/>
          </a:bodyPr>
          <a:lstStyle/>
          <a:p>
            <a:r>
              <a:rPr lang="en-US" sz="1600" dirty="0">
                <a:solidFill>
                  <a:schemeClr val="tx1"/>
                </a:solidFill>
              </a:rPr>
              <a:t>44.6 </a:t>
            </a:r>
            <a:r>
              <a:rPr lang="en-US" sz="1600" dirty="0" err="1">
                <a:solidFill>
                  <a:schemeClr val="tx1"/>
                </a:solidFill>
              </a:rPr>
              <a:t>mo</a:t>
            </a:r>
            <a:endParaRPr lang="en-US" sz="1600" dirty="0">
              <a:solidFill>
                <a:schemeClr val="tx1"/>
              </a:solidFill>
            </a:endParaRPr>
          </a:p>
        </p:txBody>
      </p:sp>
      <p:sp>
        <p:nvSpPr>
          <p:cNvPr id="14" name="TextBox 13">
            <a:extLst>
              <a:ext uri="{FF2B5EF4-FFF2-40B4-BE49-F238E27FC236}">
                <a16:creationId xmlns:a16="http://schemas.microsoft.com/office/drawing/2014/main" id="{4A8B7034-B601-ABD9-1893-36B58E90183B}"/>
              </a:ext>
            </a:extLst>
          </p:cNvPr>
          <p:cNvSpPr txBox="1"/>
          <p:nvPr/>
        </p:nvSpPr>
        <p:spPr>
          <a:xfrm>
            <a:off x="6645996" y="3361380"/>
            <a:ext cx="949299" cy="338554"/>
          </a:xfrm>
          <a:prstGeom prst="rect">
            <a:avLst/>
          </a:prstGeom>
          <a:noFill/>
        </p:spPr>
        <p:txBody>
          <a:bodyPr wrap="none" rtlCol="0">
            <a:spAutoFit/>
          </a:bodyPr>
          <a:lstStyle/>
          <a:p>
            <a:r>
              <a:rPr lang="en-US" sz="1600" dirty="0">
                <a:solidFill>
                  <a:schemeClr val="tx1"/>
                </a:solidFill>
              </a:rPr>
              <a:t>26.4 </a:t>
            </a:r>
            <a:r>
              <a:rPr lang="en-US" sz="1600" dirty="0" err="1">
                <a:solidFill>
                  <a:schemeClr val="tx1"/>
                </a:solidFill>
              </a:rPr>
              <a:t>mo</a:t>
            </a:r>
            <a:endParaRPr lang="en-US" sz="1600" dirty="0">
              <a:solidFill>
                <a:schemeClr val="tx1"/>
              </a:solidFill>
            </a:endParaRPr>
          </a:p>
        </p:txBody>
      </p:sp>
      <p:sp>
        <p:nvSpPr>
          <p:cNvPr id="15" name="TextBox 14">
            <a:extLst>
              <a:ext uri="{FF2B5EF4-FFF2-40B4-BE49-F238E27FC236}">
                <a16:creationId xmlns:a16="http://schemas.microsoft.com/office/drawing/2014/main" id="{273D21F8-848F-AED6-DFD0-18594AD569AB}"/>
              </a:ext>
            </a:extLst>
          </p:cNvPr>
          <p:cNvSpPr txBox="1"/>
          <p:nvPr/>
        </p:nvSpPr>
        <p:spPr>
          <a:xfrm>
            <a:off x="2207568" y="2436821"/>
            <a:ext cx="766557" cy="338554"/>
          </a:xfrm>
          <a:prstGeom prst="rect">
            <a:avLst/>
          </a:prstGeom>
          <a:noFill/>
        </p:spPr>
        <p:txBody>
          <a:bodyPr wrap="none" rtlCol="0">
            <a:spAutoFit/>
          </a:bodyPr>
          <a:lstStyle/>
          <a:p>
            <a:r>
              <a:rPr lang="en-US" sz="1600" dirty="0">
                <a:solidFill>
                  <a:schemeClr val="tx1"/>
                </a:solidFill>
              </a:rPr>
              <a:t>37.3%</a:t>
            </a:r>
          </a:p>
        </p:txBody>
      </p:sp>
      <p:sp>
        <p:nvSpPr>
          <p:cNvPr id="16" name="TextBox 15">
            <a:extLst>
              <a:ext uri="{FF2B5EF4-FFF2-40B4-BE49-F238E27FC236}">
                <a16:creationId xmlns:a16="http://schemas.microsoft.com/office/drawing/2014/main" id="{038F84C4-FF08-7318-E1DC-D07868D7B1E2}"/>
              </a:ext>
            </a:extLst>
          </p:cNvPr>
          <p:cNvSpPr txBox="1"/>
          <p:nvPr/>
        </p:nvSpPr>
        <p:spPr>
          <a:xfrm>
            <a:off x="3431704" y="2838432"/>
            <a:ext cx="766557" cy="338554"/>
          </a:xfrm>
          <a:prstGeom prst="rect">
            <a:avLst/>
          </a:prstGeom>
          <a:noFill/>
        </p:spPr>
        <p:txBody>
          <a:bodyPr wrap="none" rtlCol="0">
            <a:spAutoFit/>
          </a:bodyPr>
          <a:lstStyle/>
          <a:p>
            <a:r>
              <a:rPr lang="en-US" sz="1600" dirty="0">
                <a:solidFill>
                  <a:schemeClr val="tx1"/>
                </a:solidFill>
              </a:rPr>
              <a:t>30.6%</a:t>
            </a:r>
          </a:p>
        </p:txBody>
      </p:sp>
      <p:pic>
        <p:nvPicPr>
          <p:cNvPr id="18" name="Picture 17" descr="Chart, bar chart&#10;&#10;Description automatically generated">
            <a:extLst>
              <a:ext uri="{FF2B5EF4-FFF2-40B4-BE49-F238E27FC236}">
                <a16:creationId xmlns:a16="http://schemas.microsoft.com/office/drawing/2014/main" id="{DD6493B2-9020-7273-D6F8-8D369308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9754" y="2910644"/>
            <a:ext cx="2026711" cy="3304421"/>
          </a:xfrm>
          <a:prstGeom prst="rect">
            <a:avLst/>
          </a:prstGeom>
        </p:spPr>
      </p:pic>
      <p:sp>
        <p:nvSpPr>
          <p:cNvPr id="19" name="TextBox 18">
            <a:extLst>
              <a:ext uri="{FF2B5EF4-FFF2-40B4-BE49-F238E27FC236}">
                <a16:creationId xmlns:a16="http://schemas.microsoft.com/office/drawing/2014/main" id="{BA912B71-D7EB-6A08-836B-76BF730D3C38}"/>
              </a:ext>
            </a:extLst>
          </p:cNvPr>
          <p:cNvSpPr txBox="1"/>
          <p:nvPr/>
        </p:nvSpPr>
        <p:spPr>
          <a:xfrm>
            <a:off x="8832304" y="5758135"/>
            <a:ext cx="1162498" cy="338554"/>
          </a:xfrm>
          <a:prstGeom prst="rect">
            <a:avLst/>
          </a:prstGeom>
          <a:noFill/>
        </p:spPr>
        <p:txBody>
          <a:bodyPr wrap="none" rtlCol="0">
            <a:spAutoFit/>
          </a:bodyPr>
          <a:lstStyle/>
          <a:p>
            <a:r>
              <a:rPr lang="en-US" sz="1600" dirty="0" err="1">
                <a:solidFill>
                  <a:schemeClr val="tx1"/>
                </a:solidFill>
              </a:rPr>
              <a:t>SystHERs</a:t>
            </a:r>
            <a:endParaRPr lang="en-US" sz="1600" dirty="0">
              <a:solidFill>
                <a:schemeClr val="tx1"/>
              </a:solidFill>
            </a:endParaRPr>
          </a:p>
        </p:txBody>
      </p:sp>
      <p:sp>
        <p:nvSpPr>
          <p:cNvPr id="20" name="TextBox 19">
            <a:extLst>
              <a:ext uri="{FF2B5EF4-FFF2-40B4-BE49-F238E27FC236}">
                <a16:creationId xmlns:a16="http://schemas.microsoft.com/office/drawing/2014/main" id="{711E646D-BD59-D894-D1BF-2AEF161D7DCA}"/>
              </a:ext>
            </a:extLst>
          </p:cNvPr>
          <p:cNvSpPr txBox="1"/>
          <p:nvPr/>
        </p:nvSpPr>
        <p:spPr>
          <a:xfrm>
            <a:off x="8591481" y="2728407"/>
            <a:ext cx="777777" cy="338554"/>
          </a:xfrm>
          <a:prstGeom prst="rect">
            <a:avLst/>
          </a:prstGeom>
          <a:noFill/>
        </p:spPr>
        <p:txBody>
          <a:bodyPr wrap="none" rtlCol="0">
            <a:spAutoFit/>
          </a:bodyPr>
          <a:lstStyle/>
          <a:p>
            <a:r>
              <a:rPr lang="en-US" sz="1600" dirty="0">
                <a:solidFill>
                  <a:schemeClr val="tx1"/>
                </a:solidFill>
              </a:rPr>
              <a:t>38 </a:t>
            </a:r>
            <a:r>
              <a:rPr lang="en-US" sz="1600" dirty="0" err="1">
                <a:solidFill>
                  <a:schemeClr val="tx1"/>
                </a:solidFill>
              </a:rPr>
              <a:t>mo</a:t>
            </a:r>
            <a:endParaRPr lang="en-US" sz="1600" dirty="0">
              <a:solidFill>
                <a:schemeClr val="tx1"/>
              </a:solidFill>
            </a:endParaRPr>
          </a:p>
        </p:txBody>
      </p:sp>
      <p:sp>
        <p:nvSpPr>
          <p:cNvPr id="22" name="TextBox 21">
            <a:extLst>
              <a:ext uri="{FF2B5EF4-FFF2-40B4-BE49-F238E27FC236}">
                <a16:creationId xmlns:a16="http://schemas.microsoft.com/office/drawing/2014/main" id="{9DC4BDF2-025F-C411-5721-20D20EC7AEFC}"/>
              </a:ext>
            </a:extLst>
          </p:cNvPr>
          <p:cNvSpPr txBox="1"/>
          <p:nvPr/>
        </p:nvSpPr>
        <p:spPr>
          <a:xfrm>
            <a:off x="9356646" y="3259723"/>
            <a:ext cx="777777" cy="338554"/>
          </a:xfrm>
          <a:prstGeom prst="rect">
            <a:avLst/>
          </a:prstGeom>
          <a:noFill/>
        </p:spPr>
        <p:txBody>
          <a:bodyPr wrap="none" rtlCol="0">
            <a:spAutoFit/>
          </a:bodyPr>
          <a:lstStyle/>
          <a:p>
            <a:r>
              <a:rPr lang="en-US" sz="1600" dirty="0">
                <a:solidFill>
                  <a:schemeClr val="tx1"/>
                </a:solidFill>
              </a:rPr>
              <a:t>30 </a:t>
            </a:r>
            <a:r>
              <a:rPr lang="en-US" sz="1600" dirty="0" err="1">
                <a:solidFill>
                  <a:schemeClr val="tx1"/>
                </a:solidFill>
              </a:rPr>
              <a:t>mo</a:t>
            </a:r>
            <a:endParaRPr lang="en-US" sz="1600" dirty="0">
              <a:solidFill>
                <a:schemeClr val="tx1"/>
              </a:solidFill>
            </a:endParaRPr>
          </a:p>
        </p:txBody>
      </p:sp>
      <p:sp>
        <p:nvSpPr>
          <p:cNvPr id="23" name="TextBox 22">
            <a:extLst>
              <a:ext uri="{FF2B5EF4-FFF2-40B4-BE49-F238E27FC236}">
                <a16:creationId xmlns:a16="http://schemas.microsoft.com/office/drawing/2014/main" id="{72717ED8-0985-75F8-A2EA-ED002ECF7453}"/>
              </a:ext>
            </a:extLst>
          </p:cNvPr>
          <p:cNvSpPr txBox="1"/>
          <p:nvPr/>
        </p:nvSpPr>
        <p:spPr>
          <a:xfrm>
            <a:off x="2423592" y="1891897"/>
            <a:ext cx="1603324" cy="461665"/>
          </a:xfrm>
          <a:prstGeom prst="rect">
            <a:avLst/>
          </a:prstGeom>
          <a:noFill/>
        </p:spPr>
        <p:txBody>
          <a:bodyPr wrap="none" rtlCol="0">
            <a:spAutoFit/>
          </a:bodyPr>
          <a:lstStyle/>
          <a:p>
            <a:r>
              <a:rPr lang="en-US" sz="2400" dirty="0">
                <a:solidFill>
                  <a:schemeClr val="tx1"/>
                </a:solidFill>
              </a:rPr>
              <a:t>Incidence</a:t>
            </a:r>
          </a:p>
        </p:txBody>
      </p:sp>
      <p:sp>
        <p:nvSpPr>
          <p:cNvPr id="24" name="TextBox 23">
            <a:extLst>
              <a:ext uri="{FF2B5EF4-FFF2-40B4-BE49-F238E27FC236}">
                <a16:creationId xmlns:a16="http://schemas.microsoft.com/office/drawing/2014/main" id="{4EC4199B-C4F5-AB69-65F9-749DD57D7F60}"/>
              </a:ext>
            </a:extLst>
          </p:cNvPr>
          <p:cNvSpPr txBox="1"/>
          <p:nvPr/>
        </p:nvSpPr>
        <p:spPr>
          <a:xfrm>
            <a:off x="6988157" y="1868063"/>
            <a:ext cx="1688283" cy="461665"/>
          </a:xfrm>
          <a:prstGeom prst="rect">
            <a:avLst/>
          </a:prstGeom>
          <a:noFill/>
        </p:spPr>
        <p:txBody>
          <a:bodyPr wrap="none" rtlCol="0">
            <a:spAutoFit/>
          </a:bodyPr>
          <a:lstStyle/>
          <a:p>
            <a:r>
              <a:rPr lang="en-US" sz="2400" dirty="0">
                <a:solidFill>
                  <a:schemeClr val="tx1"/>
                </a:solidFill>
              </a:rPr>
              <a:t>Prognosis</a:t>
            </a:r>
          </a:p>
        </p:txBody>
      </p:sp>
    </p:spTree>
    <p:extLst>
      <p:ext uri="{BB962C8B-B14F-4D97-AF65-F5344CB8AC3E}">
        <p14:creationId xmlns:p14="http://schemas.microsoft.com/office/powerpoint/2010/main" val="3745751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23D1043-D735-6B8B-4F14-D44F731F5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47706"/>
            <a:ext cx="11397434" cy="4513542"/>
          </a:xfrm>
          <a:prstGeom prst="rect">
            <a:avLst/>
          </a:prstGeom>
        </p:spPr>
      </p:pic>
      <p:sp>
        <p:nvSpPr>
          <p:cNvPr id="6" name="TextBox 5">
            <a:extLst>
              <a:ext uri="{FF2B5EF4-FFF2-40B4-BE49-F238E27FC236}">
                <a16:creationId xmlns:a16="http://schemas.microsoft.com/office/drawing/2014/main" id="{568BE5AA-B865-9616-0F80-2988DCE01099}"/>
              </a:ext>
            </a:extLst>
          </p:cNvPr>
          <p:cNvSpPr txBox="1"/>
          <p:nvPr/>
        </p:nvSpPr>
        <p:spPr>
          <a:xfrm>
            <a:off x="6528048" y="5158353"/>
            <a:ext cx="5202835" cy="430887"/>
          </a:xfrm>
          <a:prstGeom prst="rect">
            <a:avLst/>
          </a:prstGeom>
          <a:noFill/>
        </p:spPr>
        <p:txBody>
          <a:bodyPr wrap="none" rtlCol="0">
            <a:spAutoFit/>
          </a:bodyPr>
          <a:lstStyle/>
          <a:p>
            <a:r>
              <a:rPr lang="en-US" sz="2200" i="1" dirty="0">
                <a:solidFill>
                  <a:srgbClr val="1474A7"/>
                </a:solidFill>
              </a:rPr>
              <a:t>J Clin Oncol </a:t>
            </a:r>
            <a:r>
              <a:rPr lang="en-US" sz="2200" dirty="0">
                <a:solidFill>
                  <a:srgbClr val="1474A7"/>
                </a:solidFill>
              </a:rPr>
              <a:t>2022 August;40:2636-55.</a:t>
            </a:r>
          </a:p>
        </p:txBody>
      </p:sp>
    </p:spTree>
    <p:extLst>
      <p:ext uri="{BB962C8B-B14F-4D97-AF65-F5344CB8AC3E}">
        <p14:creationId xmlns:p14="http://schemas.microsoft.com/office/powerpoint/2010/main" val="3478368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F5F4E1F-BB27-3005-FE1F-D2987C0AA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4" y="692696"/>
            <a:ext cx="11784632" cy="4783004"/>
          </a:xfrm>
          <a:prstGeom prst="rect">
            <a:avLst/>
          </a:prstGeom>
        </p:spPr>
      </p:pic>
      <p:sp>
        <p:nvSpPr>
          <p:cNvPr id="4" name="TextBox 3">
            <a:extLst>
              <a:ext uri="{FF2B5EF4-FFF2-40B4-BE49-F238E27FC236}">
                <a16:creationId xmlns:a16="http://schemas.microsoft.com/office/drawing/2014/main" id="{DFC18EE3-20C7-66B9-5CE0-16846AF76D85}"/>
              </a:ext>
            </a:extLst>
          </p:cNvPr>
          <p:cNvSpPr txBox="1"/>
          <p:nvPr/>
        </p:nvSpPr>
        <p:spPr>
          <a:xfrm>
            <a:off x="3935760" y="951413"/>
            <a:ext cx="5527475" cy="430887"/>
          </a:xfrm>
          <a:prstGeom prst="rect">
            <a:avLst/>
          </a:prstGeom>
          <a:noFill/>
        </p:spPr>
        <p:txBody>
          <a:bodyPr wrap="none" rtlCol="0">
            <a:spAutoFit/>
          </a:bodyPr>
          <a:lstStyle/>
          <a:p>
            <a:r>
              <a:rPr lang="en-US" sz="2200" i="1" dirty="0">
                <a:solidFill>
                  <a:srgbClr val="035128"/>
                </a:solidFill>
              </a:rPr>
              <a:t>Ann Oncol </a:t>
            </a:r>
            <a:r>
              <a:rPr lang="en-US" sz="2200" dirty="0">
                <a:solidFill>
                  <a:srgbClr val="035128"/>
                </a:solidFill>
              </a:rPr>
              <a:t>2020 October;31(10):1350-8.</a:t>
            </a:r>
          </a:p>
        </p:txBody>
      </p:sp>
    </p:spTree>
    <p:extLst>
      <p:ext uri="{BB962C8B-B14F-4D97-AF65-F5344CB8AC3E}">
        <p14:creationId xmlns:p14="http://schemas.microsoft.com/office/powerpoint/2010/main" val="351381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A9FCE-245C-A00B-0846-B1C4E24D83AF}"/>
              </a:ext>
            </a:extLst>
          </p:cNvPr>
          <p:cNvSpPr>
            <a:spLocks noGrp="1"/>
          </p:cNvSpPr>
          <p:nvPr>
            <p:ph type="title"/>
          </p:nvPr>
        </p:nvSpPr>
        <p:spPr>
          <a:xfrm>
            <a:off x="912287" y="52292"/>
            <a:ext cx="9864234" cy="1143000"/>
          </a:xfrm>
        </p:spPr>
        <p:txBody>
          <a:bodyPr/>
          <a:lstStyle/>
          <a:p>
            <a:pPr algn="l"/>
            <a:r>
              <a:rPr lang="en-US" dirty="0"/>
              <a:t>KAMILLA: Percent Change in Sum of Dimensions of Target Brain Lesions </a:t>
            </a:r>
          </a:p>
        </p:txBody>
      </p:sp>
      <p:pic>
        <p:nvPicPr>
          <p:cNvPr id="5" name="Picture 4" descr="Chart&#10;&#10;Description automatically generated">
            <a:extLst>
              <a:ext uri="{FF2B5EF4-FFF2-40B4-BE49-F238E27FC236}">
                <a16:creationId xmlns:a16="http://schemas.microsoft.com/office/drawing/2014/main" id="{2F3ABA51-A431-5E02-F93E-F46828031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1124744"/>
            <a:ext cx="6414524" cy="5170177"/>
          </a:xfrm>
          <a:prstGeom prst="rect">
            <a:avLst/>
          </a:prstGeom>
        </p:spPr>
      </p:pic>
      <p:sp>
        <p:nvSpPr>
          <p:cNvPr id="6" name="Rectangle 5">
            <a:extLst>
              <a:ext uri="{FF2B5EF4-FFF2-40B4-BE49-F238E27FC236}">
                <a16:creationId xmlns:a16="http://schemas.microsoft.com/office/drawing/2014/main" id="{BCA5BF53-5C87-98B3-6DE2-7F273CD66B39}"/>
              </a:ext>
            </a:extLst>
          </p:cNvPr>
          <p:cNvSpPr/>
          <p:nvPr/>
        </p:nvSpPr>
        <p:spPr bwMode="auto">
          <a:xfrm>
            <a:off x="3071664" y="1124744"/>
            <a:ext cx="216024"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4DBB020C-77E4-C848-8323-F26BEBB8495A}"/>
              </a:ext>
            </a:extLst>
          </p:cNvPr>
          <p:cNvSpPr txBox="1"/>
          <p:nvPr/>
        </p:nvSpPr>
        <p:spPr>
          <a:xfrm>
            <a:off x="11359" y="6517093"/>
            <a:ext cx="5256584"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Montemurro</a:t>
            </a:r>
            <a:r>
              <a:rPr lang="en-US" sz="1500" b="0" dirty="0">
                <a:solidFill>
                  <a:schemeClr val="tx1"/>
                </a:solidFill>
                <a:latin typeface="Calibri" panose="020F0502020204030204" pitchFamily="34" charset="0"/>
                <a:cs typeface="Calibri" panose="020F0502020204030204" pitchFamily="34" charset="0"/>
              </a:rPr>
              <a:t> F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2020 October;31(10):1350-8.</a:t>
            </a:r>
          </a:p>
        </p:txBody>
      </p:sp>
    </p:spTree>
    <p:extLst>
      <p:ext uri="{BB962C8B-B14F-4D97-AF65-F5344CB8AC3E}">
        <p14:creationId xmlns:p14="http://schemas.microsoft.com/office/powerpoint/2010/main" val="286361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536C869C-500D-CCD8-06D7-CEB45460E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692696"/>
            <a:ext cx="11593288" cy="5216437"/>
          </a:xfrm>
          <a:prstGeom prst="rect">
            <a:avLst/>
          </a:prstGeom>
        </p:spPr>
      </p:pic>
      <p:sp>
        <p:nvSpPr>
          <p:cNvPr id="5" name="TextBox 4">
            <a:extLst>
              <a:ext uri="{FF2B5EF4-FFF2-40B4-BE49-F238E27FC236}">
                <a16:creationId xmlns:a16="http://schemas.microsoft.com/office/drawing/2014/main" id="{92F79AE4-23B4-7CA2-44C5-D8A1EF3CE3AD}"/>
              </a:ext>
            </a:extLst>
          </p:cNvPr>
          <p:cNvSpPr txBox="1"/>
          <p:nvPr/>
        </p:nvSpPr>
        <p:spPr>
          <a:xfrm>
            <a:off x="5696230" y="948867"/>
            <a:ext cx="6047618" cy="430887"/>
          </a:xfrm>
          <a:prstGeom prst="rect">
            <a:avLst/>
          </a:prstGeom>
          <a:noFill/>
        </p:spPr>
        <p:txBody>
          <a:bodyPr wrap="none" rtlCol="0">
            <a:spAutoFit/>
          </a:bodyPr>
          <a:lstStyle/>
          <a:p>
            <a:r>
              <a:rPr lang="en-US" sz="2200" i="1" dirty="0">
                <a:solidFill>
                  <a:schemeClr val="tx1"/>
                </a:solidFill>
              </a:rPr>
              <a:t>Clin Cancer Res </a:t>
            </a:r>
            <a:r>
              <a:rPr lang="en-US" sz="2200" dirty="0">
                <a:solidFill>
                  <a:schemeClr val="tx1"/>
                </a:solidFill>
              </a:rPr>
              <a:t>2022 April 1;28(7):1258-67. </a:t>
            </a:r>
          </a:p>
        </p:txBody>
      </p:sp>
    </p:spTree>
    <p:extLst>
      <p:ext uri="{BB962C8B-B14F-4D97-AF65-F5344CB8AC3E}">
        <p14:creationId xmlns:p14="http://schemas.microsoft.com/office/powerpoint/2010/main" val="696982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A9FCE-245C-A00B-0846-B1C4E24D83AF}"/>
              </a:ext>
            </a:extLst>
          </p:cNvPr>
          <p:cNvSpPr>
            <a:spLocks noGrp="1"/>
          </p:cNvSpPr>
          <p:nvPr>
            <p:ph type="title"/>
          </p:nvPr>
        </p:nvSpPr>
        <p:spPr>
          <a:xfrm>
            <a:off x="912286" y="35361"/>
            <a:ext cx="10358967" cy="801349"/>
          </a:xfrm>
        </p:spPr>
        <p:txBody>
          <a:bodyPr/>
          <a:lstStyle/>
          <a:p>
            <a:r>
              <a:rPr lang="en-US" dirty="0"/>
              <a:t>KAMILLA: Progression-Free Survival </a:t>
            </a:r>
          </a:p>
        </p:txBody>
      </p:sp>
      <p:pic>
        <p:nvPicPr>
          <p:cNvPr id="5" name="Picture 4" descr="Chart, line chart&#10;&#10;Description automatically generated">
            <a:extLst>
              <a:ext uri="{FF2B5EF4-FFF2-40B4-BE49-F238E27FC236}">
                <a16:creationId xmlns:a16="http://schemas.microsoft.com/office/drawing/2014/main" id="{B45F9D35-C27B-8078-406B-F4E2A721B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080" y="652699"/>
            <a:ext cx="8607377" cy="5552602"/>
          </a:xfrm>
          <a:prstGeom prst="rect">
            <a:avLst/>
          </a:prstGeom>
        </p:spPr>
      </p:pic>
      <p:sp>
        <p:nvSpPr>
          <p:cNvPr id="6" name="TextBox 5">
            <a:extLst>
              <a:ext uri="{FF2B5EF4-FFF2-40B4-BE49-F238E27FC236}">
                <a16:creationId xmlns:a16="http://schemas.microsoft.com/office/drawing/2014/main" id="{1C526757-1CC8-3E48-A35F-783D9A584619}"/>
              </a:ext>
            </a:extLst>
          </p:cNvPr>
          <p:cNvSpPr txBox="1"/>
          <p:nvPr/>
        </p:nvSpPr>
        <p:spPr>
          <a:xfrm>
            <a:off x="11359" y="6517093"/>
            <a:ext cx="5256584"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Montemurro</a:t>
            </a:r>
            <a:r>
              <a:rPr lang="en-US" sz="1500" b="0" dirty="0">
                <a:solidFill>
                  <a:schemeClr val="tx1"/>
                </a:solidFill>
                <a:latin typeface="Calibri" panose="020F0502020204030204" pitchFamily="34" charset="0"/>
                <a:cs typeface="Calibri" panose="020F0502020204030204" pitchFamily="34" charset="0"/>
              </a:rPr>
              <a:t> F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2020 October;31(10):1350-8.</a:t>
            </a:r>
          </a:p>
        </p:txBody>
      </p:sp>
      <p:sp>
        <p:nvSpPr>
          <p:cNvPr id="2" name="Rectangle 1">
            <a:extLst>
              <a:ext uri="{FF2B5EF4-FFF2-40B4-BE49-F238E27FC236}">
                <a16:creationId xmlns:a16="http://schemas.microsoft.com/office/drawing/2014/main" id="{6421C3B3-96A1-3947-8FB8-978C761AD60F}"/>
              </a:ext>
            </a:extLst>
          </p:cNvPr>
          <p:cNvSpPr/>
          <p:nvPr/>
        </p:nvSpPr>
        <p:spPr bwMode="auto">
          <a:xfrm>
            <a:off x="1796543" y="652698"/>
            <a:ext cx="339017" cy="3438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688175B2-A3A6-3542-AC5A-5D922C3E2728}"/>
              </a:ext>
            </a:extLst>
          </p:cNvPr>
          <p:cNvSpPr txBox="1"/>
          <p:nvPr/>
        </p:nvSpPr>
        <p:spPr>
          <a:xfrm>
            <a:off x="1737128" y="6220879"/>
            <a:ext cx="5256584"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BM = brain metastases</a:t>
            </a:r>
          </a:p>
        </p:txBody>
      </p:sp>
    </p:spTree>
    <p:extLst>
      <p:ext uri="{BB962C8B-B14F-4D97-AF65-F5344CB8AC3E}">
        <p14:creationId xmlns:p14="http://schemas.microsoft.com/office/powerpoint/2010/main" val="244241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A9FCE-245C-A00B-0846-B1C4E24D83AF}"/>
              </a:ext>
            </a:extLst>
          </p:cNvPr>
          <p:cNvSpPr>
            <a:spLocks noGrp="1"/>
          </p:cNvSpPr>
          <p:nvPr>
            <p:ph type="title"/>
          </p:nvPr>
        </p:nvSpPr>
        <p:spPr>
          <a:xfrm>
            <a:off x="912286" y="117075"/>
            <a:ext cx="10358967" cy="689958"/>
          </a:xfrm>
        </p:spPr>
        <p:txBody>
          <a:bodyPr/>
          <a:lstStyle/>
          <a:p>
            <a:r>
              <a:rPr lang="en-US" dirty="0"/>
              <a:t>KAMILLA: Overall Survival </a:t>
            </a:r>
          </a:p>
        </p:txBody>
      </p:sp>
      <p:pic>
        <p:nvPicPr>
          <p:cNvPr id="5" name="Picture 4" descr="Chart, line chart&#10;&#10;Description automatically generated">
            <a:extLst>
              <a:ext uri="{FF2B5EF4-FFF2-40B4-BE49-F238E27FC236}">
                <a16:creationId xmlns:a16="http://schemas.microsoft.com/office/drawing/2014/main" id="{59C6B2D4-1380-16DD-0630-54062A0D8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023" y="807033"/>
            <a:ext cx="8671491" cy="5675105"/>
          </a:xfrm>
          <a:prstGeom prst="rect">
            <a:avLst/>
          </a:prstGeom>
        </p:spPr>
      </p:pic>
      <p:sp>
        <p:nvSpPr>
          <p:cNvPr id="6" name="TextBox 5">
            <a:extLst>
              <a:ext uri="{FF2B5EF4-FFF2-40B4-BE49-F238E27FC236}">
                <a16:creationId xmlns:a16="http://schemas.microsoft.com/office/drawing/2014/main" id="{45616DE5-0354-8C43-B2CF-08C95A0B4966}"/>
              </a:ext>
            </a:extLst>
          </p:cNvPr>
          <p:cNvSpPr txBox="1"/>
          <p:nvPr/>
        </p:nvSpPr>
        <p:spPr>
          <a:xfrm>
            <a:off x="11359" y="6517093"/>
            <a:ext cx="5256584"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Montemurro</a:t>
            </a:r>
            <a:r>
              <a:rPr lang="en-US" sz="1500" b="0" dirty="0">
                <a:solidFill>
                  <a:schemeClr val="tx1"/>
                </a:solidFill>
                <a:latin typeface="Calibri" panose="020F0502020204030204" pitchFamily="34" charset="0"/>
                <a:cs typeface="Calibri" panose="020F0502020204030204" pitchFamily="34" charset="0"/>
              </a:rPr>
              <a:t> F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2020 October;31(10):1350-8.</a:t>
            </a:r>
          </a:p>
        </p:txBody>
      </p:sp>
      <p:sp>
        <p:nvSpPr>
          <p:cNvPr id="7" name="Rectangle 6">
            <a:extLst>
              <a:ext uri="{FF2B5EF4-FFF2-40B4-BE49-F238E27FC236}">
                <a16:creationId xmlns:a16="http://schemas.microsoft.com/office/drawing/2014/main" id="{5BD8AF1D-3F5F-F440-8AC2-50BE195E0DAD}"/>
              </a:ext>
            </a:extLst>
          </p:cNvPr>
          <p:cNvSpPr/>
          <p:nvPr/>
        </p:nvSpPr>
        <p:spPr bwMode="auto">
          <a:xfrm>
            <a:off x="1764486" y="841988"/>
            <a:ext cx="339017" cy="3438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338006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BAE1CCB-4C01-AEB2-68E0-6DD420E2B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17" y="1052736"/>
            <a:ext cx="10907366" cy="4278833"/>
          </a:xfrm>
          <a:prstGeom prst="rect">
            <a:avLst/>
          </a:prstGeom>
        </p:spPr>
      </p:pic>
      <p:sp>
        <p:nvSpPr>
          <p:cNvPr id="4" name="TextBox 3">
            <a:extLst>
              <a:ext uri="{FF2B5EF4-FFF2-40B4-BE49-F238E27FC236}">
                <a16:creationId xmlns:a16="http://schemas.microsoft.com/office/drawing/2014/main" id="{A1D3296B-8E65-BCAB-58EB-623127D1E9EF}"/>
              </a:ext>
            </a:extLst>
          </p:cNvPr>
          <p:cNvSpPr txBox="1"/>
          <p:nvPr/>
        </p:nvSpPr>
        <p:spPr>
          <a:xfrm>
            <a:off x="6023992" y="1052736"/>
            <a:ext cx="5613203" cy="430887"/>
          </a:xfrm>
          <a:prstGeom prst="rect">
            <a:avLst/>
          </a:prstGeom>
          <a:noFill/>
        </p:spPr>
        <p:txBody>
          <a:bodyPr wrap="none" rtlCol="0">
            <a:spAutoFit/>
          </a:bodyPr>
          <a:lstStyle/>
          <a:p>
            <a:r>
              <a:rPr lang="en-US" sz="2200" i="1" dirty="0">
                <a:solidFill>
                  <a:srgbClr val="A26582"/>
                </a:solidFill>
              </a:rPr>
              <a:t>Oncologist </a:t>
            </a:r>
            <a:r>
              <a:rPr lang="en-US" sz="2200" dirty="0">
                <a:solidFill>
                  <a:srgbClr val="A26582"/>
                </a:solidFill>
              </a:rPr>
              <a:t>2021 August;26(8):e1327-38.</a:t>
            </a:r>
          </a:p>
        </p:txBody>
      </p:sp>
    </p:spTree>
    <p:extLst>
      <p:ext uri="{BB962C8B-B14F-4D97-AF65-F5344CB8AC3E}">
        <p14:creationId xmlns:p14="http://schemas.microsoft.com/office/powerpoint/2010/main" val="13715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6516" y="20016"/>
            <a:ext cx="10358967" cy="1143000"/>
          </a:xfrm>
        </p:spPr>
        <p:txBody>
          <a:bodyPr/>
          <a:lstStyle/>
          <a:p>
            <a:pPr algn="l"/>
            <a:r>
              <a:rPr lang="en-US" dirty="0"/>
              <a:t>NALA: PFS for Patients with CNS Metastases at Baseline</a:t>
            </a:r>
          </a:p>
        </p:txBody>
      </p:sp>
      <p:sp>
        <p:nvSpPr>
          <p:cNvPr id="3" name="TextBox 2">
            <a:extLst>
              <a:ext uri="{FF2B5EF4-FFF2-40B4-BE49-F238E27FC236}">
                <a16:creationId xmlns:a16="http://schemas.microsoft.com/office/drawing/2014/main" id="{C9256EEA-B9EE-BCAA-6999-0C890161BD15}"/>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pic>
        <p:nvPicPr>
          <p:cNvPr id="5" name="Picture 4">
            <a:extLst>
              <a:ext uri="{FF2B5EF4-FFF2-40B4-BE49-F238E27FC236}">
                <a16:creationId xmlns:a16="http://schemas.microsoft.com/office/drawing/2014/main" id="{0D2B6F51-7957-72BB-212C-53B88528B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1132569"/>
            <a:ext cx="9145016" cy="5025900"/>
          </a:xfrm>
          <a:prstGeom prst="rect">
            <a:avLst/>
          </a:prstGeom>
        </p:spPr>
      </p:pic>
    </p:spTree>
    <p:extLst>
      <p:ext uri="{BB962C8B-B14F-4D97-AF65-F5344CB8AC3E}">
        <p14:creationId xmlns:p14="http://schemas.microsoft.com/office/powerpoint/2010/main" val="2765169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6517" y="20016"/>
            <a:ext cx="9067916" cy="1143000"/>
          </a:xfrm>
        </p:spPr>
        <p:txBody>
          <a:bodyPr/>
          <a:lstStyle/>
          <a:p>
            <a:pPr algn="l"/>
            <a:r>
              <a:rPr lang="en-US" dirty="0"/>
              <a:t>NALA: OS for Patients with CNS Metastases at Baseline</a:t>
            </a:r>
          </a:p>
        </p:txBody>
      </p:sp>
      <p:pic>
        <p:nvPicPr>
          <p:cNvPr id="6" name="Picture 5" descr="Chart, line chart&#10;&#10;Description automatically generated">
            <a:extLst>
              <a:ext uri="{FF2B5EF4-FFF2-40B4-BE49-F238E27FC236}">
                <a16:creationId xmlns:a16="http://schemas.microsoft.com/office/drawing/2014/main" id="{4B4FA431-98EC-009C-6BF0-7A1989379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1066409"/>
            <a:ext cx="9412684" cy="5388711"/>
          </a:xfrm>
          <a:prstGeom prst="rect">
            <a:avLst/>
          </a:prstGeom>
        </p:spPr>
      </p:pic>
      <p:sp>
        <p:nvSpPr>
          <p:cNvPr id="5" name="TextBox 4">
            <a:extLst>
              <a:ext uri="{FF2B5EF4-FFF2-40B4-BE49-F238E27FC236}">
                <a16:creationId xmlns:a16="http://schemas.microsoft.com/office/drawing/2014/main" id="{205FD30E-AE1E-D043-9241-114BA6AB0CAE}"/>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3434374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p:txBody>
          <a:bodyPr/>
          <a:lstStyle/>
          <a:p>
            <a:pPr algn="l"/>
            <a:r>
              <a:rPr lang="en-US" dirty="0"/>
              <a:t>NALA: Efficacy in Patients with CNS Metastases at Baseline</a:t>
            </a:r>
          </a:p>
        </p:txBody>
      </p:sp>
      <p:graphicFrame>
        <p:nvGraphicFramePr>
          <p:cNvPr id="5" name="Table 6">
            <a:extLst>
              <a:ext uri="{FF2B5EF4-FFF2-40B4-BE49-F238E27FC236}">
                <a16:creationId xmlns:a16="http://schemas.microsoft.com/office/drawing/2014/main" id="{CEF4B751-67ED-9B48-7446-8E5A8692C343}"/>
              </a:ext>
            </a:extLst>
          </p:cNvPr>
          <p:cNvGraphicFramePr>
            <a:graphicFrameLocks noGrp="1"/>
          </p:cNvGraphicFramePr>
          <p:nvPr>
            <p:ph idx="1"/>
            <p:extLst>
              <p:ext uri="{D42A27DB-BD31-4B8C-83A1-F6EECF244321}">
                <p14:modId xmlns:p14="http://schemas.microsoft.com/office/powerpoint/2010/main" val="2653353524"/>
              </p:ext>
            </p:extLst>
          </p:nvPr>
        </p:nvGraphicFramePr>
        <p:xfrm>
          <a:off x="655165" y="1405285"/>
          <a:ext cx="10873207" cy="4419600"/>
        </p:xfrm>
        <a:graphic>
          <a:graphicData uri="http://schemas.openxmlformats.org/drawingml/2006/table">
            <a:tbl>
              <a:tblPr firstRow="1" bandRow="1">
                <a:tableStyleId>{21E4AEA4-8DFA-4A89-87EB-49C32662AFE0}</a:tableStyleId>
              </a:tblPr>
              <a:tblGrid>
                <a:gridCol w="3168352">
                  <a:extLst>
                    <a:ext uri="{9D8B030D-6E8A-4147-A177-3AD203B41FA5}">
                      <a16:colId xmlns:a16="http://schemas.microsoft.com/office/drawing/2014/main" val="2893760255"/>
                    </a:ext>
                  </a:extLst>
                </a:gridCol>
                <a:gridCol w="2664296">
                  <a:extLst>
                    <a:ext uri="{9D8B030D-6E8A-4147-A177-3AD203B41FA5}">
                      <a16:colId xmlns:a16="http://schemas.microsoft.com/office/drawing/2014/main" val="77978846"/>
                    </a:ext>
                  </a:extLst>
                </a:gridCol>
                <a:gridCol w="2555995">
                  <a:extLst>
                    <a:ext uri="{9D8B030D-6E8A-4147-A177-3AD203B41FA5}">
                      <a16:colId xmlns:a16="http://schemas.microsoft.com/office/drawing/2014/main" val="1052824875"/>
                    </a:ext>
                  </a:extLst>
                </a:gridCol>
                <a:gridCol w="1436144">
                  <a:extLst>
                    <a:ext uri="{9D8B030D-6E8A-4147-A177-3AD203B41FA5}">
                      <a16:colId xmlns:a16="http://schemas.microsoft.com/office/drawing/2014/main" val="2873102349"/>
                    </a:ext>
                  </a:extLst>
                </a:gridCol>
                <a:gridCol w="1048420">
                  <a:extLst>
                    <a:ext uri="{9D8B030D-6E8A-4147-A177-3AD203B41FA5}">
                      <a16:colId xmlns:a16="http://schemas.microsoft.com/office/drawing/2014/main" val="1385989149"/>
                    </a:ext>
                  </a:extLst>
                </a:gridCol>
              </a:tblGrid>
              <a:tr h="370840">
                <a:tc>
                  <a:txBody>
                    <a:bodyPr/>
                    <a:lstStyle/>
                    <a:p>
                      <a:r>
                        <a:rPr lang="en-US" dirty="0"/>
                        <a:t>Endpoint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Neratinib + capecitabine </a:t>
                      </a:r>
                    </a:p>
                    <a:p>
                      <a:pPr algn="ctr"/>
                      <a:r>
                        <a:rPr lang="en-US" dirty="0"/>
                        <a:t>(n = 51)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Lapatinib + capecitabine</a:t>
                      </a:r>
                    </a:p>
                    <a:p>
                      <a:pPr algn="ctr"/>
                      <a:r>
                        <a:rPr lang="en-US" dirty="0"/>
                        <a:t>(n = 50)</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Hazard ratio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i="1" dirty="0"/>
                        <a:t>p</a:t>
                      </a:r>
                      <a:r>
                        <a:rPr lang="en-US"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29131351"/>
                  </a:ext>
                </a:extLst>
              </a:tr>
              <a:tr h="370840">
                <a:tc>
                  <a:txBody>
                    <a:bodyPr/>
                    <a:lstStyle/>
                    <a:p>
                      <a:r>
                        <a:rPr lang="en-US" dirty="0"/>
                        <a:t>Median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5.6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0.074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2450085"/>
                  </a:ext>
                </a:extLst>
              </a:tr>
              <a:tr h="370840">
                <a:tc>
                  <a:txBody>
                    <a:bodyPr/>
                    <a:lstStyle/>
                    <a:p>
                      <a:r>
                        <a:rPr lang="en-US" dirty="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13.9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12.4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0.90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0.635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406406691"/>
                  </a:ext>
                </a:extLst>
              </a:tr>
              <a:tr h="370840">
                <a:tc>
                  <a:txBody>
                    <a:bodyPr/>
                    <a:lstStyle/>
                    <a:p>
                      <a:r>
                        <a:rPr lang="en-US" dirty="0"/>
                        <a:t>Time to intervention for CNS disease (12-month cumulative incidence)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0.430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1515967"/>
                  </a:ext>
                </a:extLst>
              </a:tr>
              <a:tr h="370840">
                <a:tc>
                  <a:txBody>
                    <a:bodyPr/>
                    <a:lstStyle/>
                    <a:p>
                      <a:r>
                        <a:rPr lang="en-US" dirty="0"/>
                        <a:t>Progressive CNS disease (12-month cumulative incidence)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26.2%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41.6%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0.364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144710160"/>
                  </a:ext>
                </a:extLst>
              </a:tr>
              <a:tr h="370840">
                <a:tc>
                  <a:txBody>
                    <a:bodyPr/>
                    <a:lstStyle/>
                    <a:p>
                      <a:r>
                        <a:rPr lang="en-US" dirty="0"/>
                        <a:t>Median CNS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12.4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5053211"/>
                  </a:ext>
                </a:extLst>
              </a:tr>
              <a:tr h="370840">
                <a:tc>
                  <a:txBody>
                    <a:bodyPr/>
                    <a:lstStyle/>
                    <a:p>
                      <a:r>
                        <a:rPr lang="en-US" dirty="0"/>
                        <a:t>Objective response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28.2%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0.972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131980633"/>
                  </a:ext>
                </a:extLst>
              </a:tr>
              <a:tr h="370840">
                <a:tc>
                  <a:txBody>
                    <a:bodyPr/>
                    <a:lstStyle/>
                    <a:p>
                      <a:r>
                        <a:rPr lang="en-US" dirty="0"/>
                        <a:t>Median duration of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7227417"/>
                  </a:ext>
                </a:extLst>
              </a:tr>
              <a:tr h="370840">
                <a:tc>
                  <a:txBody>
                    <a:bodyPr/>
                    <a:lstStyle/>
                    <a:p>
                      <a:r>
                        <a:rPr lang="en-US" dirty="0"/>
                        <a:t>Clinical benefit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30.8%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dirty="0"/>
                        <a:t>0.410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784817398"/>
                  </a:ext>
                </a:extLst>
              </a:tr>
            </a:tbl>
          </a:graphicData>
        </a:graphic>
      </p:graphicFrame>
      <p:sp>
        <p:nvSpPr>
          <p:cNvPr id="6" name="TextBox 5">
            <a:extLst>
              <a:ext uri="{FF2B5EF4-FFF2-40B4-BE49-F238E27FC236}">
                <a16:creationId xmlns:a16="http://schemas.microsoft.com/office/drawing/2014/main" id="{A7673E80-7C54-2144-9306-D4E5E931D7F7}"/>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390081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2287" y="51272"/>
            <a:ext cx="9720218" cy="1143000"/>
          </a:xfrm>
        </p:spPr>
        <p:txBody>
          <a:bodyPr/>
          <a:lstStyle/>
          <a:p>
            <a:pPr algn="l"/>
            <a:r>
              <a:rPr lang="en-US" dirty="0"/>
              <a:t>NALA: Time to Intervention for CNS Disease – Progressive CNS Disease</a:t>
            </a:r>
          </a:p>
        </p:txBody>
      </p:sp>
      <p:pic>
        <p:nvPicPr>
          <p:cNvPr id="8" name="Picture 7" descr="Chart, line chart&#10;&#10;Description automatically generated">
            <a:extLst>
              <a:ext uri="{FF2B5EF4-FFF2-40B4-BE49-F238E27FC236}">
                <a16:creationId xmlns:a16="http://schemas.microsoft.com/office/drawing/2014/main" id="{85136317-A6EE-2275-3BF0-7974F3FBF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784" y="1194272"/>
            <a:ext cx="9984432" cy="5172565"/>
          </a:xfrm>
          <a:prstGeom prst="rect">
            <a:avLst/>
          </a:prstGeom>
        </p:spPr>
      </p:pic>
      <p:sp>
        <p:nvSpPr>
          <p:cNvPr id="5" name="TextBox 4">
            <a:extLst>
              <a:ext uri="{FF2B5EF4-FFF2-40B4-BE49-F238E27FC236}">
                <a16:creationId xmlns:a16="http://schemas.microsoft.com/office/drawing/2014/main" id="{77F69CAA-5794-BD44-9448-E75EF670362A}"/>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90279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2286" y="44624"/>
            <a:ext cx="10358967" cy="936104"/>
          </a:xfrm>
        </p:spPr>
        <p:txBody>
          <a:bodyPr/>
          <a:lstStyle/>
          <a:p>
            <a:pPr algn="l"/>
            <a:r>
              <a:rPr lang="en-US" dirty="0"/>
              <a:t>NALA: Time to Intervention for CNS Disease – CNS PFS</a:t>
            </a:r>
          </a:p>
        </p:txBody>
      </p:sp>
      <p:pic>
        <p:nvPicPr>
          <p:cNvPr id="5" name="Picture 4" descr="Chart, line chart&#10;&#10;Description automatically generated">
            <a:extLst>
              <a:ext uri="{FF2B5EF4-FFF2-40B4-BE49-F238E27FC236}">
                <a16:creationId xmlns:a16="http://schemas.microsoft.com/office/drawing/2014/main" id="{BFCAB101-C4D6-D60C-A635-20ADDEFAF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980729"/>
            <a:ext cx="10358968" cy="5184576"/>
          </a:xfrm>
          <a:prstGeom prst="rect">
            <a:avLst/>
          </a:prstGeom>
        </p:spPr>
      </p:pic>
      <p:sp>
        <p:nvSpPr>
          <p:cNvPr id="6" name="TextBox 5">
            <a:extLst>
              <a:ext uri="{FF2B5EF4-FFF2-40B4-BE49-F238E27FC236}">
                <a16:creationId xmlns:a16="http://schemas.microsoft.com/office/drawing/2014/main" id="{FBBAA43C-B844-D74A-B67F-2B82689D524A}"/>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11496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2286" y="32048"/>
            <a:ext cx="10358967" cy="1092696"/>
          </a:xfrm>
        </p:spPr>
        <p:txBody>
          <a:bodyPr/>
          <a:lstStyle/>
          <a:p>
            <a:pPr algn="l"/>
            <a:r>
              <a:rPr lang="en-US" dirty="0"/>
              <a:t>NALA: Time to Intervention for CNS Disease – Patients with CNS Metastases at Baseline</a:t>
            </a:r>
          </a:p>
        </p:txBody>
      </p:sp>
      <p:pic>
        <p:nvPicPr>
          <p:cNvPr id="5" name="Picture 4" descr="Chart, line chart, box and whisker chart&#10;&#10;Description automatically generated">
            <a:extLst>
              <a:ext uri="{FF2B5EF4-FFF2-40B4-BE49-F238E27FC236}">
                <a16:creationId xmlns:a16="http://schemas.microsoft.com/office/drawing/2014/main" id="{74BB5451-05D4-A675-E808-C72620D95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167766"/>
            <a:ext cx="9085602" cy="4997538"/>
          </a:xfrm>
          <a:prstGeom prst="rect">
            <a:avLst/>
          </a:prstGeom>
        </p:spPr>
      </p:pic>
      <p:sp>
        <p:nvSpPr>
          <p:cNvPr id="6" name="TextBox 5">
            <a:extLst>
              <a:ext uri="{FF2B5EF4-FFF2-40B4-BE49-F238E27FC236}">
                <a16:creationId xmlns:a16="http://schemas.microsoft.com/office/drawing/2014/main" id="{0B89BDF5-D2B2-F54B-A197-5DD952B35E2D}"/>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186666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0B8-130C-548E-1FB2-DF9D5BF717A2}"/>
              </a:ext>
            </a:extLst>
          </p:cNvPr>
          <p:cNvSpPr>
            <a:spLocks noGrp="1"/>
          </p:cNvSpPr>
          <p:nvPr>
            <p:ph type="title"/>
          </p:nvPr>
        </p:nvSpPr>
        <p:spPr>
          <a:xfrm>
            <a:off x="912286" y="44624"/>
            <a:ext cx="10358967" cy="1143000"/>
          </a:xfrm>
        </p:spPr>
        <p:txBody>
          <a:bodyPr/>
          <a:lstStyle/>
          <a:p>
            <a:pPr algn="l"/>
            <a:r>
              <a:rPr lang="en-US" dirty="0"/>
              <a:t>NALA: Best Change in Intracranial Tumor Size from Baseline in Patients with Target CNS Lesions at Screening</a:t>
            </a:r>
          </a:p>
        </p:txBody>
      </p:sp>
      <p:pic>
        <p:nvPicPr>
          <p:cNvPr id="6" name="Picture 5" descr="A picture containing diagram&#10;&#10;Description automatically generated">
            <a:extLst>
              <a:ext uri="{FF2B5EF4-FFF2-40B4-BE49-F238E27FC236}">
                <a16:creationId xmlns:a16="http://schemas.microsoft.com/office/drawing/2014/main" id="{F16C4959-F01F-480A-4D7D-F323E8F4C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009" y="1187624"/>
            <a:ext cx="7403981" cy="4996775"/>
          </a:xfrm>
          <a:prstGeom prst="rect">
            <a:avLst/>
          </a:prstGeom>
        </p:spPr>
      </p:pic>
      <p:sp>
        <p:nvSpPr>
          <p:cNvPr id="7" name="TextBox 6">
            <a:extLst>
              <a:ext uri="{FF2B5EF4-FFF2-40B4-BE49-F238E27FC236}">
                <a16:creationId xmlns:a16="http://schemas.microsoft.com/office/drawing/2014/main" id="{D358273A-F654-590F-7C01-83FFAA1A46A1}"/>
              </a:ext>
            </a:extLst>
          </p:cNvPr>
          <p:cNvSpPr txBox="1"/>
          <p:nvPr/>
        </p:nvSpPr>
        <p:spPr>
          <a:xfrm>
            <a:off x="3690153" y="1674648"/>
            <a:ext cx="2800767" cy="369332"/>
          </a:xfrm>
          <a:prstGeom prst="rect">
            <a:avLst/>
          </a:prstGeom>
          <a:noFill/>
        </p:spPr>
        <p:txBody>
          <a:bodyPr wrap="none" rtlCol="0">
            <a:spAutoFit/>
          </a:bodyPr>
          <a:lstStyle/>
          <a:p>
            <a:r>
              <a:rPr lang="en-US" sz="1800" dirty="0">
                <a:solidFill>
                  <a:schemeClr val="tx1"/>
                </a:solidFill>
              </a:rPr>
              <a:t>Intracranial ORR: 26.3%</a:t>
            </a:r>
          </a:p>
        </p:txBody>
      </p:sp>
      <p:sp>
        <p:nvSpPr>
          <p:cNvPr id="8" name="TextBox 7">
            <a:extLst>
              <a:ext uri="{FF2B5EF4-FFF2-40B4-BE49-F238E27FC236}">
                <a16:creationId xmlns:a16="http://schemas.microsoft.com/office/drawing/2014/main" id="{A7C06584-0C43-6D43-1EC6-574EEC4EC424}"/>
              </a:ext>
            </a:extLst>
          </p:cNvPr>
          <p:cNvSpPr txBox="1"/>
          <p:nvPr/>
        </p:nvSpPr>
        <p:spPr>
          <a:xfrm>
            <a:off x="3546137" y="4410952"/>
            <a:ext cx="2800767" cy="369332"/>
          </a:xfrm>
          <a:prstGeom prst="rect">
            <a:avLst/>
          </a:prstGeom>
          <a:noFill/>
        </p:spPr>
        <p:txBody>
          <a:bodyPr wrap="none" rtlCol="0">
            <a:spAutoFit/>
          </a:bodyPr>
          <a:lstStyle/>
          <a:p>
            <a:r>
              <a:rPr lang="en-US" sz="1800" dirty="0">
                <a:solidFill>
                  <a:schemeClr val="tx1"/>
                </a:solidFill>
              </a:rPr>
              <a:t>Intracranial ORR: 15.4%</a:t>
            </a:r>
          </a:p>
        </p:txBody>
      </p:sp>
      <p:sp>
        <p:nvSpPr>
          <p:cNvPr id="9" name="TextBox 8">
            <a:extLst>
              <a:ext uri="{FF2B5EF4-FFF2-40B4-BE49-F238E27FC236}">
                <a16:creationId xmlns:a16="http://schemas.microsoft.com/office/drawing/2014/main" id="{F372EACA-CA20-F444-911D-2DF72F0A7D5C}"/>
              </a:ext>
            </a:extLst>
          </p:cNvPr>
          <p:cNvSpPr txBox="1"/>
          <p:nvPr/>
        </p:nvSpPr>
        <p:spPr>
          <a:xfrm>
            <a:off x="119336" y="6490211"/>
            <a:ext cx="460876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Hurvitz</a:t>
            </a:r>
            <a:r>
              <a:rPr lang="en-US" sz="1500" b="0" dirty="0">
                <a:solidFill>
                  <a:schemeClr val="tx1"/>
                </a:solidFill>
                <a:latin typeface="Calibri" panose="020F0502020204030204" pitchFamily="34" charset="0"/>
                <a:cs typeface="Calibri" panose="020F0502020204030204" pitchFamily="34" charset="0"/>
              </a:rPr>
              <a:t> SA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2021 August;26(8):e1327-38.</a:t>
            </a:r>
          </a:p>
        </p:txBody>
      </p:sp>
    </p:spTree>
    <p:extLst>
      <p:ext uri="{BB962C8B-B14F-4D97-AF65-F5344CB8AC3E}">
        <p14:creationId xmlns:p14="http://schemas.microsoft.com/office/powerpoint/2010/main" val="420823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itle 5">
            <a:extLst>
              <a:ext uri="{FF2B5EF4-FFF2-40B4-BE49-F238E27FC236}">
                <a16:creationId xmlns:a16="http://schemas.microsoft.com/office/drawing/2014/main" id="{F40E18C5-B554-73BE-B59C-F58AF928A56A}"/>
              </a:ext>
            </a:extLst>
          </p:cNvPr>
          <p:cNvSpPr>
            <a:spLocks noGrp="1"/>
          </p:cNvSpPr>
          <p:nvPr>
            <p:ph type="title"/>
          </p:nvPr>
        </p:nvSpPr>
        <p:spPr>
          <a:xfrm>
            <a:off x="912287" y="227013"/>
            <a:ext cx="10152266" cy="1143000"/>
          </a:xfrm>
        </p:spPr>
        <p:txBody>
          <a:bodyPr/>
          <a:lstStyle/>
          <a:p>
            <a:pPr algn="l"/>
            <a:r>
              <a:rPr lang="en-US" dirty="0"/>
              <a:t>Efficacy of Neratinib with </a:t>
            </a:r>
            <a:r>
              <a:rPr lang="en-US" dirty="0" err="1"/>
              <a:t>Fulvestrant</a:t>
            </a:r>
            <a:r>
              <a:rPr lang="en-US" dirty="0"/>
              <a:t> for ER-Positive Cohorts and Neratinib Monotherapy for ER-Negative Cohort</a:t>
            </a:r>
          </a:p>
        </p:txBody>
      </p:sp>
      <p:pic>
        <p:nvPicPr>
          <p:cNvPr id="8" name="Picture 7" descr="Chart&#10;&#10;Description automatically generated">
            <a:extLst>
              <a:ext uri="{FF2B5EF4-FFF2-40B4-BE49-F238E27FC236}">
                <a16:creationId xmlns:a16="http://schemas.microsoft.com/office/drawing/2014/main" id="{905617D2-6E29-EDE0-5D95-7C538B0BC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4" y="1628800"/>
            <a:ext cx="11449272" cy="4406382"/>
          </a:xfrm>
          <a:prstGeom prst="rect">
            <a:avLst/>
          </a:prstGeom>
        </p:spPr>
      </p:pic>
      <p:sp>
        <p:nvSpPr>
          <p:cNvPr id="7" name="TextBox 6">
            <a:extLst>
              <a:ext uri="{FF2B5EF4-FFF2-40B4-BE49-F238E27FC236}">
                <a16:creationId xmlns:a16="http://schemas.microsoft.com/office/drawing/2014/main" id="{7008C53E-4C8B-6540-9828-B373D4CE72BC}"/>
              </a:ext>
            </a:extLst>
          </p:cNvPr>
          <p:cNvSpPr txBox="1"/>
          <p:nvPr/>
        </p:nvSpPr>
        <p:spPr>
          <a:xfrm>
            <a:off x="0" y="6477880"/>
            <a:ext cx="460010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 CX et al. </a:t>
            </a:r>
            <a:r>
              <a:rPr lang="en-US" sz="1500" b="0" i="1" dirty="0">
                <a:solidFill>
                  <a:schemeClr val="tx1"/>
                </a:solidFill>
                <a:latin typeface="Calibri" panose="020F0502020204030204" pitchFamily="34" charset="0"/>
                <a:cs typeface="Calibri" panose="020F0502020204030204" pitchFamily="34" charset="0"/>
              </a:rPr>
              <a:t>Clin Cancer Res </a:t>
            </a:r>
            <a:r>
              <a:rPr lang="en-US" sz="1500" b="0" dirty="0">
                <a:solidFill>
                  <a:schemeClr val="tx1"/>
                </a:solidFill>
                <a:latin typeface="Calibri" panose="020F0502020204030204" pitchFamily="34" charset="0"/>
                <a:cs typeface="Calibri" panose="020F0502020204030204" pitchFamily="34" charset="0"/>
              </a:rPr>
              <a:t>2022 April 1;28(7):1258-67.</a:t>
            </a:r>
          </a:p>
        </p:txBody>
      </p:sp>
    </p:spTree>
    <p:extLst>
      <p:ext uri="{BB962C8B-B14F-4D97-AF65-F5344CB8AC3E}">
        <p14:creationId xmlns:p14="http://schemas.microsoft.com/office/powerpoint/2010/main" val="4185994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31C3EEC1-05D5-8316-6334-C10DDC012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12" y="688461"/>
            <a:ext cx="10481163" cy="5548851"/>
          </a:xfrm>
          <a:prstGeom prst="rect">
            <a:avLst/>
          </a:prstGeom>
        </p:spPr>
      </p:pic>
      <p:sp>
        <p:nvSpPr>
          <p:cNvPr id="6" name="TextBox 5">
            <a:extLst>
              <a:ext uri="{FF2B5EF4-FFF2-40B4-BE49-F238E27FC236}">
                <a16:creationId xmlns:a16="http://schemas.microsoft.com/office/drawing/2014/main" id="{3A11B82B-0FDD-A7FC-7A2C-46C9E873EAEE}"/>
              </a:ext>
            </a:extLst>
          </p:cNvPr>
          <p:cNvSpPr txBox="1"/>
          <p:nvPr/>
        </p:nvSpPr>
        <p:spPr>
          <a:xfrm>
            <a:off x="3379424" y="836712"/>
            <a:ext cx="5729902" cy="430887"/>
          </a:xfrm>
          <a:prstGeom prst="rect">
            <a:avLst/>
          </a:prstGeom>
          <a:noFill/>
        </p:spPr>
        <p:txBody>
          <a:bodyPr wrap="none" rtlCol="0">
            <a:spAutoFit/>
          </a:bodyPr>
          <a:lstStyle/>
          <a:p>
            <a:r>
              <a:rPr lang="en-US" sz="2200" i="1" dirty="0">
                <a:solidFill>
                  <a:srgbClr val="EF1920"/>
                </a:solidFill>
              </a:rPr>
              <a:t>N </a:t>
            </a:r>
            <a:r>
              <a:rPr lang="en-US" sz="2200" i="1" dirty="0" err="1">
                <a:solidFill>
                  <a:srgbClr val="EF1920"/>
                </a:solidFill>
              </a:rPr>
              <a:t>Engl</a:t>
            </a:r>
            <a:r>
              <a:rPr lang="en-US" sz="2200" i="1" dirty="0">
                <a:solidFill>
                  <a:srgbClr val="EF1920"/>
                </a:solidFill>
              </a:rPr>
              <a:t> J Med </a:t>
            </a:r>
            <a:r>
              <a:rPr lang="en-US" sz="2200" dirty="0">
                <a:solidFill>
                  <a:srgbClr val="EF1920"/>
                </a:solidFill>
              </a:rPr>
              <a:t>2022 March 24;386:1143-54.</a:t>
            </a:r>
          </a:p>
        </p:txBody>
      </p:sp>
    </p:spTree>
    <p:extLst>
      <p:ext uri="{BB962C8B-B14F-4D97-AF65-F5344CB8AC3E}">
        <p14:creationId xmlns:p14="http://schemas.microsoft.com/office/powerpoint/2010/main" val="1919768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7F42-349A-BC4A-9AC3-D3EF66374727}"/>
              </a:ext>
            </a:extLst>
          </p:cNvPr>
          <p:cNvSpPr>
            <a:spLocks noGrp="1"/>
          </p:cNvSpPr>
          <p:nvPr>
            <p:ph type="title"/>
          </p:nvPr>
        </p:nvSpPr>
        <p:spPr>
          <a:xfrm>
            <a:off x="916516" y="235093"/>
            <a:ext cx="10358967" cy="1143000"/>
          </a:xfrm>
        </p:spPr>
        <p:txBody>
          <a:bodyPr/>
          <a:lstStyle/>
          <a:p>
            <a:pPr algn="l"/>
            <a:r>
              <a:rPr lang="en-US" dirty="0"/>
              <a:t>DESTINY-Breast03: Progression-Free Survival for Patients with Brain Metastases</a:t>
            </a:r>
          </a:p>
        </p:txBody>
      </p:sp>
      <p:sp>
        <p:nvSpPr>
          <p:cNvPr id="5" name="TextBox 4">
            <a:extLst>
              <a:ext uri="{FF2B5EF4-FFF2-40B4-BE49-F238E27FC236}">
                <a16:creationId xmlns:a16="http://schemas.microsoft.com/office/drawing/2014/main" id="{429B0354-3A64-6E40-A2BB-94FCD6AF05AC}"/>
              </a:ext>
            </a:extLst>
          </p:cNvPr>
          <p:cNvSpPr txBox="1"/>
          <p:nvPr/>
        </p:nvSpPr>
        <p:spPr>
          <a:xfrm>
            <a:off x="0" y="6527140"/>
            <a:ext cx="4152227" cy="323165"/>
          </a:xfrm>
          <a:prstGeom prst="rect">
            <a:avLst/>
          </a:prstGeom>
          <a:noFill/>
        </p:spPr>
        <p:txBody>
          <a:bodyPr wrap="none" rtlCol="0">
            <a:spAutoFit/>
          </a:bodyPr>
          <a:lstStyle/>
          <a:p>
            <a:pPr defTabSz="914400" fontAlgn="auto">
              <a:spcBef>
                <a:spcPts val="0"/>
              </a:spcBef>
              <a:spcAft>
                <a:spcPts val="0"/>
              </a:spcAft>
              <a:defRPr/>
            </a:pPr>
            <a:r>
              <a:rPr kumimoji="0" lang="en-US" sz="1500" b="0" u="none" strike="noStrike" kern="1200" cap="none" spc="0" normalizeH="0" baseline="0" noProof="0" dirty="0">
                <a:ln>
                  <a:noFill/>
                </a:ln>
                <a:solidFill>
                  <a:schemeClr val="tx1"/>
                </a:solidFill>
                <a:effectLst/>
                <a:uLnTx/>
                <a:uFillTx/>
                <a:latin typeface="Calibri"/>
                <a:ea typeface="+mn-ea"/>
                <a:cs typeface="+mn-cs"/>
              </a:rPr>
              <a:t>Cortés J et al. </a:t>
            </a:r>
            <a:r>
              <a:rPr kumimoji="0" lang="en-US" sz="1500" b="0" i="1" u="none" strike="noStrike" kern="1200" cap="none" spc="0" normalizeH="0" baseline="0" noProof="0" dirty="0">
                <a:ln>
                  <a:noFill/>
                </a:ln>
                <a:solidFill>
                  <a:schemeClr val="tx1"/>
                </a:solidFill>
                <a:effectLst/>
                <a:uLnTx/>
                <a:uFillTx/>
                <a:latin typeface="Calibri"/>
                <a:ea typeface="+mn-ea"/>
                <a:cs typeface="+mn-cs"/>
              </a:rPr>
              <a:t>N </a:t>
            </a:r>
            <a:r>
              <a:rPr kumimoji="0" lang="en-US" sz="1500" b="0" i="1" u="none" strike="noStrike" kern="1200" cap="none" spc="0" normalizeH="0" baseline="0" noProof="0" dirty="0" err="1">
                <a:ln>
                  <a:noFill/>
                </a:ln>
                <a:solidFill>
                  <a:schemeClr val="tx1"/>
                </a:solidFill>
                <a:effectLst/>
                <a:uLnTx/>
                <a:uFillTx/>
                <a:latin typeface="Calibri"/>
                <a:ea typeface="+mn-ea"/>
                <a:cs typeface="+mn-cs"/>
              </a:rPr>
              <a:t>Engl</a:t>
            </a:r>
            <a:r>
              <a:rPr kumimoji="0" lang="en-US" sz="1500" b="0" i="1" u="none" strike="noStrike" kern="1200" cap="none" spc="0" normalizeH="0" baseline="0" noProof="0" dirty="0">
                <a:ln>
                  <a:noFill/>
                </a:ln>
                <a:solidFill>
                  <a:schemeClr val="tx1"/>
                </a:solidFill>
                <a:effectLst/>
                <a:uLnTx/>
                <a:uFillTx/>
                <a:latin typeface="Calibri"/>
                <a:ea typeface="+mn-ea"/>
                <a:cs typeface="+mn-cs"/>
              </a:rPr>
              <a:t> J Med </a:t>
            </a:r>
            <a:r>
              <a:rPr kumimoji="0" lang="en-US" sz="1500" b="0" u="none" strike="noStrike" kern="1200" cap="none" spc="0" normalizeH="0" baseline="0" noProof="0" dirty="0">
                <a:ln>
                  <a:noFill/>
                </a:ln>
                <a:solidFill>
                  <a:schemeClr val="tx1"/>
                </a:solidFill>
                <a:effectLst/>
                <a:uLnTx/>
                <a:uFillTx/>
                <a:latin typeface="Calibri"/>
                <a:ea typeface="+mn-ea"/>
                <a:cs typeface="+mn-cs"/>
              </a:rPr>
              <a:t>2022;</a:t>
            </a:r>
            <a:r>
              <a:rPr lang="en-US" sz="1500" b="0" dirty="0">
                <a:solidFill>
                  <a:schemeClr val="tx1"/>
                </a:solidFill>
                <a:latin typeface="Calibri"/>
                <a:ea typeface="+mn-ea"/>
                <a:cs typeface="+mn-cs"/>
              </a:rPr>
              <a:t>386(12):1143-54. </a:t>
            </a:r>
          </a:p>
        </p:txBody>
      </p:sp>
      <p:pic>
        <p:nvPicPr>
          <p:cNvPr id="7" name="Picture 6" descr="Text&#10;&#10;Description automatically generated">
            <a:extLst>
              <a:ext uri="{FF2B5EF4-FFF2-40B4-BE49-F238E27FC236}">
                <a16:creationId xmlns:a16="http://schemas.microsoft.com/office/drawing/2014/main" id="{6013289B-A6A7-2626-B3EB-F4435E9EA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 y="1930423"/>
            <a:ext cx="11737304" cy="149857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9336B56-649F-8FC1-19D4-2A2BAA029831}"/>
              </a:ext>
            </a:extLst>
          </p:cNvPr>
          <p:cNvPicPr>
            <a:picLocks noChangeAspect="1"/>
          </p:cNvPicPr>
          <p:nvPr/>
        </p:nvPicPr>
        <p:blipFill rotWithShape="1">
          <a:blip r:embed="rId3">
            <a:extLst>
              <a:ext uri="{28A0092B-C50C-407E-A947-70E740481C1C}">
                <a14:useLocalDpi xmlns:a14="http://schemas.microsoft.com/office/drawing/2010/main" val="0"/>
              </a:ext>
            </a:extLst>
          </a:blip>
          <a:srcRect b="6083"/>
          <a:stretch/>
        </p:blipFill>
        <p:spPr>
          <a:xfrm>
            <a:off x="227348" y="3429001"/>
            <a:ext cx="11737304" cy="1872208"/>
          </a:xfrm>
          <a:prstGeom prst="rect">
            <a:avLst/>
          </a:prstGeom>
        </p:spPr>
      </p:pic>
    </p:spTree>
    <p:extLst>
      <p:ext uri="{BB962C8B-B14F-4D97-AF65-F5344CB8AC3E}">
        <p14:creationId xmlns:p14="http://schemas.microsoft.com/office/powerpoint/2010/main" val="1443318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8CE8E91-A64D-1548-4434-AC315A6B4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3" y="620688"/>
            <a:ext cx="11557914" cy="4968552"/>
          </a:xfrm>
          <a:prstGeom prst="rect">
            <a:avLst/>
          </a:prstGeom>
        </p:spPr>
      </p:pic>
      <p:sp>
        <p:nvSpPr>
          <p:cNvPr id="6" name="TextBox 5">
            <a:extLst>
              <a:ext uri="{FF2B5EF4-FFF2-40B4-BE49-F238E27FC236}">
                <a16:creationId xmlns:a16="http://schemas.microsoft.com/office/drawing/2014/main" id="{E5BA3ADE-A3A5-0772-0F5D-E0079D427FB3}"/>
              </a:ext>
            </a:extLst>
          </p:cNvPr>
          <p:cNvSpPr txBox="1"/>
          <p:nvPr/>
        </p:nvSpPr>
        <p:spPr>
          <a:xfrm>
            <a:off x="5951984" y="5158353"/>
            <a:ext cx="5793574" cy="430887"/>
          </a:xfrm>
          <a:prstGeom prst="rect">
            <a:avLst/>
          </a:prstGeom>
          <a:noFill/>
        </p:spPr>
        <p:txBody>
          <a:bodyPr wrap="none" rtlCol="0">
            <a:spAutoFit/>
          </a:bodyPr>
          <a:lstStyle/>
          <a:p>
            <a:r>
              <a:rPr lang="en-US" sz="2200" dirty="0">
                <a:solidFill>
                  <a:srgbClr val="1576A8"/>
                </a:solidFill>
              </a:rPr>
              <a:t>Lin NU et al. </a:t>
            </a:r>
            <a:r>
              <a:rPr lang="en-US" sz="2200" i="1" dirty="0">
                <a:solidFill>
                  <a:srgbClr val="1576A8"/>
                </a:solidFill>
              </a:rPr>
              <a:t>J Clin Oncol </a:t>
            </a:r>
            <a:r>
              <a:rPr lang="en-US" sz="2200" dirty="0">
                <a:solidFill>
                  <a:srgbClr val="1576A8"/>
                </a:solidFill>
              </a:rPr>
              <a:t>2020;38:2610-9.</a:t>
            </a:r>
          </a:p>
        </p:txBody>
      </p:sp>
    </p:spTree>
    <p:extLst>
      <p:ext uri="{BB962C8B-B14F-4D97-AF65-F5344CB8AC3E}">
        <p14:creationId xmlns:p14="http://schemas.microsoft.com/office/powerpoint/2010/main" val="3427354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p:txBody>
          <a:bodyPr/>
          <a:lstStyle/>
          <a:p>
            <a:pPr algn="l"/>
            <a:r>
              <a:rPr lang="en-US" dirty="0"/>
              <a:t>HER2CLIMB: CNS Progression-Free Survival and Overall Survival for Patients with Brain Metastases</a:t>
            </a:r>
          </a:p>
        </p:txBody>
      </p:sp>
      <p:sp>
        <p:nvSpPr>
          <p:cNvPr id="3" name="TextBox 2">
            <a:extLst>
              <a:ext uri="{FF2B5EF4-FFF2-40B4-BE49-F238E27FC236}">
                <a16:creationId xmlns:a16="http://schemas.microsoft.com/office/drawing/2014/main" id="{155588A6-C617-BE15-F421-AE2EB8C6372B}"/>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pic>
        <p:nvPicPr>
          <p:cNvPr id="5" name="Picture 4" descr="Timeline&#10;&#10;Description automatically generated with medium confidence">
            <a:extLst>
              <a:ext uri="{FF2B5EF4-FFF2-40B4-BE49-F238E27FC236}">
                <a16:creationId xmlns:a16="http://schemas.microsoft.com/office/drawing/2014/main" id="{F4201E7D-7CA4-A8EF-F582-BA1016552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925448"/>
            <a:ext cx="5760640" cy="3856536"/>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940E41DF-00DA-5E5B-EF17-D2A69BA46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10" y="1925448"/>
            <a:ext cx="5626906" cy="3856536"/>
          </a:xfrm>
          <a:prstGeom prst="rect">
            <a:avLst/>
          </a:prstGeom>
        </p:spPr>
      </p:pic>
      <p:pic>
        <p:nvPicPr>
          <p:cNvPr id="8" name="Picture 7" descr="Timeline&#10;&#10;Description automatically generated with medium confidence">
            <a:extLst>
              <a:ext uri="{FF2B5EF4-FFF2-40B4-BE49-F238E27FC236}">
                <a16:creationId xmlns:a16="http://schemas.microsoft.com/office/drawing/2014/main" id="{61FC1BBC-3263-C547-9D71-5ED4471AAD0D}"/>
              </a:ext>
            </a:extLst>
          </p:cNvPr>
          <p:cNvPicPr>
            <a:picLocks noChangeAspect="1"/>
          </p:cNvPicPr>
          <p:nvPr/>
        </p:nvPicPr>
        <p:blipFill rotWithShape="1">
          <a:blip r:embed="rId2">
            <a:extLst>
              <a:ext uri="{28A0092B-C50C-407E-A947-70E740481C1C}">
                <a14:useLocalDpi xmlns:a14="http://schemas.microsoft.com/office/drawing/2010/main" val="0"/>
              </a:ext>
            </a:extLst>
          </a:blip>
          <a:srcRect l="31514" t="29468" r="45986" b="64931"/>
          <a:stretch/>
        </p:blipFill>
        <p:spPr>
          <a:xfrm>
            <a:off x="2093976" y="2564904"/>
            <a:ext cx="1296144" cy="216024"/>
          </a:xfrm>
          <a:prstGeom prst="rect">
            <a:avLst/>
          </a:prstGeom>
        </p:spPr>
      </p:pic>
    </p:spTree>
    <p:extLst>
      <p:ext uri="{BB962C8B-B14F-4D97-AF65-F5344CB8AC3E}">
        <p14:creationId xmlns:p14="http://schemas.microsoft.com/office/powerpoint/2010/main" val="2046529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p:txBody>
          <a:bodyPr/>
          <a:lstStyle/>
          <a:p>
            <a:pPr algn="l"/>
            <a:r>
              <a:rPr lang="en-US" dirty="0"/>
              <a:t>HER2CLIMB: CNS Progression-Free Survival and Overall Survival for Patients with Active Brain Metastases</a:t>
            </a:r>
          </a:p>
        </p:txBody>
      </p:sp>
      <p:pic>
        <p:nvPicPr>
          <p:cNvPr id="5" name="Picture 4" descr="Timeline&#10;&#10;Description automatically generated">
            <a:extLst>
              <a:ext uri="{FF2B5EF4-FFF2-40B4-BE49-F238E27FC236}">
                <a16:creationId xmlns:a16="http://schemas.microsoft.com/office/drawing/2014/main" id="{A5D1A93B-8FAA-D365-4752-E146898B3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628800"/>
            <a:ext cx="5764258" cy="3888432"/>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1BCFE389-5097-72AC-2943-8DBAB2845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412" y="1628800"/>
            <a:ext cx="5532212" cy="3909690"/>
          </a:xfrm>
          <a:prstGeom prst="rect">
            <a:avLst/>
          </a:prstGeom>
        </p:spPr>
      </p:pic>
      <p:sp>
        <p:nvSpPr>
          <p:cNvPr id="6" name="TextBox 5">
            <a:extLst>
              <a:ext uri="{FF2B5EF4-FFF2-40B4-BE49-F238E27FC236}">
                <a16:creationId xmlns:a16="http://schemas.microsoft.com/office/drawing/2014/main" id="{8458F020-5D26-5E48-8AF6-3861C3A50C3D}"/>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spTree>
    <p:extLst>
      <p:ext uri="{BB962C8B-B14F-4D97-AF65-F5344CB8AC3E}">
        <p14:creationId xmlns:p14="http://schemas.microsoft.com/office/powerpoint/2010/main" val="228193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a:xfrm>
            <a:off x="912287" y="227012"/>
            <a:ext cx="10008250" cy="1617811"/>
          </a:xfrm>
        </p:spPr>
        <p:txBody>
          <a:bodyPr/>
          <a:lstStyle/>
          <a:p>
            <a:pPr algn="l"/>
            <a:r>
              <a:rPr lang="en-US" dirty="0"/>
              <a:t>HER2CLIMB: Intracranial Confirmed Objective Response Rate for Patients with Active Brain Metastases and Measurable Intracranial Lesions at Baseline </a:t>
            </a:r>
          </a:p>
        </p:txBody>
      </p:sp>
      <p:graphicFrame>
        <p:nvGraphicFramePr>
          <p:cNvPr id="5" name="Table 5">
            <a:extLst>
              <a:ext uri="{FF2B5EF4-FFF2-40B4-BE49-F238E27FC236}">
                <a16:creationId xmlns:a16="http://schemas.microsoft.com/office/drawing/2014/main" id="{39646F50-06E5-3B4F-0703-D5D38DE7DBEA}"/>
              </a:ext>
            </a:extLst>
          </p:cNvPr>
          <p:cNvGraphicFramePr>
            <a:graphicFrameLocks noGrp="1"/>
          </p:cNvGraphicFramePr>
          <p:nvPr>
            <p:ph idx="1"/>
            <p:extLst>
              <p:ext uri="{D42A27DB-BD31-4B8C-83A1-F6EECF244321}">
                <p14:modId xmlns:p14="http://schemas.microsoft.com/office/powerpoint/2010/main" val="879085782"/>
              </p:ext>
            </p:extLst>
          </p:nvPr>
        </p:nvGraphicFramePr>
        <p:xfrm>
          <a:off x="604939" y="2060848"/>
          <a:ext cx="10647858" cy="3474720"/>
        </p:xfrm>
        <a:graphic>
          <a:graphicData uri="http://schemas.openxmlformats.org/drawingml/2006/table">
            <a:tbl>
              <a:tblPr firstRow="1" bandRow="1">
                <a:tableStyleId>{21E4AEA4-8DFA-4A89-87EB-49C32662AFE0}</a:tableStyleId>
              </a:tblPr>
              <a:tblGrid>
                <a:gridCol w="1330932">
                  <a:extLst>
                    <a:ext uri="{9D8B030D-6E8A-4147-A177-3AD203B41FA5}">
                      <a16:colId xmlns:a16="http://schemas.microsoft.com/office/drawing/2014/main" val="2116427110"/>
                    </a:ext>
                  </a:extLst>
                </a:gridCol>
                <a:gridCol w="1135793">
                  <a:extLst>
                    <a:ext uri="{9D8B030D-6E8A-4147-A177-3AD203B41FA5}">
                      <a16:colId xmlns:a16="http://schemas.microsoft.com/office/drawing/2014/main" val="2014999920"/>
                    </a:ext>
                  </a:extLst>
                </a:gridCol>
                <a:gridCol w="3527464">
                  <a:extLst>
                    <a:ext uri="{9D8B030D-6E8A-4147-A177-3AD203B41FA5}">
                      <a16:colId xmlns:a16="http://schemas.microsoft.com/office/drawing/2014/main" val="2777710615"/>
                    </a:ext>
                  </a:extLst>
                </a:gridCol>
                <a:gridCol w="4653669">
                  <a:extLst>
                    <a:ext uri="{9D8B030D-6E8A-4147-A177-3AD203B41FA5}">
                      <a16:colId xmlns:a16="http://schemas.microsoft.com/office/drawing/2014/main" val="3353007823"/>
                    </a:ext>
                  </a:extLst>
                </a:gridCol>
              </a:tblGrid>
              <a:tr h="370840">
                <a:tc>
                  <a:txBody>
                    <a:bodyPr/>
                    <a:lstStyle/>
                    <a:p>
                      <a:r>
                        <a:rPr lang="en-US" sz="2000" dirty="0"/>
                        <a:t>Response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2000" dirty="0"/>
                        <a:t>Tucatinib, trastuzumab and capecitabine </a:t>
                      </a:r>
                    </a:p>
                    <a:p>
                      <a:pPr algn="ctr"/>
                      <a:r>
                        <a:rPr lang="en-US" sz="2000" dirty="0"/>
                        <a:t>(n = 55)</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Placebo, trastuzumab and capecitabine </a:t>
                      </a:r>
                    </a:p>
                    <a:p>
                      <a:pPr algn="ctr"/>
                      <a:r>
                        <a:rPr lang="en-US" sz="2000" dirty="0"/>
                        <a:t>(n = 20)</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595742944"/>
                  </a:ext>
                </a:extLst>
              </a:tr>
              <a:tr h="370840">
                <a:tc gridSpan="4">
                  <a:txBody>
                    <a:bodyPr/>
                    <a:lstStyle/>
                    <a:p>
                      <a:r>
                        <a:rPr lang="en-US" sz="2000" b="1" dirty="0"/>
                        <a:t>Best overall intracranial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b="1" dirty="0"/>
                    </a:p>
                  </a:txBody>
                  <a:tcPr/>
                </a:tc>
                <a:extLst>
                  <a:ext uri="{0D108BD9-81ED-4DB2-BD59-A6C34878D82A}">
                    <a16:rowId xmlns:a16="http://schemas.microsoft.com/office/drawing/2014/main" val="294864567"/>
                  </a:ext>
                </a:extLst>
              </a:tr>
              <a:tr h="370840">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  Complete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r>
                        <a:rPr lang="en-US" sz="2000"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a:t>5.5%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416901299"/>
                  </a:ext>
                </a:extLst>
              </a:tr>
              <a:tr h="370840">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  Partial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2000" dirty="0"/>
                        <a:t>41.8%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41.8%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1211278"/>
                  </a:ext>
                </a:extLst>
              </a:tr>
              <a:tr h="370840">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  Stable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r>
                        <a:rPr lang="en-US" sz="2000" dirty="0"/>
                        <a:t>43.6%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a:t>43.6%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202494196"/>
                  </a:ext>
                </a:extLst>
              </a:tr>
              <a:tr h="370840">
                <a:tc gridSpan="2">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  Progressive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2000"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3.6%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657476"/>
                  </a:ext>
                </a:extLst>
              </a:tr>
              <a:tr h="370840">
                <a:tc gridSpan="2">
                  <a:txBody>
                    <a:bodyPr/>
                    <a:lstStyle/>
                    <a:p>
                      <a:r>
                        <a:rPr lang="en-US" sz="2000" dirty="0"/>
                        <a:t>Intracranial 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r>
                        <a:rPr lang="en-US" sz="2000" dirty="0"/>
                        <a:t>47.3%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47.3%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975132655"/>
                  </a:ext>
                </a:extLst>
              </a:tr>
              <a:tr h="370840">
                <a:tc gridSpan="2">
                  <a:txBody>
                    <a:bodyPr/>
                    <a:lstStyle/>
                    <a:p>
                      <a:r>
                        <a:rPr lang="en-US" sz="2000" dirty="0"/>
                        <a:t>Intracranial </a:t>
                      </a:r>
                      <a:r>
                        <a:rPr lang="en-US" sz="2000" dirty="0" err="1"/>
                        <a:t>DoR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r>
                        <a:rPr lang="en-US" sz="2000" dirty="0"/>
                        <a:t>6.8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6.8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6229060"/>
                  </a:ext>
                </a:extLst>
              </a:tr>
            </a:tbl>
          </a:graphicData>
        </a:graphic>
      </p:graphicFrame>
      <p:sp>
        <p:nvSpPr>
          <p:cNvPr id="6" name="TextBox 5">
            <a:extLst>
              <a:ext uri="{FF2B5EF4-FFF2-40B4-BE49-F238E27FC236}">
                <a16:creationId xmlns:a16="http://schemas.microsoft.com/office/drawing/2014/main" id="{382D2E91-BE5F-FA46-90F0-116A35037B01}"/>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sp>
        <p:nvSpPr>
          <p:cNvPr id="7" name="TextBox 6">
            <a:extLst>
              <a:ext uri="{FF2B5EF4-FFF2-40B4-BE49-F238E27FC236}">
                <a16:creationId xmlns:a16="http://schemas.microsoft.com/office/drawing/2014/main" id="{0D216F16-E95A-0D40-8B9A-E28DF8626CF3}"/>
              </a:ext>
            </a:extLst>
          </p:cNvPr>
          <p:cNvSpPr txBox="1"/>
          <p:nvPr/>
        </p:nvSpPr>
        <p:spPr>
          <a:xfrm>
            <a:off x="570096" y="5614214"/>
            <a:ext cx="23147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DoR</a:t>
            </a:r>
            <a:r>
              <a:rPr lang="en-US" sz="1500" b="0" dirty="0">
                <a:solidFill>
                  <a:schemeClr val="tx1"/>
                </a:solidFill>
                <a:latin typeface="Calibri" panose="020F0502020204030204" pitchFamily="34" charset="0"/>
                <a:cs typeface="Calibri" panose="020F0502020204030204" pitchFamily="34" charset="0"/>
              </a:rPr>
              <a:t> = duration of response</a:t>
            </a:r>
          </a:p>
        </p:txBody>
      </p:sp>
    </p:spTree>
    <p:extLst>
      <p:ext uri="{BB962C8B-B14F-4D97-AF65-F5344CB8AC3E}">
        <p14:creationId xmlns:p14="http://schemas.microsoft.com/office/powerpoint/2010/main" val="2938281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p:txBody>
          <a:bodyPr/>
          <a:lstStyle/>
          <a:p>
            <a:pPr algn="l"/>
            <a:r>
              <a:rPr lang="en-US" dirty="0"/>
              <a:t>HER2CLIMB: CNS Progression-Free Survival and Overall Survival for Patients with Stable Brain Metastases</a:t>
            </a:r>
          </a:p>
        </p:txBody>
      </p:sp>
      <p:pic>
        <p:nvPicPr>
          <p:cNvPr id="6" name="Picture 5" descr="Chart&#10;&#10;Description automatically generated">
            <a:extLst>
              <a:ext uri="{FF2B5EF4-FFF2-40B4-BE49-F238E27FC236}">
                <a16:creationId xmlns:a16="http://schemas.microsoft.com/office/drawing/2014/main" id="{2ACFC445-FC54-0274-B3CB-FBEB097C5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3" y="1628800"/>
            <a:ext cx="5790282" cy="4082000"/>
          </a:xfrm>
          <a:prstGeom prst="rect">
            <a:avLst/>
          </a:prstGeom>
        </p:spPr>
      </p:pic>
      <p:pic>
        <p:nvPicPr>
          <p:cNvPr id="9" name="Picture 8" descr="Chart&#10;&#10;Description automatically generated">
            <a:extLst>
              <a:ext uri="{FF2B5EF4-FFF2-40B4-BE49-F238E27FC236}">
                <a16:creationId xmlns:a16="http://schemas.microsoft.com/office/drawing/2014/main" id="{96D9FD75-1B6F-8CE4-D2AC-CEF7677EE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574" y="1628800"/>
            <a:ext cx="5728773" cy="4082000"/>
          </a:xfrm>
          <a:prstGeom prst="rect">
            <a:avLst/>
          </a:prstGeom>
        </p:spPr>
      </p:pic>
      <p:sp>
        <p:nvSpPr>
          <p:cNvPr id="7" name="TextBox 6">
            <a:extLst>
              <a:ext uri="{FF2B5EF4-FFF2-40B4-BE49-F238E27FC236}">
                <a16:creationId xmlns:a16="http://schemas.microsoft.com/office/drawing/2014/main" id="{B1B35B04-58A4-3E49-AC94-D53CD6A63B65}"/>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spTree>
    <p:extLst>
      <p:ext uri="{BB962C8B-B14F-4D97-AF65-F5344CB8AC3E}">
        <p14:creationId xmlns:p14="http://schemas.microsoft.com/office/powerpoint/2010/main" val="3514371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a:xfrm>
            <a:off x="912286" y="227013"/>
            <a:ext cx="10800338" cy="1143000"/>
          </a:xfrm>
        </p:spPr>
        <p:txBody>
          <a:bodyPr/>
          <a:lstStyle/>
          <a:p>
            <a:pPr algn="l"/>
            <a:r>
              <a:rPr lang="en-US" dirty="0"/>
              <a:t>HER2CLIMB: Duration of Treatment for Patients with Isolated Progression in the Brain Who Continued Assigned Study Treatment</a:t>
            </a:r>
          </a:p>
        </p:txBody>
      </p:sp>
      <p:pic>
        <p:nvPicPr>
          <p:cNvPr id="5" name="Picture 4" descr="Chart&#10;&#10;Description automatically generated">
            <a:extLst>
              <a:ext uri="{FF2B5EF4-FFF2-40B4-BE49-F238E27FC236}">
                <a16:creationId xmlns:a16="http://schemas.microsoft.com/office/drawing/2014/main" id="{7B4C49FD-E1AA-2C10-31C6-768490EB6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1482509"/>
            <a:ext cx="10200456" cy="4955217"/>
          </a:xfrm>
          <a:prstGeom prst="rect">
            <a:avLst/>
          </a:prstGeom>
        </p:spPr>
      </p:pic>
      <p:sp>
        <p:nvSpPr>
          <p:cNvPr id="6" name="TextBox 5">
            <a:extLst>
              <a:ext uri="{FF2B5EF4-FFF2-40B4-BE49-F238E27FC236}">
                <a16:creationId xmlns:a16="http://schemas.microsoft.com/office/drawing/2014/main" id="{AF6CE4AD-097E-A34A-80A5-7C01019745DA}"/>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spTree>
    <p:extLst>
      <p:ext uri="{BB962C8B-B14F-4D97-AF65-F5344CB8AC3E}">
        <p14:creationId xmlns:p14="http://schemas.microsoft.com/office/powerpoint/2010/main" val="275486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AC8-5774-9738-05D5-AFD5DA95551B}"/>
              </a:ext>
            </a:extLst>
          </p:cNvPr>
          <p:cNvSpPr>
            <a:spLocks noGrp="1"/>
          </p:cNvSpPr>
          <p:nvPr>
            <p:ph type="title"/>
          </p:nvPr>
        </p:nvSpPr>
        <p:spPr>
          <a:xfrm>
            <a:off x="916516" y="41314"/>
            <a:ext cx="10358967" cy="1143000"/>
          </a:xfrm>
        </p:spPr>
        <p:txBody>
          <a:bodyPr/>
          <a:lstStyle/>
          <a:p>
            <a:pPr algn="l"/>
            <a:r>
              <a:rPr lang="en-US" dirty="0"/>
              <a:t>HER2CLIMB: Time to Second Disease Progression</a:t>
            </a:r>
          </a:p>
        </p:txBody>
      </p:sp>
      <p:pic>
        <p:nvPicPr>
          <p:cNvPr id="6" name="Picture 5" descr="Chart&#10;&#10;Description automatically generated">
            <a:extLst>
              <a:ext uri="{FF2B5EF4-FFF2-40B4-BE49-F238E27FC236}">
                <a16:creationId xmlns:a16="http://schemas.microsoft.com/office/drawing/2014/main" id="{3F00CCC9-3F80-3988-3388-4CD486C97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26" y="1847674"/>
            <a:ext cx="5871637" cy="4032448"/>
          </a:xfrm>
          <a:prstGeom prst="rect">
            <a:avLst/>
          </a:prstGeom>
        </p:spPr>
      </p:pic>
      <p:pic>
        <p:nvPicPr>
          <p:cNvPr id="8" name="Picture 7" descr="Chart, timeline&#10;&#10;Description automatically generated">
            <a:extLst>
              <a:ext uri="{FF2B5EF4-FFF2-40B4-BE49-F238E27FC236}">
                <a16:creationId xmlns:a16="http://schemas.microsoft.com/office/drawing/2014/main" id="{BEFB6A99-7E01-9EB4-048E-C2187BD5B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1847674"/>
            <a:ext cx="5728245" cy="4032448"/>
          </a:xfrm>
          <a:prstGeom prst="rect">
            <a:avLst/>
          </a:prstGeom>
        </p:spPr>
      </p:pic>
      <p:sp>
        <p:nvSpPr>
          <p:cNvPr id="9" name="TextBox 8">
            <a:extLst>
              <a:ext uri="{FF2B5EF4-FFF2-40B4-BE49-F238E27FC236}">
                <a16:creationId xmlns:a16="http://schemas.microsoft.com/office/drawing/2014/main" id="{DB20F68E-EF79-BCE3-74DD-E1AAED40A0D2}"/>
              </a:ext>
            </a:extLst>
          </p:cNvPr>
          <p:cNvSpPr txBox="1"/>
          <p:nvPr/>
        </p:nvSpPr>
        <p:spPr>
          <a:xfrm>
            <a:off x="1188538" y="1206562"/>
            <a:ext cx="3503716" cy="646331"/>
          </a:xfrm>
          <a:prstGeom prst="rect">
            <a:avLst/>
          </a:prstGeom>
          <a:noFill/>
        </p:spPr>
        <p:txBody>
          <a:bodyPr wrap="none" rtlCol="0">
            <a:spAutoFit/>
          </a:bodyPr>
          <a:lstStyle/>
          <a:p>
            <a:r>
              <a:rPr lang="en-US" sz="1800" dirty="0">
                <a:solidFill>
                  <a:schemeClr val="tx1"/>
                </a:solidFill>
                <a:latin typeface="Calibri" panose="020F0502020204030204" pitchFamily="34" charset="0"/>
                <a:cs typeface="Calibri" panose="020F0502020204030204" pitchFamily="34" charset="0"/>
              </a:rPr>
              <a:t>Time from random assignment to </a:t>
            </a:r>
          </a:p>
          <a:p>
            <a:pPr algn="ctr"/>
            <a:r>
              <a:rPr lang="en-US" sz="1800" dirty="0">
                <a:solidFill>
                  <a:schemeClr val="tx1"/>
                </a:solidFill>
                <a:latin typeface="Calibri" panose="020F0502020204030204" pitchFamily="34" charset="0"/>
                <a:cs typeface="Calibri" panose="020F0502020204030204" pitchFamily="34" charset="0"/>
              </a:rPr>
              <a:t>second disease progression</a:t>
            </a:r>
          </a:p>
        </p:txBody>
      </p:sp>
      <p:sp>
        <p:nvSpPr>
          <p:cNvPr id="10" name="TextBox 9">
            <a:extLst>
              <a:ext uri="{FF2B5EF4-FFF2-40B4-BE49-F238E27FC236}">
                <a16:creationId xmlns:a16="http://schemas.microsoft.com/office/drawing/2014/main" id="{6AA6A911-EA72-0D85-6AE2-340E90AEF9F5}"/>
              </a:ext>
            </a:extLst>
          </p:cNvPr>
          <p:cNvSpPr txBox="1"/>
          <p:nvPr/>
        </p:nvSpPr>
        <p:spPr>
          <a:xfrm>
            <a:off x="7694229" y="1206562"/>
            <a:ext cx="2824683" cy="646331"/>
          </a:xfrm>
          <a:prstGeom prst="rect">
            <a:avLst/>
          </a:prstGeom>
          <a:noFill/>
        </p:spPr>
        <p:txBody>
          <a:bodyPr wrap="none" rtlCol="0">
            <a:spAutoFit/>
          </a:bodyPr>
          <a:lstStyle/>
          <a:p>
            <a:pPr algn="ctr"/>
            <a:r>
              <a:rPr lang="en-US" sz="1800" dirty="0">
                <a:solidFill>
                  <a:schemeClr val="tx1"/>
                </a:solidFill>
                <a:latin typeface="Calibri" panose="020F0502020204030204" pitchFamily="34" charset="0"/>
                <a:cs typeface="Calibri" panose="020F0502020204030204" pitchFamily="34" charset="0"/>
              </a:rPr>
              <a:t>Time from first PD to </a:t>
            </a:r>
          </a:p>
          <a:p>
            <a:pPr algn="ctr"/>
            <a:r>
              <a:rPr lang="en-US" sz="1800" dirty="0">
                <a:solidFill>
                  <a:schemeClr val="tx1"/>
                </a:solidFill>
                <a:latin typeface="Calibri" panose="020F0502020204030204" pitchFamily="34" charset="0"/>
                <a:cs typeface="Calibri" panose="020F0502020204030204" pitchFamily="34" charset="0"/>
              </a:rPr>
              <a:t>second disease progression</a:t>
            </a:r>
          </a:p>
        </p:txBody>
      </p:sp>
      <p:sp>
        <p:nvSpPr>
          <p:cNvPr id="11" name="TextBox 10">
            <a:extLst>
              <a:ext uri="{FF2B5EF4-FFF2-40B4-BE49-F238E27FC236}">
                <a16:creationId xmlns:a16="http://schemas.microsoft.com/office/drawing/2014/main" id="{DD0D0201-CAA8-664A-B754-20C09A007CC8}"/>
              </a:ext>
            </a:extLst>
          </p:cNvPr>
          <p:cNvSpPr txBox="1"/>
          <p:nvPr/>
        </p:nvSpPr>
        <p:spPr>
          <a:xfrm>
            <a:off x="119336" y="6477098"/>
            <a:ext cx="3495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2020;38:2610-9.</a:t>
            </a:r>
          </a:p>
        </p:txBody>
      </p:sp>
    </p:spTree>
    <p:extLst>
      <p:ext uri="{BB962C8B-B14F-4D97-AF65-F5344CB8AC3E}">
        <p14:creationId xmlns:p14="http://schemas.microsoft.com/office/powerpoint/2010/main" val="320934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0B2209-A13F-924E-9DF6-9617F5217F84}"/>
              </a:ext>
            </a:extLst>
          </p:cNvPr>
          <p:cNvSpPr txBox="1">
            <a:spLocks/>
          </p:cNvSpPr>
          <p:nvPr/>
        </p:nvSpPr>
        <p:spPr bwMode="auto">
          <a:xfrm>
            <a:off x="839416" y="1295400"/>
            <a:ext cx="10800337" cy="25146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Trastuzumab-</a:t>
            </a:r>
            <a:r>
              <a:rPr kumimoji="0" lang="en-US" sz="3600" b="1" i="0" u="none" strike="noStrike" kern="0" cap="none" spc="0" normalizeH="0" baseline="0" noProof="0" dirty="0" err="1">
                <a:ln>
                  <a:noFill/>
                </a:ln>
                <a:solidFill>
                  <a:srgbClr val="3333FF"/>
                </a:solidFill>
                <a:effectLst/>
                <a:uLnTx/>
                <a:uFillTx/>
                <a:latin typeface="Calibri"/>
                <a:ea typeface="MS PGothic" pitchFamily="34" charset="-128"/>
                <a:cs typeface="Calibri"/>
              </a:rPr>
              <a:t>Deruxtecan</a:t>
            </a: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 (T-</a:t>
            </a:r>
            <a:r>
              <a:rPr kumimoji="0" lang="en-US" sz="3600" b="1" i="0" u="none" strike="noStrike" kern="0" cap="none" spc="0" normalizeH="0" baseline="0" noProof="0" dirty="0" err="1">
                <a:ln>
                  <a:noFill/>
                </a:ln>
                <a:solidFill>
                  <a:srgbClr val="3333FF"/>
                </a:solidFill>
                <a:effectLst/>
                <a:uLnTx/>
                <a:uFillTx/>
                <a:latin typeface="Calibri"/>
                <a:ea typeface="MS PGothic" pitchFamily="34" charset="-128"/>
                <a:cs typeface="Calibri"/>
              </a:rPr>
              <a:t>DXd</a:t>
            </a: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 in HER2-Positive Breast Cancer Patients (Pts) with Active Brain Metastases: Primary Outcome Analysis from the TUXEDO-1 Trial</a:t>
            </a:r>
          </a:p>
        </p:txBody>
      </p:sp>
      <p:sp>
        <p:nvSpPr>
          <p:cNvPr id="4" name="Content Placeholder 3">
            <a:extLst>
              <a:ext uri="{FF2B5EF4-FFF2-40B4-BE49-F238E27FC236}">
                <a16:creationId xmlns:a16="http://schemas.microsoft.com/office/drawing/2014/main" id="{17F6056D-3EA7-5F42-973D-817A9A316FC6}"/>
              </a:ext>
            </a:extLst>
          </p:cNvPr>
          <p:cNvSpPr txBox="1">
            <a:spLocks/>
          </p:cNvSpPr>
          <p:nvPr/>
        </p:nvSpPr>
        <p:spPr>
          <a:xfrm>
            <a:off x="839416" y="4114800"/>
            <a:ext cx="10358967" cy="225266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Bartsch R et al. </a:t>
            </a:r>
            <a:b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900" b="0" i="0" u="none" strike="noStrike" kern="0" cap="none" spc="0" normalizeH="0" baseline="0" noProof="0" dirty="0">
                <a:ln>
                  <a:noFill/>
                </a:ln>
                <a:solidFill>
                  <a:srgbClr val="000000"/>
                </a:solidFill>
                <a:effectLst/>
                <a:uLnTx/>
                <a:uFillTx/>
                <a:latin typeface="Calibri" charset="0"/>
                <a:ea typeface="MS PGothic" pitchFamily="34" charset="-128"/>
              </a:rPr>
              <a:t>ESMO Breast 2022;Abstract 165MO.</a:t>
            </a:r>
          </a:p>
        </p:txBody>
      </p:sp>
    </p:spTree>
    <p:extLst>
      <p:ext uri="{BB962C8B-B14F-4D97-AF65-F5344CB8AC3E}">
        <p14:creationId xmlns:p14="http://schemas.microsoft.com/office/powerpoint/2010/main" val="220266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95400" y="980728"/>
            <a:ext cx="1069318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91544" y="116632"/>
            <a:ext cx="8424936" cy="692696"/>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875420" y="1052736"/>
            <a:ext cx="10369152" cy="5589240"/>
          </a:xfrm>
        </p:spPr>
        <p:txBody>
          <a:bodyPr/>
          <a:lstStyle/>
          <a:p>
            <a:pPr marL="98425" indent="0">
              <a:spcBef>
                <a:spcPts val="1800"/>
              </a:spcBef>
              <a:spcAft>
                <a:spcPts val="0"/>
              </a:spcAft>
              <a:buNone/>
            </a:pPr>
            <a:r>
              <a:rPr lang="en-US" sz="2200" dirty="0">
                <a:solidFill>
                  <a:schemeClr val="bg1"/>
                </a:solidFill>
              </a:rPr>
              <a:t>MODULE 1: Case Presentations</a:t>
            </a:r>
          </a:p>
          <a:p>
            <a:pPr>
              <a:spcBef>
                <a:spcPts val="800"/>
              </a:spcBef>
              <a:spcAft>
                <a:spcPts val="0"/>
              </a:spcAft>
            </a:pPr>
            <a:r>
              <a:rPr lang="en-US" sz="1800" b="0" dirty="0">
                <a:solidFill>
                  <a:schemeClr val="tx1"/>
                </a:solidFill>
              </a:rPr>
              <a:t>Dr </a:t>
            </a:r>
            <a:r>
              <a:rPr lang="en-US" sz="1800" b="0" dirty="0" err="1">
                <a:solidFill>
                  <a:schemeClr val="tx1"/>
                </a:solidFill>
              </a:rPr>
              <a:t>Sood</a:t>
            </a:r>
            <a:r>
              <a:rPr lang="en-US" sz="1800" b="0" dirty="0">
                <a:solidFill>
                  <a:schemeClr val="tx1"/>
                </a:solidFill>
              </a:rPr>
              <a:t>: 65-year-old woman with ER/PR-, HER2+ metastatic breast cancer, s/p multiple lines of </a:t>
            </a:r>
            <a:br>
              <a:rPr lang="en-US" sz="1800" b="0" dirty="0">
                <a:solidFill>
                  <a:schemeClr val="tx1"/>
                </a:solidFill>
              </a:rPr>
            </a:br>
            <a:r>
              <a:rPr lang="en-US" sz="1800" b="0" dirty="0">
                <a:solidFill>
                  <a:schemeClr val="tx1"/>
                </a:solidFill>
              </a:rPr>
              <a:t>HER2-directed therapy, now NED after 8 years of </a:t>
            </a:r>
            <a:r>
              <a:rPr lang="en-US" sz="1800" b="0" dirty="0" err="1">
                <a:solidFill>
                  <a:schemeClr val="tx1"/>
                </a:solidFill>
              </a:rPr>
              <a:t>pertuzumab</a:t>
            </a:r>
            <a:r>
              <a:rPr lang="en-US" sz="1800" b="0" dirty="0">
                <a:solidFill>
                  <a:schemeClr val="tx1"/>
                </a:solidFill>
              </a:rPr>
              <a:t>/trastuzumab</a:t>
            </a:r>
          </a:p>
          <a:p>
            <a:pPr>
              <a:spcBef>
                <a:spcPts val="800"/>
              </a:spcBef>
              <a:spcAft>
                <a:spcPts val="0"/>
              </a:spcAft>
            </a:pPr>
            <a:r>
              <a:rPr lang="en-US" sz="1800" b="0" dirty="0">
                <a:solidFill>
                  <a:schemeClr val="tx1"/>
                </a:solidFill>
              </a:rPr>
              <a:t>Dr Gupta: 63-year-old woman with a 1.8-cm triple-positive IDC s/p partial mastectomy/ALND (9 N+) receives adjuvant TCHP x 6 </a:t>
            </a:r>
          </a:p>
          <a:p>
            <a:pPr>
              <a:spcBef>
                <a:spcPts val="800"/>
              </a:spcBef>
              <a:spcAft>
                <a:spcPts val="0"/>
              </a:spcAft>
            </a:pPr>
            <a:r>
              <a:rPr lang="en-US" sz="1800" b="0" dirty="0">
                <a:solidFill>
                  <a:schemeClr val="tx1"/>
                </a:solidFill>
              </a:rPr>
              <a:t>Dr Prakash: 70-year-old woman with de novo ER+, HER2+ breast cancer who develops asymptomatic, bilateral brain metastases on TCHP</a:t>
            </a:r>
          </a:p>
          <a:p>
            <a:pPr>
              <a:spcBef>
                <a:spcPts val="800"/>
              </a:spcBef>
              <a:spcAft>
                <a:spcPts val="0"/>
              </a:spcAft>
            </a:pPr>
            <a:r>
              <a:rPr lang="en-US" sz="1800" b="0" dirty="0">
                <a:solidFill>
                  <a:schemeClr val="tx1"/>
                </a:solidFill>
              </a:rPr>
              <a:t>Dr </a:t>
            </a:r>
            <a:r>
              <a:rPr lang="en-US" sz="1800" b="0" dirty="0" err="1">
                <a:solidFill>
                  <a:schemeClr val="tx1"/>
                </a:solidFill>
              </a:rPr>
              <a:t>Nathwani</a:t>
            </a:r>
            <a:r>
              <a:rPr lang="en-US" sz="1800" b="0" dirty="0">
                <a:solidFill>
                  <a:schemeClr val="tx1"/>
                </a:solidFill>
              </a:rPr>
              <a:t>: 44-year-old woman with metastatic ER/PR-, HER2+ breast cancer completes THP with CR but 3 months later has multiple brain metastases</a:t>
            </a:r>
          </a:p>
          <a:p>
            <a:pPr>
              <a:spcBef>
                <a:spcPts val="800"/>
              </a:spcBef>
              <a:spcAft>
                <a:spcPts val="0"/>
              </a:spcAft>
            </a:pPr>
            <a:r>
              <a:rPr lang="en-US" sz="1800" b="0" dirty="0">
                <a:solidFill>
                  <a:schemeClr val="tx1"/>
                </a:solidFill>
              </a:rPr>
              <a:t>Dr Lamar: 31-year-old woman with ER/PR+, HER2- breast cancer s/p neoadjuvant dd AC </a:t>
            </a:r>
            <a:r>
              <a:rPr lang="en-US" sz="1800" b="0" dirty="0">
                <a:solidFill>
                  <a:schemeClr val="tx1"/>
                </a:solidFill>
                <a:sym typeface="Wingdings" pitchFamily="2" charset="2"/>
              </a:rPr>
              <a:t> paclitaxel and bilateral mastectomy, now with HER2+ disease on repeat testing </a:t>
            </a:r>
          </a:p>
          <a:p>
            <a:pPr>
              <a:spcBef>
                <a:spcPts val="800"/>
              </a:spcBef>
              <a:spcAft>
                <a:spcPts val="0"/>
              </a:spcAft>
            </a:pPr>
            <a:r>
              <a:rPr lang="en-US" sz="1800" b="0" dirty="0">
                <a:solidFill>
                  <a:schemeClr val="tx1"/>
                </a:solidFill>
              </a:rPr>
              <a:t>Dr </a:t>
            </a:r>
            <a:r>
              <a:rPr lang="en-US" sz="1800" b="0" dirty="0" err="1">
                <a:solidFill>
                  <a:schemeClr val="tx1"/>
                </a:solidFill>
              </a:rPr>
              <a:t>Astrow</a:t>
            </a:r>
            <a:r>
              <a:rPr lang="en-US" sz="1800" b="0" dirty="0">
                <a:solidFill>
                  <a:schemeClr val="tx1"/>
                </a:solidFill>
              </a:rPr>
              <a:t>: 45-year-old woman with triple-negative breast cancer at biopsy declines neoadjuvant therapy and at surgery has a 3.2-cm node-negative, HER2+ tumor </a:t>
            </a:r>
          </a:p>
          <a:p>
            <a:pPr>
              <a:spcBef>
                <a:spcPts val="800"/>
              </a:spcBef>
              <a:spcAft>
                <a:spcPts val="0"/>
              </a:spcAft>
            </a:pPr>
            <a:r>
              <a:rPr lang="en-US" sz="1800" b="0" dirty="0">
                <a:solidFill>
                  <a:schemeClr val="tx1"/>
                </a:solidFill>
              </a:rPr>
              <a:t>Dr </a:t>
            </a:r>
            <a:r>
              <a:rPr lang="en-US" sz="1800" b="0" dirty="0" err="1">
                <a:solidFill>
                  <a:schemeClr val="tx1"/>
                </a:solidFill>
              </a:rPr>
              <a:t>Metzner-Sadurski</a:t>
            </a:r>
            <a:r>
              <a:rPr lang="en-US" sz="1800" b="0" dirty="0">
                <a:solidFill>
                  <a:schemeClr val="tx1"/>
                </a:solidFill>
              </a:rPr>
              <a:t>: 62-year-old woman with ER/PR-, HER2+ breast cancer develops paralysis but recovers functioning after paclitaxel/trastuzumab, now with bone metastases responding to T-</a:t>
            </a:r>
            <a:r>
              <a:rPr lang="en-US" sz="1800" b="0" dirty="0" err="1">
                <a:solidFill>
                  <a:schemeClr val="tx1"/>
                </a:solidFill>
              </a:rPr>
              <a:t>DXd</a:t>
            </a:r>
            <a:endParaRPr lang="en-US" sz="1800" b="0" dirty="0">
              <a:solidFill>
                <a:schemeClr val="tx1"/>
              </a:solidFill>
            </a:endParaRP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2616342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AB05893-A334-FC4D-897E-76C797B1A7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363" t="10591" r="1678" b="2116"/>
          <a:stretch/>
        </p:blipFill>
        <p:spPr>
          <a:xfrm>
            <a:off x="777227" y="260648"/>
            <a:ext cx="10637546" cy="5850650"/>
          </a:xfrm>
          <a:prstGeom prst="rect">
            <a:avLst/>
          </a:prstGeom>
        </p:spPr>
      </p:pic>
      <p:sp>
        <p:nvSpPr>
          <p:cNvPr id="5" name="TextBox 4">
            <a:extLst>
              <a:ext uri="{FF2B5EF4-FFF2-40B4-BE49-F238E27FC236}">
                <a16:creationId xmlns:a16="http://schemas.microsoft.com/office/drawing/2014/main" id="{59B012AB-2420-244D-B77C-60915596F2E4}"/>
              </a:ext>
            </a:extLst>
          </p:cNvPr>
          <p:cNvSpPr txBox="1"/>
          <p:nvPr/>
        </p:nvSpPr>
        <p:spPr>
          <a:xfrm>
            <a:off x="191344" y="6469404"/>
            <a:ext cx="42179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Bartsch R et al. ESMO Breast 2022;Abstract 165MO.</a:t>
            </a:r>
          </a:p>
        </p:txBody>
      </p:sp>
    </p:spTree>
    <p:extLst>
      <p:ext uri="{BB962C8B-B14F-4D97-AF65-F5344CB8AC3E}">
        <p14:creationId xmlns:p14="http://schemas.microsoft.com/office/powerpoint/2010/main" val="1581156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89B1D1E5-4966-534E-AF78-DF474E1402CF}"/>
              </a:ext>
            </a:extLst>
          </p:cNvPr>
          <p:cNvPicPr>
            <a:picLocks noChangeAspect="1"/>
          </p:cNvPicPr>
          <p:nvPr/>
        </p:nvPicPr>
        <p:blipFill rotWithShape="1">
          <a:blip r:embed="rId2">
            <a:extLst>
              <a:ext uri="{28A0092B-C50C-407E-A947-70E740481C1C}">
                <a14:useLocalDpi xmlns:a14="http://schemas.microsoft.com/office/drawing/2010/main" val="0"/>
              </a:ext>
            </a:extLst>
          </a:blip>
          <a:srcRect t="7435" b="7933"/>
          <a:stretch/>
        </p:blipFill>
        <p:spPr>
          <a:xfrm>
            <a:off x="694076" y="404664"/>
            <a:ext cx="10803848" cy="5550512"/>
          </a:xfrm>
          <a:prstGeom prst="rect">
            <a:avLst/>
          </a:prstGeom>
        </p:spPr>
      </p:pic>
      <p:sp>
        <p:nvSpPr>
          <p:cNvPr id="5" name="TextBox 4">
            <a:extLst>
              <a:ext uri="{FF2B5EF4-FFF2-40B4-BE49-F238E27FC236}">
                <a16:creationId xmlns:a16="http://schemas.microsoft.com/office/drawing/2014/main" id="{DB6C7D95-9B2E-5F44-87B0-E448D61F3BF1}"/>
              </a:ext>
            </a:extLst>
          </p:cNvPr>
          <p:cNvSpPr txBox="1"/>
          <p:nvPr/>
        </p:nvSpPr>
        <p:spPr>
          <a:xfrm>
            <a:off x="191344" y="6469404"/>
            <a:ext cx="42179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Bartsch R et al. ESMO Breast 2022;Abstract 165MO.</a:t>
            </a:r>
          </a:p>
        </p:txBody>
      </p:sp>
    </p:spTree>
    <p:extLst>
      <p:ext uri="{BB962C8B-B14F-4D97-AF65-F5344CB8AC3E}">
        <p14:creationId xmlns:p14="http://schemas.microsoft.com/office/powerpoint/2010/main" val="2629780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8E8E878A-A81F-E046-870A-98AB436DC017}"/>
              </a:ext>
            </a:extLst>
          </p:cNvPr>
          <p:cNvPicPr>
            <a:picLocks noChangeAspect="1"/>
          </p:cNvPicPr>
          <p:nvPr/>
        </p:nvPicPr>
        <p:blipFill rotWithShape="1">
          <a:blip r:embed="rId2">
            <a:extLst>
              <a:ext uri="{28A0092B-C50C-407E-A947-70E740481C1C}">
                <a14:useLocalDpi xmlns:a14="http://schemas.microsoft.com/office/drawing/2010/main" val="0"/>
              </a:ext>
            </a:extLst>
          </a:blip>
          <a:srcRect l="1901" t="9268" r="20" b="2983"/>
          <a:stretch/>
        </p:blipFill>
        <p:spPr>
          <a:xfrm>
            <a:off x="695042" y="404664"/>
            <a:ext cx="10801915" cy="5670630"/>
          </a:xfrm>
          <a:prstGeom prst="rect">
            <a:avLst/>
          </a:prstGeom>
        </p:spPr>
      </p:pic>
      <p:sp>
        <p:nvSpPr>
          <p:cNvPr id="6" name="TextBox 5">
            <a:extLst>
              <a:ext uri="{FF2B5EF4-FFF2-40B4-BE49-F238E27FC236}">
                <a16:creationId xmlns:a16="http://schemas.microsoft.com/office/drawing/2014/main" id="{B9F5903C-10AD-0746-ADEF-BC761F45990D}"/>
              </a:ext>
            </a:extLst>
          </p:cNvPr>
          <p:cNvSpPr txBox="1"/>
          <p:nvPr/>
        </p:nvSpPr>
        <p:spPr>
          <a:xfrm>
            <a:off x="191344" y="6469404"/>
            <a:ext cx="42179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Bartsch R et al. ESMO Breast 2022;Abstract 165MO.</a:t>
            </a:r>
          </a:p>
        </p:txBody>
      </p:sp>
    </p:spTree>
    <p:extLst>
      <p:ext uri="{BB962C8B-B14F-4D97-AF65-F5344CB8AC3E}">
        <p14:creationId xmlns:p14="http://schemas.microsoft.com/office/powerpoint/2010/main" val="102261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DESTINY-Breast07 Phase I/II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7414" y="5431756"/>
            <a:ext cx="10216767" cy="81560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AEs, serious AEs</a:t>
            </a:r>
          </a:p>
          <a:p>
            <a:pPr>
              <a:spcBef>
                <a:spcPts val="300"/>
              </a:spcBef>
              <a:spcAft>
                <a:spcPts val="300"/>
              </a:spcAft>
              <a:defRPr/>
            </a:pPr>
            <a:r>
              <a:rPr kumimoji="0" lang="en-US" sz="210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Secondary endpoints: </a:t>
            </a:r>
            <a:r>
              <a:rPr lang="en-US" sz="2100" b="0" dirty="0">
                <a:solidFill>
                  <a:srgbClr val="000000"/>
                </a:solidFill>
                <a:latin typeface="Calibri" panose="020F0502020204030204" pitchFamily="34" charset="0"/>
                <a:ea typeface="Arial" charset="0"/>
                <a:cs typeface="Calibri" panose="020F0502020204030204" pitchFamily="34" charset="0"/>
              </a:rPr>
              <a:t>Objective response rate</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PFS, PFS2,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DoR</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OS</a:t>
            </a:r>
            <a:endParaRPr kumimoji="0" lang="en-US" sz="210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010657"/>
            <a:ext cx="642001"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H="1" flipV="1">
            <a:off x="6518002" y="1467989"/>
            <a:ext cx="39270" cy="3657244"/>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2" y="3700237"/>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2" y="1467989"/>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1104585056"/>
              </p:ext>
            </p:extLst>
          </p:nvPr>
        </p:nvGraphicFramePr>
        <p:xfrm>
          <a:off x="839416" y="1828030"/>
          <a:ext cx="5036581" cy="2329867"/>
        </p:xfrm>
        <a:graphic>
          <a:graphicData uri="http://schemas.openxmlformats.org/drawingml/2006/table">
            <a:tbl>
              <a:tblPr/>
              <a:tblGrid>
                <a:gridCol w="5036581">
                  <a:extLst>
                    <a:ext uri="{9D8B030D-6E8A-4147-A177-3AD203B41FA5}">
                      <a16:colId xmlns:a16="http://schemas.microsoft.com/office/drawing/2014/main" val="20000"/>
                    </a:ext>
                  </a:extLst>
                </a:gridCol>
              </a:tblGrid>
              <a:tr h="347805">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450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195645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 breast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HER2-positive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No prior treatment for metastatic disease </a:t>
                      </a:r>
                      <a:b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b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(0-1 prior treatment allowed for part 2)</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070966"/>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durvalumab</a:t>
            </a:r>
          </a:p>
        </p:txBody>
      </p:sp>
      <p:sp>
        <p:nvSpPr>
          <p:cNvPr id="18" name="TextBox 17">
            <a:extLst>
              <a:ext uri="{FF2B5EF4-FFF2-40B4-BE49-F238E27FC236}">
                <a16:creationId xmlns:a16="http://schemas.microsoft.com/office/drawing/2014/main" id="{8BDBAFCD-3212-2E45-8E59-92373180CF6D}"/>
              </a:ext>
            </a:extLst>
          </p:cNvPr>
          <p:cNvSpPr txBox="1"/>
          <p:nvPr/>
        </p:nvSpPr>
        <p:spPr>
          <a:xfrm>
            <a:off x="23168" y="6516720"/>
            <a:ext cx="9459032" cy="323165"/>
          </a:xfrm>
          <a:prstGeom prst="rect">
            <a:avLst/>
          </a:prstGeom>
          <a:noFill/>
        </p:spPr>
        <p:txBody>
          <a:bodyPr wrap="square" rtlCol="0" anchor="b">
            <a:spAutoFit/>
          </a:bodyPr>
          <a:lstStyle/>
          <a:p>
            <a:pPr>
              <a:defRPr/>
            </a:pPr>
            <a:r>
              <a:rPr lang="en-US" sz="1500" b="0" dirty="0" err="1">
                <a:solidFill>
                  <a:srgbClr val="000000"/>
                </a:solidFill>
                <a:latin typeface="Calibri" panose="020F0502020204030204" pitchFamily="34" charset="0"/>
                <a:ea typeface="Arial" charset="0"/>
                <a:cs typeface="Calibri" panose="020F0502020204030204" pitchFamily="34" charset="0"/>
              </a:rPr>
              <a:t>www.clinicaltrials.gov</a:t>
            </a:r>
            <a:r>
              <a:rPr lang="en-US" sz="1500" b="0" dirty="0">
                <a:solidFill>
                  <a:srgbClr val="000000"/>
                </a:solidFill>
                <a:latin typeface="Calibri" panose="020F0502020204030204" pitchFamily="34" charset="0"/>
                <a:ea typeface="Arial" charset="0"/>
                <a:cs typeface="Calibri" panose="020F0502020204030204" pitchFamily="34" charset="0"/>
              </a:rPr>
              <a:t>. NCT04538742.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Accessed 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
        <p:nvSpPr>
          <p:cNvPr id="9" name="Rectangle 18">
            <a:extLst>
              <a:ext uri="{FF2B5EF4-FFF2-40B4-BE49-F238E27FC236}">
                <a16:creationId xmlns:a16="http://schemas.microsoft.com/office/drawing/2014/main" id="{51957CA6-F835-F680-6AE1-133ABC193259}"/>
              </a:ext>
            </a:extLst>
          </p:cNvPr>
          <p:cNvSpPr>
            <a:spLocks noChangeArrowheads="1"/>
          </p:cNvSpPr>
          <p:nvPr/>
        </p:nvSpPr>
        <p:spPr bwMode="auto">
          <a:xfrm>
            <a:off x="7160004" y="1828030"/>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pertuzumab</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0" name="Rectangle 18">
            <a:extLst>
              <a:ext uri="{FF2B5EF4-FFF2-40B4-BE49-F238E27FC236}">
                <a16:creationId xmlns:a16="http://schemas.microsoft.com/office/drawing/2014/main" id="{14958E8D-E756-77F8-1881-D6E1CCBECE1A}"/>
              </a:ext>
            </a:extLst>
          </p:cNvPr>
          <p:cNvSpPr>
            <a:spLocks noChangeArrowheads="1"/>
          </p:cNvSpPr>
          <p:nvPr/>
        </p:nvSpPr>
        <p:spPr bwMode="auto">
          <a:xfrm>
            <a:off x="7160004" y="2556679"/>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paclitaxel</a:t>
            </a:r>
          </a:p>
        </p:txBody>
      </p:sp>
      <p:sp>
        <p:nvSpPr>
          <p:cNvPr id="11" name="Rectangle 18">
            <a:extLst>
              <a:ext uri="{FF2B5EF4-FFF2-40B4-BE49-F238E27FC236}">
                <a16:creationId xmlns:a16="http://schemas.microsoft.com/office/drawing/2014/main" id="{190ABA3E-A437-C1C2-4D99-B575DBF3F2C8}"/>
              </a:ext>
            </a:extLst>
          </p:cNvPr>
          <p:cNvSpPr>
            <a:spLocks noChangeArrowheads="1"/>
          </p:cNvSpPr>
          <p:nvPr/>
        </p:nvSpPr>
        <p:spPr bwMode="auto">
          <a:xfrm>
            <a:off x="7195028" y="3316189"/>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durvalumab + paclitaxel</a:t>
            </a:r>
          </a:p>
        </p:txBody>
      </p:sp>
      <p:sp>
        <p:nvSpPr>
          <p:cNvPr id="15" name="Rectangle 18">
            <a:extLst>
              <a:ext uri="{FF2B5EF4-FFF2-40B4-BE49-F238E27FC236}">
                <a16:creationId xmlns:a16="http://schemas.microsoft.com/office/drawing/2014/main" id="{C1538F9F-0E7E-DAD6-A677-AEA8BB11D7A2}"/>
              </a:ext>
            </a:extLst>
          </p:cNvPr>
          <p:cNvSpPr>
            <a:spLocks noChangeArrowheads="1"/>
          </p:cNvSpPr>
          <p:nvPr/>
        </p:nvSpPr>
        <p:spPr bwMode="auto">
          <a:xfrm>
            <a:off x="7225736" y="4042289"/>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6" name="Rectangle 18">
            <a:extLst>
              <a:ext uri="{FF2B5EF4-FFF2-40B4-BE49-F238E27FC236}">
                <a16:creationId xmlns:a16="http://schemas.microsoft.com/office/drawing/2014/main" id="{C8275F8E-65F1-4F44-C10B-9B6C6B37BAA7}"/>
              </a:ext>
            </a:extLst>
          </p:cNvPr>
          <p:cNvSpPr>
            <a:spLocks noChangeArrowheads="1"/>
          </p:cNvSpPr>
          <p:nvPr/>
        </p:nvSpPr>
        <p:spPr bwMode="auto">
          <a:xfrm>
            <a:off x="7225736" y="4791396"/>
            <a:ext cx="4325117" cy="61304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DXd</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tucatinib</a:t>
            </a:r>
          </a:p>
        </p:txBody>
      </p:sp>
      <p:cxnSp>
        <p:nvCxnSpPr>
          <p:cNvPr id="17" name="Straight Arrow Connector 16">
            <a:extLst>
              <a:ext uri="{FF2B5EF4-FFF2-40B4-BE49-F238E27FC236}">
                <a16:creationId xmlns:a16="http://schemas.microsoft.com/office/drawing/2014/main" id="{43CCBB5D-30DB-885E-5FCA-2D1CC0134115}"/>
              </a:ext>
            </a:extLst>
          </p:cNvPr>
          <p:cNvCxnSpPr/>
          <p:nvPr/>
        </p:nvCxnSpPr>
        <p:spPr bwMode="auto">
          <a:xfrm>
            <a:off x="6518002" y="2161866"/>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C90209-76AC-AF5A-021C-FC1230F6EAFC}"/>
              </a:ext>
            </a:extLst>
          </p:cNvPr>
          <p:cNvCxnSpPr/>
          <p:nvPr/>
        </p:nvCxnSpPr>
        <p:spPr bwMode="auto">
          <a:xfrm>
            <a:off x="6518002" y="3022555"/>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E1084D-72FD-E498-6ED9-AAE3FDFC7FE8}"/>
              </a:ext>
            </a:extLst>
          </p:cNvPr>
          <p:cNvCxnSpPr/>
          <p:nvPr/>
        </p:nvCxnSpPr>
        <p:spPr bwMode="auto">
          <a:xfrm>
            <a:off x="6557272" y="4348813"/>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AC8D2D2-D2A0-3FD6-3F2A-1C3A8E6644F5}"/>
              </a:ext>
            </a:extLst>
          </p:cNvPr>
          <p:cNvCxnSpPr/>
          <p:nvPr/>
        </p:nvCxnSpPr>
        <p:spPr bwMode="auto">
          <a:xfrm>
            <a:off x="6557272" y="5125233"/>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53DA7C4-9C7F-B057-91E3-446A82AF19F6}"/>
              </a:ext>
            </a:extLst>
          </p:cNvPr>
          <p:cNvSpPr/>
          <p:nvPr/>
        </p:nvSpPr>
        <p:spPr bwMode="auto">
          <a:xfrm>
            <a:off x="7160004" y="4013756"/>
            <a:ext cx="4480612" cy="147494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cxnSp>
        <p:nvCxnSpPr>
          <p:cNvPr id="29" name="Straight Arrow Connector 28">
            <a:extLst>
              <a:ext uri="{FF2B5EF4-FFF2-40B4-BE49-F238E27FC236}">
                <a16:creationId xmlns:a16="http://schemas.microsoft.com/office/drawing/2014/main" id="{12C81B98-D1CB-D013-D5A3-7B7ADDD31759}"/>
              </a:ext>
            </a:extLst>
          </p:cNvPr>
          <p:cNvCxnSpPr>
            <a:cxnSpLocks/>
          </p:cNvCxnSpPr>
          <p:nvPr/>
        </p:nvCxnSpPr>
        <p:spPr bwMode="auto">
          <a:xfrm>
            <a:off x="5875997" y="4806472"/>
            <a:ext cx="1171942" cy="0"/>
          </a:xfrm>
          <a:prstGeom prst="straightConnector1">
            <a:avLst/>
          </a:prstGeom>
          <a:solidFill>
            <a:srgbClr val="FFFF00"/>
          </a:solidFill>
          <a:ln w="5715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id="{3FC2DA91-CEC0-F919-2314-C231BF123AA8}"/>
              </a:ext>
            </a:extLst>
          </p:cNvPr>
          <p:cNvSpPr txBox="1"/>
          <p:nvPr/>
        </p:nvSpPr>
        <p:spPr>
          <a:xfrm>
            <a:off x="843850" y="4588987"/>
            <a:ext cx="5032147" cy="369332"/>
          </a:xfrm>
          <a:prstGeom prst="rect">
            <a:avLst/>
          </a:prstGeom>
          <a:noFill/>
        </p:spPr>
        <p:txBody>
          <a:bodyPr wrap="none" rtlCol="0">
            <a:spAutoFit/>
          </a:bodyPr>
          <a:lstStyle/>
          <a:p>
            <a:r>
              <a:rPr lang="en-US" sz="1800" dirty="0">
                <a:solidFill>
                  <a:schemeClr val="tx1"/>
                </a:solidFill>
              </a:rPr>
              <a:t>Part 2, patients with active brain metastases</a:t>
            </a:r>
          </a:p>
        </p:txBody>
      </p:sp>
    </p:spTree>
    <p:custDataLst>
      <p:tags r:id="rId1"/>
    </p:custDataLst>
    <p:extLst>
      <p:ext uri="{BB962C8B-B14F-4D97-AF65-F5344CB8AC3E}">
        <p14:creationId xmlns:p14="http://schemas.microsoft.com/office/powerpoint/2010/main" val="1978301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212059"/>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DESTINY-Breast12 Phase </a:t>
            </a:r>
            <a:r>
              <a:rPr lang="en-US" dirty="0" err="1">
                <a:solidFill>
                  <a:srgbClr val="0432FF"/>
                </a:solidFill>
                <a:latin typeface="Calibri" panose="020F0502020204030204" pitchFamily="34" charset="0"/>
                <a:cs typeface="Calibri" panose="020F0502020204030204" pitchFamily="34" charset="0"/>
              </a:rPr>
              <a:t>IIIb</a:t>
            </a:r>
            <a:r>
              <a:rPr lang="en-US" dirty="0">
                <a:solidFill>
                  <a:srgbClr val="0432FF"/>
                </a:solidFill>
                <a:latin typeface="Calibri" panose="020F0502020204030204" pitchFamily="34" charset="0"/>
                <a:cs typeface="Calibri" panose="020F0502020204030204" pitchFamily="34" charset="0"/>
              </a:rPr>
              <a:t>/IV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56475" y="5275866"/>
            <a:ext cx="10216767" cy="738664"/>
          </a:xfrm>
          <a:prstGeom prst="rect">
            <a:avLst/>
          </a:prstGeom>
          <a:noFill/>
        </p:spPr>
        <p:txBody>
          <a:bodyPr wrap="square" rtlCol="0">
            <a:spAutoFit/>
          </a:bodyPr>
          <a:lstStyle/>
          <a:p>
            <a:pPr>
              <a:spcBef>
                <a:spcPts val="300"/>
              </a:spcBef>
              <a:spcAft>
                <a:spcPts val="300"/>
              </a:spcAf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endpoints: </a:t>
            </a:r>
            <a:r>
              <a:rPr lang="en-US" sz="2100" b="0" dirty="0">
                <a:solidFill>
                  <a:srgbClr val="000000"/>
                </a:solidFill>
                <a:latin typeface="Calibri" panose="020F0502020204030204" pitchFamily="34" charset="0"/>
                <a:ea typeface="Arial" charset="0"/>
                <a:cs typeface="Calibri" panose="020F0502020204030204" pitchFamily="34" charset="0"/>
              </a:rPr>
              <a:t>Objective response rate for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patients without BM at baseline (Cohort 1), PFS for patients with BM at baseline (Cohort 2)</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89630" y="3099457"/>
            <a:ext cx="642001"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31631" y="2250666"/>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31633" y="3662083"/>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31636" y="2250666"/>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2883447689"/>
              </p:ext>
            </p:extLst>
          </p:nvPr>
        </p:nvGraphicFramePr>
        <p:xfrm>
          <a:off x="853045" y="1484784"/>
          <a:ext cx="5036581" cy="3240356"/>
        </p:xfrm>
        <a:graphic>
          <a:graphicData uri="http://schemas.openxmlformats.org/drawingml/2006/table">
            <a:tbl>
              <a:tblPr/>
              <a:tblGrid>
                <a:gridCol w="5036581">
                  <a:extLst>
                    <a:ext uri="{9D8B030D-6E8A-4147-A177-3AD203B41FA5}">
                      <a16:colId xmlns:a16="http://schemas.microsoft.com/office/drawing/2014/main" val="20000"/>
                    </a:ext>
                  </a:extLst>
                </a:gridCol>
              </a:tblGrid>
              <a:tr h="420933">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500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819423">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 breast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HER2-positive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Absence or presence of brain metastases (BM) at baseline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lang="en-US" sz="2000" dirty="0">
                          <a:solidFill>
                            <a:schemeClr val="bg1"/>
                          </a:solidFill>
                        </a:rPr>
                        <a:t>≤2 prior lines of therapy in the metastatic setting</a:t>
                      </a:r>
                      <a:endPar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endParaRP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19715" y="1159765"/>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Trastuzumab </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deruxtecan</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a:p>
            <a:pPr marL="0" marR="0" lvl="0" indent="0" algn="ctr" defTabSz="455613" rtl="0" eaLnBrk="1" fontAlgn="base" latinLnBrk="0" hangingPunct="1">
              <a:lnSpc>
                <a:spcPct val="100000"/>
              </a:lnSpc>
              <a:spcBef>
                <a:spcPct val="0"/>
              </a:spcBef>
              <a:spcAft>
                <a:spcPts val="1200"/>
              </a:spcAft>
              <a:buClrTx/>
              <a:buSzTx/>
              <a:buFontTx/>
              <a:buNone/>
              <a:tabLst/>
              <a:defRPr/>
            </a:pPr>
            <a:r>
              <a:rPr lang="en-US" sz="2400" dirty="0">
                <a:solidFill>
                  <a:srgbClr val="000090"/>
                </a:solidFill>
                <a:latin typeface="Calibri" panose="020F0502020204030204" pitchFamily="34" charset="0"/>
                <a:ea typeface="Arial" charset="0"/>
                <a:cs typeface="Calibri" panose="020F0502020204030204" pitchFamily="34" charset="0"/>
              </a:rPr>
              <a:t>Cohort 1: Absence of BM at baseline</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25695" y="3176029"/>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lvl="0" algn="ctr">
              <a:spcAft>
                <a:spcPts val="1200"/>
              </a:spcAft>
              <a:defRPr/>
            </a:pPr>
            <a:r>
              <a:rPr lang="en-US" sz="2400" dirty="0">
                <a:solidFill>
                  <a:srgbClr val="000090"/>
                </a:solidFill>
                <a:latin typeface="Calibri" panose="020F0502020204030204" pitchFamily="34" charset="0"/>
                <a:ea typeface="Arial" charset="0"/>
                <a:cs typeface="Calibri" panose="020F0502020204030204" pitchFamily="34" charset="0"/>
              </a:rPr>
              <a:t>Trastuzumab </a:t>
            </a:r>
            <a:r>
              <a:rPr lang="en-US" sz="2400" dirty="0" err="1">
                <a:solidFill>
                  <a:srgbClr val="000090"/>
                </a:solidFill>
                <a:latin typeface="Calibri" panose="020F0502020204030204" pitchFamily="34" charset="0"/>
                <a:ea typeface="Arial" charset="0"/>
                <a:cs typeface="Calibri" panose="020F0502020204030204" pitchFamily="34" charset="0"/>
              </a:rPr>
              <a:t>deruxtecan</a:t>
            </a:r>
            <a:endParaRPr lang="en-US" sz="2400" dirty="0">
              <a:solidFill>
                <a:srgbClr val="000090"/>
              </a:solidFill>
              <a:latin typeface="Calibri" panose="020F0502020204030204" pitchFamily="34" charset="0"/>
              <a:ea typeface="Arial" charset="0"/>
              <a:cs typeface="Calibri" panose="020F0502020204030204" pitchFamily="34" charset="0"/>
            </a:endParaRPr>
          </a:p>
          <a:p>
            <a:pPr lvl="0" algn="ctr">
              <a:spcAft>
                <a:spcPts val="1200"/>
              </a:spcAft>
              <a:defRPr/>
            </a:pPr>
            <a:r>
              <a:rPr lang="en-US" sz="2400" dirty="0">
                <a:solidFill>
                  <a:srgbClr val="000090"/>
                </a:solidFill>
                <a:latin typeface="Calibri" panose="020F0502020204030204" pitchFamily="34" charset="0"/>
                <a:ea typeface="Arial" charset="0"/>
                <a:cs typeface="Calibri" panose="020F0502020204030204" pitchFamily="34" charset="0"/>
              </a:rPr>
              <a:t>Cohort 2: Presence of BM at baseline</a:t>
            </a:r>
          </a:p>
        </p:txBody>
      </p:sp>
      <p:sp>
        <p:nvSpPr>
          <p:cNvPr id="18" name="TextBox 17">
            <a:extLst>
              <a:ext uri="{FF2B5EF4-FFF2-40B4-BE49-F238E27FC236}">
                <a16:creationId xmlns:a16="http://schemas.microsoft.com/office/drawing/2014/main" id="{8BDBAFCD-3212-2E45-8E59-92373180CF6D}"/>
              </a:ext>
            </a:extLst>
          </p:cNvPr>
          <p:cNvSpPr txBox="1"/>
          <p:nvPr/>
        </p:nvSpPr>
        <p:spPr>
          <a:xfrm>
            <a:off x="23168" y="6507347"/>
            <a:ext cx="9459032" cy="323165"/>
          </a:xfrm>
          <a:prstGeom prst="rect">
            <a:avLst/>
          </a:prstGeom>
          <a:noFill/>
        </p:spPr>
        <p:txBody>
          <a:bodyPr wrap="square" rtlCol="0" anchor="b">
            <a:spAutoFit/>
          </a:bodyPr>
          <a:lstStyle/>
          <a:p>
            <a:pPr>
              <a:defRPr/>
            </a:pPr>
            <a:r>
              <a:rPr lang="en-US" sz="1500" b="0" dirty="0" err="1">
                <a:solidFill>
                  <a:srgbClr val="000000"/>
                </a:solidFill>
                <a:latin typeface="Calibri" panose="020F0502020204030204" pitchFamily="34" charset="0"/>
                <a:ea typeface="Arial" charset="0"/>
                <a:cs typeface="Calibri" panose="020F0502020204030204" pitchFamily="34" charset="0"/>
              </a:rPr>
              <a:t>www.clinicaltrials.gov</a:t>
            </a:r>
            <a:r>
              <a:rPr lang="en-US" sz="1500" b="0" dirty="0">
                <a:solidFill>
                  <a:srgbClr val="000000"/>
                </a:solidFill>
                <a:latin typeface="Calibri" panose="020F0502020204030204" pitchFamily="34" charset="0"/>
                <a:ea typeface="Arial" charset="0"/>
                <a:cs typeface="Calibri" panose="020F0502020204030204" pitchFamily="34" charset="0"/>
              </a:rPr>
              <a:t>. NCT04739761. Accessed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August 2022.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658349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81671"/>
            <a:ext cx="10177559" cy="180098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65-year-old woman with ER/PR-, HER2+ metastatic breast cancer, s/p multiple lines of HER2-directed therapy, now NED after 8 years of </a:t>
            </a:r>
            <a:r>
              <a:rPr lang="en-US" dirty="0" err="1">
                <a:solidFill>
                  <a:schemeClr val="bg1"/>
                </a:solidFill>
              </a:rPr>
              <a:t>pertuzumab</a:t>
            </a:r>
            <a:r>
              <a:rPr lang="en-US" dirty="0">
                <a:solidFill>
                  <a:schemeClr val="bg1"/>
                </a:solidFill>
              </a:rPr>
              <a:t>/trastuzumab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Raman </a:t>
            </a:r>
            <a:r>
              <a:rPr lang="en-US" sz="2800" dirty="0" err="1">
                <a:solidFill>
                  <a:srgbClr val="062060"/>
                </a:solidFill>
              </a:rPr>
              <a:t>Sood</a:t>
            </a:r>
            <a:r>
              <a:rPr lang="en-US" sz="2800" dirty="0">
                <a:solidFill>
                  <a:srgbClr val="062060"/>
                </a:solidFill>
              </a:rPr>
              <a:t> (Dunkirk, New York)</a:t>
            </a:r>
          </a:p>
        </p:txBody>
      </p:sp>
      <p:pic>
        <p:nvPicPr>
          <p:cNvPr id="2" name="Picture 1" descr="A person wearing headphones&#10;&#10;Description automatically generated">
            <a:extLst>
              <a:ext uri="{FF2B5EF4-FFF2-40B4-BE49-F238E27FC236}">
                <a16:creationId xmlns:a16="http://schemas.microsoft.com/office/drawing/2014/main" id="{B0DE3673-A584-A306-9EDE-079E45227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896" y="2181828"/>
            <a:ext cx="6230210" cy="3504493"/>
          </a:xfrm>
          <a:prstGeom prst="rect">
            <a:avLst/>
          </a:prstGeom>
        </p:spPr>
      </p:pic>
    </p:spTree>
    <p:extLst>
      <p:ext uri="{BB962C8B-B14F-4D97-AF65-F5344CB8AC3E}">
        <p14:creationId xmlns:p14="http://schemas.microsoft.com/office/powerpoint/2010/main" val="1786187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2737759925"/>
              </p:ext>
            </p:extLst>
          </p:nvPr>
        </p:nvGraphicFramePr>
        <p:xfrm>
          <a:off x="932270" y="2694439"/>
          <a:ext cx="9504625" cy="2462753"/>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85244">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1777">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85244">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85244">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85244">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230960"/>
            <a:ext cx="10512306" cy="1902640"/>
          </a:xfrm>
        </p:spPr>
        <p:txBody>
          <a:bodyPr/>
          <a:lstStyle/>
          <a:p>
            <a:pPr algn="l"/>
            <a:r>
              <a:rPr lang="en-US" dirty="0"/>
              <a:t>A 63-year-old woman with a 1.8-cm ER-positive, HER2-positive IDC goes directly to surgery and is found to have 9 positive nodes. What would be your likely postoperative systemic approach?</a:t>
            </a:r>
            <a:endParaRPr lang="en-US" sz="2800" dirty="0"/>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209800"/>
            <a:ext cx="8784544" cy="2538116"/>
          </a:xfrm>
        </p:spPr>
        <p:txBody>
          <a:bodyPr/>
          <a:lstStyle/>
          <a:p>
            <a:pPr marL="0" indent="0">
              <a:lnSpc>
                <a:spcPct val="120000"/>
              </a:lnSpc>
              <a:spcBef>
                <a:spcPts val="300"/>
              </a:spcBef>
              <a:spcAft>
                <a:spcPts val="0"/>
              </a:spcAft>
              <a:buNone/>
            </a:pPr>
            <a:r>
              <a:rPr lang="en-US" sz="2500" b="0" dirty="0"/>
              <a:t>Chemotherapy/trastuzumab/</a:t>
            </a:r>
            <a:r>
              <a:rPr lang="en-US" sz="2500" b="0" dirty="0" err="1"/>
              <a:t>pertuzumab</a:t>
            </a:r>
            <a:r>
              <a:rPr lang="en-US" sz="2500" b="0" dirty="0"/>
              <a:t> </a:t>
            </a:r>
          </a:p>
          <a:p>
            <a:pPr marL="0" indent="0">
              <a:lnSpc>
                <a:spcPct val="120000"/>
              </a:lnSpc>
              <a:spcBef>
                <a:spcPts val="300"/>
              </a:spcBef>
              <a:spcAft>
                <a:spcPts val="0"/>
              </a:spcAft>
              <a:buNone/>
            </a:pPr>
            <a:r>
              <a:rPr lang="en-US" sz="2500" b="0" dirty="0"/>
              <a:t>Chemotherapy/trastuzumab/</a:t>
            </a:r>
            <a:r>
              <a:rPr lang="en-US" sz="2500" b="0" dirty="0" err="1"/>
              <a:t>pertuzumab</a:t>
            </a:r>
            <a:r>
              <a:rPr lang="en-US" sz="2500" b="0" dirty="0"/>
              <a:t> </a:t>
            </a:r>
            <a:r>
              <a:rPr lang="en-US" sz="2500" b="0" dirty="0">
                <a:sym typeface="Wingdings" pitchFamily="2" charset="2"/>
              </a:rPr>
              <a:t></a:t>
            </a:r>
            <a:r>
              <a:rPr lang="en-US" sz="2500" b="0" dirty="0"/>
              <a:t> T-DM1 </a:t>
            </a:r>
          </a:p>
          <a:p>
            <a:pPr marL="0" indent="0">
              <a:lnSpc>
                <a:spcPct val="120000"/>
              </a:lnSpc>
              <a:spcBef>
                <a:spcPts val="300"/>
              </a:spcBef>
              <a:spcAft>
                <a:spcPts val="0"/>
              </a:spcAft>
              <a:buNone/>
            </a:pPr>
            <a:r>
              <a:rPr lang="en-US" sz="2500" b="0" dirty="0"/>
              <a:t>Chemotherapy/trastuzumab/</a:t>
            </a:r>
            <a:r>
              <a:rPr lang="en-US" sz="2500" b="0" dirty="0" err="1"/>
              <a:t>pertuzumab</a:t>
            </a:r>
            <a:r>
              <a:rPr lang="en-US" sz="2500" b="0" dirty="0"/>
              <a:t> </a:t>
            </a:r>
            <a:r>
              <a:rPr lang="en-US" sz="2500" b="0" dirty="0">
                <a:sym typeface="Wingdings" pitchFamily="2" charset="2"/>
              </a:rPr>
              <a:t></a:t>
            </a:r>
            <a:r>
              <a:rPr lang="en-US" sz="2500" b="0" dirty="0"/>
              <a:t> T-DM1 </a:t>
            </a:r>
            <a:r>
              <a:rPr lang="en-US" sz="2500" b="0" dirty="0">
                <a:sym typeface="Wingdings" pitchFamily="2" charset="2"/>
              </a:rPr>
              <a:t></a:t>
            </a:r>
            <a:r>
              <a:rPr lang="en-US" sz="2500" b="0" dirty="0"/>
              <a:t> neratinib Chemotherapy/trastuzumab/</a:t>
            </a:r>
            <a:r>
              <a:rPr lang="en-US" sz="2500" b="0" dirty="0" err="1"/>
              <a:t>pertuzumab</a:t>
            </a:r>
            <a:r>
              <a:rPr lang="en-US" sz="2500" b="0" dirty="0"/>
              <a:t> </a:t>
            </a:r>
            <a:r>
              <a:rPr lang="en-US" sz="2500" b="0" dirty="0">
                <a:sym typeface="Wingdings" pitchFamily="2" charset="2"/>
              </a:rPr>
              <a:t></a:t>
            </a:r>
            <a:r>
              <a:rPr lang="en-US" sz="2500" b="0" dirty="0"/>
              <a:t> neratinib </a:t>
            </a:r>
          </a:p>
          <a:p>
            <a:pPr marL="0" indent="0">
              <a:lnSpc>
                <a:spcPct val="120000"/>
              </a:lnSpc>
              <a:spcBef>
                <a:spcPts val="300"/>
              </a:spcBef>
              <a:spcAft>
                <a:spcPts val="0"/>
              </a:spcAft>
              <a:buNone/>
            </a:pPr>
            <a:r>
              <a:rPr lang="en-US" sz="2500" b="0" dirty="0"/>
              <a:t>Other</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2731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9438472" cy="1095726"/>
          </a:xfrm>
        </p:spPr>
        <p:txBody>
          <a:bodyPr lIns="91440" tIns="91440" rIns="91440" bIns="182880"/>
          <a:lstStyle/>
          <a:p>
            <a:pPr algn="l"/>
            <a:r>
              <a:rPr lang="en-US" dirty="0">
                <a:solidFill>
                  <a:schemeClr val="bg1"/>
                </a:solidFill>
              </a:rPr>
              <a:t>Case Presentation: 63-year-old woman with a 1.8-cm triple-positive IDC s/p partial mastectomy/ALND (9 N+) receives adjuvant TCHP x 6</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err="1">
                <a:solidFill>
                  <a:srgbClr val="062060"/>
                </a:solidFill>
              </a:rPr>
              <a:t>Shaachi</a:t>
            </a:r>
            <a:r>
              <a:rPr lang="en-US" sz="2800" dirty="0">
                <a:solidFill>
                  <a:srgbClr val="062060"/>
                </a:solidFill>
              </a:rPr>
              <a:t> Gupta (Lake Worth, Florida) </a:t>
            </a:r>
          </a:p>
        </p:txBody>
      </p:sp>
      <p:pic>
        <p:nvPicPr>
          <p:cNvPr id="3" name="Picture 2" descr="A picture containing wall, person, indoor, person&#10;&#10;Description automatically generated">
            <a:extLst>
              <a:ext uri="{FF2B5EF4-FFF2-40B4-BE49-F238E27FC236}">
                <a16:creationId xmlns:a16="http://schemas.microsoft.com/office/drawing/2014/main" id="{E735E403-1920-3AC8-C2EA-6C081939F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260" y="2181833"/>
            <a:ext cx="6310084" cy="3549422"/>
          </a:xfrm>
          <a:prstGeom prst="rect">
            <a:avLst/>
          </a:prstGeom>
        </p:spPr>
      </p:pic>
    </p:spTree>
    <p:extLst>
      <p:ext uri="{BB962C8B-B14F-4D97-AF65-F5344CB8AC3E}">
        <p14:creationId xmlns:p14="http://schemas.microsoft.com/office/powerpoint/2010/main" val="81337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201068"/>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832918" y="1337438"/>
            <a:ext cx="3340072"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Adam M </a:t>
            </a:r>
            <a:r>
              <a:rPr lang="en-US" sz="1600" dirty="0" err="1">
                <a:solidFill>
                  <a:schemeClr val="tx1"/>
                </a:solidFill>
                <a:latin typeface="+mn-lt"/>
              </a:rPr>
              <a:t>Brufsky</a:t>
            </a:r>
            <a:r>
              <a:rPr lang="en-US" sz="1600" dirty="0">
                <a:solidFill>
                  <a:schemeClr val="tx1"/>
                </a:solidFill>
                <a:latin typeface="+mn-lt"/>
              </a:rPr>
              <a:t>, MD, PhD </a:t>
            </a:r>
          </a:p>
          <a:p>
            <a:pPr>
              <a:lnSpc>
                <a:spcPts val="1850"/>
              </a:lnSpc>
            </a:pPr>
            <a:r>
              <a:rPr lang="en-US" sz="1600" b="0" dirty="0">
                <a:solidFill>
                  <a:schemeClr val="tx1"/>
                </a:solidFill>
                <a:latin typeface="+mn-lt"/>
              </a:rPr>
              <a:t>Professor of Medicine </a:t>
            </a:r>
          </a:p>
          <a:p>
            <a:pPr>
              <a:lnSpc>
                <a:spcPts val="1850"/>
              </a:lnSpc>
            </a:pPr>
            <a:r>
              <a:rPr lang="en-US" sz="1600" b="0" dirty="0">
                <a:solidFill>
                  <a:schemeClr val="tx1"/>
                </a:solidFill>
                <a:latin typeface="+mn-lt"/>
              </a:rPr>
              <a:t>Co-Director, Comprehensive Breast Cancer Center </a:t>
            </a:r>
          </a:p>
          <a:p>
            <a:pPr>
              <a:lnSpc>
                <a:spcPts val="1850"/>
              </a:lnSpc>
            </a:pPr>
            <a:r>
              <a:rPr lang="en-US" sz="1600" b="0" dirty="0">
                <a:solidFill>
                  <a:schemeClr val="tx1"/>
                </a:solidFill>
                <a:latin typeface="+mn-lt"/>
              </a:rPr>
              <a:t>UPMC Hillman Cancer Center </a:t>
            </a:r>
          </a:p>
          <a:p>
            <a:pPr>
              <a:lnSpc>
                <a:spcPts val="1850"/>
              </a:lnSpc>
            </a:pPr>
            <a:r>
              <a:rPr lang="en-US" sz="1600" b="0" dirty="0">
                <a:solidFill>
                  <a:schemeClr val="tx1"/>
                </a:solidFill>
                <a:latin typeface="+mn-lt"/>
              </a:rPr>
              <a:t>Department of Medicine </a:t>
            </a:r>
          </a:p>
          <a:p>
            <a:pPr>
              <a:lnSpc>
                <a:spcPts val="1850"/>
              </a:lnSpc>
            </a:pPr>
            <a:r>
              <a:rPr lang="en-US" sz="1600" b="0" dirty="0">
                <a:solidFill>
                  <a:schemeClr val="tx1"/>
                </a:solidFill>
                <a:latin typeface="+mn-lt"/>
              </a:rPr>
              <a:t>University of Pittsburgh </a:t>
            </a:r>
          </a:p>
          <a:p>
            <a:pPr>
              <a:lnSpc>
                <a:spcPts val="1850"/>
              </a:lnSpc>
            </a:pPr>
            <a:r>
              <a:rPr lang="en-US" sz="1600" b="0" dirty="0">
                <a:solidFill>
                  <a:schemeClr val="tx1"/>
                </a:solidFill>
                <a:latin typeface="+mn-lt"/>
              </a:rPr>
              <a:t>Pittsburgh, Pennsylvania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030" y="1337438"/>
            <a:ext cx="1443490" cy="1443490"/>
          </a:xfrm>
          <a:prstGeom prst="rect">
            <a:avLst/>
          </a:prstGeom>
        </p:spPr>
      </p:pic>
      <p:sp>
        <p:nvSpPr>
          <p:cNvPr id="9" name="Text Box 7">
            <a:extLst>
              <a:ext uri="{FF2B5EF4-FFF2-40B4-BE49-F238E27FC236}">
                <a16:creationId xmlns:a16="http://schemas.microsoft.com/office/drawing/2014/main" id="{CE086CD8-B143-1044-9B83-D2282D35D424}"/>
              </a:ext>
            </a:extLst>
          </p:cNvPr>
          <p:cNvSpPr txBox="1">
            <a:spLocks noChangeArrowheads="1"/>
          </p:cNvSpPr>
          <p:nvPr/>
        </p:nvSpPr>
        <p:spPr bwMode="auto">
          <a:xfrm>
            <a:off x="1832919" y="4073742"/>
            <a:ext cx="3687018"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Lisa A Carey, MD, </a:t>
            </a:r>
            <a:r>
              <a:rPr lang="en-US" sz="1600" dirty="0" err="1">
                <a:solidFill>
                  <a:schemeClr val="tx1"/>
                </a:solidFill>
                <a:latin typeface="+mn-lt"/>
              </a:rPr>
              <a:t>ScM</a:t>
            </a:r>
            <a:br>
              <a:rPr lang="en-US" sz="1600" dirty="0">
                <a:solidFill>
                  <a:schemeClr val="tx1"/>
                </a:solidFill>
                <a:latin typeface="+mn-lt"/>
              </a:rPr>
            </a:br>
            <a:r>
              <a:rPr lang="en-US" sz="1600" b="0" dirty="0">
                <a:solidFill>
                  <a:schemeClr val="tx1"/>
                </a:solidFill>
                <a:latin typeface="+mn-lt"/>
              </a:rPr>
              <a:t>L Richardson and Marilyn Jacobs </a:t>
            </a:r>
            <a:r>
              <a:rPr lang="en-US" sz="1600" b="0" dirty="0" err="1">
                <a:solidFill>
                  <a:schemeClr val="tx1"/>
                </a:solidFill>
                <a:latin typeface="+mn-lt"/>
              </a:rPr>
              <a:t>Preyer</a:t>
            </a:r>
            <a:br>
              <a:rPr lang="en-US" sz="1600" b="0" dirty="0">
                <a:solidFill>
                  <a:schemeClr val="tx1"/>
                </a:solidFill>
                <a:latin typeface="+mn-lt"/>
              </a:rPr>
            </a:br>
            <a:r>
              <a:rPr lang="en-US" sz="1600" b="0" dirty="0">
                <a:solidFill>
                  <a:schemeClr val="tx1"/>
                </a:solidFill>
                <a:latin typeface="+mn-lt"/>
              </a:rPr>
              <a:t>Distinguished Professor for Breast </a:t>
            </a:r>
            <a:br>
              <a:rPr lang="en-US" sz="1600" b="0" dirty="0">
                <a:solidFill>
                  <a:schemeClr val="tx1"/>
                </a:solidFill>
                <a:latin typeface="+mn-lt"/>
              </a:rPr>
            </a:br>
            <a:r>
              <a:rPr lang="en-US" sz="1600" b="0" dirty="0">
                <a:solidFill>
                  <a:schemeClr val="tx1"/>
                </a:solidFill>
                <a:latin typeface="+mn-lt"/>
              </a:rPr>
              <a:t>Cancer Research</a:t>
            </a:r>
            <a:br>
              <a:rPr lang="en-US" sz="1600" b="0" dirty="0">
                <a:solidFill>
                  <a:schemeClr val="tx1"/>
                </a:solidFill>
                <a:latin typeface="+mn-lt"/>
              </a:rPr>
            </a:br>
            <a:r>
              <a:rPr lang="en-US" sz="1600" b="0" dirty="0">
                <a:solidFill>
                  <a:schemeClr val="tx1"/>
                </a:solidFill>
                <a:latin typeface="+mn-lt"/>
              </a:rPr>
              <a:t>Deputy Director for Clinical Sciences</a:t>
            </a:r>
            <a:br>
              <a:rPr lang="en-US" sz="1600" b="0" dirty="0">
                <a:solidFill>
                  <a:schemeClr val="tx1"/>
                </a:solidFill>
                <a:latin typeface="+mn-lt"/>
              </a:rPr>
            </a:br>
            <a:r>
              <a:rPr lang="en-US" sz="1600" b="0" dirty="0" err="1">
                <a:solidFill>
                  <a:schemeClr val="tx1"/>
                </a:solidFill>
                <a:latin typeface="+mn-lt"/>
              </a:rPr>
              <a:t>Lineberger</a:t>
            </a:r>
            <a:r>
              <a:rPr lang="en-US" sz="1600" b="0" dirty="0">
                <a:solidFill>
                  <a:schemeClr val="tx1"/>
                </a:solidFill>
                <a:latin typeface="+mn-lt"/>
              </a:rPr>
              <a:t> Comprehensive Cancer Center</a:t>
            </a:r>
            <a:br>
              <a:rPr lang="en-US" sz="1600" b="0" dirty="0">
                <a:solidFill>
                  <a:schemeClr val="tx1"/>
                </a:solidFill>
                <a:latin typeface="+mn-lt"/>
              </a:rPr>
            </a:br>
            <a:r>
              <a:rPr lang="en-US" sz="1600" b="0" dirty="0">
                <a:solidFill>
                  <a:schemeClr val="tx1"/>
                </a:solidFill>
                <a:latin typeface="+mn-lt"/>
              </a:rPr>
              <a:t>University of North Carolina</a:t>
            </a:r>
            <a:br>
              <a:rPr lang="en-US" sz="1600" b="0" dirty="0">
                <a:solidFill>
                  <a:schemeClr val="tx1"/>
                </a:solidFill>
                <a:latin typeface="+mn-lt"/>
              </a:rPr>
            </a:br>
            <a:r>
              <a:rPr lang="en-US" sz="1600" b="0" dirty="0">
                <a:solidFill>
                  <a:schemeClr val="tx1"/>
                </a:solidFill>
                <a:latin typeface="+mn-lt"/>
              </a:rPr>
              <a:t>Chapel Hill, North Carolina</a:t>
            </a:r>
          </a:p>
        </p:txBody>
      </p:sp>
      <p:pic>
        <p:nvPicPr>
          <p:cNvPr id="10" name="Picture 9">
            <a:extLst>
              <a:ext uri="{FF2B5EF4-FFF2-40B4-BE49-F238E27FC236}">
                <a16:creationId xmlns:a16="http://schemas.microsoft.com/office/drawing/2014/main" id="{8C0A22A0-14A7-0D44-AEBA-CCE2059A34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2030" y="4073742"/>
            <a:ext cx="1443490" cy="1443490"/>
          </a:xfrm>
          <a:prstGeom prst="rect">
            <a:avLst/>
          </a:prstGeom>
        </p:spPr>
      </p:pic>
      <p:sp>
        <p:nvSpPr>
          <p:cNvPr id="11" name="Text Box 7">
            <a:extLst>
              <a:ext uri="{FF2B5EF4-FFF2-40B4-BE49-F238E27FC236}">
                <a16:creationId xmlns:a16="http://schemas.microsoft.com/office/drawing/2014/main" id="{47F1868F-66AA-C344-BCC1-CF00F14173DB}"/>
              </a:ext>
            </a:extLst>
          </p:cNvPr>
          <p:cNvSpPr txBox="1">
            <a:spLocks noChangeArrowheads="1"/>
          </p:cNvSpPr>
          <p:nvPr/>
        </p:nvSpPr>
        <p:spPr bwMode="auto">
          <a:xfrm>
            <a:off x="7539490" y="1337438"/>
            <a:ext cx="4586995"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Professor Giuseppe </a:t>
            </a:r>
            <a:r>
              <a:rPr lang="en-US" sz="1600" dirty="0" err="1">
                <a:solidFill>
                  <a:schemeClr val="tx1"/>
                </a:solidFill>
                <a:latin typeface="+mn-lt"/>
              </a:rPr>
              <a:t>Curigliano</a:t>
            </a:r>
            <a:r>
              <a:rPr lang="en-US" sz="1600" dirty="0">
                <a:solidFill>
                  <a:schemeClr val="tx1"/>
                </a:solidFill>
                <a:latin typeface="+mn-lt"/>
              </a:rPr>
              <a:t>, MD, PhD</a:t>
            </a:r>
          </a:p>
          <a:p>
            <a:pPr>
              <a:lnSpc>
                <a:spcPts val="1850"/>
              </a:lnSpc>
            </a:pPr>
            <a:r>
              <a:rPr lang="en-US" sz="1600" b="0" dirty="0">
                <a:solidFill>
                  <a:schemeClr val="tx1"/>
                </a:solidFill>
                <a:latin typeface="+mn-lt"/>
              </a:rPr>
              <a:t>Clinical Director</a:t>
            </a:r>
          </a:p>
          <a:p>
            <a:pPr>
              <a:lnSpc>
                <a:spcPts val="1850"/>
              </a:lnSpc>
            </a:pPr>
            <a:r>
              <a:rPr lang="en-US" sz="1600" b="0" dirty="0">
                <a:solidFill>
                  <a:schemeClr val="tx1"/>
                </a:solidFill>
                <a:latin typeface="+mn-lt"/>
              </a:rPr>
              <a:t>Division of Early Drug Development for </a:t>
            </a:r>
            <a:br>
              <a:rPr lang="en-US" sz="1600" b="0" dirty="0">
                <a:solidFill>
                  <a:schemeClr val="tx1"/>
                </a:solidFill>
                <a:latin typeface="+mn-lt"/>
              </a:rPr>
            </a:br>
            <a:r>
              <a:rPr lang="en-US" sz="1600" b="0" dirty="0">
                <a:solidFill>
                  <a:schemeClr val="tx1"/>
                </a:solidFill>
                <a:latin typeface="+mn-lt"/>
              </a:rPr>
              <a:t>Innovative Therapy</a:t>
            </a:r>
          </a:p>
          <a:p>
            <a:pPr>
              <a:lnSpc>
                <a:spcPts val="1850"/>
              </a:lnSpc>
            </a:pPr>
            <a:r>
              <a:rPr lang="en-US" sz="1600" b="0" dirty="0">
                <a:solidFill>
                  <a:schemeClr val="tx1"/>
                </a:solidFill>
                <a:latin typeface="+mn-lt"/>
              </a:rPr>
              <a:t>Co-Chair, Cancer Experimental Therapeutics Program</a:t>
            </a:r>
          </a:p>
          <a:p>
            <a:pPr>
              <a:lnSpc>
                <a:spcPts val="1850"/>
              </a:lnSpc>
            </a:pPr>
            <a:r>
              <a:rPr lang="en-US" sz="1600" b="0" dirty="0">
                <a:solidFill>
                  <a:schemeClr val="tx1"/>
                </a:solidFill>
                <a:latin typeface="+mn-lt"/>
              </a:rPr>
              <a:t>Department of Oncology and </a:t>
            </a:r>
            <a:r>
              <a:rPr lang="en-US" sz="1600" b="0" dirty="0" err="1">
                <a:solidFill>
                  <a:schemeClr val="tx1"/>
                </a:solidFill>
                <a:latin typeface="+mn-lt"/>
              </a:rPr>
              <a:t>Hemato</a:t>
            </a:r>
            <a:r>
              <a:rPr lang="en-US" sz="1600" b="0" dirty="0">
                <a:solidFill>
                  <a:schemeClr val="tx1"/>
                </a:solidFill>
                <a:latin typeface="+mn-lt"/>
              </a:rPr>
              <a:t>-Oncology</a:t>
            </a:r>
          </a:p>
          <a:p>
            <a:pPr>
              <a:lnSpc>
                <a:spcPts val="1850"/>
              </a:lnSpc>
            </a:pPr>
            <a:r>
              <a:rPr lang="en-US" sz="1600" b="0" dirty="0">
                <a:solidFill>
                  <a:schemeClr val="tx1"/>
                </a:solidFill>
                <a:latin typeface="+mn-lt"/>
              </a:rPr>
              <a:t>University of Milano</a:t>
            </a:r>
          </a:p>
          <a:p>
            <a:pPr>
              <a:lnSpc>
                <a:spcPts val="1850"/>
              </a:lnSpc>
            </a:pPr>
            <a:r>
              <a:rPr lang="en-US" sz="1600" b="0" dirty="0">
                <a:solidFill>
                  <a:schemeClr val="tx1"/>
                </a:solidFill>
                <a:latin typeface="+mn-lt"/>
              </a:rPr>
              <a:t>European Institute of Oncology </a:t>
            </a:r>
          </a:p>
          <a:p>
            <a:pPr>
              <a:lnSpc>
                <a:spcPts val="1850"/>
              </a:lnSpc>
            </a:pPr>
            <a:r>
              <a:rPr lang="en-US" sz="1600" b="0" dirty="0">
                <a:solidFill>
                  <a:schemeClr val="tx1"/>
                </a:solidFill>
                <a:latin typeface="+mn-lt"/>
              </a:rPr>
              <a:t>Milano, Italy</a:t>
            </a:r>
          </a:p>
        </p:txBody>
      </p:sp>
      <p:pic>
        <p:nvPicPr>
          <p:cNvPr id="14" name="Picture 13">
            <a:extLst>
              <a:ext uri="{FF2B5EF4-FFF2-40B4-BE49-F238E27FC236}">
                <a16:creationId xmlns:a16="http://schemas.microsoft.com/office/drawing/2014/main" id="{E606C41D-4624-4345-9624-1378C1F521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3992" y="1337438"/>
            <a:ext cx="1443490" cy="1443490"/>
          </a:xfrm>
          <a:prstGeom prst="rect">
            <a:avLst/>
          </a:prstGeom>
        </p:spPr>
      </p:pic>
      <p:sp>
        <p:nvSpPr>
          <p:cNvPr id="19" name="Text Box 7">
            <a:extLst>
              <a:ext uri="{FF2B5EF4-FFF2-40B4-BE49-F238E27FC236}">
                <a16:creationId xmlns:a16="http://schemas.microsoft.com/office/drawing/2014/main" id="{DDDCAAD7-2413-084D-B904-55B395DCC5C4}"/>
              </a:ext>
            </a:extLst>
          </p:cNvPr>
          <p:cNvSpPr txBox="1">
            <a:spLocks noChangeArrowheads="1"/>
          </p:cNvSpPr>
          <p:nvPr/>
        </p:nvSpPr>
        <p:spPr bwMode="auto">
          <a:xfrm>
            <a:off x="7539490" y="4073742"/>
            <a:ext cx="4090790"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Nancy U Lin, MD</a:t>
            </a:r>
          </a:p>
          <a:p>
            <a:pPr>
              <a:lnSpc>
                <a:spcPts val="1850"/>
              </a:lnSpc>
            </a:pPr>
            <a:r>
              <a:rPr lang="en-US" sz="1600" b="0" dirty="0">
                <a:solidFill>
                  <a:schemeClr val="tx1"/>
                </a:solidFill>
                <a:latin typeface="+mn-lt"/>
              </a:rPr>
              <a:t>Associate Chief, Division of Breast Oncology </a:t>
            </a:r>
          </a:p>
          <a:p>
            <a:pPr>
              <a:lnSpc>
                <a:spcPts val="1850"/>
              </a:lnSpc>
            </a:pPr>
            <a:r>
              <a:rPr lang="en-US" sz="1600" b="0" dirty="0">
                <a:solidFill>
                  <a:schemeClr val="tx1"/>
                </a:solidFill>
                <a:latin typeface="+mn-lt"/>
              </a:rPr>
              <a:t>Dana-Farber Cancer Institute</a:t>
            </a:r>
          </a:p>
          <a:p>
            <a:pPr>
              <a:lnSpc>
                <a:spcPts val="1850"/>
              </a:lnSpc>
            </a:pPr>
            <a:r>
              <a:rPr lang="en-US" sz="1600" b="0" dirty="0">
                <a:solidFill>
                  <a:schemeClr val="tx1"/>
                </a:solidFill>
                <a:latin typeface="+mn-lt"/>
              </a:rPr>
              <a:t>Associate Professor of Medicine </a:t>
            </a:r>
          </a:p>
          <a:p>
            <a:pPr>
              <a:lnSpc>
                <a:spcPts val="1850"/>
              </a:lnSpc>
            </a:pPr>
            <a:r>
              <a:rPr lang="en-US" sz="1600" b="0" dirty="0">
                <a:solidFill>
                  <a:schemeClr val="tx1"/>
                </a:solidFill>
                <a:latin typeface="+mn-lt"/>
              </a:rPr>
              <a:t>Harvard Medical School</a:t>
            </a:r>
          </a:p>
          <a:p>
            <a:pPr>
              <a:lnSpc>
                <a:spcPts val="1850"/>
              </a:lnSpc>
            </a:pPr>
            <a:r>
              <a:rPr lang="en-US" sz="1600" b="0" dirty="0">
                <a:solidFill>
                  <a:schemeClr val="tx1"/>
                </a:solidFill>
                <a:latin typeface="+mn-lt"/>
              </a:rPr>
              <a:t>Boston, Massachusetts</a:t>
            </a:r>
          </a:p>
        </p:txBody>
      </p:sp>
      <p:pic>
        <p:nvPicPr>
          <p:cNvPr id="20" name="Picture 19">
            <a:extLst>
              <a:ext uri="{FF2B5EF4-FFF2-40B4-BE49-F238E27FC236}">
                <a16:creationId xmlns:a16="http://schemas.microsoft.com/office/drawing/2014/main" id="{4B7866F2-BB2C-D34A-B373-2E3D7AADD8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23992" y="4073742"/>
            <a:ext cx="1443490" cy="1443490"/>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508965296"/>
              </p:ext>
            </p:extLst>
          </p:nvPr>
        </p:nvGraphicFramePr>
        <p:xfrm>
          <a:off x="983863" y="2694438"/>
          <a:ext cx="9504625" cy="1508469"/>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374232"/>
            <a:ext cx="9864234" cy="1902640"/>
          </a:xfrm>
        </p:spPr>
        <p:txBody>
          <a:bodyPr/>
          <a:lstStyle/>
          <a:p>
            <a:pPr algn="l"/>
            <a:r>
              <a:rPr lang="en-US" sz="2800" dirty="0"/>
              <a:t>A 70-year-old woman with de novo ER-positive, HER2-positive metastatic breast cancer responds to TCHP but then has disease progression, including asymptomatic bilateral brain metastases. Generally, would you use systemic treatment and hold off on radiation therapy?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691084"/>
            <a:ext cx="8784544" cy="1602012"/>
          </a:xfrm>
        </p:spPr>
        <p:txBody>
          <a:bodyPr/>
          <a:lstStyle/>
          <a:p>
            <a:pPr marL="0" indent="0">
              <a:lnSpc>
                <a:spcPct val="120000"/>
              </a:lnSpc>
              <a:spcBef>
                <a:spcPts val="300"/>
              </a:spcBef>
              <a:spcAft>
                <a:spcPts val="0"/>
              </a:spcAft>
              <a:buNone/>
            </a:pPr>
            <a:r>
              <a:rPr lang="en-US" sz="2500" b="0" dirty="0"/>
              <a:t>Yes</a:t>
            </a:r>
          </a:p>
          <a:p>
            <a:pPr marL="0" indent="0">
              <a:lnSpc>
                <a:spcPct val="120000"/>
              </a:lnSpc>
              <a:spcBef>
                <a:spcPts val="300"/>
              </a:spcBef>
              <a:spcAft>
                <a:spcPts val="0"/>
              </a:spcAft>
              <a:buNone/>
            </a:pPr>
            <a:r>
              <a:rPr lang="en-US" sz="2500" b="0" dirty="0"/>
              <a:t>No, I would likely use radiation therapy also </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986519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3934250040"/>
              </p:ext>
            </p:extLst>
          </p:nvPr>
        </p:nvGraphicFramePr>
        <p:xfrm>
          <a:off x="983863" y="2568258"/>
          <a:ext cx="9504625" cy="2489495"/>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92952"/>
            <a:ext cx="10746314" cy="1902640"/>
          </a:xfrm>
        </p:spPr>
        <p:txBody>
          <a:bodyPr/>
          <a:lstStyle/>
          <a:p>
            <a:pPr algn="l"/>
            <a:r>
              <a:rPr lang="en-US" dirty="0"/>
              <a:t>Which systemic treatment would you likely recommend for the patient in the previous scenario?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060848"/>
            <a:ext cx="8784544" cy="2538116"/>
          </a:xfrm>
        </p:spPr>
        <p:txBody>
          <a:bodyPr/>
          <a:lstStyle/>
          <a:p>
            <a:pPr marL="0" indent="0">
              <a:lnSpc>
                <a:spcPct val="120000"/>
              </a:lnSpc>
              <a:spcBef>
                <a:spcPts val="300"/>
              </a:spcBef>
              <a:spcAft>
                <a:spcPts val="0"/>
              </a:spcAft>
              <a:buNone/>
            </a:pPr>
            <a:r>
              <a:rPr lang="en-US" sz="2500" b="0" dirty="0"/>
              <a:t>T-DM1 </a:t>
            </a:r>
          </a:p>
          <a:p>
            <a:pPr marL="0" indent="0">
              <a:lnSpc>
                <a:spcPct val="120000"/>
              </a:lnSpc>
              <a:spcBef>
                <a:spcPts val="300"/>
              </a:spcBef>
              <a:spcAft>
                <a:spcPts val="0"/>
              </a:spcAft>
              <a:buNone/>
            </a:pPr>
            <a:r>
              <a:rPr lang="en-US" sz="2500" b="0" dirty="0"/>
              <a:t>Tucatinib/trastuzumab/capecitabine </a:t>
            </a:r>
          </a:p>
          <a:p>
            <a:pPr marL="0" indent="0">
              <a:lnSpc>
                <a:spcPct val="120000"/>
              </a:lnSpc>
              <a:spcBef>
                <a:spcPts val="300"/>
              </a:spcBef>
              <a:spcAft>
                <a:spcPts val="0"/>
              </a:spcAft>
              <a:buNone/>
            </a:pPr>
            <a:r>
              <a:rPr lang="en-US" sz="2500" b="0" dirty="0"/>
              <a:t>Tucatinib</a:t>
            </a:r>
          </a:p>
          <a:p>
            <a:pPr marL="0" indent="0">
              <a:lnSpc>
                <a:spcPct val="120000"/>
              </a:lnSpc>
              <a:spcBef>
                <a:spcPts val="300"/>
              </a:spcBef>
              <a:spcAft>
                <a:spcPts val="0"/>
              </a:spcAft>
              <a:buNone/>
            </a:pPr>
            <a:r>
              <a:rPr lang="en-US" sz="2500" b="0" dirty="0"/>
              <a:t>Trastuzumab deruxtecan (T-</a:t>
            </a:r>
            <a:r>
              <a:rPr lang="en-US" sz="2500" b="0" dirty="0" err="1"/>
              <a:t>DXd</a:t>
            </a:r>
            <a:r>
              <a:rPr lang="en-US" sz="2500" b="0" dirty="0"/>
              <a:t>)  </a:t>
            </a:r>
          </a:p>
          <a:p>
            <a:pPr marL="0" indent="0">
              <a:lnSpc>
                <a:spcPct val="120000"/>
              </a:lnSpc>
              <a:spcBef>
                <a:spcPts val="300"/>
              </a:spcBef>
              <a:spcAft>
                <a:spcPts val="0"/>
              </a:spcAft>
              <a:buNone/>
            </a:pPr>
            <a:r>
              <a:rPr lang="en-US" sz="2500" b="0" dirty="0"/>
              <a:t>Other </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3298779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122023" y="404664"/>
            <a:ext cx="10062756" cy="156642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70-year-old woman with de novo ER+, HER2+ breast cancer who develops asymptomatic, bilateral brain metastases on TCHP</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Chris Prakash (Paris, Texas)</a:t>
            </a:r>
          </a:p>
        </p:txBody>
      </p:sp>
      <p:pic>
        <p:nvPicPr>
          <p:cNvPr id="2" name="Picture 1" descr="A person wearing headphones&#10;&#10;Description automatically generated with medium confidence">
            <a:extLst>
              <a:ext uri="{FF2B5EF4-FFF2-40B4-BE49-F238E27FC236}">
                <a16:creationId xmlns:a16="http://schemas.microsoft.com/office/drawing/2014/main" id="{53F9B26C-B7A3-66DE-CC32-17FBD6AC2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896" y="2181829"/>
            <a:ext cx="6230208" cy="3504492"/>
          </a:xfrm>
          <a:prstGeom prst="rect">
            <a:avLst/>
          </a:prstGeom>
        </p:spPr>
      </p:pic>
    </p:spTree>
    <p:extLst>
      <p:ext uri="{BB962C8B-B14F-4D97-AF65-F5344CB8AC3E}">
        <p14:creationId xmlns:p14="http://schemas.microsoft.com/office/powerpoint/2010/main" val="198956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9294456" cy="1095726"/>
          </a:xfrm>
        </p:spPr>
        <p:txBody>
          <a:bodyPr lIns="91440" tIns="91440" rIns="91440" bIns="182880"/>
          <a:lstStyle/>
          <a:p>
            <a:pPr algn="l"/>
            <a:r>
              <a:rPr lang="en-US" dirty="0">
                <a:solidFill>
                  <a:schemeClr val="bg1"/>
                </a:solidFill>
              </a:rPr>
              <a:t>Case Presentation: 44-year-old woman with metastatic ER/PR-, HER2+ breast cancer completes THP with CR but 3 months later has multiple brain metastases</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err="1">
                <a:solidFill>
                  <a:srgbClr val="062060"/>
                </a:solidFill>
              </a:rPr>
              <a:t>Niyati</a:t>
            </a:r>
            <a:r>
              <a:rPr lang="en-US" sz="2800" dirty="0">
                <a:solidFill>
                  <a:srgbClr val="062060"/>
                </a:solidFill>
              </a:rPr>
              <a:t> </a:t>
            </a:r>
            <a:r>
              <a:rPr lang="en-US" sz="2800" dirty="0" err="1">
                <a:solidFill>
                  <a:srgbClr val="062060"/>
                </a:solidFill>
              </a:rPr>
              <a:t>Nathwani</a:t>
            </a:r>
            <a:r>
              <a:rPr lang="en-US" sz="2800" dirty="0">
                <a:solidFill>
                  <a:srgbClr val="062060"/>
                </a:solidFill>
              </a:rPr>
              <a:t> (Charlotte, North Carolina) </a:t>
            </a:r>
          </a:p>
        </p:txBody>
      </p:sp>
      <p:pic>
        <p:nvPicPr>
          <p:cNvPr id="2" name="Picture 1" descr="A person wearing headphones&#10;&#10;Description automatically generated with low confidence">
            <a:extLst>
              <a:ext uri="{FF2B5EF4-FFF2-40B4-BE49-F238E27FC236}">
                <a16:creationId xmlns:a16="http://schemas.microsoft.com/office/drawing/2014/main" id="{469646C2-0887-94A0-B6B7-A4A78C5AC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258" y="2181830"/>
            <a:ext cx="6238078" cy="3508918"/>
          </a:xfrm>
          <a:prstGeom prst="rect">
            <a:avLst/>
          </a:prstGeom>
        </p:spPr>
      </p:pic>
    </p:spTree>
    <p:extLst>
      <p:ext uri="{BB962C8B-B14F-4D97-AF65-F5344CB8AC3E}">
        <p14:creationId xmlns:p14="http://schemas.microsoft.com/office/powerpoint/2010/main" val="1144337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926519760"/>
              </p:ext>
            </p:extLst>
          </p:nvPr>
        </p:nvGraphicFramePr>
        <p:xfrm>
          <a:off x="983863" y="2204271"/>
          <a:ext cx="9504625" cy="4393084"/>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8407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051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14217850"/>
                  </a:ext>
                </a:extLst>
              </a:tr>
              <a:tr h="484071">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dirty="0"/>
                        <a:t> </a:t>
                      </a:r>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77784363"/>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18869668"/>
                  </a:ext>
                </a:extLst>
              </a:tr>
              <a:tr h="484071">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722266610"/>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116632"/>
            <a:ext cx="10746314" cy="1584176"/>
          </a:xfrm>
        </p:spPr>
        <p:txBody>
          <a:bodyPr/>
          <a:lstStyle/>
          <a:p>
            <a:pPr algn="l"/>
            <a:r>
              <a:rPr lang="en-US" sz="2600" dirty="0"/>
              <a:t>A 31-year-old patient with T2N2 ER-positive, HER2-negative IDC receives neoadjuvant dose-dense AC-T with minor response at surgery, but the tumor is now HER2-positive and a BRCA2 mutation is found. Which of the following agents would likely be part of your adjuvant systemic strategy?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1700808"/>
            <a:ext cx="8784544" cy="2538116"/>
          </a:xfrm>
        </p:spPr>
        <p:txBody>
          <a:bodyPr/>
          <a:lstStyle/>
          <a:p>
            <a:pPr marL="0" indent="0">
              <a:lnSpc>
                <a:spcPct val="120000"/>
              </a:lnSpc>
              <a:spcBef>
                <a:spcPts val="300"/>
              </a:spcBef>
              <a:spcAft>
                <a:spcPts val="0"/>
              </a:spcAft>
              <a:buNone/>
            </a:pPr>
            <a:r>
              <a:rPr lang="en-US" sz="2500" b="0" dirty="0"/>
              <a:t>Trastuzumab, </a:t>
            </a:r>
            <a:r>
              <a:rPr lang="en-US" sz="2500" b="0" dirty="0" err="1"/>
              <a:t>pertuzumab</a:t>
            </a:r>
            <a:r>
              <a:rPr lang="en-US" sz="2500" b="0" dirty="0"/>
              <a:t> </a:t>
            </a:r>
          </a:p>
          <a:p>
            <a:pPr marL="0" indent="0">
              <a:lnSpc>
                <a:spcPct val="120000"/>
              </a:lnSpc>
              <a:spcBef>
                <a:spcPts val="300"/>
              </a:spcBef>
              <a:spcAft>
                <a:spcPts val="0"/>
              </a:spcAft>
              <a:buNone/>
            </a:pPr>
            <a:r>
              <a:rPr lang="en-US" sz="2500" b="0" dirty="0"/>
              <a:t>Trastuzumab, </a:t>
            </a:r>
            <a:r>
              <a:rPr lang="en-US" sz="2500" b="0" dirty="0" err="1"/>
              <a:t>pertuzumab</a:t>
            </a:r>
            <a:r>
              <a:rPr lang="en-US" sz="2500" b="0" dirty="0"/>
              <a:t>, neratinib </a:t>
            </a:r>
          </a:p>
          <a:p>
            <a:pPr marL="0" indent="0">
              <a:lnSpc>
                <a:spcPct val="120000"/>
              </a:lnSpc>
              <a:spcBef>
                <a:spcPts val="300"/>
              </a:spcBef>
              <a:spcAft>
                <a:spcPts val="0"/>
              </a:spcAft>
              <a:buNone/>
            </a:pPr>
            <a:r>
              <a:rPr lang="en-US" sz="2500" b="0" dirty="0"/>
              <a:t>Trastuzumab, </a:t>
            </a:r>
            <a:r>
              <a:rPr lang="en-US" sz="2500" b="0" dirty="0" err="1"/>
              <a:t>pertuzumab</a:t>
            </a:r>
            <a:r>
              <a:rPr lang="en-US" sz="2500" b="0" dirty="0"/>
              <a:t>, neratinib, olaparib </a:t>
            </a:r>
          </a:p>
          <a:p>
            <a:pPr marL="0" indent="0">
              <a:lnSpc>
                <a:spcPct val="120000"/>
              </a:lnSpc>
              <a:spcBef>
                <a:spcPts val="300"/>
              </a:spcBef>
              <a:spcAft>
                <a:spcPts val="0"/>
              </a:spcAft>
              <a:buNone/>
            </a:pPr>
            <a:r>
              <a:rPr lang="en-US" sz="2500" b="0" dirty="0"/>
              <a:t>Trastuzumab, </a:t>
            </a:r>
            <a:r>
              <a:rPr lang="en-US" sz="2500" b="0" dirty="0" err="1"/>
              <a:t>pertuzumab</a:t>
            </a:r>
            <a:r>
              <a:rPr lang="en-US" sz="2500" b="0" dirty="0"/>
              <a:t>, olaparib</a:t>
            </a:r>
          </a:p>
          <a:p>
            <a:pPr marL="0" indent="0">
              <a:lnSpc>
                <a:spcPct val="120000"/>
              </a:lnSpc>
              <a:spcBef>
                <a:spcPts val="300"/>
              </a:spcBef>
              <a:spcAft>
                <a:spcPts val="0"/>
              </a:spcAft>
              <a:buNone/>
            </a:pPr>
            <a:r>
              <a:rPr lang="en-US" sz="2500" b="0" dirty="0"/>
              <a:t>Paclitaxel, trastuzumab, </a:t>
            </a:r>
            <a:r>
              <a:rPr lang="en-US" sz="2500" b="0" dirty="0" err="1"/>
              <a:t>pertuzumab</a:t>
            </a:r>
            <a:r>
              <a:rPr lang="en-US" sz="2500" b="0" dirty="0"/>
              <a:t> </a:t>
            </a:r>
          </a:p>
          <a:p>
            <a:pPr marL="0" indent="0">
              <a:lnSpc>
                <a:spcPct val="120000"/>
              </a:lnSpc>
              <a:spcBef>
                <a:spcPts val="300"/>
              </a:spcBef>
              <a:spcAft>
                <a:spcPts val="0"/>
              </a:spcAft>
              <a:buNone/>
            </a:pPr>
            <a:r>
              <a:rPr lang="en-US" sz="2500" b="0" dirty="0"/>
              <a:t>Paclitaxel, trastuzumab, </a:t>
            </a:r>
            <a:r>
              <a:rPr lang="en-US" sz="2500" b="0" dirty="0" err="1"/>
              <a:t>pertuzumab</a:t>
            </a:r>
            <a:r>
              <a:rPr lang="en-US" sz="2500" b="0" dirty="0"/>
              <a:t>, neratinib </a:t>
            </a:r>
          </a:p>
          <a:p>
            <a:pPr marL="0" indent="0">
              <a:lnSpc>
                <a:spcPct val="120000"/>
              </a:lnSpc>
              <a:spcBef>
                <a:spcPts val="300"/>
              </a:spcBef>
              <a:spcAft>
                <a:spcPts val="0"/>
              </a:spcAft>
              <a:buNone/>
            </a:pPr>
            <a:r>
              <a:rPr lang="en-US" sz="2500" b="0" dirty="0"/>
              <a:t>Paclitaxel, trastuzumab, </a:t>
            </a:r>
            <a:r>
              <a:rPr lang="en-US" sz="2500" b="0" dirty="0" err="1"/>
              <a:t>pertuzumab</a:t>
            </a:r>
            <a:r>
              <a:rPr lang="en-US" sz="2500" b="0" dirty="0"/>
              <a:t>, neratinib, olaparib </a:t>
            </a:r>
          </a:p>
          <a:p>
            <a:pPr marL="0" indent="0">
              <a:lnSpc>
                <a:spcPct val="120000"/>
              </a:lnSpc>
              <a:spcBef>
                <a:spcPts val="300"/>
              </a:spcBef>
              <a:spcAft>
                <a:spcPts val="0"/>
              </a:spcAft>
              <a:buNone/>
            </a:pPr>
            <a:r>
              <a:rPr lang="en-US" sz="2500" b="0" dirty="0"/>
              <a:t>Paclitaxel, trastuzumab, </a:t>
            </a:r>
            <a:r>
              <a:rPr lang="en-US" sz="2500" b="0" dirty="0" err="1"/>
              <a:t>pertuzumab</a:t>
            </a:r>
            <a:r>
              <a:rPr lang="en-US" sz="2500" b="0" dirty="0"/>
              <a:t>, olaparib</a:t>
            </a:r>
          </a:p>
          <a:p>
            <a:pPr marL="0" indent="0">
              <a:lnSpc>
                <a:spcPct val="120000"/>
              </a:lnSpc>
              <a:spcBef>
                <a:spcPts val="300"/>
              </a:spcBef>
              <a:spcAft>
                <a:spcPts val="0"/>
              </a:spcAft>
              <a:buNone/>
            </a:pPr>
            <a:r>
              <a:rPr lang="en-US" sz="2500" b="0" dirty="0"/>
              <a:t>Other</a:t>
            </a:r>
          </a:p>
          <a:p>
            <a:pPr marL="0" indent="0">
              <a:lnSpc>
                <a:spcPct val="120000"/>
              </a:lnSpc>
              <a:spcBef>
                <a:spcPts val="300"/>
              </a:spcBef>
              <a:spcAft>
                <a:spcPts val="0"/>
              </a:spcAft>
              <a:buNone/>
            </a:pPr>
            <a:r>
              <a:rPr lang="en-US" sz="2500" b="0" dirty="0"/>
              <a:t>I’m not sure  </a:t>
            </a:r>
          </a:p>
        </p:txBody>
      </p:sp>
    </p:spTree>
    <p:extLst>
      <p:ext uri="{BB962C8B-B14F-4D97-AF65-F5344CB8AC3E}">
        <p14:creationId xmlns:p14="http://schemas.microsoft.com/office/powerpoint/2010/main" val="2992411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98478"/>
            <a:ext cx="10177559" cy="176237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92696"/>
            <a:ext cx="9438472" cy="1095726"/>
          </a:xfrm>
        </p:spPr>
        <p:txBody>
          <a:bodyPr lIns="91440" tIns="91440" rIns="91440" bIns="182880"/>
          <a:lstStyle/>
          <a:p>
            <a:pPr algn="l"/>
            <a:r>
              <a:rPr lang="en-US" dirty="0">
                <a:solidFill>
                  <a:schemeClr val="bg1"/>
                </a:solidFill>
              </a:rPr>
              <a:t>Case Presentation: 31-year-old woman with ER/PR+, HER2- breast cancer s/p neoadjuvant dd AC </a:t>
            </a:r>
            <a:r>
              <a:rPr lang="en-US" dirty="0">
                <a:solidFill>
                  <a:schemeClr val="bg1"/>
                </a:solidFill>
                <a:sym typeface="Wingdings" pitchFamily="2" charset="2"/>
              </a:rPr>
              <a:t> paclitaxel and bilateral mastectomy, now with HER2+ disease on repeat testing</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87852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err="1">
                <a:solidFill>
                  <a:srgbClr val="062060"/>
                </a:solidFill>
              </a:rPr>
              <a:t>Zanetta</a:t>
            </a:r>
            <a:r>
              <a:rPr lang="en-US" sz="2800" dirty="0">
                <a:solidFill>
                  <a:srgbClr val="062060"/>
                </a:solidFill>
              </a:rPr>
              <a:t> Lamar (Naples, Florida)</a:t>
            </a:r>
          </a:p>
        </p:txBody>
      </p:sp>
      <p:pic>
        <p:nvPicPr>
          <p:cNvPr id="4" name="Picture 3" descr="A person wearing headphones&#10;&#10;Description automatically generated with medium confidence">
            <a:extLst>
              <a:ext uri="{FF2B5EF4-FFF2-40B4-BE49-F238E27FC236}">
                <a16:creationId xmlns:a16="http://schemas.microsoft.com/office/drawing/2014/main" id="{70AEBC3E-4F88-6223-93B8-21A41FCA9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419" y="2265993"/>
            <a:ext cx="6422272" cy="3612529"/>
          </a:xfrm>
          <a:prstGeom prst="rect">
            <a:avLst/>
          </a:prstGeom>
        </p:spPr>
      </p:pic>
    </p:spTree>
    <p:extLst>
      <p:ext uri="{BB962C8B-B14F-4D97-AF65-F5344CB8AC3E}">
        <p14:creationId xmlns:p14="http://schemas.microsoft.com/office/powerpoint/2010/main" val="116334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6EB1A4A-2986-7C4E-8E27-5F369477BFFF}"/>
              </a:ext>
            </a:extLst>
          </p:cNvPr>
          <p:cNvGraphicFramePr>
            <a:graphicFrameLocks noGrp="1"/>
          </p:cNvGraphicFramePr>
          <p:nvPr>
            <p:extLst>
              <p:ext uri="{D42A27DB-BD31-4B8C-83A1-F6EECF244321}">
                <p14:modId xmlns:p14="http://schemas.microsoft.com/office/powerpoint/2010/main" val="1794046129"/>
              </p:ext>
            </p:extLst>
          </p:nvPr>
        </p:nvGraphicFramePr>
        <p:xfrm>
          <a:off x="983863" y="2694438"/>
          <a:ext cx="9504625" cy="2489495"/>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2744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90116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38148570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374232"/>
            <a:ext cx="10746314" cy="1902640"/>
          </a:xfrm>
        </p:spPr>
        <p:txBody>
          <a:bodyPr/>
          <a:lstStyle/>
          <a:p>
            <a:pPr algn="l"/>
            <a:r>
              <a:rPr lang="en-US" dirty="0"/>
              <a:t>A 45-year-old patient with a 3.2-cm ER-positive, HER2-positive IDC goes directly to surgery and is found to be node-negative. What would be your likely postoperative systemic approach?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2763092"/>
            <a:ext cx="8784544" cy="2538116"/>
          </a:xfrm>
        </p:spPr>
        <p:txBody>
          <a:bodyPr/>
          <a:lstStyle/>
          <a:p>
            <a:pPr marL="0" indent="0">
              <a:lnSpc>
                <a:spcPct val="120000"/>
              </a:lnSpc>
              <a:spcBef>
                <a:spcPts val="300"/>
              </a:spcBef>
              <a:spcAft>
                <a:spcPts val="0"/>
              </a:spcAft>
              <a:buNone/>
            </a:pPr>
            <a:r>
              <a:rPr lang="en-US" sz="2500" b="0" dirty="0"/>
              <a:t>Chemotherapy/trastuzumab/</a:t>
            </a:r>
            <a:r>
              <a:rPr lang="en-US" sz="2500" b="0" dirty="0" err="1"/>
              <a:t>pertuzumab</a:t>
            </a:r>
            <a:endParaRPr lang="en-US" sz="2500" b="0" dirty="0"/>
          </a:p>
          <a:p>
            <a:pPr marL="0" indent="0">
              <a:lnSpc>
                <a:spcPct val="120000"/>
              </a:lnSpc>
              <a:spcBef>
                <a:spcPts val="300"/>
              </a:spcBef>
              <a:spcAft>
                <a:spcPts val="0"/>
              </a:spcAft>
              <a:buNone/>
            </a:pPr>
            <a:r>
              <a:rPr lang="en-US" sz="2500" b="0" dirty="0"/>
              <a:t>Chemotherapy/trastuzumab/</a:t>
            </a:r>
            <a:r>
              <a:rPr lang="en-US" sz="2500" b="0" dirty="0" err="1"/>
              <a:t>pertuzumab</a:t>
            </a:r>
            <a:r>
              <a:rPr lang="en-US" sz="2500" b="0" dirty="0"/>
              <a:t> </a:t>
            </a:r>
            <a:r>
              <a:rPr lang="en-US" sz="2500" b="0" dirty="0">
                <a:sym typeface="Wingdings" pitchFamily="2" charset="2"/>
              </a:rPr>
              <a:t></a:t>
            </a:r>
            <a:r>
              <a:rPr lang="en-US" sz="2500" b="0" dirty="0"/>
              <a:t>neratinib</a:t>
            </a:r>
          </a:p>
          <a:p>
            <a:pPr marL="0" indent="0">
              <a:lnSpc>
                <a:spcPct val="120000"/>
              </a:lnSpc>
              <a:spcBef>
                <a:spcPts val="300"/>
              </a:spcBef>
              <a:spcAft>
                <a:spcPts val="0"/>
              </a:spcAft>
              <a:buNone/>
            </a:pPr>
            <a:r>
              <a:rPr lang="en-US" sz="2500" b="0" dirty="0"/>
              <a:t>Chemotherapy/trastuzumab</a:t>
            </a:r>
          </a:p>
          <a:p>
            <a:pPr marL="0" indent="0">
              <a:lnSpc>
                <a:spcPct val="120000"/>
              </a:lnSpc>
              <a:spcBef>
                <a:spcPts val="300"/>
              </a:spcBef>
              <a:spcAft>
                <a:spcPts val="0"/>
              </a:spcAft>
              <a:buNone/>
            </a:pPr>
            <a:r>
              <a:rPr lang="en-US" sz="2500" b="0" dirty="0"/>
              <a:t>Chemotherapy/trastuzumab </a:t>
            </a:r>
            <a:r>
              <a:rPr lang="en-US" sz="2500" b="0" dirty="0">
                <a:sym typeface="Wingdings" pitchFamily="2" charset="2"/>
              </a:rPr>
              <a:t> </a:t>
            </a:r>
            <a:r>
              <a:rPr lang="en-US" sz="2500" b="0" dirty="0"/>
              <a:t>neratinib</a:t>
            </a:r>
          </a:p>
          <a:p>
            <a:pPr marL="0" indent="0">
              <a:lnSpc>
                <a:spcPct val="120000"/>
              </a:lnSpc>
              <a:spcBef>
                <a:spcPts val="300"/>
              </a:spcBef>
              <a:spcAft>
                <a:spcPts val="0"/>
              </a:spcAft>
              <a:buNone/>
            </a:pPr>
            <a:r>
              <a:rPr lang="en-US" sz="2500" b="0" dirty="0"/>
              <a:t>Other</a:t>
            </a:r>
          </a:p>
          <a:p>
            <a:pPr marL="0" indent="0">
              <a:lnSpc>
                <a:spcPct val="120000"/>
              </a:lnSpc>
              <a:spcBef>
                <a:spcPts val="300"/>
              </a:spcBef>
              <a:spcAft>
                <a:spcPts val="0"/>
              </a:spcAft>
              <a:buNone/>
            </a:pPr>
            <a:r>
              <a:rPr lang="en-US" sz="2500" b="0" dirty="0"/>
              <a:t>I’m not sure</a:t>
            </a:r>
          </a:p>
        </p:txBody>
      </p:sp>
    </p:spTree>
    <p:extLst>
      <p:ext uri="{BB962C8B-B14F-4D97-AF65-F5344CB8AC3E}">
        <p14:creationId xmlns:p14="http://schemas.microsoft.com/office/powerpoint/2010/main" val="2788661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6"/>
            <a:ext cx="10177559" cy="159667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20688"/>
            <a:ext cx="10062756" cy="1095726"/>
          </a:xfrm>
        </p:spPr>
        <p:txBody>
          <a:bodyPr lIns="91440" tIns="91440" rIns="91440" bIns="182880"/>
          <a:lstStyle/>
          <a:p>
            <a:pPr algn="l"/>
            <a:r>
              <a:rPr lang="en-US" dirty="0">
                <a:solidFill>
                  <a:schemeClr val="bg1"/>
                </a:solidFill>
              </a:rPr>
              <a:t>Case Presentation: 45-year-old woman with triple-negative breast cancer at biopsy declines neoadjuvant therapy and at surgery has a 3.2-cm node-negative, HER2+ tumor</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5996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Alan </a:t>
            </a:r>
            <a:r>
              <a:rPr lang="en-US" sz="2800" dirty="0" err="1">
                <a:solidFill>
                  <a:srgbClr val="062060"/>
                </a:solidFill>
              </a:rPr>
              <a:t>Astrow</a:t>
            </a:r>
            <a:r>
              <a:rPr lang="en-US" sz="2800" dirty="0">
                <a:solidFill>
                  <a:srgbClr val="062060"/>
                </a:solidFill>
              </a:rPr>
              <a:t> (Brooklyn, New York) </a:t>
            </a:r>
          </a:p>
        </p:txBody>
      </p:sp>
      <p:pic>
        <p:nvPicPr>
          <p:cNvPr id="2" name="Picture 1" descr="A person wearing headphones&#10;&#10;Description automatically generated">
            <a:extLst>
              <a:ext uri="{FF2B5EF4-FFF2-40B4-BE49-F238E27FC236}">
                <a16:creationId xmlns:a16="http://schemas.microsoft.com/office/drawing/2014/main" id="{768BF23A-14C4-71D2-B8AB-52274E146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260" y="2170035"/>
            <a:ext cx="6382091" cy="3589926"/>
          </a:xfrm>
          <a:prstGeom prst="rect">
            <a:avLst/>
          </a:prstGeom>
        </p:spPr>
      </p:pic>
    </p:spTree>
    <p:extLst>
      <p:ext uri="{BB962C8B-B14F-4D97-AF65-F5344CB8AC3E}">
        <p14:creationId xmlns:p14="http://schemas.microsoft.com/office/powerpoint/2010/main" val="455702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81671"/>
            <a:ext cx="10177559" cy="180098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62-year-old woman with ER/PR-, HER2+ breast cancer develops paralysis but recovers functioning after paclitaxel/trastuzumab, now with bone metastases responding to T-</a:t>
            </a:r>
            <a:r>
              <a:rPr lang="en-US" dirty="0" err="1">
                <a:solidFill>
                  <a:schemeClr val="bg1"/>
                </a:solidFill>
              </a:rPr>
              <a:t>DXd</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7854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Joanna </a:t>
            </a:r>
            <a:r>
              <a:rPr lang="en-US" sz="2800" dirty="0" err="1">
                <a:solidFill>
                  <a:srgbClr val="062060"/>
                </a:solidFill>
              </a:rPr>
              <a:t>Metzner-Sadurski</a:t>
            </a:r>
            <a:r>
              <a:rPr lang="en-US" sz="2800" dirty="0">
                <a:solidFill>
                  <a:srgbClr val="062060"/>
                </a:solidFill>
              </a:rPr>
              <a:t> (Greenwood, South Carolina)</a:t>
            </a:r>
          </a:p>
        </p:txBody>
      </p:sp>
      <p:pic>
        <p:nvPicPr>
          <p:cNvPr id="3" name="Picture 2" descr="A person wearing glasses&#10;&#10;Description automatically generated with low confidence">
            <a:extLst>
              <a:ext uri="{FF2B5EF4-FFF2-40B4-BE49-F238E27FC236}">
                <a16:creationId xmlns:a16="http://schemas.microsoft.com/office/drawing/2014/main" id="{B475243F-D1D9-EE03-4E94-C4D2C0DE2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896" y="2181829"/>
            <a:ext cx="6230208" cy="3504492"/>
          </a:xfrm>
          <a:prstGeom prst="rect">
            <a:avLst/>
          </a:prstGeom>
        </p:spPr>
      </p:pic>
    </p:spTree>
    <p:extLst>
      <p:ext uri="{BB962C8B-B14F-4D97-AF65-F5344CB8AC3E}">
        <p14:creationId xmlns:p14="http://schemas.microsoft.com/office/powerpoint/2010/main" val="1991621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839416" y="2420888"/>
            <a:ext cx="10513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1055440" y="1268760"/>
            <a:ext cx="10153128" cy="5589240"/>
          </a:xfrm>
        </p:spPr>
        <p:txBody>
          <a:bodyPr/>
          <a:lstStyle/>
          <a:p>
            <a:pPr marL="98425" indent="0">
              <a:spcBef>
                <a:spcPts val="1800"/>
              </a:spcBef>
              <a:spcAft>
                <a:spcPts val="0"/>
              </a:spcAft>
              <a:buNone/>
            </a:pPr>
            <a:r>
              <a:rPr lang="en-US" sz="2200" dirty="0">
                <a:solidFill>
                  <a:schemeClr val="tx1"/>
                </a:solidFill>
              </a:rPr>
              <a:t>Introduction: Journal Club with Dr Pegram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bg1"/>
                </a:solidFill>
              </a:rPr>
              <a:t>MODULE 2: Faculty Survey</a:t>
            </a:r>
          </a:p>
          <a:p>
            <a:pPr marL="98425" indent="0">
              <a:spcBef>
                <a:spcPts val="1800"/>
              </a:spcBef>
              <a:spcAft>
                <a:spcPts val="0"/>
              </a:spcAft>
              <a:buNone/>
            </a:pPr>
            <a:r>
              <a:rPr lang="en-US" sz="2200" dirty="0">
                <a:solidFill>
                  <a:schemeClr val="tx1"/>
                </a:solidFill>
              </a:rPr>
              <a:t>MODULE 3: Journal Club with Dr Pegram – Part 2</a:t>
            </a:r>
          </a:p>
          <a:p>
            <a:pPr marL="98425" indent="0">
              <a:spcBef>
                <a:spcPts val="1800"/>
              </a:spcBef>
              <a:spcAft>
                <a:spcPts val="0"/>
              </a:spcAft>
              <a:buNone/>
            </a:pPr>
            <a:r>
              <a:rPr lang="en-US" sz="2200" dirty="0">
                <a:solidFill>
                  <a:schemeClr val="tx1"/>
                </a:solidFill>
              </a:rPr>
              <a:t>MODULE 4: Appendix</a:t>
            </a: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2112840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3" name="Text Box 7">
            <a:extLst>
              <a:ext uri="{FF2B5EF4-FFF2-40B4-BE49-F238E27FC236}">
                <a16:creationId xmlns:a16="http://schemas.microsoft.com/office/drawing/2014/main" id="{EBC6F1CD-76F8-DD40-B460-6AF712A93CFC}"/>
              </a:ext>
            </a:extLst>
          </p:cNvPr>
          <p:cNvSpPr txBox="1">
            <a:spLocks noChangeArrowheads="1"/>
          </p:cNvSpPr>
          <p:nvPr/>
        </p:nvSpPr>
        <p:spPr bwMode="auto">
          <a:xfrm>
            <a:off x="2256394" y="3803164"/>
            <a:ext cx="4090790"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Mark D Pegram, MD</a:t>
            </a:r>
            <a:br>
              <a:rPr lang="en-US" sz="1600" dirty="0">
                <a:solidFill>
                  <a:schemeClr val="tx1"/>
                </a:solidFill>
                <a:latin typeface="+mn-lt"/>
              </a:rPr>
            </a:br>
            <a:r>
              <a:rPr lang="en-US" sz="1600" b="0" dirty="0">
                <a:solidFill>
                  <a:schemeClr val="tx1"/>
                </a:solidFill>
                <a:latin typeface="+mn-lt"/>
              </a:rPr>
              <a:t>Susy Yuan-Huey Hung Endowed Professor </a:t>
            </a:r>
            <a:br>
              <a:rPr lang="en-US" sz="1600" b="0" dirty="0">
                <a:solidFill>
                  <a:schemeClr val="tx1"/>
                </a:solidFill>
                <a:latin typeface="+mn-lt"/>
              </a:rPr>
            </a:br>
            <a:r>
              <a:rPr lang="en-US" sz="1600" b="0" dirty="0">
                <a:solidFill>
                  <a:schemeClr val="tx1"/>
                </a:solidFill>
                <a:latin typeface="+mn-lt"/>
              </a:rPr>
              <a:t>of Oncology</a:t>
            </a:r>
            <a:br>
              <a:rPr lang="en-US" sz="1600" b="0" dirty="0">
                <a:solidFill>
                  <a:schemeClr val="tx1"/>
                </a:solidFill>
                <a:latin typeface="+mn-lt"/>
              </a:rPr>
            </a:br>
            <a:r>
              <a:rPr lang="en-US" sz="1600" b="0" dirty="0">
                <a:solidFill>
                  <a:schemeClr val="tx1"/>
                </a:solidFill>
                <a:latin typeface="+mn-lt"/>
              </a:rPr>
              <a:t>Director, Clinical and Translational Research Unit</a:t>
            </a:r>
            <a:br>
              <a:rPr lang="en-US" sz="1600" b="0" dirty="0">
                <a:solidFill>
                  <a:schemeClr val="tx1"/>
                </a:solidFill>
                <a:latin typeface="+mn-lt"/>
              </a:rPr>
            </a:br>
            <a:r>
              <a:rPr lang="en-US" sz="1600" b="0" dirty="0">
                <a:solidFill>
                  <a:schemeClr val="tx1"/>
                </a:solidFill>
                <a:latin typeface="+mn-lt"/>
              </a:rPr>
              <a:t>Associate Dean for Clinical Research Quality</a:t>
            </a:r>
            <a:br>
              <a:rPr lang="en-US" sz="1600" b="0" dirty="0">
                <a:solidFill>
                  <a:schemeClr val="tx1"/>
                </a:solidFill>
                <a:latin typeface="+mn-lt"/>
              </a:rPr>
            </a:br>
            <a:r>
              <a:rPr lang="en-US" sz="1600" b="0" dirty="0">
                <a:solidFill>
                  <a:schemeClr val="tx1"/>
                </a:solidFill>
                <a:latin typeface="+mn-lt"/>
              </a:rPr>
              <a:t>Stanford University School of Medicine</a:t>
            </a:r>
            <a:br>
              <a:rPr lang="en-US" sz="1600" b="0" dirty="0">
                <a:solidFill>
                  <a:schemeClr val="tx1"/>
                </a:solidFill>
                <a:latin typeface="+mn-lt"/>
              </a:rPr>
            </a:br>
            <a:r>
              <a:rPr lang="en-US" sz="1600" b="0" dirty="0">
                <a:solidFill>
                  <a:schemeClr val="tx1"/>
                </a:solidFill>
                <a:latin typeface="+mn-lt"/>
              </a:rPr>
              <a:t>Associate Director for Clinical Research</a:t>
            </a:r>
            <a:br>
              <a:rPr lang="en-US" sz="1600" b="0" dirty="0">
                <a:solidFill>
                  <a:schemeClr val="tx1"/>
                </a:solidFill>
                <a:latin typeface="+mn-lt"/>
              </a:rPr>
            </a:br>
            <a:r>
              <a:rPr lang="en-US" sz="1600" b="0" dirty="0">
                <a:solidFill>
                  <a:schemeClr val="tx1"/>
                </a:solidFill>
                <a:latin typeface="+mn-lt"/>
              </a:rPr>
              <a:t>Stanford Comprehensive Cancer Institute</a:t>
            </a:r>
            <a:br>
              <a:rPr lang="en-US" sz="1600" b="0" dirty="0">
                <a:solidFill>
                  <a:schemeClr val="tx1"/>
                </a:solidFill>
                <a:latin typeface="+mn-lt"/>
              </a:rPr>
            </a:br>
            <a:r>
              <a:rPr lang="en-US" sz="1600" b="0" dirty="0">
                <a:solidFill>
                  <a:schemeClr val="tx1"/>
                </a:solidFill>
                <a:latin typeface="+mn-lt"/>
              </a:rPr>
              <a:t>Stanford, California</a:t>
            </a:r>
          </a:p>
        </p:txBody>
      </p:sp>
      <p:pic>
        <p:nvPicPr>
          <p:cNvPr id="4" name="Picture 3">
            <a:extLst>
              <a:ext uri="{FF2B5EF4-FFF2-40B4-BE49-F238E27FC236}">
                <a16:creationId xmlns:a16="http://schemas.microsoft.com/office/drawing/2014/main" id="{A8EEF385-B661-3745-969A-1E2364B3EF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3643" y="3803164"/>
            <a:ext cx="1443490" cy="1443490"/>
          </a:xfrm>
          <a:prstGeom prst="rect">
            <a:avLst/>
          </a:prstGeom>
        </p:spPr>
      </p:pic>
      <p:sp>
        <p:nvSpPr>
          <p:cNvPr id="12" name="Text Box 7">
            <a:extLst>
              <a:ext uri="{FF2B5EF4-FFF2-40B4-BE49-F238E27FC236}">
                <a16:creationId xmlns:a16="http://schemas.microsoft.com/office/drawing/2014/main" id="{0AAAAF04-97A6-714D-B6F3-675EFF4B6F0F}"/>
              </a:ext>
            </a:extLst>
          </p:cNvPr>
          <p:cNvSpPr txBox="1">
            <a:spLocks noChangeArrowheads="1"/>
          </p:cNvSpPr>
          <p:nvPr/>
        </p:nvSpPr>
        <p:spPr bwMode="auto">
          <a:xfrm>
            <a:off x="8534755" y="1450615"/>
            <a:ext cx="2745821"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latin typeface="Calibri" panose="020F0502020204030204" pitchFamily="34" charset="0"/>
                <a:cs typeface="Calibri" panose="020F0502020204030204" pitchFamily="34" charset="0"/>
              </a:rPr>
              <a:t>MODERATOR</a:t>
            </a:r>
            <a:endParaRPr lang="en-US" sz="1600" dirty="0">
              <a:solidFill>
                <a:schemeClr val="tx1"/>
              </a:solidFill>
              <a:latin typeface="Calibri" panose="020F0502020204030204" pitchFamily="34" charset="0"/>
              <a:cs typeface="Calibri" panose="020F0502020204030204" pitchFamily="34" charset="0"/>
            </a:endParaRPr>
          </a:p>
          <a:p>
            <a:pPr>
              <a:lnSpc>
                <a:spcPts val="1850"/>
              </a:lnSpc>
            </a:pPr>
            <a:r>
              <a:rPr lang="en-US" sz="1600" dirty="0">
                <a:solidFill>
                  <a:schemeClr val="tx1"/>
                </a:solidFill>
                <a:latin typeface="+mn-lt"/>
              </a:rPr>
              <a:t>Neil Love, MD</a:t>
            </a:r>
            <a:br>
              <a:rPr lang="en-US" sz="1600" dirty="0">
                <a:solidFill>
                  <a:schemeClr val="tx1"/>
                </a:solidFill>
                <a:latin typeface="+mn-lt"/>
              </a:rPr>
            </a:br>
            <a:r>
              <a:rPr lang="en-US" sz="1600" b="0" dirty="0">
                <a:solidFill>
                  <a:schemeClr val="tx1"/>
                </a:solidFill>
                <a:latin typeface="+mn-lt"/>
              </a:rPr>
              <a:t>Research To Practice</a:t>
            </a:r>
          </a:p>
        </p:txBody>
      </p:sp>
      <p:pic>
        <p:nvPicPr>
          <p:cNvPr id="16" name="Picture 15">
            <a:extLst>
              <a:ext uri="{FF2B5EF4-FFF2-40B4-BE49-F238E27FC236}">
                <a16:creationId xmlns:a16="http://schemas.microsoft.com/office/drawing/2014/main" id="{DA146FB4-6A38-D245-984B-53F5B99E66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8922" y="1450615"/>
            <a:ext cx="1443490" cy="1443490"/>
          </a:xfrm>
          <a:prstGeom prst="rect">
            <a:avLst/>
          </a:prstGeom>
        </p:spPr>
      </p:pic>
      <p:sp>
        <p:nvSpPr>
          <p:cNvPr id="19" name="Text Box 7">
            <a:extLst>
              <a:ext uri="{FF2B5EF4-FFF2-40B4-BE49-F238E27FC236}">
                <a16:creationId xmlns:a16="http://schemas.microsoft.com/office/drawing/2014/main" id="{4DB20762-FBD6-CC40-9DFF-1C68667C2689}"/>
              </a:ext>
            </a:extLst>
          </p:cNvPr>
          <p:cNvSpPr txBox="1">
            <a:spLocks noChangeArrowheads="1"/>
          </p:cNvSpPr>
          <p:nvPr/>
        </p:nvSpPr>
        <p:spPr bwMode="auto">
          <a:xfrm>
            <a:off x="2256394" y="1450615"/>
            <a:ext cx="4503421"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Joyce O’Shaughnessy, MD</a:t>
            </a:r>
          </a:p>
          <a:p>
            <a:pPr>
              <a:lnSpc>
                <a:spcPts val="1850"/>
              </a:lnSpc>
            </a:pPr>
            <a:r>
              <a:rPr lang="en-US" sz="1600" b="0" dirty="0">
                <a:solidFill>
                  <a:schemeClr val="tx1"/>
                </a:solidFill>
                <a:latin typeface="+mn-lt"/>
              </a:rPr>
              <a:t>Celebrating Women Chair in Breast Cancer Research</a:t>
            </a:r>
          </a:p>
          <a:p>
            <a:pPr>
              <a:lnSpc>
                <a:spcPts val="1850"/>
              </a:lnSpc>
            </a:pPr>
            <a:r>
              <a:rPr lang="en-US" sz="1600" b="0" dirty="0">
                <a:solidFill>
                  <a:schemeClr val="tx1"/>
                </a:solidFill>
                <a:latin typeface="+mn-lt"/>
              </a:rPr>
              <a:t>Baylor University Medical Center</a:t>
            </a:r>
          </a:p>
          <a:p>
            <a:pPr>
              <a:lnSpc>
                <a:spcPts val="1850"/>
              </a:lnSpc>
            </a:pPr>
            <a:r>
              <a:rPr lang="en-US" sz="1600" b="0" dirty="0">
                <a:solidFill>
                  <a:schemeClr val="tx1"/>
                </a:solidFill>
                <a:latin typeface="+mn-lt"/>
              </a:rPr>
              <a:t>Director, Breast Cancer Research Program</a:t>
            </a:r>
          </a:p>
          <a:p>
            <a:pPr>
              <a:lnSpc>
                <a:spcPts val="1850"/>
              </a:lnSpc>
            </a:pPr>
            <a:r>
              <a:rPr lang="en-US" sz="1600" b="0" dirty="0">
                <a:solidFill>
                  <a:schemeClr val="tx1"/>
                </a:solidFill>
                <a:latin typeface="+mn-lt"/>
              </a:rPr>
              <a:t>Texas Oncology</a:t>
            </a:r>
          </a:p>
          <a:p>
            <a:pPr>
              <a:lnSpc>
                <a:spcPts val="1850"/>
              </a:lnSpc>
            </a:pPr>
            <a:r>
              <a:rPr lang="en-US" sz="1600" b="0" dirty="0">
                <a:solidFill>
                  <a:schemeClr val="tx1"/>
                </a:solidFill>
                <a:latin typeface="+mn-lt"/>
              </a:rPr>
              <a:t>US Oncology</a:t>
            </a:r>
          </a:p>
          <a:p>
            <a:pPr>
              <a:lnSpc>
                <a:spcPts val="1850"/>
              </a:lnSpc>
            </a:pPr>
            <a:r>
              <a:rPr lang="en-US" sz="1600" b="0" dirty="0">
                <a:solidFill>
                  <a:schemeClr val="tx1"/>
                </a:solidFill>
                <a:latin typeface="+mn-lt"/>
              </a:rPr>
              <a:t>Dallas, Texas</a:t>
            </a:r>
          </a:p>
        </p:txBody>
      </p:sp>
      <p:pic>
        <p:nvPicPr>
          <p:cNvPr id="20" name="Picture 19">
            <a:extLst>
              <a:ext uri="{FF2B5EF4-FFF2-40B4-BE49-F238E27FC236}">
                <a16:creationId xmlns:a16="http://schemas.microsoft.com/office/drawing/2014/main" id="{552E2D05-C567-D841-B44E-9452D8012D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643" y="1450615"/>
            <a:ext cx="1443490" cy="1443490"/>
          </a:xfrm>
          <a:prstGeom prst="rect">
            <a:avLst/>
          </a:prstGeom>
        </p:spPr>
      </p:pic>
    </p:spTree>
    <p:extLst>
      <p:ext uri="{BB962C8B-B14F-4D97-AF65-F5344CB8AC3E}">
        <p14:creationId xmlns:p14="http://schemas.microsoft.com/office/powerpoint/2010/main" val="295745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dirty="0"/>
              <a:t>Regulatory and reimbursement issues aside, would you offer trastuzumab </a:t>
            </a:r>
            <a:r>
              <a:rPr lang="en-US" dirty="0" err="1"/>
              <a:t>deruxtecan</a:t>
            </a:r>
            <a:r>
              <a:rPr lang="en-US" dirty="0"/>
              <a:t> to a patient with HER2 IHC 0 metastatic breast cancer (</a:t>
            </a:r>
            <a:r>
              <a:rPr lang="en-US" dirty="0" err="1"/>
              <a:t>mBC</a:t>
            </a:r>
            <a:r>
              <a:rPr lang="en-US" dirty="0"/>
              <a:t>) with a HER2 mutation? </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Yes</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No</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Yes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Yes</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No</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Yes</a:t>
            </a:r>
          </a:p>
        </p:txBody>
      </p:sp>
    </p:spTree>
    <p:extLst>
      <p:ext uri="{BB962C8B-B14F-4D97-AF65-F5344CB8AC3E}">
        <p14:creationId xmlns:p14="http://schemas.microsoft.com/office/powerpoint/2010/main" val="1669982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a:xfrm>
            <a:off x="912285" y="0"/>
            <a:ext cx="9792227" cy="2276872"/>
          </a:xfrm>
        </p:spPr>
        <p:txBody>
          <a:bodyPr/>
          <a:lstStyle/>
          <a:p>
            <a:r>
              <a:rPr lang="en-US" dirty="0"/>
              <a:t>Regulatory and reimbursement issues aside, how are you most likely to approach the use of trastuzumab </a:t>
            </a:r>
            <a:r>
              <a:rPr lang="en-US" dirty="0" err="1"/>
              <a:t>deruxtecan</a:t>
            </a:r>
            <a:r>
              <a:rPr lang="en-US" dirty="0"/>
              <a:t> for HER2 IHC 1+ versus HER2 IHC 2+ </a:t>
            </a:r>
            <a:r>
              <a:rPr lang="en-US" dirty="0" err="1"/>
              <a:t>mBC</a:t>
            </a:r>
            <a:r>
              <a:rPr lang="en-US" dirty="0"/>
              <a:t>? </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pPr>
              <a:lnSpc>
                <a:spcPts val="2480"/>
              </a:lnSpc>
            </a:pPr>
            <a:r>
              <a:rPr lang="en-US" dirty="0"/>
              <a:t>Equally likely to use </a:t>
            </a:r>
            <a:br>
              <a:rPr lang="en-US" dirty="0"/>
            </a:br>
            <a:r>
              <a:rPr lang="en-US" dirty="0"/>
              <a:t>for IHC 2+ and </a:t>
            </a:r>
            <a:br>
              <a:rPr lang="en-US" dirty="0"/>
            </a:br>
            <a:r>
              <a:rPr lang="en-US" dirty="0"/>
              <a:t>IHC 1+ disease</a:t>
            </a:r>
          </a:p>
        </p:txBody>
      </p:sp>
    </p:spTree>
    <p:extLst>
      <p:ext uri="{BB962C8B-B14F-4D97-AF65-F5344CB8AC3E}">
        <p14:creationId xmlns:p14="http://schemas.microsoft.com/office/powerpoint/2010/main" val="78283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dirty="0"/>
              <a:t>A woman who has completed 5 years of an adjuvant aromatase inhibitor for ER-positive, HER2 IHC 2+, FISH-negative breast cancer develops </a:t>
            </a:r>
            <a:r>
              <a:rPr lang="en-US" u="sng" dirty="0"/>
              <a:t>symptomatic liver</a:t>
            </a:r>
            <a:r>
              <a:rPr lang="en-US" dirty="0"/>
              <a:t> metastases 3 years later. Regulatory and reimbursement issues aside, when would you most likely offer trastuzumab </a:t>
            </a:r>
            <a:r>
              <a:rPr lang="en-US" dirty="0" err="1"/>
              <a:t>deruxtecan</a:t>
            </a:r>
            <a:r>
              <a:rPr lang="en-US" dirty="0"/>
              <a: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After 1 line of endocrine therapy</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After 1 line of chemotherapy</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After 1 line of chemotherapy</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After 1 line of endocrine therapy</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After 1 line of chemotherapy</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After 1 line of chemotherapy</a:t>
            </a:r>
          </a:p>
        </p:txBody>
      </p:sp>
    </p:spTree>
    <p:extLst>
      <p:ext uri="{BB962C8B-B14F-4D97-AF65-F5344CB8AC3E}">
        <p14:creationId xmlns:p14="http://schemas.microsoft.com/office/powerpoint/2010/main" val="615165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sz="2800" dirty="0"/>
              <a:t>A woman undergoes neoadjuvant chemotherapy and surgery for BRCA wild-type, ER-negative, HER2 IHC 2+, FISH-negative breast cancer and develops </a:t>
            </a:r>
            <a:r>
              <a:rPr lang="en-US" sz="2800" u="sng" dirty="0"/>
              <a:t>symptomatic liver</a:t>
            </a:r>
            <a:r>
              <a:rPr lang="en-US" sz="2800" dirty="0"/>
              <a:t> metastases while receiving adjuvant capecitabine. Regulatory and reimbursement issues aside, when would you most likely offer trastuzumab </a:t>
            </a:r>
            <a:r>
              <a:rPr lang="en-US" sz="2800" dirty="0" err="1"/>
              <a:t>deruxtecan</a:t>
            </a:r>
            <a:r>
              <a:rPr lang="en-US" sz="2800" dirty="0"/>
              <a: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As third-line therapy</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As first-line therapy</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As second-line therapy</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As first-line therapy</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As first-line if PD-L1(-), second-line if PD-L1(+)</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As second-line therapy</a:t>
            </a:r>
          </a:p>
        </p:txBody>
      </p:sp>
    </p:spTree>
    <p:extLst>
      <p:ext uri="{BB962C8B-B14F-4D97-AF65-F5344CB8AC3E}">
        <p14:creationId xmlns:p14="http://schemas.microsoft.com/office/powerpoint/2010/main" val="366047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dirty="0"/>
              <a:t>On the basis of your personal experience and available clinical trial data, how would you characterize the degree of alopecia observed with trastuzumab </a:t>
            </a:r>
            <a:r>
              <a:rPr lang="en-US" dirty="0" err="1"/>
              <a:t>deruxtecan</a:t>
            </a:r>
            <a:r>
              <a:rPr lang="en-US" dirty="0"/>
              <a: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pPr>
              <a:lnSpc>
                <a:spcPts val="2480"/>
              </a:lnSpc>
            </a:pPr>
            <a:r>
              <a:rPr lang="en-US" dirty="0"/>
              <a:t>Moderate alopecia </a:t>
            </a:r>
            <a:br>
              <a:rPr lang="en-US" dirty="0"/>
            </a:br>
            <a:r>
              <a:rPr lang="en-US" dirty="0"/>
              <a:t>as observed with platinum agents</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pPr>
              <a:lnSpc>
                <a:spcPts val="2480"/>
              </a:lnSpc>
            </a:pPr>
            <a:r>
              <a:rPr lang="en-US" dirty="0"/>
              <a:t>Less alopecia than </a:t>
            </a:r>
            <a:br>
              <a:rPr lang="en-US" dirty="0"/>
            </a:br>
            <a:r>
              <a:rPr lang="en-US" dirty="0"/>
              <a:t>that observed with platinum agents</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pPr>
              <a:lnSpc>
                <a:spcPts val="2480"/>
              </a:lnSpc>
            </a:pPr>
            <a:r>
              <a:rPr lang="en-US" dirty="0"/>
              <a:t>Moderate alopecia </a:t>
            </a:r>
            <a:br>
              <a:rPr lang="en-US" dirty="0"/>
            </a:br>
            <a:r>
              <a:rPr lang="en-US" dirty="0"/>
              <a:t>as observed with platinum agents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pPr>
              <a:lnSpc>
                <a:spcPts val="2480"/>
              </a:lnSpc>
            </a:pPr>
            <a:r>
              <a:rPr lang="en-US" dirty="0"/>
              <a:t>Moderate alopecia </a:t>
            </a:r>
            <a:br>
              <a:rPr lang="en-US" dirty="0"/>
            </a:br>
            <a:r>
              <a:rPr lang="en-US" dirty="0"/>
              <a:t>as observed with platinum agents</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pPr>
              <a:lnSpc>
                <a:spcPts val="2480"/>
              </a:lnSpc>
            </a:pPr>
            <a:r>
              <a:rPr lang="en-US" dirty="0"/>
              <a:t>Moderate alopecia </a:t>
            </a:r>
            <a:br>
              <a:rPr lang="en-US" dirty="0"/>
            </a:br>
            <a:r>
              <a:rPr lang="en-US" dirty="0"/>
              <a:t>as observed with platinum agents</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pPr>
              <a:lnSpc>
                <a:spcPts val="2480"/>
              </a:lnSpc>
            </a:pPr>
            <a:r>
              <a:rPr lang="en-US" dirty="0"/>
              <a:t>Moderate alopecia </a:t>
            </a:r>
            <a:br>
              <a:rPr lang="en-US" dirty="0"/>
            </a:br>
            <a:r>
              <a:rPr lang="en-US" dirty="0"/>
              <a:t>as observed with platinum agents</a:t>
            </a:r>
          </a:p>
        </p:txBody>
      </p:sp>
    </p:spTree>
    <p:extLst>
      <p:ext uri="{BB962C8B-B14F-4D97-AF65-F5344CB8AC3E}">
        <p14:creationId xmlns:p14="http://schemas.microsoft.com/office/powerpoint/2010/main" val="210634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dirty="0"/>
              <a:t>On the basis of your personal experience and available clinical trial data, how would you describe the “chemotherapy-like” side-effect profile (fatigue, GI symptoms) of trastuzumab </a:t>
            </a:r>
            <a:r>
              <a:rPr lang="en-US" dirty="0" err="1"/>
              <a:t>deruxtecan</a:t>
            </a:r>
            <a:r>
              <a:rPr lang="en-US" dirty="0"/>
              <a: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pPr>
              <a:lnSpc>
                <a:spcPts val="2080"/>
              </a:lnSpc>
            </a:pPr>
            <a:r>
              <a:rPr lang="en-US" sz="1900" dirty="0"/>
              <a:t>Similar to but less concerning than anthracycline/platinum agents</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pPr>
              <a:lnSpc>
                <a:spcPts val="2080"/>
              </a:lnSpc>
            </a:pPr>
            <a:r>
              <a:rPr lang="en-US" sz="1900" dirty="0"/>
              <a:t>Similar to but less concerning than anthracycline/platinum agents</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pPr>
              <a:lnSpc>
                <a:spcPts val="2260"/>
              </a:lnSpc>
            </a:pPr>
            <a:r>
              <a:rPr lang="en-US" sz="2300" dirty="0"/>
              <a:t>Similar to the profile of anthracycline/platinum agents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pPr>
              <a:lnSpc>
                <a:spcPts val="2080"/>
              </a:lnSpc>
            </a:pPr>
            <a:r>
              <a:rPr lang="en-US" sz="1900" dirty="0"/>
              <a:t>Similar to but less concerning than anthracycline/platinum agents</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pPr>
              <a:lnSpc>
                <a:spcPts val="2260"/>
              </a:lnSpc>
            </a:pPr>
            <a:r>
              <a:rPr lang="en-US" sz="2300" dirty="0"/>
              <a:t>Similar to the profile of anthracycline/platinum agents</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a:xfrm>
            <a:off x="2971800" y="3933056"/>
            <a:ext cx="3063240" cy="960120"/>
          </a:xfrm>
        </p:spPr>
        <p:txBody>
          <a:bodyPr/>
          <a:lstStyle/>
          <a:p>
            <a:pPr>
              <a:lnSpc>
                <a:spcPts val="2080"/>
              </a:lnSpc>
            </a:pPr>
            <a:r>
              <a:rPr lang="en-US" sz="1900" dirty="0"/>
              <a:t>Similar to but less concerning than anthracycline/platinum agents</a:t>
            </a:r>
          </a:p>
          <a:p>
            <a:pPr>
              <a:lnSpc>
                <a:spcPts val="2080"/>
              </a:lnSpc>
            </a:pPr>
            <a:endParaRPr lang="en-US" sz="1900" dirty="0"/>
          </a:p>
        </p:txBody>
      </p:sp>
    </p:spTree>
    <p:extLst>
      <p:ext uri="{BB962C8B-B14F-4D97-AF65-F5344CB8AC3E}">
        <p14:creationId xmlns:p14="http://schemas.microsoft.com/office/powerpoint/2010/main" val="3732657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a:xfrm>
            <a:off x="912285" y="0"/>
            <a:ext cx="9216163" cy="2276872"/>
          </a:xfrm>
        </p:spPr>
        <p:txBody>
          <a:bodyPr/>
          <a:lstStyle/>
          <a:p>
            <a:r>
              <a:rPr lang="en-US" dirty="0"/>
              <a:t>What grade of interstitial lung disease (ILD) would lead you to permanently discontinue treatment with trastuzumab </a:t>
            </a:r>
            <a:r>
              <a:rPr lang="en-US" dirty="0" err="1"/>
              <a:t>deruxtecan</a:t>
            </a:r>
            <a:r>
              <a:rPr lang="en-US" dirty="0"/>
              <a: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Grade 2</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Grade 2</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Grade 2</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Grade 3 or 4</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Grade 2, or Grade 1 if no resolution by day 49</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Grade 2</a:t>
            </a:r>
          </a:p>
        </p:txBody>
      </p:sp>
    </p:spTree>
    <p:extLst>
      <p:ext uri="{BB962C8B-B14F-4D97-AF65-F5344CB8AC3E}">
        <p14:creationId xmlns:p14="http://schemas.microsoft.com/office/powerpoint/2010/main" val="171996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a:xfrm>
            <a:off x="912285" y="0"/>
            <a:ext cx="10728331" cy="2276872"/>
          </a:xfrm>
        </p:spPr>
        <p:txBody>
          <a:bodyPr/>
          <a:lstStyle/>
          <a:p>
            <a:r>
              <a:rPr lang="en-US" dirty="0"/>
              <a:t>Have you re-administered trastuzumab deruxtecan to a patient who developed Grade 1 ILD and recovered from it?</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Yes</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Yes</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Yes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Yes</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Yes</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Yes</a:t>
            </a:r>
          </a:p>
        </p:txBody>
      </p:sp>
    </p:spTree>
    <p:extLst>
      <p:ext uri="{BB962C8B-B14F-4D97-AF65-F5344CB8AC3E}">
        <p14:creationId xmlns:p14="http://schemas.microsoft.com/office/powerpoint/2010/main" val="3332125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a:xfrm>
            <a:off x="916516" y="105803"/>
            <a:ext cx="10940124" cy="2276872"/>
          </a:xfrm>
        </p:spPr>
        <p:txBody>
          <a:bodyPr>
            <a:noAutofit/>
          </a:bodyPr>
          <a:lstStyle/>
          <a:p>
            <a:pPr>
              <a:spcBef>
                <a:spcPts val="600"/>
              </a:spcBef>
            </a:pPr>
            <a:r>
              <a:rPr lang="en-US" dirty="0"/>
              <a:t>Do you use chest imaging to monitor a patient receiving trastuzumab </a:t>
            </a:r>
            <a:r>
              <a:rPr lang="en-US" dirty="0" err="1"/>
              <a:t>deruxtecan</a:t>
            </a:r>
            <a:r>
              <a:rPr lang="en-US" dirty="0"/>
              <a:t> who otherwise does not require chest imaging?</a:t>
            </a:r>
            <a:br>
              <a:rPr lang="en-US" dirty="0"/>
            </a:br>
            <a:r>
              <a:rPr lang="en-US" dirty="0"/>
              <a:t>How often would you perform chest imaging if the patient remained asymptomatic?</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No</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No</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Yes, every 3 to 4 cycles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No</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Yes, q6weeks</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No if asymptomatic</a:t>
            </a:r>
          </a:p>
        </p:txBody>
      </p:sp>
      <p:sp>
        <p:nvSpPr>
          <p:cNvPr id="9" name="TextBox 8">
            <a:extLst>
              <a:ext uri="{FF2B5EF4-FFF2-40B4-BE49-F238E27FC236}">
                <a16:creationId xmlns:a16="http://schemas.microsoft.com/office/drawing/2014/main" id="{2A0D91E4-AF7F-C8B7-E243-13B65C32CDD2}"/>
              </a:ext>
            </a:extLst>
          </p:cNvPr>
          <p:cNvSpPr txBox="1"/>
          <p:nvPr/>
        </p:nvSpPr>
        <p:spPr>
          <a:xfrm>
            <a:off x="479376" y="6021288"/>
            <a:ext cx="180838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 = not applicable</a:t>
            </a:r>
          </a:p>
        </p:txBody>
      </p:sp>
    </p:spTree>
    <p:extLst>
      <p:ext uri="{BB962C8B-B14F-4D97-AF65-F5344CB8AC3E}">
        <p14:creationId xmlns:p14="http://schemas.microsoft.com/office/powerpoint/2010/main" val="45778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dirty="0"/>
              <a:t>Do you evaluate pulmonary function, either clinically or by specific PFTs? </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No</a:t>
            </a:r>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No</a:t>
            </a:r>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Yes</a:t>
            </a:r>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No</a:t>
            </a:r>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No</a:t>
            </a:r>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Yes</a:t>
            </a:r>
          </a:p>
        </p:txBody>
      </p:sp>
    </p:spTree>
    <p:extLst>
      <p:ext uri="{BB962C8B-B14F-4D97-AF65-F5344CB8AC3E}">
        <p14:creationId xmlns:p14="http://schemas.microsoft.com/office/powerpoint/2010/main" val="396952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225659"/>
            <a:ext cx="10358967" cy="1143000"/>
          </a:xfrm>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340768"/>
            <a:ext cx="9724880" cy="1143000"/>
          </a:xfrm>
        </p:spPr>
        <p:txBody>
          <a:bodyPr/>
          <a:lstStyle/>
          <a:p>
            <a:pPr marL="98425" indent="0">
              <a:buNone/>
            </a:pPr>
            <a:r>
              <a:rPr lang="en-US" sz="2500" b="0" dirty="0"/>
              <a:t>This activity is supported by educational grants from AstraZeneca Pharmaceuticals LP, Daiichi Sankyo Inc, and </a:t>
            </a:r>
            <a:r>
              <a:rPr lang="en-US" sz="2500" b="0" dirty="0" err="1"/>
              <a:t>Seagen</a:t>
            </a:r>
            <a:r>
              <a:rPr lang="en-US" sz="2500" b="0" dirty="0"/>
              <a:t> Inc.</a:t>
            </a:r>
          </a:p>
        </p:txBody>
      </p:sp>
      <p:sp>
        <p:nvSpPr>
          <p:cNvPr id="4" name="Title 1">
            <a:extLst>
              <a:ext uri="{FF2B5EF4-FFF2-40B4-BE49-F238E27FC236}">
                <a16:creationId xmlns:a16="http://schemas.microsoft.com/office/drawing/2014/main" id="{5FC5B08C-0EC0-3045-91BD-F230BAB731FE}"/>
              </a:ext>
            </a:extLst>
          </p:cNvPr>
          <p:cNvSpPr txBox="1">
            <a:spLocks/>
          </p:cNvSpPr>
          <p:nvPr/>
        </p:nvSpPr>
        <p:spPr bwMode="auto">
          <a:xfrm>
            <a:off x="912286" y="328498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96672181-E84E-0A4C-8F39-740A9B69FDEB}"/>
              </a:ext>
            </a:extLst>
          </p:cNvPr>
          <p:cNvSpPr txBox="1">
            <a:spLocks/>
          </p:cNvSpPr>
          <p:nvPr/>
        </p:nvSpPr>
        <p:spPr bwMode="auto">
          <a:xfrm>
            <a:off x="912286" y="47251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8872769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F9A9-31B3-A14F-AB51-D69803BB1596}"/>
              </a:ext>
            </a:extLst>
          </p:cNvPr>
          <p:cNvSpPr>
            <a:spLocks noGrp="1"/>
          </p:cNvSpPr>
          <p:nvPr>
            <p:ph type="title"/>
          </p:nvPr>
        </p:nvSpPr>
        <p:spPr/>
        <p:txBody>
          <a:bodyPr/>
          <a:lstStyle/>
          <a:p>
            <a:r>
              <a:rPr lang="en-US" sz="2800" dirty="0"/>
              <a:t>Regulatory and reimbursement issues aside, which next line of therapy would you recommend to a patient with hormone receptor-negative, HER2 IHC 1+ or 2+, BRCA wild-type breast cancer who receives neoadjuvant chemoimmunotherapy and develops metastatic disease while receiving adjuvant immunotherapy?</a:t>
            </a:r>
          </a:p>
        </p:txBody>
      </p:sp>
      <p:sp>
        <p:nvSpPr>
          <p:cNvPr id="3" name="Content Placeholder 2">
            <a:extLst>
              <a:ext uri="{FF2B5EF4-FFF2-40B4-BE49-F238E27FC236}">
                <a16:creationId xmlns:a16="http://schemas.microsoft.com/office/drawing/2014/main" id="{4E860BF0-18A5-224D-9CA2-F685295D41D4}"/>
              </a:ext>
            </a:extLst>
          </p:cNvPr>
          <p:cNvSpPr>
            <a:spLocks noGrp="1"/>
          </p:cNvSpPr>
          <p:nvPr>
            <p:ph idx="35"/>
          </p:nvPr>
        </p:nvSpPr>
        <p:spPr/>
        <p:txBody>
          <a:bodyPr/>
          <a:lstStyle/>
          <a:p>
            <a:r>
              <a:rPr lang="en-US" dirty="0"/>
              <a:t>Sacituzumab </a:t>
            </a:r>
            <a:r>
              <a:rPr lang="en-US" dirty="0" err="1"/>
              <a:t>govitecan</a:t>
            </a:r>
            <a:endParaRPr lang="en-US" dirty="0"/>
          </a:p>
        </p:txBody>
      </p:sp>
      <p:sp>
        <p:nvSpPr>
          <p:cNvPr id="4" name="Content Placeholder 3">
            <a:extLst>
              <a:ext uri="{FF2B5EF4-FFF2-40B4-BE49-F238E27FC236}">
                <a16:creationId xmlns:a16="http://schemas.microsoft.com/office/drawing/2014/main" id="{234B22E1-EF12-424F-A39A-4AA9684BB7AE}"/>
              </a:ext>
            </a:extLst>
          </p:cNvPr>
          <p:cNvSpPr>
            <a:spLocks noGrp="1"/>
          </p:cNvSpPr>
          <p:nvPr>
            <p:ph idx="36"/>
          </p:nvPr>
        </p:nvSpPr>
        <p:spPr/>
        <p:txBody>
          <a:bodyPr/>
          <a:lstStyle/>
          <a:p>
            <a:r>
              <a:rPr lang="en-US" dirty="0"/>
              <a:t>Sacituzumab </a:t>
            </a:r>
            <a:r>
              <a:rPr lang="en-US" dirty="0" err="1"/>
              <a:t>govitecan</a:t>
            </a:r>
            <a:endParaRPr lang="en-US" dirty="0"/>
          </a:p>
        </p:txBody>
      </p:sp>
      <p:sp>
        <p:nvSpPr>
          <p:cNvPr id="5" name="Content Placeholder 4">
            <a:extLst>
              <a:ext uri="{FF2B5EF4-FFF2-40B4-BE49-F238E27FC236}">
                <a16:creationId xmlns:a16="http://schemas.microsoft.com/office/drawing/2014/main" id="{8C2AD0FD-B380-7C42-B357-8BEE3571E550}"/>
              </a:ext>
            </a:extLst>
          </p:cNvPr>
          <p:cNvSpPr>
            <a:spLocks noGrp="1"/>
          </p:cNvSpPr>
          <p:nvPr>
            <p:ph idx="41"/>
          </p:nvPr>
        </p:nvSpPr>
        <p:spPr/>
        <p:txBody>
          <a:bodyPr/>
          <a:lstStyle/>
          <a:p>
            <a:r>
              <a:rPr lang="en-US" dirty="0"/>
              <a:t>Sacituzumab </a:t>
            </a:r>
            <a:r>
              <a:rPr lang="en-US" dirty="0" err="1"/>
              <a:t>govitecan</a:t>
            </a:r>
            <a:endParaRPr lang="en-US" dirty="0"/>
          </a:p>
        </p:txBody>
      </p:sp>
      <p:sp>
        <p:nvSpPr>
          <p:cNvPr id="6" name="Content Placeholder 5">
            <a:extLst>
              <a:ext uri="{FF2B5EF4-FFF2-40B4-BE49-F238E27FC236}">
                <a16:creationId xmlns:a16="http://schemas.microsoft.com/office/drawing/2014/main" id="{D14B9969-EADA-2E46-ADF3-C67A7BD8CD00}"/>
              </a:ext>
            </a:extLst>
          </p:cNvPr>
          <p:cNvSpPr>
            <a:spLocks noGrp="1"/>
          </p:cNvSpPr>
          <p:nvPr>
            <p:ph idx="44"/>
          </p:nvPr>
        </p:nvSpPr>
        <p:spPr/>
        <p:txBody>
          <a:bodyPr/>
          <a:lstStyle/>
          <a:p>
            <a:r>
              <a:rPr lang="en-US" dirty="0"/>
              <a:t>Sacituzumab </a:t>
            </a:r>
            <a:r>
              <a:rPr lang="en-US" dirty="0" err="1"/>
              <a:t>govitecan</a:t>
            </a:r>
            <a:endParaRPr lang="en-US" dirty="0"/>
          </a:p>
        </p:txBody>
      </p:sp>
      <p:sp>
        <p:nvSpPr>
          <p:cNvPr id="7" name="Content Placeholder 6">
            <a:extLst>
              <a:ext uri="{FF2B5EF4-FFF2-40B4-BE49-F238E27FC236}">
                <a16:creationId xmlns:a16="http://schemas.microsoft.com/office/drawing/2014/main" id="{A25B44C3-CBB1-614D-84A2-2BCCB10D2D75}"/>
              </a:ext>
            </a:extLst>
          </p:cNvPr>
          <p:cNvSpPr>
            <a:spLocks noGrp="1"/>
          </p:cNvSpPr>
          <p:nvPr>
            <p:ph idx="45"/>
          </p:nvPr>
        </p:nvSpPr>
        <p:spPr/>
        <p:txBody>
          <a:bodyPr/>
          <a:lstStyle/>
          <a:p>
            <a:r>
              <a:rPr lang="en-US" dirty="0"/>
              <a:t>Sacituzumab </a:t>
            </a:r>
            <a:r>
              <a:rPr lang="en-US" dirty="0" err="1"/>
              <a:t>govitecan</a:t>
            </a:r>
            <a:r>
              <a:rPr lang="en-US" dirty="0"/>
              <a:t> or T-</a:t>
            </a:r>
            <a:r>
              <a:rPr lang="en-US" dirty="0" err="1"/>
              <a:t>DXd</a:t>
            </a:r>
            <a:endParaRPr lang="en-US" dirty="0"/>
          </a:p>
        </p:txBody>
      </p:sp>
      <p:sp>
        <p:nvSpPr>
          <p:cNvPr id="8" name="Content Placeholder 7">
            <a:extLst>
              <a:ext uri="{FF2B5EF4-FFF2-40B4-BE49-F238E27FC236}">
                <a16:creationId xmlns:a16="http://schemas.microsoft.com/office/drawing/2014/main" id="{2A000054-435D-B943-A52F-0788729EBFB7}"/>
              </a:ext>
            </a:extLst>
          </p:cNvPr>
          <p:cNvSpPr>
            <a:spLocks noGrp="1"/>
          </p:cNvSpPr>
          <p:nvPr>
            <p:ph idx="46"/>
          </p:nvPr>
        </p:nvSpPr>
        <p:spPr/>
        <p:txBody>
          <a:bodyPr/>
          <a:lstStyle/>
          <a:p>
            <a:r>
              <a:rPr lang="en-US" dirty="0"/>
              <a:t>T-</a:t>
            </a:r>
            <a:r>
              <a:rPr lang="en-US" dirty="0" err="1"/>
              <a:t>DXd</a:t>
            </a:r>
            <a:endParaRPr lang="en-US" dirty="0"/>
          </a:p>
        </p:txBody>
      </p:sp>
    </p:spTree>
    <p:extLst>
      <p:ext uri="{BB962C8B-B14F-4D97-AF65-F5344CB8AC3E}">
        <p14:creationId xmlns:p14="http://schemas.microsoft.com/office/powerpoint/2010/main" val="380862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839416" y="2996952"/>
            <a:ext cx="10513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1055440" y="1268760"/>
            <a:ext cx="10153128" cy="5589240"/>
          </a:xfrm>
        </p:spPr>
        <p:txBody>
          <a:bodyPr/>
          <a:lstStyle/>
          <a:p>
            <a:pPr marL="98425" indent="0">
              <a:spcBef>
                <a:spcPts val="1800"/>
              </a:spcBef>
              <a:spcAft>
                <a:spcPts val="0"/>
              </a:spcAft>
              <a:buNone/>
            </a:pPr>
            <a:r>
              <a:rPr lang="en-US" sz="2200" dirty="0">
                <a:solidFill>
                  <a:schemeClr val="tx1"/>
                </a:solidFill>
              </a:rPr>
              <a:t>Introduction: Journal Club with Dr Pegram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bg1"/>
                </a:solidFill>
              </a:rPr>
              <a:t>MODULE 3: Journal Club with Dr Pegram – Part 2</a:t>
            </a:r>
          </a:p>
          <a:p>
            <a:pPr marL="98425" indent="0">
              <a:spcBef>
                <a:spcPts val="1800"/>
              </a:spcBef>
              <a:spcAft>
                <a:spcPts val="0"/>
              </a:spcAft>
              <a:buNone/>
            </a:pPr>
            <a:r>
              <a:rPr lang="en-US" sz="2200" dirty="0">
                <a:solidFill>
                  <a:schemeClr val="tx1"/>
                </a:solidFill>
              </a:rPr>
              <a:t>MODULE 4: Appendix</a:t>
            </a: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3863590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B201E5BA-1973-B8E9-3121-6D566273D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27" y="1340768"/>
            <a:ext cx="11576345" cy="3672408"/>
          </a:xfrm>
          <a:prstGeom prst="rect">
            <a:avLst/>
          </a:prstGeom>
        </p:spPr>
      </p:pic>
      <p:sp>
        <p:nvSpPr>
          <p:cNvPr id="5" name="TextBox 4">
            <a:extLst>
              <a:ext uri="{FF2B5EF4-FFF2-40B4-BE49-F238E27FC236}">
                <a16:creationId xmlns:a16="http://schemas.microsoft.com/office/drawing/2014/main" id="{B54364DE-B8F6-55A8-4D6A-873B58C3945B}"/>
              </a:ext>
            </a:extLst>
          </p:cNvPr>
          <p:cNvSpPr txBox="1"/>
          <p:nvPr/>
        </p:nvSpPr>
        <p:spPr>
          <a:xfrm>
            <a:off x="3791744" y="1414191"/>
            <a:ext cx="5904656" cy="400110"/>
          </a:xfrm>
          <a:prstGeom prst="rect">
            <a:avLst/>
          </a:prstGeom>
          <a:noFill/>
        </p:spPr>
        <p:txBody>
          <a:bodyPr wrap="square" rtlCol="0">
            <a:spAutoFit/>
          </a:bodyPr>
          <a:lstStyle/>
          <a:p>
            <a:r>
              <a:rPr lang="en-US" sz="2000" i="1" dirty="0">
                <a:solidFill>
                  <a:schemeClr val="tx1"/>
                </a:solidFill>
              </a:rPr>
              <a:t>Front Oncol </a:t>
            </a:r>
            <a:r>
              <a:rPr lang="en-US" sz="2000" dirty="0">
                <a:solidFill>
                  <a:schemeClr val="tx1"/>
                </a:solidFill>
              </a:rPr>
              <a:t>2022 April 27;12:890810. </a:t>
            </a:r>
          </a:p>
        </p:txBody>
      </p:sp>
    </p:spTree>
    <p:extLst>
      <p:ext uri="{BB962C8B-B14F-4D97-AF65-F5344CB8AC3E}">
        <p14:creationId xmlns:p14="http://schemas.microsoft.com/office/powerpoint/2010/main" val="194815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7903533D-4152-6939-2C2B-44099B1E32D2}"/>
              </a:ext>
            </a:extLst>
          </p:cNvPr>
          <p:cNvSpPr txBox="1"/>
          <p:nvPr/>
        </p:nvSpPr>
        <p:spPr>
          <a:xfrm>
            <a:off x="335360" y="1381910"/>
            <a:ext cx="11017224" cy="5324535"/>
          </a:xfrm>
          <a:prstGeom prst="rect">
            <a:avLst/>
          </a:prstGeom>
          <a:noFill/>
        </p:spPr>
        <p:txBody>
          <a:bodyPr wrap="square" rtlCol="0">
            <a:spAutoFit/>
          </a:bodyPr>
          <a:lstStyle/>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Long Noncoding RNA MIR210HG Promotes the Warburg Effect and Tumor Growth by Enhancing HIF-1</a:t>
            </a:r>
            <a:r>
              <a:rPr lang="el-GR" sz="2000" dirty="0">
                <a:solidFill>
                  <a:schemeClr val="tx1"/>
                </a:solidFill>
                <a:latin typeface="Calibri" panose="020F0502020204030204" pitchFamily="34" charset="0"/>
                <a:cs typeface="Calibri" panose="020F0502020204030204" pitchFamily="34" charset="0"/>
              </a:rPr>
              <a:t>α </a:t>
            </a:r>
            <a:r>
              <a:rPr lang="en-US" sz="2000" dirty="0">
                <a:solidFill>
                  <a:schemeClr val="tx1"/>
                </a:solidFill>
                <a:latin typeface="Calibri" panose="020F0502020204030204" pitchFamily="34" charset="0"/>
                <a:cs typeface="Calibri" panose="020F0502020204030204" pitchFamily="34" charset="0"/>
              </a:rPr>
              <a:t>Translation in Triple-Negative Breast Cancer </a:t>
            </a:r>
            <a:r>
              <a:rPr lang="en-US" sz="2000" b="0" dirty="0">
                <a:solidFill>
                  <a:schemeClr val="tx1"/>
                </a:solidFill>
                <a:latin typeface="Calibri" panose="020F0502020204030204" pitchFamily="34" charset="0"/>
                <a:cs typeface="Calibri" panose="020F0502020204030204" pitchFamily="34" charset="0"/>
              </a:rPr>
              <a:t>– Du Y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The Metabolic Mechanisms of Breast Cancer Metastasis </a:t>
            </a:r>
            <a:r>
              <a:rPr lang="en-US" sz="2000" b="0" dirty="0">
                <a:solidFill>
                  <a:schemeClr val="tx1"/>
                </a:solidFill>
                <a:latin typeface="Calibri" panose="020F0502020204030204" pitchFamily="34" charset="0"/>
                <a:cs typeface="Calibri" panose="020F0502020204030204" pitchFamily="34" charset="0"/>
              </a:rPr>
              <a:t>– Wang L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DNA N6-Methyladenine (6mA) Modification Regulates Drug Resistance in Triple Negative Breast Cancer </a:t>
            </a:r>
            <a:r>
              <a:rPr lang="en-US" sz="2000" b="0" dirty="0">
                <a:solidFill>
                  <a:schemeClr val="tx1"/>
                </a:solidFill>
                <a:latin typeface="Calibri" panose="020F0502020204030204" pitchFamily="34" charset="0"/>
                <a:cs typeface="Calibri" panose="020F0502020204030204" pitchFamily="34" charset="0"/>
              </a:rPr>
              <a:t>– Sheng </a:t>
            </a:r>
            <a:r>
              <a:rPr lang="en-US" sz="2000" b="0" dirty="0" err="1">
                <a:solidFill>
                  <a:schemeClr val="tx1"/>
                </a:solidFill>
                <a:latin typeface="Calibri" panose="020F0502020204030204" pitchFamily="34" charset="0"/>
                <a:cs typeface="Calibri" panose="020F0502020204030204" pitchFamily="34" charset="0"/>
              </a:rPr>
              <a:t>Xianneng</a:t>
            </a:r>
            <a:r>
              <a:rPr lang="en-US" sz="2000" b="0" dirty="0">
                <a:solidFill>
                  <a:schemeClr val="tx1"/>
                </a:solidFill>
                <a:latin typeface="Calibri" panose="020F0502020204030204" pitchFamily="34" charset="0"/>
                <a:cs typeface="Calibri" panose="020F0502020204030204" pitchFamily="34" charset="0"/>
              </a:rPr>
              <a:t>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The Deubiquitinating Enzyme UCHL1 Induces Resistance to Doxorubicin in HER2+ Breast Cancer by Promoting Free Fatty Acid Synthesis </a:t>
            </a:r>
            <a:r>
              <a:rPr lang="en-US" sz="2000" b="0" dirty="0">
                <a:solidFill>
                  <a:schemeClr val="tx1"/>
                </a:solidFill>
                <a:latin typeface="Calibri" panose="020F0502020204030204" pitchFamily="34" charset="0"/>
                <a:cs typeface="Calibri" panose="020F0502020204030204" pitchFamily="34" charset="0"/>
              </a:rPr>
              <a:t>– Lu G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Hyperglycemia and Chemoresistance in Breast Cancer: From Cellular Mechanisms to Treatment Response</a:t>
            </a:r>
            <a:r>
              <a:rPr lang="en-US" sz="2000" b="0" dirty="0">
                <a:solidFill>
                  <a:schemeClr val="tx1"/>
                </a:solidFill>
                <a:latin typeface="Calibri" panose="020F0502020204030204" pitchFamily="34" charset="0"/>
                <a:cs typeface="Calibri" panose="020F0502020204030204" pitchFamily="34" charset="0"/>
              </a:rPr>
              <a:t> – </a:t>
            </a:r>
            <a:r>
              <a:rPr lang="en-US" sz="2000" b="0" dirty="0" err="1">
                <a:solidFill>
                  <a:schemeClr val="tx1"/>
                </a:solidFill>
                <a:latin typeface="Calibri" panose="020F0502020204030204" pitchFamily="34" charset="0"/>
                <a:cs typeface="Calibri" panose="020F0502020204030204" pitchFamily="34" charset="0"/>
              </a:rPr>
              <a:t>Qiu</a:t>
            </a:r>
            <a:r>
              <a:rPr lang="en-US" sz="2000" b="0" dirty="0">
                <a:solidFill>
                  <a:schemeClr val="tx1"/>
                </a:solidFill>
                <a:latin typeface="Calibri" panose="020F0502020204030204" pitchFamily="34" charset="0"/>
                <a:cs typeface="Calibri" panose="020F0502020204030204" pitchFamily="34" charset="0"/>
              </a:rPr>
              <a:t> J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Hypoxia in Breast Cancer—Scientific Translation to Therapeutic and Diagnostic Clinical Applications</a:t>
            </a:r>
            <a:r>
              <a:rPr lang="en-US" sz="2000" b="0" dirty="0">
                <a:solidFill>
                  <a:schemeClr val="tx1"/>
                </a:solidFill>
                <a:latin typeface="Calibri" panose="020F0502020204030204" pitchFamily="34" charset="0"/>
                <a:cs typeface="Calibri" panose="020F0502020204030204" pitchFamily="34" charset="0"/>
              </a:rPr>
              <a:t> – Zhang Y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Potential Mechanism Underlying the Role of Mitochondria in Breast Cancer Drug Resistance </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and Its Related Treatment Prospects</a:t>
            </a:r>
            <a:r>
              <a:rPr lang="en-US" sz="2000" b="0" dirty="0">
                <a:solidFill>
                  <a:schemeClr val="tx1"/>
                </a:solidFill>
                <a:latin typeface="Calibri" panose="020F0502020204030204" pitchFamily="34" charset="0"/>
                <a:cs typeface="Calibri" panose="020F0502020204030204" pitchFamily="34" charset="0"/>
              </a:rPr>
              <a:t> – Li Y and Li Z</a:t>
            </a:r>
          </a:p>
        </p:txBody>
      </p:sp>
      <p:sp>
        <p:nvSpPr>
          <p:cNvPr id="8" name="TextBox 7">
            <a:extLst>
              <a:ext uri="{FF2B5EF4-FFF2-40B4-BE49-F238E27FC236}">
                <a16:creationId xmlns:a16="http://schemas.microsoft.com/office/drawing/2014/main" id="{19AA96F6-0382-AE1D-4B01-9A124B332AE9}"/>
              </a:ext>
            </a:extLst>
          </p:cNvPr>
          <p:cNvSpPr txBox="1"/>
          <p:nvPr/>
        </p:nvSpPr>
        <p:spPr>
          <a:xfrm>
            <a:off x="1199456" y="116632"/>
            <a:ext cx="9793088" cy="1077218"/>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Frontiers in Oncology </a:t>
            </a:r>
            <a:r>
              <a:rPr lang="en-US" dirty="0">
                <a:latin typeface="Calibri" panose="020F0502020204030204" pitchFamily="34" charset="0"/>
                <a:cs typeface="Calibri" panose="020F0502020204030204" pitchFamily="34" charset="0"/>
              </a:rPr>
              <a:t>July 2022 </a:t>
            </a:r>
          </a:p>
          <a:p>
            <a:pPr algn="ctr"/>
            <a:r>
              <a:rPr lang="en-US" sz="2800" dirty="0">
                <a:latin typeface="Calibri" panose="020F0502020204030204" pitchFamily="34" charset="0"/>
                <a:cs typeface="Calibri" panose="020F0502020204030204" pitchFamily="34" charset="0"/>
              </a:rPr>
              <a:t>Table of Contents</a:t>
            </a:r>
          </a:p>
        </p:txBody>
      </p:sp>
    </p:spTree>
    <p:extLst>
      <p:ext uri="{BB962C8B-B14F-4D97-AF65-F5344CB8AC3E}">
        <p14:creationId xmlns:p14="http://schemas.microsoft.com/office/powerpoint/2010/main" val="290758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7903533D-4152-6939-2C2B-44099B1E32D2}"/>
              </a:ext>
            </a:extLst>
          </p:cNvPr>
          <p:cNvSpPr txBox="1"/>
          <p:nvPr/>
        </p:nvSpPr>
        <p:spPr>
          <a:xfrm>
            <a:off x="371364" y="1556792"/>
            <a:ext cx="11269252" cy="4811574"/>
          </a:xfrm>
          <a:prstGeom prst="rect">
            <a:avLst/>
          </a:prstGeom>
          <a:noFill/>
        </p:spPr>
        <p:txBody>
          <a:bodyPr wrap="square" rtlCol="0">
            <a:spAutoFit/>
          </a:bodyPr>
          <a:lstStyle/>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Metabolic Syndrome and Breast Cancer: Prevalence, Treatment Response, and Prognosis </a:t>
            </a:r>
            <a:r>
              <a:rPr lang="en-US" sz="2000" b="0" dirty="0">
                <a:solidFill>
                  <a:schemeClr val="tx1"/>
                </a:solidFill>
                <a:latin typeface="Calibri" panose="020F0502020204030204" pitchFamily="34" charset="0"/>
                <a:cs typeface="Calibri" panose="020F0502020204030204" pitchFamily="34" charset="0"/>
              </a:rPr>
              <a:t>– </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Dong S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Comprehensive Association Analysis of 21-Gene Recurrence Score and Obesity in Chinese Breast Cancer Patients </a:t>
            </a:r>
            <a:r>
              <a:rPr lang="en-US" sz="2000" b="0" dirty="0">
                <a:solidFill>
                  <a:schemeClr val="tx1"/>
                </a:solidFill>
                <a:latin typeface="Calibri" panose="020F0502020204030204" pitchFamily="34" charset="0"/>
                <a:cs typeface="Calibri" panose="020F0502020204030204" pitchFamily="34" charset="0"/>
              </a:rPr>
              <a:t>– Tong Y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The Synergistic Effects of </a:t>
            </a:r>
            <a:r>
              <a:rPr lang="en-US" sz="2000" dirty="0" err="1">
                <a:solidFill>
                  <a:schemeClr val="tx1"/>
                </a:solidFill>
                <a:latin typeface="Calibri" panose="020F0502020204030204" pitchFamily="34" charset="0"/>
                <a:cs typeface="Calibri" panose="020F0502020204030204" pitchFamily="34" charset="0"/>
              </a:rPr>
              <a:t>Pyrotinib</a:t>
            </a:r>
            <a:r>
              <a:rPr lang="en-US" sz="2000" dirty="0">
                <a:solidFill>
                  <a:schemeClr val="tx1"/>
                </a:solidFill>
                <a:latin typeface="Calibri" panose="020F0502020204030204" pitchFamily="34" charset="0"/>
                <a:cs typeface="Calibri" panose="020F0502020204030204" pitchFamily="34" charset="0"/>
              </a:rPr>
              <a:t> Combined With Adriamycin on HER2-Positive Breast Cancer </a:t>
            </a:r>
            <a:r>
              <a:rPr lang="en-US" sz="2000" b="0" dirty="0">
                <a:solidFill>
                  <a:schemeClr val="tx1"/>
                </a:solidFill>
                <a:latin typeface="Calibri" panose="020F0502020204030204" pitchFamily="34" charset="0"/>
                <a:cs typeface="Calibri" panose="020F0502020204030204" pitchFamily="34" charset="0"/>
              </a:rPr>
              <a:t>– </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Wang C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Enhanced Susceptibility to Breast Cancer in Korean Women With Elevated Serum Gamma-</a:t>
            </a:r>
            <a:r>
              <a:rPr lang="en-US" sz="2000" dirty="0" err="1">
                <a:solidFill>
                  <a:schemeClr val="tx1"/>
                </a:solidFill>
                <a:latin typeface="Calibri" panose="020F0502020204030204" pitchFamily="34" charset="0"/>
                <a:cs typeface="Calibri" panose="020F0502020204030204" pitchFamily="34" charset="0"/>
              </a:rPr>
              <a:t>Glutamyltransferase</a:t>
            </a:r>
            <a:r>
              <a:rPr lang="en-US" sz="2000" dirty="0">
                <a:solidFill>
                  <a:schemeClr val="tx1"/>
                </a:solidFill>
                <a:latin typeface="Calibri" panose="020F0502020204030204" pitchFamily="34" charset="0"/>
                <a:cs typeface="Calibri" panose="020F0502020204030204" pitchFamily="34" charset="0"/>
              </a:rPr>
              <a:t> Levels: A Nationwide Population-Based Cohort Study </a:t>
            </a:r>
            <a:r>
              <a:rPr lang="en-US" sz="2000" b="0" dirty="0">
                <a:solidFill>
                  <a:schemeClr val="tx1"/>
                </a:solidFill>
                <a:latin typeface="Calibri" panose="020F0502020204030204" pitchFamily="34" charset="0"/>
                <a:cs typeface="Calibri" panose="020F0502020204030204" pitchFamily="34" charset="0"/>
              </a:rPr>
              <a:t>– </a:t>
            </a:r>
            <a:r>
              <a:rPr lang="en-US" sz="2000" b="0" dirty="0" err="1">
                <a:solidFill>
                  <a:schemeClr val="tx1"/>
                </a:solidFill>
                <a:latin typeface="Calibri" panose="020F0502020204030204" pitchFamily="34" charset="0"/>
                <a:cs typeface="Calibri" panose="020F0502020204030204" pitchFamily="34" charset="0"/>
              </a:rPr>
              <a:t>Seol</a:t>
            </a:r>
            <a:r>
              <a:rPr lang="en-US" sz="2000" b="0" dirty="0">
                <a:solidFill>
                  <a:schemeClr val="tx1"/>
                </a:solidFill>
                <a:latin typeface="Calibri" panose="020F0502020204030204" pitchFamily="34" charset="0"/>
                <a:cs typeface="Calibri" panose="020F0502020204030204" pitchFamily="34" charset="0"/>
              </a:rPr>
              <a:t> A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The lncRNA ADAMTS9-AS2 Regulates RPL22 to Modulate TNBC Progression via Controlling the TGF-</a:t>
            </a:r>
            <a:r>
              <a:rPr lang="el-GR" sz="2000" dirty="0">
                <a:solidFill>
                  <a:schemeClr val="tx1"/>
                </a:solidFill>
                <a:latin typeface="Calibri" panose="020F0502020204030204" pitchFamily="34" charset="0"/>
                <a:cs typeface="Calibri" panose="020F0502020204030204" pitchFamily="34" charset="0"/>
              </a:rPr>
              <a:t>β </a:t>
            </a:r>
            <a:r>
              <a:rPr lang="en-US" sz="2000" dirty="0">
                <a:solidFill>
                  <a:schemeClr val="tx1"/>
                </a:solidFill>
                <a:latin typeface="Calibri" panose="020F0502020204030204" pitchFamily="34" charset="0"/>
                <a:cs typeface="Calibri" panose="020F0502020204030204" pitchFamily="34" charset="0"/>
              </a:rPr>
              <a:t>Signaling Pathway</a:t>
            </a:r>
            <a:r>
              <a:rPr lang="en-US" sz="2000" b="0" dirty="0">
                <a:solidFill>
                  <a:schemeClr val="tx1"/>
                </a:solidFill>
                <a:latin typeface="Calibri" panose="020F0502020204030204" pitchFamily="34" charset="0"/>
                <a:cs typeface="Calibri" panose="020F0502020204030204" pitchFamily="34" charset="0"/>
              </a:rPr>
              <a:t> – Ni K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Lactate Dehydrogenase-A (LDH-A) Preserves Cancer Stemness and Recruitment of Tumor-Associated Macrophages to Promote Breast Cancer Progression </a:t>
            </a:r>
            <a:r>
              <a:rPr lang="en-US" sz="2000" b="0" dirty="0">
                <a:solidFill>
                  <a:schemeClr val="tx1"/>
                </a:solidFill>
                <a:latin typeface="Calibri" panose="020F0502020204030204" pitchFamily="34" charset="0"/>
                <a:cs typeface="Calibri" panose="020F0502020204030204" pitchFamily="34" charset="0"/>
              </a:rPr>
              <a:t>– Wang S et al</a:t>
            </a:r>
          </a:p>
        </p:txBody>
      </p:sp>
      <p:sp>
        <p:nvSpPr>
          <p:cNvPr id="5" name="TextBox 4">
            <a:extLst>
              <a:ext uri="{FF2B5EF4-FFF2-40B4-BE49-F238E27FC236}">
                <a16:creationId xmlns:a16="http://schemas.microsoft.com/office/drawing/2014/main" id="{3EB49B92-48CB-10F8-EEBE-1CFC3F1EBA89}"/>
              </a:ext>
            </a:extLst>
          </p:cNvPr>
          <p:cNvSpPr txBox="1"/>
          <p:nvPr/>
        </p:nvSpPr>
        <p:spPr>
          <a:xfrm>
            <a:off x="1199456" y="201585"/>
            <a:ext cx="9793088" cy="1077218"/>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Frontiers in Oncology </a:t>
            </a:r>
            <a:r>
              <a:rPr lang="en-US" dirty="0">
                <a:latin typeface="Calibri" panose="020F0502020204030204" pitchFamily="34" charset="0"/>
                <a:cs typeface="Calibri" panose="020F0502020204030204" pitchFamily="34" charset="0"/>
              </a:rPr>
              <a:t>July 2022 </a:t>
            </a:r>
          </a:p>
          <a:p>
            <a:pPr algn="ctr"/>
            <a:r>
              <a:rPr lang="en-US" sz="2800" dirty="0">
                <a:latin typeface="Calibri" panose="020F0502020204030204" pitchFamily="34" charset="0"/>
                <a:cs typeface="Calibri" panose="020F0502020204030204" pitchFamily="34" charset="0"/>
              </a:rPr>
              <a:t>Table of Contents (Continued)</a:t>
            </a:r>
          </a:p>
        </p:txBody>
      </p:sp>
    </p:spTree>
    <p:extLst>
      <p:ext uri="{BB962C8B-B14F-4D97-AF65-F5344CB8AC3E}">
        <p14:creationId xmlns:p14="http://schemas.microsoft.com/office/powerpoint/2010/main" val="2236822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7903533D-4152-6939-2C2B-44099B1E32D2}"/>
              </a:ext>
            </a:extLst>
          </p:cNvPr>
          <p:cNvSpPr txBox="1"/>
          <p:nvPr/>
        </p:nvSpPr>
        <p:spPr>
          <a:xfrm>
            <a:off x="371364" y="1700808"/>
            <a:ext cx="11449272" cy="2862322"/>
          </a:xfrm>
          <a:prstGeom prst="rect">
            <a:avLst/>
          </a:prstGeom>
          <a:noFill/>
        </p:spPr>
        <p:txBody>
          <a:bodyPr wrap="square" rtlCol="0">
            <a:spAutoFit/>
          </a:bodyPr>
          <a:lstStyle/>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Hormone Receptor Status May Impact the Survival Benefit Between Medullary Breast Carcinoma and Atypical Medullary Carcinoma of the Breast: A Population-Based Study</a:t>
            </a:r>
            <a:r>
              <a:rPr lang="en-US" sz="2000" b="0" dirty="0">
                <a:solidFill>
                  <a:schemeClr val="tx1"/>
                </a:solidFill>
                <a:latin typeface="Calibri" panose="020F0502020204030204" pitchFamily="34" charset="0"/>
                <a:cs typeface="Calibri" panose="020F0502020204030204" pitchFamily="34" charset="0"/>
              </a:rPr>
              <a:t> – Qin W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Anticancer Mechanisms of </a:t>
            </a:r>
            <a:r>
              <a:rPr lang="en-US" sz="2000" dirty="0" err="1">
                <a:solidFill>
                  <a:schemeClr val="tx1"/>
                </a:solidFill>
                <a:latin typeface="Calibri" panose="020F0502020204030204" pitchFamily="34" charset="0"/>
                <a:cs typeface="Calibri" panose="020F0502020204030204" pitchFamily="34" charset="0"/>
              </a:rPr>
              <a:t>Salinomycin</a:t>
            </a:r>
            <a:r>
              <a:rPr lang="en-US" sz="2000" dirty="0">
                <a:solidFill>
                  <a:schemeClr val="tx1"/>
                </a:solidFill>
                <a:latin typeface="Calibri" panose="020F0502020204030204" pitchFamily="34" charset="0"/>
                <a:cs typeface="Calibri" panose="020F0502020204030204" pitchFamily="34" charset="0"/>
              </a:rPr>
              <a:t> in Breast Cancer and Its Clinical Applications </a:t>
            </a:r>
            <a:r>
              <a:rPr lang="en-US" sz="2000" b="0" dirty="0">
                <a:solidFill>
                  <a:schemeClr val="tx1"/>
                </a:solidFill>
                <a:latin typeface="Calibri" panose="020F0502020204030204" pitchFamily="34" charset="0"/>
                <a:cs typeface="Calibri" panose="020F0502020204030204" pitchFamily="34" charset="0"/>
              </a:rPr>
              <a:t>– Wang H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Mammary Tumorigenesis and Metabolome in Male Adipose Specific Monocyte Chemotactic Protein-1 Deficient MMTV-</a:t>
            </a:r>
            <a:r>
              <a:rPr lang="en-US" sz="2000" dirty="0" err="1">
                <a:solidFill>
                  <a:schemeClr val="tx1"/>
                </a:solidFill>
                <a:latin typeface="Calibri" panose="020F0502020204030204" pitchFamily="34" charset="0"/>
                <a:cs typeface="Calibri" panose="020F0502020204030204" pitchFamily="34" charset="0"/>
              </a:rPr>
              <a:t>PyMT</a:t>
            </a:r>
            <a:r>
              <a:rPr lang="en-US" sz="2000" dirty="0">
                <a:solidFill>
                  <a:schemeClr val="tx1"/>
                </a:solidFill>
                <a:latin typeface="Calibri" panose="020F0502020204030204" pitchFamily="34" charset="0"/>
                <a:cs typeface="Calibri" panose="020F0502020204030204" pitchFamily="34" charset="0"/>
              </a:rPr>
              <a:t> Mice Fed a High-Fat Diet </a:t>
            </a:r>
            <a:r>
              <a:rPr lang="en-US" sz="2000" b="0" dirty="0">
                <a:solidFill>
                  <a:schemeClr val="tx1"/>
                </a:solidFill>
                <a:latin typeface="Calibri" panose="020F0502020204030204" pitchFamily="34" charset="0"/>
                <a:cs typeface="Calibri" panose="020F0502020204030204" pitchFamily="34" charset="0"/>
              </a:rPr>
              <a:t>– Yan L et al</a:t>
            </a:r>
          </a:p>
          <a:p>
            <a:pPr marL="285750" indent="-285750">
              <a:spcBef>
                <a:spcPts val="16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Lipid Changes During Endocrine Therapy in Breast Cancer Patients: The Results of a 5-Year Real-World Retrospective Analysis </a:t>
            </a:r>
            <a:r>
              <a:rPr lang="en-US" sz="2000" b="0" dirty="0">
                <a:solidFill>
                  <a:schemeClr val="tx1"/>
                </a:solidFill>
                <a:latin typeface="Calibri" panose="020F0502020204030204" pitchFamily="34" charset="0"/>
                <a:cs typeface="Calibri" panose="020F0502020204030204" pitchFamily="34" charset="0"/>
              </a:rPr>
              <a:t>– He T et al</a:t>
            </a:r>
          </a:p>
        </p:txBody>
      </p:sp>
      <p:sp>
        <p:nvSpPr>
          <p:cNvPr id="5" name="TextBox 4">
            <a:extLst>
              <a:ext uri="{FF2B5EF4-FFF2-40B4-BE49-F238E27FC236}">
                <a16:creationId xmlns:a16="http://schemas.microsoft.com/office/drawing/2014/main" id="{3EB49B92-48CB-10F8-EEBE-1CFC3F1EBA89}"/>
              </a:ext>
            </a:extLst>
          </p:cNvPr>
          <p:cNvSpPr txBox="1"/>
          <p:nvPr/>
        </p:nvSpPr>
        <p:spPr>
          <a:xfrm>
            <a:off x="1199456" y="260648"/>
            <a:ext cx="9793088" cy="1077218"/>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Frontiers in Oncology </a:t>
            </a:r>
            <a:r>
              <a:rPr lang="en-US" dirty="0">
                <a:latin typeface="Calibri" panose="020F0502020204030204" pitchFamily="34" charset="0"/>
                <a:cs typeface="Calibri" panose="020F0502020204030204" pitchFamily="34" charset="0"/>
              </a:rPr>
              <a:t>July 2022 </a:t>
            </a:r>
          </a:p>
          <a:p>
            <a:pPr algn="ctr"/>
            <a:r>
              <a:rPr lang="en-US" sz="2800" dirty="0">
                <a:latin typeface="Calibri" panose="020F0502020204030204" pitchFamily="34" charset="0"/>
                <a:cs typeface="Calibri" panose="020F0502020204030204" pitchFamily="34" charset="0"/>
              </a:rPr>
              <a:t>Table of Contents (Continued)</a:t>
            </a:r>
          </a:p>
        </p:txBody>
      </p:sp>
    </p:spTree>
    <p:extLst>
      <p:ext uri="{BB962C8B-B14F-4D97-AF65-F5344CB8AC3E}">
        <p14:creationId xmlns:p14="http://schemas.microsoft.com/office/powerpoint/2010/main" val="683974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7158D64B-D508-FADB-E93A-DA052B175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476672"/>
            <a:ext cx="10153128" cy="5486594"/>
          </a:xfrm>
          <a:prstGeom prst="rect">
            <a:avLst/>
          </a:prstGeom>
        </p:spPr>
      </p:pic>
      <p:sp>
        <p:nvSpPr>
          <p:cNvPr id="5" name="Rectangle 4">
            <a:extLst>
              <a:ext uri="{FF2B5EF4-FFF2-40B4-BE49-F238E27FC236}">
                <a16:creationId xmlns:a16="http://schemas.microsoft.com/office/drawing/2014/main" id="{DF3010A9-4547-0138-852A-410284B654F5}"/>
              </a:ext>
            </a:extLst>
          </p:cNvPr>
          <p:cNvSpPr/>
          <p:nvPr/>
        </p:nvSpPr>
        <p:spPr bwMode="auto">
          <a:xfrm>
            <a:off x="9120336" y="1124744"/>
            <a:ext cx="165618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7434B844-1E59-3DE0-3AC5-73A0D9B5887E}"/>
              </a:ext>
            </a:extLst>
          </p:cNvPr>
          <p:cNvSpPr txBox="1"/>
          <p:nvPr/>
        </p:nvSpPr>
        <p:spPr>
          <a:xfrm>
            <a:off x="4776103" y="1161328"/>
            <a:ext cx="6504473" cy="430887"/>
          </a:xfrm>
          <a:prstGeom prst="rect">
            <a:avLst/>
          </a:prstGeom>
          <a:noFill/>
        </p:spPr>
        <p:txBody>
          <a:bodyPr wrap="none" rtlCol="0">
            <a:spAutoFit/>
          </a:bodyPr>
          <a:lstStyle/>
          <a:p>
            <a:r>
              <a:rPr lang="en-US" sz="2200" i="1" dirty="0">
                <a:solidFill>
                  <a:srgbClr val="66A892"/>
                </a:solidFill>
              </a:rPr>
              <a:t>Clin Breast Cancer </a:t>
            </a:r>
            <a:r>
              <a:rPr lang="en-US" sz="2200" dirty="0">
                <a:solidFill>
                  <a:srgbClr val="66A892"/>
                </a:solidFill>
              </a:rPr>
              <a:t>2021 August;21(4):e340-61. </a:t>
            </a:r>
          </a:p>
        </p:txBody>
      </p:sp>
    </p:spTree>
    <p:extLst>
      <p:ext uri="{BB962C8B-B14F-4D97-AF65-F5344CB8AC3E}">
        <p14:creationId xmlns:p14="http://schemas.microsoft.com/office/powerpoint/2010/main" val="5270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CB9D51A3-30A3-36D9-4BBD-C2135CB253F6}"/>
              </a:ext>
            </a:extLst>
          </p:cNvPr>
          <p:cNvSpPr txBox="1"/>
          <p:nvPr/>
        </p:nvSpPr>
        <p:spPr>
          <a:xfrm>
            <a:off x="24636" y="6530905"/>
            <a:ext cx="551644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Fernandes LE et al. </a:t>
            </a:r>
            <a:r>
              <a:rPr lang="en-US" sz="1500" b="0" i="1" dirty="0">
                <a:solidFill>
                  <a:schemeClr val="tx1"/>
                </a:solidFill>
                <a:latin typeface="Calibri" panose="020F0502020204030204" pitchFamily="34" charset="0"/>
                <a:cs typeface="Calibri" panose="020F0502020204030204" pitchFamily="34" charset="0"/>
              </a:rPr>
              <a:t>Clin Breast Cancer </a:t>
            </a:r>
            <a:r>
              <a:rPr lang="en-US" sz="1500" b="0" dirty="0">
                <a:solidFill>
                  <a:schemeClr val="tx1"/>
                </a:solidFill>
                <a:latin typeface="Calibri" panose="020F0502020204030204" pitchFamily="34" charset="0"/>
                <a:cs typeface="Calibri" panose="020F0502020204030204" pitchFamily="34" charset="0"/>
              </a:rPr>
              <a:t>2021 August;21(4):e340-61.</a:t>
            </a:r>
          </a:p>
        </p:txBody>
      </p:sp>
      <p:pic>
        <p:nvPicPr>
          <p:cNvPr id="5" name="Picture 4" descr="Table&#10;&#10;Description automatically generated">
            <a:extLst>
              <a:ext uri="{FF2B5EF4-FFF2-40B4-BE49-F238E27FC236}">
                <a16:creationId xmlns:a16="http://schemas.microsoft.com/office/drawing/2014/main" id="{B2D71645-719F-6439-4FD3-634BB49A1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9" y="1628800"/>
            <a:ext cx="11441233" cy="2952328"/>
          </a:xfrm>
          <a:prstGeom prst="rect">
            <a:avLst/>
          </a:prstGeom>
        </p:spPr>
      </p:pic>
    </p:spTree>
    <p:extLst>
      <p:ext uri="{BB962C8B-B14F-4D97-AF65-F5344CB8AC3E}">
        <p14:creationId xmlns:p14="http://schemas.microsoft.com/office/powerpoint/2010/main" val="3397743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4188DBA4-4B27-DF4C-C8B8-BD08BF3C6C69}"/>
              </a:ext>
            </a:extLst>
          </p:cNvPr>
          <p:cNvSpPr>
            <a:spLocks noGrp="1"/>
          </p:cNvSpPr>
          <p:nvPr>
            <p:ph type="title"/>
          </p:nvPr>
        </p:nvSpPr>
        <p:spPr>
          <a:xfrm>
            <a:off x="912286" y="116632"/>
            <a:ext cx="10358967" cy="1143000"/>
          </a:xfrm>
        </p:spPr>
        <p:txBody>
          <a:bodyPr/>
          <a:lstStyle/>
          <a:p>
            <a:pPr algn="l"/>
            <a:r>
              <a:rPr lang="en-US" dirty="0"/>
              <a:t>Molecular Characteristics of the Tempus Molecular Sequenced Cohort</a:t>
            </a:r>
          </a:p>
        </p:txBody>
      </p:sp>
      <p:pic>
        <p:nvPicPr>
          <p:cNvPr id="11" name="Picture 10" descr="Chart, histogram&#10;&#10;Description automatically generated">
            <a:extLst>
              <a:ext uri="{FF2B5EF4-FFF2-40B4-BE49-F238E27FC236}">
                <a16:creationId xmlns:a16="http://schemas.microsoft.com/office/drawing/2014/main" id="{B864C218-176F-CBA3-1711-79370ACFF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1374403"/>
            <a:ext cx="8568090" cy="4870348"/>
          </a:xfrm>
          <a:prstGeom prst="rect">
            <a:avLst/>
          </a:prstGeom>
        </p:spPr>
      </p:pic>
      <p:sp>
        <p:nvSpPr>
          <p:cNvPr id="6" name="TextBox 5">
            <a:extLst>
              <a:ext uri="{FF2B5EF4-FFF2-40B4-BE49-F238E27FC236}">
                <a16:creationId xmlns:a16="http://schemas.microsoft.com/office/drawing/2014/main" id="{D29EA5FE-6CA6-AB40-BC51-8B30A5DEB3E5}"/>
              </a:ext>
            </a:extLst>
          </p:cNvPr>
          <p:cNvSpPr txBox="1"/>
          <p:nvPr/>
        </p:nvSpPr>
        <p:spPr>
          <a:xfrm>
            <a:off x="24636" y="6530905"/>
            <a:ext cx="551644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Fernandes LE et al. </a:t>
            </a:r>
            <a:r>
              <a:rPr lang="en-US" sz="1500" b="0" i="1" dirty="0">
                <a:solidFill>
                  <a:schemeClr val="tx1"/>
                </a:solidFill>
                <a:latin typeface="Calibri" panose="020F0502020204030204" pitchFamily="34" charset="0"/>
                <a:cs typeface="Calibri" panose="020F0502020204030204" pitchFamily="34" charset="0"/>
              </a:rPr>
              <a:t>Clin Breast Cancer </a:t>
            </a:r>
            <a:r>
              <a:rPr lang="en-US" sz="1500" b="0" dirty="0">
                <a:solidFill>
                  <a:schemeClr val="tx1"/>
                </a:solidFill>
                <a:latin typeface="Calibri" panose="020F0502020204030204" pitchFamily="34" charset="0"/>
                <a:cs typeface="Calibri" panose="020F0502020204030204" pitchFamily="34" charset="0"/>
              </a:rPr>
              <a:t>2021 August;21(4):e340-61.</a:t>
            </a:r>
          </a:p>
        </p:txBody>
      </p:sp>
    </p:spTree>
    <p:extLst>
      <p:ext uri="{BB962C8B-B14F-4D97-AF65-F5344CB8AC3E}">
        <p14:creationId xmlns:p14="http://schemas.microsoft.com/office/powerpoint/2010/main" val="1992957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4188DBA4-4B27-DF4C-C8B8-BD08BF3C6C69}"/>
              </a:ext>
            </a:extLst>
          </p:cNvPr>
          <p:cNvSpPr>
            <a:spLocks noGrp="1"/>
          </p:cNvSpPr>
          <p:nvPr>
            <p:ph type="title"/>
          </p:nvPr>
        </p:nvSpPr>
        <p:spPr>
          <a:xfrm>
            <a:off x="912287" y="64437"/>
            <a:ext cx="9720218" cy="1143000"/>
          </a:xfrm>
        </p:spPr>
        <p:txBody>
          <a:bodyPr/>
          <a:lstStyle/>
          <a:p>
            <a:pPr algn="l"/>
            <a:r>
              <a:rPr lang="en-US" dirty="0"/>
              <a:t>Molecular Characteristics of the Tempus Molecular Sequenced Cohort (Continued)</a:t>
            </a:r>
          </a:p>
        </p:txBody>
      </p:sp>
      <p:pic>
        <p:nvPicPr>
          <p:cNvPr id="5" name="Picture 4" descr="Chart, histogram&#10;&#10;Description automatically generated">
            <a:extLst>
              <a:ext uri="{FF2B5EF4-FFF2-40B4-BE49-F238E27FC236}">
                <a16:creationId xmlns:a16="http://schemas.microsoft.com/office/drawing/2014/main" id="{B24596B4-5FB6-0D14-2E9E-4528CF250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216697"/>
            <a:ext cx="8330601" cy="4885152"/>
          </a:xfrm>
          <a:prstGeom prst="rect">
            <a:avLst/>
          </a:prstGeom>
        </p:spPr>
      </p:pic>
      <p:sp>
        <p:nvSpPr>
          <p:cNvPr id="6" name="TextBox 5">
            <a:extLst>
              <a:ext uri="{FF2B5EF4-FFF2-40B4-BE49-F238E27FC236}">
                <a16:creationId xmlns:a16="http://schemas.microsoft.com/office/drawing/2014/main" id="{19BEED1D-BF32-6D45-AFB1-7DE3B9A7CA28}"/>
              </a:ext>
            </a:extLst>
          </p:cNvPr>
          <p:cNvSpPr txBox="1"/>
          <p:nvPr/>
        </p:nvSpPr>
        <p:spPr>
          <a:xfrm>
            <a:off x="24636" y="6530905"/>
            <a:ext cx="551644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Fernandes LE et al. </a:t>
            </a:r>
            <a:r>
              <a:rPr lang="en-US" sz="1500" b="0" i="1" dirty="0">
                <a:solidFill>
                  <a:schemeClr val="tx1"/>
                </a:solidFill>
                <a:latin typeface="Calibri" panose="020F0502020204030204" pitchFamily="34" charset="0"/>
                <a:cs typeface="Calibri" panose="020F0502020204030204" pitchFamily="34" charset="0"/>
              </a:rPr>
              <a:t>Clin Breast Cancer </a:t>
            </a:r>
            <a:r>
              <a:rPr lang="en-US" sz="1500" b="0" dirty="0">
                <a:solidFill>
                  <a:schemeClr val="tx1"/>
                </a:solidFill>
                <a:latin typeface="Calibri" panose="020F0502020204030204" pitchFamily="34" charset="0"/>
                <a:cs typeface="Calibri" panose="020F0502020204030204" pitchFamily="34" charset="0"/>
              </a:rPr>
              <a:t>2021 August;21(4):e340-61.</a:t>
            </a:r>
          </a:p>
        </p:txBody>
      </p:sp>
    </p:spTree>
    <p:extLst>
      <p:ext uri="{BB962C8B-B14F-4D97-AF65-F5344CB8AC3E}">
        <p14:creationId xmlns:p14="http://schemas.microsoft.com/office/powerpoint/2010/main" val="683717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6587"/>
            <a:ext cx="10358967" cy="1143000"/>
          </a:xfrm>
        </p:spPr>
        <p:txBody>
          <a:bodyPr/>
          <a:lstStyle/>
          <a:p>
            <a:r>
              <a:rPr lang="en-US" sz="3200" dirty="0"/>
              <a:t>Dr Pegram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2826955352"/>
              </p:ext>
            </p:extLst>
          </p:nvPr>
        </p:nvGraphicFramePr>
        <p:xfrm>
          <a:off x="1555265" y="1412776"/>
          <a:ext cx="9073008" cy="3800998"/>
        </p:xfrm>
        <a:graphic>
          <a:graphicData uri="http://schemas.openxmlformats.org/drawingml/2006/table">
            <a:tbl>
              <a:tblPr firstRow="1" bandRow="1">
                <a:tableStyleId>{F2DE63D5-997A-4646-A377-4702673A728D}</a:tableStyleId>
              </a:tblPr>
              <a:tblGrid>
                <a:gridCol w="2843779">
                  <a:extLst>
                    <a:ext uri="{9D8B030D-6E8A-4147-A177-3AD203B41FA5}">
                      <a16:colId xmlns:a16="http://schemas.microsoft.com/office/drawing/2014/main" val="20000"/>
                    </a:ext>
                  </a:extLst>
                </a:gridCol>
                <a:gridCol w="6229229">
                  <a:extLst>
                    <a:ext uri="{9D8B030D-6E8A-4147-A177-3AD203B41FA5}">
                      <a16:colId xmlns:a16="http://schemas.microsoft.com/office/drawing/2014/main" val="545933498"/>
                    </a:ext>
                  </a:extLst>
                </a:gridCol>
              </a:tblGrid>
              <a:tr h="971954">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AstraZeneca Pharmaceuticals LP, </a:t>
                      </a:r>
                      <a:r>
                        <a:rPr lang="en-US" b="0" dirty="0" err="1">
                          <a:solidFill>
                            <a:schemeClr val="tx1"/>
                          </a:solidFill>
                        </a:rPr>
                        <a:t>bioTheranostics</a:t>
                      </a:r>
                      <a:r>
                        <a:rPr lang="en-US" b="0" dirty="0">
                          <a:solidFill>
                            <a:schemeClr val="tx1"/>
                          </a:solidFill>
                        </a:rPr>
                        <a:t> Inc, Daiichi Sankyo Inc, Genentech, a member of the Roche Group, Gilead Sciences Inc, Pfizer Inc, Sanofi Genzyme,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9105">
                <a:tc>
                  <a:txBody>
                    <a:bodyPr/>
                    <a:lstStyle/>
                    <a:p>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AstraZeneca Pharmaceuticals LP, </a:t>
                      </a:r>
                      <a:r>
                        <a:rPr lang="en-US" b="0" dirty="0" err="1">
                          <a:solidFill>
                            <a:schemeClr val="tx1"/>
                          </a:solidFill>
                        </a:rPr>
                        <a:t>bioTheranostics</a:t>
                      </a:r>
                      <a:r>
                        <a:rPr lang="en-US" b="0" dirty="0">
                          <a:solidFill>
                            <a:schemeClr val="tx1"/>
                          </a:solidFill>
                        </a:rPr>
                        <a:t> Inc, Daiichi Sankyo Inc, Genentech, a member of the Roche Group, Gilead Sciences Inc, Novartis,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1053142">
                <a:tc>
                  <a:txBody>
                    <a:bodyPr/>
                    <a:lstStyle/>
                    <a:p>
                      <a:r>
                        <a:rPr lang="en-US" b="1" dirty="0">
                          <a:solidFill>
                            <a:schemeClr val="tx1"/>
                          </a:solidFill>
                        </a:rPr>
                        <a:t>Data and Safety Monitoring Board/Committee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AstraZeneca Pharmaceuticals LP</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7695450"/>
                  </a:ext>
                </a:extLst>
              </a:tr>
              <a:tr h="71679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Spouse employed by Rain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026291"/>
                  </a:ext>
                </a:extLst>
              </a:tr>
            </a:tbl>
          </a:graphicData>
        </a:graphic>
      </p:graphicFrame>
      <p:sp>
        <p:nvSpPr>
          <p:cNvPr id="5" name="TextBox 4">
            <a:extLst>
              <a:ext uri="{FF2B5EF4-FFF2-40B4-BE49-F238E27FC236}">
                <a16:creationId xmlns:a16="http://schemas.microsoft.com/office/drawing/2014/main" id="{3F479290-FC52-6E4A-9823-9F1766E44F8E}"/>
              </a:ext>
            </a:extLst>
          </p:cNvPr>
          <p:cNvSpPr txBox="1"/>
          <p:nvPr/>
        </p:nvSpPr>
        <p:spPr>
          <a:xfrm>
            <a:off x="1551081" y="5658413"/>
            <a:ext cx="9212793" cy="58477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 Mark Pegram’s contribution to this activity was as a paid consultant and was not part of his Stanford University duties or responsibilities.</a:t>
            </a:r>
          </a:p>
        </p:txBody>
      </p:sp>
    </p:spTree>
    <p:custDataLst>
      <p:tags r:id="rId1"/>
    </p:custDataLst>
    <p:extLst>
      <p:ext uri="{BB962C8B-B14F-4D97-AF65-F5344CB8AC3E}">
        <p14:creationId xmlns:p14="http://schemas.microsoft.com/office/powerpoint/2010/main" val="2499158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A6AAE6CD-E651-8239-840F-2ED16382D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59" y="1340768"/>
            <a:ext cx="11843681" cy="3857876"/>
          </a:xfrm>
          <a:prstGeom prst="rect">
            <a:avLst/>
          </a:prstGeom>
        </p:spPr>
      </p:pic>
      <p:sp>
        <p:nvSpPr>
          <p:cNvPr id="5" name="TextBox 4">
            <a:extLst>
              <a:ext uri="{FF2B5EF4-FFF2-40B4-BE49-F238E27FC236}">
                <a16:creationId xmlns:a16="http://schemas.microsoft.com/office/drawing/2014/main" id="{5680AE86-C865-E228-468B-6D6F0942B4F1}"/>
              </a:ext>
            </a:extLst>
          </p:cNvPr>
          <p:cNvSpPr txBox="1"/>
          <p:nvPr/>
        </p:nvSpPr>
        <p:spPr>
          <a:xfrm>
            <a:off x="5015880" y="4729141"/>
            <a:ext cx="7001960" cy="430887"/>
          </a:xfrm>
          <a:prstGeom prst="rect">
            <a:avLst/>
          </a:prstGeom>
          <a:noFill/>
        </p:spPr>
        <p:txBody>
          <a:bodyPr wrap="square" rtlCol="0">
            <a:spAutoFit/>
          </a:bodyPr>
          <a:lstStyle/>
          <a:p>
            <a:r>
              <a:rPr lang="en-US" sz="2200" i="1" dirty="0">
                <a:solidFill>
                  <a:srgbClr val="181F6C"/>
                </a:solidFill>
              </a:rPr>
              <a:t>J </a:t>
            </a:r>
            <a:r>
              <a:rPr lang="en-US" sz="2200" i="1" dirty="0" err="1">
                <a:solidFill>
                  <a:srgbClr val="181F6C"/>
                </a:solidFill>
              </a:rPr>
              <a:t>Immunother</a:t>
            </a:r>
            <a:r>
              <a:rPr lang="en-US" sz="2200" i="1" dirty="0">
                <a:solidFill>
                  <a:srgbClr val="181F6C"/>
                </a:solidFill>
              </a:rPr>
              <a:t> Cancer </a:t>
            </a:r>
            <a:r>
              <a:rPr lang="en-US" sz="2200" dirty="0">
                <a:solidFill>
                  <a:srgbClr val="181F6C"/>
                </a:solidFill>
              </a:rPr>
              <a:t>2022 January;10(1):e003171.</a:t>
            </a:r>
          </a:p>
        </p:txBody>
      </p:sp>
    </p:spTree>
    <p:extLst>
      <p:ext uri="{BB962C8B-B14F-4D97-AF65-F5344CB8AC3E}">
        <p14:creationId xmlns:p14="http://schemas.microsoft.com/office/powerpoint/2010/main" val="1989824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F394492D-069D-9C07-00C5-FF2FFEDEC679}"/>
              </a:ext>
            </a:extLst>
          </p:cNvPr>
          <p:cNvSpPr txBox="1"/>
          <p:nvPr/>
        </p:nvSpPr>
        <p:spPr>
          <a:xfrm>
            <a:off x="191344" y="6477098"/>
            <a:ext cx="5521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Musolino</a:t>
            </a:r>
            <a:r>
              <a:rPr lang="en-US" sz="1500" b="0" dirty="0">
                <a:solidFill>
                  <a:schemeClr val="tx1"/>
                </a:solidFill>
                <a:latin typeface="Calibri" panose="020F0502020204030204" pitchFamily="34" charset="0"/>
                <a:cs typeface="Calibri" panose="020F0502020204030204" pitchFamily="34" charset="0"/>
              </a:rPr>
              <a:t> A et al. </a:t>
            </a:r>
            <a:r>
              <a:rPr lang="en-US" sz="1500" b="0" i="1" dirty="0">
                <a:solidFill>
                  <a:schemeClr val="tx1"/>
                </a:solidFill>
                <a:latin typeface="Calibri" panose="020F0502020204030204" pitchFamily="34" charset="0"/>
                <a:cs typeface="Calibri" panose="020F0502020204030204" pitchFamily="34" charset="0"/>
              </a:rPr>
              <a:t>J </a:t>
            </a:r>
            <a:r>
              <a:rPr lang="en-US" sz="1500" b="0" i="1" dirty="0" err="1">
                <a:solidFill>
                  <a:schemeClr val="tx1"/>
                </a:solidFill>
                <a:latin typeface="Calibri" panose="020F0502020204030204" pitchFamily="34" charset="0"/>
                <a:cs typeface="Calibri" panose="020F0502020204030204" pitchFamily="34" charset="0"/>
              </a:rPr>
              <a:t>Immunother</a:t>
            </a:r>
            <a:r>
              <a:rPr lang="en-US" sz="1500" b="0" i="1" dirty="0">
                <a:solidFill>
                  <a:schemeClr val="tx1"/>
                </a:solidFill>
                <a:latin typeface="Calibri" panose="020F0502020204030204" pitchFamily="34" charset="0"/>
                <a:cs typeface="Calibri" panose="020F0502020204030204" pitchFamily="34" charset="0"/>
              </a:rPr>
              <a:t> Cancer </a:t>
            </a:r>
            <a:r>
              <a:rPr lang="en-US" sz="1500" b="0" dirty="0">
                <a:solidFill>
                  <a:schemeClr val="tx1"/>
                </a:solidFill>
                <a:latin typeface="Calibri" panose="020F0502020204030204" pitchFamily="34" charset="0"/>
                <a:cs typeface="Calibri" panose="020F0502020204030204" pitchFamily="34" charset="0"/>
              </a:rPr>
              <a:t>2022 January;10(1):e003171.</a:t>
            </a:r>
          </a:p>
        </p:txBody>
      </p:sp>
      <p:sp>
        <p:nvSpPr>
          <p:cNvPr id="6" name="Title 5">
            <a:extLst>
              <a:ext uri="{FF2B5EF4-FFF2-40B4-BE49-F238E27FC236}">
                <a16:creationId xmlns:a16="http://schemas.microsoft.com/office/drawing/2014/main" id="{7BD04837-53C3-8A31-8F5A-FB174DCC89F9}"/>
              </a:ext>
            </a:extLst>
          </p:cNvPr>
          <p:cNvSpPr>
            <a:spLocks noGrp="1"/>
          </p:cNvSpPr>
          <p:nvPr>
            <p:ph type="title"/>
          </p:nvPr>
        </p:nvSpPr>
        <p:spPr/>
        <p:txBody>
          <a:bodyPr/>
          <a:lstStyle/>
          <a:p>
            <a:r>
              <a:rPr lang="en-US" dirty="0"/>
              <a:t>Mechanism of Action of Anti-HER2 Monoclonal Antibodies: Antiproliferative Effects and Immune Activation</a:t>
            </a:r>
          </a:p>
        </p:txBody>
      </p:sp>
      <p:pic>
        <p:nvPicPr>
          <p:cNvPr id="8" name="Picture 7" descr="Chart, diagram, bubble chart&#10;&#10;Description automatically generated">
            <a:extLst>
              <a:ext uri="{FF2B5EF4-FFF2-40B4-BE49-F238E27FC236}">
                <a16:creationId xmlns:a16="http://schemas.microsoft.com/office/drawing/2014/main" id="{FAFB1F63-5C1E-6044-EB11-A1FE9745C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217" y="1370013"/>
            <a:ext cx="9937104" cy="4801821"/>
          </a:xfrm>
          <a:prstGeom prst="rect">
            <a:avLst/>
          </a:prstGeom>
        </p:spPr>
      </p:pic>
    </p:spTree>
    <p:extLst>
      <p:ext uri="{BB962C8B-B14F-4D97-AF65-F5344CB8AC3E}">
        <p14:creationId xmlns:p14="http://schemas.microsoft.com/office/powerpoint/2010/main" val="341446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7" name="Title 6">
            <a:extLst>
              <a:ext uri="{FF2B5EF4-FFF2-40B4-BE49-F238E27FC236}">
                <a16:creationId xmlns:a16="http://schemas.microsoft.com/office/drawing/2014/main" id="{4188DBA4-4B27-DF4C-C8B8-BD08BF3C6C69}"/>
              </a:ext>
            </a:extLst>
          </p:cNvPr>
          <p:cNvSpPr>
            <a:spLocks noGrp="1"/>
          </p:cNvSpPr>
          <p:nvPr>
            <p:ph type="title"/>
          </p:nvPr>
        </p:nvSpPr>
        <p:spPr/>
        <p:txBody>
          <a:bodyPr/>
          <a:lstStyle/>
          <a:p>
            <a:r>
              <a:rPr lang="en-US" dirty="0"/>
              <a:t>Fc</a:t>
            </a:r>
            <a:r>
              <a:rPr lang="el-GR" dirty="0"/>
              <a:t>γ</a:t>
            </a:r>
            <a:r>
              <a:rPr lang="en-US" dirty="0"/>
              <a:t> Receptors Differ in Function, Cell Distribution, Immune Response, Signaling Motifs and Affinity for IgG Molecules</a:t>
            </a:r>
          </a:p>
        </p:txBody>
      </p:sp>
      <p:pic>
        <p:nvPicPr>
          <p:cNvPr id="5" name="Picture 4" descr="Timeline&#10;&#10;Description automatically generated">
            <a:extLst>
              <a:ext uri="{FF2B5EF4-FFF2-40B4-BE49-F238E27FC236}">
                <a16:creationId xmlns:a16="http://schemas.microsoft.com/office/drawing/2014/main" id="{1321D59F-19FD-A40C-54A3-A79DC7595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628800"/>
            <a:ext cx="11665296" cy="4260623"/>
          </a:xfrm>
          <a:prstGeom prst="rect">
            <a:avLst/>
          </a:prstGeom>
        </p:spPr>
      </p:pic>
      <p:sp>
        <p:nvSpPr>
          <p:cNvPr id="8" name="TextBox 7">
            <a:extLst>
              <a:ext uri="{FF2B5EF4-FFF2-40B4-BE49-F238E27FC236}">
                <a16:creationId xmlns:a16="http://schemas.microsoft.com/office/drawing/2014/main" id="{C2DAD3A3-89EC-8D41-9E9B-AEDEDBD98F7F}"/>
              </a:ext>
            </a:extLst>
          </p:cNvPr>
          <p:cNvSpPr txBox="1"/>
          <p:nvPr/>
        </p:nvSpPr>
        <p:spPr>
          <a:xfrm>
            <a:off x="191344" y="6477098"/>
            <a:ext cx="5521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Musolino</a:t>
            </a:r>
            <a:r>
              <a:rPr lang="en-US" sz="1500" b="0" dirty="0">
                <a:solidFill>
                  <a:schemeClr val="tx1"/>
                </a:solidFill>
                <a:latin typeface="Calibri" panose="020F0502020204030204" pitchFamily="34" charset="0"/>
                <a:cs typeface="Calibri" panose="020F0502020204030204" pitchFamily="34" charset="0"/>
              </a:rPr>
              <a:t> A et al. </a:t>
            </a:r>
            <a:r>
              <a:rPr lang="en-US" sz="1500" b="0" i="1" dirty="0">
                <a:solidFill>
                  <a:schemeClr val="tx1"/>
                </a:solidFill>
                <a:latin typeface="Calibri" panose="020F0502020204030204" pitchFamily="34" charset="0"/>
                <a:cs typeface="Calibri" panose="020F0502020204030204" pitchFamily="34" charset="0"/>
              </a:rPr>
              <a:t>J </a:t>
            </a:r>
            <a:r>
              <a:rPr lang="en-US" sz="1500" b="0" i="1" dirty="0" err="1">
                <a:solidFill>
                  <a:schemeClr val="tx1"/>
                </a:solidFill>
                <a:latin typeface="Calibri" panose="020F0502020204030204" pitchFamily="34" charset="0"/>
                <a:cs typeface="Calibri" panose="020F0502020204030204" pitchFamily="34" charset="0"/>
              </a:rPr>
              <a:t>Immunother</a:t>
            </a:r>
            <a:r>
              <a:rPr lang="en-US" sz="1500" b="0" i="1" dirty="0">
                <a:solidFill>
                  <a:schemeClr val="tx1"/>
                </a:solidFill>
                <a:latin typeface="Calibri" panose="020F0502020204030204" pitchFamily="34" charset="0"/>
                <a:cs typeface="Calibri" panose="020F0502020204030204" pitchFamily="34" charset="0"/>
              </a:rPr>
              <a:t> Cancer </a:t>
            </a:r>
            <a:r>
              <a:rPr lang="en-US" sz="1500" b="0" dirty="0">
                <a:solidFill>
                  <a:schemeClr val="tx1"/>
                </a:solidFill>
                <a:latin typeface="Calibri" panose="020F0502020204030204" pitchFamily="34" charset="0"/>
                <a:cs typeface="Calibri" panose="020F0502020204030204" pitchFamily="34" charset="0"/>
              </a:rPr>
              <a:t>2022 January;10(1):e003171.</a:t>
            </a:r>
          </a:p>
        </p:txBody>
      </p:sp>
    </p:spTree>
    <p:extLst>
      <p:ext uri="{BB962C8B-B14F-4D97-AF65-F5344CB8AC3E}">
        <p14:creationId xmlns:p14="http://schemas.microsoft.com/office/powerpoint/2010/main" val="3431266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0F6-25A0-3A86-2D15-50601F5C690C}"/>
              </a:ext>
            </a:extLst>
          </p:cNvPr>
          <p:cNvSpPr>
            <a:spLocks noGrp="1"/>
          </p:cNvSpPr>
          <p:nvPr>
            <p:ph type="title"/>
          </p:nvPr>
        </p:nvSpPr>
        <p:spPr>
          <a:xfrm>
            <a:off x="916516" y="23813"/>
            <a:ext cx="10358967" cy="1143000"/>
          </a:xfrm>
        </p:spPr>
        <p:txBody>
          <a:bodyPr/>
          <a:lstStyle/>
          <a:p>
            <a:r>
              <a:rPr lang="en-US" dirty="0"/>
              <a:t>Classical Granzyme/Perforin-Mediated Apoptosis Pathway</a:t>
            </a:r>
          </a:p>
        </p:txBody>
      </p:sp>
      <p:pic>
        <p:nvPicPr>
          <p:cNvPr id="5" name="Picture 4" descr="Diagram, map&#10;&#10;Description automatically generated">
            <a:extLst>
              <a:ext uri="{FF2B5EF4-FFF2-40B4-BE49-F238E27FC236}">
                <a16:creationId xmlns:a16="http://schemas.microsoft.com/office/drawing/2014/main" id="{F10F77EF-511A-8C0B-2557-89B39D9B4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257" y="1137665"/>
            <a:ext cx="6881483" cy="5339433"/>
          </a:xfrm>
          <a:prstGeom prst="rect">
            <a:avLst/>
          </a:prstGeom>
        </p:spPr>
      </p:pic>
      <p:sp>
        <p:nvSpPr>
          <p:cNvPr id="6" name="TextBox 5">
            <a:extLst>
              <a:ext uri="{FF2B5EF4-FFF2-40B4-BE49-F238E27FC236}">
                <a16:creationId xmlns:a16="http://schemas.microsoft.com/office/drawing/2014/main" id="{BF8A9D8E-B7CA-FEE8-3D71-E3732B8FC872}"/>
              </a:ext>
            </a:extLst>
          </p:cNvPr>
          <p:cNvSpPr txBox="1"/>
          <p:nvPr/>
        </p:nvSpPr>
        <p:spPr>
          <a:xfrm>
            <a:off x="6816080" y="6550223"/>
            <a:ext cx="285571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(Adapted from Bots and </a:t>
            </a:r>
            <a:r>
              <a:rPr lang="en-US" sz="1500" b="0" dirty="0" err="1">
                <a:solidFill>
                  <a:schemeClr val="tx1"/>
                </a:solidFill>
                <a:latin typeface="Calibri" panose="020F0502020204030204" pitchFamily="34" charset="0"/>
                <a:cs typeface="Calibri" panose="020F0502020204030204" pitchFamily="34" charset="0"/>
              </a:rPr>
              <a:t>Medema</a:t>
            </a:r>
            <a:r>
              <a:rPr lang="en-US" sz="1500" b="0" dirty="0">
                <a:solidFill>
                  <a:schemeClr val="tx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52456E93-BE3F-8C40-B278-94EB0158AC95}"/>
              </a:ext>
            </a:extLst>
          </p:cNvPr>
          <p:cNvSpPr txBox="1"/>
          <p:nvPr/>
        </p:nvSpPr>
        <p:spPr>
          <a:xfrm>
            <a:off x="191344" y="6477098"/>
            <a:ext cx="552138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Musolino</a:t>
            </a:r>
            <a:r>
              <a:rPr lang="en-US" sz="1500" b="0" dirty="0">
                <a:solidFill>
                  <a:schemeClr val="tx1"/>
                </a:solidFill>
                <a:latin typeface="Calibri" panose="020F0502020204030204" pitchFamily="34" charset="0"/>
                <a:cs typeface="Calibri" panose="020F0502020204030204" pitchFamily="34" charset="0"/>
              </a:rPr>
              <a:t> A et al. </a:t>
            </a:r>
            <a:r>
              <a:rPr lang="en-US" sz="1500" b="0" i="1" dirty="0">
                <a:solidFill>
                  <a:schemeClr val="tx1"/>
                </a:solidFill>
                <a:latin typeface="Calibri" panose="020F0502020204030204" pitchFamily="34" charset="0"/>
                <a:cs typeface="Calibri" panose="020F0502020204030204" pitchFamily="34" charset="0"/>
              </a:rPr>
              <a:t>J </a:t>
            </a:r>
            <a:r>
              <a:rPr lang="en-US" sz="1500" b="0" i="1" dirty="0" err="1">
                <a:solidFill>
                  <a:schemeClr val="tx1"/>
                </a:solidFill>
                <a:latin typeface="Calibri" panose="020F0502020204030204" pitchFamily="34" charset="0"/>
                <a:cs typeface="Calibri" panose="020F0502020204030204" pitchFamily="34" charset="0"/>
              </a:rPr>
              <a:t>Immunother</a:t>
            </a:r>
            <a:r>
              <a:rPr lang="en-US" sz="1500" b="0" i="1" dirty="0">
                <a:solidFill>
                  <a:schemeClr val="tx1"/>
                </a:solidFill>
                <a:latin typeface="Calibri" panose="020F0502020204030204" pitchFamily="34" charset="0"/>
                <a:cs typeface="Calibri" panose="020F0502020204030204" pitchFamily="34" charset="0"/>
              </a:rPr>
              <a:t> Cancer </a:t>
            </a:r>
            <a:r>
              <a:rPr lang="en-US" sz="1500" b="0" dirty="0">
                <a:solidFill>
                  <a:schemeClr val="tx1"/>
                </a:solidFill>
                <a:latin typeface="Calibri" panose="020F0502020204030204" pitchFamily="34" charset="0"/>
                <a:cs typeface="Calibri" panose="020F0502020204030204" pitchFamily="34" charset="0"/>
              </a:rPr>
              <a:t>2022 January;10(1):e003171.</a:t>
            </a:r>
          </a:p>
        </p:txBody>
      </p:sp>
    </p:spTree>
    <p:extLst>
      <p:ext uri="{BB962C8B-B14F-4D97-AF65-F5344CB8AC3E}">
        <p14:creationId xmlns:p14="http://schemas.microsoft.com/office/powerpoint/2010/main" val="1106961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F051EBB1-3518-299C-7E62-802191D27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39" y="1484784"/>
            <a:ext cx="11556121" cy="3600400"/>
          </a:xfrm>
          <a:prstGeom prst="rect">
            <a:avLst/>
          </a:prstGeom>
        </p:spPr>
      </p:pic>
      <p:sp>
        <p:nvSpPr>
          <p:cNvPr id="5" name="Rectangle 4">
            <a:extLst>
              <a:ext uri="{FF2B5EF4-FFF2-40B4-BE49-F238E27FC236}">
                <a16:creationId xmlns:a16="http://schemas.microsoft.com/office/drawing/2014/main" id="{8D162EEC-5DEB-F2B4-F407-24FE602E39D5}"/>
              </a:ext>
            </a:extLst>
          </p:cNvPr>
          <p:cNvSpPr/>
          <p:nvPr/>
        </p:nvSpPr>
        <p:spPr bwMode="auto">
          <a:xfrm>
            <a:off x="10704512" y="1628800"/>
            <a:ext cx="864096"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74B4F135-F844-8FE8-FB4C-DC4CFD10FDEC}"/>
              </a:ext>
            </a:extLst>
          </p:cNvPr>
          <p:cNvSpPr txBox="1"/>
          <p:nvPr/>
        </p:nvSpPr>
        <p:spPr>
          <a:xfrm>
            <a:off x="3673878" y="1593957"/>
            <a:ext cx="8254770" cy="430887"/>
          </a:xfrm>
          <a:prstGeom prst="rect">
            <a:avLst/>
          </a:prstGeom>
          <a:noFill/>
        </p:spPr>
        <p:txBody>
          <a:bodyPr wrap="square" rtlCol="0">
            <a:spAutoFit/>
          </a:bodyPr>
          <a:lstStyle/>
          <a:p>
            <a:r>
              <a:rPr lang="en-US" sz="2200" i="1" dirty="0">
                <a:solidFill>
                  <a:srgbClr val="A7CF35"/>
                </a:solidFill>
              </a:rPr>
              <a:t>Proc Natl </a:t>
            </a:r>
            <a:r>
              <a:rPr lang="en-US" sz="2200" i="1" dirty="0" err="1">
                <a:solidFill>
                  <a:srgbClr val="A7CF35"/>
                </a:solidFill>
              </a:rPr>
              <a:t>Acad</a:t>
            </a:r>
            <a:r>
              <a:rPr lang="en-US" sz="2200" i="1" dirty="0">
                <a:solidFill>
                  <a:srgbClr val="A7CF35"/>
                </a:solidFill>
              </a:rPr>
              <a:t> Sci U S A </a:t>
            </a:r>
            <a:r>
              <a:rPr lang="en-US" sz="2200" dirty="0">
                <a:solidFill>
                  <a:srgbClr val="A7CF35"/>
                </a:solidFill>
              </a:rPr>
              <a:t>2021 July 20;118(29):e2026849118. </a:t>
            </a:r>
          </a:p>
        </p:txBody>
      </p:sp>
    </p:spTree>
    <p:extLst>
      <p:ext uri="{BB962C8B-B14F-4D97-AF65-F5344CB8AC3E}">
        <p14:creationId xmlns:p14="http://schemas.microsoft.com/office/powerpoint/2010/main" val="233618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839416" y="3573016"/>
            <a:ext cx="10513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1055440" y="1268760"/>
            <a:ext cx="10153128" cy="5589240"/>
          </a:xfrm>
        </p:spPr>
        <p:txBody>
          <a:bodyPr/>
          <a:lstStyle/>
          <a:p>
            <a:pPr marL="98425" indent="0">
              <a:spcBef>
                <a:spcPts val="1800"/>
              </a:spcBef>
              <a:spcAft>
                <a:spcPts val="0"/>
              </a:spcAft>
              <a:buNone/>
            </a:pPr>
            <a:r>
              <a:rPr lang="en-US" sz="2200" dirty="0">
                <a:solidFill>
                  <a:schemeClr val="tx1"/>
                </a:solidFill>
              </a:rPr>
              <a:t>Introduction: Journal Club with Dr Pegram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Pegram – Part 2</a:t>
            </a:r>
          </a:p>
          <a:p>
            <a:pPr marL="98425" indent="0">
              <a:spcBef>
                <a:spcPts val="1800"/>
              </a:spcBef>
              <a:spcAft>
                <a:spcPts val="0"/>
              </a:spcAft>
              <a:buNone/>
            </a:pPr>
            <a:r>
              <a:rPr lang="en-US" sz="2200" dirty="0">
                <a:solidFill>
                  <a:schemeClr val="bg1"/>
                </a:solidFill>
              </a:rPr>
              <a:t>MODULE 4: Appendix</a:t>
            </a: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628530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E900-826D-4998-5FCD-D79C418492D3}"/>
              </a:ext>
            </a:extLst>
          </p:cNvPr>
          <p:cNvSpPr>
            <a:spLocks noGrp="1"/>
          </p:cNvSpPr>
          <p:nvPr>
            <p:ph type="title"/>
          </p:nvPr>
        </p:nvSpPr>
        <p:spPr>
          <a:xfrm>
            <a:off x="916516" y="2996952"/>
            <a:ext cx="10358967" cy="1143000"/>
          </a:xfrm>
        </p:spPr>
        <p:txBody>
          <a:bodyPr/>
          <a:lstStyle/>
          <a:p>
            <a:pPr algn="l"/>
            <a:r>
              <a:rPr lang="en-US" sz="4400" dirty="0"/>
              <a:t>Optimal Management of Patients with HER2-Positive Localized Breast Cancer (BC)</a:t>
            </a:r>
          </a:p>
        </p:txBody>
      </p:sp>
    </p:spTree>
    <p:extLst>
      <p:ext uri="{BB962C8B-B14F-4D97-AF65-F5344CB8AC3E}">
        <p14:creationId xmlns:p14="http://schemas.microsoft.com/office/powerpoint/2010/main" val="2947619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D7D-CC88-974B-96F6-A2833E0A6EA1}"/>
              </a:ext>
            </a:extLst>
          </p:cNvPr>
          <p:cNvSpPr>
            <a:spLocks noGrp="1"/>
          </p:cNvSpPr>
          <p:nvPr>
            <p:ph type="title"/>
          </p:nvPr>
        </p:nvSpPr>
        <p:spPr>
          <a:xfrm>
            <a:off x="0" y="116632"/>
            <a:ext cx="12192000" cy="792088"/>
          </a:xfrm>
        </p:spPr>
        <p:txBody>
          <a:bodyPr/>
          <a:lstStyle/>
          <a:p>
            <a:r>
              <a:rPr lang="en-US" dirty="0"/>
              <a:t>FDA-Approved Agents for HER2-Positive Localized Breast Cancer</a:t>
            </a:r>
          </a:p>
        </p:txBody>
      </p:sp>
      <p:sp>
        <p:nvSpPr>
          <p:cNvPr id="7" name="TextBox 6">
            <a:extLst>
              <a:ext uri="{FF2B5EF4-FFF2-40B4-BE49-F238E27FC236}">
                <a16:creationId xmlns:a16="http://schemas.microsoft.com/office/drawing/2014/main" id="{8A42F637-6630-104B-8A17-4275EC3F14E2}"/>
              </a:ext>
            </a:extLst>
          </p:cNvPr>
          <p:cNvSpPr txBox="1"/>
          <p:nvPr/>
        </p:nvSpPr>
        <p:spPr>
          <a:xfrm>
            <a:off x="22151" y="6519446"/>
            <a:ext cx="4239622" cy="323165"/>
          </a:xfrm>
          <a:prstGeom prst="rect">
            <a:avLst/>
          </a:prstGeom>
          <a:noFill/>
        </p:spPr>
        <p:txBody>
          <a:bodyPr wrap="none" rtlCol="0">
            <a:spAutoFit/>
          </a:bodyPr>
          <a:lstStyle/>
          <a:p>
            <a:r>
              <a:rPr lang="en-US" sz="1500" b="0" dirty="0">
                <a:solidFill>
                  <a:schemeClr val="tx1"/>
                </a:solidFill>
                <a:latin typeface="+mn-lt"/>
              </a:rPr>
              <a:t>Choong GM et al. </a:t>
            </a:r>
            <a:r>
              <a:rPr lang="en-US" sz="1500" b="0" i="1" dirty="0">
                <a:solidFill>
                  <a:schemeClr val="tx1"/>
                </a:solidFill>
                <a:latin typeface="+mn-lt"/>
              </a:rPr>
              <a:t>CA Cancer J Clin </a:t>
            </a:r>
            <a:r>
              <a:rPr lang="en-US" sz="1500" b="0" dirty="0">
                <a:solidFill>
                  <a:schemeClr val="tx1"/>
                </a:solidFill>
                <a:latin typeface="+mn-lt"/>
              </a:rPr>
              <a:t>2020;70:355-74.</a:t>
            </a:r>
          </a:p>
        </p:txBody>
      </p:sp>
      <p:graphicFrame>
        <p:nvGraphicFramePr>
          <p:cNvPr id="5" name="Group 36">
            <a:extLst>
              <a:ext uri="{FF2B5EF4-FFF2-40B4-BE49-F238E27FC236}">
                <a16:creationId xmlns:a16="http://schemas.microsoft.com/office/drawing/2014/main" id="{FB83207A-3463-E140-9DEC-EFB2EE2B53CD}"/>
              </a:ext>
            </a:extLst>
          </p:cNvPr>
          <p:cNvGraphicFramePr>
            <a:graphicFrameLocks/>
          </p:cNvGraphicFramePr>
          <p:nvPr>
            <p:extLst>
              <p:ext uri="{D42A27DB-BD31-4B8C-83A1-F6EECF244321}">
                <p14:modId xmlns:p14="http://schemas.microsoft.com/office/powerpoint/2010/main" val="42688248"/>
              </p:ext>
            </p:extLst>
          </p:nvPr>
        </p:nvGraphicFramePr>
        <p:xfrm>
          <a:off x="335361" y="908720"/>
          <a:ext cx="11521277" cy="4739220"/>
        </p:xfrm>
        <a:graphic>
          <a:graphicData uri="http://schemas.openxmlformats.org/drawingml/2006/table">
            <a:tbl>
              <a:tblPr/>
              <a:tblGrid>
                <a:gridCol w="1551049">
                  <a:extLst>
                    <a:ext uri="{9D8B030D-6E8A-4147-A177-3AD203B41FA5}">
                      <a16:colId xmlns:a16="http://schemas.microsoft.com/office/drawing/2014/main" val="20000"/>
                    </a:ext>
                  </a:extLst>
                </a:gridCol>
                <a:gridCol w="3441374">
                  <a:extLst>
                    <a:ext uri="{9D8B030D-6E8A-4147-A177-3AD203B41FA5}">
                      <a16:colId xmlns:a16="http://schemas.microsoft.com/office/drawing/2014/main" val="20001"/>
                    </a:ext>
                  </a:extLst>
                </a:gridCol>
                <a:gridCol w="1685109">
                  <a:extLst>
                    <a:ext uri="{9D8B030D-6E8A-4147-A177-3AD203B41FA5}">
                      <a16:colId xmlns:a16="http://schemas.microsoft.com/office/drawing/2014/main" val="1339906302"/>
                    </a:ext>
                  </a:extLst>
                </a:gridCol>
                <a:gridCol w="3259572">
                  <a:extLst>
                    <a:ext uri="{9D8B030D-6E8A-4147-A177-3AD203B41FA5}">
                      <a16:colId xmlns:a16="http://schemas.microsoft.com/office/drawing/2014/main" val="3541148632"/>
                    </a:ext>
                  </a:extLst>
                </a:gridCol>
                <a:gridCol w="1584173">
                  <a:extLst>
                    <a:ext uri="{9D8B030D-6E8A-4147-A177-3AD203B41FA5}">
                      <a16:colId xmlns:a16="http://schemas.microsoft.com/office/drawing/2014/main" val="3046354275"/>
                    </a:ext>
                  </a:extLst>
                </a:gridCol>
              </a:tblGrid>
              <a:tr h="500806">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Agent</a:t>
                      </a:r>
                    </a:p>
                  </a:txBody>
                  <a:tcPr marL="60827" marR="60827" marT="34307" marB="34307" anchor="b"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Setting</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Pivotal trial(s)</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Regimens</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Year approved</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69116889"/>
                  </a:ext>
                </a:extLst>
              </a:tr>
              <a:tr h="3338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lang="en-US" sz="1800" kern="1200" dirty="0">
                          <a:solidFill>
                            <a:schemeClr val="tx1"/>
                          </a:solidFill>
                          <a:effectLst/>
                          <a:latin typeface="+mn-lt"/>
                          <a:ea typeface="+mn-ea"/>
                          <a:cs typeface="+mn-cs"/>
                        </a:rPr>
                        <a:t>Trastuzumab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 LBC,</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first line</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NSABP-31</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N9831</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BCIRG 006</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HERA</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AC-T-placebo vs AC-T-H </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 vs AC-H vs AC-T-H</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 vs ACT-H vs TC-H</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Observation vs trastuzumab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2006</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33898">
                <a:tc>
                  <a:txBody>
                    <a:bodyPr/>
                    <a:lstStyle/>
                    <a:p>
                      <a:r>
                        <a:rPr lang="en-US" sz="1800" kern="1200" dirty="0" err="1">
                          <a:solidFill>
                            <a:schemeClr val="tx1"/>
                          </a:solidFill>
                          <a:effectLst/>
                          <a:latin typeface="+mn-lt"/>
                          <a:ea typeface="+mn-ea"/>
                          <a:cs typeface="+mn-cs"/>
                        </a:rPr>
                        <a:t>Pertuzumab</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Neoadjuvant HER2+</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NeoSphere</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TD vs PTD vs PT vs PD</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2013</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extLst>
                  <a:ext uri="{0D108BD9-81ED-4DB2-BD59-A6C34878D82A}">
                    <a16:rowId xmlns:a16="http://schemas.microsoft.com/office/drawing/2014/main" val="10002"/>
                  </a:ext>
                </a:extLst>
              </a:tr>
              <a:tr h="333898">
                <a:tc>
                  <a:txBody>
                    <a:bodyPr/>
                    <a:lstStyle/>
                    <a:p>
                      <a:r>
                        <a:rPr lang="en-US" sz="1800" kern="1200" dirty="0" err="1">
                          <a:solidFill>
                            <a:schemeClr val="tx1"/>
                          </a:solidFill>
                          <a:effectLst/>
                          <a:latin typeface="+mn-lt"/>
                          <a:ea typeface="+mn-ea"/>
                          <a:cs typeface="+mn-cs"/>
                        </a:rPr>
                        <a:t>Pertuzumab</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 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APHINITY</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Chemotherapy + trastuzumab</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pertuzumab</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vs placebo</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2017</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4492766"/>
                  </a:ext>
                </a:extLst>
              </a:tr>
              <a:tr h="333898">
                <a:tc>
                  <a:txBody>
                    <a:bodyPr/>
                    <a:lstStyle/>
                    <a:p>
                      <a:r>
                        <a:rPr lang="en-US" sz="1800" kern="1200" dirty="0">
                          <a:solidFill>
                            <a:schemeClr val="tx1"/>
                          </a:solidFill>
                          <a:effectLst/>
                          <a:latin typeface="+mn-lt"/>
                          <a:ea typeface="+mn-ea"/>
                          <a:cs typeface="+mn-cs"/>
                        </a:rPr>
                        <a:t>Neratinib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Extended adjuvant</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HER2+ 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ExteNET</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Placebo vs neratinib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2017</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extLst>
                  <a:ext uri="{0D108BD9-81ED-4DB2-BD59-A6C34878D82A}">
                    <a16:rowId xmlns:a16="http://schemas.microsoft.com/office/drawing/2014/main" val="1423018235"/>
                  </a:ext>
                </a:extLst>
              </a:tr>
              <a:tr h="333898">
                <a:tc>
                  <a:txBody>
                    <a:bodyPr/>
                    <a:lstStyle/>
                    <a:p>
                      <a:r>
                        <a:rPr lang="en-US" sz="1800" kern="1200" dirty="0">
                          <a:solidFill>
                            <a:schemeClr val="tx1"/>
                          </a:solidFill>
                          <a:effectLst/>
                          <a:latin typeface="+mn-lt"/>
                          <a:ea typeface="+mn-ea"/>
                          <a:cs typeface="+mn-cs"/>
                        </a:rPr>
                        <a:t>T-DM1</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 LBC with residual disease after neoadjuvant </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taxane</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and trastuzumab-based treatment</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KATHERINE</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Trastuzumab vs T-DM1</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2019</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32427158"/>
                  </a:ext>
                </a:extLst>
              </a:tr>
            </a:tbl>
          </a:graphicData>
        </a:graphic>
      </p:graphicFrame>
      <p:sp>
        <p:nvSpPr>
          <p:cNvPr id="3" name="Rectangle 2">
            <a:extLst>
              <a:ext uri="{FF2B5EF4-FFF2-40B4-BE49-F238E27FC236}">
                <a16:creationId xmlns:a16="http://schemas.microsoft.com/office/drawing/2014/main" id="{9082C6A9-E7CB-E740-BBE7-5265942EC4E4}"/>
              </a:ext>
            </a:extLst>
          </p:cNvPr>
          <p:cNvSpPr/>
          <p:nvPr/>
        </p:nvSpPr>
        <p:spPr>
          <a:xfrm>
            <a:off x="335361" y="5718447"/>
            <a:ext cx="11089232" cy="461665"/>
          </a:xfrm>
          <a:prstGeom prst="rect">
            <a:avLst/>
          </a:prstGeom>
        </p:spPr>
        <p:txBody>
          <a:bodyPr wrap="square">
            <a:spAutoFit/>
          </a:bodyPr>
          <a:lstStyle/>
          <a:p>
            <a:r>
              <a:rPr lang="en-US" sz="1200" b="0" dirty="0">
                <a:solidFill>
                  <a:schemeClr val="tx1"/>
                </a:solidFill>
                <a:latin typeface="Calibri" panose="020F0502020204030204" pitchFamily="34" charset="0"/>
                <a:cs typeface="Calibri" panose="020F0502020204030204" pitchFamily="34" charset="0"/>
              </a:rPr>
              <a:t>LBC = localized breast. cancer; AC = doxorubicin and cyclophosphamide; T = paclitaxel; H = trastuzumab; TC = docetaxel and cyclophosphamide; TD = trastuzumab and docetaxel; PTD = </a:t>
            </a:r>
            <a:r>
              <a:rPr lang="en-US" sz="1200" b="0" dirty="0" err="1">
                <a:solidFill>
                  <a:schemeClr val="tx1"/>
                </a:solidFill>
                <a:latin typeface="Calibri" panose="020F0502020204030204" pitchFamily="34" charset="0"/>
                <a:cs typeface="Calibri" panose="020F0502020204030204" pitchFamily="34" charset="0"/>
              </a:rPr>
              <a:t>pertuzumab</a:t>
            </a:r>
            <a:r>
              <a:rPr lang="en-US" sz="1200" b="0" dirty="0">
                <a:solidFill>
                  <a:schemeClr val="tx1"/>
                </a:solidFill>
                <a:latin typeface="Calibri" panose="020F0502020204030204" pitchFamily="34" charset="0"/>
                <a:cs typeface="Calibri" panose="020F0502020204030204" pitchFamily="34" charset="0"/>
              </a:rPr>
              <a:t>, trastuzumab and docetaxel; PT = </a:t>
            </a:r>
            <a:r>
              <a:rPr lang="en-US" sz="1200" b="0" dirty="0" err="1">
                <a:solidFill>
                  <a:schemeClr val="tx1"/>
                </a:solidFill>
                <a:latin typeface="Calibri" panose="020F0502020204030204" pitchFamily="34" charset="0"/>
                <a:cs typeface="Calibri" panose="020F0502020204030204" pitchFamily="34" charset="0"/>
              </a:rPr>
              <a:t>pertuzumab</a:t>
            </a:r>
            <a:r>
              <a:rPr lang="en-US" sz="1200" b="0" dirty="0">
                <a:solidFill>
                  <a:schemeClr val="tx1"/>
                </a:solidFill>
                <a:latin typeface="Calibri" panose="020F0502020204030204" pitchFamily="34" charset="0"/>
                <a:cs typeface="Calibri" panose="020F0502020204030204" pitchFamily="34" charset="0"/>
              </a:rPr>
              <a:t> and trastuzumab; PD = </a:t>
            </a:r>
            <a:r>
              <a:rPr lang="en-US" sz="1200" b="0" dirty="0" err="1">
                <a:solidFill>
                  <a:schemeClr val="tx1"/>
                </a:solidFill>
                <a:latin typeface="Calibri" panose="020F0502020204030204" pitchFamily="34" charset="0"/>
                <a:cs typeface="Calibri" panose="020F0502020204030204" pitchFamily="34" charset="0"/>
              </a:rPr>
              <a:t>pertuzumab</a:t>
            </a:r>
            <a:r>
              <a:rPr lang="en-US" sz="1200" b="0" dirty="0">
                <a:solidFill>
                  <a:schemeClr val="tx1"/>
                </a:solidFill>
                <a:latin typeface="Calibri" panose="020F0502020204030204" pitchFamily="34" charset="0"/>
                <a:cs typeface="Calibri" panose="020F0502020204030204" pitchFamily="34" charset="0"/>
              </a:rPr>
              <a:t> and docetaxel</a:t>
            </a:r>
          </a:p>
        </p:txBody>
      </p:sp>
    </p:spTree>
    <p:extLst>
      <p:ext uri="{BB962C8B-B14F-4D97-AF65-F5344CB8AC3E}">
        <p14:creationId xmlns:p14="http://schemas.microsoft.com/office/powerpoint/2010/main" val="2137673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3276-2564-10E8-4999-93C9A84ECC62}"/>
              </a:ext>
            </a:extLst>
          </p:cNvPr>
          <p:cNvSpPr>
            <a:spLocks noGrp="1"/>
          </p:cNvSpPr>
          <p:nvPr>
            <p:ph type="title"/>
          </p:nvPr>
        </p:nvSpPr>
        <p:spPr/>
        <p:txBody>
          <a:bodyPr/>
          <a:lstStyle/>
          <a:p>
            <a:r>
              <a:rPr lang="en-US" dirty="0"/>
              <a:t>Flow of Neoadjuvant and Adjuvant Therapy in Breast Cancer</a:t>
            </a:r>
          </a:p>
        </p:txBody>
      </p:sp>
      <p:pic>
        <p:nvPicPr>
          <p:cNvPr id="4" name="Picture 3" descr="Diagram&#10;&#10;Description automatically generated">
            <a:extLst>
              <a:ext uri="{FF2B5EF4-FFF2-40B4-BE49-F238E27FC236}">
                <a16:creationId xmlns:a16="http://schemas.microsoft.com/office/drawing/2014/main" id="{82801ACB-E74D-6849-60C8-B804D2CE6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156431"/>
            <a:ext cx="11593288" cy="2683732"/>
          </a:xfrm>
          <a:prstGeom prst="rect">
            <a:avLst/>
          </a:prstGeom>
        </p:spPr>
      </p:pic>
      <p:sp>
        <p:nvSpPr>
          <p:cNvPr id="6" name="TextBox 5">
            <a:extLst>
              <a:ext uri="{FF2B5EF4-FFF2-40B4-BE49-F238E27FC236}">
                <a16:creationId xmlns:a16="http://schemas.microsoft.com/office/drawing/2014/main" id="{4DAE7805-1613-2907-A304-94861C7A74AB}"/>
              </a:ext>
            </a:extLst>
          </p:cNvPr>
          <p:cNvSpPr txBox="1"/>
          <p:nvPr/>
        </p:nvSpPr>
        <p:spPr>
          <a:xfrm>
            <a:off x="191344" y="6477098"/>
            <a:ext cx="418082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Krawczyk N et al. Cancers 2022 Jun 18;14(12):3002.</a:t>
            </a:r>
          </a:p>
        </p:txBody>
      </p:sp>
    </p:spTree>
    <p:extLst>
      <p:ext uri="{BB962C8B-B14F-4D97-AF65-F5344CB8AC3E}">
        <p14:creationId xmlns:p14="http://schemas.microsoft.com/office/powerpoint/2010/main" val="1084256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BAE9B78E-703E-D236-07CA-B448572E0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3518162"/>
            <a:ext cx="7824192" cy="3196761"/>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50AA5C08-22DB-D9B0-8E97-378108328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548680"/>
            <a:ext cx="5748022" cy="3168352"/>
          </a:xfrm>
          <a:prstGeom prst="rect">
            <a:avLst/>
          </a:prstGeom>
        </p:spPr>
      </p:pic>
      <p:sp>
        <p:nvSpPr>
          <p:cNvPr id="6" name="TextBox 5">
            <a:extLst>
              <a:ext uri="{FF2B5EF4-FFF2-40B4-BE49-F238E27FC236}">
                <a16:creationId xmlns:a16="http://schemas.microsoft.com/office/drawing/2014/main" id="{230D8CF7-8795-ADEF-78C4-A7FBF80FE4C1}"/>
              </a:ext>
            </a:extLst>
          </p:cNvPr>
          <p:cNvSpPr txBox="1"/>
          <p:nvPr/>
        </p:nvSpPr>
        <p:spPr>
          <a:xfrm>
            <a:off x="2646207" y="548680"/>
            <a:ext cx="3249608" cy="369332"/>
          </a:xfrm>
          <a:prstGeom prst="rect">
            <a:avLst/>
          </a:prstGeom>
          <a:noFill/>
        </p:spPr>
        <p:txBody>
          <a:bodyPr wrap="none" rtlCol="0">
            <a:spAutoFit/>
          </a:bodyPr>
          <a:lstStyle/>
          <a:p>
            <a:r>
              <a:rPr lang="en-US" sz="1800" i="1" dirty="0">
                <a:solidFill>
                  <a:srgbClr val="8D3A7B"/>
                </a:solidFill>
              </a:rPr>
              <a:t>Ann Oncol </a:t>
            </a:r>
            <a:r>
              <a:rPr lang="en-US" sz="1800" dirty="0">
                <a:solidFill>
                  <a:srgbClr val="8D3A7B"/>
                </a:solidFill>
              </a:rPr>
              <a:t>2017;28:2768-72.</a:t>
            </a:r>
          </a:p>
        </p:txBody>
      </p:sp>
      <p:sp>
        <p:nvSpPr>
          <p:cNvPr id="9" name="TextBox 8">
            <a:extLst>
              <a:ext uri="{FF2B5EF4-FFF2-40B4-BE49-F238E27FC236}">
                <a16:creationId xmlns:a16="http://schemas.microsoft.com/office/drawing/2014/main" id="{65207C98-8E09-0B0B-527E-B7FD1987337A}"/>
              </a:ext>
            </a:extLst>
          </p:cNvPr>
          <p:cNvSpPr txBox="1"/>
          <p:nvPr/>
        </p:nvSpPr>
        <p:spPr>
          <a:xfrm>
            <a:off x="7536160" y="3549520"/>
            <a:ext cx="3480440" cy="369332"/>
          </a:xfrm>
          <a:prstGeom prst="rect">
            <a:avLst/>
          </a:prstGeom>
          <a:noFill/>
        </p:spPr>
        <p:txBody>
          <a:bodyPr wrap="none" rtlCol="0">
            <a:spAutoFit/>
          </a:bodyPr>
          <a:lstStyle/>
          <a:p>
            <a:r>
              <a:rPr lang="en-US" sz="1800" i="1" dirty="0">
                <a:solidFill>
                  <a:srgbClr val="B20538"/>
                </a:solidFill>
              </a:rPr>
              <a:t>Lancet Oncol </a:t>
            </a:r>
            <a:r>
              <a:rPr lang="en-US" sz="1800" dirty="0">
                <a:solidFill>
                  <a:srgbClr val="B20538"/>
                </a:solidFill>
              </a:rPr>
              <a:t>2022;23:625-35. </a:t>
            </a:r>
          </a:p>
        </p:txBody>
      </p:sp>
    </p:spTree>
    <p:extLst>
      <p:ext uri="{BB962C8B-B14F-4D97-AF65-F5344CB8AC3E}">
        <p14:creationId xmlns:p14="http://schemas.microsoft.com/office/powerpoint/2010/main" val="15050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headphones&#10;&#10;Description automatically generated">
            <a:extLst>
              <a:ext uri="{FF2B5EF4-FFF2-40B4-BE49-F238E27FC236}">
                <a16:creationId xmlns:a16="http://schemas.microsoft.com/office/drawing/2014/main" id="{117B6E55-DDEB-461F-D644-1B19185B6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84" y="404664"/>
            <a:ext cx="2511602" cy="141277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F053ACA-13FE-672B-EC99-2A0FD153048A}"/>
              </a:ext>
            </a:extLst>
          </p:cNvPr>
          <p:cNvSpPr txBox="1"/>
          <p:nvPr/>
        </p:nvSpPr>
        <p:spPr>
          <a:xfrm>
            <a:off x="2916484" y="404664"/>
            <a:ext cx="3179516" cy="1077218"/>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Alan B </a:t>
            </a:r>
            <a:r>
              <a:rPr lang="en-US" sz="1600" dirty="0" err="1">
                <a:solidFill>
                  <a:schemeClr val="tx1"/>
                </a:solidFill>
                <a:latin typeface="Calibri" panose="020F0502020204030204" pitchFamily="34" charset="0"/>
                <a:cs typeface="Calibri" panose="020F0502020204030204" pitchFamily="34" charset="0"/>
              </a:rPr>
              <a:t>Astrow</a:t>
            </a:r>
            <a:r>
              <a:rPr lang="en-US" sz="1600" dirty="0">
                <a:solidFill>
                  <a:schemeClr val="tx1"/>
                </a:solidFill>
                <a:latin typeface="Calibri" panose="020F0502020204030204" pitchFamily="34" charset="0"/>
                <a:cs typeface="Calibri" panose="020F0502020204030204" pitchFamily="34" charset="0"/>
              </a:rPr>
              <a:t>, MD </a:t>
            </a:r>
          </a:p>
          <a:p>
            <a:r>
              <a:rPr lang="en-US" sz="1600" b="0" dirty="0" err="1">
                <a:solidFill>
                  <a:schemeClr val="tx1"/>
                </a:solidFill>
                <a:latin typeface="Calibri" panose="020F0502020204030204" pitchFamily="34" charset="0"/>
                <a:cs typeface="Calibri" panose="020F0502020204030204" pitchFamily="34" charset="0"/>
              </a:rPr>
              <a:t>NewYork</a:t>
            </a:r>
            <a:r>
              <a:rPr lang="en-US" sz="1600" b="0" dirty="0">
                <a:solidFill>
                  <a:schemeClr val="tx1"/>
                </a:solidFill>
                <a:latin typeface="Calibri" panose="020F0502020204030204" pitchFamily="34" charset="0"/>
                <a:cs typeface="Calibri" panose="020F0502020204030204" pitchFamily="34" charset="0"/>
              </a:rPr>
              <a:t>-Presbyterian Brooklyn Methodist Hospital </a:t>
            </a:r>
          </a:p>
          <a:p>
            <a:r>
              <a:rPr lang="en-US" sz="1600" b="0" dirty="0">
                <a:solidFill>
                  <a:schemeClr val="tx1"/>
                </a:solidFill>
                <a:latin typeface="Calibri" panose="020F0502020204030204" pitchFamily="34" charset="0"/>
                <a:cs typeface="Calibri" panose="020F0502020204030204" pitchFamily="34" charset="0"/>
              </a:rPr>
              <a:t>Brooklyn, New York </a:t>
            </a:r>
          </a:p>
        </p:txBody>
      </p:sp>
      <p:pic>
        <p:nvPicPr>
          <p:cNvPr id="9" name="Picture 8" descr="A picture containing wall, person, indoor, person&#10;&#10;Description automatically generated">
            <a:extLst>
              <a:ext uri="{FF2B5EF4-FFF2-40B4-BE49-F238E27FC236}">
                <a16:creationId xmlns:a16="http://schemas.microsoft.com/office/drawing/2014/main" id="{DFEC0792-8C74-6D70-27E2-F52442C28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84" y="1988840"/>
            <a:ext cx="2511604" cy="141277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EE6D1E9-BF08-9978-BE71-46AC923163EB}"/>
              </a:ext>
            </a:extLst>
          </p:cNvPr>
          <p:cNvSpPr txBox="1"/>
          <p:nvPr/>
        </p:nvSpPr>
        <p:spPr>
          <a:xfrm>
            <a:off x="2916484" y="1988840"/>
            <a:ext cx="2786982" cy="830997"/>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Shaachi</a:t>
            </a:r>
            <a:r>
              <a:rPr lang="en-US" sz="1600" dirty="0">
                <a:solidFill>
                  <a:schemeClr val="tx1"/>
                </a:solidFill>
                <a:latin typeface="Calibri" panose="020F0502020204030204" pitchFamily="34" charset="0"/>
                <a:cs typeface="Calibri" panose="020F0502020204030204" pitchFamily="34" charset="0"/>
              </a:rPr>
              <a:t> Gupta, MD, MPH </a:t>
            </a:r>
          </a:p>
          <a:p>
            <a:r>
              <a:rPr lang="en-US" sz="1600" b="0" dirty="0">
                <a:solidFill>
                  <a:schemeClr val="tx1"/>
                </a:solidFill>
                <a:latin typeface="Calibri" panose="020F0502020204030204" pitchFamily="34" charset="0"/>
                <a:cs typeface="Calibri" panose="020F0502020204030204" pitchFamily="34" charset="0"/>
              </a:rPr>
              <a:t>Florida Cancer Specialists </a:t>
            </a:r>
          </a:p>
          <a:p>
            <a:r>
              <a:rPr lang="en-US" sz="1600" b="0" dirty="0">
                <a:solidFill>
                  <a:schemeClr val="tx1"/>
                </a:solidFill>
                <a:latin typeface="Calibri" panose="020F0502020204030204" pitchFamily="34" charset="0"/>
                <a:cs typeface="Calibri" panose="020F0502020204030204" pitchFamily="34" charset="0"/>
              </a:rPr>
              <a:t>Lake Worth, Florida </a:t>
            </a:r>
          </a:p>
        </p:txBody>
      </p:sp>
      <p:sp>
        <p:nvSpPr>
          <p:cNvPr id="5" name="TextBox 4">
            <a:extLst>
              <a:ext uri="{FF2B5EF4-FFF2-40B4-BE49-F238E27FC236}">
                <a16:creationId xmlns:a16="http://schemas.microsoft.com/office/drawing/2014/main" id="{4CB4489C-04B4-3148-EE2F-E9800AFA5066}"/>
              </a:ext>
            </a:extLst>
          </p:cNvPr>
          <p:cNvSpPr txBox="1"/>
          <p:nvPr/>
        </p:nvSpPr>
        <p:spPr>
          <a:xfrm>
            <a:off x="2916484" y="3528391"/>
            <a:ext cx="3179516" cy="830997"/>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Zanetta</a:t>
            </a:r>
            <a:r>
              <a:rPr lang="en-US" sz="1600" dirty="0">
                <a:solidFill>
                  <a:schemeClr val="tx1"/>
                </a:solidFill>
                <a:latin typeface="Calibri" panose="020F0502020204030204" pitchFamily="34" charset="0"/>
                <a:cs typeface="Calibri" panose="020F0502020204030204" pitchFamily="34" charset="0"/>
              </a:rPr>
              <a:t> S Lamar, MD </a:t>
            </a:r>
          </a:p>
          <a:p>
            <a:r>
              <a:rPr lang="en-US" sz="1600" b="0" dirty="0">
                <a:solidFill>
                  <a:schemeClr val="tx1"/>
                </a:solidFill>
                <a:latin typeface="Calibri" panose="020F0502020204030204" pitchFamily="34" charset="0"/>
                <a:cs typeface="Calibri" panose="020F0502020204030204" pitchFamily="34" charset="0"/>
              </a:rPr>
              <a:t>Florida Cancer Specialists</a:t>
            </a:r>
          </a:p>
          <a:p>
            <a:r>
              <a:rPr lang="en-US" sz="1600" b="0" dirty="0">
                <a:solidFill>
                  <a:schemeClr val="tx1"/>
                </a:solidFill>
                <a:latin typeface="Calibri" panose="020F0502020204030204" pitchFamily="34" charset="0"/>
                <a:cs typeface="Calibri" panose="020F0502020204030204" pitchFamily="34" charset="0"/>
              </a:rPr>
              <a:t>Naples, Florida</a:t>
            </a:r>
          </a:p>
        </p:txBody>
      </p:sp>
      <p:pic>
        <p:nvPicPr>
          <p:cNvPr id="11" name="Picture 10" descr="A person wearing headphones&#10;&#10;Description automatically generated with medium confidence">
            <a:extLst>
              <a:ext uri="{FF2B5EF4-FFF2-40B4-BE49-F238E27FC236}">
                <a16:creationId xmlns:a16="http://schemas.microsoft.com/office/drawing/2014/main" id="{AAD8A14F-177B-4EC8-0D7A-04D0B2C8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84" y="3528391"/>
            <a:ext cx="2511603" cy="1412777"/>
          </a:xfrm>
          <a:prstGeom prst="rect">
            <a:avLst/>
          </a:prstGeom>
          <a:effectLst>
            <a:outerShdw blurRad="50800" dist="38100" dir="2700000" algn="tl" rotWithShape="0">
              <a:prstClr val="black">
                <a:alpha val="40000"/>
              </a:prstClr>
            </a:outerShdw>
          </a:effectLst>
        </p:spPr>
      </p:pic>
      <p:pic>
        <p:nvPicPr>
          <p:cNvPr id="2" name="Picture 1" descr="A person wearing headphones&#10;&#10;Description automatically generated with low confidence">
            <a:extLst>
              <a:ext uri="{FF2B5EF4-FFF2-40B4-BE49-F238E27FC236}">
                <a16:creationId xmlns:a16="http://schemas.microsoft.com/office/drawing/2014/main" id="{25943AA5-052D-5B72-BFE1-58397F6A8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536" y="404664"/>
            <a:ext cx="2511602" cy="141277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4E5DD0C-D5FA-E6B5-8911-E3CE221D75BC}"/>
              </a:ext>
            </a:extLst>
          </p:cNvPr>
          <p:cNvSpPr txBox="1"/>
          <p:nvPr/>
        </p:nvSpPr>
        <p:spPr>
          <a:xfrm>
            <a:off x="8821140" y="404664"/>
            <a:ext cx="3179516" cy="1077218"/>
          </a:xfrm>
          <a:prstGeom prst="rect">
            <a:avLst/>
          </a:prstGeom>
          <a:noFill/>
        </p:spPr>
        <p:txBody>
          <a:bodyPr wrap="square" rtlCol="0">
            <a:spAutoFit/>
          </a:bodyPr>
          <a:lstStyle/>
          <a:p>
            <a:r>
              <a:rPr lang="en-US" sz="1600" dirty="0" err="1">
                <a:solidFill>
                  <a:schemeClr val="tx1"/>
                </a:solidFill>
                <a:latin typeface="Calibri" panose="020F0502020204030204" pitchFamily="34" charset="0"/>
                <a:cs typeface="Calibri" panose="020F0502020204030204" pitchFamily="34" charset="0"/>
              </a:rPr>
              <a:t>Niyati</a:t>
            </a:r>
            <a:r>
              <a:rPr lang="en-US" sz="1600" dirty="0">
                <a:solidFill>
                  <a:schemeClr val="tx1"/>
                </a:solidFill>
                <a:latin typeface="Calibri" panose="020F0502020204030204" pitchFamily="34" charset="0"/>
                <a:cs typeface="Calibri" panose="020F0502020204030204" pitchFamily="34" charset="0"/>
              </a:rPr>
              <a:t> A </a:t>
            </a:r>
            <a:r>
              <a:rPr lang="en-US" sz="1600" dirty="0" err="1">
                <a:solidFill>
                  <a:schemeClr val="tx1"/>
                </a:solidFill>
                <a:latin typeface="Calibri" panose="020F0502020204030204" pitchFamily="34" charset="0"/>
                <a:cs typeface="Calibri" panose="020F0502020204030204" pitchFamily="34" charset="0"/>
              </a:rPr>
              <a:t>Nathwani</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Carolina Blood and Cancer Care Associates </a:t>
            </a:r>
          </a:p>
          <a:p>
            <a:r>
              <a:rPr lang="en-US" sz="1600" b="0" dirty="0">
                <a:solidFill>
                  <a:schemeClr val="tx1"/>
                </a:solidFill>
                <a:latin typeface="Calibri" panose="020F0502020204030204" pitchFamily="34" charset="0"/>
                <a:cs typeface="Calibri" panose="020F0502020204030204" pitchFamily="34" charset="0"/>
              </a:rPr>
              <a:t>Charlotte, North Carolina </a:t>
            </a:r>
          </a:p>
        </p:txBody>
      </p:sp>
      <p:pic>
        <p:nvPicPr>
          <p:cNvPr id="14" name="Picture 13" descr="A person wearing headphones&#10;&#10;Description automatically generated with medium confidence">
            <a:extLst>
              <a:ext uri="{FF2B5EF4-FFF2-40B4-BE49-F238E27FC236}">
                <a16:creationId xmlns:a16="http://schemas.microsoft.com/office/drawing/2014/main" id="{3B536638-CA0D-4A43-0D65-1D963599C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9536" y="1987154"/>
            <a:ext cx="2514600" cy="1414463"/>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6C82B85-4683-73A6-1B1F-FB2A8707900F}"/>
              </a:ext>
            </a:extLst>
          </p:cNvPr>
          <p:cNvSpPr txBox="1"/>
          <p:nvPr/>
        </p:nvSpPr>
        <p:spPr>
          <a:xfrm>
            <a:off x="8821140" y="1987154"/>
            <a:ext cx="3179516" cy="830997"/>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Chris Prakash, MD </a:t>
            </a:r>
          </a:p>
          <a:p>
            <a:r>
              <a:rPr lang="en-US" sz="1600" b="0" dirty="0">
                <a:solidFill>
                  <a:schemeClr val="tx1"/>
                </a:solidFill>
                <a:latin typeface="Calibri" panose="020F0502020204030204" pitchFamily="34" charset="0"/>
                <a:cs typeface="Calibri" panose="020F0502020204030204" pitchFamily="34" charset="0"/>
              </a:rPr>
              <a:t>US Oncology Research </a:t>
            </a:r>
          </a:p>
          <a:p>
            <a:r>
              <a:rPr lang="en-US" sz="1600" b="0" dirty="0">
                <a:solidFill>
                  <a:schemeClr val="tx1"/>
                </a:solidFill>
                <a:latin typeface="Calibri" panose="020F0502020204030204" pitchFamily="34" charset="0"/>
                <a:cs typeface="Calibri" panose="020F0502020204030204" pitchFamily="34" charset="0"/>
              </a:rPr>
              <a:t>Paris, Texas</a:t>
            </a:r>
          </a:p>
        </p:txBody>
      </p:sp>
      <p:pic>
        <p:nvPicPr>
          <p:cNvPr id="18" name="Picture 17" descr="A person wearing glasses&#10;&#10;Description automatically generated with low confidence">
            <a:extLst>
              <a:ext uri="{FF2B5EF4-FFF2-40B4-BE49-F238E27FC236}">
                <a16:creationId xmlns:a16="http://schemas.microsoft.com/office/drawing/2014/main" id="{AF43C72E-E4F3-B689-E1F7-5B35E9DFA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884" y="5093418"/>
            <a:ext cx="2514600" cy="1414463"/>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99E5BAC8-25C1-4AAC-73FC-81DA5AC38C78}"/>
              </a:ext>
            </a:extLst>
          </p:cNvPr>
          <p:cNvSpPr txBox="1"/>
          <p:nvPr/>
        </p:nvSpPr>
        <p:spPr>
          <a:xfrm>
            <a:off x="2916484" y="5093418"/>
            <a:ext cx="3118083" cy="830997"/>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Joanna </a:t>
            </a:r>
            <a:r>
              <a:rPr lang="en-US" sz="1600" dirty="0" err="1">
                <a:solidFill>
                  <a:schemeClr val="tx1"/>
                </a:solidFill>
                <a:latin typeface="Calibri" panose="020F0502020204030204" pitchFamily="34" charset="0"/>
                <a:cs typeface="Calibri" panose="020F0502020204030204" pitchFamily="34" charset="0"/>
              </a:rPr>
              <a:t>Metzner-Sadurski</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University of South Carolina </a:t>
            </a:r>
          </a:p>
          <a:p>
            <a:r>
              <a:rPr lang="en-US" sz="1600" b="0" dirty="0">
                <a:solidFill>
                  <a:schemeClr val="tx1"/>
                </a:solidFill>
                <a:latin typeface="Calibri" panose="020F0502020204030204" pitchFamily="34" charset="0"/>
                <a:cs typeface="Calibri" panose="020F0502020204030204" pitchFamily="34" charset="0"/>
              </a:rPr>
              <a:t>Greenwood, South Carolina </a:t>
            </a:r>
          </a:p>
        </p:txBody>
      </p:sp>
      <p:pic>
        <p:nvPicPr>
          <p:cNvPr id="20" name="Picture 19" descr="A person wearing headphones&#10;&#10;Description automatically generated">
            <a:extLst>
              <a:ext uri="{FF2B5EF4-FFF2-40B4-BE49-F238E27FC236}">
                <a16:creationId xmlns:a16="http://schemas.microsoft.com/office/drawing/2014/main" id="{CAE174B1-54A4-C80D-F5B0-682057B0C1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9536" y="3501008"/>
            <a:ext cx="2514600" cy="1414462"/>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17DA2549-DAD5-6025-7D3F-3E33F9F9FB27}"/>
              </a:ext>
            </a:extLst>
          </p:cNvPr>
          <p:cNvSpPr txBox="1"/>
          <p:nvPr/>
        </p:nvSpPr>
        <p:spPr>
          <a:xfrm>
            <a:off x="8821140" y="3501008"/>
            <a:ext cx="2958008" cy="830997"/>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Raman </a:t>
            </a:r>
            <a:r>
              <a:rPr lang="en-US" sz="1600" dirty="0" err="1">
                <a:solidFill>
                  <a:schemeClr val="tx1"/>
                </a:solidFill>
                <a:latin typeface="Calibri" panose="020F0502020204030204" pitchFamily="34" charset="0"/>
                <a:cs typeface="Calibri" panose="020F0502020204030204" pitchFamily="34" charset="0"/>
              </a:rPr>
              <a:t>Sood</a:t>
            </a:r>
            <a:r>
              <a:rPr lang="en-US" sz="1600"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Brooks Memorial Hospital  </a:t>
            </a:r>
          </a:p>
          <a:p>
            <a:r>
              <a:rPr lang="en-US" sz="1600" b="0" dirty="0">
                <a:solidFill>
                  <a:schemeClr val="tx1"/>
                </a:solidFill>
                <a:latin typeface="Calibri" panose="020F0502020204030204" pitchFamily="34" charset="0"/>
                <a:cs typeface="Calibri" panose="020F0502020204030204" pitchFamily="34" charset="0"/>
              </a:rPr>
              <a:t>Dunkirk, New York</a:t>
            </a:r>
          </a:p>
        </p:txBody>
      </p:sp>
    </p:spTree>
    <p:extLst>
      <p:ext uri="{BB962C8B-B14F-4D97-AF65-F5344CB8AC3E}">
        <p14:creationId xmlns:p14="http://schemas.microsoft.com/office/powerpoint/2010/main" val="3626590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A12D8A-BD46-1740-A8DC-6F5012A17944}"/>
              </a:ext>
            </a:extLst>
          </p:cNvPr>
          <p:cNvSpPr>
            <a:spLocks noGrp="1"/>
          </p:cNvSpPr>
          <p:nvPr>
            <p:ph type="title"/>
          </p:nvPr>
        </p:nvSpPr>
        <p:spPr/>
        <p:txBody>
          <a:bodyPr/>
          <a:lstStyle/>
          <a:p>
            <a:r>
              <a:rPr lang="en-US" dirty="0"/>
              <a:t>Adjuvant Dynamic Marker-Adjusted Personalized Therapy (ADAPT) Trial: Umbrella Trial Design</a:t>
            </a:r>
          </a:p>
        </p:txBody>
      </p:sp>
      <p:pic>
        <p:nvPicPr>
          <p:cNvPr id="9" name="Picture 8">
            <a:extLst>
              <a:ext uri="{FF2B5EF4-FFF2-40B4-BE49-F238E27FC236}">
                <a16:creationId xmlns:a16="http://schemas.microsoft.com/office/drawing/2014/main" id="{73C125E2-768C-0F4A-BBE6-A70E0D03B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88" y="1568450"/>
            <a:ext cx="11300592" cy="4092798"/>
          </a:xfrm>
          <a:prstGeom prst="rect">
            <a:avLst/>
          </a:prstGeom>
        </p:spPr>
      </p:pic>
      <p:sp>
        <p:nvSpPr>
          <p:cNvPr id="10" name="TextBox 9">
            <a:extLst>
              <a:ext uri="{FF2B5EF4-FFF2-40B4-BE49-F238E27FC236}">
                <a16:creationId xmlns:a16="http://schemas.microsoft.com/office/drawing/2014/main" id="{A4C28DDD-226C-994D-A87C-DC900EBB6B22}"/>
              </a:ext>
            </a:extLst>
          </p:cNvPr>
          <p:cNvSpPr txBox="1"/>
          <p:nvPr/>
        </p:nvSpPr>
        <p:spPr>
          <a:xfrm>
            <a:off x="119336" y="6490211"/>
            <a:ext cx="303576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Hofmann D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Trials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2013;14:261.</a:t>
            </a:r>
          </a:p>
        </p:txBody>
      </p:sp>
    </p:spTree>
    <p:extLst>
      <p:ext uri="{BB962C8B-B14F-4D97-AF65-F5344CB8AC3E}">
        <p14:creationId xmlns:p14="http://schemas.microsoft.com/office/powerpoint/2010/main" val="195467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02078-99B3-BC81-60AA-4291797BB2CB}"/>
              </a:ext>
            </a:extLst>
          </p:cNvPr>
          <p:cNvSpPr>
            <a:spLocks noGrp="1"/>
          </p:cNvSpPr>
          <p:nvPr>
            <p:ph type="title"/>
          </p:nvPr>
        </p:nvSpPr>
        <p:spPr>
          <a:xfrm>
            <a:off x="912286" y="29236"/>
            <a:ext cx="10358967" cy="1143000"/>
          </a:xfrm>
        </p:spPr>
        <p:txBody>
          <a:bodyPr/>
          <a:lstStyle/>
          <a:p>
            <a:r>
              <a:rPr lang="en-US" dirty="0"/>
              <a:t>ADAPT HER2-Positive Schema</a:t>
            </a:r>
          </a:p>
        </p:txBody>
      </p:sp>
      <p:pic>
        <p:nvPicPr>
          <p:cNvPr id="5" name="Picture 4">
            <a:extLst>
              <a:ext uri="{FF2B5EF4-FFF2-40B4-BE49-F238E27FC236}">
                <a16:creationId xmlns:a16="http://schemas.microsoft.com/office/drawing/2014/main" id="{152DA4C1-E74E-4BB0-F3D1-45D206B4BC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79576" y="1052736"/>
            <a:ext cx="7920880" cy="5323871"/>
          </a:xfrm>
          <a:prstGeom prst="rect">
            <a:avLst/>
          </a:prstGeom>
        </p:spPr>
      </p:pic>
      <p:sp>
        <p:nvSpPr>
          <p:cNvPr id="6" name="TextBox 5">
            <a:extLst>
              <a:ext uri="{FF2B5EF4-FFF2-40B4-BE49-F238E27FC236}">
                <a16:creationId xmlns:a16="http://schemas.microsoft.com/office/drawing/2014/main" id="{CF8D9AC5-8EC6-C993-0307-5D44D8B2F544}"/>
              </a:ext>
            </a:extLst>
          </p:cNvPr>
          <p:cNvSpPr txBox="1"/>
          <p:nvPr/>
        </p:nvSpPr>
        <p:spPr>
          <a:xfrm>
            <a:off x="0" y="6505599"/>
            <a:ext cx="347197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Nitz U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2022;23:625-35.</a:t>
            </a:r>
          </a:p>
        </p:txBody>
      </p:sp>
      <p:sp>
        <p:nvSpPr>
          <p:cNvPr id="2" name="TextBox 1">
            <a:extLst>
              <a:ext uri="{FF2B5EF4-FFF2-40B4-BE49-F238E27FC236}">
                <a16:creationId xmlns:a16="http://schemas.microsoft.com/office/drawing/2014/main" id="{23DD4AE7-3154-FA41-9AAF-CDC2204236E5}"/>
              </a:ext>
            </a:extLst>
          </p:cNvPr>
          <p:cNvSpPr txBox="1"/>
          <p:nvPr/>
        </p:nvSpPr>
        <p:spPr>
          <a:xfrm>
            <a:off x="6410265" y="4077072"/>
            <a:ext cx="693847" cy="216024"/>
          </a:xfrm>
          <a:prstGeom prst="rect">
            <a:avLst/>
          </a:prstGeom>
          <a:solidFill>
            <a:srgbClr val="010101"/>
          </a:solidFill>
        </p:spPr>
        <p:txBody>
          <a:bodyPr wrap="none" lIns="0" tIns="0" rIns="0" bIns="0" rtlCol="0">
            <a:noAutofit/>
          </a:bodyPr>
          <a:lstStyle/>
          <a:p>
            <a:r>
              <a:rPr lang="en-US" sz="1200" b="0" dirty="0">
                <a:solidFill>
                  <a:srgbClr val="FFFF00"/>
                </a:solidFill>
              </a:rPr>
              <a:t>+ </a:t>
            </a:r>
            <a:r>
              <a:rPr lang="en-US" sz="1200" b="0" dirty="0" err="1">
                <a:solidFill>
                  <a:srgbClr val="FFFF00"/>
                </a:solidFill>
              </a:rPr>
              <a:t>Taxane</a:t>
            </a:r>
            <a:endParaRPr lang="en-US" sz="1200" b="0" dirty="0">
              <a:solidFill>
                <a:srgbClr val="FFFF00"/>
              </a:solidFill>
            </a:endParaRPr>
          </a:p>
        </p:txBody>
      </p:sp>
      <p:sp>
        <p:nvSpPr>
          <p:cNvPr id="7" name="TextBox 6">
            <a:extLst>
              <a:ext uri="{FF2B5EF4-FFF2-40B4-BE49-F238E27FC236}">
                <a16:creationId xmlns:a16="http://schemas.microsoft.com/office/drawing/2014/main" id="{BA232514-7BED-DC49-845E-3479B7573761}"/>
              </a:ext>
            </a:extLst>
          </p:cNvPr>
          <p:cNvSpPr txBox="1"/>
          <p:nvPr/>
        </p:nvSpPr>
        <p:spPr>
          <a:xfrm>
            <a:off x="4510213" y="4094885"/>
            <a:ext cx="693847" cy="216024"/>
          </a:xfrm>
          <a:prstGeom prst="rect">
            <a:avLst/>
          </a:prstGeom>
          <a:solidFill>
            <a:srgbClr val="010101"/>
          </a:solidFill>
        </p:spPr>
        <p:txBody>
          <a:bodyPr wrap="none" lIns="0" tIns="0" rIns="0" bIns="0" rtlCol="0">
            <a:noAutofit/>
          </a:bodyPr>
          <a:lstStyle/>
          <a:p>
            <a:r>
              <a:rPr lang="en-US" sz="1200" b="0" dirty="0">
                <a:solidFill>
                  <a:srgbClr val="FFFF00"/>
                </a:solidFill>
              </a:rPr>
              <a:t>+ </a:t>
            </a:r>
            <a:r>
              <a:rPr lang="en-US" sz="1200" b="0" dirty="0" err="1">
                <a:solidFill>
                  <a:srgbClr val="FFFF00"/>
                </a:solidFill>
              </a:rPr>
              <a:t>Taxane</a:t>
            </a:r>
            <a:endParaRPr lang="en-US" sz="1200" b="0" dirty="0">
              <a:solidFill>
                <a:srgbClr val="FFFF00"/>
              </a:solidFill>
            </a:endParaRPr>
          </a:p>
        </p:txBody>
      </p:sp>
    </p:spTree>
    <p:extLst>
      <p:ext uri="{BB962C8B-B14F-4D97-AF65-F5344CB8AC3E}">
        <p14:creationId xmlns:p14="http://schemas.microsoft.com/office/powerpoint/2010/main" val="3597636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D0734-819B-C74F-773D-85856BB13142}"/>
              </a:ext>
            </a:extLst>
          </p:cNvPr>
          <p:cNvSpPr>
            <a:spLocks noGrp="1"/>
          </p:cNvSpPr>
          <p:nvPr>
            <p:ph type="title"/>
          </p:nvPr>
        </p:nvSpPr>
        <p:spPr/>
        <p:txBody>
          <a:bodyPr/>
          <a:lstStyle/>
          <a:p>
            <a:r>
              <a:rPr lang="en-US" dirty="0"/>
              <a:t>WSG ADAPT Neoadjuvant Studies for HER2-Positive Disease</a:t>
            </a:r>
          </a:p>
        </p:txBody>
      </p:sp>
      <p:graphicFrame>
        <p:nvGraphicFramePr>
          <p:cNvPr id="5" name="Table 5">
            <a:extLst>
              <a:ext uri="{FF2B5EF4-FFF2-40B4-BE49-F238E27FC236}">
                <a16:creationId xmlns:a16="http://schemas.microsoft.com/office/drawing/2014/main" id="{34DD50CD-28B0-EF93-273D-8DB424E7613B}"/>
              </a:ext>
            </a:extLst>
          </p:cNvPr>
          <p:cNvGraphicFramePr>
            <a:graphicFrameLocks noGrp="1"/>
          </p:cNvGraphicFramePr>
          <p:nvPr>
            <p:ph idx="1"/>
            <p:extLst>
              <p:ext uri="{D42A27DB-BD31-4B8C-83A1-F6EECF244321}">
                <p14:modId xmlns:p14="http://schemas.microsoft.com/office/powerpoint/2010/main" val="4120264041"/>
              </p:ext>
            </p:extLst>
          </p:nvPr>
        </p:nvGraphicFramePr>
        <p:xfrm>
          <a:off x="335360" y="1416050"/>
          <a:ext cx="11593288" cy="3945169"/>
        </p:xfrm>
        <a:graphic>
          <a:graphicData uri="http://schemas.openxmlformats.org/drawingml/2006/table">
            <a:tbl>
              <a:tblPr firstRow="1" bandRow="1">
                <a:tableStyleId>{21E4AEA4-8DFA-4A89-87EB-49C32662AFE0}</a:tableStyleId>
              </a:tblPr>
              <a:tblGrid>
                <a:gridCol w="1728192">
                  <a:extLst>
                    <a:ext uri="{9D8B030D-6E8A-4147-A177-3AD203B41FA5}">
                      <a16:colId xmlns:a16="http://schemas.microsoft.com/office/drawing/2014/main" val="4011043612"/>
                    </a:ext>
                  </a:extLst>
                </a:gridCol>
                <a:gridCol w="1656184">
                  <a:extLst>
                    <a:ext uri="{9D8B030D-6E8A-4147-A177-3AD203B41FA5}">
                      <a16:colId xmlns:a16="http://schemas.microsoft.com/office/drawing/2014/main" val="2169090507"/>
                    </a:ext>
                  </a:extLst>
                </a:gridCol>
                <a:gridCol w="2232248">
                  <a:extLst>
                    <a:ext uri="{9D8B030D-6E8A-4147-A177-3AD203B41FA5}">
                      <a16:colId xmlns:a16="http://schemas.microsoft.com/office/drawing/2014/main" val="1388773918"/>
                    </a:ext>
                  </a:extLst>
                </a:gridCol>
                <a:gridCol w="2304256">
                  <a:extLst>
                    <a:ext uri="{9D8B030D-6E8A-4147-A177-3AD203B41FA5}">
                      <a16:colId xmlns:a16="http://schemas.microsoft.com/office/drawing/2014/main" val="4291403828"/>
                    </a:ext>
                  </a:extLst>
                </a:gridCol>
                <a:gridCol w="3672408">
                  <a:extLst>
                    <a:ext uri="{9D8B030D-6E8A-4147-A177-3AD203B41FA5}">
                      <a16:colId xmlns:a16="http://schemas.microsoft.com/office/drawing/2014/main" val="949583363"/>
                    </a:ext>
                  </a:extLst>
                </a:gridCol>
              </a:tblGrid>
              <a:tr h="557884">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N and setting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Treatment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err="1"/>
                        <a:t>pCR</a:t>
                      </a:r>
                      <a:r>
                        <a:rPr lang="en-US" dirty="0"/>
                        <a:t> rate*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Survival</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82623242"/>
                  </a:ext>
                </a:extLst>
              </a:tr>
              <a:tr h="1375605">
                <a:tc>
                  <a:txBody>
                    <a:bodyPr/>
                    <a:lstStyle/>
                    <a:p>
                      <a:r>
                        <a:rPr lang="en-US" b="1" dirty="0">
                          <a:solidFill>
                            <a:srgbClr val="0070C0"/>
                          </a:solidFill>
                        </a:rPr>
                        <a:t>WSG-ADAPT HER2+/HR-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r>
                        <a:rPr lang="en-US" dirty="0"/>
                        <a:t>134</a:t>
                      </a:r>
                    </a:p>
                    <a:p>
                      <a:r>
                        <a:rPr lang="en-US" dirty="0"/>
                        <a:t>ER/PR-negative</a:t>
                      </a:r>
                    </a:p>
                    <a:p>
                      <a:r>
                        <a:rPr lang="en-US" dirty="0"/>
                        <a:t>cT1-4c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285750" indent="-285750">
                        <a:buFont typeface="Arial" panose="020B0604020202020204" pitchFamily="34" charset="0"/>
                        <a:buChar char="•"/>
                      </a:pPr>
                      <a:r>
                        <a:rPr lang="en-US" dirty="0"/>
                        <a:t>Trastuzumab + </a:t>
                      </a:r>
                      <a:r>
                        <a:rPr lang="en-US" dirty="0" err="1"/>
                        <a:t>pertuzumab</a:t>
                      </a:r>
                      <a:endParaRPr lang="en-US" dirty="0"/>
                    </a:p>
                    <a:p>
                      <a:pPr marL="285750" indent="-285750">
                        <a:buFont typeface="Arial" panose="020B0604020202020204" pitchFamily="34" charset="0"/>
                        <a:buChar char="•"/>
                      </a:pPr>
                      <a:r>
                        <a:rPr lang="en-US" dirty="0"/>
                        <a:t>Trastuzumab + </a:t>
                      </a:r>
                      <a:r>
                        <a:rPr lang="en-US" dirty="0" err="1"/>
                        <a:t>pertuzumab</a:t>
                      </a:r>
                      <a:r>
                        <a:rPr lang="en-US" dirty="0"/>
                        <a:t> + paclitaxel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r>
                        <a:rPr lang="en-US" dirty="0"/>
                        <a:t>34.4%  vs 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r>
                        <a:rPr lang="en-US" b="1" dirty="0"/>
                        <a:t>5-year </a:t>
                      </a:r>
                      <a:r>
                        <a:rPr lang="en-US" b="1" dirty="0" err="1"/>
                        <a:t>iDFS</a:t>
                      </a:r>
                      <a:endParaRPr lang="en-US" b="1" dirty="0"/>
                    </a:p>
                    <a:p>
                      <a:r>
                        <a:rPr lang="en-US" dirty="0"/>
                        <a:t>87% vs 98%</a:t>
                      </a:r>
                    </a:p>
                    <a:p>
                      <a:r>
                        <a:rPr lang="en-US" b="1" dirty="0"/>
                        <a:t>5-year </a:t>
                      </a:r>
                      <a:r>
                        <a:rPr lang="en-US" b="1" dirty="0" err="1"/>
                        <a:t>dDFS</a:t>
                      </a:r>
                      <a:endParaRPr lang="en-US" b="1" dirty="0"/>
                    </a:p>
                    <a:p>
                      <a:r>
                        <a:rPr lang="en-US" dirty="0"/>
                        <a:t>92% vs 98%</a:t>
                      </a:r>
                    </a:p>
                    <a:p>
                      <a:r>
                        <a:rPr lang="en-US" b="1" dirty="0"/>
                        <a:t>5-year OS</a:t>
                      </a:r>
                    </a:p>
                    <a:p>
                      <a:r>
                        <a:rPr lang="en-US" dirty="0"/>
                        <a:t>94% vs 98%</a:t>
                      </a:r>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754223570"/>
                  </a:ext>
                </a:extLst>
              </a:tr>
              <a:tr h="1375605">
                <a:tc>
                  <a:txBody>
                    <a:bodyPr/>
                    <a:lstStyle/>
                    <a:p>
                      <a:r>
                        <a:rPr lang="en-US" b="1" dirty="0">
                          <a:solidFill>
                            <a:srgbClr val="0070C0"/>
                          </a:solidFill>
                        </a:rPr>
                        <a:t>WSG-ADAPT-TP HER2+/HR+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375</a:t>
                      </a:r>
                    </a:p>
                    <a:p>
                      <a:r>
                        <a:rPr lang="en-US" dirty="0"/>
                        <a:t>ER and/or PR-positive</a:t>
                      </a:r>
                    </a:p>
                    <a:p>
                      <a:r>
                        <a:rPr lang="en-US" dirty="0"/>
                        <a:t>cT1-4c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T-DM1</a:t>
                      </a:r>
                    </a:p>
                    <a:p>
                      <a:pPr marL="285750" indent="-285750">
                        <a:buFont typeface="Arial" panose="020B0604020202020204" pitchFamily="34" charset="0"/>
                        <a:buChar char="•"/>
                      </a:pPr>
                      <a:r>
                        <a:rPr lang="en-US" dirty="0"/>
                        <a:t>T-DM1 + ET</a:t>
                      </a:r>
                    </a:p>
                    <a:p>
                      <a:pPr marL="285750" indent="-285750">
                        <a:buFont typeface="Arial" panose="020B0604020202020204" pitchFamily="34" charset="0"/>
                        <a:buChar char="•"/>
                      </a:pPr>
                      <a:r>
                        <a:rPr lang="en-US" dirty="0"/>
                        <a:t>Trastuzumab + 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41% vs 41.5% vs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kern="1200" dirty="0">
                          <a:solidFill>
                            <a:schemeClr val="dk1"/>
                          </a:solidFill>
                          <a:effectLst/>
                          <a:latin typeface="+mn-lt"/>
                          <a:ea typeface="+mn-ea"/>
                          <a:cs typeface="+mn-cs"/>
                        </a:rPr>
                        <a:t>5-year DFS </a:t>
                      </a:r>
                    </a:p>
                    <a:p>
                      <a:r>
                        <a:rPr lang="en-US" sz="1800" kern="1200" dirty="0">
                          <a:solidFill>
                            <a:schemeClr val="dk1"/>
                          </a:solidFill>
                          <a:effectLst/>
                          <a:latin typeface="+mn-lt"/>
                          <a:ea typeface="+mn-ea"/>
                          <a:cs typeface="+mn-cs"/>
                        </a:rPr>
                        <a:t>88.9% vs 85.3% vs 84.6%</a:t>
                      </a:r>
                    </a:p>
                    <a:p>
                      <a:r>
                        <a:rPr lang="en-US" sz="1800" b="1" kern="1200" dirty="0">
                          <a:solidFill>
                            <a:schemeClr val="dk1"/>
                          </a:solidFill>
                          <a:effectLst/>
                          <a:latin typeface="+mn-lt"/>
                          <a:ea typeface="+mn-ea"/>
                          <a:cs typeface="+mn-cs"/>
                        </a:rPr>
                        <a:t>5-year OS</a:t>
                      </a:r>
                    </a:p>
                    <a:p>
                      <a:r>
                        <a:rPr lang="en-US" sz="1800" kern="1200" dirty="0">
                          <a:solidFill>
                            <a:schemeClr val="dk1"/>
                          </a:solidFill>
                          <a:effectLst/>
                          <a:latin typeface="+mn-lt"/>
                          <a:ea typeface="+mn-ea"/>
                          <a:cs typeface="+mn-cs"/>
                        </a:rPr>
                        <a:t>97.2% vs 96.4% vs 96.3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6013212"/>
                  </a:ext>
                </a:extLst>
              </a:tr>
            </a:tbl>
          </a:graphicData>
        </a:graphic>
      </p:graphicFrame>
      <p:sp>
        <p:nvSpPr>
          <p:cNvPr id="6" name="TextBox 5">
            <a:extLst>
              <a:ext uri="{FF2B5EF4-FFF2-40B4-BE49-F238E27FC236}">
                <a16:creationId xmlns:a16="http://schemas.microsoft.com/office/drawing/2014/main" id="{4558D42E-5844-9043-EB65-468C9E0560A1}"/>
              </a:ext>
            </a:extLst>
          </p:cNvPr>
          <p:cNvSpPr txBox="1"/>
          <p:nvPr/>
        </p:nvSpPr>
        <p:spPr>
          <a:xfrm>
            <a:off x="335360" y="5438301"/>
            <a:ext cx="11141371" cy="584775"/>
          </a:xfrm>
          <a:prstGeom prst="rect">
            <a:avLst/>
          </a:prstGeom>
          <a:noFill/>
        </p:spPr>
        <p:txBody>
          <a:bodyPr wrap="square" rtlCol="0">
            <a:spAutoFit/>
          </a:bodyPr>
          <a:lstStyle/>
          <a:p>
            <a:r>
              <a:rPr lang="en-US" sz="1600" b="0" dirty="0" err="1">
                <a:solidFill>
                  <a:schemeClr val="tx1"/>
                </a:solidFill>
                <a:latin typeface="Calibri" panose="020F0502020204030204" pitchFamily="34" charset="0"/>
                <a:cs typeface="Calibri" panose="020F0502020204030204" pitchFamily="34" charset="0"/>
              </a:rPr>
              <a:t>pCR</a:t>
            </a:r>
            <a:r>
              <a:rPr lang="en-US" sz="1600" b="0" dirty="0">
                <a:solidFill>
                  <a:schemeClr val="tx1"/>
                </a:solidFill>
                <a:latin typeface="Calibri" panose="020F0502020204030204" pitchFamily="34" charset="0"/>
                <a:cs typeface="Calibri" panose="020F0502020204030204" pitchFamily="34" charset="0"/>
              </a:rPr>
              <a:t> = pathologic complete response; </a:t>
            </a:r>
            <a:r>
              <a:rPr lang="en-US" sz="1600" b="0" dirty="0" err="1">
                <a:solidFill>
                  <a:schemeClr val="tx1"/>
                </a:solidFill>
                <a:latin typeface="Calibri" panose="020F0502020204030204" pitchFamily="34" charset="0"/>
                <a:cs typeface="Calibri" panose="020F0502020204030204" pitchFamily="34" charset="0"/>
              </a:rPr>
              <a:t>iDFS</a:t>
            </a:r>
            <a:r>
              <a:rPr lang="en-US" sz="1600" b="0" dirty="0">
                <a:solidFill>
                  <a:schemeClr val="tx1"/>
                </a:solidFill>
                <a:latin typeface="Calibri" panose="020F0502020204030204" pitchFamily="34" charset="0"/>
                <a:cs typeface="Calibri" panose="020F0502020204030204" pitchFamily="34" charset="0"/>
              </a:rPr>
              <a:t> = invasive disease-free survival; </a:t>
            </a:r>
            <a:r>
              <a:rPr lang="en-US" sz="1600" b="0" dirty="0" err="1">
                <a:solidFill>
                  <a:schemeClr val="tx1"/>
                </a:solidFill>
                <a:latin typeface="Calibri" panose="020F0502020204030204" pitchFamily="34" charset="0"/>
                <a:cs typeface="Calibri" panose="020F0502020204030204" pitchFamily="34" charset="0"/>
              </a:rPr>
              <a:t>dDFS</a:t>
            </a:r>
            <a:r>
              <a:rPr lang="en-US" sz="1600" b="0" dirty="0">
                <a:solidFill>
                  <a:schemeClr val="tx1"/>
                </a:solidFill>
                <a:latin typeface="Calibri" panose="020F0502020204030204" pitchFamily="34" charset="0"/>
                <a:cs typeface="Calibri" panose="020F0502020204030204" pitchFamily="34" charset="0"/>
              </a:rPr>
              <a:t> = distant disease-free survival; OS = overall survival; ET = endocrine therapy</a:t>
            </a:r>
          </a:p>
        </p:txBody>
      </p:sp>
      <p:sp>
        <p:nvSpPr>
          <p:cNvPr id="7" name="TextBox 6">
            <a:extLst>
              <a:ext uri="{FF2B5EF4-FFF2-40B4-BE49-F238E27FC236}">
                <a16:creationId xmlns:a16="http://schemas.microsoft.com/office/drawing/2014/main" id="{1579EAA2-2284-7548-912F-AB280B8F7040}"/>
              </a:ext>
            </a:extLst>
          </p:cNvPr>
          <p:cNvSpPr txBox="1"/>
          <p:nvPr/>
        </p:nvSpPr>
        <p:spPr>
          <a:xfrm>
            <a:off x="348254" y="6150041"/>
            <a:ext cx="2305246"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*Defined as ypT0/is ypN0</a:t>
            </a:r>
          </a:p>
        </p:txBody>
      </p:sp>
    </p:spTree>
    <p:extLst>
      <p:ext uri="{BB962C8B-B14F-4D97-AF65-F5344CB8AC3E}">
        <p14:creationId xmlns:p14="http://schemas.microsoft.com/office/powerpoint/2010/main" val="252406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8AE8224-A233-1806-CEF6-A3BA35E13601}"/>
              </a:ext>
            </a:extLst>
          </p:cNvPr>
          <p:cNvPicPr>
            <a:picLocks noChangeAspect="1"/>
          </p:cNvPicPr>
          <p:nvPr/>
        </p:nvPicPr>
        <p:blipFill>
          <a:blip r:embed="rId2"/>
          <a:stretch>
            <a:fillRect/>
          </a:stretch>
        </p:blipFill>
        <p:spPr>
          <a:xfrm>
            <a:off x="325675" y="310858"/>
            <a:ext cx="7983255" cy="2671261"/>
          </a:xfrm>
          <a:prstGeom prst="rect">
            <a:avLst/>
          </a:prstGeom>
        </p:spPr>
      </p:pic>
      <p:sp>
        <p:nvSpPr>
          <p:cNvPr id="6" name="TextBox 5">
            <a:extLst>
              <a:ext uri="{FF2B5EF4-FFF2-40B4-BE49-F238E27FC236}">
                <a16:creationId xmlns:a16="http://schemas.microsoft.com/office/drawing/2014/main" id="{696CF94F-6D6D-864E-A92B-1119C25639A8}"/>
              </a:ext>
            </a:extLst>
          </p:cNvPr>
          <p:cNvSpPr txBox="1"/>
          <p:nvPr/>
        </p:nvSpPr>
        <p:spPr>
          <a:xfrm>
            <a:off x="3981478" y="310858"/>
            <a:ext cx="4229043"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itchFamily="-72" charset="0"/>
                <a:ea typeface="MS PGothic" charset="0"/>
                <a:cs typeface="+mn-cs"/>
              </a:rPr>
              <a:t>Lancet Oncol </a:t>
            </a:r>
            <a:r>
              <a:rPr kumimoji="0" lang="en-US" sz="2000" b="1" i="0" u="none" strike="noStrike" kern="1200" cap="none" spc="0" normalizeH="0" baseline="0" noProof="0" dirty="0">
                <a:ln>
                  <a:noFill/>
                </a:ln>
                <a:solidFill>
                  <a:srgbClr val="C00000"/>
                </a:solidFill>
                <a:effectLst/>
                <a:uLnTx/>
                <a:uFillTx/>
                <a:latin typeface="Arial" pitchFamily="-72" charset="0"/>
                <a:ea typeface="MS PGothic" charset="0"/>
                <a:cs typeface="+mn-cs"/>
              </a:rPr>
              <a:t>2018;9(12):1630-40.</a:t>
            </a:r>
          </a:p>
        </p:txBody>
      </p:sp>
      <p:pic>
        <p:nvPicPr>
          <p:cNvPr id="5" name="Picture 4" descr="Graphical user interface, text, application&#10;&#10;Description automatically generated">
            <a:extLst>
              <a:ext uri="{FF2B5EF4-FFF2-40B4-BE49-F238E27FC236}">
                <a16:creationId xmlns:a16="http://schemas.microsoft.com/office/drawing/2014/main" id="{2D05DDE0-F65A-33FC-80B0-81A0797C6475}"/>
              </a:ext>
            </a:extLst>
          </p:cNvPr>
          <p:cNvPicPr>
            <a:picLocks noChangeAspect="1"/>
          </p:cNvPicPr>
          <p:nvPr/>
        </p:nvPicPr>
        <p:blipFill>
          <a:blip r:embed="rId3"/>
          <a:stretch>
            <a:fillRect/>
          </a:stretch>
        </p:blipFill>
        <p:spPr>
          <a:xfrm>
            <a:off x="2988587" y="3184742"/>
            <a:ext cx="8016833" cy="3362400"/>
          </a:xfrm>
          <a:prstGeom prst="rect">
            <a:avLst/>
          </a:prstGeom>
        </p:spPr>
      </p:pic>
      <p:sp>
        <p:nvSpPr>
          <p:cNvPr id="7" name="TextBox 6">
            <a:extLst>
              <a:ext uri="{FF2B5EF4-FFF2-40B4-BE49-F238E27FC236}">
                <a16:creationId xmlns:a16="http://schemas.microsoft.com/office/drawing/2014/main" id="{EAD044B1-054C-148C-E197-A09109C6D082}"/>
              </a:ext>
            </a:extLst>
          </p:cNvPr>
          <p:cNvSpPr txBox="1"/>
          <p:nvPr/>
        </p:nvSpPr>
        <p:spPr>
          <a:xfrm>
            <a:off x="6997003" y="3335287"/>
            <a:ext cx="383483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pitchFamily="-72" charset="0"/>
                <a:ea typeface="MS PGothic" charset="0"/>
                <a:cs typeface="+mn-cs"/>
              </a:rPr>
              <a:t>JAMA Oncol </a:t>
            </a:r>
            <a:r>
              <a:rPr kumimoji="0" lang="en-US" sz="2000" b="1" i="0" u="none" strike="noStrike" kern="1200" cap="none" spc="0" normalizeH="0" baseline="0" noProof="0" dirty="0">
                <a:ln>
                  <a:noFill/>
                </a:ln>
                <a:solidFill>
                  <a:srgbClr val="FFFFFF"/>
                </a:solidFill>
                <a:effectLst/>
                <a:uLnTx/>
                <a:uFillTx/>
                <a:latin typeface="Arial" pitchFamily="-72" charset="0"/>
                <a:ea typeface="MS PGothic" charset="0"/>
                <a:cs typeface="+mn-cs"/>
              </a:rPr>
              <a:t>2021;7(7):978-84.</a:t>
            </a:r>
          </a:p>
        </p:txBody>
      </p:sp>
    </p:spTree>
    <p:extLst>
      <p:ext uri="{BB962C8B-B14F-4D97-AF65-F5344CB8AC3E}">
        <p14:creationId xmlns:p14="http://schemas.microsoft.com/office/powerpoint/2010/main" val="1242922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6BB95-D6B9-1E21-8219-2E9110DDD2ED}"/>
              </a:ext>
            </a:extLst>
          </p:cNvPr>
          <p:cNvSpPr txBox="1"/>
          <p:nvPr/>
        </p:nvSpPr>
        <p:spPr>
          <a:xfrm>
            <a:off x="70928" y="6528117"/>
            <a:ext cx="6093912"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van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Ramshorst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2018;9(12):1630-40.</a:t>
            </a:r>
          </a:p>
        </p:txBody>
      </p:sp>
      <p:sp>
        <p:nvSpPr>
          <p:cNvPr id="7" name="Title 6">
            <a:extLst>
              <a:ext uri="{FF2B5EF4-FFF2-40B4-BE49-F238E27FC236}">
                <a16:creationId xmlns:a16="http://schemas.microsoft.com/office/drawing/2014/main" id="{21509E06-AB63-AB58-C0C1-80F416FC3EE1}"/>
              </a:ext>
            </a:extLst>
          </p:cNvPr>
          <p:cNvSpPr>
            <a:spLocks noGrp="1"/>
          </p:cNvSpPr>
          <p:nvPr>
            <p:ph type="title"/>
          </p:nvPr>
        </p:nvSpPr>
        <p:spPr>
          <a:xfrm>
            <a:off x="916516" y="329883"/>
            <a:ext cx="10358967" cy="1143000"/>
          </a:xfrm>
        </p:spPr>
        <p:txBody>
          <a:bodyPr/>
          <a:lstStyle/>
          <a:p>
            <a:pPr algn="l"/>
            <a:r>
              <a:rPr lang="en-US" dirty="0"/>
              <a:t>TRAIN-2: </a:t>
            </a:r>
            <a:r>
              <a:rPr lang="en-US" dirty="0" err="1"/>
              <a:t>pCR</a:t>
            </a:r>
            <a:r>
              <a:rPr lang="en-US" dirty="0"/>
              <a:t> Rates and Key Toxicity Differences with Anthracycline- and Non-Anthracycline-Containing Regimens</a:t>
            </a:r>
          </a:p>
        </p:txBody>
      </p:sp>
      <p:graphicFrame>
        <p:nvGraphicFramePr>
          <p:cNvPr id="8" name="Chart 7">
            <a:extLst>
              <a:ext uri="{FF2B5EF4-FFF2-40B4-BE49-F238E27FC236}">
                <a16:creationId xmlns:a16="http://schemas.microsoft.com/office/drawing/2014/main" id="{47008021-1753-3EBA-B61E-19D4F9D14136}"/>
              </a:ext>
            </a:extLst>
          </p:cNvPr>
          <p:cNvGraphicFramePr/>
          <p:nvPr/>
        </p:nvGraphicFramePr>
        <p:xfrm>
          <a:off x="582930" y="1680211"/>
          <a:ext cx="5737860" cy="38980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ADC2D90-7D8B-DC14-3B07-D8DD0A8F4EDA}"/>
              </a:ext>
            </a:extLst>
          </p:cNvPr>
          <p:cNvSpPr txBox="1"/>
          <p:nvPr/>
        </p:nvSpPr>
        <p:spPr>
          <a:xfrm>
            <a:off x="3117884" y="1846887"/>
            <a:ext cx="1046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PCR Rate</a:t>
            </a:r>
          </a:p>
        </p:txBody>
      </p:sp>
      <p:graphicFrame>
        <p:nvGraphicFramePr>
          <p:cNvPr id="11" name="Chart 10">
            <a:extLst>
              <a:ext uri="{FF2B5EF4-FFF2-40B4-BE49-F238E27FC236}">
                <a16:creationId xmlns:a16="http://schemas.microsoft.com/office/drawing/2014/main" id="{25AC6BFE-F8F2-6B1C-510B-203BDAF7ADC1}"/>
              </a:ext>
            </a:extLst>
          </p:cNvPr>
          <p:cNvGraphicFramePr/>
          <p:nvPr/>
        </p:nvGraphicFramePr>
        <p:xfrm>
          <a:off x="6571607" y="1678625"/>
          <a:ext cx="5315593" cy="389807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390B7FC-EFE1-9A33-B897-86C92B42E049}"/>
              </a:ext>
            </a:extLst>
          </p:cNvPr>
          <p:cNvSpPr txBox="1"/>
          <p:nvPr/>
        </p:nvSpPr>
        <p:spPr>
          <a:xfrm>
            <a:off x="9326880" y="1846887"/>
            <a:ext cx="9006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Toxicity</a:t>
            </a:r>
          </a:p>
        </p:txBody>
      </p:sp>
    </p:spTree>
    <p:extLst>
      <p:ext uri="{BB962C8B-B14F-4D97-AF65-F5344CB8AC3E}">
        <p14:creationId xmlns:p14="http://schemas.microsoft.com/office/powerpoint/2010/main" val="367957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A12D8A-BD46-1740-A8DC-6F5012A17944}"/>
              </a:ext>
            </a:extLst>
          </p:cNvPr>
          <p:cNvSpPr>
            <a:spLocks noGrp="1"/>
          </p:cNvSpPr>
          <p:nvPr>
            <p:ph type="title"/>
          </p:nvPr>
        </p:nvSpPr>
        <p:spPr>
          <a:xfrm>
            <a:off x="916516" y="182087"/>
            <a:ext cx="10358967" cy="1143000"/>
          </a:xfrm>
        </p:spPr>
        <p:txBody>
          <a:bodyPr/>
          <a:lstStyle/>
          <a:p>
            <a:r>
              <a:rPr lang="en-US" dirty="0"/>
              <a:t>TRAIN-2: Three-Year Follow-Up Summary</a:t>
            </a:r>
          </a:p>
        </p:txBody>
      </p:sp>
      <p:sp>
        <p:nvSpPr>
          <p:cNvPr id="10" name="TextBox 9">
            <a:extLst>
              <a:ext uri="{FF2B5EF4-FFF2-40B4-BE49-F238E27FC236}">
                <a16:creationId xmlns:a16="http://schemas.microsoft.com/office/drawing/2014/main" id="{A4C28DDD-226C-994D-A87C-DC900EBB6B22}"/>
              </a:ext>
            </a:extLst>
          </p:cNvPr>
          <p:cNvSpPr txBox="1"/>
          <p:nvPr/>
        </p:nvSpPr>
        <p:spPr>
          <a:xfrm>
            <a:off x="191344" y="6469404"/>
            <a:ext cx="43948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van der Voort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JAMA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2021;7(7):978-84.</a:t>
            </a:r>
          </a:p>
        </p:txBody>
      </p:sp>
      <p:sp>
        <p:nvSpPr>
          <p:cNvPr id="8" name="TextBox 7">
            <a:extLst>
              <a:ext uri="{FF2B5EF4-FFF2-40B4-BE49-F238E27FC236}">
                <a16:creationId xmlns:a16="http://schemas.microsoft.com/office/drawing/2014/main" id="{F6BB6DAE-4440-C974-8724-D3FB442149F4}"/>
              </a:ext>
            </a:extLst>
          </p:cNvPr>
          <p:cNvSpPr txBox="1"/>
          <p:nvPr/>
        </p:nvSpPr>
        <p:spPr>
          <a:xfrm>
            <a:off x="503583" y="1138376"/>
            <a:ext cx="11321918" cy="707886"/>
          </a:xfrm>
          <a:prstGeom prst="rect">
            <a:avLst/>
          </a:prstGeom>
          <a:noFill/>
        </p:spPr>
        <p:txBody>
          <a:bodyPr wrap="square" rtlCol="0">
            <a:spAutoFit/>
          </a:bodyPr>
          <a:lstStyle/>
          <a:p>
            <a:pPr marL="34290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TRAIN-2 is not powered to detect differences for </a:t>
            </a:r>
            <a:r>
              <a:rPr lang="en-US" sz="2000" b="0" dirty="0">
                <a:solidFill>
                  <a:srgbClr val="000000"/>
                </a:solidFill>
                <a:latin typeface="Calibri"/>
                <a:cs typeface="+mn-cs"/>
              </a:rPr>
              <a:t>event-free survival (</a:t>
            </a: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EFS) and OS secondary endpoints, and results are for descriptive purposes</a:t>
            </a:r>
          </a:p>
        </p:txBody>
      </p:sp>
      <p:graphicFrame>
        <p:nvGraphicFramePr>
          <p:cNvPr id="11" name="Table 6">
            <a:extLst>
              <a:ext uri="{FF2B5EF4-FFF2-40B4-BE49-F238E27FC236}">
                <a16:creationId xmlns:a16="http://schemas.microsoft.com/office/drawing/2014/main" id="{5CABF0C7-ACA0-03CB-26A1-FC773211E109}"/>
              </a:ext>
            </a:extLst>
          </p:cNvPr>
          <p:cNvGraphicFramePr>
            <a:graphicFrameLocks/>
          </p:cNvGraphicFramePr>
          <p:nvPr>
            <p:extLst>
              <p:ext uri="{D42A27DB-BD31-4B8C-83A1-F6EECF244321}">
                <p14:modId xmlns:p14="http://schemas.microsoft.com/office/powerpoint/2010/main" val="2162883452"/>
              </p:ext>
            </p:extLst>
          </p:nvPr>
        </p:nvGraphicFramePr>
        <p:xfrm>
          <a:off x="767409" y="2132856"/>
          <a:ext cx="11058092" cy="1889760"/>
        </p:xfrm>
        <a:graphic>
          <a:graphicData uri="http://schemas.openxmlformats.org/drawingml/2006/table">
            <a:tbl>
              <a:tblPr firstRow="1" bandRow="1">
                <a:tableStyleId>{21E4AEA4-8DFA-4A89-87EB-49C32662AFE0}</a:tableStyleId>
              </a:tblPr>
              <a:tblGrid>
                <a:gridCol w="2736305">
                  <a:extLst>
                    <a:ext uri="{9D8B030D-6E8A-4147-A177-3AD203B41FA5}">
                      <a16:colId xmlns:a16="http://schemas.microsoft.com/office/drawing/2014/main" val="3321362073"/>
                    </a:ext>
                  </a:extLst>
                </a:gridCol>
                <a:gridCol w="3312368">
                  <a:extLst>
                    <a:ext uri="{9D8B030D-6E8A-4147-A177-3AD203B41FA5}">
                      <a16:colId xmlns:a16="http://schemas.microsoft.com/office/drawing/2014/main" val="2410813576"/>
                    </a:ext>
                  </a:extLst>
                </a:gridCol>
                <a:gridCol w="3384376">
                  <a:extLst>
                    <a:ext uri="{9D8B030D-6E8A-4147-A177-3AD203B41FA5}">
                      <a16:colId xmlns:a16="http://schemas.microsoft.com/office/drawing/2014/main" val="2756465536"/>
                    </a:ext>
                  </a:extLst>
                </a:gridCol>
                <a:gridCol w="1625043">
                  <a:extLst>
                    <a:ext uri="{9D8B030D-6E8A-4147-A177-3AD203B41FA5}">
                      <a16:colId xmlns:a16="http://schemas.microsoft.com/office/drawing/2014/main" val="878407893"/>
                    </a:ext>
                  </a:extLst>
                </a:gridCol>
              </a:tblGrid>
              <a:tr h="370840">
                <a:tc>
                  <a:txBody>
                    <a:bodyPr/>
                    <a:lstStyle/>
                    <a:p>
                      <a:r>
                        <a:rPr lang="en-US" sz="2000" dirty="0"/>
                        <a:t>Endpoint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Anthracycline group</a:t>
                      </a:r>
                    </a:p>
                    <a:p>
                      <a:pPr algn="ctr"/>
                      <a:r>
                        <a:rPr lang="en-US" sz="2000" dirty="0"/>
                        <a:t>(n = 219)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err="1"/>
                        <a:t>Nonanthracycline</a:t>
                      </a:r>
                      <a:r>
                        <a:rPr lang="en-US" sz="2000" dirty="0"/>
                        <a:t> group</a:t>
                      </a:r>
                    </a:p>
                    <a:p>
                      <a:pPr algn="ctr"/>
                      <a:r>
                        <a:rPr lang="en-US" sz="2000" dirty="0"/>
                        <a:t>(N = 219)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HR</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29264283"/>
                  </a:ext>
                </a:extLst>
              </a:tr>
              <a:tr h="370840">
                <a:tc>
                  <a:txBody>
                    <a:bodyPr/>
                    <a:lstStyle/>
                    <a:p>
                      <a:r>
                        <a:rPr lang="en-US" sz="2000" dirty="0"/>
                        <a:t>3-y EFS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3894181"/>
                  </a:ext>
                </a:extLst>
              </a:tr>
              <a:tr h="370840">
                <a:tc>
                  <a:txBody>
                    <a:bodyPr/>
                    <a:lstStyle/>
                    <a:p>
                      <a:r>
                        <a:rPr lang="en-US" sz="2000" dirty="0"/>
                        <a:t>3-y OS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97.7%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98.2%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0.91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71348018"/>
                  </a:ext>
                </a:extLst>
              </a:tr>
              <a:tr h="370840">
                <a:tc gridSpan="4">
                  <a:txBody>
                    <a:bodyPr/>
                    <a:lstStyle/>
                    <a:p>
                      <a:pPr algn="ctr"/>
                      <a:r>
                        <a:rPr lang="en-US" sz="2000" dirty="0"/>
                        <a:t>Results were irrespective of hormone receptor and nodal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96360340"/>
                  </a:ext>
                </a:extLst>
              </a:tr>
            </a:tbl>
          </a:graphicData>
        </a:graphic>
      </p:graphicFrame>
      <p:sp>
        <p:nvSpPr>
          <p:cNvPr id="12" name="TextBox 11">
            <a:extLst>
              <a:ext uri="{FF2B5EF4-FFF2-40B4-BE49-F238E27FC236}">
                <a16:creationId xmlns:a16="http://schemas.microsoft.com/office/drawing/2014/main" id="{43DE72CD-49C8-C94D-6995-70634DBDB13A}"/>
              </a:ext>
            </a:extLst>
          </p:cNvPr>
          <p:cNvSpPr txBox="1"/>
          <p:nvPr/>
        </p:nvSpPr>
        <p:spPr>
          <a:xfrm>
            <a:off x="534722" y="4469050"/>
            <a:ext cx="11321918" cy="1754326"/>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mn-cs"/>
              </a:rPr>
              <a:t>pCR</a:t>
            </a: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 in the breast and axillary lymph nodes was associated with DFS (HR 0.42; </a:t>
            </a:r>
            <a:r>
              <a:rPr kumimoji="0" lang="en-US" sz="2000" b="0" i="1" u="none" strike="noStrike" kern="1200" cap="none" spc="0" normalizeH="0" baseline="0" noProof="0" dirty="0">
                <a:ln>
                  <a:noFill/>
                </a:ln>
                <a:solidFill>
                  <a:srgbClr val="000000"/>
                </a:solidFill>
                <a:effectLst/>
                <a:uLnTx/>
                <a:uFillTx/>
                <a:latin typeface="Calibri"/>
                <a:ea typeface="MS PGothic" charset="0"/>
                <a:cs typeface="+mn-cs"/>
              </a:rPr>
              <a:t>p</a:t>
            </a: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 = 0.006)</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bri"/>
              <a:ea typeface="MS PGothic" charset="0"/>
              <a:cs typeface="+mn-cs"/>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A decline in LVEF ≥10% from baseline to less than 50% was more common in patients who received anthracyclines than in those who did not (7.7% vs 3.2%; </a:t>
            </a:r>
            <a:r>
              <a:rPr kumimoji="0" lang="en-US" sz="2000" b="0" i="1" u="none" strike="noStrike" kern="1200" cap="none" spc="0" normalizeH="0" baseline="0" noProof="0" dirty="0">
                <a:ln>
                  <a:noFill/>
                </a:ln>
                <a:solidFill>
                  <a:srgbClr val="000000"/>
                </a:solidFill>
                <a:effectLst/>
                <a:uLnTx/>
                <a:uFillTx/>
                <a:latin typeface="Calibri"/>
                <a:ea typeface="MS PGothic" charset="0"/>
                <a:cs typeface="+mn-cs"/>
              </a:rPr>
              <a:t>p</a:t>
            </a: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 = 0 .04)</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S PGothic" charset="0"/>
              <a:cs typeface="+mn-cs"/>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994779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0C7C764-1F07-9F4C-86C8-7CB3B062F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501650"/>
            <a:ext cx="9652000" cy="5854700"/>
          </a:xfrm>
          <a:prstGeom prst="rect">
            <a:avLst/>
          </a:prstGeom>
        </p:spPr>
      </p:pic>
      <p:sp>
        <p:nvSpPr>
          <p:cNvPr id="5" name="TextBox 4">
            <a:extLst>
              <a:ext uri="{FF2B5EF4-FFF2-40B4-BE49-F238E27FC236}">
                <a16:creationId xmlns:a16="http://schemas.microsoft.com/office/drawing/2014/main" id="{B001C617-61A8-6C44-BBB8-349D8433FA2E}"/>
              </a:ext>
            </a:extLst>
          </p:cNvPr>
          <p:cNvSpPr txBox="1"/>
          <p:nvPr/>
        </p:nvSpPr>
        <p:spPr>
          <a:xfrm>
            <a:off x="5113142" y="5805844"/>
            <a:ext cx="5700600"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74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0074A7"/>
                </a:solidFill>
                <a:effectLst/>
                <a:uLnTx/>
                <a:uFillTx/>
                <a:latin typeface="Arial" pitchFamily="-72" charset="0"/>
                <a:ea typeface="MS PGothic" charset="0"/>
              </a:rPr>
              <a:t>2021 July 20;39(21):2375-85.</a:t>
            </a:r>
          </a:p>
        </p:txBody>
      </p:sp>
      <p:sp>
        <p:nvSpPr>
          <p:cNvPr id="7" name="Rectangle 6">
            <a:extLst>
              <a:ext uri="{FF2B5EF4-FFF2-40B4-BE49-F238E27FC236}">
                <a16:creationId xmlns:a16="http://schemas.microsoft.com/office/drawing/2014/main" id="{422CACB0-D8C6-1F42-B194-0230CC7FCE0B}"/>
              </a:ext>
            </a:extLst>
          </p:cNvPr>
          <p:cNvSpPr/>
          <p:nvPr/>
        </p:nvSpPr>
        <p:spPr bwMode="auto">
          <a:xfrm>
            <a:off x="9912424" y="836712"/>
            <a:ext cx="1009576"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2296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C702-3391-5D4A-ADBA-8C1C0D60FD37}"/>
              </a:ext>
            </a:extLst>
          </p:cNvPr>
          <p:cNvSpPr>
            <a:spLocks noGrp="1"/>
          </p:cNvSpPr>
          <p:nvPr>
            <p:ph type="title"/>
          </p:nvPr>
        </p:nvSpPr>
        <p:spPr/>
        <p:txBody>
          <a:bodyPr/>
          <a:lstStyle/>
          <a:p>
            <a:pPr algn="l"/>
            <a:r>
              <a:rPr lang="en-US" dirty="0"/>
              <a:t>ATEMPT: Invasive Disease-Free Survival (</a:t>
            </a:r>
            <a:r>
              <a:rPr lang="en-US" dirty="0" err="1"/>
              <a:t>iDFS</a:t>
            </a:r>
            <a:r>
              <a:rPr lang="en-US" dirty="0"/>
              <a:t>) and Recurrence-Free Interval (RFI)</a:t>
            </a:r>
          </a:p>
        </p:txBody>
      </p:sp>
      <p:graphicFrame>
        <p:nvGraphicFramePr>
          <p:cNvPr id="5" name="Table 5">
            <a:extLst>
              <a:ext uri="{FF2B5EF4-FFF2-40B4-BE49-F238E27FC236}">
                <a16:creationId xmlns:a16="http://schemas.microsoft.com/office/drawing/2014/main" id="{0A87E0DB-AE76-4442-90B7-94F53551B4C8}"/>
              </a:ext>
            </a:extLst>
          </p:cNvPr>
          <p:cNvGraphicFramePr>
            <a:graphicFrameLocks noGrp="1"/>
          </p:cNvGraphicFramePr>
          <p:nvPr>
            <p:ph idx="1"/>
            <p:extLst>
              <p:ext uri="{D42A27DB-BD31-4B8C-83A1-F6EECF244321}">
                <p14:modId xmlns:p14="http://schemas.microsoft.com/office/powerpoint/2010/main" val="731372372"/>
              </p:ext>
            </p:extLst>
          </p:nvPr>
        </p:nvGraphicFramePr>
        <p:xfrm>
          <a:off x="935102" y="2276872"/>
          <a:ext cx="10358436" cy="2304255"/>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3592986586"/>
                    </a:ext>
                  </a:extLst>
                </a:gridCol>
                <a:gridCol w="3452812">
                  <a:extLst>
                    <a:ext uri="{9D8B030D-6E8A-4147-A177-3AD203B41FA5}">
                      <a16:colId xmlns:a16="http://schemas.microsoft.com/office/drawing/2014/main" val="4277391617"/>
                    </a:ext>
                  </a:extLst>
                </a:gridCol>
                <a:gridCol w="3452812">
                  <a:extLst>
                    <a:ext uri="{9D8B030D-6E8A-4147-A177-3AD203B41FA5}">
                      <a16:colId xmlns:a16="http://schemas.microsoft.com/office/drawing/2014/main" val="1076241395"/>
                    </a:ext>
                  </a:extLst>
                </a:gridCol>
              </a:tblGrid>
              <a:tr h="786683">
                <a:tc>
                  <a:txBody>
                    <a:bodyPr/>
                    <a:lstStyle/>
                    <a:p>
                      <a:r>
                        <a:rPr lang="en-US" sz="2200" dirty="0"/>
                        <a:t>Outcome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2200" dirty="0"/>
                        <a:t>T-DM1</a:t>
                      </a:r>
                    </a:p>
                    <a:p>
                      <a:pPr algn="ctr"/>
                      <a:r>
                        <a:rPr lang="en-US" sz="2200" dirty="0"/>
                        <a:t>(n = 383)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sz="2200" dirty="0"/>
                        <a:t>Paclitaxel/trastuzumab</a:t>
                      </a:r>
                    </a:p>
                    <a:p>
                      <a:pPr algn="ctr"/>
                      <a:r>
                        <a:rPr lang="en-US" sz="2200" dirty="0"/>
                        <a:t>(n = 114)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415715281"/>
                  </a:ext>
                </a:extLst>
              </a:tr>
              <a:tr h="75878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200" dirty="0"/>
                        <a:t>Three-year </a:t>
                      </a:r>
                      <a:r>
                        <a:rPr lang="en-US" sz="2200" dirty="0" err="1"/>
                        <a:t>iDFS</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200" dirty="0"/>
                        <a:t>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200" dirty="0"/>
                        <a:t>93.4%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2485162157"/>
                  </a:ext>
                </a:extLst>
              </a:tr>
              <a:tr h="75878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200" dirty="0"/>
                        <a:t>Three-year RFI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99.2%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94.3%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9246486"/>
                  </a:ext>
                </a:extLst>
              </a:tr>
            </a:tbl>
          </a:graphicData>
        </a:graphic>
      </p:graphicFrame>
      <p:sp>
        <p:nvSpPr>
          <p:cNvPr id="3" name="TextBox 2">
            <a:extLst>
              <a:ext uri="{FF2B5EF4-FFF2-40B4-BE49-F238E27FC236}">
                <a16:creationId xmlns:a16="http://schemas.microsoft.com/office/drawing/2014/main" id="{7AC4AE8D-F24F-8244-9180-99829BDEB636}"/>
              </a:ext>
            </a:extLst>
          </p:cNvPr>
          <p:cNvSpPr txBox="1"/>
          <p:nvPr/>
        </p:nvSpPr>
        <p:spPr>
          <a:xfrm>
            <a:off x="191344" y="6477098"/>
            <a:ext cx="4217693"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Tolaney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t>
            </a:r>
            <a:r>
              <a:rPr lang="en-US" sz="1500" b="0" dirty="0">
                <a:solidFill>
                  <a:srgbClr val="000000"/>
                </a:solidFill>
                <a:latin typeface="Calibri" panose="020F0502020204030204" pitchFamily="34" charset="0"/>
                <a:cs typeface="Calibri" panose="020F0502020204030204" pitchFamily="34" charset="0"/>
              </a:rPr>
              <a:t>;39(21):2375-85.</a:t>
            </a:r>
          </a:p>
        </p:txBody>
      </p:sp>
    </p:spTree>
    <p:extLst>
      <p:ext uri="{BB962C8B-B14F-4D97-AF65-F5344CB8AC3E}">
        <p14:creationId xmlns:p14="http://schemas.microsoft.com/office/powerpoint/2010/main" val="14701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14" y="49630"/>
            <a:ext cx="11804900" cy="747117"/>
          </a:xfrm>
        </p:spPr>
        <p:txBody>
          <a:bodyPr>
            <a:noAutofit/>
          </a:bodyPr>
          <a:lstStyle/>
          <a:p>
            <a:pPr algn="ctr"/>
            <a:r>
              <a:rPr lang="en-US" sz="3200" b="1" cap="all" dirty="0">
                <a:solidFill>
                  <a:srgbClr val="0432FF"/>
                </a:solidFill>
                <a:latin typeface="Calibri" panose="020F0502020204030204" pitchFamily="34" charset="0"/>
                <a:cs typeface="Calibri" panose="020F0502020204030204" pitchFamily="34" charset="0"/>
              </a:rPr>
              <a:t>ATEMPT: </a:t>
            </a:r>
            <a:r>
              <a:rPr lang="en-US" sz="3200" b="1" dirty="0">
                <a:solidFill>
                  <a:srgbClr val="0432FF"/>
                </a:solidFill>
                <a:latin typeface="Calibri" panose="020F0502020204030204" pitchFamily="34" charset="0"/>
                <a:cs typeface="Calibri" panose="020F0502020204030204" pitchFamily="34" charset="0"/>
              </a:rPr>
              <a:t>Clinically Relevant Toxicity</a:t>
            </a:r>
          </a:p>
        </p:txBody>
      </p:sp>
      <p:graphicFrame>
        <p:nvGraphicFramePr>
          <p:cNvPr id="3" name="Table 2">
            <a:extLst>
              <a:ext uri="{FF2B5EF4-FFF2-40B4-BE49-F238E27FC236}">
                <a16:creationId xmlns:a16="http://schemas.microsoft.com/office/drawing/2014/main" id="{29BBE2F4-C337-AC45-9AF2-8596985FA283}"/>
              </a:ext>
            </a:extLst>
          </p:cNvPr>
          <p:cNvGraphicFramePr>
            <a:graphicFrameLocks noGrp="1"/>
          </p:cNvGraphicFramePr>
          <p:nvPr/>
        </p:nvGraphicFramePr>
        <p:xfrm>
          <a:off x="261259" y="772052"/>
          <a:ext cx="11299372" cy="5313895"/>
        </p:xfrm>
        <a:graphic>
          <a:graphicData uri="http://schemas.openxmlformats.org/drawingml/2006/table">
            <a:tbl>
              <a:tblPr firstRow="1" bandRow="1">
                <a:tableStyleId>{5A111915-BE36-4E01-A7E5-04B1672EAD32}</a:tableStyleId>
              </a:tblPr>
              <a:tblGrid>
                <a:gridCol w="5763985">
                  <a:extLst>
                    <a:ext uri="{9D8B030D-6E8A-4147-A177-3AD203B41FA5}">
                      <a16:colId xmlns:a16="http://schemas.microsoft.com/office/drawing/2014/main" val="3544872590"/>
                    </a:ext>
                  </a:extLst>
                </a:gridCol>
                <a:gridCol w="2606323">
                  <a:extLst>
                    <a:ext uri="{9D8B030D-6E8A-4147-A177-3AD203B41FA5}">
                      <a16:colId xmlns:a16="http://schemas.microsoft.com/office/drawing/2014/main" val="341217443"/>
                    </a:ext>
                  </a:extLst>
                </a:gridCol>
                <a:gridCol w="2929064">
                  <a:extLst>
                    <a:ext uri="{9D8B030D-6E8A-4147-A177-3AD203B41FA5}">
                      <a16:colId xmlns:a16="http://schemas.microsoft.com/office/drawing/2014/main" val="1829537113"/>
                    </a:ext>
                  </a:extLst>
                </a:gridCol>
              </a:tblGrid>
              <a:tr h="580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Clinically Relevant Toxicity</a:t>
                      </a:r>
                    </a:p>
                    <a:p>
                      <a:endParaRPr lang="en-US" sz="16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b="1" dirty="0">
                          <a:latin typeface="Arial" panose="020B0604020202020204" pitchFamily="34" charset="0"/>
                          <a:cs typeface="Arial" panose="020B0604020202020204" pitchFamily="34" charset="0"/>
                        </a:rPr>
                        <a:t>T-DM1 (n = 383)</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dirty="0">
                          <a:latin typeface="Arial" panose="020B0604020202020204" pitchFamily="34" charset="0"/>
                          <a:cs typeface="Arial" panose="020B0604020202020204" pitchFamily="34" charset="0"/>
                        </a:rPr>
                        <a:t>TH (n = 114)</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9A8F"/>
                    </a:solidFill>
                  </a:tcPr>
                </a:tc>
                <a:extLst>
                  <a:ext uri="{0D108BD9-81ED-4DB2-BD59-A6C34878D82A}">
                    <a16:rowId xmlns:a16="http://schemas.microsoft.com/office/drawing/2014/main" val="4031162388"/>
                  </a:ext>
                </a:extLst>
              </a:tr>
              <a:tr h="702729">
                <a:tc>
                  <a:txBody>
                    <a:bodyPr/>
                    <a:lstStyle/>
                    <a:p>
                      <a:r>
                        <a:rPr lang="en-US" sz="2000" b="1" dirty="0">
                          <a:latin typeface="Arial" panose="020B0604020202020204" pitchFamily="34" charset="0"/>
                          <a:cs typeface="Arial" panose="020B0604020202020204" pitchFamily="34" charset="0"/>
                        </a:rPr>
                        <a:t>Grade ≥3 nonhematologic toxicity</a:t>
                      </a:r>
                    </a:p>
                    <a:p>
                      <a:endParaRPr lang="en-US" sz="20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9%</a:t>
                      </a:r>
                    </a:p>
                  </a:txBody>
                  <a:tcPr>
                    <a:lnL>
                      <a:noFill/>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11%</a:t>
                      </a:r>
                    </a:p>
                  </a:txBody>
                  <a:tcPr>
                    <a:lnL>
                      <a:noFill/>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658113856"/>
                  </a:ext>
                </a:extLst>
              </a:tr>
              <a:tr h="702729">
                <a:tc>
                  <a:txBody>
                    <a:bodyPr/>
                    <a:lstStyle/>
                    <a:p>
                      <a:r>
                        <a:rPr lang="en-US" sz="2000" b="1" dirty="0">
                          <a:latin typeface="Arial" panose="020B0604020202020204" pitchFamily="34" charset="0"/>
                          <a:cs typeface="Arial" panose="020B0604020202020204" pitchFamily="34" charset="0"/>
                        </a:rPr>
                        <a:t>Grade ≥2 neurotoxicity</a:t>
                      </a:r>
                    </a:p>
                    <a:p>
                      <a:endParaRPr lang="en-US" sz="20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11%</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23%</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064817912"/>
                  </a:ext>
                </a:extLst>
              </a:tr>
              <a:tr h="702729">
                <a:tc>
                  <a:txBody>
                    <a:bodyPr/>
                    <a:lstStyle/>
                    <a:p>
                      <a:r>
                        <a:rPr lang="en-US" sz="2000" b="1" dirty="0">
                          <a:latin typeface="Arial" panose="020B0604020202020204" pitchFamily="34" charset="0"/>
                          <a:cs typeface="Arial" panose="020B0604020202020204" pitchFamily="34" charset="0"/>
                        </a:rPr>
                        <a:t>Grade ≥4 hematologic toxicity</a:t>
                      </a:r>
                    </a:p>
                    <a:p>
                      <a:endParaRPr lang="en-US" sz="20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1%</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0%</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07569976"/>
                  </a:ext>
                </a:extLst>
              </a:tr>
              <a:tr h="702729">
                <a:tc>
                  <a:txBody>
                    <a:bodyPr/>
                    <a:lstStyle/>
                    <a:p>
                      <a:r>
                        <a:rPr lang="en-US" sz="2000" b="1" dirty="0">
                          <a:latin typeface="Arial" panose="020B0604020202020204" pitchFamily="34" charset="0"/>
                          <a:cs typeface="Arial" panose="020B0604020202020204" pitchFamily="34" charset="0"/>
                        </a:rPr>
                        <a:t>Febrile neutropenia</a:t>
                      </a:r>
                    </a:p>
                    <a:p>
                      <a:endParaRPr lang="en-US" sz="20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0%</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2%</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829446177"/>
                  </a:ext>
                </a:extLst>
              </a:tr>
              <a:tr h="702729">
                <a:tc>
                  <a:txBody>
                    <a:bodyPr/>
                    <a:lstStyle/>
                    <a:p>
                      <a:r>
                        <a:rPr lang="en-US" sz="2000" b="1" dirty="0">
                          <a:latin typeface="Arial" panose="020B0604020202020204" pitchFamily="34" charset="0"/>
                          <a:cs typeface="Arial" panose="020B0604020202020204" pitchFamily="34" charset="0"/>
                        </a:rPr>
                        <a:t>Any toxicity requiring dose delay</a:t>
                      </a:r>
                    </a:p>
                    <a:p>
                      <a:endParaRPr lang="en-US" sz="2000" b="1" dirty="0">
                        <a:latin typeface="Arial" panose="020B0604020202020204" pitchFamily="34" charset="0"/>
                        <a:cs typeface="Arial" panose="020B0604020202020204" pitchFamily="34" charset="0"/>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28%</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000" b="1" dirty="0">
                          <a:latin typeface="Arial" panose="020B0604020202020204" pitchFamily="34" charset="0"/>
                          <a:cs typeface="Arial" panose="020B0604020202020204" pitchFamily="34" charset="0"/>
                        </a:rPr>
                        <a:t>26%</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85116841"/>
                  </a:ext>
                </a:extLst>
              </a:tr>
              <a:tr h="702729">
                <a:tc>
                  <a:txBody>
                    <a:bodyPr/>
                    <a:lstStyle/>
                    <a:p>
                      <a:r>
                        <a:rPr lang="en-US" sz="2000" b="1" dirty="0">
                          <a:latin typeface="Arial" panose="020B0604020202020204" pitchFamily="34" charset="0"/>
                          <a:cs typeface="Arial" panose="020B0604020202020204" pitchFamily="34" charset="0"/>
                        </a:rPr>
                        <a:t>Any toxicity requiring early discontinuation</a:t>
                      </a: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17%</a:t>
                      </a:r>
                    </a:p>
                    <a:p>
                      <a:pPr algn="ctr"/>
                      <a:endParaRPr lang="en-US" sz="2000" b="1" dirty="0">
                        <a:latin typeface="Arial" panose="020B0604020202020204" pitchFamily="34" charset="0"/>
                        <a:cs typeface="Arial" panose="020B0604020202020204" pitchFamily="34" charset="0"/>
                      </a:endParaRP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6%</a:t>
                      </a:r>
                    </a:p>
                    <a:p>
                      <a:pPr algn="ctr"/>
                      <a:endParaRPr lang="en-US" sz="2000" b="1" dirty="0">
                        <a:latin typeface="Arial" panose="020B0604020202020204" pitchFamily="34" charset="0"/>
                        <a:cs typeface="Arial" panose="020B0604020202020204" pitchFamily="34" charset="0"/>
                      </a:endParaRP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461070745"/>
                  </a:ext>
                </a:extLst>
              </a:tr>
              <a:tr h="517006">
                <a:tc>
                  <a:txBody>
                    <a:bodyPr/>
                    <a:lstStyle/>
                    <a:p>
                      <a:r>
                        <a:rPr lang="en-US" sz="2000" b="1" dirty="0">
                          <a:latin typeface="Arial" panose="020B0604020202020204" pitchFamily="34" charset="0"/>
                          <a:cs typeface="Arial" panose="020B0604020202020204" pitchFamily="34" charset="0"/>
                        </a:rPr>
                        <a:t>Total</a:t>
                      </a: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ctr"/>
                      <a:r>
                        <a:rPr lang="en-US" sz="2000" b="1" dirty="0">
                          <a:latin typeface="Arial" panose="020B0604020202020204" pitchFamily="34" charset="0"/>
                          <a:cs typeface="Arial" panose="020B0604020202020204" pitchFamily="34" charset="0"/>
                        </a:rPr>
                        <a:t>46%</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ctr"/>
                      <a:r>
                        <a:rPr lang="en-US" sz="2000" b="1" dirty="0">
                          <a:latin typeface="Arial" panose="020B0604020202020204" pitchFamily="34" charset="0"/>
                          <a:cs typeface="Arial" panose="020B0604020202020204" pitchFamily="34" charset="0"/>
                        </a:rPr>
                        <a:t>47%</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2836163"/>
                  </a:ext>
                </a:extLst>
              </a:tr>
            </a:tbl>
          </a:graphicData>
        </a:graphic>
      </p:graphicFrame>
      <p:sp>
        <p:nvSpPr>
          <p:cNvPr id="7" name="Rectangle: Rounded Corners 7">
            <a:extLst>
              <a:ext uri="{FF2B5EF4-FFF2-40B4-BE49-F238E27FC236}">
                <a16:creationId xmlns:a16="http://schemas.microsoft.com/office/drawing/2014/main" id="{7E3785D6-3A19-764A-9F15-B34B2967AB30}"/>
              </a:ext>
            </a:extLst>
          </p:cNvPr>
          <p:cNvSpPr/>
          <p:nvPr/>
        </p:nvSpPr>
        <p:spPr>
          <a:xfrm>
            <a:off x="174313" y="1952215"/>
            <a:ext cx="10760387" cy="6084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7">
            <a:extLst>
              <a:ext uri="{FF2B5EF4-FFF2-40B4-BE49-F238E27FC236}">
                <a16:creationId xmlns:a16="http://schemas.microsoft.com/office/drawing/2014/main" id="{A860E7F6-36AE-DF4E-BF32-C6149A7DA9F4}"/>
              </a:ext>
            </a:extLst>
          </p:cNvPr>
          <p:cNvSpPr/>
          <p:nvPr/>
        </p:nvSpPr>
        <p:spPr>
          <a:xfrm>
            <a:off x="174313" y="4754267"/>
            <a:ext cx="10760387" cy="6084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BE68EB2-118C-374E-841C-54039DFECEA6}"/>
              </a:ext>
            </a:extLst>
          </p:cNvPr>
          <p:cNvSpPr txBox="1"/>
          <p:nvPr/>
        </p:nvSpPr>
        <p:spPr>
          <a:xfrm>
            <a:off x="174313" y="6439037"/>
            <a:ext cx="4174412" cy="323165"/>
          </a:xfrm>
          <a:prstGeom prst="rect">
            <a:avLst/>
          </a:prstGeom>
          <a:noFill/>
        </p:spPr>
        <p:txBody>
          <a:bodyPr wrap="none" rtlCol="0">
            <a:spAutoFit/>
          </a:bodyPr>
          <a:lstStyle/>
          <a:p>
            <a:pPr>
              <a:defRPr/>
            </a:pPr>
            <a:r>
              <a:rPr lang="en-US" sz="1500" b="0" dirty="0" err="1">
                <a:solidFill>
                  <a:srgbClr val="000000"/>
                </a:solidFill>
                <a:latin typeface="Calibri" panose="020F0502020204030204" pitchFamily="34" charset="0"/>
                <a:cs typeface="Calibri" panose="020F0502020204030204" pitchFamily="34" charset="0"/>
              </a:rPr>
              <a:t>Tolaney</a:t>
            </a:r>
            <a:r>
              <a:rPr lang="en-US" sz="1500" b="0" dirty="0">
                <a:solidFill>
                  <a:srgbClr val="000000"/>
                </a:solidFill>
                <a:latin typeface="Calibri" panose="020F0502020204030204" pitchFamily="34" charset="0"/>
                <a:cs typeface="Calibri" panose="020F0502020204030204" pitchFamily="34" charset="0"/>
              </a:rPr>
              <a:t> SM et al. </a:t>
            </a:r>
            <a:r>
              <a:rPr lang="en-US" sz="1500" b="0" i="1" dirty="0">
                <a:solidFill>
                  <a:srgbClr val="000000"/>
                </a:solidFill>
                <a:latin typeface="Calibri" panose="020F0502020204030204" pitchFamily="34"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2021;39(21):2375-85.</a:t>
            </a:r>
          </a:p>
        </p:txBody>
      </p:sp>
    </p:spTree>
    <p:extLst>
      <p:ext uri="{BB962C8B-B14F-4D97-AF65-F5344CB8AC3E}">
        <p14:creationId xmlns:p14="http://schemas.microsoft.com/office/powerpoint/2010/main" val="3125332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D7D-CC88-974B-96F6-A2833E0A6EA1}"/>
              </a:ext>
            </a:extLst>
          </p:cNvPr>
          <p:cNvSpPr>
            <a:spLocks noGrp="1"/>
          </p:cNvSpPr>
          <p:nvPr>
            <p:ph type="title"/>
          </p:nvPr>
        </p:nvSpPr>
        <p:spPr>
          <a:xfrm>
            <a:off x="0" y="116632"/>
            <a:ext cx="12192000" cy="792088"/>
          </a:xfrm>
        </p:spPr>
        <p:txBody>
          <a:bodyPr/>
          <a:lstStyle/>
          <a:p>
            <a:r>
              <a:rPr lang="en-US" dirty="0"/>
              <a:t>Select Ongoing Trials HER2-Positive Localized Breast Cancer</a:t>
            </a:r>
          </a:p>
        </p:txBody>
      </p:sp>
      <p:sp>
        <p:nvSpPr>
          <p:cNvPr id="7" name="TextBox 6">
            <a:extLst>
              <a:ext uri="{FF2B5EF4-FFF2-40B4-BE49-F238E27FC236}">
                <a16:creationId xmlns:a16="http://schemas.microsoft.com/office/drawing/2014/main" id="{8A42F637-6630-104B-8A17-4275EC3F14E2}"/>
              </a:ext>
            </a:extLst>
          </p:cNvPr>
          <p:cNvSpPr txBox="1"/>
          <p:nvPr/>
        </p:nvSpPr>
        <p:spPr>
          <a:xfrm>
            <a:off x="119336" y="6519446"/>
            <a:ext cx="3973717"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www.clinicaltrials.gov</a:t>
            </a:r>
            <a:r>
              <a:rPr kumimoji="0" lang="en-US" sz="1600" b="0" i="0" u="none" strike="noStrike" kern="1200" cap="none" spc="0" normalizeH="0" baseline="0" noProof="0" dirty="0">
                <a:ln>
                  <a:noFill/>
                </a:ln>
                <a:solidFill>
                  <a:srgbClr val="000000"/>
                </a:solidFill>
                <a:effectLst/>
                <a:uLnTx/>
                <a:uFillTx/>
                <a:latin typeface="Calibri"/>
                <a:ea typeface="MS PGothic" charset="0"/>
              </a:rPr>
              <a:t>. Accessed August 2022.</a:t>
            </a:r>
          </a:p>
        </p:txBody>
      </p:sp>
      <p:graphicFrame>
        <p:nvGraphicFramePr>
          <p:cNvPr id="5" name="Group 36">
            <a:extLst>
              <a:ext uri="{FF2B5EF4-FFF2-40B4-BE49-F238E27FC236}">
                <a16:creationId xmlns:a16="http://schemas.microsoft.com/office/drawing/2014/main" id="{FB83207A-3463-E140-9DEC-EFB2EE2B53CD}"/>
              </a:ext>
            </a:extLst>
          </p:cNvPr>
          <p:cNvGraphicFramePr>
            <a:graphicFrameLocks/>
          </p:cNvGraphicFramePr>
          <p:nvPr>
            <p:extLst>
              <p:ext uri="{D42A27DB-BD31-4B8C-83A1-F6EECF244321}">
                <p14:modId xmlns:p14="http://schemas.microsoft.com/office/powerpoint/2010/main" val="4273093724"/>
              </p:ext>
            </p:extLst>
          </p:nvPr>
        </p:nvGraphicFramePr>
        <p:xfrm>
          <a:off x="282493" y="1124744"/>
          <a:ext cx="11521277" cy="4883032"/>
        </p:xfrm>
        <a:graphic>
          <a:graphicData uri="http://schemas.openxmlformats.org/drawingml/2006/table">
            <a:tbl>
              <a:tblPr/>
              <a:tblGrid>
                <a:gridCol w="2202184">
                  <a:extLst>
                    <a:ext uri="{9D8B030D-6E8A-4147-A177-3AD203B41FA5}">
                      <a16:colId xmlns:a16="http://schemas.microsoft.com/office/drawing/2014/main" val="20000"/>
                    </a:ext>
                  </a:extLst>
                </a:gridCol>
                <a:gridCol w="1224643">
                  <a:extLst>
                    <a:ext uri="{9D8B030D-6E8A-4147-A177-3AD203B41FA5}">
                      <a16:colId xmlns:a16="http://schemas.microsoft.com/office/drawing/2014/main" val="20001"/>
                    </a:ext>
                  </a:extLst>
                </a:gridCol>
                <a:gridCol w="1992086">
                  <a:extLst>
                    <a:ext uri="{9D8B030D-6E8A-4147-A177-3AD203B41FA5}">
                      <a16:colId xmlns:a16="http://schemas.microsoft.com/office/drawing/2014/main" val="1339906302"/>
                    </a:ext>
                  </a:extLst>
                </a:gridCol>
                <a:gridCol w="4539342">
                  <a:extLst>
                    <a:ext uri="{9D8B030D-6E8A-4147-A177-3AD203B41FA5}">
                      <a16:colId xmlns:a16="http://schemas.microsoft.com/office/drawing/2014/main" val="3541148632"/>
                    </a:ext>
                  </a:extLst>
                </a:gridCol>
                <a:gridCol w="1563022">
                  <a:extLst>
                    <a:ext uri="{9D8B030D-6E8A-4147-A177-3AD203B41FA5}">
                      <a16:colId xmlns:a16="http://schemas.microsoft.com/office/drawing/2014/main" val="3046354275"/>
                    </a:ext>
                  </a:extLst>
                </a:gridCol>
              </a:tblGrid>
              <a:tr h="784724">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Trial identifier</a:t>
                      </a:r>
                    </a:p>
                  </a:txBody>
                  <a:tcPr marL="60827" marR="60827" marT="34307" marB="34307" anchor="b"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Phase (N)</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Setting</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Regimens</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Estimated completion date</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69116889"/>
                  </a:ext>
                </a:extLst>
              </a:tr>
              <a:tr h="1229372">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lang="en-US" sz="1800" kern="1200" dirty="0">
                          <a:solidFill>
                            <a:schemeClr val="tx1"/>
                          </a:solidFill>
                          <a:effectLst/>
                          <a:latin typeface="+mn-lt"/>
                          <a:ea typeface="+mn-ea"/>
                          <a:cs typeface="+mn-cs"/>
                        </a:rPr>
                        <a:t>CompassHER2 </a:t>
                      </a:r>
                      <a:r>
                        <a:rPr lang="en-US" sz="1800" kern="1200" dirty="0" err="1">
                          <a:solidFill>
                            <a:schemeClr val="tx1"/>
                          </a:solidFill>
                          <a:effectLst/>
                          <a:latin typeface="+mn-lt"/>
                          <a:ea typeface="+mn-ea"/>
                          <a:cs typeface="+mn-cs"/>
                        </a:rPr>
                        <a:t>pCR</a:t>
                      </a:r>
                      <a:endParaRPr lang="en-US" sz="18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lang="en-US" sz="1800" kern="1200" dirty="0">
                          <a:solidFill>
                            <a:schemeClr val="tx1"/>
                          </a:solidFill>
                          <a:effectLst/>
                          <a:latin typeface="+mn-lt"/>
                          <a:ea typeface="+mn-ea"/>
                          <a:cs typeface="+mn-cs"/>
                        </a:rPr>
                        <a:t>(</a:t>
                      </a:r>
                      <a:r>
                        <a:rPr lang="en-US" dirty="0"/>
                        <a:t>NCT04266249)</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II</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 = 2,156)</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Neoadjuvant and adjuvant</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80000"/>
                        <a:buFont typeface="Arial" panose="020B0604020202020204" pitchFamily="34" charset="0"/>
                        <a:buChar char="•"/>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Preoperative chemotherapy + trastuzumab/</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pertuzumab</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t>
                      </a:r>
                    </a:p>
                    <a:p>
                      <a:pPr marL="285750" marR="0" lvl="0" indent="-285750" algn="l" defTabSz="914400" rtl="0" eaLnBrk="0" fontAlgn="base" latinLnBrk="0" hangingPunct="0">
                        <a:lnSpc>
                          <a:spcPct val="100000"/>
                        </a:lnSpc>
                        <a:spcBef>
                          <a:spcPct val="20000"/>
                        </a:spcBef>
                        <a:spcAft>
                          <a:spcPct val="0"/>
                        </a:spcAft>
                        <a:buClr>
                          <a:schemeClr val="tx2"/>
                        </a:buClr>
                        <a:buSzPct val="80000"/>
                        <a:buFont typeface="Arial" panose="020B0604020202020204" pitchFamily="34" charset="0"/>
                        <a:buChar char="•"/>
                        <a:tabLst/>
                      </a:pPr>
                      <a:r>
                        <a:rPr kumimoji="0" lang="en-US" sz="1800" b="0" i="1" u="sng"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If </a:t>
                      </a:r>
                      <a:r>
                        <a:rPr kumimoji="0" lang="en-US" sz="1800" b="0" i="1" u="sng"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pCR</a:t>
                      </a:r>
                      <a:r>
                        <a:rPr kumimoji="0" lang="en-US" sz="1800" b="0" i="1" u="sng"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postoperative trastuzumab/</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pertuzumab</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t>
                      </a:r>
                    </a:p>
                    <a:p>
                      <a:pPr marL="285750" marR="0" lvl="0" indent="-285750" algn="l" defTabSz="914400" rtl="0" eaLnBrk="0" fontAlgn="base" latinLnBrk="0" hangingPunct="0">
                        <a:lnSpc>
                          <a:spcPct val="100000"/>
                        </a:lnSpc>
                        <a:spcBef>
                          <a:spcPct val="20000"/>
                        </a:spcBef>
                        <a:spcAft>
                          <a:spcPct val="0"/>
                        </a:spcAft>
                        <a:buClr>
                          <a:schemeClr val="tx2"/>
                        </a:buClr>
                        <a:buSzPct val="80000"/>
                        <a:buFont typeface="Arial" panose="020B0604020202020204" pitchFamily="34" charset="0"/>
                        <a:buChar char="•"/>
                        <a:tabLst/>
                      </a:pPr>
                      <a:r>
                        <a:rPr kumimoji="0" lang="en-US" sz="1800" b="0" i="1" u="sng"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If residual disease </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postoperative T-DM1 or T-DM1 + tucatinib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2023</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35977">
                <a:tc>
                  <a:txBody>
                    <a:bodyPr/>
                    <a:lstStyle/>
                    <a:p>
                      <a:r>
                        <a:rPr lang="en-US" sz="1800" kern="1200" dirty="0">
                          <a:solidFill>
                            <a:schemeClr val="tx1"/>
                          </a:solidFill>
                          <a:effectLst/>
                          <a:latin typeface="+mn-lt"/>
                          <a:ea typeface="+mn-ea"/>
                          <a:cs typeface="+mn-cs"/>
                        </a:rPr>
                        <a:t>DESTINY-Breast05</a:t>
                      </a:r>
                    </a:p>
                    <a:p>
                      <a:r>
                        <a:rPr lang="en-US" sz="1800" kern="1200" dirty="0">
                          <a:solidFill>
                            <a:schemeClr val="tx1"/>
                          </a:solidFill>
                          <a:effectLst/>
                          <a:latin typeface="+mn-lt"/>
                          <a:ea typeface="+mn-ea"/>
                          <a:cs typeface="+mn-cs"/>
                        </a:rPr>
                        <a:t>(</a:t>
                      </a:r>
                      <a:r>
                        <a:rPr lang="en-US" dirty="0"/>
                        <a:t>NCT04622319)</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III</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 = 1,600)</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High risk, residual disease after neoadjuvant chemotherapy</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9000"/>
                        <a:buFont typeface="Arial" panose="020B0604020202020204" pitchFamily="34" charset="0"/>
                        <a:buChar char="•"/>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Trastuzumab </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deruxtecan</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(T-</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DXd</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t>
                      </a:r>
                    </a:p>
                    <a:p>
                      <a:pPr marL="285750" marR="0" lvl="0" indent="-285750" algn="l" defTabSz="914400" rtl="0" eaLnBrk="0" fontAlgn="base" latinLnBrk="0" hangingPunct="0">
                        <a:lnSpc>
                          <a:spcPct val="100000"/>
                        </a:lnSpc>
                        <a:spcBef>
                          <a:spcPct val="20000"/>
                        </a:spcBef>
                        <a:spcAft>
                          <a:spcPct val="0"/>
                        </a:spcAft>
                        <a:buClr>
                          <a:schemeClr val="tx2"/>
                        </a:buClr>
                        <a:buSzPct val="79000"/>
                        <a:buFont typeface="Arial" panose="020B0604020202020204" pitchFamily="34" charset="0"/>
                        <a:buChar char="•"/>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T-DM1</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2027</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extLst>
                  <a:ext uri="{0D108BD9-81ED-4DB2-BD59-A6C34878D82A}">
                    <a16:rowId xmlns:a16="http://schemas.microsoft.com/office/drawing/2014/main" val="10002"/>
                  </a:ext>
                </a:extLst>
              </a:tr>
              <a:tr h="435977">
                <a:tc>
                  <a:txBody>
                    <a:bodyPr/>
                    <a:lstStyle/>
                    <a:p>
                      <a:r>
                        <a:rPr lang="en-US" sz="1800" kern="1200" dirty="0">
                          <a:solidFill>
                            <a:schemeClr val="tx1"/>
                          </a:solidFill>
                          <a:effectLst/>
                          <a:latin typeface="+mn-lt"/>
                          <a:ea typeface="+mn-ea"/>
                          <a:cs typeface="+mn-cs"/>
                        </a:rPr>
                        <a:t>DESTINY-Breast11</a:t>
                      </a:r>
                    </a:p>
                    <a:p>
                      <a:r>
                        <a:rPr lang="en-US" sz="1800" kern="1200" dirty="0">
                          <a:solidFill>
                            <a:schemeClr val="tx1"/>
                          </a:solidFill>
                          <a:effectLst/>
                          <a:latin typeface="+mn-lt"/>
                          <a:ea typeface="+mn-ea"/>
                          <a:cs typeface="+mn-cs"/>
                        </a:rPr>
                        <a:t>(</a:t>
                      </a:r>
                      <a:r>
                        <a:rPr lang="en-US" dirty="0"/>
                        <a:t>NCT05113251)</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III</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 = 624)</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Neoadjuvant, </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high risk</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9000"/>
                        <a:buFont typeface="Arial" panose="020B0604020202020204" pitchFamily="34" charset="0"/>
                        <a:buChar char="•"/>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DXd</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p>
                      <a:pPr marL="285750" marR="0" lvl="0" indent="-285750" algn="l" defTabSz="914400" rtl="0" eaLnBrk="0" fontAlgn="base" latinLnBrk="0" hangingPunct="0">
                        <a:lnSpc>
                          <a:spcPct val="100000"/>
                        </a:lnSpc>
                        <a:spcBef>
                          <a:spcPct val="20000"/>
                        </a:spcBef>
                        <a:spcAft>
                          <a:spcPct val="0"/>
                        </a:spcAft>
                        <a:buClr>
                          <a:schemeClr val="tx2"/>
                        </a:buClr>
                        <a:buSzPct val="79000"/>
                        <a:buFont typeface="Arial" panose="020B0604020202020204" pitchFamily="34" charset="0"/>
                        <a:buChar char="•"/>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DXd</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sym typeface="Wingdings" pitchFamily="2" charset="2"/>
                        </a:rPr>
                        <a:t> THP</a:t>
                      </a:r>
                    </a:p>
                    <a:p>
                      <a:pPr marL="285750" marR="0" lvl="0" indent="-285750" algn="l" defTabSz="914400" rtl="0" eaLnBrk="0" fontAlgn="base" latinLnBrk="0" hangingPunct="0">
                        <a:lnSpc>
                          <a:spcPct val="100000"/>
                        </a:lnSpc>
                        <a:spcBef>
                          <a:spcPct val="20000"/>
                        </a:spcBef>
                        <a:spcAft>
                          <a:spcPct val="0"/>
                        </a:spcAft>
                        <a:buClr>
                          <a:schemeClr val="tx2"/>
                        </a:buClr>
                        <a:buSzPct val="79000"/>
                        <a:buFont typeface="Arial" panose="020B0604020202020204" pitchFamily="34" charset="0"/>
                        <a:buChar char="•"/>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sym typeface="Wingdings" pitchFamily="2" charset="2"/>
                        </a:rPr>
                        <a:t>AC  THP</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2024</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98689661"/>
                  </a:ext>
                </a:extLst>
              </a:tr>
            </a:tbl>
          </a:graphicData>
        </a:graphic>
      </p:graphicFrame>
      <p:sp>
        <p:nvSpPr>
          <p:cNvPr id="6" name="TextBox 5">
            <a:extLst>
              <a:ext uri="{FF2B5EF4-FFF2-40B4-BE49-F238E27FC236}">
                <a16:creationId xmlns:a16="http://schemas.microsoft.com/office/drawing/2014/main" id="{A1C4E1FB-5B6D-7A42-9A5A-36B4DFC2AF73}"/>
              </a:ext>
            </a:extLst>
          </p:cNvPr>
          <p:cNvSpPr txBox="1"/>
          <p:nvPr/>
        </p:nvSpPr>
        <p:spPr>
          <a:xfrm>
            <a:off x="286761" y="6055806"/>
            <a:ext cx="4056752" cy="338554"/>
          </a:xfrm>
          <a:prstGeom prst="rect">
            <a:avLst/>
          </a:prstGeom>
          <a:noFill/>
        </p:spPr>
        <p:txBody>
          <a:bodyPr wrap="none" rtlCol="0">
            <a:spAutoFit/>
          </a:bodyPr>
          <a:lstStyle/>
          <a:p>
            <a:pPr lvl="0">
              <a:defRPr/>
            </a:pPr>
            <a:r>
              <a:rPr lang="en-US" sz="1600" b="0" dirty="0">
                <a:solidFill>
                  <a:srgbClr val="000000"/>
                </a:solidFill>
                <a:latin typeface="Calibri"/>
              </a:rPr>
              <a:t>THP = paclitaxel, trastuzumab and </a:t>
            </a:r>
            <a:r>
              <a:rPr lang="en-US" sz="1600" b="0" dirty="0" err="1">
                <a:solidFill>
                  <a:srgbClr val="000000"/>
                </a:solidFill>
                <a:latin typeface="Calibri"/>
              </a:rPr>
              <a:t>pertuzumab</a:t>
            </a:r>
            <a:endParaRPr lang="en-US" sz="1600" b="0" dirty="0">
              <a:solidFill>
                <a:srgbClr val="000000"/>
              </a:solidFill>
              <a:latin typeface="Calibri"/>
            </a:endParaRPr>
          </a:p>
        </p:txBody>
      </p:sp>
    </p:spTree>
    <p:extLst>
      <p:ext uri="{BB962C8B-B14F-4D97-AF65-F5344CB8AC3E}">
        <p14:creationId xmlns:p14="http://schemas.microsoft.com/office/powerpoint/2010/main" val="536245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1048544" y="1484784"/>
            <a:ext cx="10952112" cy="5157192"/>
          </a:xfrm>
        </p:spPr>
        <p:txBody>
          <a:bodyPr/>
          <a:lstStyle/>
          <a:p>
            <a:pPr marL="98425" indent="0">
              <a:spcBef>
                <a:spcPts val="1800"/>
              </a:spcBef>
              <a:spcAft>
                <a:spcPts val="0"/>
              </a:spcAft>
              <a:buNone/>
            </a:pPr>
            <a:r>
              <a:rPr lang="en-US" sz="2200" dirty="0">
                <a:solidFill>
                  <a:schemeClr val="tx1"/>
                </a:solidFill>
              </a:rPr>
              <a:t>Introduction: Journal Club with Dr Pegram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Pegram – Part 2</a:t>
            </a:r>
          </a:p>
          <a:p>
            <a:pPr marL="98425" indent="0">
              <a:spcBef>
                <a:spcPts val="1800"/>
              </a:spcBef>
              <a:spcAft>
                <a:spcPts val="0"/>
              </a:spcAft>
              <a:buNone/>
            </a:pPr>
            <a:r>
              <a:rPr lang="en-US" sz="2200" dirty="0">
                <a:solidFill>
                  <a:schemeClr val="tx1"/>
                </a:solidFill>
              </a:rPr>
              <a:t>MODULE 4: Appendix</a:t>
            </a: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326FF0-B093-B83C-EC40-3D10242D99FD}"/>
              </a:ext>
            </a:extLst>
          </p:cNvPr>
          <p:cNvSpPr/>
          <p:nvPr/>
        </p:nvSpPr>
        <p:spPr bwMode="auto">
          <a:xfrm>
            <a:off x="326456" y="908720"/>
            <a:ext cx="11467080" cy="5273269"/>
          </a:xfrm>
          <a:prstGeom prst="rect">
            <a:avLst/>
          </a:prstGeom>
          <a:solidFill>
            <a:srgbClr val="FAE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itle 3">
            <a:extLst>
              <a:ext uri="{FF2B5EF4-FFF2-40B4-BE49-F238E27FC236}">
                <a16:creationId xmlns:a16="http://schemas.microsoft.com/office/drawing/2014/main" id="{8905E187-E5AA-8794-2D61-D7198D120E71}"/>
              </a:ext>
            </a:extLst>
          </p:cNvPr>
          <p:cNvSpPr>
            <a:spLocks noGrp="1"/>
          </p:cNvSpPr>
          <p:nvPr>
            <p:ph type="title"/>
          </p:nvPr>
        </p:nvSpPr>
        <p:spPr>
          <a:xfrm>
            <a:off x="912286" y="59717"/>
            <a:ext cx="10358967" cy="921011"/>
          </a:xfrm>
        </p:spPr>
        <p:txBody>
          <a:bodyPr/>
          <a:lstStyle/>
          <a:p>
            <a:r>
              <a:rPr lang="en-US" dirty="0"/>
              <a:t>DECRESCENDO Phase II De-escalation Study Design</a:t>
            </a:r>
          </a:p>
        </p:txBody>
      </p:sp>
      <p:sp>
        <p:nvSpPr>
          <p:cNvPr id="5" name="TextBox 4">
            <a:extLst>
              <a:ext uri="{FF2B5EF4-FFF2-40B4-BE49-F238E27FC236}">
                <a16:creationId xmlns:a16="http://schemas.microsoft.com/office/drawing/2014/main" id="{560E3A58-E3E9-7B00-41B7-630F9C2F1EC7}"/>
              </a:ext>
            </a:extLst>
          </p:cNvPr>
          <p:cNvSpPr txBox="1"/>
          <p:nvPr/>
        </p:nvSpPr>
        <p:spPr>
          <a:xfrm>
            <a:off x="119336" y="6509627"/>
            <a:ext cx="363734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Debien</a:t>
            </a:r>
            <a:r>
              <a:rPr lang="en-US" sz="1500" b="0" dirty="0">
                <a:solidFill>
                  <a:schemeClr val="tx1"/>
                </a:solidFill>
                <a:latin typeface="Calibri" panose="020F0502020204030204" pitchFamily="34" charset="0"/>
                <a:cs typeface="Calibri" panose="020F0502020204030204" pitchFamily="34" charset="0"/>
              </a:rPr>
              <a:t> V et al. ASCO 2022;Abstract TPS621.</a:t>
            </a:r>
          </a:p>
        </p:txBody>
      </p:sp>
      <p:pic>
        <p:nvPicPr>
          <p:cNvPr id="7" name="Picture 6" descr="Diagram&#10;&#10;Description automatically generated">
            <a:extLst>
              <a:ext uri="{FF2B5EF4-FFF2-40B4-BE49-F238E27FC236}">
                <a16:creationId xmlns:a16="http://schemas.microsoft.com/office/drawing/2014/main" id="{44000978-1C93-3CC1-23AD-2335AB8D3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956649"/>
            <a:ext cx="11098136" cy="3954509"/>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1F4AA56C-6819-315C-2F77-737B7637C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6" y="4923947"/>
            <a:ext cx="5562600" cy="12827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817F37FF-D6CC-890C-61DC-CBF3924F8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048" y="4925263"/>
            <a:ext cx="3992888" cy="1256726"/>
          </a:xfrm>
          <a:prstGeom prst="rect">
            <a:avLst/>
          </a:prstGeom>
        </p:spPr>
      </p:pic>
      <p:sp>
        <p:nvSpPr>
          <p:cNvPr id="13" name="TextBox 12">
            <a:extLst>
              <a:ext uri="{FF2B5EF4-FFF2-40B4-BE49-F238E27FC236}">
                <a16:creationId xmlns:a16="http://schemas.microsoft.com/office/drawing/2014/main" id="{F2732FB5-9289-EFAB-906A-F1919BBFEEB2}"/>
              </a:ext>
            </a:extLst>
          </p:cNvPr>
          <p:cNvSpPr txBox="1"/>
          <p:nvPr/>
        </p:nvSpPr>
        <p:spPr>
          <a:xfrm>
            <a:off x="1271464" y="4398228"/>
            <a:ext cx="1080745" cy="338554"/>
          </a:xfrm>
          <a:prstGeom prst="rect">
            <a:avLst/>
          </a:prstGeom>
          <a:noFill/>
        </p:spPr>
        <p:txBody>
          <a:bodyPr wrap="none" rtlCol="0">
            <a:spAutoFit/>
          </a:bodyPr>
          <a:lstStyle/>
          <a:p>
            <a:r>
              <a:rPr lang="en-US" sz="1600" dirty="0">
                <a:solidFill>
                  <a:schemeClr val="tx1"/>
                </a:solidFill>
              </a:rPr>
              <a:t>N = 1,065</a:t>
            </a:r>
          </a:p>
        </p:txBody>
      </p:sp>
    </p:spTree>
    <p:extLst>
      <p:ext uri="{BB962C8B-B14F-4D97-AF65-F5344CB8AC3E}">
        <p14:creationId xmlns:p14="http://schemas.microsoft.com/office/powerpoint/2010/main" val="1387961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6F06ABEA-B10D-77C2-9A1F-063136429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412776"/>
            <a:ext cx="11134090" cy="4032448"/>
          </a:xfrm>
          <a:prstGeom prst="rect">
            <a:avLst/>
          </a:prstGeom>
        </p:spPr>
      </p:pic>
      <p:sp>
        <p:nvSpPr>
          <p:cNvPr id="5" name="TextBox 4">
            <a:extLst>
              <a:ext uri="{FF2B5EF4-FFF2-40B4-BE49-F238E27FC236}">
                <a16:creationId xmlns:a16="http://schemas.microsoft.com/office/drawing/2014/main" id="{39C38697-C9D6-8034-88EA-406042CF4A5F}"/>
              </a:ext>
            </a:extLst>
          </p:cNvPr>
          <p:cNvSpPr txBox="1"/>
          <p:nvPr/>
        </p:nvSpPr>
        <p:spPr>
          <a:xfrm>
            <a:off x="7105620" y="1556792"/>
            <a:ext cx="4651862" cy="430887"/>
          </a:xfrm>
          <a:prstGeom prst="rect">
            <a:avLst/>
          </a:prstGeom>
          <a:noFill/>
        </p:spPr>
        <p:txBody>
          <a:bodyPr wrap="square" rtlCol="0">
            <a:spAutoFit/>
          </a:bodyPr>
          <a:lstStyle/>
          <a:p>
            <a:r>
              <a:rPr lang="en-US" sz="2200" i="1" dirty="0">
                <a:solidFill>
                  <a:srgbClr val="B30638"/>
                </a:solidFill>
              </a:rPr>
              <a:t>Lancet Oncol </a:t>
            </a:r>
            <a:r>
              <a:rPr lang="en-US" sz="2200" dirty="0">
                <a:solidFill>
                  <a:srgbClr val="B30638"/>
                </a:solidFill>
              </a:rPr>
              <a:t>2017;18:1688-700.</a:t>
            </a:r>
          </a:p>
        </p:txBody>
      </p:sp>
    </p:spTree>
    <p:extLst>
      <p:ext uri="{BB962C8B-B14F-4D97-AF65-F5344CB8AC3E}">
        <p14:creationId xmlns:p14="http://schemas.microsoft.com/office/powerpoint/2010/main" val="402710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A2CED9-CB91-DA75-3F30-748060DE8417}"/>
              </a:ext>
            </a:extLst>
          </p:cNvPr>
          <p:cNvSpPr/>
          <p:nvPr/>
        </p:nvSpPr>
        <p:spPr bwMode="auto">
          <a:xfrm>
            <a:off x="407368" y="1196752"/>
            <a:ext cx="11377264" cy="48965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8129321D-3828-EB8B-E1AE-825BA536AAA9}"/>
              </a:ext>
            </a:extLst>
          </p:cNvPr>
          <p:cNvSpPr>
            <a:spLocks noGrp="1"/>
          </p:cNvSpPr>
          <p:nvPr>
            <p:ph type="title"/>
          </p:nvPr>
        </p:nvSpPr>
        <p:spPr/>
        <p:txBody>
          <a:bodyPr/>
          <a:lstStyle/>
          <a:p>
            <a:r>
              <a:rPr lang="en-US" dirty="0" err="1"/>
              <a:t>ExteNET</a:t>
            </a:r>
            <a:r>
              <a:rPr lang="en-US" dirty="0"/>
              <a:t>: 5-Year Analysis of Invasive Disease-Free Survival</a:t>
            </a:r>
          </a:p>
        </p:txBody>
      </p:sp>
      <p:sp>
        <p:nvSpPr>
          <p:cNvPr id="3" name="TextBox 2">
            <a:extLst>
              <a:ext uri="{FF2B5EF4-FFF2-40B4-BE49-F238E27FC236}">
                <a16:creationId xmlns:a16="http://schemas.microsoft.com/office/drawing/2014/main" id="{4C6DD890-86AD-D400-64DE-BDF1B4B2ED9A}"/>
              </a:ext>
            </a:extLst>
          </p:cNvPr>
          <p:cNvSpPr txBox="1"/>
          <p:nvPr/>
        </p:nvSpPr>
        <p:spPr>
          <a:xfrm>
            <a:off x="235935" y="6477098"/>
            <a:ext cx="392921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Martin M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2017;18:1688-700.</a:t>
            </a:r>
          </a:p>
        </p:txBody>
      </p:sp>
      <p:pic>
        <p:nvPicPr>
          <p:cNvPr id="7" name="Picture 6">
            <a:extLst>
              <a:ext uri="{FF2B5EF4-FFF2-40B4-BE49-F238E27FC236}">
                <a16:creationId xmlns:a16="http://schemas.microsoft.com/office/drawing/2014/main" id="{67D8C94A-2BB7-6086-A99E-7E432AFDF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30" y="1370013"/>
            <a:ext cx="11074940" cy="102870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BD765F85-828A-0751-510D-B8F591BE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33" y="4138930"/>
            <a:ext cx="11074940" cy="1772866"/>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42821F86-E903-5BB9-614C-9587DFA0A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64" y="2311030"/>
            <a:ext cx="11047409" cy="1852130"/>
          </a:xfrm>
          <a:prstGeom prst="rect">
            <a:avLst/>
          </a:prstGeom>
        </p:spPr>
      </p:pic>
      <p:sp>
        <p:nvSpPr>
          <p:cNvPr id="4" name="TextBox 3">
            <a:extLst>
              <a:ext uri="{FF2B5EF4-FFF2-40B4-BE49-F238E27FC236}">
                <a16:creationId xmlns:a16="http://schemas.microsoft.com/office/drawing/2014/main" id="{D26F0FB2-3A29-394D-8B44-562CF28888FC}"/>
              </a:ext>
            </a:extLst>
          </p:cNvPr>
          <p:cNvSpPr txBox="1"/>
          <p:nvPr/>
        </p:nvSpPr>
        <p:spPr>
          <a:xfrm>
            <a:off x="576527" y="4124283"/>
            <a:ext cx="2458237" cy="292388"/>
          </a:xfrm>
          <a:prstGeom prst="rect">
            <a:avLst/>
          </a:prstGeom>
          <a:solidFill>
            <a:schemeClr val="bg1"/>
          </a:solidFill>
        </p:spPr>
        <p:txBody>
          <a:bodyPr wrap="none" rtlCol="0">
            <a:spAutoFit/>
          </a:bodyPr>
          <a:lstStyle/>
          <a:p>
            <a:r>
              <a:rPr lang="en-US" sz="1300" dirty="0">
                <a:solidFill>
                  <a:schemeClr val="tx1"/>
                </a:solidFill>
                <a:latin typeface="Calibri" panose="020F0502020204030204" pitchFamily="34" charset="0"/>
                <a:cs typeface="Calibri" panose="020F0502020204030204" pitchFamily="34" charset="0"/>
              </a:rPr>
              <a:t>Completion of prior trastuzumab</a:t>
            </a:r>
          </a:p>
        </p:txBody>
      </p:sp>
    </p:spTree>
    <p:extLst>
      <p:ext uri="{BB962C8B-B14F-4D97-AF65-F5344CB8AC3E}">
        <p14:creationId xmlns:p14="http://schemas.microsoft.com/office/powerpoint/2010/main" val="4094511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51AB-5BF1-9EE9-B4A6-0BD513AECE34}"/>
              </a:ext>
            </a:extLst>
          </p:cNvPr>
          <p:cNvSpPr>
            <a:spLocks noGrp="1"/>
          </p:cNvSpPr>
          <p:nvPr>
            <p:ph type="title"/>
          </p:nvPr>
        </p:nvSpPr>
        <p:spPr>
          <a:xfrm>
            <a:off x="912287" y="2060847"/>
            <a:ext cx="10008250" cy="1143000"/>
          </a:xfrm>
        </p:spPr>
        <p:txBody>
          <a:bodyPr/>
          <a:lstStyle/>
          <a:p>
            <a:pPr algn="l"/>
            <a:r>
              <a:rPr lang="en-US" sz="3600" dirty="0"/>
              <a:t>Continued Efficacy of Neratinib in Patients with HER2-Positive Early-Stage Breast Cancer: Final Overall Survival Analysis from the Randomized Phase 3 </a:t>
            </a:r>
            <a:r>
              <a:rPr lang="en-US" sz="3600" dirty="0" err="1"/>
              <a:t>ExteNET</a:t>
            </a:r>
            <a:r>
              <a:rPr lang="en-US" sz="3600" dirty="0"/>
              <a:t> Trial</a:t>
            </a:r>
          </a:p>
        </p:txBody>
      </p:sp>
      <p:sp>
        <p:nvSpPr>
          <p:cNvPr id="3" name="Content Placeholder 2">
            <a:extLst>
              <a:ext uri="{FF2B5EF4-FFF2-40B4-BE49-F238E27FC236}">
                <a16:creationId xmlns:a16="http://schemas.microsoft.com/office/drawing/2014/main" id="{9D877FD2-3A50-D2B3-7A5A-2822E8204E99}"/>
              </a:ext>
            </a:extLst>
          </p:cNvPr>
          <p:cNvSpPr>
            <a:spLocks noGrp="1"/>
          </p:cNvSpPr>
          <p:nvPr>
            <p:ph idx="1"/>
          </p:nvPr>
        </p:nvSpPr>
        <p:spPr>
          <a:xfrm>
            <a:off x="912286" y="4077072"/>
            <a:ext cx="10358967" cy="1224136"/>
          </a:xfrm>
        </p:spPr>
        <p:txBody>
          <a:bodyPr/>
          <a:lstStyle/>
          <a:p>
            <a:pPr marL="98425" indent="0">
              <a:spcBef>
                <a:spcPts val="0"/>
              </a:spcBef>
              <a:spcAft>
                <a:spcPts val="0"/>
              </a:spcAft>
              <a:buNone/>
            </a:pPr>
            <a:r>
              <a:rPr lang="en-US" b="0" dirty="0"/>
              <a:t>Holmes FA et al.</a:t>
            </a:r>
          </a:p>
          <a:p>
            <a:pPr marL="98425" indent="0">
              <a:spcBef>
                <a:spcPts val="0"/>
              </a:spcBef>
              <a:spcAft>
                <a:spcPts val="0"/>
              </a:spcAft>
              <a:buNone/>
            </a:pPr>
            <a:r>
              <a:rPr lang="en-US" b="0" dirty="0"/>
              <a:t>SABCS 2020;Abstract PD3-03.</a:t>
            </a:r>
          </a:p>
        </p:txBody>
      </p:sp>
    </p:spTree>
    <p:extLst>
      <p:ext uri="{BB962C8B-B14F-4D97-AF65-F5344CB8AC3E}">
        <p14:creationId xmlns:p14="http://schemas.microsoft.com/office/powerpoint/2010/main" val="839374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77FD2-3A50-D2B3-7A5A-2822E8204E99}"/>
              </a:ext>
            </a:extLst>
          </p:cNvPr>
          <p:cNvSpPr>
            <a:spLocks noGrp="1"/>
          </p:cNvSpPr>
          <p:nvPr>
            <p:ph idx="1"/>
          </p:nvPr>
        </p:nvSpPr>
        <p:spPr>
          <a:xfrm>
            <a:off x="263352" y="6551158"/>
            <a:ext cx="3672408" cy="288032"/>
          </a:xfrm>
        </p:spPr>
        <p:txBody>
          <a:bodyPr/>
          <a:lstStyle/>
          <a:p>
            <a:pPr marL="98425" indent="0">
              <a:spcBef>
                <a:spcPts val="0"/>
              </a:spcBef>
              <a:spcAft>
                <a:spcPts val="0"/>
              </a:spcAft>
              <a:buNone/>
            </a:pPr>
            <a:r>
              <a:rPr lang="en-US" sz="1500" b="0" dirty="0"/>
              <a:t>Holmes FA et al. SABCS 2020;Abstract PD3-03.</a:t>
            </a:r>
          </a:p>
        </p:txBody>
      </p:sp>
      <p:sp>
        <p:nvSpPr>
          <p:cNvPr id="5" name="Title 4">
            <a:extLst>
              <a:ext uri="{FF2B5EF4-FFF2-40B4-BE49-F238E27FC236}">
                <a16:creationId xmlns:a16="http://schemas.microsoft.com/office/drawing/2014/main" id="{91F3A33C-8BC9-5538-B409-A420E66AB78C}"/>
              </a:ext>
            </a:extLst>
          </p:cNvPr>
          <p:cNvSpPr>
            <a:spLocks noGrp="1"/>
          </p:cNvSpPr>
          <p:nvPr>
            <p:ph type="title"/>
          </p:nvPr>
        </p:nvSpPr>
        <p:spPr>
          <a:xfrm>
            <a:off x="912286" y="-5324"/>
            <a:ext cx="10358967" cy="1143000"/>
          </a:xfrm>
        </p:spPr>
        <p:txBody>
          <a:bodyPr/>
          <a:lstStyle/>
          <a:p>
            <a:r>
              <a:rPr lang="en-US" dirty="0" err="1"/>
              <a:t>ExteNET</a:t>
            </a:r>
            <a:r>
              <a:rPr lang="en-US" dirty="0"/>
              <a:t>: Final Overall Survival Analysis (8-Year Follow-Up)</a:t>
            </a:r>
          </a:p>
        </p:txBody>
      </p:sp>
      <p:pic>
        <p:nvPicPr>
          <p:cNvPr id="7" name="Picture 6" descr="Chart, box and whisker chart&#10;&#10;Description automatically generated">
            <a:extLst>
              <a:ext uri="{FF2B5EF4-FFF2-40B4-BE49-F238E27FC236}">
                <a16:creationId xmlns:a16="http://schemas.microsoft.com/office/drawing/2014/main" id="{4A568362-FA6E-6667-3E3F-6BA613FE6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836712"/>
            <a:ext cx="6984776" cy="5471273"/>
          </a:xfrm>
          <a:prstGeom prst="rect">
            <a:avLst/>
          </a:prstGeom>
        </p:spPr>
      </p:pic>
      <p:sp>
        <p:nvSpPr>
          <p:cNvPr id="9" name="Rectangle 8">
            <a:extLst>
              <a:ext uri="{FF2B5EF4-FFF2-40B4-BE49-F238E27FC236}">
                <a16:creationId xmlns:a16="http://schemas.microsoft.com/office/drawing/2014/main" id="{EBD5F163-4FEF-70C0-2160-176DC7E5F1FE}"/>
              </a:ext>
            </a:extLst>
          </p:cNvPr>
          <p:cNvSpPr/>
          <p:nvPr/>
        </p:nvSpPr>
        <p:spPr bwMode="auto">
          <a:xfrm>
            <a:off x="2351584" y="2140244"/>
            <a:ext cx="6984776" cy="79208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701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77FD2-3A50-D2B3-7A5A-2822E8204E99}"/>
              </a:ext>
            </a:extLst>
          </p:cNvPr>
          <p:cNvSpPr>
            <a:spLocks noGrp="1"/>
          </p:cNvSpPr>
          <p:nvPr>
            <p:ph idx="1"/>
          </p:nvPr>
        </p:nvSpPr>
        <p:spPr>
          <a:xfrm>
            <a:off x="33762" y="6453336"/>
            <a:ext cx="3672408" cy="288032"/>
          </a:xfrm>
        </p:spPr>
        <p:txBody>
          <a:bodyPr/>
          <a:lstStyle/>
          <a:p>
            <a:pPr marL="98425" indent="0">
              <a:spcBef>
                <a:spcPts val="0"/>
              </a:spcBef>
              <a:spcAft>
                <a:spcPts val="0"/>
              </a:spcAft>
              <a:buNone/>
            </a:pPr>
            <a:r>
              <a:rPr lang="en-US" sz="1500" b="0" dirty="0"/>
              <a:t>Holmes FA et al. SABCS 2020;Abstract PD3-03.</a:t>
            </a:r>
          </a:p>
        </p:txBody>
      </p:sp>
      <p:sp>
        <p:nvSpPr>
          <p:cNvPr id="5" name="Title 4">
            <a:extLst>
              <a:ext uri="{FF2B5EF4-FFF2-40B4-BE49-F238E27FC236}">
                <a16:creationId xmlns:a16="http://schemas.microsoft.com/office/drawing/2014/main" id="{91F3A33C-8BC9-5538-B409-A420E66AB78C}"/>
              </a:ext>
            </a:extLst>
          </p:cNvPr>
          <p:cNvSpPr>
            <a:spLocks noGrp="1"/>
          </p:cNvSpPr>
          <p:nvPr>
            <p:ph type="title"/>
          </p:nvPr>
        </p:nvSpPr>
        <p:spPr>
          <a:xfrm>
            <a:off x="912286" y="-5324"/>
            <a:ext cx="10358967" cy="1143000"/>
          </a:xfrm>
        </p:spPr>
        <p:txBody>
          <a:bodyPr/>
          <a:lstStyle/>
          <a:p>
            <a:r>
              <a:rPr lang="en-US" dirty="0" err="1"/>
              <a:t>ExteNET</a:t>
            </a:r>
            <a:r>
              <a:rPr lang="en-US" dirty="0"/>
              <a:t> Final Overall Survival Analysis: Conclusions</a:t>
            </a:r>
          </a:p>
        </p:txBody>
      </p:sp>
      <p:pic>
        <p:nvPicPr>
          <p:cNvPr id="4" name="Picture 3" descr="A screenshot of a computer&#10;&#10;Description automatically generated with medium confidence">
            <a:extLst>
              <a:ext uri="{FF2B5EF4-FFF2-40B4-BE49-F238E27FC236}">
                <a16:creationId xmlns:a16="http://schemas.microsoft.com/office/drawing/2014/main" id="{17AF517F-A031-72DC-D051-3D905EF7D6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15480" y="1120251"/>
            <a:ext cx="9505056" cy="5105934"/>
          </a:xfrm>
          <a:prstGeom prst="rect">
            <a:avLst/>
          </a:prstGeom>
        </p:spPr>
      </p:pic>
    </p:spTree>
    <p:extLst>
      <p:ext uri="{BB962C8B-B14F-4D97-AF65-F5344CB8AC3E}">
        <p14:creationId xmlns:p14="http://schemas.microsoft.com/office/powerpoint/2010/main" val="3767759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1FF6798-2FEE-B3BA-D5C1-A896B0D85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868" y="260648"/>
            <a:ext cx="9716264" cy="5217994"/>
          </a:xfrm>
          <a:prstGeom prst="rect">
            <a:avLst/>
          </a:prstGeom>
        </p:spPr>
      </p:pic>
      <p:sp>
        <p:nvSpPr>
          <p:cNvPr id="8" name="TextBox 7">
            <a:extLst>
              <a:ext uri="{FF2B5EF4-FFF2-40B4-BE49-F238E27FC236}">
                <a16:creationId xmlns:a16="http://schemas.microsoft.com/office/drawing/2014/main" id="{38A68A9A-5013-B947-85BA-2A95E6BEB3D7}"/>
              </a:ext>
            </a:extLst>
          </p:cNvPr>
          <p:cNvSpPr txBox="1"/>
          <p:nvPr/>
        </p:nvSpPr>
        <p:spPr>
          <a:xfrm>
            <a:off x="1237868" y="5478642"/>
            <a:ext cx="9716264" cy="64633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9" name="TextBox 8">
            <a:extLst>
              <a:ext uri="{FF2B5EF4-FFF2-40B4-BE49-F238E27FC236}">
                <a16:creationId xmlns:a16="http://schemas.microsoft.com/office/drawing/2014/main" id="{239DE6CB-4896-58DB-378D-A76E6BDE722E}"/>
              </a:ext>
            </a:extLst>
          </p:cNvPr>
          <p:cNvSpPr txBox="1"/>
          <p:nvPr/>
        </p:nvSpPr>
        <p:spPr>
          <a:xfrm>
            <a:off x="2308302" y="8764859"/>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6273612" y="5677955"/>
            <a:ext cx="4680520" cy="432048"/>
          </a:xfrm>
        </p:spPr>
        <p:txBody>
          <a:bodyPr/>
          <a:lstStyle/>
          <a:p>
            <a:pPr marL="98425" indent="0" algn="l">
              <a:buNone/>
            </a:pPr>
            <a:r>
              <a:rPr lang="en-US" sz="2200" i="1" u="none" strike="noStrike" dirty="0">
                <a:solidFill>
                  <a:schemeClr val="tx1"/>
                </a:solidFill>
                <a:effectLst/>
                <a:latin typeface="+mn-lt"/>
                <a:cs typeface="Times New Roman" panose="02020603050405020304" pitchFamily="18" charset="0"/>
              </a:rPr>
              <a:t>Clin Breast Cancer </a:t>
            </a:r>
            <a:r>
              <a:rPr lang="en-US" sz="2200" i="0" u="none" strike="noStrike" dirty="0">
                <a:solidFill>
                  <a:schemeClr val="tx1"/>
                </a:solidFill>
                <a:effectLst/>
                <a:latin typeface="+mn-lt"/>
                <a:cs typeface="Times New Roman" panose="02020603050405020304" pitchFamily="18" charset="0"/>
              </a:rPr>
              <a:t>2021;21(1):80-91.</a:t>
            </a:r>
            <a:endParaRPr lang="en-US" sz="22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43646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911424" y="210131"/>
            <a:ext cx="10801200" cy="762000"/>
          </a:xfrm>
        </p:spPr>
        <p:txBody>
          <a:bodyPr/>
          <a:lstStyle/>
          <a:p>
            <a:pPr algn="l"/>
            <a:r>
              <a:rPr lang="en-US" dirty="0" err="1"/>
              <a:t>ExteNET</a:t>
            </a:r>
            <a:r>
              <a:rPr lang="en-US" dirty="0"/>
              <a:t>: Final Analysis with Neratinib for HER2-Positive Localized</a:t>
            </a:r>
            <a:br>
              <a:rPr lang="en-US" dirty="0"/>
            </a:br>
            <a:r>
              <a:rPr lang="en-US" dirty="0"/>
              <a:t>Breast Cancer (HR+/</a:t>
            </a:r>
            <a:r>
              <a:rPr lang="en-US" sz="3200" kern="1200" dirty="0">
                <a:solidFill>
                  <a:srgbClr val="0432FF"/>
                </a:solidFill>
                <a:ea typeface="MS PGothic" charset="0"/>
              </a:rPr>
              <a:t>≤ 1-Year population)</a:t>
            </a:r>
            <a:endParaRPr lang="en-US" dirty="0">
              <a:solidFill>
                <a:srgbClr val="0432FF"/>
              </a:solidFill>
            </a:endParaRP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113532" y="6481541"/>
            <a:ext cx="10358967" cy="332656"/>
          </a:xfrm>
        </p:spPr>
        <p:txBody>
          <a:bodyPr/>
          <a:lstStyle/>
          <a:p>
            <a:pPr marL="98425" indent="0">
              <a:spcBef>
                <a:spcPts val="400"/>
              </a:spcBef>
              <a:spcAft>
                <a:spcPts val="400"/>
              </a:spcAft>
              <a:buNone/>
            </a:pPr>
            <a:r>
              <a:rPr lang="en-US" sz="1500" b="0" dirty="0"/>
              <a:t>Chan A et al. </a:t>
            </a:r>
            <a:r>
              <a:rPr lang="en-US" sz="1500" b="0" i="1" u="none" strike="noStrike" dirty="0">
                <a:solidFill>
                  <a:schemeClr val="tx1"/>
                </a:solidFill>
                <a:effectLst/>
                <a:latin typeface="+mn-lt"/>
                <a:cs typeface="Times New Roman" panose="02020603050405020304" pitchFamily="18" charset="0"/>
              </a:rPr>
              <a:t>Clin Breast Cancer </a:t>
            </a:r>
            <a:r>
              <a:rPr lang="en-US" sz="1500" b="0" i="0" u="none" strike="noStrike" dirty="0">
                <a:solidFill>
                  <a:schemeClr val="tx1"/>
                </a:solidFill>
                <a:effectLst/>
                <a:latin typeface="+mn-lt"/>
                <a:cs typeface="Times New Roman" panose="02020603050405020304" pitchFamily="18" charset="0"/>
              </a:rPr>
              <a:t>2021;21(1):80-91.</a:t>
            </a:r>
            <a:endParaRPr lang="en-US" sz="1500" b="0" dirty="0">
              <a:solidFill>
                <a:schemeClr val="tx1"/>
              </a:solidFill>
              <a:latin typeface="+mn-lt"/>
              <a:cs typeface="Times New Roman" panose="02020603050405020304" pitchFamily="18" charset="0"/>
            </a:endParaRPr>
          </a:p>
        </p:txBody>
      </p:sp>
      <p:pic>
        <p:nvPicPr>
          <p:cNvPr id="5" name="Picture 4" descr="Chart, line chart&#10;&#10;Description automatically generated">
            <a:extLst>
              <a:ext uri="{FF2B5EF4-FFF2-40B4-BE49-F238E27FC236}">
                <a16:creationId xmlns:a16="http://schemas.microsoft.com/office/drawing/2014/main" id="{5BA3CC18-5650-B042-C440-24D7EA0C9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2" y="1771464"/>
            <a:ext cx="5859017" cy="3744416"/>
          </a:xfrm>
          <a:prstGeom prst="rect">
            <a:avLst/>
          </a:prstGeom>
        </p:spPr>
      </p:pic>
      <p:pic>
        <p:nvPicPr>
          <p:cNvPr id="9" name="Picture 8" descr="Chart, line chart&#10;&#10;Description automatically generated">
            <a:extLst>
              <a:ext uri="{FF2B5EF4-FFF2-40B4-BE49-F238E27FC236}">
                <a16:creationId xmlns:a16="http://schemas.microsoft.com/office/drawing/2014/main" id="{3E7586B4-8A35-3471-17CE-F60EC113B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453" y="1771464"/>
            <a:ext cx="5735565" cy="3764797"/>
          </a:xfrm>
          <a:prstGeom prst="rect">
            <a:avLst/>
          </a:prstGeom>
        </p:spPr>
      </p:pic>
      <p:sp>
        <p:nvSpPr>
          <p:cNvPr id="12" name="TextBox 11">
            <a:extLst>
              <a:ext uri="{FF2B5EF4-FFF2-40B4-BE49-F238E27FC236}">
                <a16:creationId xmlns:a16="http://schemas.microsoft.com/office/drawing/2014/main" id="{F06630E7-2C03-7E6B-6C1E-8FF516AA5F24}"/>
              </a:ext>
            </a:extLst>
          </p:cNvPr>
          <p:cNvSpPr txBox="1"/>
          <p:nvPr/>
        </p:nvSpPr>
        <p:spPr>
          <a:xfrm>
            <a:off x="921109" y="1371354"/>
            <a:ext cx="4614217"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Invasive disease-free survival at 5 years</a:t>
            </a:r>
          </a:p>
        </p:txBody>
      </p:sp>
      <p:sp>
        <p:nvSpPr>
          <p:cNvPr id="14" name="TextBox 13">
            <a:extLst>
              <a:ext uri="{FF2B5EF4-FFF2-40B4-BE49-F238E27FC236}">
                <a16:creationId xmlns:a16="http://schemas.microsoft.com/office/drawing/2014/main" id="{FE00A049-6A6C-32DB-0388-14A61F23F463}"/>
              </a:ext>
            </a:extLst>
          </p:cNvPr>
          <p:cNvSpPr txBox="1"/>
          <p:nvPr/>
        </p:nvSpPr>
        <p:spPr>
          <a:xfrm>
            <a:off x="7526475" y="1371354"/>
            <a:ext cx="3744416"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a:ea typeface="MS PGothic" charset="0"/>
              </a:rPr>
              <a:t>Overall survival at 8 years</a:t>
            </a:r>
          </a:p>
        </p:txBody>
      </p:sp>
    </p:spTree>
    <p:extLst>
      <p:ext uri="{BB962C8B-B14F-4D97-AF65-F5344CB8AC3E}">
        <p14:creationId xmlns:p14="http://schemas.microsoft.com/office/powerpoint/2010/main" val="91282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911424" y="290736"/>
            <a:ext cx="10801200" cy="762000"/>
          </a:xfrm>
        </p:spPr>
        <p:txBody>
          <a:bodyPr/>
          <a:lstStyle/>
          <a:p>
            <a:pPr algn="l"/>
            <a:r>
              <a:rPr lang="en-US" dirty="0" err="1"/>
              <a:t>ExteNET</a:t>
            </a:r>
            <a:r>
              <a:rPr lang="en-US" dirty="0"/>
              <a:t>: 2-Year, 5-Year and Overall Survival in HR+/≤1-Year Population (N = 1,334)</a:t>
            </a: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407368" y="6432088"/>
            <a:ext cx="10358967" cy="332656"/>
          </a:xfrm>
        </p:spPr>
        <p:txBody>
          <a:bodyPr/>
          <a:lstStyle/>
          <a:p>
            <a:pPr marL="98425" indent="0">
              <a:spcBef>
                <a:spcPts val="400"/>
              </a:spcBef>
              <a:spcAft>
                <a:spcPts val="400"/>
              </a:spcAft>
              <a:buNone/>
            </a:pPr>
            <a:r>
              <a:rPr lang="en-US" sz="1500" b="0" dirty="0"/>
              <a:t>Chan A et al. </a:t>
            </a:r>
            <a:r>
              <a:rPr lang="en-US" sz="1500" b="0" i="1" u="none" strike="noStrike" dirty="0">
                <a:solidFill>
                  <a:schemeClr val="tx1"/>
                </a:solidFill>
                <a:effectLst/>
                <a:latin typeface="+mn-lt"/>
                <a:cs typeface="Times New Roman" panose="02020603050405020304" pitchFamily="18" charset="0"/>
              </a:rPr>
              <a:t>Clin Breast Cancer </a:t>
            </a:r>
            <a:r>
              <a:rPr lang="en-US" sz="1500" b="0" i="0" u="none" strike="noStrike" dirty="0">
                <a:solidFill>
                  <a:schemeClr val="tx1"/>
                </a:solidFill>
                <a:effectLst/>
                <a:latin typeface="+mn-lt"/>
                <a:cs typeface="Times New Roman" panose="02020603050405020304" pitchFamily="18" charset="0"/>
              </a:rPr>
              <a:t>2021;21(1):80-91.</a:t>
            </a:r>
            <a:endParaRPr lang="en-US" sz="1500" b="0" dirty="0">
              <a:solidFill>
                <a:schemeClr val="tx1"/>
              </a:solidFill>
              <a:latin typeface="+mn-lt"/>
              <a:cs typeface="Times New Roman" panose="02020603050405020304" pitchFamily="18" charset="0"/>
            </a:endParaRPr>
          </a:p>
        </p:txBody>
      </p:sp>
      <p:pic>
        <p:nvPicPr>
          <p:cNvPr id="6" name="Picture 5" descr="Chart, box and whisker chart&#10;&#10;Description automatically generated">
            <a:extLst>
              <a:ext uri="{FF2B5EF4-FFF2-40B4-BE49-F238E27FC236}">
                <a16:creationId xmlns:a16="http://schemas.microsoft.com/office/drawing/2014/main" id="{A67EC42A-3A01-70DE-5E69-70EA59938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4" y="1268760"/>
            <a:ext cx="11784632" cy="4689023"/>
          </a:xfrm>
          <a:prstGeom prst="rect">
            <a:avLst/>
          </a:prstGeom>
        </p:spPr>
      </p:pic>
    </p:spTree>
    <p:extLst>
      <p:ext uri="{BB962C8B-B14F-4D97-AF65-F5344CB8AC3E}">
        <p14:creationId xmlns:p14="http://schemas.microsoft.com/office/powerpoint/2010/main" val="205654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D9769F-FC69-652C-2BBF-0D959975F6C4}"/>
              </a:ext>
            </a:extLst>
          </p:cNvPr>
          <p:cNvSpPr/>
          <p:nvPr/>
        </p:nvSpPr>
        <p:spPr bwMode="auto">
          <a:xfrm>
            <a:off x="191344" y="1844824"/>
            <a:ext cx="11664325" cy="41764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911424" y="354147"/>
            <a:ext cx="10009112" cy="1202645"/>
          </a:xfrm>
        </p:spPr>
        <p:txBody>
          <a:bodyPr/>
          <a:lstStyle/>
          <a:p>
            <a:pPr algn="l"/>
            <a:r>
              <a:rPr lang="en-US" dirty="0" err="1"/>
              <a:t>ExteNET</a:t>
            </a:r>
            <a:r>
              <a:rPr lang="en-US" dirty="0"/>
              <a:t>: Invasive Disease-Free and Overall Survival at 5 Years in the HR+/≤1-Year Population with No </a:t>
            </a:r>
            <a:r>
              <a:rPr lang="en-US" dirty="0" err="1"/>
              <a:t>pCR</a:t>
            </a:r>
            <a:r>
              <a:rPr lang="en-US" dirty="0"/>
              <a:t> After Neoadjuvant Therapy (N = 295)</a:t>
            </a: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58905" y="6503743"/>
            <a:ext cx="10358967" cy="216024"/>
          </a:xfrm>
        </p:spPr>
        <p:txBody>
          <a:bodyPr/>
          <a:lstStyle/>
          <a:p>
            <a:pPr marL="98425" indent="0">
              <a:spcBef>
                <a:spcPts val="400"/>
              </a:spcBef>
              <a:spcAft>
                <a:spcPts val="400"/>
              </a:spcAft>
              <a:buNone/>
            </a:pPr>
            <a:r>
              <a:rPr lang="en-US" sz="1500" b="0" dirty="0">
                <a:latin typeface="Calibri" panose="020F0502020204030204" pitchFamily="34" charset="0"/>
                <a:cs typeface="Calibri" panose="020F0502020204030204" pitchFamily="34" charset="0"/>
              </a:rPr>
              <a:t>Chan A et al. </a:t>
            </a:r>
            <a:r>
              <a:rPr lang="en-US" sz="1500" b="0" i="1" u="none" strike="noStrike" dirty="0">
                <a:solidFill>
                  <a:schemeClr val="tx1"/>
                </a:solidFill>
                <a:effectLst/>
                <a:latin typeface="Calibri" panose="020F0502020204030204" pitchFamily="34" charset="0"/>
                <a:cs typeface="Calibri" panose="020F0502020204030204" pitchFamily="34" charset="0"/>
              </a:rPr>
              <a:t>Clin Breast Cancer </a:t>
            </a:r>
            <a:r>
              <a:rPr lang="en-US" sz="1500" b="0" i="0" u="none" strike="noStrike" dirty="0">
                <a:solidFill>
                  <a:schemeClr val="tx1"/>
                </a:solidFill>
                <a:effectLst/>
                <a:latin typeface="Calibri" panose="020F0502020204030204" pitchFamily="34" charset="0"/>
                <a:cs typeface="Calibri" panose="020F0502020204030204" pitchFamily="34" charset="0"/>
              </a:rPr>
              <a:t>2021;21(1):80-91.</a:t>
            </a:r>
            <a:endParaRPr lang="en-US" sz="1500" b="0" dirty="0">
              <a:solidFill>
                <a:schemeClr val="tx1"/>
              </a:solidFill>
              <a:latin typeface="Calibri" panose="020F0502020204030204" pitchFamily="34" charset="0"/>
              <a:cs typeface="Calibri" panose="020F0502020204030204" pitchFamily="34" charset="0"/>
            </a:endParaRPr>
          </a:p>
        </p:txBody>
      </p:sp>
      <p:pic>
        <p:nvPicPr>
          <p:cNvPr id="8" name="Picture 7" descr="Chart, line chart&#10;&#10;Description automatically generated">
            <a:extLst>
              <a:ext uri="{FF2B5EF4-FFF2-40B4-BE49-F238E27FC236}">
                <a16:creationId xmlns:a16="http://schemas.microsoft.com/office/drawing/2014/main" id="{178C1A4C-CF7B-9DBC-6F76-1B40BD2D9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20" y="2060848"/>
            <a:ext cx="5511517" cy="3726760"/>
          </a:xfrm>
          <a:prstGeom prst="rect">
            <a:avLst/>
          </a:prstGeom>
        </p:spPr>
      </p:pic>
      <p:pic>
        <p:nvPicPr>
          <p:cNvPr id="10" name="Picture 9" descr="Chart, line chart&#10;&#10;Description automatically generated">
            <a:extLst>
              <a:ext uri="{FF2B5EF4-FFF2-40B4-BE49-F238E27FC236}">
                <a16:creationId xmlns:a16="http://schemas.microsoft.com/office/drawing/2014/main" id="{3408188F-891C-0CBC-8FED-255874284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013" y="2060848"/>
            <a:ext cx="5702954" cy="3726760"/>
          </a:xfrm>
          <a:prstGeom prst="rect">
            <a:avLst/>
          </a:prstGeom>
        </p:spPr>
      </p:pic>
      <p:sp>
        <p:nvSpPr>
          <p:cNvPr id="11" name="Rectangle 10">
            <a:extLst>
              <a:ext uri="{FF2B5EF4-FFF2-40B4-BE49-F238E27FC236}">
                <a16:creationId xmlns:a16="http://schemas.microsoft.com/office/drawing/2014/main" id="{169A1B59-2DFD-95B7-D5A9-B8D6CCA1A4F8}"/>
              </a:ext>
            </a:extLst>
          </p:cNvPr>
          <p:cNvSpPr/>
          <p:nvPr/>
        </p:nvSpPr>
        <p:spPr bwMode="auto">
          <a:xfrm>
            <a:off x="315420" y="2060848"/>
            <a:ext cx="523025"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Rectangle 11">
            <a:extLst>
              <a:ext uri="{FF2B5EF4-FFF2-40B4-BE49-F238E27FC236}">
                <a16:creationId xmlns:a16="http://schemas.microsoft.com/office/drawing/2014/main" id="{76FDA602-E480-71CE-6DD4-6E00A7EF49F8}"/>
              </a:ext>
            </a:extLst>
          </p:cNvPr>
          <p:cNvSpPr/>
          <p:nvPr/>
        </p:nvSpPr>
        <p:spPr bwMode="auto">
          <a:xfrm>
            <a:off x="5951013" y="2060848"/>
            <a:ext cx="576064"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432907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839416" y="1477537"/>
            <a:ext cx="10513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sz="2800" dirty="0"/>
              <a:t>Dr Pegram</a:t>
            </a:r>
            <a:endParaRPr lang="en-US" sz="2800" dirty="0">
              <a:solidFill>
                <a:srgbClr val="FF40FF"/>
              </a:solidFill>
            </a:endParaRPr>
          </a:p>
        </p:txBody>
      </p:sp>
      <p:sp>
        <p:nvSpPr>
          <p:cNvPr id="6" name="Content Placeholder 5"/>
          <p:cNvSpPr>
            <a:spLocks noGrp="1"/>
          </p:cNvSpPr>
          <p:nvPr>
            <p:ph idx="1"/>
          </p:nvPr>
        </p:nvSpPr>
        <p:spPr>
          <a:xfrm>
            <a:off x="1055440" y="1512168"/>
            <a:ext cx="10153128" cy="4653136"/>
          </a:xfrm>
        </p:spPr>
        <p:txBody>
          <a:bodyPr/>
          <a:lstStyle/>
          <a:p>
            <a:pPr marL="98425" indent="0">
              <a:spcBef>
                <a:spcPts val="1800"/>
              </a:spcBef>
              <a:spcAft>
                <a:spcPts val="0"/>
              </a:spcAft>
              <a:buNone/>
            </a:pPr>
            <a:r>
              <a:rPr lang="en-US" sz="2200" dirty="0">
                <a:solidFill>
                  <a:schemeClr val="bg1"/>
                </a:solidFill>
              </a:rPr>
              <a:t>Introduction: Journal Club with Dr Pegram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Pegram – Part 2</a:t>
            </a:r>
          </a:p>
          <a:p>
            <a:pPr marL="98425" indent="0">
              <a:spcBef>
                <a:spcPts val="1800"/>
              </a:spcBef>
              <a:spcAft>
                <a:spcPts val="0"/>
              </a:spcAft>
              <a:buNone/>
            </a:pPr>
            <a:r>
              <a:rPr lang="en-US" sz="2200" dirty="0">
                <a:solidFill>
                  <a:schemeClr val="tx1"/>
                </a:solidFill>
              </a:rPr>
              <a:t>MODULE 4: Appendix</a:t>
            </a:r>
          </a:p>
          <a:p>
            <a:pPr marL="98425" indent="0">
              <a:spcBef>
                <a:spcPts val="1800"/>
              </a:spcBef>
              <a:spcAft>
                <a:spcPts val="0"/>
              </a:spcAft>
              <a:buNone/>
            </a:pPr>
            <a:endParaRPr lang="en-US" sz="2000" dirty="0">
              <a:solidFill>
                <a:schemeClr val="tx1"/>
              </a:solidFill>
            </a:endParaRPr>
          </a:p>
        </p:txBody>
      </p:sp>
    </p:spTree>
    <p:custDataLst>
      <p:tags r:id="rId1"/>
    </p:custDataLst>
    <p:extLst>
      <p:ext uri="{BB962C8B-B14F-4D97-AF65-F5344CB8AC3E}">
        <p14:creationId xmlns:p14="http://schemas.microsoft.com/office/powerpoint/2010/main" val="161017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853112" y="345698"/>
            <a:ext cx="10517713" cy="762000"/>
          </a:xfrm>
        </p:spPr>
        <p:txBody>
          <a:bodyPr/>
          <a:lstStyle/>
          <a:p>
            <a:pPr algn="l"/>
            <a:r>
              <a:rPr lang="en-US" sz="3400" dirty="0" err="1"/>
              <a:t>ExteNET</a:t>
            </a:r>
            <a:r>
              <a:rPr lang="en-US" sz="3400" dirty="0"/>
              <a:t>: Cumulative Incidence of CNS Recurrence</a:t>
            </a: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191344" y="6489314"/>
            <a:ext cx="10358967" cy="268595"/>
          </a:xfrm>
        </p:spPr>
        <p:txBody>
          <a:bodyPr/>
          <a:lstStyle/>
          <a:p>
            <a:pPr marL="98425" indent="0">
              <a:spcBef>
                <a:spcPts val="400"/>
              </a:spcBef>
              <a:spcAft>
                <a:spcPts val="400"/>
              </a:spcAft>
              <a:buNone/>
            </a:pPr>
            <a:r>
              <a:rPr lang="en-US" sz="1500" b="0" dirty="0"/>
              <a:t>Chan A et al. </a:t>
            </a:r>
            <a:r>
              <a:rPr lang="en-US" sz="1500" b="0" i="1" u="none" strike="noStrike" dirty="0">
                <a:solidFill>
                  <a:schemeClr val="tx1"/>
                </a:solidFill>
                <a:effectLst/>
                <a:latin typeface="+mn-lt"/>
                <a:cs typeface="Times New Roman" panose="02020603050405020304" pitchFamily="18" charset="0"/>
              </a:rPr>
              <a:t>Clin Breast Cancer </a:t>
            </a:r>
            <a:r>
              <a:rPr lang="en-US" sz="1500" b="0" i="0" u="none" strike="noStrike" dirty="0">
                <a:solidFill>
                  <a:schemeClr val="tx1"/>
                </a:solidFill>
                <a:effectLst/>
                <a:latin typeface="+mn-lt"/>
                <a:cs typeface="Times New Roman" panose="02020603050405020304" pitchFamily="18" charset="0"/>
              </a:rPr>
              <a:t>2021;21(1):80-91; </a:t>
            </a:r>
            <a:r>
              <a:rPr lang="en-US" sz="1500" b="0" dirty="0"/>
              <a:t>Holmes FA et al. San Antonio Breast Cancer Symposium 2020;Abstract PD3-03.</a:t>
            </a:r>
          </a:p>
        </p:txBody>
      </p:sp>
      <p:graphicFrame>
        <p:nvGraphicFramePr>
          <p:cNvPr id="2" name="Table 5">
            <a:extLst>
              <a:ext uri="{FF2B5EF4-FFF2-40B4-BE49-F238E27FC236}">
                <a16:creationId xmlns:a16="http://schemas.microsoft.com/office/drawing/2014/main" id="{1C29A81F-98DC-9B4C-8339-B198E5F60F91}"/>
              </a:ext>
            </a:extLst>
          </p:cNvPr>
          <p:cNvGraphicFramePr>
            <a:graphicFrameLocks noGrp="1"/>
          </p:cNvGraphicFramePr>
          <p:nvPr>
            <p:extLst>
              <p:ext uri="{D42A27DB-BD31-4B8C-83A1-F6EECF244321}">
                <p14:modId xmlns:p14="http://schemas.microsoft.com/office/powerpoint/2010/main" val="1689658537"/>
              </p:ext>
            </p:extLst>
          </p:nvPr>
        </p:nvGraphicFramePr>
        <p:xfrm>
          <a:off x="804900" y="1412776"/>
          <a:ext cx="10582199" cy="4349484"/>
        </p:xfrm>
        <a:graphic>
          <a:graphicData uri="http://schemas.openxmlformats.org/drawingml/2006/table">
            <a:tbl>
              <a:tblPr firstRow="1" bandRow="1">
                <a:tableStyleId>{21E4AEA4-8DFA-4A89-87EB-49C32662AFE0}</a:tableStyleId>
              </a:tblPr>
              <a:tblGrid>
                <a:gridCol w="4533528">
                  <a:extLst>
                    <a:ext uri="{9D8B030D-6E8A-4147-A177-3AD203B41FA5}">
                      <a16:colId xmlns:a16="http://schemas.microsoft.com/office/drawing/2014/main" val="1516951139"/>
                    </a:ext>
                  </a:extLst>
                </a:gridCol>
                <a:gridCol w="1195181">
                  <a:extLst>
                    <a:ext uri="{9D8B030D-6E8A-4147-A177-3AD203B41FA5}">
                      <a16:colId xmlns:a16="http://schemas.microsoft.com/office/drawing/2014/main" val="24825686"/>
                    </a:ext>
                  </a:extLst>
                </a:gridCol>
                <a:gridCol w="1591308">
                  <a:extLst>
                    <a:ext uri="{9D8B030D-6E8A-4147-A177-3AD203B41FA5}">
                      <a16:colId xmlns:a16="http://schemas.microsoft.com/office/drawing/2014/main" val="1529588529"/>
                    </a:ext>
                  </a:extLst>
                </a:gridCol>
                <a:gridCol w="1591308">
                  <a:extLst>
                    <a:ext uri="{9D8B030D-6E8A-4147-A177-3AD203B41FA5}">
                      <a16:colId xmlns:a16="http://schemas.microsoft.com/office/drawing/2014/main" val="876516771"/>
                    </a:ext>
                  </a:extLst>
                </a:gridCol>
                <a:gridCol w="1670874">
                  <a:extLst>
                    <a:ext uri="{9D8B030D-6E8A-4147-A177-3AD203B41FA5}">
                      <a16:colId xmlns:a16="http://schemas.microsoft.com/office/drawing/2014/main" val="2244127849"/>
                    </a:ext>
                  </a:extLst>
                </a:gridCol>
              </a:tblGrid>
              <a:tr h="832115">
                <a:tc rowSpan="2">
                  <a:txBody>
                    <a:bodyPr/>
                    <a:lstStyle/>
                    <a:p>
                      <a:endParaRPr lang="en-US" b="1" dirty="0"/>
                    </a:p>
                    <a:p>
                      <a:endParaRPr lang="en-US" b="1" dirty="0"/>
                    </a:p>
                    <a:p>
                      <a:r>
                        <a:rPr lang="en-US" b="1" dirty="0"/>
                        <a:t>Population or subgroup</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gridSpan="2">
                  <a:txBody>
                    <a:bodyPr/>
                    <a:lstStyle/>
                    <a:p>
                      <a:pPr algn="ctr"/>
                      <a:endParaRPr lang="en-US" b="1" dirty="0"/>
                    </a:p>
                    <a:p>
                      <a:pPr algn="ctr"/>
                      <a:endParaRPr lang="en-US" b="1" dirty="0"/>
                    </a:p>
                    <a:p>
                      <a:pPr algn="ctr"/>
                      <a:r>
                        <a:rPr lang="en-US" b="1" dirty="0"/>
                        <a:t>Events, 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0"/>
                    </a:solidFill>
                  </a:tcPr>
                </a:tc>
                <a:tc hMerge="1">
                  <a:txBody>
                    <a:bodyPr/>
                    <a:lstStyle/>
                    <a:p>
                      <a:endParaRPr lang="en-US" dirty="0"/>
                    </a:p>
                  </a:txBody>
                  <a:tcPr/>
                </a:tc>
                <a:tc gridSpan="2">
                  <a:txBody>
                    <a:bodyPr/>
                    <a:lstStyle/>
                    <a:p>
                      <a:pPr algn="ctr"/>
                      <a:r>
                        <a:rPr lang="en-US" b="1" dirty="0"/>
                        <a:t>Cumulative incidence </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t>of CNS recurrence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0"/>
                    </a:solidFill>
                  </a:tcPr>
                </a:tc>
                <a:tc hMerge="1">
                  <a:txBody>
                    <a:bodyPr/>
                    <a:lstStyle/>
                    <a:p>
                      <a:endParaRPr lang="en-US" dirty="0"/>
                    </a:p>
                  </a:txBody>
                  <a:tcPr/>
                </a:tc>
                <a:extLst>
                  <a:ext uri="{0D108BD9-81ED-4DB2-BD59-A6C34878D82A}">
                    <a16:rowId xmlns:a16="http://schemas.microsoft.com/office/drawing/2014/main" val="1291361467"/>
                  </a:ext>
                </a:extLst>
              </a:tr>
              <a:tr h="378773">
                <a:tc vMerge="1">
                  <a:txBody>
                    <a:bodyPr/>
                    <a:lstStyle/>
                    <a:p>
                      <a:endParaRPr lang="en-US"/>
                    </a:p>
                  </a:txBody>
                  <a:tcPr/>
                </a:tc>
                <a:tc>
                  <a:txBody>
                    <a:bodyPr/>
                    <a:lstStyle/>
                    <a:p>
                      <a:pPr algn="ctr"/>
                      <a:r>
                        <a:rPr lang="en-US" b="1" dirty="0">
                          <a:solidFill>
                            <a:schemeClr val="bg1"/>
                          </a:solidFill>
                        </a:rPr>
                        <a:t>Neratinib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Placebo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Neratinib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Placebo</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928204717"/>
                  </a:ext>
                </a:extLst>
              </a:tr>
              <a:tr h="417957">
                <a:tc>
                  <a:txBody>
                    <a:bodyPr/>
                    <a:lstStyle/>
                    <a:p>
                      <a:r>
                        <a:rPr lang="en-US" b="1" dirty="0"/>
                        <a:t>Intention-to-treat population </a:t>
                      </a:r>
                      <a:r>
                        <a:rPr lang="en-US" dirty="0"/>
                        <a:t>(n = 2,840)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408525326"/>
                  </a:ext>
                </a:extLst>
              </a:tr>
              <a:tr h="75754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HR-positive/</a:t>
                      </a:r>
                      <a:r>
                        <a:rPr lang="en-US" b="1" u="none" dirty="0"/>
                        <a:t>≤1-year population </a:t>
                      </a:r>
                    </a:p>
                    <a:p>
                      <a:r>
                        <a:rPr lang="en-US" b="1" u="none" dirty="0"/>
                        <a:t>(EU indication) </a:t>
                      </a:r>
                      <a:r>
                        <a:rPr lang="en-US" u="none" dirty="0"/>
                        <a:t>(n = 1,334)</a:t>
                      </a:r>
                      <a:endParaRPr lang="en-US"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8165530"/>
                  </a:ext>
                </a:extLst>
              </a:tr>
              <a:tr h="940403">
                <a:tc>
                  <a:txBody>
                    <a:bodyPr/>
                    <a:lstStyle/>
                    <a:p>
                      <a:r>
                        <a:rPr lang="en-US" b="1" dirty="0"/>
                        <a:t>Adjuvant or neoadjuvant therapy (n = 1,334)</a:t>
                      </a:r>
                    </a:p>
                    <a:p>
                      <a:r>
                        <a:rPr lang="en-US" dirty="0"/>
                        <a:t>     Adjuvant (n = 980)</a:t>
                      </a:r>
                    </a:p>
                    <a:p>
                      <a:r>
                        <a:rPr lang="en-US" dirty="0"/>
                        <a:t>     Neoadjuvant (n = 354)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3</a:t>
                      </a:r>
                    </a:p>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6</a:t>
                      </a:r>
                    </a:p>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0.7%</a:t>
                      </a:r>
                    </a:p>
                    <a:p>
                      <a:pPr algn="ctr"/>
                      <a:r>
                        <a:rPr lang="en-US"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1.5%</a:t>
                      </a:r>
                    </a:p>
                    <a:p>
                      <a:pPr algn="ctr"/>
                      <a:r>
                        <a:rPr lang="en-US"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381971282"/>
                  </a:ext>
                </a:extLst>
              </a:tr>
              <a:tr h="940403">
                <a:tc>
                  <a:txBody>
                    <a:bodyPr/>
                    <a:lstStyle/>
                    <a:p>
                      <a:r>
                        <a:rPr lang="en-US" b="1" dirty="0" err="1"/>
                        <a:t>pCR</a:t>
                      </a:r>
                      <a:r>
                        <a:rPr lang="en-US" b="1" dirty="0"/>
                        <a:t> status </a:t>
                      </a:r>
                      <a:r>
                        <a:rPr lang="en-US" b="0" dirty="0"/>
                        <a:t>(n = 354)</a:t>
                      </a:r>
                    </a:p>
                    <a:p>
                      <a:r>
                        <a:rPr lang="en-US" b="0" dirty="0"/>
                        <a:t>   No (n = 295)</a:t>
                      </a:r>
                    </a:p>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t>   Yes (n =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1</a:t>
                      </a:r>
                    </a:p>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5</a:t>
                      </a:r>
                    </a:p>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0.8%</a:t>
                      </a:r>
                    </a:p>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3.6%</a:t>
                      </a:r>
                    </a:p>
                    <a:p>
                      <a:pPr algn="ctr"/>
                      <a:r>
                        <a:rPr lang="en-US"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162173"/>
                  </a:ext>
                </a:extLst>
              </a:tr>
            </a:tbl>
          </a:graphicData>
        </a:graphic>
      </p:graphicFrame>
    </p:spTree>
    <p:extLst>
      <p:ext uri="{BB962C8B-B14F-4D97-AF65-F5344CB8AC3E}">
        <p14:creationId xmlns:p14="http://schemas.microsoft.com/office/powerpoint/2010/main" val="464830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ACE52-4399-B55A-0D48-13B9CE525641}"/>
              </a:ext>
            </a:extLst>
          </p:cNvPr>
          <p:cNvSpPr>
            <a:spLocks noGrp="1"/>
          </p:cNvSpPr>
          <p:nvPr>
            <p:ph type="title"/>
          </p:nvPr>
        </p:nvSpPr>
        <p:spPr>
          <a:xfrm>
            <a:off x="876663" y="50947"/>
            <a:ext cx="10358967" cy="1143000"/>
          </a:xfrm>
        </p:spPr>
        <p:txBody>
          <a:bodyPr/>
          <a:lstStyle/>
          <a:p>
            <a:r>
              <a:rPr lang="en-US" dirty="0" err="1"/>
              <a:t>ExteNET</a:t>
            </a:r>
            <a:r>
              <a:rPr lang="en-US" dirty="0"/>
              <a:t>: Adverse Events (AEs)</a:t>
            </a:r>
          </a:p>
        </p:txBody>
      </p:sp>
      <p:sp>
        <p:nvSpPr>
          <p:cNvPr id="6" name="TextBox 5">
            <a:extLst>
              <a:ext uri="{FF2B5EF4-FFF2-40B4-BE49-F238E27FC236}">
                <a16:creationId xmlns:a16="http://schemas.microsoft.com/office/drawing/2014/main" id="{DDB8E8F8-2F6A-D1D3-36E2-15EDEE39AFF6}"/>
              </a:ext>
            </a:extLst>
          </p:cNvPr>
          <p:cNvSpPr txBox="1"/>
          <p:nvPr/>
        </p:nvSpPr>
        <p:spPr>
          <a:xfrm>
            <a:off x="120320" y="6503241"/>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Clin Breast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2021;21(1):80-91.</a:t>
            </a:r>
            <a:endParaRPr kumimoji="0" lang="en-US" sz="15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8" name="Picture 7" descr="Table&#10;&#10;Description automatically generated">
            <a:extLst>
              <a:ext uri="{FF2B5EF4-FFF2-40B4-BE49-F238E27FC236}">
                <a16:creationId xmlns:a16="http://schemas.microsoft.com/office/drawing/2014/main" id="{EEA9B449-1114-2A1B-FE51-B1AA45ADB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3" y="1594739"/>
            <a:ext cx="5880100" cy="4521200"/>
          </a:xfrm>
          <a:prstGeom prst="rect">
            <a:avLst/>
          </a:prstGeom>
        </p:spPr>
      </p:pic>
      <p:pic>
        <p:nvPicPr>
          <p:cNvPr id="10" name="Picture 9" descr="Table&#10;&#10;Description automatically generated">
            <a:extLst>
              <a:ext uri="{FF2B5EF4-FFF2-40B4-BE49-F238E27FC236}">
                <a16:creationId xmlns:a16="http://schemas.microsoft.com/office/drawing/2014/main" id="{E611DBF4-626A-D816-B442-1998FB8CE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338" y="1594739"/>
            <a:ext cx="5260889" cy="4363243"/>
          </a:xfrm>
          <a:prstGeom prst="rect">
            <a:avLst/>
          </a:prstGeom>
        </p:spPr>
      </p:pic>
      <p:sp>
        <p:nvSpPr>
          <p:cNvPr id="11" name="TextBox 10">
            <a:extLst>
              <a:ext uri="{FF2B5EF4-FFF2-40B4-BE49-F238E27FC236}">
                <a16:creationId xmlns:a16="http://schemas.microsoft.com/office/drawing/2014/main" id="{47AD80C0-FB80-B033-80D0-576D62BD8BD8}"/>
              </a:ext>
            </a:extLst>
          </p:cNvPr>
          <p:cNvSpPr txBox="1"/>
          <p:nvPr/>
        </p:nvSpPr>
        <p:spPr>
          <a:xfrm>
            <a:off x="6255314" y="1151711"/>
            <a:ext cx="5692936"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Frequent Treatment-Emergent AEs (TEAEs)</a:t>
            </a:r>
          </a:p>
        </p:txBody>
      </p:sp>
      <p:sp>
        <p:nvSpPr>
          <p:cNvPr id="12" name="TextBox 11">
            <a:extLst>
              <a:ext uri="{FF2B5EF4-FFF2-40B4-BE49-F238E27FC236}">
                <a16:creationId xmlns:a16="http://schemas.microsoft.com/office/drawing/2014/main" id="{BC4982CB-32F6-BF3A-0693-E03F0ED2AD1A}"/>
              </a:ext>
            </a:extLst>
          </p:cNvPr>
          <p:cNvSpPr txBox="1"/>
          <p:nvPr/>
        </p:nvSpPr>
        <p:spPr>
          <a:xfrm>
            <a:off x="263352" y="1171521"/>
            <a:ext cx="5880099"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Summary of AEs</a:t>
            </a:r>
          </a:p>
        </p:txBody>
      </p:sp>
      <p:sp>
        <p:nvSpPr>
          <p:cNvPr id="13" name="Rectangle 12">
            <a:extLst>
              <a:ext uri="{FF2B5EF4-FFF2-40B4-BE49-F238E27FC236}">
                <a16:creationId xmlns:a16="http://schemas.microsoft.com/office/drawing/2014/main" id="{4419A4AE-4C94-4B07-AAF5-197C4BC0F6A9}"/>
              </a:ext>
            </a:extLst>
          </p:cNvPr>
          <p:cNvSpPr/>
          <p:nvPr/>
        </p:nvSpPr>
        <p:spPr bwMode="auto">
          <a:xfrm>
            <a:off x="6615354" y="2276872"/>
            <a:ext cx="5116872" cy="28803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ndParaRPr>
          </a:p>
        </p:txBody>
      </p:sp>
    </p:spTree>
    <p:extLst>
      <p:ext uri="{BB962C8B-B14F-4D97-AF65-F5344CB8AC3E}">
        <p14:creationId xmlns:p14="http://schemas.microsoft.com/office/powerpoint/2010/main" val="38761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51AB-5BF1-9EE9-B4A6-0BD513AECE34}"/>
              </a:ext>
            </a:extLst>
          </p:cNvPr>
          <p:cNvSpPr>
            <a:spLocks noGrp="1"/>
          </p:cNvSpPr>
          <p:nvPr>
            <p:ph type="title"/>
          </p:nvPr>
        </p:nvSpPr>
        <p:spPr>
          <a:xfrm>
            <a:off x="912286" y="2060847"/>
            <a:ext cx="10358967" cy="1143000"/>
          </a:xfrm>
        </p:spPr>
        <p:txBody>
          <a:bodyPr/>
          <a:lstStyle/>
          <a:p>
            <a:pPr algn="l"/>
            <a:r>
              <a:rPr lang="en-US" sz="3600" dirty="0"/>
              <a:t>Association Between Treatment Duration and Overall Survival in Early-Stage HER2+ Breast Cancer Patients Receiving Extended Adjuvant Therapy with Neratinib in the </a:t>
            </a:r>
            <a:r>
              <a:rPr lang="en-US" sz="3600" dirty="0" err="1"/>
              <a:t>ExteNET</a:t>
            </a:r>
            <a:r>
              <a:rPr lang="en-US" sz="3600" dirty="0"/>
              <a:t> Trial</a:t>
            </a:r>
          </a:p>
        </p:txBody>
      </p:sp>
      <p:sp>
        <p:nvSpPr>
          <p:cNvPr id="3" name="Content Placeholder 2">
            <a:extLst>
              <a:ext uri="{FF2B5EF4-FFF2-40B4-BE49-F238E27FC236}">
                <a16:creationId xmlns:a16="http://schemas.microsoft.com/office/drawing/2014/main" id="{9D877FD2-3A50-D2B3-7A5A-2822E8204E99}"/>
              </a:ext>
            </a:extLst>
          </p:cNvPr>
          <p:cNvSpPr>
            <a:spLocks noGrp="1"/>
          </p:cNvSpPr>
          <p:nvPr>
            <p:ph idx="1"/>
          </p:nvPr>
        </p:nvSpPr>
        <p:spPr>
          <a:xfrm>
            <a:off x="912286" y="4005064"/>
            <a:ext cx="10358967" cy="1224136"/>
          </a:xfrm>
        </p:spPr>
        <p:txBody>
          <a:bodyPr/>
          <a:lstStyle/>
          <a:p>
            <a:pPr marL="98425" indent="0">
              <a:spcBef>
                <a:spcPts val="0"/>
              </a:spcBef>
              <a:spcAft>
                <a:spcPts val="0"/>
              </a:spcAft>
              <a:buNone/>
            </a:pPr>
            <a:r>
              <a:rPr lang="en-US" b="0" dirty="0"/>
              <a:t>Moy B et al.</a:t>
            </a:r>
          </a:p>
          <a:p>
            <a:pPr marL="98425" indent="0">
              <a:spcBef>
                <a:spcPts val="0"/>
              </a:spcBef>
              <a:spcAft>
                <a:spcPts val="0"/>
              </a:spcAft>
              <a:buNone/>
            </a:pPr>
            <a:r>
              <a:rPr lang="en-US" b="0" dirty="0"/>
              <a:t>ASCO 2021;Abstract 540.</a:t>
            </a:r>
          </a:p>
        </p:txBody>
      </p:sp>
    </p:spTree>
    <p:extLst>
      <p:ext uri="{BB962C8B-B14F-4D97-AF65-F5344CB8AC3E}">
        <p14:creationId xmlns:p14="http://schemas.microsoft.com/office/powerpoint/2010/main" val="298942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9ECCB4-FB40-45DA-F250-3233DB82FA20}"/>
              </a:ext>
            </a:extLst>
          </p:cNvPr>
          <p:cNvSpPr txBox="1"/>
          <p:nvPr/>
        </p:nvSpPr>
        <p:spPr>
          <a:xfrm>
            <a:off x="0" y="6530345"/>
            <a:ext cx="314579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Moy B et al. ASCO 2021;Abstract 540.</a:t>
            </a:r>
          </a:p>
        </p:txBody>
      </p:sp>
      <p:sp>
        <p:nvSpPr>
          <p:cNvPr id="5" name="Title 4">
            <a:extLst>
              <a:ext uri="{FF2B5EF4-FFF2-40B4-BE49-F238E27FC236}">
                <a16:creationId xmlns:a16="http://schemas.microsoft.com/office/drawing/2014/main" id="{A2CE9774-6A07-F0C7-9A98-3A74236011D6}"/>
              </a:ext>
            </a:extLst>
          </p:cNvPr>
          <p:cNvSpPr>
            <a:spLocks noGrp="1"/>
          </p:cNvSpPr>
          <p:nvPr>
            <p:ph type="title"/>
          </p:nvPr>
        </p:nvSpPr>
        <p:spPr/>
        <p:txBody>
          <a:bodyPr/>
          <a:lstStyle/>
          <a:p>
            <a:pPr algn="l"/>
            <a:r>
              <a:rPr lang="en-US" dirty="0" err="1"/>
              <a:t>ExteNET</a:t>
            </a:r>
            <a:r>
              <a:rPr lang="en-US" dirty="0"/>
              <a:t>: Survival Summary for Patients Who Completed Planned Neratinib Therapy</a:t>
            </a:r>
          </a:p>
        </p:txBody>
      </p:sp>
      <p:pic>
        <p:nvPicPr>
          <p:cNvPr id="7" name="Picture 6" descr="Table&#10;&#10;Description automatically generated">
            <a:extLst>
              <a:ext uri="{FF2B5EF4-FFF2-40B4-BE49-F238E27FC236}">
                <a16:creationId xmlns:a16="http://schemas.microsoft.com/office/drawing/2014/main" id="{0BEC944F-D1D0-002E-5CEF-BD583214C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484784"/>
            <a:ext cx="11449272" cy="4529011"/>
          </a:xfrm>
          <a:prstGeom prst="rect">
            <a:avLst/>
          </a:prstGeom>
        </p:spPr>
      </p:pic>
    </p:spTree>
    <p:extLst>
      <p:ext uri="{BB962C8B-B14F-4D97-AF65-F5344CB8AC3E}">
        <p14:creationId xmlns:p14="http://schemas.microsoft.com/office/powerpoint/2010/main" val="984180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69688-49DC-25BF-2484-0B3FBA5DF669}"/>
              </a:ext>
            </a:extLst>
          </p:cNvPr>
          <p:cNvSpPr>
            <a:spLocks noGrp="1"/>
          </p:cNvSpPr>
          <p:nvPr>
            <p:ph type="title"/>
          </p:nvPr>
        </p:nvSpPr>
        <p:spPr>
          <a:xfrm>
            <a:off x="920747" y="1268760"/>
            <a:ext cx="10358967" cy="2265883"/>
          </a:xfrm>
        </p:spPr>
        <p:txBody>
          <a:bodyPr/>
          <a:lstStyle/>
          <a:p>
            <a:pPr algn="l"/>
            <a:r>
              <a:rPr lang="en-US" sz="3600" dirty="0"/>
              <a:t>Effects of Diarrheal Prophylaxis or Dose Escalation on Neratinib-Associated Diarrhea and Tolerability in Patients with HER2+ Early-Stage Breast Cancer: Final Findings from the CONTROL Trial</a:t>
            </a:r>
          </a:p>
        </p:txBody>
      </p:sp>
      <p:sp>
        <p:nvSpPr>
          <p:cNvPr id="4" name="Content Placeholder 3">
            <a:extLst>
              <a:ext uri="{FF2B5EF4-FFF2-40B4-BE49-F238E27FC236}">
                <a16:creationId xmlns:a16="http://schemas.microsoft.com/office/drawing/2014/main" id="{2DB26605-FF10-B1BA-96A8-509C08043CA3}"/>
              </a:ext>
            </a:extLst>
          </p:cNvPr>
          <p:cNvSpPr>
            <a:spLocks noGrp="1"/>
          </p:cNvSpPr>
          <p:nvPr>
            <p:ph idx="1"/>
          </p:nvPr>
        </p:nvSpPr>
        <p:spPr>
          <a:xfrm>
            <a:off x="912286" y="3861048"/>
            <a:ext cx="10358967" cy="1401787"/>
          </a:xfrm>
        </p:spPr>
        <p:txBody>
          <a:bodyPr/>
          <a:lstStyle/>
          <a:p>
            <a:pPr marL="98425" indent="0">
              <a:spcBef>
                <a:spcPts val="0"/>
              </a:spcBef>
              <a:spcAft>
                <a:spcPts val="0"/>
              </a:spcAft>
              <a:buNone/>
            </a:pPr>
            <a:r>
              <a:rPr lang="en-US" b="0" dirty="0"/>
              <a:t>Chan A et al.</a:t>
            </a:r>
          </a:p>
          <a:p>
            <a:pPr marL="98425" indent="0">
              <a:spcBef>
                <a:spcPts val="0"/>
              </a:spcBef>
              <a:spcAft>
                <a:spcPts val="0"/>
              </a:spcAft>
              <a:buNone/>
            </a:pPr>
            <a:r>
              <a:rPr lang="en-US" b="0" dirty="0"/>
              <a:t>ESMO Breast 2022;Abstract P73.</a:t>
            </a:r>
          </a:p>
        </p:txBody>
      </p:sp>
    </p:spTree>
    <p:extLst>
      <p:ext uri="{BB962C8B-B14F-4D97-AF65-F5344CB8AC3E}">
        <p14:creationId xmlns:p14="http://schemas.microsoft.com/office/powerpoint/2010/main" val="3564472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3125"/>
            <a:ext cx="10358967" cy="897730"/>
          </a:xfrm>
        </p:spPr>
        <p:txBody>
          <a:bodyPr/>
          <a:lstStyle/>
          <a:p>
            <a:r>
              <a:rPr lang="en-US" dirty="0"/>
              <a:t>CONTROL Trial Cohorts: Study Schema</a:t>
            </a:r>
          </a:p>
        </p:txBody>
      </p:sp>
      <p:sp>
        <p:nvSpPr>
          <p:cNvPr id="3" name="TextBox 2">
            <a:extLst>
              <a:ext uri="{FF2B5EF4-FFF2-40B4-BE49-F238E27FC236}">
                <a16:creationId xmlns:a16="http://schemas.microsoft.com/office/drawing/2014/main" id="{889EF48F-4307-5539-7323-A28B70D9A97D}"/>
              </a:ext>
            </a:extLst>
          </p:cNvPr>
          <p:cNvSpPr txBox="1"/>
          <p:nvPr/>
        </p:nvSpPr>
        <p:spPr>
          <a:xfrm>
            <a:off x="119336" y="6531064"/>
            <a:ext cx="378148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Chan A et al. ESMO Breast 2022;Abstract P73.</a:t>
            </a:r>
          </a:p>
        </p:txBody>
      </p:sp>
      <p:pic>
        <p:nvPicPr>
          <p:cNvPr id="5" name="Picture 4" descr="A picture containing timeline&#10;&#10;Description automatically generated">
            <a:extLst>
              <a:ext uri="{FF2B5EF4-FFF2-40B4-BE49-F238E27FC236}">
                <a16:creationId xmlns:a16="http://schemas.microsoft.com/office/drawing/2014/main" id="{3D489F10-5A7F-9FDA-4F2C-8686350D9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831927"/>
            <a:ext cx="11233249" cy="5261602"/>
          </a:xfrm>
          <a:prstGeom prst="rect">
            <a:avLst/>
          </a:prstGeom>
        </p:spPr>
      </p:pic>
    </p:spTree>
    <p:extLst>
      <p:ext uri="{BB962C8B-B14F-4D97-AF65-F5344CB8AC3E}">
        <p14:creationId xmlns:p14="http://schemas.microsoft.com/office/powerpoint/2010/main" val="103241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767408" y="219087"/>
            <a:ext cx="10358967" cy="897730"/>
          </a:xfrm>
        </p:spPr>
        <p:txBody>
          <a:bodyPr/>
          <a:lstStyle/>
          <a:p>
            <a:pPr algn="l"/>
            <a:r>
              <a:rPr lang="en-US" dirty="0"/>
              <a:t>CONTROL: All Strategies Reduced the Rate of Discontinuation Due to Diarrhea</a:t>
            </a:r>
          </a:p>
        </p:txBody>
      </p:sp>
      <p:pic>
        <p:nvPicPr>
          <p:cNvPr id="6" name="Picture 5" descr="Graphical user interface&#10;&#10;Description automatically generated with low confidence">
            <a:extLst>
              <a:ext uri="{FF2B5EF4-FFF2-40B4-BE49-F238E27FC236}">
                <a16:creationId xmlns:a16="http://schemas.microsoft.com/office/drawing/2014/main" id="{E0E8A3A8-907A-990B-743D-317404936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59874"/>
            <a:ext cx="11737304" cy="4879268"/>
          </a:xfrm>
          <a:prstGeom prst="rect">
            <a:avLst/>
          </a:prstGeom>
        </p:spPr>
      </p:pic>
      <p:sp>
        <p:nvSpPr>
          <p:cNvPr id="5" name="TextBox 4">
            <a:extLst>
              <a:ext uri="{FF2B5EF4-FFF2-40B4-BE49-F238E27FC236}">
                <a16:creationId xmlns:a16="http://schemas.microsoft.com/office/drawing/2014/main" id="{AC5029CF-81A8-0D49-95DB-C0CC38BAA2D8}"/>
              </a:ext>
            </a:extLst>
          </p:cNvPr>
          <p:cNvSpPr txBox="1"/>
          <p:nvPr/>
        </p:nvSpPr>
        <p:spPr>
          <a:xfrm>
            <a:off x="119336" y="6531064"/>
            <a:ext cx="378148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Chan A et al. ESMO Breast 2022;Abstract P73.</a:t>
            </a:r>
          </a:p>
        </p:txBody>
      </p:sp>
    </p:spTree>
    <p:extLst>
      <p:ext uri="{BB962C8B-B14F-4D97-AF65-F5344CB8AC3E}">
        <p14:creationId xmlns:p14="http://schemas.microsoft.com/office/powerpoint/2010/main" val="25865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3125"/>
            <a:ext cx="10358967" cy="897730"/>
          </a:xfrm>
        </p:spPr>
        <p:txBody>
          <a:bodyPr/>
          <a:lstStyle/>
          <a:p>
            <a:pPr algn="l"/>
            <a:r>
              <a:rPr lang="en-US" dirty="0"/>
              <a:t>CONTROL: Diarrhea Profile</a:t>
            </a:r>
          </a:p>
        </p:txBody>
      </p:sp>
      <p:pic>
        <p:nvPicPr>
          <p:cNvPr id="8" name="Picture 7" descr="Table&#10;&#10;Description automatically generated">
            <a:extLst>
              <a:ext uri="{FF2B5EF4-FFF2-40B4-BE49-F238E27FC236}">
                <a16:creationId xmlns:a16="http://schemas.microsoft.com/office/drawing/2014/main" id="{5256C4DC-093A-2D27-4BE9-C6B5013B4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16" y="1016359"/>
            <a:ext cx="10358968" cy="5078716"/>
          </a:xfrm>
          <a:prstGeom prst="rect">
            <a:avLst/>
          </a:prstGeom>
        </p:spPr>
      </p:pic>
      <p:sp>
        <p:nvSpPr>
          <p:cNvPr id="5" name="TextBox 4">
            <a:extLst>
              <a:ext uri="{FF2B5EF4-FFF2-40B4-BE49-F238E27FC236}">
                <a16:creationId xmlns:a16="http://schemas.microsoft.com/office/drawing/2014/main" id="{CF251FA8-9C52-6940-8714-267CEF384194}"/>
              </a:ext>
            </a:extLst>
          </p:cNvPr>
          <p:cNvSpPr txBox="1"/>
          <p:nvPr/>
        </p:nvSpPr>
        <p:spPr>
          <a:xfrm>
            <a:off x="119336" y="6531064"/>
            <a:ext cx="378148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Chan A et al. ESMO Breast 2022;Abstract P73.</a:t>
            </a:r>
          </a:p>
        </p:txBody>
      </p:sp>
    </p:spTree>
    <p:extLst>
      <p:ext uri="{BB962C8B-B14F-4D97-AF65-F5344CB8AC3E}">
        <p14:creationId xmlns:p14="http://schemas.microsoft.com/office/powerpoint/2010/main" val="3900801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267"/>
            <a:ext cx="10358967" cy="901453"/>
          </a:xfrm>
        </p:spPr>
        <p:txBody>
          <a:bodyPr/>
          <a:lstStyle/>
          <a:p>
            <a:r>
              <a:rPr lang="en-US" dirty="0"/>
              <a:t>CONTROL: Conclusions</a:t>
            </a:r>
          </a:p>
        </p:txBody>
      </p:sp>
      <p:sp>
        <p:nvSpPr>
          <p:cNvPr id="6" name="Content Placeholder 5">
            <a:extLst>
              <a:ext uri="{FF2B5EF4-FFF2-40B4-BE49-F238E27FC236}">
                <a16:creationId xmlns:a16="http://schemas.microsoft.com/office/drawing/2014/main" id="{058D0970-4E14-0396-018D-3D3FCB11FC69}"/>
              </a:ext>
            </a:extLst>
          </p:cNvPr>
          <p:cNvSpPr>
            <a:spLocks noGrp="1"/>
          </p:cNvSpPr>
          <p:nvPr>
            <p:ph idx="1"/>
          </p:nvPr>
        </p:nvSpPr>
        <p:spPr>
          <a:xfrm>
            <a:off x="479377" y="908720"/>
            <a:ext cx="10813718" cy="4799013"/>
          </a:xfrm>
        </p:spPr>
        <p:txBody>
          <a:bodyPr/>
          <a:lstStyle/>
          <a:p>
            <a:r>
              <a:rPr lang="en-US" sz="2000" b="0" dirty="0"/>
              <a:t>These final findings from the CONTROL study show improved tolerability of neratinib with all diarrhea prophylaxis and DE schedules. These results demonstrate that neratinib is well tolerated as extended-adjuvant treatment for patients with HER2+ breast cancer after 1 year of trastuzumab.</a:t>
            </a:r>
          </a:p>
          <a:p>
            <a:r>
              <a:rPr lang="en-US" sz="2000" b="0" dirty="0"/>
              <a:t>Adoption of neratinib DE with loperamide PRN during the first 2 weeks of treatment (DE1 cohort) was associated with a lower rate of Grade 3 diarrhea compared to the CONTROL prophylaxis strategies, the DE2 strategy and the neratinib arm in the </a:t>
            </a:r>
            <a:r>
              <a:rPr lang="en-US" sz="2000" b="0" dirty="0" err="1"/>
              <a:t>ExteNET</a:t>
            </a:r>
            <a:r>
              <a:rPr lang="en-US" sz="2000" b="0" dirty="0"/>
              <a:t> trial.</a:t>
            </a:r>
          </a:p>
          <a:p>
            <a:r>
              <a:rPr lang="en-US" sz="2000" b="0" dirty="0"/>
              <a:t>The DE1 cohort also had the lowest rate of diarrhea-related discontinuations (3%) and dose holds (12%) compared to the other strategies investigated in the CONTROL trial and the neratinib arm in the </a:t>
            </a:r>
            <a:r>
              <a:rPr lang="en-US" sz="2000" b="0" dirty="0" err="1"/>
              <a:t>ExteNET</a:t>
            </a:r>
            <a:r>
              <a:rPr lang="en-US" sz="2000" b="0" dirty="0"/>
              <a:t> trial.</a:t>
            </a:r>
          </a:p>
          <a:p>
            <a:r>
              <a:rPr lang="en-US" sz="2000" b="0" dirty="0"/>
              <a:t>These findings suggest that several modalities, most notably neratinib DE1 with loperamide PRN, allow patients to stay on treatment longer and receive the full benefit of neratinib therapy.</a:t>
            </a:r>
          </a:p>
          <a:p>
            <a:r>
              <a:rPr lang="en-US" sz="2000" b="0" dirty="0"/>
              <a:t>The US package label for neratinib now includes both the mandatory loperamide prophylaxis regimen and the DE1 strategy from CONTROL as diarrhea-mitigation strategies.</a:t>
            </a:r>
          </a:p>
        </p:txBody>
      </p:sp>
      <p:sp>
        <p:nvSpPr>
          <p:cNvPr id="5" name="TextBox 4">
            <a:extLst>
              <a:ext uri="{FF2B5EF4-FFF2-40B4-BE49-F238E27FC236}">
                <a16:creationId xmlns:a16="http://schemas.microsoft.com/office/drawing/2014/main" id="{52B12AB3-B0B1-A045-8277-AD271241A1A2}"/>
              </a:ext>
            </a:extLst>
          </p:cNvPr>
          <p:cNvSpPr txBox="1"/>
          <p:nvPr/>
        </p:nvSpPr>
        <p:spPr>
          <a:xfrm>
            <a:off x="119336" y="6531064"/>
            <a:ext cx="378148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Chan A et al. ESMO Breast 2022;Abstract P73.</a:t>
            </a:r>
          </a:p>
        </p:txBody>
      </p:sp>
    </p:spTree>
    <p:extLst>
      <p:ext uri="{BB962C8B-B14F-4D97-AF65-F5344CB8AC3E}">
        <p14:creationId xmlns:p14="http://schemas.microsoft.com/office/powerpoint/2010/main" val="2090707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E900-826D-4998-5FCD-D79C418492D3}"/>
              </a:ext>
            </a:extLst>
          </p:cNvPr>
          <p:cNvSpPr>
            <a:spLocks noGrp="1"/>
          </p:cNvSpPr>
          <p:nvPr>
            <p:ph type="title"/>
          </p:nvPr>
        </p:nvSpPr>
        <p:spPr>
          <a:xfrm>
            <a:off x="916516" y="2857500"/>
            <a:ext cx="10358967" cy="1143000"/>
          </a:xfrm>
        </p:spPr>
        <p:txBody>
          <a:bodyPr/>
          <a:lstStyle/>
          <a:p>
            <a:pPr algn="l"/>
            <a:r>
              <a:rPr lang="en-US" sz="4400" dirty="0"/>
              <a:t>Evolving Treatment Paradigms for Patients with Metastatic HER2-Positive BC</a:t>
            </a:r>
          </a:p>
        </p:txBody>
      </p:sp>
    </p:spTree>
    <p:extLst>
      <p:ext uri="{BB962C8B-B14F-4D97-AF65-F5344CB8AC3E}">
        <p14:creationId xmlns:p14="http://schemas.microsoft.com/office/powerpoint/2010/main" val="3272856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FD7CDC29-784C-0A87-AF9F-9625CC5D3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48" y="1268760"/>
            <a:ext cx="11647704" cy="3888432"/>
          </a:xfrm>
          <a:prstGeom prst="rect">
            <a:avLst/>
          </a:prstGeom>
        </p:spPr>
      </p:pic>
      <p:sp>
        <p:nvSpPr>
          <p:cNvPr id="5" name="Rectangle 4">
            <a:extLst>
              <a:ext uri="{FF2B5EF4-FFF2-40B4-BE49-F238E27FC236}">
                <a16:creationId xmlns:a16="http://schemas.microsoft.com/office/drawing/2014/main" id="{7147D137-8D5B-9C16-2B21-45466358F3A2}"/>
              </a:ext>
            </a:extLst>
          </p:cNvPr>
          <p:cNvSpPr/>
          <p:nvPr/>
        </p:nvSpPr>
        <p:spPr bwMode="auto">
          <a:xfrm>
            <a:off x="9984432" y="2852936"/>
            <a:ext cx="18722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6B4886F6-A1B9-85C0-EB32-54600C4B2291}"/>
              </a:ext>
            </a:extLst>
          </p:cNvPr>
          <p:cNvSpPr txBox="1"/>
          <p:nvPr/>
        </p:nvSpPr>
        <p:spPr>
          <a:xfrm>
            <a:off x="3431704" y="1844824"/>
            <a:ext cx="6078754" cy="430887"/>
          </a:xfrm>
          <a:prstGeom prst="rect">
            <a:avLst/>
          </a:prstGeom>
          <a:noFill/>
        </p:spPr>
        <p:txBody>
          <a:bodyPr wrap="square" rtlCol="0">
            <a:spAutoFit/>
          </a:bodyPr>
          <a:lstStyle/>
          <a:p>
            <a:r>
              <a:rPr lang="en-US" sz="2200" i="1" dirty="0">
                <a:solidFill>
                  <a:srgbClr val="E3070F"/>
                </a:solidFill>
              </a:rPr>
              <a:t>NPJ Breast Cancer </a:t>
            </a:r>
            <a:r>
              <a:rPr lang="en-US" sz="2200" dirty="0">
                <a:solidFill>
                  <a:srgbClr val="E3070F"/>
                </a:solidFill>
              </a:rPr>
              <a:t>2021 October 8;7(1):134. </a:t>
            </a:r>
          </a:p>
        </p:txBody>
      </p:sp>
    </p:spTree>
    <p:extLst>
      <p:ext uri="{BB962C8B-B14F-4D97-AF65-F5344CB8AC3E}">
        <p14:creationId xmlns:p14="http://schemas.microsoft.com/office/powerpoint/2010/main" val="2876191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5624BE1-5DCB-2A39-318E-7DAE3718C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88373"/>
            <a:ext cx="11593288" cy="4725279"/>
          </a:xfrm>
          <a:prstGeom prst="rect">
            <a:avLst/>
          </a:prstGeom>
        </p:spPr>
      </p:pic>
      <p:sp>
        <p:nvSpPr>
          <p:cNvPr id="6" name="TextBox 5">
            <a:extLst>
              <a:ext uri="{FF2B5EF4-FFF2-40B4-BE49-F238E27FC236}">
                <a16:creationId xmlns:a16="http://schemas.microsoft.com/office/drawing/2014/main" id="{5E7E8571-9F86-5497-B8C1-02E8781E99F3}"/>
              </a:ext>
            </a:extLst>
          </p:cNvPr>
          <p:cNvSpPr txBox="1"/>
          <p:nvPr/>
        </p:nvSpPr>
        <p:spPr>
          <a:xfrm>
            <a:off x="6672064" y="5454183"/>
            <a:ext cx="5202835" cy="430887"/>
          </a:xfrm>
          <a:prstGeom prst="rect">
            <a:avLst/>
          </a:prstGeom>
          <a:noFill/>
        </p:spPr>
        <p:txBody>
          <a:bodyPr wrap="none" rtlCol="0">
            <a:spAutoFit/>
          </a:bodyPr>
          <a:lstStyle/>
          <a:p>
            <a:r>
              <a:rPr lang="en-US" sz="2200" i="1" dirty="0">
                <a:solidFill>
                  <a:srgbClr val="1474A7"/>
                </a:solidFill>
              </a:rPr>
              <a:t>J Clin Oncol </a:t>
            </a:r>
            <a:r>
              <a:rPr lang="en-US" sz="2200" dirty="0">
                <a:solidFill>
                  <a:srgbClr val="1474A7"/>
                </a:solidFill>
              </a:rPr>
              <a:t>2022 August;40:2612-35.</a:t>
            </a:r>
          </a:p>
        </p:txBody>
      </p:sp>
    </p:spTree>
    <p:extLst>
      <p:ext uri="{BB962C8B-B14F-4D97-AF65-F5344CB8AC3E}">
        <p14:creationId xmlns:p14="http://schemas.microsoft.com/office/powerpoint/2010/main" val="1466989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05FF-CB9C-0253-C6DB-E4F6A13D0CC4}"/>
              </a:ext>
            </a:extLst>
          </p:cNvPr>
          <p:cNvSpPr>
            <a:spLocks noGrp="1"/>
          </p:cNvSpPr>
          <p:nvPr>
            <p:ph type="title"/>
          </p:nvPr>
        </p:nvSpPr>
        <p:spPr>
          <a:xfrm>
            <a:off x="1055440" y="2636912"/>
            <a:ext cx="10358967" cy="1143000"/>
          </a:xfrm>
        </p:spPr>
        <p:txBody>
          <a:bodyPr/>
          <a:lstStyle/>
          <a:p>
            <a:r>
              <a:rPr lang="en-US" sz="4400" dirty="0"/>
              <a:t>Trastuzumab </a:t>
            </a:r>
            <a:r>
              <a:rPr lang="en-US" sz="4400" dirty="0" err="1"/>
              <a:t>Deruxtecan</a:t>
            </a:r>
            <a:r>
              <a:rPr lang="en-US" sz="4400" dirty="0"/>
              <a:t> (T-</a:t>
            </a:r>
            <a:r>
              <a:rPr lang="en-US" sz="4400" dirty="0" err="1"/>
              <a:t>DXd</a:t>
            </a:r>
            <a:r>
              <a:rPr lang="en-US" sz="4400" dirty="0"/>
              <a:t>) and DESTINY-Breast Studies</a:t>
            </a:r>
          </a:p>
        </p:txBody>
      </p:sp>
    </p:spTree>
    <p:extLst>
      <p:ext uri="{BB962C8B-B14F-4D97-AF65-F5344CB8AC3E}">
        <p14:creationId xmlns:p14="http://schemas.microsoft.com/office/powerpoint/2010/main" val="30851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945215" cy="1143000"/>
          </a:xfrm>
        </p:spPr>
        <p:txBody>
          <a:bodyPr/>
          <a:lstStyle/>
          <a:p>
            <a:pPr algn="l"/>
            <a:r>
              <a:rPr lang="en-US" dirty="0"/>
              <a:t>Trastuzumab </a:t>
            </a:r>
            <a:r>
              <a:rPr lang="en-US" dirty="0" err="1"/>
              <a:t>Deruxtecan</a:t>
            </a:r>
            <a:r>
              <a:rPr lang="en-US" dirty="0"/>
              <a:t> Significantly Delayed Disease Progression in Comparison to Physician’s Choice of Treatment for HER2-Positive Metastatic Breast Cancer in the DESTINY-Breast02 Phase III Trial</a:t>
            </a:r>
            <a:br>
              <a:rPr lang="en-US" dirty="0"/>
            </a:br>
            <a:r>
              <a:rPr lang="en-US" sz="2400" dirty="0"/>
              <a:t>Press Release – August 15, 2022</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7408" y="1856461"/>
            <a:ext cx="10729192" cy="4595394"/>
          </a:xfrm>
        </p:spPr>
        <p:txBody>
          <a:bodyPr/>
          <a:lstStyle/>
          <a:p>
            <a:pPr marL="98425" indent="0">
              <a:buNone/>
            </a:pPr>
            <a:r>
              <a:rPr lang="en-US" sz="2000" b="0" dirty="0"/>
              <a:t>Positive high-level results from the DESTINY-Breast02 Phase III trial of trastuzumab </a:t>
            </a:r>
            <a:r>
              <a:rPr lang="en-US" sz="2000" b="0" dirty="0" err="1"/>
              <a:t>deruxtecan</a:t>
            </a:r>
            <a:r>
              <a:rPr lang="en-US" sz="2000" b="0" dirty="0"/>
              <a:t> versus physician’s choice of treatment showed the trial met the primary endpoint, demonstrating a statistically significant and clinically meaningful improvement in progression-free survival in patients with HER2-positive unresectable and/or metastatic breast cancer previously treated with trastuzumab emtansine. The trial also met the key secondary endpoint of improved overall survival.</a:t>
            </a:r>
          </a:p>
          <a:p>
            <a:pPr marL="98425" indent="0">
              <a:buNone/>
            </a:pPr>
            <a:r>
              <a:rPr lang="en-US" sz="2000" b="0" dirty="0"/>
              <a:t>The trial evaluated a similar later-line patient population as the single-arm DESTINY-Breast01 Phase II trial, which was the basis for initial approvals in advanced HER2-positive metastatic breast cancer. The safety profile of trastuzumab </a:t>
            </a:r>
            <a:r>
              <a:rPr lang="en-US" sz="2000" b="0" dirty="0" err="1"/>
              <a:t>deruxtecan</a:t>
            </a:r>
            <a:r>
              <a:rPr lang="en-US" sz="2000" b="0" dirty="0"/>
              <a:t> in DESTINY-Breast02 was consistent with previous Phase III clinical trials with no new safety concerns identified. Interstitial lung disease (ILD) rates and severity were consistent with those observed in other metastatic breast cancer trials of trastuzumab </a:t>
            </a:r>
            <a:r>
              <a:rPr lang="en-US" sz="2000" b="0" dirty="0" err="1"/>
              <a:t>deruxtecan</a:t>
            </a:r>
            <a:r>
              <a:rPr lang="en-US" sz="2000" b="0" i="1" dirty="0"/>
              <a:t>, </a:t>
            </a:r>
            <a:r>
              <a:rPr lang="en-US" sz="2000" b="0" dirty="0"/>
              <a:t>with</a:t>
            </a:r>
            <a:r>
              <a:rPr lang="en-US" sz="2000" b="0" i="1" dirty="0"/>
              <a:t> </a:t>
            </a:r>
            <a:r>
              <a:rPr lang="en-US" sz="2000" b="0" dirty="0"/>
              <a:t>a low rate of Grade 5 ILD events observed as determined by an independent adjudication committee.</a:t>
            </a:r>
            <a:endParaRPr lang="en-US" sz="1900" b="0" dirty="0"/>
          </a:p>
        </p:txBody>
      </p:sp>
      <p:sp>
        <p:nvSpPr>
          <p:cNvPr id="4" name="TextBox 3">
            <a:extLst>
              <a:ext uri="{FF2B5EF4-FFF2-40B4-BE49-F238E27FC236}">
                <a16:creationId xmlns:a16="http://schemas.microsoft.com/office/drawing/2014/main" id="{DE5D09AC-CE12-FF44-BA55-CBC953D11C7F}"/>
              </a:ext>
            </a:extLst>
          </p:cNvPr>
          <p:cNvSpPr txBox="1"/>
          <p:nvPr/>
        </p:nvSpPr>
        <p:spPr>
          <a:xfrm>
            <a:off x="191344" y="6462747"/>
            <a:ext cx="9683677" cy="323165"/>
          </a:xfrm>
          <a:prstGeom prst="rect">
            <a:avLst/>
          </a:prstGeom>
          <a:noFill/>
        </p:spPr>
        <p:txBody>
          <a:bodyPr wrap="none" rtlCol="0">
            <a:spAutoFit/>
          </a:bodyPr>
          <a:lstStyle/>
          <a:p>
            <a:pPr lvl="0">
              <a:defRPr/>
            </a:pPr>
            <a:r>
              <a:rPr lang="en-US" sz="1500" b="0" dirty="0">
                <a:solidFill>
                  <a:srgbClr val="000000"/>
                </a:solidFill>
                <a:latin typeface="Calibri"/>
              </a:rPr>
              <a:t>https://</a:t>
            </a:r>
            <a:r>
              <a:rPr lang="en-US" sz="1500" b="0" dirty="0" err="1">
                <a:solidFill>
                  <a:srgbClr val="000000"/>
                </a:solidFill>
                <a:latin typeface="Calibri"/>
              </a:rPr>
              <a:t>www.astrazeneca.com</a:t>
            </a:r>
            <a:r>
              <a:rPr lang="en-US" sz="1500" b="0" dirty="0">
                <a:solidFill>
                  <a:srgbClr val="000000"/>
                </a:solidFill>
                <a:latin typeface="Calibri"/>
              </a:rPr>
              <a:t>/media-</a:t>
            </a:r>
            <a:r>
              <a:rPr lang="en-US" sz="1500" b="0" dirty="0" err="1">
                <a:solidFill>
                  <a:srgbClr val="000000"/>
                </a:solidFill>
                <a:latin typeface="Calibri"/>
              </a:rPr>
              <a:t>centre</a:t>
            </a:r>
            <a:r>
              <a:rPr lang="en-US" sz="1500" b="0" dirty="0">
                <a:solidFill>
                  <a:srgbClr val="000000"/>
                </a:solidFill>
                <a:latin typeface="Calibri"/>
              </a:rPr>
              <a:t>/press-releases/2022/enhertu-improved-pfs-in-mbc-in-destiny-breast02.html</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2649235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dirty="0"/>
              <a:t>Fam-Trastuzumab </a:t>
            </a:r>
            <a:r>
              <a:rPr lang="en-US" dirty="0" err="1"/>
              <a:t>Deruxtecan-Nxki</a:t>
            </a:r>
            <a:r>
              <a:rPr lang="en-US" dirty="0"/>
              <a:t> Approved in the United States</a:t>
            </a:r>
            <a:br>
              <a:rPr lang="en-US" dirty="0"/>
            </a:br>
            <a:r>
              <a:rPr lang="en-US" dirty="0"/>
              <a:t>for HER2-Positive Metastatic Breast Cancer Treated with a Prior Anti-HER2 Regimen</a:t>
            </a:r>
            <a:br>
              <a:rPr lang="en-US" dirty="0"/>
            </a:br>
            <a:r>
              <a:rPr lang="en-US" sz="2400" dirty="0"/>
              <a:t>Press Release – May 5, 2022</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buNone/>
            </a:pPr>
            <a:r>
              <a:rPr lang="en-US" sz="1900" b="0" dirty="0"/>
              <a:t>“Fam-trastuzumab </a:t>
            </a:r>
            <a:r>
              <a:rPr lang="en-US" sz="1900" b="0" dirty="0" err="1"/>
              <a:t>deruxtecan-nxki</a:t>
            </a:r>
            <a:r>
              <a:rPr lang="en-US" sz="1900" b="0" dirty="0"/>
              <a:t> has been approved in the US for the treatment of adult patients with unresectable or metastatic HER2-positive breast cancer who have received a prior anti-HER2-based regimen either in the metastatic setting, or in the neoadjuvant or adjuvant setting and have developed disease recurrence during or within six months of completing therapy.</a:t>
            </a:r>
          </a:p>
          <a:p>
            <a:pPr marL="98425" indent="0">
              <a:buNone/>
            </a:pPr>
            <a:r>
              <a:rPr lang="en-US" sz="1900" b="0" dirty="0"/>
              <a:t>The approval by the Food and Drug Administration (FDA) was based on positive results from the DESTINY-Breast03 Phase III trial that showed fam-trastuzumab </a:t>
            </a:r>
            <a:r>
              <a:rPr lang="en-US" sz="1900" b="0" dirty="0" err="1"/>
              <a:t>deruxtecan-nxki</a:t>
            </a:r>
            <a:r>
              <a:rPr lang="en-US" sz="1900" b="0" dirty="0"/>
              <a:t> reduced the risk of disease progression or death by 72% versus trastuzumab emtansine (T-DM1) (hazard ratio [HR] 0.28; 95% confidence interval [CI]: 0.22-0.37; p&lt;0.0001) in patients with HER2-positive unresectable and/or metastatic breast cancer previously treated with trastuzumab and a </a:t>
            </a:r>
            <a:r>
              <a:rPr lang="en-US" sz="1900" b="0" dirty="0" err="1"/>
              <a:t>taxane</a:t>
            </a:r>
            <a:r>
              <a:rPr lang="en-US" sz="1900" b="0" dirty="0"/>
              <a:t>.</a:t>
            </a:r>
          </a:p>
          <a:p>
            <a:pPr marL="98425" indent="0">
              <a:buNone/>
            </a:pPr>
            <a:r>
              <a:rPr lang="en-US" sz="1900" b="0" dirty="0"/>
              <a:t>The approval was granted under the FDA’s Real-Time Oncology Review (RTOR) program and converts the accelerated approval of fam-trastuzumab </a:t>
            </a:r>
            <a:r>
              <a:rPr lang="en-US" sz="1900" b="0" dirty="0" err="1"/>
              <a:t>deruxtecan-nxki</a:t>
            </a:r>
            <a:r>
              <a:rPr lang="en-US" sz="1900" b="0" dirty="0"/>
              <a:t> in later line HER2-positive metastatic breast cancer to standard approval, broadening fam-trastuzumab </a:t>
            </a:r>
            <a:r>
              <a:rPr lang="en-US" sz="1900" b="0" dirty="0" err="1"/>
              <a:t>deruxtecan-nxki’s</a:t>
            </a:r>
            <a:r>
              <a:rPr lang="en-US" sz="1900" b="0" dirty="0"/>
              <a:t> breast cancer indication in the US to earlier lines of use in patients with HER2-positive metastatic breast cancer.”</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381328"/>
            <a:ext cx="74999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finance.yahoo.com</a:t>
            </a:r>
            <a:r>
              <a:rPr kumimoji="0" lang="en-US" sz="1500" b="0" i="0" u="none" strike="noStrike" kern="1200" cap="none" spc="0" normalizeH="0" baseline="0" noProof="0" dirty="0">
                <a:ln>
                  <a:noFill/>
                </a:ln>
                <a:solidFill>
                  <a:srgbClr val="000000"/>
                </a:solidFill>
                <a:effectLst/>
                <a:uLnTx/>
                <a:uFillTx/>
                <a:latin typeface="Calibri"/>
                <a:ea typeface="MS PGothic" charset="0"/>
              </a:rPr>
              <a:t>/news/enhertu-fam-trastuzumab-deruxtecan-nxki-110000498.html</a:t>
            </a:r>
          </a:p>
        </p:txBody>
      </p:sp>
    </p:spTree>
    <p:extLst>
      <p:ext uri="{BB962C8B-B14F-4D97-AF65-F5344CB8AC3E}">
        <p14:creationId xmlns:p14="http://schemas.microsoft.com/office/powerpoint/2010/main" val="185860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31C3EEC1-05D5-8316-6334-C10DDC012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12" y="688461"/>
            <a:ext cx="10481163" cy="5548851"/>
          </a:xfrm>
          <a:prstGeom prst="rect">
            <a:avLst/>
          </a:prstGeom>
        </p:spPr>
      </p:pic>
      <p:sp>
        <p:nvSpPr>
          <p:cNvPr id="6" name="TextBox 5">
            <a:extLst>
              <a:ext uri="{FF2B5EF4-FFF2-40B4-BE49-F238E27FC236}">
                <a16:creationId xmlns:a16="http://schemas.microsoft.com/office/drawing/2014/main" id="{3A11B82B-0FDD-A7FC-7A2C-46C9E873EAEE}"/>
              </a:ext>
            </a:extLst>
          </p:cNvPr>
          <p:cNvSpPr txBox="1"/>
          <p:nvPr/>
        </p:nvSpPr>
        <p:spPr>
          <a:xfrm>
            <a:off x="3379424" y="836712"/>
            <a:ext cx="5729902" cy="430887"/>
          </a:xfrm>
          <a:prstGeom prst="rect">
            <a:avLst/>
          </a:prstGeom>
          <a:noFill/>
        </p:spPr>
        <p:txBody>
          <a:bodyPr wrap="none" rtlCol="0">
            <a:spAutoFit/>
          </a:bodyPr>
          <a:lstStyle/>
          <a:p>
            <a:r>
              <a:rPr lang="en-US" sz="2200" i="1" dirty="0">
                <a:solidFill>
                  <a:srgbClr val="EF1920"/>
                </a:solidFill>
              </a:rPr>
              <a:t>N </a:t>
            </a:r>
            <a:r>
              <a:rPr lang="en-US" sz="2200" i="1" dirty="0" err="1">
                <a:solidFill>
                  <a:srgbClr val="EF1920"/>
                </a:solidFill>
              </a:rPr>
              <a:t>Engl</a:t>
            </a:r>
            <a:r>
              <a:rPr lang="en-US" sz="2200" i="1" dirty="0">
                <a:solidFill>
                  <a:srgbClr val="EF1920"/>
                </a:solidFill>
              </a:rPr>
              <a:t> J Med </a:t>
            </a:r>
            <a:r>
              <a:rPr lang="en-US" sz="2200" dirty="0">
                <a:solidFill>
                  <a:srgbClr val="EF1920"/>
                </a:solidFill>
              </a:rPr>
              <a:t>2022 March 24;386:1143-54.</a:t>
            </a:r>
          </a:p>
        </p:txBody>
      </p:sp>
    </p:spTree>
    <p:extLst>
      <p:ext uri="{BB962C8B-B14F-4D97-AF65-F5344CB8AC3E}">
        <p14:creationId xmlns:p14="http://schemas.microsoft.com/office/powerpoint/2010/main" val="1816651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7B1C2-49FE-BB61-9654-374BDBBE3F3F}"/>
              </a:ext>
            </a:extLst>
          </p:cNvPr>
          <p:cNvSpPr/>
          <p:nvPr/>
        </p:nvSpPr>
        <p:spPr bwMode="auto">
          <a:xfrm>
            <a:off x="983432" y="1196752"/>
            <a:ext cx="10287821" cy="51845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C7E9C2CB-5A84-0246-AEC6-99CB06F4DA99}"/>
              </a:ext>
            </a:extLst>
          </p:cNvPr>
          <p:cNvSpPr>
            <a:spLocks noGrp="1"/>
          </p:cNvSpPr>
          <p:nvPr>
            <p:ph type="title"/>
          </p:nvPr>
        </p:nvSpPr>
        <p:spPr>
          <a:xfrm>
            <a:off x="912286" y="43075"/>
            <a:ext cx="10358967" cy="1143000"/>
          </a:xfrm>
        </p:spPr>
        <p:txBody>
          <a:bodyPr/>
          <a:lstStyle/>
          <a:p>
            <a:r>
              <a:rPr lang="en-US" dirty="0"/>
              <a:t>DESTINY-Breast03: Progression-Free Survival</a:t>
            </a:r>
          </a:p>
        </p:txBody>
      </p:sp>
      <p:pic>
        <p:nvPicPr>
          <p:cNvPr id="4" name="Picture 3" descr="Chart&#10;&#10;Description automatically generated with low confidence">
            <a:extLst>
              <a:ext uri="{FF2B5EF4-FFF2-40B4-BE49-F238E27FC236}">
                <a16:creationId xmlns:a16="http://schemas.microsoft.com/office/drawing/2014/main" id="{380AB654-D9AA-8B47-930F-E9A7C07F903C}"/>
              </a:ext>
            </a:extLst>
          </p:cNvPr>
          <p:cNvPicPr>
            <a:picLocks noChangeAspect="1"/>
          </p:cNvPicPr>
          <p:nvPr/>
        </p:nvPicPr>
        <p:blipFill rotWithShape="1">
          <a:blip r:embed="rId2">
            <a:extLst>
              <a:ext uri="{28A0092B-C50C-407E-A947-70E740481C1C}">
                <a14:useLocalDpi xmlns:a14="http://schemas.microsoft.com/office/drawing/2010/main" val="0"/>
              </a:ext>
            </a:extLst>
          </a:blip>
          <a:srcRect l="564" t="6033" r="-564" b="1508"/>
          <a:stretch/>
        </p:blipFill>
        <p:spPr>
          <a:xfrm>
            <a:off x="1237655" y="1242184"/>
            <a:ext cx="9716689" cy="4711312"/>
          </a:xfrm>
          <a:prstGeom prst="rect">
            <a:avLst/>
          </a:prstGeom>
        </p:spPr>
      </p:pic>
      <p:sp>
        <p:nvSpPr>
          <p:cNvPr id="5" name="TextBox 4">
            <a:extLst>
              <a:ext uri="{FF2B5EF4-FFF2-40B4-BE49-F238E27FC236}">
                <a16:creationId xmlns:a16="http://schemas.microsoft.com/office/drawing/2014/main" id="{9B20A87D-49C3-5340-A839-26DCAB3E9AF3}"/>
              </a:ext>
            </a:extLst>
          </p:cNvPr>
          <p:cNvSpPr txBox="1"/>
          <p:nvPr/>
        </p:nvSpPr>
        <p:spPr>
          <a:xfrm>
            <a:off x="0" y="6527140"/>
            <a:ext cx="4152227" cy="323165"/>
          </a:xfrm>
          <a:prstGeom prst="rect">
            <a:avLst/>
          </a:prstGeom>
          <a:noFill/>
        </p:spPr>
        <p:txBody>
          <a:bodyPr wrap="none" rtlCol="0">
            <a:spAutoFit/>
          </a:bodyPr>
          <a:lstStyle/>
          <a:p>
            <a:pPr defTabSz="914400" fontAlgn="auto">
              <a:spcBef>
                <a:spcPts val="0"/>
              </a:spcBef>
              <a:spcAft>
                <a:spcPts val="0"/>
              </a:spcAft>
              <a:defRPr/>
            </a:pPr>
            <a:r>
              <a:rPr kumimoji="0" lang="en-US" sz="1500" b="0" u="none" strike="noStrike" kern="1200" cap="none" spc="0" normalizeH="0" baseline="0" noProof="0" dirty="0">
                <a:ln>
                  <a:noFill/>
                </a:ln>
                <a:solidFill>
                  <a:schemeClr val="tx1"/>
                </a:solidFill>
                <a:effectLst/>
                <a:uLnTx/>
                <a:uFillTx/>
                <a:latin typeface="Calibri"/>
                <a:ea typeface="+mn-ea"/>
                <a:cs typeface="+mn-cs"/>
              </a:rPr>
              <a:t>Cortés J et al. </a:t>
            </a:r>
            <a:r>
              <a:rPr kumimoji="0" lang="en-US" sz="1500" b="0" i="1" u="none" strike="noStrike" kern="1200" cap="none" spc="0" normalizeH="0" baseline="0" noProof="0" dirty="0">
                <a:ln>
                  <a:noFill/>
                </a:ln>
                <a:solidFill>
                  <a:schemeClr val="tx1"/>
                </a:solidFill>
                <a:effectLst/>
                <a:uLnTx/>
                <a:uFillTx/>
                <a:latin typeface="Calibri"/>
                <a:ea typeface="+mn-ea"/>
                <a:cs typeface="+mn-cs"/>
              </a:rPr>
              <a:t>N </a:t>
            </a:r>
            <a:r>
              <a:rPr kumimoji="0" lang="en-US" sz="1500" b="0" i="1" u="none" strike="noStrike" kern="1200" cap="none" spc="0" normalizeH="0" baseline="0" noProof="0" dirty="0" err="1">
                <a:ln>
                  <a:noFill/>
                </a:ln>
                <a:solidFill>
                  <a:schemeClr val="tx1"/>
                </a:solidFill>
                <a:effectLst/>
                <a:uLnTx/>
                <a:uFillTx/>
                <a:latin typeface="Calibri"/>
                <a:ea typeface="+mn-ea"/>
                <a:cs typeface="+mn-cs"/>
              </a:rPr>
              <a:t>Engl</a:t>
            </a:r>
            <a:r>
              <a:rPr kumimoji="0" lang="en-US" sz="1500" b="0" i="1" u="none" strike="noStrike" kern="1200" cap="none" spc="0" normalizeH="0" baseline="0" noProof="0" dirty="0">
                <a:ln>
                  <a:noFill/>
                </a:ln>
                <a:solidFill>
                  <a:schemeClr val="tx1"/>
                </a:solidFill>
                <a:effectLst/>
                <a:uLnTx/>
                <a:uFillTx/>
                <a:latin typeface="Calibri"/>
                <a:ea typeface="+mn-ea"/>
                <a:cs typeface="+mn-cs"/>
              </a:rPr>
              <a:t> J Med </a:t>
            </a:r>
            <a:r>
              <a:rPr kumimoji="0" lang="en-US" sz="1500" b="0" u="none" strike="noStrike" kern="1200" cap="none" spc="0" normalizeH="0" baseline="0" noProof="0" dirty="0">
                <a:ln>
                  <a:noFill/>
                </a:ln>
                <a:solidFill>
                  <a:schemeClr val="tx1"/>
                </a:solidFill>
                <a:effectLst/>
                <a:uLnTx/>
                <a:uFillTx/>
                <a:latin typeface="Calibri"/>
                <a:ea typeface="+mn-ea"/>
                <a:cs typeface="+mn-cs"/>
              </a:rPr>
              <a:t>2022;</a:t>
            </a:r>
            <a:r>
              <a:rPr lang="en-US" sz="1500" b="0" dirty="0">
                <a:solidFill>
                  <a:schemeClr val="tx1"/>
                </a:solidFill>
                <a:latin typeface="Calibri"/>
                <a:ea typeface="+mn-ea"/>
                <a:cs typeface="+mn-cs"/>
              </a:rPr>
              <a:t>386(12):1143-54. </a:t>
            </a:r>
          </a:p>
        </p:txBody>
      </p:sp>
    </p:spTree>
    <p:extLst>
      <p:ext uri="{BB962C8B-B14F-4D97-AF65-F5344CB8AC3E}">
        <p14:creationId xmlns:p14="http://schemas.microsoft.com/office/powerpoint/2010/main" val="274073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7F42-349A-BC4A-9AC3-D3EF66374727}"/>
              </a:ext>
            </a:extLst>
          </p:cNvPr>
          <p:cNvSpPr>
            <a:spLocks noGrp="1"/>
          </p:cNvSpPr>
          <p:nvPr>
            <p:ph type="title"/>
          </p:nvPr>
        </p:nvSpPr>
        <p:spPr>
          <a:xfrm>
            <a:off x="916516" y="84294"/>
            <a:ext cx="10358967" cy="1143000"/>
          </a:xfrm>
        </p:spPr>
        <p:txBody>
          <a:bodyPr/>
          <a:lstStyle/>
          <a:p>
            <a:pPr algn="l"/>
            <a:r>
              <a:rPr lang="en-US" dirty="0"/>
              <a:t>DESTINY-Breast03: Progression-Free Survival in Prespecified Subgroups</a:t>
            </a:r>
          </a:p>
        </p:txBody>
      </p:sp>
      <p:pic>
        <p:nvPicPr>
          <p:cNvPr id="4" name="Picture 3" descr="Table&#10;&#10;Description automatically generated">
            <a:extLst>
              <a:ext uri="{FF2B5EF4-FFF2-40B4-BE49-F238E27FC236}">
                <a16:creationId xmlns:a16="http://schemas.microsoft.com/office/drawing/2014/main" id="{03F0AF22-3A4C-FD44-8E68-084B347030A2}"/>
              </a:ext>
            </a:extLst>
          </p:cNvPr>
          <p:cNvPicPr>
            <a:picLocks noChangeAspect="1"/>
          </p:cNvPicPr>
          <p:nvPr/>
        </p:nvPicPr>
        <p:blipFill rotWithShape="1">
          <a:blip r:embed="rId2">
            <a:extLst>
              <a:ext uri="{28A0092B-C50C-407E-A947-70E740481C1C}">
                <a14:useLocalDpi xmlns:a14="http://schemas.microsoft.com/office/drawing/2010/main" val="0"/>
              </a:ext>
            </a:extLst>
          </a:blip>
          <a:srcRect t="4506"/>
          <a:stretch/>
        </p:blipFill>
        <p:spPr>
          <a:xfrm>
            <a:off x="1645485" y="1227294"/>
            <a:ext cx="9001000" cy="5188501"/>
          </a:xfrm>
          <a:prstGeom prst="rect">
            <a:avLst/>
          </a:prstGeom>
        </p:spPr>
      </p:pic>
      <p:sp>
        <p:nvSpPr>
          <p:cNvPr id="5" name="TextBox 4">
            <a:extLst>
              <a:ext uri="{FF2B5EF4-FFF2-40B4-BE49-F238E27FC236}">
                <a16:creationId xmlns:a16="http://schemas.microsoft.com/office/drawing/2014/main" id="{429B0354-3A64-6E40-A2BB-94FCD6AF05AC}"/>
              </a:ext>
            </a:extLst>
          </p:cNvPr>
          <p:cNvSpPr txBox="1"/>
          <p:nvPr/>
        </p:nvSpPr>
        <p:spPr>
          <a:xfrm>
            <a:off x="0" y="6527140"/>
            <a:ext cx="4152227" cy="323165"/>
          </a:xfrm>
          <a:prstGeom prst="rect">
            <a:avLst/>
          </a:prstGeom>
          <a:noFill/>
        </p:spPr>
        <p:txBody>
          <a:bodyPr wrap="none" rtlCol="0">
            <a:spAutoFit/>
          </a:bodyPr>
          <a:lstStyle/>
          <a:p>
            <a:pPr defTabSz="914400" fontAlgn="auto">
              <a:spcBef>
                <a:spcPts val="0"/>
              </a:spcBef>
              <a:spcAft>
                <a:spcPts val="0"/>
              </a:spcAft>
              <a:defRPr/>
            </a:pPr>
            <a:r>
              <a:rPr lang="en-US" sz="1500" b="0" dirty="0">
                <a:solidFill>
                  <a:schemeClr val="tx1"/>
                </a:solidFill>
                <a:latin typeface="Calibri"/>
              </a:rPr>
              <a:t>Cortés J et al. </a:t>
            </a:r>
            <a:r>
              <a:rPr lang="en-US" sz="1500" b="0" i="1" dirty="0">
                <a:solidFill>
                  <a:schemeClr val="tx1"/>
                </a:solidFill>
                <a:latin typeface="Calibri"/>
              </a:rPr>
              <a:t>N </a:t>
            </a:r>
            <a:r>
              <a:rPr lang="en-US" sz="1500" b="0" i="1" dirty="0" err="1">
                <a:solidFill>
                  <a:schemeClr val="tx1"/>
                </a:solidFill>
                <a:latin typeface="Calibri"/>
              </a:rPr>
              <a:t>Engl</a:t>
            </a:r>
            <a:r>
              <a:rPr lang="en-US" sz="1500" b="0" i="1" dirty="0">
                <a:solidFill>
                  <a:schemeClr val="tx1"/>
                </a:solidFill>
                <a:latin typeface="Calibri"/>
              </a:rPr>
              <a:t> J Med </a:t>
            </a:r>
            <a:r>
              <a:rPr lang="en-US" sz="1500" b="0" dirty="0">
                <a:solidFill>
                  <a:schemeClr val="tx1"/>
                </a:solidFill>
                <a:latin typeface="Calibri"/>
              </a:rPr>
              <a:t>2022;386(12):1143-54. </a:t>
            </a:r>
          </a:p>
        </p:txBody>
      </p:sp>
    </p:spTree>
    <p:extLst>
      <p:ext uri="{BB962C8B-B14F-4D97-AF65-F5344CB8AC3E}">
        <p14:creationId xmlns:p14="http://schemas.microsoft.com/office/powerpoint/2010/main" val="243366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CBDB8-B1E1-4C5E-35BD-075C370B6CF9}"/>
              </a:ext>
            </a:extLst>
          </p:cNvPr>
          <p:cNvSpPr/>
          <p:nvPr/>
        </p:nvSpPr>
        <p:spPr bwMode="auto">
          <a:xfrm>
            <a:off x="1199456" y="1014363"/>
            <a:ext cx="9793088" cy="51845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735E618-0C57-D44C-81C6-2C9FF5D33E2D}"/>
              </a:ext>
            </a:extLst>
          </p:cNvPr>
          <p:cNvSpPr>
            <a:spLocks noGrp="1"/>
          </p:cNvSpPr>
          <p:nvPr>
            <p:ph type="title"/>
          </p:nvPr>
        </p:nvSpPr>
        <p:spPr>
          <a:xfrm>
            <a:off x="912286" y="44624"/>
            <a:ext cx="10358967" cy="1143000"/>
          </a:xfrm>
        </p:spPr>
        <p:txBody>
          <a:bodyPr/>
          <a:lstStyle/>
          <a:p>
            <a:r>
              <a:rPr lang="en-US" dirty="0"/>
              <a:t>DESTINY-Breast03: First Interim Analysis of Overall Survival</a:t>
            </a:r>
          </a:p>
        </p:txBody>
      </p:sp>
      <p:pic>
        <p:nvPicPr>
          <p:cNvPr id="4" name="Picture 3" descr="A picture containing graphical user interface&#10;&#10;Description automatically generated">
            <a:extLst>
              <a:ext uri="{FF2B5EF4-FFF2-40B4-BE49-F238E27FC236}">
                <a16:creationId xmlns:a16="http://schemas.microsoft.com/office/drawing/2014/main" id="{66A2227F-7902-1F49-BCB8-BDACCAE1F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662" y="1187624"/>
            <a:ext cx="9426213" cy="4792318"/>
          </a:xfrm>
          <a:prstGeom prst="rect">
            <a:avLst/>
          </a:prstGeom>
        </p:spPr>
      </p:pic>
      <p:sp>
        <p:nvSpPr>
          <p:cNvPr id="5" name="TextBox 4">
            <a:extLst>
              <a:ext uri="{FF2B5EF4-FFF2-40B4-BE49-F238E27FC236}">
                <a16:creationId xmlns:a16="http://schemas.microsoft.com/office/drawing/2014/main" id="{83411816-8DEB-7C43-A990-1D0F822334DC}"/>
              </a:ext>
            </a:extLst>
          </p:cNvPr>
          <p:cNvSpPr txBox="1"/>
          <p:nvPr/>
        </p:nvSpPr>
        <p:spPr>
          <a:xfrm>
            <a:off x="0" y="6527140"/>
            <a:ext cx="4152227" cy="323165"/>
          </a:xfrm>
          <a:prstGeom prst="rect">
            <a:avLst/>
          </a:prstGeom>
          <a:noFill/>
        </p:spPr>
        <p:txBody>
          <a:bodyPr wrap="none" rtlCol="0">
            <a:spAutoFit/>
          </a:bodyPr>
          <a:lstStyle/>
          <a:p>
            <a:pPr defTabSz="914400" fontAlgn="auto">
              <a:spcBef>
                <a:spcPts val="0"/>
              </a:spcBef>
              <a:spcAft>
                <a:spcPts val="0"/>
              </a:spcAft>
              <a:defRPr/>
            </a:pPr>
            <a:r>
              <a:rPr lang="en-US" sz="1500" b="0" dirty="0">
                <a:solidFill>
                  <a:schemeClr val="tx1"/>
                </a:solidFill>
                <a:latin typeface="Calibri"/>
              </a:rPr>
              <a:t>Cortés J et al. </a:t>
            </a:r>
            <a:r>
              <a:rPr lang="en-US" sz="1500" b="0" i="1" dirty="0">
                <a:solidFill>
                  <a:schemeClr val="tx1"/>
                </a:solidFill>
                <a:latin typeface="Calibri"/>
              </a:rPr>
              <a:t>N </a:t>
            </a:r>
            <a:r>
              <a:rPr lang="en-US" sz="1500" b="0" i="1" dirty="0" err="1">
                <a:solidFill>
                  <a:schemeClr val="tx1"/>
                </a:solidFill>
                <a:latin typeface="Calibri"/>
              </a:rPr>
              <a:t>Engl</a:t>
            </a:r>
            <a:r>
              <a:rPr lang="en-US" sz="1500" b="0" i="1" dirty="0">
                <a:solidFill>
                  <a:schemeClr val="tx1"/>
                </a:solidFill>
                <a:latin typeface="Calibri"/>
              </a:rPr>
              <a:t> J Med </a:t>
            </a:r>
            <a:r>
              <a:rPr lang="en-US" sz="1500" b="0" dirty="0">
                <a:solidFill>
                  <a:schemeClr val="tx1"/>
                </a:solidFill>
                <a:latin typeface="Calibri"/>
              </a:rPr>
              <a:t>2022;386(12):1143-54. </a:t>
            </a:r>
          </a:p>
        </p:txBody>
      </p:sp>
    </p:spTree>
    <p:extLst>
      <p:ext uri="{BB962C8B-B14F-4D97-AF65-F5344CB8AC3E}">
        <p14:creationId xmlns:p14="http://schemas.microsoft.com/office/powerpoint/2010/main" val="381137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56EEAA-ED24-0D19-F8F2-4E989054958C}"/>
              </a:ext>
            </a:extLst>
          </p:cNvPr>
          <p:cNvSpPr/>
          <p:nvPr/>
        </p:nvSpPr>
        <p:spPr bwMode="auto">
          <a:xfrm>
            <a:off x="182567" y="1924816"/>
            <a:ext cx="11826866" cy="3808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C7E9C2CB-5A84-0246-AEC6-99CB06F4DA99}"/>
              </a:ext>
            </a:extLst>
          </p:cNvPr>
          <p:cNvSpPr>
            <a:spLocks noGrp="1"/>
          </p:cNvSpPr>
          <p:nvPr>
            <p:ph type="title"/>
          </p:nvPr>
        </p:nvSpPr>
        <p:spPr>
          <a:xfrm>
            <a:off x="916516" y="272788"/>
            <a:ext cx="10358967" cy="1143000"/>
          </a:xfrm>
        </p:spPr>
        <p:txBody>
          <a:bodyPr/>
          <a:lstStyle/>
          <a:p>
            <a:r>
              <a:rPr lang="en-US" dirty="0"/>
              <a:t>DESTINY-Breast03: Antitumor Activity</a:t>
            </a:r>
          </a:p>
        </p:txBody>
      </p:sp>
      <p:sp>
        <p:nvSpPr>
          <p:cNvPr id="5" name="TextBox 4">
            <a:extLst>
              <a:ext uri="{FF2B5EF4-FFF2-40B4-BE49-F238E27FC236}">
                <a16:creationId xmlns:a16="http://schemas.microsoft.com/office/drawing/2014/main" id="{9B20A87D-49C3-5340-A839-26DCAB3E9AF3}"/>
              </a:ext>
            </a:extLst>
          </p:cNvPr>
          <p:cNvSpPr txBox="1"/>
          <p:nvPr/>
        </p:nvSpPr>
        <p:spPr>
          <a:xfrm>
            <a:off x="335360" y="6469404"/>
            <a:ext cx="4152227" cy="323165"/>
          </a:xfrm>
          <a:prstGeom prst="rect">
            <a:avLst/>
          </a:prstGeom>
          <a:noFill/>
        </p:spPr>
        <p:txBody>
          <a:bodyPr wrap="none" rtlCol="0">
            <a:spAutoFit/>
          </a:bodyPr>
          <a:lstStyle/>
          <a:p>
            <a:pPr defTabSz="914400" fontAlgn="auto">
              <a:spcBef>
                <a:spcPts val="0"/>
              </a:spcBef>
              <a:spcAft>
                <a:spcPts val="0"/>
              </a:spcAft>
              <a:defRPr/>
            </a:pPr>
            <a:r>
              <a:rPr lang="en-US" sz="1500" b="0" dirty="0">
                <a:solidFill>
                  <a:schemeClr val="tx1"/>
                </a:solidFill>
                <a:latin typeface="Calibri"/>
              </a:rPr>
              <a:t>Cortés</a:t>
            </a:r>
            <a:r>
              <a:rPr kumimoji="0" lang="en-US" sz="1500" b="0" u="none" strike="noStrike" kern="1200" cap="none" spc="0" normalizeH="0" baseline="0" noProof="0" dirty="0">
                <a:ln>
                  <a:noFill/>
                </a:ln>
                <a:solidFill>
                  <a:schemeClr val="tx1"/>
                </a:solidFill>
                <a:effectLst/>
                <a:uLnTx/>
                <a:uFillTx/>
                <a:latin typeface="Calibri"/>
                <a:ea typeface="+mn-ea"/>
                <a:cs typeface="+mn-cs"/>
              </a:rPr>
              <a:t> J et al. </a:t>
            </a:r>
            <a:r>
              <a:rPr kumimoji="0" lang="en-US" sz="1500" b="0" i="1" u="none" strike="noStrike" kern="1200" cap="none" spc="0" normalizeH="0" baseline="0" noProof="0" dirty="0">
                <a:ln>
                  <a:noFill/>
                </a:ln>
                <a:solidFill>
                  <a:schemeClr val="tx1"/>
                </a:solidFill>
                <a:effectLst/>
                <a:uLnTx/>
                <a:uFillTx/>
                <a:latin typeface="Calibri"/>
                <a:ea typeface="+mn-ea"/>
                <a:cs typeface="+mn-cs"/>
              </a:rPr>
              <a:t>N </a:t>
            </a:r>
            <a:r>
              <a:rPr kumimoji="0" lang="en-US" sz="1500" b="0" i="1" u="none" strike="noStrike" kern="1200" cap="none" spc="0" normalizeH="0" baseline="0" noProof="0" dirty="0" err="1">
                <a:ln>
                  <a:noFill/>
                </a:ln>
                <a:solidFill>
                  <a:schemeClr val="tx1"/>
                </a:solidFill>
                <a:effectLst/>
                <a:uLnTx/>
                <a:uFillTx/>
                <a:latin typeface="Calibri"/>
                <a:ea typeface="+mn-ea"/>
                <a:cs typeface="+mn-cs"/>
              </a:rPr>
              <a:t>Engl</a:t>
            </a:r>
            <a:r>
              <a:rPr kumimoji="0" lang="en-US" sz="1500" b="0" i="1" u="none" strike="noStrike" kern="1200" cap="none" spc="0" normalizeH="0" baseline="0" noProof="0" dirty="0">
                <a:ln>
                  <a:noFill/>
                </a:ln>
                <a:solidFill>
                  <a:schemeClr val="tx1"/>
                </a:solidFill>
                <a:effectLst/>
                <a:uLnTx/>
                <a:uFillTx/>
                <a:latin typeface="Calibri"/>
                <a:ea typeface="+mn-ea"/>
                <a:cs typeface="+mn-cs"/>
              </a:rPr>
              <a:t> J Med </a:t>
            </a:r>
            <a:r>
              <a:rPr kumimoji="0" lang="en-US" sz="1500" b="0" u="none" strike="noStrike" kern="1200" cap="none" spc="0" normalizeH="0" baseline="0" noProof="0" dirty="0">
                <a:ln>
                  <a:noFill/>
                </a:ln>
                <a:solidFill>
                  <a:schemeClr val="tx1"/>
                </a:solidFill>
                <a:effectLst/>
                <a:uLnTx/>
                <a:uFillTx/>
                <a:latin typeface="Calibri"/>
                <a:ea typeface="+mn-ea"/>
                <a:cs typeface="+mn-cs"/>
              </a:rPr>
              <a:t>2022</a:t>
            </a:r>
            <a:r>
              <a:rPr kumimoji="0" lang="en-US" sz="1500" b="0" i="1" u="none" strike="noStrike" kern="1200" cap="none" spc="0" normalizeH="0" baseline="0" noProof="0" dirty="0">
                <a:ln>
                  <a:noFill/>
                </a:ln>
                <a:solidFill>
                  <a:schemeClr val="tx1"/>
                </a:solidFill>
                <a:effectLst/>
                <a:uLnTx/>
                <a:uFillTx/>
                <a:latin typeface="Calibri"/>
                <a:ea typeface="+mn-ea"/>
                <a:cs typeface="+mn-cs"/>
              </a:rPr>
              <a:t>;</a:t>
            </a:r>
            <a:r>
              <a:rPr lang="en-US" sz="1500" b="0" dirty="0">
                <a:solidFill>
                  <a:schemeClr val="tx1"/>
                </a:solidFill>
                <a:latin typeface="Calibri"/>
                <a:ea typeface="+mn-ea"/>
                <a:cs typeface="+mn-cs"/>
              </a:rPr>
              <a:t>386(12):1143-54. </a:t>
            </a:r>
          </a:p>
        </p:txBody>
      </p:sp>
      <p:pic>
        <p:nvPicPr>
          <p:cNvPr id="6" name="Picture 5" descr="Chart&#10;&#10;Description automatically generated">
            <a:extLst>
              <a:ext uri="{FF2B5EF4-FFF2-40B4-BE49-F238E27FC236}">
                <a16:creationId xmlns:a16="http://schemas.microsoft.com/office/drawing/2014/main" id="{A7E37DA7-1D91-4403-F27F-459B148CB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67" y="1996004"/>
            <a:ext cx="5848877" cy="3005192"/>
          </a:xfrm>
          <a:prstGeom prst="rect">
            <a:avLst/>
          </a:prstGeom>
        </p:spPr>
      </p:pic>
      <p:pic>
        <p:nvPicPr>
          <p:cNvPr id="8" name="Picture 7" descr="Chart&#10;&#10;Description automatically generated">
            <a:extLst>
              <a:ext uri="{FF2B5EF4-FFF2-40B4-BE49-F238E27FC236}">
                <a16:creationId xmlns:a16="http://schemas.microsoft.com/office/drawing/2014/main" id="{4C2C3B48-0D98-DC8A-80EA-78D678AF6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249" y="1996004"/>
            <a:ext cx="5687184" cy="3005192"/>
          </a:xfrm>
          <a:prstGeom prst="rect">
            <a:avLst/>
          </a:prstGeom>
        </p:spPr>
      </p:pic>
      <p:sp>
        <p:nvSpPr>
          <p:cNvPr id="9" name="TextBox 8">
            <a:extLst>
              <a:ext uri="{FF2B5EF4-FFF2-40B4-BE49-F238E27FC236}">
                <a16:creationId xmlns:a16="http://schemas.microsoft.com/office/drawing/2014/main" id="{DFD140BA-0C65-9397-F37F-653358EC0323}"/>
              </a:ext>
            </a:extLst>
          </p:cNvPr>
          <p:cNvSpPr txBox="1"/>
          <p:nvPr/>
        </p:nvSpPr>
        <p:spPr>
          <a:xfrm>
            <a:off x="1201356" y="1463151"/>
            <a:ext cx="3811300" cy="461665"/>
          </a:xfrm>
          <a:prstGeom prst="rect">
            <a:avLst/>
          </a:prstGeom>
          <a:noFill/>
        </p:spPr>
        <p:txBody>
          <a:bodyPr wrap="none" rtlCol="0">
            <a:spAutoFit/>
          </a:bodyPr>
          <a:lstStyle/>
          <a:p>
            <a:pPr algn="ctr"/>
            <a:r>
              <a:rPr lang="en-US" sz="2400" dirty="0"/>
              <a:t>Trastuzumab </a:t>
            </a:r>
            <a:r>
              <a:rPr lang="en-US" sz="2400" dirty="0" err="1"/>
              <a:t>deruxtecan</a:t>
            </a:r>
            <a:endParaRPr lang="en-US" sz="2400" dirty="0"/>
          </a:p>
        </p:txBody>
      </p:sp>
      <p:sp>
        <p:nvSpPr>
          <p:cNvPr id="10" name="TextBox 9">
            <a:extLst>
              <a:ext uri="{FF2B5EF4-FFF2-40B4-BE49-F238E27FC236}">
                <a16:creationId xmlns:a16="http://schemas.microsoft.com/office/drawing/2014/main" id="{8322157F-6218-2547-665B-2EEB7C13E18C}"/>
              </a:ext>
            </a:extLst>
          </p:cNvPr>
          <p:cNvSpPr txBox="1"/>
          <p:nvPr/>
        </p:nvSpPr>
        <p:spPr>
          <a:xfrm>
            <a:off x="7634838" y="1417375"/>
            <a:ext cx="3691075" cy="461665"/>
          </a:xfrm>
          <a:prstGeom prst="rect">
            <a:avLst/>
          </a:prstGeom>
          <a:noFill/>
        </p:spPr>
        <p:txBody>
          <a:bodyPr wrap="none" rtlCol="0">
            <a:spAutoFit/>
          </a:bodyPr>
          <a:lstStyle/>
          <a:p>
            <a:r>
              <a:rPr lang="en-US" sz="2400" dirty="0"/>
              <a:t>Trastuzumab emtansine</a:t>
            </a:r>
          </a:p>
        </p:txBody>
      </p:sp>
      <p:sp>
        <p:nvSpPr>
          <p:cNvPr id="11" name="TextBox 10">
            <a:extLst>
              <a:ext uri="{FF2B5EF4-FFF2-40B4-BE49-F238E27FC236}">
                <a16:creationId xmlns:a16="http://schemas.microsoft.com/office/drawing/2014/main" id="{C49CB9A4-1D87-276B-DA79-E5D2DDC4BE1F}"/>
              </a:ext>
            </a:extLst>
          </p:cNvPr>
          <p:cNvSpPr txBox="1"/>
          <p:nvPr/>
        </p:nvSpPr>
        <p:spPr>
          <a:xfrm>
            <a:off x="2406949" y="2481206"/>
            <a:ext cx="1930337" cy="461665"/>
          </a:xfrm>
          <a:prstGeom prst="rect">
            <a:avLst/>
          </a:prstGeom>
          <a:noFill/>
        </p:spPr>
        <p:txBody>
          <a:bodyPr wrap="none" rtlCol="0">
            <a:spAutoFit/>
          </a:bodyPr>
          <a:lstStyle/>
          <a:p>
            <a:r>
              <a:rPr lang="en-US" sz="2400" dirty="0">
                <a:solidFill>
                  <a:srgbClr val="5C87C4"/>
                </a:solidFill>
              </a:rPr>
              <a:t>ORR: 79.7%</a:t>
            </a:r>
          </a:p>
        </p:txBody>
      </p:sp>
      <p:sp>
        <p:nvSpPr>
          <p:cNvPr id="12" name="TextBox 11">
            <a:extLst>
              <a:ext uri="{FF2B5EF4-FFF2-40B4-BE49-F238E27FC236}">
                <a16:creationId xmlns:a16="http://schemas.microsoft.com/office/drawing/2014/main" id="{6081585C-50F6-B223-C2D0-090905C86E68}"/>
              </a:ext>
            </a:extLst>
          </p:cNvPr>
          <p:cNvSpPr txBox="1"/>
          <p:nvPr/>
        </p:nvSpPr>
        <p:spPr>
          <a:xfrm>
            <a:off x="8515206" y="2481206"/>
            <a:ext cx="1930337" cy="461665"/>
          </a:xfrm>
          <a:prstGeom prst="rect">
            <a:avLst/>
          </a:prstGeom>
          <a:noFill/>
        </p:spPr>
        <p:txBody>
          <a:bodyPr wrap="none" rtlCol="0">
            <a:spAutoFit/>
          </a:bodyPr>
          <a:lstStyle/>
          <a:p>
            <a:r>
              <a:rPr lang="en-US" sz="2400" dirty="0">
                <a:solidFill>
                  <a:srgbClr val="A8A8AC"/>
                </a:solidFill>
              </a:rPr>
              <a:t>ORR: 34.2%</a:t>
            </a:r>
          </a:p>
        </p:txBody>
      </p:sp>
      <p:sp>
        <p:nvSpPr>
          <p:cNvPr id="13" name="TextBox 12">
            <a:extLst>
              <a:ext uri="{FF2B5EF4-FFF2-40B4-BE49-F238E27FC236}">
                <a16:creationId xmlns:a16="http://schemas.microsoft.com/office/drawing/2014/main" id="{9D1AED91-15F7-DF46-8E24-380111A067FA}"/>
              </a:ext>
            </a:extLst>
          </p:cNvPr>
          <p:cNvSpPr txBox="1"/>
          <p:nvPr/>
        </p:nvSpPr>
        <p:spPr>
          <a:xfrm>
            <a:off x="283845" y="5786824"/>
            <a:ext cx="2336473" cy="323165"/>
          </a:xfrm>
          <a:prstGeom prst="rect">
            <a:avLst/>
          </a:prstGeom>
          <a:noFill/>
        </p:spPr>
        <p:txBody>
          <a:bodyPr wrap="none" rtlCol="0">
            <a:spAutoFit/>
          </a:bodyPr>
          <a:lstStyle/>
          <a:p>
            <a:pPr defTabSz="914400" fontAlgn="auto">
              <a:spcBef>
                <a:spcPts val="0"/>
              </a:spcBef>
              <a:spcAft>
                <a:spcPts val="0"/>
              </a:spcAft>
              <a:defRPr/>
            </a:pPr>
            <a:r>
              <a:rPr lang="en-US" sz="1500" b="0" dirty="0">
                <a:solidFill>
                  <a:schemeClr val="tx1"/>
                </a:solidFill>
                <a:latin typeface="Calibri"/>
              </a:rPr>
              <a:t>ORR = overall response rate</a:t>
            </a:r>
          </a:p>
        </p:txBody>
      </p:sp>
    </p:spTree>
    <p:extLst>
      <p:ext uri="{BB962C8B-B14F-4D97-AF65-F5344CB8AC3E}">
        <p14:creationId xmlns:p14="http://schemas.microsoft.com/office/powerpoint/2010/main" val="257246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45A3BD0-4670-DE3D-516A-2C471C6D4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49" y="332656"/>
            <a:ext cx="10492702" cy="5958946"/>
          </a:xfrm>
          <a:prstGeom prst="rect">
            <a:avLst/>
          </a:prstGeom>
        </p:spPr>
      </p:pic>
      <p:sp>
        <p:nvSpPr>
          <p:cNvPr id="4" name="TextBox 3">
            <a:extLst>
              <a:ext uri="{FF2B5EF4-FFF2-40B4-BE49-F238E27FC236}">
                <a16:creationId xmlns:a16="http://schemas.microsoft.com/office/drawing/2014/main" id="{331A97B8-FFED-4472-E656-D57AA7A70BD6}"/>
              </a:ext>
            </a:extLst>
          </p:cNvPr>
          <p:cNvSpPr txBox="1"/>
          <p:nvPr/>
        </p:nvSpPr>
        <p:spPr>
          <a:xfrm>
            <a:off x="4071728" y="1052736"/>
            <a:ext cx="2037737" cy="430887"/>
          </a:xfrm>
          <a:prstGeom prst="rect">
            <a:avLst/>
          </a:prstGeom>
          <a:noFill/>
        </p:spPr>
        <p:txBody>
          <a:bodyPr wrap="none" rtlCol="0">
            <a:spAutoFit/>
          </a:bodyPr>
          <a:lstStyle/>
          <a:p>
            <a:r>
              <a:rPr lang="en-US" sz="2200" dirty="0">
                <a:solidFill>
                  <a:srgbClr val="0C8664"/>
                </a:solidFill>
              </a:rPr>
              <a:t>Abstract 1000</a:t>
            </a:r>
          </a:p>
        </p:txBody>
      </p:sp>
    </p:spTree>
    <p:extLst>
      <p:ext uri="{BB962C8B-B14F-4D97-AF65-F5344CB8AC3E}">
        <p14:creationId xmlns:p14="http://schemas.microsoft.com/office/powerpoint/2010/main" val="1975268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104d5b-b872-4636-a728-507be7308f43"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Status xmlns="96f1686b-f877-4eb8-89ab-3a67a5dc2612" xsi:nil="true"/>
    <QID xmlns="96f1686b-f877-4eb8-89ab-3a67a5dc2612" xsi:nil="true"/>
  </documentManagement>
</p:properties>
</file>

<file path=customXml/itemProps1.xml><?xml version="1.0" encoding="utf-8"?>
<ds:datastoreItem xmlns:ds="http://schemas.openxmlformats.org/officeDocument/2006/customXml" ds:itemID="{F2D2E830-6472-4D86-BC22-84514A954370}"/>
</file>

<file path=customXml/itemProps2.xml><?xml version="1.0" encoding="utf-8"?>
<ds:datastoreItem xmlns:ds="http://schemas.openxmlformats.org/officeDocument/2006/customXml" ds:itemID="{4C38008A-DDAA-49AA-AEB2-B479DE1FE7CA}"/>
</file>

<file path=customXml/itemProps3.xml><?xml version="1.0" encoding="utf-8"?>
<ds:datastoreItem xmlns:ds="http://schemas.openxmlformats.org/officeDocument/2006/customXml" ds:itemID="{AF435844-C5E9-4711-AF6B-4710D413DCC2}"/>
</file>

<file path=docProps/app.xml><?xml version="1.0" encoding="utf-8"?>
<Properties xmlns="http://schemas.openxmlformats.org/officeDocument/2006/extended-properties" xmlns:vt="http://schemas.openxmlformats.org/officeDocument/2006/docPropsVTypes">
  <TotalTime>18395</TotalTime>
  <Words>7497</Words>
  <Application>Microsoft Macintosh PowerPoint</Application>
  <PresentationFormat>Widescreen</PresentationFormat>
  <Paragraphs>910</Paragraphs>
  <Slides>164</Slides>
  <Notes>29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164</vt:i4>
      </vt:variant>
    </vt:vector>
  </HeadingPairs>
  <TitlesOfParts>
    <vt:vector size="172" baseType="lpstr">
      <vt:lpstr>Arial</vt:lpstr>
      <vt:lpstr>Calibri</vt:lpstr>
      <vt:lpstr>Symbol</vt:lpstr>
      <vt:lpstr>Times New Roman</vt:lpstr>
      <vt:lpstr>Wingdings</vt:lpstr>
      <vt:lpstr>3_Default Design</vt:lpstr>
      <vt:lpstr>5_Default Design</vt:lpstr>
      <vt:lpstr>4_Default Design</vt:lpstr>
      <vt:lpstr>Meet The Professor Optimizing the Management  of HER2-Positive Breast Cancer</vt:lpstr>
      <vt:lpstr>Meet The Professor Program Participating Faculty</vt:lpstr>
      <vt:lpstr>Meet The Professor Program Participating Faculty</vt:lpstr>
      <vt:lpstr>Commercial Support</vt:lpstr>
      <vt:lpstr>Dr Pegram — Disclosures</vt:lpstr>
      <vt:lpstr>PowerPoint Presentation</vt:lpstr>
      <vt:lpstr>Meet The Professor with Dr Pegram</vt:lpstr>
      <vt:lpstr>Meet The Professor with Dr Pegram</vt:lpstr>
      <vt:lpstr>PowerPoint Presentation</vt:lpstr>
      <vt:lpstr>PowerPoint Presentation</vt:lpstr>
      <vt:lpstr>PowerPoint Presentation</vt:lpstr>
      <vt:lpstr>Updated Results of Tucatinib vs Placebo Added to Trastuzumab and Capecitabine for Patients with Previously Treated HER2-Positive Metastatic Breast Cancer with Brain Metastases (HER2CLIMB) </vt:lpstr>
      <vt:lpstr>HER2CLIMB: CNS-PFS for All Patients with Brain Metastases</vt:lpstr>
      <vt:lpstr>PowerPoint Presentation</vt:lpstr>
      <vt:lpstr>Efficacy of Neratinib with Fulvestrant for ER-Positive Cohorts and Neratinib Monotherapy for ER-Negative Cohort</vt:lpstr>
      <vt:lpstr>Meet The Professor with Dr Pegram</vt:lpstr>
      <vt:lpstr>Case Presentation: 65-year-old woman with ER/PR-, HER2+ metastatic breast cancer, s/p multiple lines of HER2-directed therapy, now NED after 8 years of pertuzumab/trastuzumab</vt:lpstr>
      <vt:lpstr>A 63-year-old woman with a 1.8-cm ER-positive, HER2-positive IDC goes directly to surgery and is found to have 9 positive nodes. What would be your likely postoperative systemic approach?</vt:lpstr>
      <vt:lpstr>Case Presentation: 63-year-old woman with a 1.8-cm triple-positive IDC s/p partial mastectomy/ALND (9 N+) receives adjuvant TCHP x 6</vt:lpstr>
      <vt:lpstr>A 70-year-old woman with de novo ER-positive, HER2-positive metastatic breast cancer responds to TCHP but then has disease progression, including asymptomatic bilateral brain metastases. Generally, would you use systemic treatment and hold off on radiation therapy? </vt:lpstr>
      <vt:lpstr>Which systemic treatment would you likely recommend for the patient in the previous scenario? </vt:lpstr>
      <vt:lpstr>Case Presentation: 70-year-old woman with de novo ER+, HER2+ breast cancer who develops asymptomatic, bilateral brain metastases on TCHP</vt:lpstr>
      <vt:lpstr>Case Presentation: 44-year-old woman with metastatic ER/PR-, HER2+ breast cancer completes THP with CR but 3 months later has multiple brain metastases</vt:lpstr>
      <vt:lpstr>A 31-year-old patient with T2N2 ER-positive, HER2-negative IDC receives neoadjuvant dose-dense AC-T with minor response at surgery, but the tumor is now HER2-positive and a BRCA2 mutation is found. Which of the following agents would likely be part of your adjuvant systemic strategy? </vt:lpstr>
      <vt:lpstr>Case Presentation: 31-year-old woman with ER/PR+, HER2- breast cancer s/p neoadjuvant dd AC  paclitaxel and bilateral mastectomy, now with HER2+ disease on repeat testing</vt:lpstr>
      <vt:lpstr>A 45-year-old patient with a 3.2-cm ER-positive, HER2-positive IDC goes directly to surgery and is found to be node-negative. What would be your likely postoperative systemic approach? </vt:lpstr>
      <vt:lpstr>Case Presentation: 45-year-old woman with triple-negative breast cancer at biopsy declines neoadjuvant therapy and at surgery has a 3.2-cm node-negative, HER2+ tumor</vt:lpstr>
      <vt:lpstr>Case Presentation: 62-year-old woman with ER/PR-, HER2+ breast cancer develops paralysis but recovers functioning after paclitaxel/trastuzumab, now with bone metastases responding to T-DXd</vt:lpstr>
      <vt:lpstr>Meet The Professor with Dr Pegram</vt:lpstr>
      <vt:lpstr>Regulatory and reimbursement issues aside, would you offer trastuzumab deruxtecan to a patient with HER2 IHC 0 metastatic breast cancer (mBC) with a HER2 mutation? </vt:lpstr>
      <vt:lpstr>Regulatory and reimbursement issues aside, how are you most likely to approach the use of trastuzumab deruxtecan for HER2 IHC 1+ versus HER2 IHC 2+ mBC? </vt:lpstr>
      <vt:lpstr>A woman who has completed 5 years of an adjuvant aromatase inhibitor for ER-positive, HER2 IHC 2+, FISH-negative breast cancer develops symptomatic liver metastases 3 years later. Regulatory and reimbursement issues aside, when would you most likely offer trastuzumab deruxtecan?</vt:lpstr>
      <vt:lpstr>A woman undergoes neoadjuvant chemotherapy and surgery for BRCA wild-type, ER-negative, HER2 IHC 2+, FISH-negative breast cancer and develops symptomatic liver metastases while receiving adjuvant capecitabine. Regulatory and reimbursement issues aside, when would you most likely offer trastuzumab deruxtecan?</vt:lpstr>
      <vt:lpstr>On the basis of your personal experience and available clinical trial data, how would you characterize the degree of alopecia observed with trastuzumab deruxtecan?</vt:lpstr>
      <vt:lpstr>On the basis of your personal experience and available clinical trial data, how would you describe the “chemotherapy-like” side-effect profile (fatigue, GI symptoms) of trastuzumab deruxtecan?</vt:lpstr>
      <vt:lpstr>What grade of interstitial lung disease (ILD) would lead you to permanently discontinue treatment with trastuzumab deruxtecan?</vt:lpstr>
      <vt:lpstr>Have you re-administered trastuzumab deruxtecan to a patient who developed Grade 1 ILD and recovered from it?</vt:lpstr>
      <vt:lpstr>Do you use chest imaging to monitor a patient receiving trastuzumab deruxtecan who otherwise does not require chest imaging? How often would you perform chest imaging if the patient remained asymptomatic?</vt:lpstr>
      <vt:lpstr>Do you evaluate pulmonary function, either clinically or by specific PFTs? </vt:lpstr>
      <vt:lpstr>Regulatory and reimbursement issues aside, which next line of therapy would you recommend to a patient with hormone receptor-negative, HER2 IHC 1+ or 2+, BRCA wild-type breast cancer who receives neoadjuvant chemoimmunotherapy and develops metastatic disease while receiving adjuvant immunotherapy?</vt:lpstr>
      <vt:lpstr>Meet The Professor with Dr Pegram</vt:lpstr>
      <vt:lpstr>PowerPoint Presentation</vt:lpstr>
      <vt:lpstr>PowerPoint Presentation</vt:lpstr>
      <vt:lpstr>PowerPoint Presentation</vt:lpstr>
      <vt:lpstr>PowerPoint Presentation</vt:lpstr>
      <vt:lpstr>PowerPoint Presentation</vt:lpstr>
      <vt:lpstr>PowerPoint Presentation</vt:lpstr>
      <vt:lpstr>Molecular Characteristics of the Tempus Molecular Sequenced Cohort</vt:lpstr>
      <vt:lpstr>Molecular Characteristics of the Tempus Molecular Sequenced Cohort (Continued)</vt:lpstr>
      <vt:lpstr>PowerPoint Presentation</vt:lpstr>
      <vt:lpstr>Mechanism of Action of Anti-HER2 Monoclonal Antibodies: Antiproliferative Effects and Immune Activation</vt:lpstr>
      <vt:lpstr>Fcγ Receptors Differ in Function, Cell Distribution, Immune Response, Signaling Motifs and Affinity for IgG Molecules</vt:lpstr>
      <vt:lpstr>Classical Granzyme/Perforin-Mediated Apoptosis Pathway</vt:lpstr>
      <vt:lpstr>PowerPoint Presentation</vt:lpstr>
      <vt:lpstr>Meet The Professor with Dr Pegram</vt:lpstr>
      <vt:lpstr>Optimal Management of Patients with HER2-Positive Localized Breast Cancer (BC)</vt:lpstr>
      <vt:lpstr>FDA-Approved Agents for HER2-Positive Localized Breast Cancer</vt:lpstr>
      <vt:lpstr>Flow of Neoadjuvant and Adjuvant Therapy in Breast Cancer</vt:lpstr>
      <vt:lpstr>PowerPoint Presentation</vt:lpstr>
      <vt:lpstr>Adjuvant Dynamic Marker-Adjusted Personalized Therapy (ADAPT) Trial: Umbrella Trial Design</vt:lpstr>
      <vt:lpstr>ADAPT HER2-Positive Schema</vt:lpstr>
      <vt:lpstr>WSG ADAPT Neoadjuvant Studies for HER2-Positive Disease</vt:lpstr>
      <vt:lpstr>PowerPoint Presentation</vt:lpstr>
      <vt:lpstr>TRAIN-2: pCR Rates and Key Toxicity Differences with Anthracycline- and Non-Anthracycline-Containing Regimens</vt:lpstr>
      <vt:lpstr>TRAIN-2: Three-Year Follow-Up Summary</vt:lpstr>
      <vt:lpstr>PowerPoint Presentation</vt:lpstr>
      <vt:lpstr>ATEMPT: Invasive Disease-Free Survival (iDFS) and Recurrence-Free Interval (RFI)</vt:lpstr>
      <vt:lpstr>ATEMPT: Clinically Relevant Toxicity</vt:lpstr>
      <vt:lpstr>Select Ongoing Trials HER2-Positive Localized Breast Cancer</vt:lpstr>
      <vt:lpstr>DECRESCENDO Phase II De-escalation Study Design</vt:lpstr>
      <vt:lpstr>PowerPoint Presentation</vt:lpstr>
      <vt:lpstr>ExteNET: 5-Year Analysis of Invasive Disease-Free Survival</vt:lpstr>
      <vt:lpstr>Continued Efficacy of Neratinib in Patients with HER2-Positive Early-Stage Breast Cancer: Final Overall Survival Analysis from the Randomized Phase 3 ExteNET Trial</vt:lpstr>
      <vt:lpstr>ExteNET: Final Overall Survival Analysis (8-Year Follow-Up)</vt:lpstr>
      <vt:lpstr>ExteNET Final Overall Survival Analysis: Conclusions</vt:lpstr>
      <vt:lpstr>PowerPoint Presentation</vt:lpstr>
      <vt:lpstr>ExteNET: Final Analysis with Neratinib for HER2-Positive Localized Breast Cancer (HR+/≤ 1-Year population)</vt:lpstr>
      <vt:lpstr>ExteNET: 2-Year, 5-Year and Overall Survival in HR+/≤1-Year Population (N = 1,334)</vt:lpstr>
      <vt:lpstr>ExteNET: Invasive Disease-Free and Overall Survival at 5 Years in the HR+/≤1-Year Population with No pCR After Neoadjuvant Therapy (N = 295)</vt:lpstr>
      <vt:lpstr>ExteNET: Cumulative Incidence of CNS Recurrence</vt:lpstr>
      <vt:lpstr>ExteNET: Adverse Events (AEs)</vt:lpstr>
      <vt:lpstr>Association Between Treatment Duration and Overall Survival in Early-Stage HER2+ Breast Cancer Patients Receiving Extended Adjuvant Therapy with Neratinib in the ExteNET Trial</vt:lpstr>
      <vt:lpstr>ExteNET: Survival Summary for Patients Who Completed Planned Neratinib Therapy</vt:lpstr>
      <vt:lpstr>Effects of Diarrheal Prophylaxis or Dose Escalation on Neratinib-Associated Diarrhea and Tolerability in Patients with HER2+ Early-Stage Breast Cancer: Final Findings from the CONTROL Trial</vt:lpstr>
      <vt:lpstr>CONTROL Trial Cohorts: Study Schema</vt:lpstr>
      <vt:lpstr>CONTROL: All Strategies Reduced the Rate of Discontinuation Due to Diarrhea</vt:lpstr>
      <vt:lpstr>CONTROL: Diarrhea Profile</vt:lpstr>
      <vt:lpstr>CONTROL: Conclusions</vt:lpstr>
      <vt:lpstr>Evolving Treatment Paradigms for Patients with Metastatic HER2-Positive BC</vt:lpstr>
      <vt:lpstr>PowerPoint Presentation</vt:lpstr>
      <vt:lpstr>Trastuzumab Deruxtecan (T-DXd) and DESTINY-Breast Studies</vt:lpstr>
      <vt:lpstr>Trastuzumab Deruxtecan Significantly Delayed Disease Progression in Comparison to Physician’s Choice of Treatment for HER2-Positive Metastatic Breast Cancer in the DESTINY-Breast02 Phase III Trial Press Release – August 15, 2022 </vt:lpstr>
      <vt:lpstr>Fam-Trastuzumab Deruxtecan-Nxki Approved in the United States for HER2-Positive Metastatic Breast Cancer Treated with a Prior Anti-HER2 Regimen Press Release – May 5, 2022 </vt:lpstr>
      <vt:lpstr>PowerPoint Presentation</vt:lpstr>
      <vt:lpstr>DESTINY-Breast03: Progression-Free Survival</vt:lpstr>
      <vt:lpstr>DESTINY-Breast03: Progression-Free Survival in Prespecified Subgroups</vt:lpstr>
      <vt:lpstr>DESTINY-Breast03: First Interim Analysis of Overall Survival</vt:lpstr>
      <vt:lpstr>DESTINY-Breast03: Antitumor Activity</vt:lpstr>
      <vt:lpstr>PowerPoint Presentation</vt:lpstr>
      <vt:lpstr>DESTINY-Breast03: Safety Update Overview </vt:lpstr>
      <vt:lpstr>DESTINY-Breast03: Drug-Related TEAEs in ≥20% of Patients</vt:lpstr>
      <vt:lpstr>DESTINY-Breast03: Time to First Onset of TEAEs</vt:lpstr>
      <vt:lpstr>DESTINY-Breast03: Prevalence of Nausea and Vomiting</vt:lpstr>
      <vt:lpstr>DESTINY-Breast03: Prevalence of Fatigue and Alopecia</vt:lpstr>
      <vt:lpstr>DESTINY-Breast03: Adjudicated Drug-Related ILD/Pneumonitis</vt:lpstr>
      <vt:lpstr>DESTINY-Breast09 Phase III Trial Design</vt:lpstr>
      <vt:lpstr>Trastuzumab Deruxtecan Granted FDA Approval for HER2-Low Breast Cancer Press Release – August 5, 2022</vt:lpstr>
      <vt:lpstr>PowerPoint Presentation</vt:lpstr>
      <vt:lpstr>T-DXd Mechanism of Action, Bystander Effect and Rationale for Targeting HER2-Low Breast Cancer</vt:lpstr>
      <vt:lpstr>DESTINY-Breast04 Phase III Trial Schema </vt:lpstr>
      <vt:lpstr>DESTINY-Breast04: PFS for HR-Positive (Primary Endpoint) and All Patients</vt:lpstr>
      <vt:lpstr>DESTINY-Breast04: OS for HR-Positive and All Patients</vt:lpstr>
      <vt:lpstr>DESTINY-Breast04: Confirmed Objective Response Rate</vt:lpstr>
      <vt:lpstr>DESTINY-Breast04: Common Drug-Related TEAEs</vt:lpstr>
      <vt:lpstr>DESTINY-Breast04: Adverse Events of Special Interest</vt:lpstr>
      <vt:lpstr>DESTINY-Breast06 Phase III Trial Design</vt:lpstr>
      <vt:lpstr>DESTINY-Breast08 Phase I Trial Design</vt:lpstr>
      <vt:lpstr>Tucatinib and HER2CLIMB Studies</vt:lpstr>
      <vt:lpstr>PowerPoint Presentation</vt:lpstr>
      <vt:lpstr>Tucatinib Mechanism of Action</vt:lpstr>
      <vt:lpstr>HER2CLIMB: Overall Survival </vt:lpstr>
      <vt:lpstr>HER2CLIMB: Progression-Free Survival</vt:lpstr>
      <vt:lpstr>HER2CLIMB: Forest Plot of Overall Survival</vt:lpstr>
      <vt:lpstr>HER2CLIMB: Summary of Adverse Events</vt:lpstr>
      <vt:lpstr>HER2CLIMB: Adverse Events</vt:lpstr>
      <vt:lpstr>HER2CLIMB-02 Phase III Trial Design</vt:lpstr>
      <vt:lpstr>HER2CLIMB-04 Phase II Study Schema</vt:lpstr>
      <vt:lpstr>HER2CLIMB-05 Phase III Study Schema</vt:lpstr>
      <vt:lpstr>Neratinib and the NALA Study</vt:lpstr>
      <vt:lpstr>PowerPoint Presentation</vt:lpstr>
      <vt:lpstr>NALA: Centrally Assessed PFS</vt:lpstr>
      <vt:lpstr>NALA: Overall Survival (ITT Population)</vt:lpstr>
      <vt:lpstr>NALA: Treatment-Emergent AEs in &gt;15% of Patients</vt:lpstr>
      <vt:lpstr>NALA: Changes Over Time in Global Quality of Life and Functioning</vt:lpstr>
      <vt:lpstr>Key Considerations in the Care of Patients with HER2-Positive BC with Brain Metastasis</vt:lpstr>
      <vt:lpstr>Incidence and Prognosis of HER2-Positive CNS Metastases</vt:lpstr>
      <vt:lpstr>PowerPoint Presentation</vt:lpstr>
      <vt:lpstr>PowerPoint Presentation</vt:lpstr>
      <vt:lpstr>KAMILLA: Percent Change in Sum of Dimensions of Target Brain Lesions </vt:lpstr>
      <vt:lpstr>KAMILLA: Progression-Free Survival </vt:lpstr>
      <vt:lpstr>KAMILLA: Overall Survival </vt:lpstr>
      <vt:lpstr>PowerPoint Presentation</vt:lpstr>
      <vt:lpstr>NALA: PFS for Patients with CNS Metastases at Baseline</vt:lpstr>
      <vt:lpstr>NALA: OS for Patients with CNS Metastases at Baseline</vt:lpstr>
      <vt:lpstr>NALA: Efficacy in Patients with CNS Metastases at Baseline</vt:lpstr>
      <vt:lpstr>NALA: Time to Intervention for CNS Disease – Progressive CNS Disease</vt:lpstr>
      <vt:lpstr>NALA: Time to Intervention for CNS Disease – CNS PFS</vt:lpstr>
      <vt:lpstr>NALA: Time to Intervention for CNS Disease – Patients with CNS Metastases at Baseline</vt:lpstr>
      <vt:lpstr>NALA: Best Change in Intracranial Tumor Size from Baseline in Patients with Target CNS Lesions at Screening</vt:lpstr>
      <vt:lpstr>PowerPoint Presentation</vt:lpstr>
      <vt:lpstr>DESTINY-Breast03: Progression-Free Survival for Patients with Brain Metastases</vt:lpstr>
      <vt:lpstr>PowerPoint Presentation</vt:lpstr>
      <vt:lpstr>HER2CLIMB: CNS Progression-Free Survival and Overall Survival for Patients with Brain Metastases</vt:lpstr>
      <vt:lpstr>HER2CLIMB: CNS Progression-Free Survival and Overall Survival for Patients with Active Brain Metastases</vt:lpstr>
      <vt:lpstr>HER2CLIMB: Intracranial Confirmed Objective Response Rate for Patients with Active Brain Metastases and Measurable Intracranial Lesions at Baseline </vt:lpstr>
      <vt:lpstr>HER2CLIMB: CNS Progression-Free Survival and Overall Survival for Patients with Stable Brain Metastases</vt:lpstr>
      <vt:lpstr>HER2CLIMB: Duration of Treatment for Patients with Isolated Progression in the Brain Who Continued Assigned Study Treatment</vt:lpstr>
      <vt:lpstr>HER2CLIMB: Time to Second Disease Progression</vt:lpstr>
      <vt:lpstr>PowerPoint Presentation</vt:lpstr>
      <vt:lpstr>PowerPoint Presentation</vt:lpstr>
      <vt:lpstr>PowerPoint Presentation</vt:lpstr>
      <vt:lpstr>PowerPoint Presentation</vt:lpstr>
      <vt:lpstr>DESTINY-Breast07 Phase I/II Trial Design</vt:lpstr>
      <vt:lpstr>DESTINY-Breast12 Phase IIIb/IV Trial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1584</cp:revision>
  <cp:lastPrinted>2020-12-08T02:40:56Z</cp:lastPrinted>
  <dcterms:created xsi:type="dcterms:W3CDTF">2020-11-13T19:02:13Z</dcterms:created>
  <dcterms:modified xsi:type="dcterms:W3CDTF">2022-09-02T16:41:58Z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0x01010018862A45804C7345BFDE61DA2C172BE7</vt:lpwstr>
  </property>
</Properties>
</file>