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5" r:id="rId6"/>
  </p:sldMasterIdLst>
  <p:notesMasterIdLst>
    <p:notesMasterId r:id="rId30"/>
  </p:notesMasterIdLst>
  <p:sldIdLst>
    <p:sldId id="328" r:id="rId7"/>
    <p:sldId id="412" r:id="rId8"/>
    <p:sldId id="375" r:id="rId9"/>
    <p:sldId id="527" r:id="rId10"/>
    <p:sldId id="396" r:id="rId11"/>
    <p:sldId id="528" r:id="rId12"/>
    <p:sldId id="529" r:id="rId13"/>
    <p:sldId id="530" r:id="rId14"/>
    <p:sldId id="587" r:id="rId15"/>
    <p:sldId id="576" r:id="rId16"/>
    <p:sldId id="578" r:id="rId17"/>
    <p:sldId id="585" r:id="rId18"/>
    <p:sldId id="586" r:id="rId19"/>
    <p:sldId id="588" r:id="rId20"/>
    <p:sldId id="581" r:id="rId21"/>
    <p:sldId id="414" r:id="rId22"/>
    <p:sldId id="590" r:id="rId23"/>
    <p:sldId id="419" r:id="rId24"/>
    <p:sldId id="591" r:id="rId25"/>
    <p:sldId id="420" r:id="rId26"/>
    <p:sldId id="421" r:id="rId27"/>
    <p:sldId id="592" r:id="rId28"/>
    <p:sldId id="5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7" autoAdjust="0"/>
    <p:restoredTop sz="78526"/>
  </p:normalViewPr>
  <p:slideViewPr>
    <p:cSldViewPr snapToGrid="0">
      <p:cViewPr>
        <p:scale>
          <a:sx n="95" d="100"/>
          <a:sy n="95" d="100"/>
        </p:scale>
        <p:origin x="1168" y="352"/>
      </p:cViewPr>
      <p:guideLst/>
    </p:cSldViewPr>
  </p:slideViewPr>
  <p:notesTextViewPr>
    <p:cViewPr>
      <p:scale>
        <a:sx n="80" d="100"/>
        <a:sy n="8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0C4CF-13C1-D648-8832-C13E05BCDDA6}"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E8B06-DE8C-9241-A765-304189F1D865}" type="slidenum">
              <a:rPr lang="en-US" smtClean="0"/>
              <a:t>‹#›</a:t>
            </a:fld>
            <a:endParaRPr lang="en-US"/>
          </a:p>
        </p:txBody>
      </p:sp>
    </p:spTree>
    <p:extLst>
      <p:ext uri="{BB962C8B-B14F-4D97-AF65-F5344CB8AC3E}">
        <p14:creationId xmlns:p14="http://schemas.microsoft.com/office/powerpoint/2010/main" val="4055837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E8B06-DE8C-9241-A765-304189F1D865}" type="slidenum">
              <a:rPr lang="en-US" smtClean="0"/>
              <a:t>6</a:t>
            </a:fld>
            <a:endParaRPr lang="en-US"/>
          </a:p>
        </p:txBody>
      </p:sp>
    </p:spTree>
    <p:extLst>
      <p:ext uri="{BB962C8B-B14F-4D97-AF65-F5344CB8AC3E}">
        <p14:creationId xmlns:p14="http://schemas.microsoft.com/office/powerpoint/2010/main" val="173473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results from a small investigator initiated trial were promising, but recent updates from the larger, phase II ZENITH20 trial were disappointing:</a:t>
            </a:r>
          </a:p>
          <a:p>
            <a:pPr lvl="1"/>
            <a:r>
              <a:rPr lang="en-US" dirty="0"/>
              <a:t>115 patients with EGFR exon 20 insertions</a:t>
            </a:r>
          </a:p>
          <a:p>
            <a:pPr lvl="1"/>
            <a:r>
              <a:rPr lang="en-US" dirty="0"/>
              <a:t>ORR 14.8%, </a:t>
            </a:r>
            <a:r>
              <a:rPr lang="en-US" dirty="0" err="1"/>
              <a:t>mPFS</a:t>
            </a:r>
            <a:r>
              <a:rPr lang="en-US" dirty="0"/>
              <a:t> 4.2 months</a:t>
            </a:r>
          </a:p>
          <a:p>
            <a:pPr lvl="1"/>
            <a:r>
              <a:rPr lang="en-US" dirty="0"/>
              <a:t>68% of patients required dose reduction, 88% dose interruption</a:t>
            </a:r>
          </a:p>
          <a:p>
            <a:pPr lvl="1"/>
            <a:r>
              <a:rPr lang="en-US" dirty="0"/>
              <a:t>TRAEs: Diarrhea (79%), Rash (60%), Stomatitis (52%), Paronychia (45%)</a:t>
            </a:r>
          </a:p>
          <a:p>
            <a:endParaRPr lang="en-US" dirty="0"/>
          </a:p>
        </p:txBody>
      </p:sp>
      <p:sp>
        <p:nvSpPr>
          <p:cNvPr id="4" name="Slide Number Placeholder 3"/>
          <p:cNvSpPr>
            <a:spLocks noGrp="1"/>
          </p:cNvSpPr>
          <p:nvPr>
            <p:ph type="sldNum" sz="quarter" idx="5"/>
          </p:nvPr>
        </p:nvSpPr>
        <p:spPr/>
        <p:txBody>
          <a:bodyPr/>
          <a:lstStyle/>
          <a:p>
            <a:fld id="{E53E8B06-DE8C-9241-A765-304189F1D865}" type="slidenum">
              <a:rPr lang="en-US" smtClean="0"/>
              <a:t>7</a:t>
            </a:fld>
            <a:endParaRPr lang="en-US"/>
          </a:p>
        </p:txBody>
      </p:sp>
    </p:spTree>
    <p:extLst>
      <p:ext uri="{BB962C8B-B14F-4D97-AF65-F5344CB8AC3E}">
        <p14:creationId xmlns:p14="http://schemas.microsoft.com/office/powerpoint/2010/main" val="3650122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Mobocertinib</a:t>
            </a:r>
            <a:r>
              <a:rPr lang="en-US" dirty="0"/>
              <a:t> is an oral, EGFR TKI</a:t>
            </a:r>
          </a:p>
          <a:p>
            <a:r>
              <a:rPr lang="en-US" dirty="0"/>
              <a:t>Phase 1 testing established 160mg QD as the RP2D.</a:t>
            </a:r>
          </a:p>
          <a:p>
            <a:r>
              <a:rPr lang="en-US" dirty="0"/>
              <a:t>Among 28 pts treated at RP2D:</a:t>
            </a:r>
          </a:p>
          <a:p>
            <a:pPr lvl="1"/>
            <a:r>
              <a:rPr lang="en-US" dirty="0"/>
              <a:t>ORR 43% </a:t>
            </a:r>
          </a:p>
          <a:p>
            <a:pPr lvl="1"/>
            <a:r>
              <a:rPr lang="en-US" dirty="0" err="1"/>
              <a:t>mPFS</a:t>
            </a:r>
            <a:r>
              <a:rPr lang="en-US" dirty="0"/>
              <a:t> 7.3 </a:t>
            </a:r>
            <a:r>
              <a:rPr lang="en-US" dirty="0" err="1"/>
              <a:t>mos</a:t>
            </a:r>
            <a:endParaRPr lang="en-US" dirty="0"/>
          </a:p>
          <a:p>
            <a:pPr lvl="1"/>
            <a:r>
              <a:rPr lang="en-US" dirty="0"/>
              <a:t>Outcomes were best (ORR 56%, </a:t>
            </a:r>
            <a:r>
              <a:rPr lang="en-US" dirty="0" err="1"/>
              <a:t>mPFS</a:t>
            </a:r>
            <a:r>
              <a:rPr lang="en-US" dirty="0"/>
              <a:t> 8.1 </a:t>
            </a:r>
            <a:r>
              <a:rPr lang="en-US" dirty="0" err="1"/>
              <a:t>mos</a:t>
            </a:r>
            <a:r>
              <a:rPr lang="en-US" dirty="0"/>
              <a:t>) among 16 patients without baseline brain </a:t>
            </a:r>
            <a:r>
              <a:rPr lang="en-US" dirty="0" err="1"/>
              <a:t>mets</a:t>
            </a:r>
            <a:r>
              <a:rPr lang="en-US" dirty="0"/>
              <a:t>.</a:t>
            </a:r>
          </a:p>
          <a:p>
            <a:endParaRPr lang="en-US" dirty="0"/>
          </a:p>
        </p:txBody>
      </p:sp>
      <p:sp>
        <p:nvSpPr>
          <p:cNvPr id="4" name="Slide Number Placeholder 3"/>
          <p:cNvSpPr>
            <a:spLocks noGrp="1"/>
          </p:cNvSpPr>
          <p:nvPr>
            <p:ph type="sldNum" sz="quarter" idx="5"/>
          </p:nvPr>
        </p:nvSpPr>
        <p:spPr/>
        <p:txBody>
          <a:bodyPr/>
          <a:lstStyle/>
          <a:p>
            <a:fld id="{E53E8B06-DE8C-9241-A765-304189F1D865}" type="slidenum">
              <a:rPr lang="en-US" smtClean="0"/>
              <a:t>8</a:t>
            </a:fld>
            <a:endParaRPr lang="en-US"/>
          </a:p>
        </p:txBody>
      </p:sp>
    </p:spTree>
    <p:extLst>
      <p:ext uri="{BB962C8B-B14F-4D97-AF65-F5344CB8AC3E}">
        <p14:creationId xmlns:p14="http://schemas.microsoft.com/office/powerpoint/2010/main" val="360397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E8B06-DE8C-9241-A765-304189F1D865}" type="slidenum">
              <a:rPr lang="en-US" smtClean="0"/>
              <a:t>10</a:t>
            </a:fld>
            <a:endParaRPr lang="en-US"/>
          </a:p>
        </p:txBody>
      </p:sp>
    </p:spTree>
    <p:extLst>
      <p:ext uri="{BB962C8B-B14F-4D97-AF65-F5344CB8AC3E}">
        <p14:creationId xmlns:p14="http://schemas.microsoft.com/office/powerpoint/2010/main" val="80768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E8B06-DE8C-9241-A765-304189F1D865}" type="slidenum">
              <a:rPr lang="en-US" smtClean="0"/>
              <a:t>13</a:t>
            </a:fld>
            <a:endParaRPr lang="en-US"/>
          </a:p>
        </p:txBody>
      </p:sp>
    </p:spTree>
    <p:extLst>
      <p:ext uri="{BB962C8B-B14F-4D97-AF65-F5344CB8AC3E}">
        <p14:creationId xmlns:p14="http://schemas.microsoft.com/office/powerpoint/2010/main" val="369369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a:t>
            </a:r>
            <a:br>
              <a:rPr lang="en-US" dirty="0"/>
            </a:br>
            <a:r>
              <a:rPr lang="en-US" dirty="0"/>
              <a:t>Chemo</a:t>
            </a:r>
          </a:p>
          <a:p>
            <a:r>
              <a:rPr lang="en-US" dirty="0"/>
              <a:t>Chemoimmunotherapy</a:t>
            </a:r>
          </a:p>
          <a:p>
            <a:r>
              <a:rPr lang="en-US" dirty="0"/>
              <a:t>First line chemo vs. TAK-788 Trial</a:t>
            </a:r>
          </a:p>
        </p:txBody>
      </p:sp>
      <p:sp>
        <p:nvSpPr>
          <p:cNvPr id="4" name="Slide Number Placeholder 3"/>
          <p:cNvSpPr>
            <a:spLocks noGrp="1"/>
          </p:cNvSpPr>
          <p:nvPr>
            <p:ph type="sldNum" sz="quarter" idx="5"/>
          </p:nvPr>
        </p:nvSpPr>
        <p:spPr/>
        <p:txBody>
          <a:bodyPr/>
          <a:lstStyle/>
          <a:p>
            <a:fld id="{11BBBA87-A29F-D543-B887-2A91EB6A44D6}" type="slidenum">
              <a:rPr lang="en-US" smtClean="0"/>
              <a:t>18</a:t>
            </a:fld>
            <a:endParaRPr lang="en-US"/>
          </a:p>
        </p:txBody>
      </p:sp>
    </p:spTree>
    <p:extLst>
      <p:ext uri="{BB962C8B-B14F-4D97-AF65-F5344CB8AC3E}">
        <p14:creationId xmlns:p14="http://schemas.microsoft.com/office/powerpoint/2010/main" val="115557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E8B06-DE8C-9241-A765-304189F1D865}" type="slidenum">
              <a:rPr lang="en-US" smtClean="0"/>
              <a:t>23</a:t>
            </a:fld>
            <a:endParaRPr lang="en-US"/>
          </a:p>
        </p:txBody>
      </p:sp>
    </p:spTree>
    <p:extLst>
      <p:ext uri="{BB962C8B-B14F-4D97-AF65-F5344CB8AC3E}">
        <p14:creationId xmlns:p14="http://schemas.microsoft.com/office/powerpoint/2010/main" val="2829671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5" descr="MGH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1284" y="6278565"/>
            <a:ext cx="2294467" cy="350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0" y="0"/>
            <a:ext cx="12192000" cy="5334000"/>
          </a:xfrm>
          <a:prstGeom prst="rect">
            <a:avLst/>
          </a:prstGeom>
          <a:solidFill>
            <a:srgbClr val="007EA3"/>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pic>
        <p:nvPicPr>
          <p:cNvPr id="8" name="Picture 10" descr="Hvd Teaching Affi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0403" y="457200"/>
            <a:ext cx="2207684"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2"/>
          <p:cNvSpPr>
            <a:spLocks noChangeArrowheads="1"/>
          </p:cNvSpPr>
          <p:nvPr/>
        </p:nvSpPr>
        <p:spPr bwMode="auto">
          <a:xfrm>
            <a:off x="8534400" y="5715000"/>
            <a:ext cx="3657600" cy="1143000"/>
          </a:xfrm>
          <a:prstGeom prst="rect">
            <a:avLst/>
          </a:prstGeom>
          <a:solidFill>
            <a:schemeClr val="tx2"/>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pic>
        <p:nvPicPr>
          <p:cNvPr id="10" name="Picture 13" descr="Cancer Center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340350"/>
            <a:ext cx="3657600" cy="1517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5400">
                <a:latin typeface="Calibri" charset="0"/>
                <a:ea typeface="Calibri" charset="0"/>
                <a:cs typeface="Calibri" charset="0"/>
              </a:defRPr>
            </a:lvl1pPr>
          </a:lstStyle>
          <a:p>
            <a:r>
              <a:rPr lang="en-US"/>
              <a:t>Click to edit Master title style</a:t>
            </a:r>
            <a:endParaRPr lang="en-US" dirty="0"/>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Calibri" charset="0"/>
                <a:ea typeface="Calibri" charset="0"/>
                <a:cs typeface="Calibri" charset="0"/>
              </a:defRPr>
            </a:lvl1pPr>
          </a:lstStyle>
          <a:p>
            <a:r>
              <a:rPr lang="en-US"/>
              <a:t>Click to edit Master subtitle style</a:t>
            </a:r>
            <a:endParaRPr lang="en-US" dirty="0"/>
          </a:p>
        </p:txBody>
      </p:sp>
    </p:spTree>
    <p:extLst>
      <p:ext uri="{BB962C8B-B14F-4D97-AF65-F5344CB8AC3E}">
        <p14:creationId xmlns:p14="http://schemas.microsoft.com/office/powerpoint/2010/main" val="29900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670492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228600"/>
            <a:ext cx="2819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3133768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6769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5" descr="MGH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1284" y="6278565"/>
            <a:ext cx="2294467" cy="350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0" y="0"/>
            <a:ext cx="12192000" cy="5334000"/>
          </a:xfrm>
          <a:prstGeom prst="rect">
            <a:avLst/>
          </a:prstGeom>
          <a:solidFill>
            <a:srgbClr val="007EA3"/>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pic>
        <p:nvPicPr>
          <p:cNvPr id="8" name="Picture 10" descr="Hvd Teaching Affi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0403" y="457200"/>
            <a:ext cx="2207684"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2"/>
          <p:cNvSpPr>
            <a:spLocks noChangeArrowheads="1"/>
          </p:cNvSpPr>
          <p:nvPr/>
        </p:nvSpPr>
        <p:spPr bwMode="auto">
          <a:xfrm>
            <a:off x="8534400" y="5715000"/>
            <a:ext cx="3657600" cy="1143000"/>
          </a:xfrm>
          <a:prstGeom prst="rect">
            <a:avLst/>
          </a:prstGeom>
          <a:solidFill>
            <a:schemeClr val="tx2"/>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pic>
        <p:nvPicPr>
          <p:cNvPr id="10" name="Picture 13" descr="Cancer Center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340350"/>
            <a:ext cx="3657600" cy="1517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5400">
                <a:latin typeface="Calibri" charset="0"/>
                <a:ea typeface="Calibri" charset="0"/>
                <a:cs typeface="Calibri" charset="0"/>
              </a:defRPr>
            </a:lvl1pPr>
          </a:lstStyle>
          <a:p>
            <a:r>
              <a:rPr lang="en-US"/>
              <a:t>Click to edit Master title style</a:t>
            </a:r>
            <a:endParaRPr lang="en-US" dirty="0"/>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Calibri" charset="0"/>
                <a:ea typeface="Calibri" charset="0"/>
                <a:cs typeface="Calibri" charset="0"/>
              </a:defRPr>
            </a:lvl1pPr>
          </a:lstStyle>
          <a:p>
            <a:r>
              <a:rPr lang="en-US"/>
              <a:t>Click to edit Master subtitle style</a:t>
            </a:r>
            <a:endParaRPr lang="en-US" dirty="0"/>
          </a:p>
        </p:txBody>
      </p:sp>
    </p:spTree>
    <p:extLst>
      <p:ext uri="{BB962C8B-B14F-4D97-AF65-F5344CB8AC3E}">
        <p14:creationId xmlns:p14="http://schemas.microsoft.com/office/powerpoint/2010/main" val="403318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flipV="1">
            <a:off x="0" y="1121225"/>
            <a:ext cx="12192000" cy="45719"/>
          </a:xfrm>
          <a:prstGeom prst="rect">
            <a:avLst/>
          </a:prstGeom>
          <a:solidFill>
            <a:srgbClr val="007CA4"/>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sp>
        <p:nvSpPr>
          <p:cNvPr id="2" name="Title 1"/>
          <p:cNvSpPr>
            <a:spLocks noGrp="1"/>
          </p:cNvSpPr>
          <p:nvPr>
            <p:ph type="title"/>
          </p:nvPr>
        </p:nvSpPr>
        <p:spPr/>
        <p:txBody>
          <a:bodyPr/>
          <a:lstStyle>
            <a:lvl1pPr>
              <a:defRPr sz="3200" b="1" i="0">
                <a:solidFill>
                  <a:sysClr val="windowText" lastClr="000000"/>
                </a:solidFill>
                <a:latin typeface="Calibri" charset="0"/>
                <a:ea typeface="Calibri" charset="0"/>
                <a:cs typeface="Calibri"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charset="0"/>
                <a:ea typeface="Calibri" charset="0"/>
                <a:cs typeface="Calibri" charset="0"/>
              </a:defRPr>
            </a:lvl1pPr>
            <a:lvl2pPr>
              <a:defRPr>
                <a:latin typeface="Calibri" charset="0"/>
                <a:ea typeface="Calibri" charset="0"/>
                <a:cs typeface="Calibri" charset="0"/>
              </a:defRPr>
            </a:lvl2pPr>
            <a:lvl3pPr>
              <a:defRPr>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10"/>
          </p:nvPr>
        </p:nvSpPr>
        <p:spPr/>
        <p:txBody>
          <a:bodyPr/>
          <a:lstStyle>
            <a:lvl1pPr>
              <a:defRPr/>
            </a:lvl1pPr>
          </a:lstStyle>
          <a:p>
            <a:fld id="{AE63D1A8-2D83-0A4B-85E3-C49BBA2E85FF}" type="slidenum">
              <a:rPr lang="en-US" smtClean="0"/>
              <a:t>‹#›</a:t>
            </a:fld>
            <a:endParaRPr lang="en-US"/>
          </a:p>
        </p:txBody>
      </p:sp>
      <p:pic>
        <p:nvPicPr>
          <p:cNvPr id="8" name="Picture 7" descr="Cancer Center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9508" y="5867401"/>
            <a:ext cx="2739292"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249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58010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68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169696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1963354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2184489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271515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i="0">
                <a:latin typeface="Calibri" charset="0"/>
                <a:ea typeface="Calibri" charset="0"/>
                <a:cs typeface="Calibri"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charset="0"/>
                <a:ea typeface="Calibri" charset="0"/>
                <a:cs typeface="Calibri" charset="0"/>
              </a:defRPr>
            </a:lvl1pPr>
            <a:lvl2pPr>
              <a:defRPr>
                <a:latin typeface="Calibri" charset="0"/>
                <a:ea typeface="Calibri" charset="0"/>
                <a:cs typeface="Calibri" charset="0"/>
              </a:defRPr>
            </a:lvl2pPr>
            <a:lvl3pPr>
              <a:defRPr>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10"/>
          </p:nvPr>
        </p:nvSpPr>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4014722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3093158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3787712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357049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228600"/>
            <a:ext cx="2819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AE63D1A8-2D83-0A4B-85E3-C49BBA2E85FF}" type="slidenum">
              <a:rPr lang="en-US" smtClean="0"/>
              <a:t>‹#›</a:t>
            </a:fld>
            <a:endParaRPr lang="en-US"/>
          </a:p>
        </p:txBody>
      </p:sp>
    </p:spTree>
    <p:extLst>
      <p:ext uri="{BB962C8B-B14F-4D97-AF65-F5344CB8AC3E}">
        <p14:creationId xmlns:p14="http://schemas.microsoft.com/office/powerpoint/2010/main" val="1374396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2767231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5" descr="MGH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1284" y="6278565"/>
            <a:ext cx="2294467"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ChangeArrowheads="1"/>
          </p:cNvSpPr>
          <p:nvPr/>
        </p:nvSpPr>
        <p:spPr bwMode="auto">
          <a:xfrm>
            <a:off x="0" y="0"/>
            <a:ext cx="12192000" cy="5334000"/>
          </a:xfrm>
          <a:prstGeom prst="rect">
            <a:avLst/>
          </a:prstGeom>
          <a:solidFill>
            <a:srgbClr val="007EA3"/>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pic>
        <p:nvPicPr>
          <p:cNvPr id="8" name="Picture 10" descr="Hvd Teaching Affi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0403" y="457200"/>
            <a:ext cx="2207684"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2"/>
          <p:cNvSpPr>
            <a:spLocks noChangeArrowheads="1"/>
          </p:cNvSpPr>
          <p:nvPr/>
        </p:nvSpPr>
        <p:spPr bwMode="auto">
          <a:xfrm>
            <a:off x="8534400" y="5715000"/>
            <a:ext cx="3657600" cy="1143000"/>
          </a:xfrm>
          <a:prstGeom prst="rect">
            <a:avLst/>
          </a:prstGeom>
          <a:solidFill>
            <a:schemeClr val="tx2"/>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pic>
        <p:nvPicPr>
          <p:cNvPr id="10" name="Picture 13" descr="Cancer Center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340350"/>
            <a:ext cx="3657600" cy="1517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5400">
                <a:latin typeface="Calibri" charset="0"/>
                <a:ea typeface="Calibri" charset="0"/>
                <a:cs typeface="Calibri" charset="0"/>
              </a:defRPr>
            </a:lvl1pPr>
          </a:lstStyle>
          <a:p>
            <a:r>
              <a:rPr lang="en-US"/>
              <a:t>Click to edit Master title style</a:t>
            </a:r>
            <a:endParaRPr lang="en-US" dirty="0"/>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Calibri" charset="0"/>
                <a:ea typeface="Calibri" charset="0"/>
                <a:cs typeface="Calibri" charset="0"/>
              </a:defRPr>
            </a:lvl1pPr>
          </a:lstStyle>
          <a:p>
            <a:r>
              <a:rPr lang="en-US"/>
              <a:t>Click to edit Master subtitle style</a:t>
            </a:r>
            <a:endParaRPr lang="en-US" dirty="0"/>
          </a:p>
        </p:txBody>
      </p:sp>
    </p:spTree>
    <p:extLst>
      <p:ext uri="{BB962C8B-B14F-4D97-AF65-F5344CB8AC3E}">
        <p14:creationId xmlns:p14="http://schemas.microsoft.com/office/powerpoint/2010/main" val="3660472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219200"/>
          </a:xfrm>
          <a:prstGeom prst="rect">
            <a:avLst/>
          </a:prstGeom>
          <a:solidFill>
            <a:srgbClr val="007CA4"/>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sp>
        <p:nvSpPr>
          <p:cNvPr id="5" name="Rectangle 8"/>
          <p:cNvSpPr>
            <a:spLocks noChangeArrowheads="1"/>
          </p:cNvSpPr>
          <p:nvPr/>
        </p:nvSpPr>
        <p:spPr bwMode="auto">
          <a:xfrm>
            <a:off x="0" y="0"/>
            <a:ext cx="12192000" cy="1219200"/>
          </a:xfrm>
          <a:prstGeom prst="rect">
            <a:avLst/>
          </a:prstGeom>
          <a:solidFill>
            <a:srgbClr val="007EA3"/>
          </a:solidFill>
          <a:ln w="9525" algn="ctr">
            <a:noFill/>
            <a:round/>
            <a:headEnd/>
            <a:tailEnd/>
          </a:ln>
        </p:spPr>
        <p:txBody>
          <a:bodyPr/>
          <a:lstStyle/>
          <a:p>
            <a:pPr defTabSz="914400"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sp>
        <p:nvSpPr>
          <p:cNvPr id="2" name="Title 1"/>
          <p:cNvSpPr>
            <a:spLocks noGrp="1"/>
          </p:cNvSpPr>
          <p:nvPr>
            <p:ph type="title"/>
          </p:nvPr>
        </p:nvSpPr>
        <p:spPr/>
        <p:txBody>
          <a:bodyPr/>
          <a:lstStyle>
            <a:lvl1pPr>
              <a:defRPr sz="3200" b="1" i="0">
                <a:latin typeface="Calibri" charset="0"/>
                <a:ea typeface="Calibri" charset="0"/>
                <a:cs typeface="Calibri"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charset="0"/>
                <a:ea typeface="Calibri" charset="0"/>
                <a:cs typeface="Calibri" charset="0"/>
              </a:defRPr>
            </a:lvl1pPr>
            <a:lvl2pPr>
              <a:defRPr>
                <a:latin typeface="Calibri" charset="0"/>
                <a:ea typeface="Calibri" charset="0"/>
                <a:cs typeface="Calibri" charset="0"/>
              </a:defRPr>
            </a:lvl2pPr>
            <a:lvl3pPr>
              <a:defRPr>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10"/>
          </p:nvPr>
        </p:nvSpPr>
        <p:spPr/>
        <p:txBody>
          <a:bodyPr/>
          <a:lstStyle>
            <a:lvl1pPr>
              <a:defRPr/>
            </a:lvl1pPr>
          </a:lstStyle>
          <a:p>
            <a:fld id="{8268AC00-7605-8747-8613-9625EDD76E0F}" type="slidenum">
              <a:rPr lang="en-US" smtClean="0"/>
              <a:t>‹#›</a:t>
            </a:fld>
            <a:endParaRPr lang="en-US"/>
          </a:p>
        </p:txBody>
      </p:sp>
      <p:pic>
        <p:nvPicPr>
          <p:cNvPr id="8" name="Picture 7" descr="Cancer Center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9508" y="5867401"/>
            <a:ext cx="2739292"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7171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197410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68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3331542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155816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3307654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681160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2663126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1134397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984277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2316283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228600"/>
            <a:ext cx="2819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8268AC00-7605-8747-8613-9625EDD76E0F}" type="slidenum">
              <a:rPr lang="en-US" smtClean="0"/>
              <a:t>‹#›</a:t>
            </a:fld>
            <a:endParaRPr lang="en-US"/>
          </a:p>
        </p:txBody>
      </p:sp>
    </p:spTree>
    <p:extLst>
      <p:ext uri="{BB962C8B-B14F-4D97-AF65-F5344CB8AC3E}">
        <p14:creationId xmlns:p14="http://schemas.microsoft.com/office/powerpoint/2010/main" val="216209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68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2795921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1528956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126640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66640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282483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sldNum" sz="quarter" idx="10"/>
          </p:nvPr>
        </p:nvSpPr>
        <p:spPr>
          <a:ln/>
        </p:spPr>
        <p:txBody>
          <a:bodyPr/>
          <a:lstStyle>
            <a:lvl1pPr>
              <a:defRPr/>
            </a:lvl1pPr>
          </a:lstStyle>
          <a:p>
            <a:fld id="{75C6B1AC-F561-804A-BE2C-D69B18394052}" type="slidenum">
              <a:rPr lang="en-US" smtClean="0"/>
              <a:t>‹#›</a:t>
            </a:fld>
            <a:endParaRPr lang="en-US"/>
          </a:p>
        </p:txBody>
      </p:sp>
    </p:spTree>
    <p:extLst>
      <p:ext uri="{BB962C8B-B14F-4D97-AF65-F5344CB8AC3E}">
        <p14:creationId xmlns:p14="http://schemas.microsoft.com/office/powerpoint/2010/main" val="1571328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12192000" cy="1219200"/>
          </a:xfrm>
          <a:prstGeom prst="rect">
            <a:avLst/>
          </a:prstGeom>
          <a:solidFill>
            <a:srgbClr val="007EA3"/>
          </a:solidFill>
          <a:ln w="9525" algn="ctr">
            <a:noFill/>
            <a:round/>
            <a:headEnd/>
            <a:tailEnd/>
          </a:ln>
        </p:spPr>
        <p:txBody>
          <a:bodyPr/>
          <a:lstStyle/>
          <a:p>
            <a:pPr defTabSz="914400" eaLnBrk="0" fontAlgn="base" hangingPunct="0">
              <a:spcBef>
                <a:spcPct val="0"/>
              </a:spcBef>
              <a:spcAft>
                <a:spcPct val="0"/>
              </a:spcAft>
              <a:defRPr/>
            </a:pPr>
            <a:endParaRPr lang="en-US" sz="2400" dirty="0">
              <a:solidFill>
                <a:srgbClr val="000000"/>
              </a:solidFill>
              <a:latin typeface="Calibri" charset="0"/>
              <a:ea typeface="Calibri" charset="0"/>
              <a:cs typeface="Calibri" charset="0"/>
            </a:endParaRPr>
          </a:p>
        </p:txBody>
      </p:sp>
      <p:sp>
        <p:nvSpPr>
          <p:cNvPr id="4099" name="Rectangle 2"/>
          <p:cNvSpPr>
            <a:spLocks noGrp="1" noChangeArrowheads="1"/>
          </p:cNvSpPr>
          <p:nvPr>
            <p:ph type="title"/>
          </p:nvPr>
        </p:nvSpPr>
        <p:spPr bwMode="auto">
          <a:xfrm>
            <a:off x="406400" y="0"/>
            <a:ext cx="11277600" cy="1219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100" name="Rectangle 3"/>
          <p:cNvSpPr>
            <a:spLocks noGrp="1" noChangeArrowheads="1"/>
          </p:cNvSpPr>
          <p:nvPr>
            <p:ph type="body" idx="1"/>
          </p:nvPr>
        </p:nvSpPr>
        <p:spPr bwMode="auto">
          <a:xfrm>
            <a:off x="406400" y="1524000"/>
            <a:ext cx="11277600" cy="4572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0420" name="Rectangle 4"/>
          <p:cNvSpPr>
            <a:spLocks noGrp="1" noChangeArrowheads="1"/>
          </p:cNvSpPr>
          <p:nvPr>
            <p:ph type="sldNum" sz="quarter" idx="4"/>
          </p:nvPr>
        </p:nvSpPr>
        <p:spPr bwMode="auto">
          <a:xfrm>
            <a:off x="0" y="6629400"/>
            <a:ext cx="2540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u="none">
                <a:latin typeface="Univers 47 CondensedLight" charset="0"/>
              </a:defRPr>
            </a:lvl1pPr>
          </a:lstStyle>
          <a:p>
            <a:fld id="{75C6B1AC-F561-804A-BE2C-D69B18394052}" type="slidenum">
              <a:rPr lang="en-US" smtClean="0"/>
              <a:t>‹#›</a:t>
            </a:fld>
            <a:endParaRPr lang="en-US"/>
          </a:p>
        </p:txBody>
      </p:sp>
      <p:pic>
        <p:nvPicPr>
          <p:cNvPr id="4102" name="Picture 7" descr="Cancer Center_RG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49508" y="5867401"/>
            <a:ext cx="2739292"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575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2800" b="1" i="0">
          <a:solidFill>
            <a:schemeClr val="tx2"/>
          </a:solidFill>
          <a:latin typeface="Calibri" charset="0"/>
          <a:ea typeface="Calibri" charset="0"/>
          <a:cs typeface="Calibri" charset="0"/>
        </a:defRPr>
      </a:lvl1pPr>
      <a:lvl2pPr algn="l" rtl="0" eaLnBrk="1" fontAlgn="base" hangingPunct="1">
        <a:spcBef>
          <a:spcPct val="0"/>
        </a:spcBef>
        <a:spcAft>
          <a:spcPct val="0"/>
        </a:spcAft>
        <a:defRPr sz="2400">
          <a:solidFill>
            <a:schemeClr val="tx2"/>
          </a:solidFill>
          <a:latin typeface="Arial" charset="0"/>
          <a:ea typeface="ＭＳ Ｐゴシック" charset="-128"/>
          <a:cs typeface="Arial" charset="0"/>
        </a:defRPr>
      </a:lvl2pPr>
      <a:lvl3pPr algn="l" rtl="0" eaLnBrk="1" fontAlgn="base" hangingPunct="1">
        <a:spcBef>
          <a:spcPct val="0"/>
        </a:spcBef>
        <a:spcAft>
          <a:spcPct val="0"/>
        </a:spcAft>
        <a:defRPr sz="2400">
          <a:solidFill>
            <a:schemeClr val="tx2"/>
          </a:solidFill>
          <a:latin typeface="Arial" charset="0"/>
          <a:ea typeface="ＭＳ Ｐゴシック" charset="-128"/>
          <a:cs typeface="Arial" charset="0"/>
        </a:defRPr>
      </a:lvl3pPr>
      <a:lvl4pPr algn="l" rtl="0" eaLnBrk="1" fontAlgn="base" hangingPunct="1">
        <a:spcBef>
          <a:spcPct val="0"/>
        </a:spcBef>
        <a:spcAft>
          <a:spcPct val="0"/>
        </a:spcAft>
        <a:defRPr sz="2400">
          <a:solidFill>
            <a:schemeClr val="tx2"/>
          </a:solidFill>
          <a:latin typeface="Arial" charset="0"/>
          <a:ea typeface="ＭＳ Ｐゴシック" charset="-128"/>
          <a:cs typeface="Arial" charset="0"/>
        </a:defRPr>
      </a:lvl4pPr>
      <a:lvl5pPr algn="l" rtl="0" eaLnBrk="1" fontAlgn="base" hangingPunct="1">
        <a:spcBef>
          <a:spcPct val="0"/>
        </a:spcBef>
        <a:spcAft>
          <a:spcPct val="0"/>
        </a:spcAft>
        <a:defRPr sz="2400">
          <a:solidFill>
            <a:schemeClr val="tx2"/>
          </a:solidFill>
          <a:latin typeface="Arial" charset="0"/>
          <a:ea typeface="ＭＳ Ｐゴシック" charset="-128"/>
          <a:cs typeface="Arial" charset="0"/>
        </a:defRPr>
      </a:lvl5pPr>
      <a:lvl6pPr marL="457200" algn="l" rtl="0" eaLnBrk="1" fontAlgn="base" hangingPunct="1">
        <a:spcBef>
          <a:spcPct val="0"/>
        </a:spcBef>
        <a:spcAft>
          <a:spcPct val="0"/>
        </a:spcAft>
        <a:defRPr sz="3600">
          <a:solidFill>
            <a:schemeClr val="tx2"/>
          </a:solidFill>
          <a:latin typeface="Palatino" charset="0"/>
          <a:ea typeface="ＭＳ Ｐゴシック" charset="-128"/>
        </a:defRPr>
      </a:lvl6pPr>
      <a:lvl7pPr marL="914400" algn="l" rtl="0" eaLnBrk="1" fontAlgn="base" hangingPunct="1">
        <a:spcBef>
          <a:spcPct val="0"/>
        </a:spcBef>
        <a:spcAft>
          <a:spcPct val="0"/>
        </a:spcAft>
        <a:defRPr sz="3600">
          <a:solidFill>
            <a:schemeClr val="tx2"/>
          </a:solidFill>
          <a:latin typeface="Palatino" charset="0"/>
          <a:ea typeface="ＭＳ Ｐゴシック" charset="-128"/>
        </a:defRPr>
      </a:lvl7pPr>
      <a:lvl8pPr marL="1371600" algn="l" rtl="0" eaLnBrk="1" fontAlgn="base" hangingPunct="1">
        <a:spcBef>
          <a:spcPct val="0"/>
        </a:spcBef>
        <a:spcAft>
          <a:spcPct val="0"/>
        </a:spcAft>
        <a:defRPr sz="3600">
          <a:solidFill>
            <a:schemeClr val="tx2"/>
          </a:solidFill>
          <a:latin typeface="Palatino" charset="0"/>
          <a:ea typeface="ＭＳ Ｐゴシック" charset="-128"/>
        </a:defRPr>
      </a:lvl8pPr>
      <a:lvl9pPr marL="1828800"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2900" indent="-342900" algn="l" rtl="0" eaLnBrk="1" fontAlgn="base" hangingPunct="1">
        <a:spcBef>
          <a:spcPct val="0"/>
        </a:spcBef>
        <a:spcAft>
          <a:spcPts val="1200"/>
        </a:spcAft>
        <a:buClr>
          <a:srgbClr val="003366"/>
        </a:buClr>
        <a:buSzPct val="85000"/>
        <a:buFont typeface="Times" charset="0"/>
        <a:buChar char="•"/>
        <a:defRPr sz="2400">
          <a:solidFill>
            <a:schemeClr val="tx1"/>
          </a:solidFill>
          <a:latin typeface="Calibri" charset="0"/>
          <a:ea typeface="Calibri" charset="0"/>
          <a:cs typeface="Calibri" charset="0"/>
        </a:defRPr>
      </a:lvl1pPr>
      <a:lvl2pPr marL="742950" indent="-285750" algn="l" rtl="0" eaLnBrk="1" fontAlgn="base" hangingPunct="1">
        <a:spcBef>
          <a:spcPct val="0"/>
        </a:spcBef>
        <a:spcAft>
          <a:spcPts val="1200"/>
        </a:spcAft>
        <a:buClr>
          <a:srgbClr val="003366"/>
        </a:buClr>
        <a:buSzPct val="85000"/>
        <a:buChar char="–"/>
        <a:defRPr sz="2000">
          <a:solidFill>
            <a:schemeClr val="tx1"/>
          </a:solidFill>
          <a:latin typeface="Calibri" charset="0"/>
          <a:ea typeface="Calibri" charset="0"/>
          <a:cs typeface="Calibri" charset="0"/>
        </a:defRPr>
      </a:lvl2pPr>
      <a:lvl3pPr marL="1143000" indent="-228600" algn="l" rtl="0" eaLnBrk="1" fontAlgn="base" hangingPunct="1">
        <a:spcBef>
          <a:spcPct val="0"/>
        </a:spcBef>
        <a:spcAft>
          <a:spcPts val="1200"/>
        </a:spcAft>
        <a:buClr>
          <a:srgbClr val="003366"/>
        </a:buClr>
        <a:buSzPct val="85000"/>
        <a:buFont typeface="Times" charset="0"/>
        <a:buChar char="•"/>
        <a:defRPr sz="2000">
          <a:solidFill>
            <a:schemeClr val="tx1"/>
          </a:solidFill>
          <a:latin typeface="Calibri" charset="0"/>
          <a:ea typeface="Calibri" charset="0"/>
          <a:cs typeface="Calibri" charset="0"/>
        </a:defRPr>
      </a:lvl3pPr>
      <a:lvl4pPr marL="1600200" indent="-228600" algn="l" rtl="0" eaLnBrk="1" fontAlgn="base" hangingPunct="1">
        <a:spcBef>
          <a:spcPct val="0"/>
        </a:spcBef>
        <a:spcAft>
          <a:spcPts val="1200"/>
        </a:spcAft>
        <a:buClr>
          <a:srgbClr val="003366"/>
        </a:buClr>
        <a:buChar char="–"/>
        <a:defRPr sz="2000">
          <a:solidFill>
            <a:schemeClr val="tx1"/>
          </a:solidFill>
          <a:latin typeface="Calibri" charset="0"/>
          <a:ea typeface="Calibri" charset="0"/>
          <a:cs typeface="Calibri" charset="0"/>
        </a:defRPr>
      </a:lvl4pPr>
      <a:lvl5pPr marL="2057400" indent="-228600" algn="l" rtl="0" eaLnBrk="1" fontAlgn="base" hangingPunct="1">
        <a:spcBef>
          <a:spcPct val="0"/>
        </a:spcBef>
        <a:spcAft>
          <a:spcPts val="1200"/>
        </a:spcAft>
        <a:buClr>
          <a:srgbClr val="003366"/>
        </a:buClr>
        <a:buChar char="»"/>
        <a:defRPr sz="2000">
          <a:solidFill>
            <a:schemeClr val="tx1"/>
          </a:solidFill>
          <a:latin typeface="Calibri" charset="0"/>
          <a:ea typeface="Calibri" charset="0"/>
          <a:cs typeface="Calibri"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1143000"/>
            <a:ext cx="12192000" cy="76200"/>
          </a:xfrm>
          <a:prstGeom prst="rect">
            <a:avLst/>
          </a:prstGeom>
          <a:solidFill>
            <a:srgbClr val="007EA3"/>
          </a:solidFill>
          <a:ln w="9525" algn="ctr">
            <a:noFill/>
            <a:round/>
            <a:headEnd/>
            <a:tailEnd/>
          </a:ln>
        </p:spPr>
        <p:txBody>
          <a:bodyPr/>
          <a:lstStyle/>
          <a:p>
            <a:pPr defTabSz="914400" eaLnBrk="0" fontAlgn="base" hangingPunct="0">
              <a:spcBef>
                <a:spcPct val="0"/>
              </a:spcBef>
              <a:spcAft>
                <a:spcPct val="0"/>
              </a:spcAft>
              <a:defRPr/>
            </a:pPr>
            <a:endParaRPr lang="en-US" sz="2400" dirty="0">
              <a:solidFill>
                <a:srgbClr val="000000"/>
              </a:solidFill>
              <a:latin typeface="Calibri" charset="0"/>
              <a:ea typeface="Calibri" charset="0"/>
              <a:cs typeface="Calibri" charset="0"/>
            </a:endParaRPr>
          </a:p>
        </p:txBody>
      </p:sp>
      <p:sp>
        <p:nvSpPr>
          <p:cNvPr id="4099" name="Rectangle 2"/>
          <p:cNvSpPr>
            <a:spLocks noGrp="1" noChangeArrowheads="1"/>
          </p:cNvSpPr>
          <p:nvPr>
            <p:ph type="title"/>
          </p:nvPr>
        </p:nvSpPr>
        <p:spPr bwMode="auto">
          <a:xfrm>
            <a:off x="406400" y="0"/>
            <a:ext cx="11277600" cy="1219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00" name="Rectangle 3"/>
          <p:cNvSpPr>
            <a:spLocks noGrp="1" noChangeArrowheads="1"/>
          </p:cNvSpPr>
          <p:nvPr>
            <p:ph type="body" idx="1"/>
          </p:nvPr>
        </p:nvSpPr>
        <p:spPr bwMode="auto">
          <a:xfrm>
            <a:off x="406400" y="1524000"/>
            <a:ext cx="11277600" cy="4572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0420" name="Rectangle 4"/>
          <p:cNvSpPr>
            <a:spLocks noGrp="1" noChangeArrowheads="1"/>
          </p:cNvSpPr>
          <p:nvPr>
            <p:ph type="sldNum" sz="quarter" idx="4"/>
          </p:nvPr>
        </p:nvSpPr>
        <p:spPr bwMode="auto">
          <a:xfrm>
            <a:off x="0" y="6629400"/>
            <a:ext cx="2540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u="none">
                <a:latin typeface="Univers 47 CondensedLight" charset="0"/>
              </a:defRPr>
            </a:lvl1pPr>
          </a:lstStyle>
          <a:p>
            <a:fld id="{AE63D1A8-2D83-0A4B-85E3-C49BBA2E85FF}" type="slidenum">
              <a:rPr lang="en-US" smtClean="0"/>
              <a:t>‹#›</a:t>
            </a:fld>
            <a:endParaRPr lang="en-US"/>
          </a:p>
        </p:txBody>
      </p:sp>
      <p:pic>
        <p:nvPicPr>
          <p:cNvPr id="4102" name="Picture 7" descr="Cancer Center_RG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49508" y="5867401"/>
            <a:ext cx="2739292"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204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7" r:id="rId12"/>
  </p:sldLayoutIdLst>
  <p:txStyles>
    <p:titleStyle>
      <a:lvl1pPr algn="l" rtl="0" eaLnBrk="1" fontAlgn="base" hangingPunct="1">
        <a:spcBef>
          <a:spcPct val="0"/>
        </a:spcBef>
        <a:spcAft>
          <a:spcPct val="0"/>
        </a:spcAft>
        <a:defRPr sz="2800" b="1" i="0">
          <a:solidFill>
            <a:schemeClr val="tx1"/>
          </a:solidFill>
          <a:latin typeface="Calibri" charset="0"/>
          <a:ea typeface="Calibri" charset="0"/>
          <a:cs typeface="Calibri" charset="0"/>
        </a:defRPr>
      </a:lvl1pPr>
      <a:lvl2pPr algn="l" rtl="0" eaLnBrk="1" fontAlgn="base" hangingPunct="1">
        <a:spcBef>
          <a:spcPct val="0"/>
        </a:spcBef>
        <a:spcAft>
          <a:spcPct val="0"/>
        </a:spcAft>
        <a:defRPr sz="2400">
          <a:solidFill>
            <a:schemeClr val="tx2"/>
          </a:solidFill>
          <a:latin typeface="Arial" charset="0"/>
          <a:ea typeface="ＭＳ Ｐゴシック" charset="-128"/>
          <a:cs typeface="Arial" charset="0"/>
        </a:defRPr>
      </a:lvl2pPr>
      <a:lvl3pPr algn="l" rtl="0" eaLnBrk="1" fontAlgn="base" hangingPunct="1">
        <a:spcBef>
          <a:spcPct val="0"/>
        </a:spcBef>
        <a:spcAft>
          <a:spcPct val="0"/>
        </a:spcAft>
        <a:defRPr sz="2400">
          <a:solidFill>
            <a:schemeClr val="tx2"/>
          </a:solidFill>
          <a:latin typeface="Arial" charset="0"/>
          <a:ea typeface="ＭＳ Ｐゴシック" charset="-128"/>
          <a:cs typeface="Arial" charset="0"/>
        </a:defRPr>
      </a:lvl3pPr>
      <a:lvl4pPr algn="l" rtl="0" eaLnBrk="1" fontAlgn="base" hangingPunct="1">
        <a:spcBef>
          <a:spcPct val="0"/>
        </a:spcBef>
        <a:spcAft>
          <a:spcPct val="0"/>
        </a:spcAft>
        <a:defRPr sz="2400">
          <a:solidFill>
            <a:schemeClr val="tx2"/>
          </a:solidFill>
          <a:latin typeface="Arial" charset="0"/>
          <a:ea typeface="ＭＳ Ｐゴシック" charset="-128"/>
          <a:cs typeface="Arial" charset="0"/>
        </a:defRPr>
      </a:lvl4pPr>
      <a:lvl5pPr algn="l" rtl="0" eaLnBrk="1" fontAlgn="base" hangingPunct="1">
        <a:spcBef>
          <a:spcPct val="0"/>
        </a:spcBef>
        <a:spcAft>
          <a:spcPct val="0"/>
        </a:spcAft>
        <a:defRPr sz="2400">
          <a:solidFill>
            <a:schemeClr val="tx2"/>
          </a:solidFill>
          <a:latin typeface="Arial" charset="0"/>
          <a:ea typeface="ＭＳ Ｐゴシック" charset="-128"/>
          <a:cs typeface="Arial" charset="0"/>
        </a:defRPr>
      </a:lvl5pPr>
      <a:lvl6pPr marL="457200" algn="l" rtl="0" eaLnBrk="1" fontAlgn="base" hangingPunct="1">
        <a:spcBef>
          <a:spcPct val="0"/>
        </a:spcBef>
        <a:spcAft>
          <a:spcPct val="0"/>
        </a:spcAft>
        <a:defRPr sz="3600">
          <a:solidFill>
            <a:schemeClr val="tx2"/>
          </a:solidFill>
          <a:latin typeface="Palatino" charset="0"/>
          <a:ea typeface="ＭＳ Ｐゴシック" charset="-128"/>
        </a:defRPr>
      </a:lvl6pPr>
      <a:lvl7pPr marL="914400" algn="l" rtl="0" eaLnBrk="1" fontAlgn="base" hangingPunct="1">
        <a:spcBef>
          <a:spcPct val="0"/>
        </a:spcBef>
        <a:spcAft>
          <a:spcPct val="0"/>
        </a:spcAft>
        <a:defRPr sz="3600">
          <a:solidFill>
            <a:schemeClr val="tx2"/>
          </a:solidFill>
          <a:latin typeface="Palatino" charset="0"/>
          <a:ea typeface="ＭＳ Ｐゴシック" charset="-128"/>
        </a:defRPr>
      </a:lvl7pPr>
      <a:lvl8pPr marL="1371600" algn="l" rtl="0" eaLnBrk="1" fontAlgn="base" hangingPunct="1">
        <a:spcBef>
          <a:spcPct val="0"/>
        </a:spcBef>
        <a:spcAft>
          <a:spcPct val="0"/>
        </a:spcAft>
        <a:defRPr sz="3600">
          <a:solidFill>
            <a:schemeClr val="tx2"/>
          </a:solidFill>
          <a:latin typeface="Palatino" charset="0"/>
          <a:ea typeface="ＭＳ Ｐゴシック" charset="-128"/>
        </a:defRPr>
      </a:lvl8pPr>
      <a:lvl9pPr marL="1828800"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2900" indent="-342900" algn="l" rtl="0" eaLnBrk="1" fontAlgn="base" hangingPunct="1">
        <a:spcBef>
          <a:spcPct val="0"/>
        </a:spcBef>
        <a:spcAft>
          <a:spcPts val="1200"/>
        </a:spcAft>
        <a:buClr>
          <a:srgbClr val="003366"/>
        </a:buClr>
        <a:buSzPct val="85000"/>
        <a:buFont typeface="Times" charset="0"/>
        <a:buChar char="•"/>
        <a:defRPr sz="2400">
          <a:solidFill>
            <a:schemeClr val="tx1"/>
          </a:solidFill>
          <a:latin typeface="Calibri" charset="0"/>
          <a:ea typeface="Calibri" charset="0"/>
          <a:cs typeface="Calibri" charset="0"/>
        </a:defRPr>
      </a:lvl1pPr>
      <a:lvl2pPr marL="742950" indent="-285750" algn="l" rtl="0" eaLnBrk="1" fontAlgn="base" hangingPunct="1">
        <a:spcBef>
          <a:spcPct val="0"/>
        </a:spcBef>
        <a:spcAft>
          <a:spcPts val="1200"/>
        </a:spcAft>
        <a:buClr>
          <a:srgbClr val="003366"/>
        </a:buClr>
        <a:buSzPct val="85000"/>
        <a:buChar char="–"/>
        <a:defRPr sz="2000">
          <a:solidFill>
            <a:schemeClr val="tx1"/>
          </a:solidFill>
          <a:latin typeface="Calibri" charset="0"/>
          <a:ea typeface="Calibri" charset="0"/>
          <a:cs typeface="Calibri" charset="0"/>
        </a:defRPr>
      </a:lvl2pPr>
      <a:lvl3pPr marL="1143000" indent="-228600" algn="l" rtl="0" eaLnBrk="1" fontAlgn="base" hangingPunct="1">
        <a:spcBef>
          <a:spcPct val="0"/>
        </a:spcBef>
        <a:spcAft>
          <a:spcPts val="1200"/>
        </a:spcAft>
        <a:buClr>
          <a:srgbClr val="003366"/>
        </a:buClr>
        <a:buSzPct val="85000"/>
        <a:buFont typeface="Times" charset="0"/>
        <a:buChar char="•"/>
        <a:defRPr sz="2000">
          <a:solidFill>
            <a:schemeClr val="tx1"/>
          </a:solidFill>
          <a:latin typeface="Calibri" charset="0"/>
          <a:ea typeface="Calibri" charset="0"/>
          <a:cs typeface="Calibri" charset="0"/>
        </a:defRPr>
      </a:lvl3pPr>
      <a:lvl4pPr marL="1600200" indent="-228600" algn="l" rtl="0" eaLnBrk="1" fontAlgn="base" hangingPunct="1">
        <a:spcBef>
          <a:spcPct val="0"/>
        </a:spcBef>
        <a:spcAft>
          <a:spcPts val="1200"/>
        </a:spcAft>
        <a:buClr>
          <a:srgbClr val="003366"/>
        </a:buClr>
        <a:buChar char="–"/>
        <a:defRPr sz="2000">
          <a:solidFill>
            <a:schemeClr val="tx1"/>
          </a:solidFill>
          <a:latin typeface="Calibri" charset="0"/>
          <a:ea typeface="Calibri" charset="0"/>
          <a:cs typeface="Calibri" charset="0"/>
        </a:defRPr>
      </a:lvl4pPr>
      <a:lvl5pPr marL="2057400" indent="-228600" algn="l" rtl="0" eaLnBrk="1" fontAlgn="base" hangingPunct="1">
        <a:spcBef>
          <a:spcPct val="0"/>
        </a:spcBef>
        <a:spcAft>
          <a:spcPts val="1200"/>
        </a:spcAft>
        <a:buClr>
          <a:srgbClr val="003366"/>
        </a:buClr>
        <a:buChar char="»"/>
        <a:defRPr sz="2000">
          <a:solidFill>
            <a:schemeClr val="tx1"/>
          </a:solidFill>
          <a:latin typeface="Calibri" charset="0"/>
          <a:ea typeface="Calibri" charset="0"/>
          <a:cs typeface="Calibri"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12192000" cy="1219200"/>
          </a:xfrm>
          <a:prstGeom prst="rect">
            <a:avLst/>
          </a:prstGeom>
          <a:solidFill>
            <a:srgbClr val="007EA3"/>
          </a:solidFill>
          <a:ln w="9525" algn="ctr">
            <a:noFill/>
            <a:round/>
            <a:headEnd/>
            <a:tailEnd/>
          </a:ln>
        </p:spPr>
        <p:txBody>
          <a:bodyPr/>
          <a:lstStyle/>
          <a:p>
            <a:pPr defTabSz="914400" eaLnBrk="0" fontAlgn="base" hangingPunct="0">
              <a:spcBef>
                <a:spcPct val="0"/>
              </a:spcBef>
              <a:spcAft>
                <a:spcPct val="0"/>
              </a:spcAft>
              <a:defRPr/>
            </a:pPr>
            <a:endParaRPr lang="en-US" sz="2400" dirty="0">
              <a:solidFill>
                <a:srgbClr val="000000"/>
              </a:solidFill>
              <a:latin typeface="Calibri" charset="0"/>
              <a:ea typeface="Calibri" charset="0"/>
              <a:cs typeface="Calibri" charset="0"/>
            </a:endParaRPr>
          </a:p>
        </p:txBody>
      </p:sp>
      <p:sp>
        <p:nvSpPr>
          <p:cNvPr id="4099" name="Rectangle 2"/>
          <p:cNvSpPr>
            <a:spLocks noGrp="1" noChangeArrowheads="1"/>
          </p:cNvSpPr>
          <p:nvPr>
            <p:ph type="title"/>
          </p:nvPr>
        </p:nvSpPr>
        <p:spPr bwMode="auto">
          <a:xfrm>
            <a:off x="406400" y="0"/>
            <a:ext cx="11277600" cy="1219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100" name="Rectangle 3"/>
          <p:cNvSpPr>
            <a:spLocks noGrp="1" noChangeArrowheads="1"/>
          </p:cNvSpPr>
          <p:nvPr>
            <p:ph type="body" idx="1"/>
          </p:nvPr>
        </p:nvSpPr>
        <p:spPr bwMode="auto">
          <a:xfrm>
            <a:off x="406400" y="1524000"/>
            <a:ext cx="11277600" cy="4572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0420" name="Rectangle 4"/>
          <p:cNvSpPr>
            <a:spLocks noGrp="1" noChangeArrowheads="1"/>
          </p:cNvSpPr>
          <p:nvPr>
            <p:ph type="sldNum" sz="quarter" idx="4"/>
          </p:nvPr>
        </p:nvSpPr>
        <p:spPr bwMode="auto">
          <a:xfrm>
            <a:off x="0" y="6629400"/>
            <a:ext cx="2540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u="none">
                <a:latin typeface="Univers 47 CondensedLight" charset="0"/>
              </a:defRPr>
            </a:lvl1pPr>
          </a:lstStyle>
          <a:p>
            <a:fld id="{8268AC00-7605-8747-8613-9625EDD76E0F}" type="slidenum">
              <a:rPr lang="en-US" smtClean="0"/>
              <a:t>‹#›</a:t>
            </a:fld>
            <a:endParaRPr lang="en-US"/>
          </a:p>
        </p:txBody>
      </p:sp>
      <p:pic>
        <p:nvPicPr>
          <p:cNvPr id="4102" name="Picture 7" descr="Cancer Center_RG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49508" y="5867401"/>
            <a:ext cx="2739292"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45115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fontAlgn="base" hangingPunct="1">
        <a:spcBef>
          <a:spcPct val="0"/>
        </a:spcBef>
        <a:spcAft>
          <a:spcPct val="0"/>
        </a:spcAft>
        <a:defRPr sz="2800" b="1" i="0">
          <a:solidFill>
            <a:schemeClr val="tx2"/>
          </a:solidFill>
          <a:latin typeface="Calibri" charset="0"/>
          <a:ea typeface="Calibri" charset="0"/>
          <a:cs typeface="Calibri" charset="0"/>
        </a:defRPr>
      </a:lvl1pPr>
      <a:lvl2pPr algn="l" rtl="0" eaLnBrk="1" fontAlgn="base" hangingPunct="1">
        <a:spcBef>
          <a:spcPct val="0"/>
        </a:spcBef>
        <a:spcAft>
          <a:spcPct val="0"/>
        </a:spcAft>
        <a:defRPr sz="2400">
          <a:solidFill>
            <a:schemeClr val="tx2"/>
          </a:solidFill>
          <a:latin typeface="Arial" charset="0"/>
          <a:ea typeface="ＭＳ Ｐゴシック" charset="-128"/>
          <a:cs typeface="Arial" charset="0"/>
        </a:defRPr>
      </a:lvl2pPr>
      <a:lvl3pPr algn="l" rtl="0" eaLnBrk="1" fontAlgn="base" hangingPunct="1">
        <a:spcBef>
          <a:spcPct val="0"/>
        </a:spcBef>
        <a:spcAft>
          <a:spcPct val="0"/>
        </a:spcAft>
        <a:defRPr sz="2400">
          <a:solidFill>
            <a:schemeClr val="tx2"/>
          </a:solidFill>
          <a:latin typeface="Arial" charset="0"/>
          <a:ea typeface="ＭＳ Ｐゴシック" charset="-128"/>
          <a:cs typeface="Arial" charset="0"/>
        </a:defRPr>
      </a:lvl3pPr>
      <a:lvl4pPr algn="l" rtl="0" eaLnBrk="1" fontAlgn="base" hangingPunct="1">
        <a:spcBef>
          <a:spcPct val="0"/>
        </a:spcBef>
        <a:spcAft>
          <a:spcPct val="0"/>
        </a:spcAft>
        <a:defRPr sz="2400">
          <a:solidFill>
            <a:schemeClr val="tx2"/>
          </a:solidFill>
          <a:latin typeface="Arial" charset="0"/>
          <a:ea typeface="ＭＳ Ｐゴシック" charset="-128"/>
          <a:cs typeface="Arial" charset="0"/>
        </a:defRPr>
      </a:lvl4pPr>
      <a:lvl5pPr algn="l" rtl="0" eaLnBrk="1" fontAlgn="base" hangingPunct="1">
        <a:spcBef>
          <a:spcPct val="0"/>
        </a:spcBef>
        <a:spcAft>
          <a:spcPct val="0"/>
        </a:spcAft>
        <a:defRPr sz="2400">
          <a:solidFill>
            <a:schemeClr val="tx2"/>
          </a:solidFill>
          <a:latin typeface="Arial" charset="0"/>
          <a:ea typeface="ＭＳ Ｐゴシック" charset="-128"/>
          <a:cs typeface="Arial" charset="0"/>
        </a:defRPr>
      </a:lvl5pPr>
      <a:lvl6pPr marL="457200" algn="l" rtl="0" eaLnBrk="1" fontAlgn="base" hangingPunct="1">
        <a:spcBef>
          <a:spcPct val="0"/>
        </a:spcBef>
        <a:spcAft>
          <a:spcPct val="0"/>
        </a:spcAft>
        <a:defRPr sz="3600">
          <a:solidFill>
            <a:schemeClr val="tx2"/>
          </a:solidFill>
          <a:latin typeface="Palatino" charset="0"/>
          <a:ea typeface="ＭＳ Ｐゴシック" charset="-128"/>
        </a:defRPr>
      </a:lvl6pPr>
      <a:lvl7pPr marL="914400" algn="l" rtl="0" eaLnBrk="1" fontAlgn="base" hangingPunct="1">
        <a:spcBef>
          <a:spcPct val="0"/>
        </a:spcBef>
        <a:spcAft>
          <a:spcPct val="0"/>
        </a:spcAft>
        <a:defRPr sz="3600">
          <a:solidFill>
            <a:schemeClr val="tx2"/>
          </a:solidFill>
          <a:latin typeface="Palatino" charset="0"/>
          <a:ea typeface="ＭＳ Ｐゴシック" charset="-128"/>
        </a:defRPr>
      </a:lvl7pPr>
      <a:lvl8pPr marL="1371600" algn="l" rtl="0" eaLnBrk="1" fontAlgn="base" hangingPunct="1">
        <a:spcBef>
          <a:spcPct val="0"/>
        </a:spcBef>
        <a:spcAft>
          <a:spcPct val="0"/>
        </a:spcAft>
        <a:defRPr sz="3600">
          <a:solidFill>
            <a:schemeClr val="tx2"/>
          </a:solidFill>
          <a:latin typeface="Palatino" charset="0"/>
          <a:ea typeface="ＭＳ Ｐゴシック" charset="-128"/>
        </a:defRPr>
      </a:lvl8pPr>
      <a:lvl9pPr marL="1828800"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2900" indent="-342900" algn="l" rtl="0" eaLnBrk="1" fontAlgn="base" hangingPunct="1">
        <a:spcBef>
          <a:spcPct val="0"/>
        </a:spcBef>
        <a:spcAft>
          <a:spcPts val="1200"/>
        </a:spcAft>
        <a:buClr>
          <a:srgbClr val="003366"/>
        </a:buClr>
        <a:buSzPct val="85000"/>
        <a:buFont typeface="Times" charset="0"/>
        <a:buChar char="•"/>
        <a:defRPr sz="2400">
          <a:solidFill>
            <a:schemeClr val="tx1"/>
          </a:solidFill>
          <a:latin typeface="Calibri" charset="0"/>
          <a:ea typeface="Calibri" charset="0"/>
          <a:cs typeface="Calibri" charset="0"/>
        </a:defRPr>
      </a:lvl1pPr>
      <a:lvl2pPr marL="742950" indent="-285750" algn="l" rtl="0" eaLnBrk="1" fontAlgn="base" hangingPunct="1">
        <a:spcBef>
          <a:spcPct val="0"/>
        </a:spcBef>
        <a:spcAft>
          <a:spcPts val="1200"/>
        </a:spcAft>
        <a:buClr>
          <a:srgbClr val="003366"/>
        </a:buClr>
        <a:buSzPct val="85000"/>
        <a:buChar char="–"/>
        <a:defRPr sz="2000">
          <a:solidFill>
            <a:schemeClr val="tx1"/>
          </a:solidFill>
          <a:latin typeface="Calibri" charset="0"/>
          <a:ea typeface="Calibri" charset="0"/>
          <a:cs typeface="Calibri" charset="0"/>
        </a:defRPr>
      </a:lvl2pPr>
      <a:lvl3pPr marL="1143000" indent="-228600" algn="l" rtl="0" eaLnBrk="1" fontAlgn="base" hangingPunct="1">
        <a:spcBef>
          <a:spcPct val="0"/>
        </a:spcBef>
        <a:spcAft>
          <a:spcPts val="1200"/>
        </a:spcAft>
        <a:buClr>
          <a:srgbClr val="003366"/>
        </a:buClr>
        <a:buSzPct val="85000"/>
        <a:buFont typeface="Times" charset="0"/>
        <a:buChar char="•"/>
        <a:defRPr sz="2000">
          <a:solidFill>
            <a:schemeClr val="tx1"/>
          </a:solidFill>
          <a:latin typeface="Calibri" charset="0"/>
          <a:ea typeface="Calibri" charset="0"/>
          <a:cs typeface="Calibri" charset="0"/>
        </a:defRPr>
      </a:lvl3pPr>
      <a:lvl4pPr marL="1600200" indent="-228600" algn="l" rtl="0" eaLnBrk="1" fontAlgn="base" hangingPunct="1">
        <a:spcBef>
          <a:spcPct val="0"/>
        </a:spcBef>
        <a:spcAft>
          <a:spcPts val="1200"/>
        </a:spcAft>
        <a:buClr>
          <a:srgbClr val="003366"/>
        </a:buClr>
        <a:buChar char="–"/>
        <a:defRPr sz="2000">
          <a:solidFill>
            <a:schemeClr val="tx1"/>
          </a:solidFill>
          <a:latin typeface="Calibri" charset="0"/>
          <a:ea typeface="Calibri" charset="0"/>
          <a:cs typeface="Calibri" charset="0"/>
        </a:defRPr>
      </a:lvl4pPr>
      <a:lvl5pPr marL="2057400" indent="-228600" algn="l" rtl="0" eaLnBrk="1" fontAlgn="base" hangingPunct="1">
        <a:spcBef>
          <a:spcPct val="0"/>
        </a:spcBef>
        <a:spcAft>
          <a:spcPts val="1200"/>
        </a:spcAft>
        <a:buClr>
          <a:srgbClr val="003366"/>
        </a:buClr>
        <a:buChar char="»"/>
        <a:defRPr sz="2000">
          <a:solidFill>
            <a:schemeClr val="tx1"/>
          </a:solidFill>
          <a:latin typeface="Calibri" charset="0"/>
          <a:ea typeface="Calibri" charset="0"/>
          <a:cs typeface="Calibri"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EB54D-ACE0-C94E-9F10-90D25396E6A5}"/>
              </a:ext>
            </a:extLst>
          </p:cNvPr>
          <p:cNvSpPr/>
          <p:nvPr/>
        </p:nvSpPr>
        <p:spPr bwMode="auto">
          <a:xfrm>
            <a:off x="0" y="0"/>
            <a:ext cx="12192000" cy="53721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Grande" charset="0"/>
              <a:ea typeface="ＭＳ Ｐゴシック" charset="-128"/>
              <a:cs typeface="+mn-cs"/>
            </a:endParaRPr>
          </a:p>
        </p:txBody>
      </p:sp>
      <p:sp>
        <p:nvSpPr>
          <p:cNvPr id="2" name="Title 1">
            <a:extLst>
              <a:ext uri="{FF2B5EF4-FFF2-40B4-BE49-F238E27FC236}">
                <a16:creationId xmlns:a16="http://schemas.microsoft.com/office/drawing/2014/main" id="{57AA4053-4B99-2143-BF94-593D798C1740}"/>
              </a:ext>
            </a:extLst>
          </p:cNvPr>
          <p:cNvSpPr>
            <a:spLocks noGrp="1"/>
          </p:cNvSpPr>
          <p:nvPr>
            <p:ph type="ctrTitle"/>
          </p:nvPr>
        </p:nvSpPr>
        <p:spPr>
          <a:xfrm>
            <a:off x="182880" y="1485900"/>
            <a:ext cx="10668000" cy="2057400"/>
          </a:xfrm>
        </p:spPr>
        <p:txBody>
          <a:bodyPr/>
          <a:lstStyle/>
          <a:p>
            <a:r>
              <a:rPr lang="en-US" dirty="0"/>
              <a:t>Second-generation ROS1 Inhibitors</a:t>
            </a:r>
          </a:p>
        </p:txBody>
      </p:sp>
      <p:sp>
        <p:nvSpPr>
          <p:cNvPr id="3" name="Subtitle 2">
            <a:extLst>
              <a:ext uri="{FF2B5EF4-FFF2-40B4-BE49-F238E27FC236}">
                <a16:creationId xmlns:a16="http://schemas.microsoft.com/office/drawing/2014/main" id="{02195509-F651-5946-8B5B-3A938B301D54}"/>
              </a:ext>
            </a:extLst>
          </p:cNvPr>
          <p:cNvSpPr>
            <a:spLocks noGrp="1"/>
          </p:cNvSpPr>
          <p:nvPr>
            <p:ph type="subTitle" sz="quarter" idx="1"/>
          </p:nvPr>
        </p:nvSpPr>
        <p:spPr>
          <a:xfrm>
            <a:off x="182880" y="5318184"/>
            <a:ext cx="10668000" cy="1530350"/>
          </a:xfrm>
        </p:spPr>
        <p:txBody>
          <a:bodyPr>
            <a:normAutofit/>
          </a:bodyPr>
          <a:lstStyle/>
          <a:p>
            <a:pPr>
              <a:spcAft>
                <a:spcPts val="600"/>
              </a:spcAft>
            </a:pPr>
            <a:r>
              <a:rPr lang="en-US" i="0" dirty="0">
                <a:solidFill>
                  <a:schemeClr val="tx1"/>
                </a:solidFill>
              </a:rPr>
              <a:t>Zosia Piotrowska, MD, MHS</a:t>
            </a:r>
          </a:p>
          <a:p>
            <a:pPr>
              <a:spcAft>
                <a:spcPts val="600"/>
              </a:spcAft>
            </a:pPr>
            <a:r>
              <a:rPr lang="en-US" b="0" i="0" dirty="0">
                <a:solidFill>
                  <a:schemeClr val="tx1"/>
                </a:solidFill>
              </a:rPr>
              <a:t>Assistant Professor of Medicine</a:t>
            </a:r>
          </a:p>
          <a:p>
            <a:pPr>
              <a:spcAft>
                <a:spcPts val="600"/>
              </a:spcAft>
            </a:pPr>
            <a:r>
              <a:rPr lang="en-US" b="0" i="0" dirty="0">
                <a:solidFill>
                  <a:schemeClr val="tx1"/>
                </a:solidFill>
              </a:rPr>
              <a:t>Harvard Medical School |Massachusetts General Hospital </a:t>
            </a:r>
          </a:p>
        </p:txBody>
      </p:sp>
      <p:pic>
        <p:nvPicPr>
          <p:cNvPr id="4" name="Picture 3">
            <a:extLst>
              <a:ext uri="{FF2B5EF4-FFF2-40B4-BE49-F238E27FC236}">
                <a16:creationId xmlns:a16="http://schemas.microsoft.com/office/drawing/2014/main" id="{879AB8EC-EF0A-2F4D-9AC4-C5F561CE5958}"/>
              </a:ext>
            </a:extLst>
          </p:cNvPr>
          <p:cNvPicPr>
            <a:picLocks noChangeAspect="1"/>
          </p:cNvPicPr>
          <p:nvPr/>
        </p:nvPicPr>
        <p:blipFill rotWithShape="1">
          <a:blip r:embed="rId2">
            <a:alphaModFix/>
          </a:blip>
          <a:srcRect t="29278" r="2129"/>
          <a:stretch/>
        </p:blipFill>
        <p:spPr>
          <a:xfrm>
            <a:off x="0" y="0"/>
            <a:ext cx="12192000" cy="5059680"/>
          </a:xfrm>
          <a:prstGeom prst="rect">
            <a:avLst/>
          </a:prstGeom>
        </p:spPr>
      </p:pic>
      <p:sp>
        <p:nvSpPr>
          <p:cNvPr id="7" name="TextBox 6">
            <a:extLst>
              <a:ext uri="{FF2B5EF4-FFF2-40B4-BE49-F238E27FC236}">
                <a16:creationId xmlns:a16="http://schemas.microsoft.com/office/drawing/2014/main" id="{4D0409C5-E3C6-554D-B699-B1218222D2D0}"/>
              </a:ext>
            </a:extLst>
          </p:cNvPr>
          <p:cNvSpPr txBox="1"/>
          <p:nvPr/>
        </p:nvSpPr>
        <p:spPr>
          <a:xfrm>
            <a:off x="396239" y="637014"/>
            <a:ext cx="11399521" cy="3785652"/>
          </a:xfrm>
          <a:prstGeom prst="rect">
            <a:avLst/>
          </a:prstGeom>
          <a:noFill/>
          <a:effectLst>
            <a:outerShdw blurRad="50800" dist="38100" dir="2700000" algn="tl" rotWithShape="0">
              <a:schemeClr val="tx2">
                <a:alpha val="40000"/>
              </a:schemeClr>
            </a:outerShdw>
          </a:effectLst>
        </p:spPr>
        <p:txBody>
          <a:bodyPr wrap="square" rtlCol="0">
            <a:spAutoFit/>
          </a:bodyPr>
          <a:lstStyle/>
          <a:p>
            <a:pPr lvl="0">
              <a:defRPr/>
            </a:pPr>
            <a:r>
              <a:rPr lang="en-US" sz="6000" b="1" dirty="0">
                <a:solidFill>
                  <a:srgbClr val="FFFFFF"/>
                </a:solidFill>
                <a:effectLst>
                  <a:outerShdw blurRad="38100" dist="38100" dir="2700000" algn="tl">
                    <a:srgbClr val="000000">
                      <a:alpha val="43137"/>
                    </a:srgbClr>
                  </a:outerShdw>
                </a:effectLst>
              </a:rPr>
              <a:t>Current and Emerging Strategies for Patients with NSCLC Harboring an EGFR Exon 20 Insertion Mutation</a:t>
            </a:r>
          </a:p>
        </p:txBody>
      </p:sp>
    </p:spTree>
    <p:extLst>
      <p:ext uri="{BB962C8B-B14F-4D97-AF65-F5344CB8AC3E}">
        <p14:creationId xmlns:p14="http://schemas.microsoft.com/office/powerpoint/2010/main" val="3029765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99E90D-3285-8042-AEA2-76444340CDAA}"/>
              </a:ext>
            </a:extLst>
          </p:cNvPr>
          <p:cNvSpPr/>
          <p:nvPr/>
        </p:nvSpPr>
        <p:spPr bwMode="auto">
          <a:xfrm>
            <a:off x="8617058" y="4951129"/>
            <a:ext cx="3574942" cy="190687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pic>
        <p:nvPicPr>
          <p:cNvPr id="4" name="Picture 3">
            <a:extLst>
              <a:ext uri="{FF2B5EF4-FFF2-40B4-BE49-F238E27FC236}">
                <a16:creationId xmlns:a16="http://schemas.microsoft.com/office/drawing/2014/main" id="{E75C563E-7CB5-7E4F-9775-B0380E9B0C47}"/>
              </a:ext>
            </a:extLst>
          </p:cNvPr>
          <p:cNvPicPr>
            <a:picLocks noChangeAspect="1"/>
          </p:cNvPicPr>
          <p:nvPr/>
        </p:nvPicPr>
        <p:blipFill>
          <a:blip r:embed="rId3"/>
          <a:stretch>
            <a:fillRect/>
          </a:stretch>
        </p:blipFill>
        <p:spPr>
          <a:xfrm>
            <a:off x="200246" y="3309983"/>
            <a:ext cx="5452593" cy="3282293"/>
          </a:xfrm>
          <a:prstGeom prst="rect">
            <a:avLst/>
          </a:prstGeom>
        </p:spPr>
      </p:pic>
      <p:pic>
        <p:nvPicPr>
          <p:cNvPr id="6" name="Picture 5">
            <a:extLst>
              <a:ext uri="{FF2B5EF4-FFF2-40B4-BE49-F238E27FC236}">
                <a16:creationId xmlns:a16="http://schemas.microsoft.com/office/drawing/2014/main" id="{C1BE77EF-CA5E-5A41-868C-06E57535A187}"/>
              </a:ext>
            </a:extLst>
          </p:cNvPr>
          <p:cNvPicPr>
            <a:picLocks noChangeAspect="1"/>
          </p:cNvPicPr>
          <p:nvPr/>
        </p:nvPicPr>
        <p:blipFill>
          <a:blip r:embed="rId4"/>
          <a:stretch>
            <a:fillRect/>
          </a:stretch>
        </p:blipFill>
        <p:spPr>
          <a:xfrm>
            <a:off x="5719290" y="3309984"/>
            <a:ext cx="6272463" cy="3284331"/>
          </a:xfrm>
          <a:prstGeom prst="rect">
            <a:avLst/>
          </a:prstGeom>
        </p:spPr>
      </p:pic>
      <p:sp>
        <p:nvSpPr>
          <p:cNvPr id="10" name="Content Placeholder 9">
            <a:extLst>
              <a:ext uri="{FF2B5EF4-FFF2-40B4-BE49-F238E27FC236}">
                <a16:creationId xmlns:a16="http://schemas.microsoft.com/office/drawing/2014/main" id="{6172EDBD-CCD2-934C-BAC0-DB246B86E9C0}"/>
              </a:ext>
            </a:extLst>
          </p:cNvPr>
          <p:cNvSpPr>
            <a:spLocks noGrp="1"/>
          </p:cNvSpPr>
          <p:nvPr>
            <p:ph sz="half" idx="1"/>
          </p:nvPr>
        </p:nvSpPr>
        <p:spPr>
          <a:xfrm>
            <a:off x="178347" y="1372041"/>
            <a:ext cx="11813406" cy="1937942"/>
          </a:xfrm>
        </p:spPr>
        <p:txBody>
          <a:bodyPr>
            <a:normAutofit fontScale="92500" lnSpcReduction="20000"/>
          </a:bodyPr>
          <a:lstStyle/>
          <a:p>
            <a:pPr marL="457189" indent="-457189">
              <a:buFont typeface="Arial" panose="020B0604020202020204" pitchFamily="34" charset="0"/>
              <a:buChar char="•"/>
            </a:pPr>
            <a:r>
              <a:rPr lang="en-US" sz="1867" dirty="0" err="1"/>
              <a:t>Amivantamab</a:t>
            </a:r>
            <a:r>
              <a:rPr lang="en-US" sz="1867" dirty="0"/>
              <a:t> (JNJ-372)- fully human EGFR-MET bispecific antibody</a:t>
            </a:r>
          </a:p>
          <a:p>
            <a:pPr marL="457189" indent="-457189">
              <a:buFont typeface="Arial" panose="020B0604020202020204" pitchFamily="34" charset="0"/>
              <a:buChar char="•"/>
            </a:pPr>
            <a:r>
              <a:rPr lang="en-US" sz="1867" dirty="0"/>
              <a:t>Previously shown to have activity in TKI-resistant, </a:t>
            </a:r>
            <a:r>
              <a:rPr lang="en-US" sz="1867" i="1" dirty="0"/>
              <a:t>EGFR</a:t>
            </a:r>
            <a:r>
              <a:rPr lang="en-US" sz="1867" dirty="0"/>
              <a:t> mutant cancers including </a:t>
            </a:r>
            <a:r>
              <a:rPr lang="en-US" sz="1867" i="1" dirty="0"/>
              <a:t>EGFR</a:t>
            </a:r>
            <a:r>
              <a:rPr lang="en-US" sz="1867" dirty="0"/>
              <a:t> C797S</a:t>
            </a:r>
          </a:p>
          <a:p>
            <a:pPr marL="457189" indent="-457189">
              <a:buFont typeface="Arial" panose="020B0604020202020204" pitchFamily="34" charset="0"/>
              <a:buChar char="•"/>
            </a:pPr>
            <a:r>
              <a:rPr lang="en-US" sz="1867" dirty="0"/>
              <a:t>Phase 1 CHRYSALIS study of </a:t>
            </a:r>
            <a:r>
              <a:rPr lang="en-US" sz="1867" dirty="0" err="1"/>
              <a:t>amivantamab</a:t>
            </a:r>
            <a:r>
              <a:rPr lang="en-US" sz="1867" dirty="0"/>
              <a:t> for pts with advanced NSCLC</a:t>
            </a:r>
          </a:p>
          <a:p>
            <a:pPr lvl="1"/>
            <a:r>
              <a:rPr lang="en-US" sz="1600" dirty="0"/>
              <a:t>RP2D: 1050mg/1400mg IV weekly (based on weight)</a:t>
            </a:r>
          </a:p>
          <a:p>
            <a:pPr lvl="1"/>
            <a:r>
              <a:rPr lang="en-US" sz="1600" b="1" dirty="0"/>
              <a:t>Cohort D: EGFR exon 20 insertions (n=39)</a:t>
            </a:r>
          </a:p>
          <a:p>
            <a:pPr marL="457189" indent="-457189">
              <a:buFont typeface="Arial" panose="020B0604020202020204" pitchFamily="34" charset="0"/>
              <a:buChar char="•"/>
            </a:pPr>
            <a:endParaRPr lang="en-US" sz="2133" dirty="0"/>
          </a:p>
        </p:txBody>
      </p:sp>
      <p:sp>
        <p:nvSpPr>
          <p:cNvPr id="7" name="Title 1">
            <a:extLst>
              <a:ext uri="{FF2B5EF4-FFF2-40B4-BE49-F238E27FC236}">
                <a16:creationId xmlns:a16="http://schemas.microsoft.com/office/drawing/2014/main" id="{ACD2A276-1627-2C47-BB84-30B4236E79EA}"/>
              </a:ext>
            </a:extLst>
          </p:cNvPr>
          <p:cNvSpPr>
            <a:spLocks noGrp="1"/>
          </p:cNvSpPr>
          <p:nvPr>
            <p:ph type="title"/>
          </p:nvPr>
        </p:nvSpPr>
        <p:spPr/>
        <p:txBody>
          <a:bodyPr/>
          <a:lstStyle/>
          <a:p>
            <a:r>
              <a:rPr lang="en-US" dirty="0" err="1"/>
              <a:t>Amivantamab</a:t>
            </a:r>
            <a:r>
              <a:rPr lang="en-US" dirty="0"/>
              <a:t> (JNJ-372) Efficacy</a:t>
            </a:r>
          </a:p>
        </p:txBody>
      </p:sp>
      <p:sp>
        <p:nvSpPr>
          <p:cNvPr id="12" name="Rectangle 11">
            <a:extLst>
              <a:ext uri="{FF2B5EF4-FFF2-40B4-BE49-F238E27FC236}">
                <a16:creationId xmlns:a16="http://schemas.microsoft.com/office/drawing/2014/main" id="{A82BD560-57B7-6747-84CF-0179F21D1DB1}"/>
              </a:ext>
            </a:extLst>
          </p:cNvPr>
          <p:cNvSpPr/>
          <p:nvPr/>
        </p:nvSpPr>
        <p:spPr>
          <a:xfrm>
            <a:off x="3470929" y="3913546"/>
            <a:ext cx="1662545" cy="401781"/>
          </a:xfrm>
          <a:prstGeom prst="rect">
            <a:avLst/>
          </a:prstGeom>
          <a:solidFill>
            <a:srgbClr val="FA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ysClr val="windowText" lastClr="000000"/>
                </a:solidFill>
              </a:rPr>
              <a:t>ORR 36%</a:t>
            </a:r>
          </a:p>
          <a:p>
            <a:pPr algn="ctr"/>
            <a:r>
              <a:rPr lang="en-US" sz="1333" dirty="0" err="1">
                <a:solidFill>
                  <a:sysClr val="windowText" lastClr="000000"/>
                </a:solidFill>
              </a:rPr>
              <a:t>mPFS</a:t>
            </a:r>
            <a:r>
              <a:rPr lang="en-US" sz="1333" dirty="0">
                <a:solidFill>
                  <a:sysClr val="windowText" lastClr="000000"/>
                </a:solidFill>
              </a:rPr>
              <a:t> 8.3 </a:t>
            </a:r>
            <a:r>
              <a:rPr lang="en-US" sz="1333" dirty="0" err="1">
                <a:solidFill>
                  <a:sysClr val="windowText" lastClr="000000"/>
                </a:solidFill>
              </a:rPr>
              <a:t>mos</a:t>
            </a:r>
            <a:endParaRPr lang="en-US" sz="1333" dirty="0">
              <a:solidFill>
                <a:sysClr val="windowText" lastClr="000000"/>
              </a:solidFill>
            </a:endParaRPr>
          </a:p>
        </p:txBody>
      </p:sp>
      <p:sp>
        <p:nvSpPr>
          <p:cNvPr id="15" name="Rectangle 14">
            <a:extLst>
              <a:ext uri="{FF2B5EF4-FFF2-40B4-BE49-F238E27FC236}">
                <a16:creationId xmlns:a16="http://schemas.microsoft.com/office/drawing/2014/main" id="{8066C2BE-CA16-D74C-9F02-72986BD9A5BF}"/>
              </a:ext>
            </a:extLst>
          </p:cNvPr>
          <p:cNvSpPr/>
          <p:nvPr/>
        </p:nvSpPr>
        <p:spPr>
          <a:xfrm>
            <a:off x="10530862" y="6567457"/>
            <a:ext cx="1527341" cy="307777"/>
          </a:xfrm>
          <a:prstGeom prst="rect">
            <a:avLst/>
          </a:prstGeom>
        </p:spPr>
        <p:txBody>
          <a:bodyPr wrap="none">
            <a:spAutoFit/>
          </a:bodyPr>
          <a:lstStyle/>
          <a:p>
            <a:r>
              <a:rPr lang="en-US" sz="1400" dirty="0">
                <a:solidFill>
                  <a:srgbClr val="000000"/>
                </a:solidFill>
                <a:latin typeface="Calibri" panose="020F0502020204030204"/>
              </a:rPr>
              <a:t>Park K, ASCO 2020</a:t>
            </a:r>
            <a:endParaRPr lang="en-US" sz="1400" dirty="0"/>
          </a:p>
        </p:txBody>
      </p:sp>
    </p:spTree>
    <p:extLst>
      <p:ext uri="{BB962C8B-B14F-4D97-AF65-F5344CB8AC3E}">
        <p14:creationId xmlns:p14="http://schemas.microsoft.com/office/powerpoint/2010/main" val="403766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F75D67-E114-5A4C-BCFA-AAEF2DBAD9AA}"/>
              </a:ext>
            </a:extLst>
          </p:cNvPr>
          <p:cNvSpPr/>
          <p:nvPr/>
        </p:nvSpPr>
        <p:spPr bwMode="auto">
          <a:xfrm>
            <a:off x="8306086" y="5232042"/>
            <a:ext cx="3688080" cy="138447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sp>
        <p:nvSpPr>
          <p:cNvPr id="2" name="Title 1">
            <a:extLst>
              <a:ext uri="{FF2B5EF4-FFF2-40B4-BE49-F238E27FC236}">
                <a16:creationId xmlns:a16="http://schemas.microsoft.com/office/drawing/2014/main" id="{7207EEBA-E8B8-574A-BE71-E1129113695B}"/>
              </a:ext>
            </a:extLst>
          </p:cNvPr>
          <p:cNvSpPr>
            <a:spLocks noGrp="1"/>
          </p:cNvSpPr>
          <p:nvPr>
            <p:ph type="title"/>
          </p:nvPr>
        </p:nvSpPr>
        <p:spPr/>
        <p:txBody>
          <a:bodyPr/>
          <a:lstStyle/>
          <a:p>
            <a:r>
              <a:rPr lang="en-US" dirty="0" err="1"/>
              <a:t>Amivantamab</a:t>
            </a:r>
            <a:r>
              <a:rPr lang="en-US" dirty="0"/>
              <a:t> (JNJ-372) Toxicities</a:t>
            </a:r>
          </a:p>
        </p:txBody>
      </p:sp>
      <p:pic>
        <p:nvPicPr>
          <p:cNvPr id="3" name="Picture 2">
            <a:extLst>
              <a:ext uri="{FF2B5EF4-FFF2-40B4-BE49-F238E27FC236}">
                <a16:creationId xmlns:a16="http://schemas.microsoft.com/office/drawing/2014/main" id="{B45A11D0-58C9-E040-9F9F-57AE5E8CDC1F}"/>
              </a:ext>
            </a:extLst>
          </p:cNvPr>
          <p:cNvPicPr>
            <a:picLocks noChangeAspect="1"/>
          </p:cNvPicPr>
          <p:nvPr/>
        </p:nvPicPr>
        <p:blipFill>
          <a:blip r:embed="rId2"/>
          <a:stretch>
            <a:fillRect/>
          </a:stretch>
        </p:blipFill>
        <p:spPr>
          <a:xfrm>
            <a:off x="104747" y="1698845"/>
            <a:ext cx="6855425" cy="4294911"/>
          </a:xfrm>
          <a:prstGeom prst="rect">
            <a:avLst/>
          </a:prstGeom>
        </p:spPr>
      </p:pic>
      <p:pic>
        <p:nvPicPr>
          <p:cNvPr id="6" name="Picture 5">
            <a:extLst>
              <a:ext uri="{FF2B5EF4-FFF2-40B4-BE49-F238E27FC236}">
                <a16:creationId xmlns:a16="http://schemas.microsoft.com/office/drawing/2014/main" id="{976F5A1B-97BB-0E42-ADF3-5DB1924B7DD7}"/>
              </a:ext>
            </a:extLst>
          </p:cNvPr>
          <p:cNvPicPr>
            <a:picLocks noChangeAspect="1"/>
          </p:cNvPicPr>
          <p:nvPr/>
        </p:nvPicPr>
        <p:blipFill rotWithShape="1">
          <a:blip r:embed="rId3"/>
          <a:srcRect l="32000" b="16843"/>
          <a:stretch/>
        </p:blipFill>
        <p:spPr>
          <a:xfrm>
            <a:off x="6960172" y="1822087"/>
            <a:ext cx="5033994" cy="2804001"/>
          </a:xfrm>
          <a:prstGeom prst="rect">
            <a:avLst/>
          </a:prstGeom>
        </p:spPr>
      </p:pic>
      <p:sp>
        <p:nvSpPr>
          <p:cNvPr id="7" name="Rectangle 6">
            <a:extLst>
              <a:ext uri="{FF2B5EF4-FFF2-40B4-BE49-F238E27FC236}">
                <a16:creationId xmlns:a16="http://schemas.microsoft.com/office/drawing/2014/main" id="{3929438E-A21D-6E44-90AE-568F332CCD3B}"/>
              </a:ext>
            </a:extLst>
          </p:cNvPr>
          <p:cNvSpPr/>
          <p:nvPr/>
        </p:nvSpPr>
        <p:spPr>
          <a:xfrm>
            <a:off x="7083099" y="4775493"/>
            <a:ext cx="4911067" cy="1122219"/>
          </a:xfrm>
          <a:prstGeom prst="rect">
            <a:avLst/>
          </a:prstGeom>
          <a:solidFill>
            <a:srgbClr val="FAE6A4"/>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94" indent="-228594">
              <a:buFont typeface="Arial" panose="020B0604020202020204" pitchFamily="34" charset="0"/>
              <a:buChar char="•"/>
            </a:pPr>
            <a:r>
              <a:rPr lang="en-US" sz="1600" dirty="0">
                <a:solidFill>
                  <a:schemeClr val="accent6">
                    <a:lumMod val="50000"/>
                  </a:schemeClr>
                </a:solidFill>
              </a:rPr>
              <a:t>IRR Severity: 98% Gr 1-2; 2% Gr 3</a:t>
            </a:r>
          </a:p>
          <a:p>
            <a:pPr marL="228594" indent="-228594">
              <a:buFont typeface="Arial" panose="020B0604020202020204" pitchFamily="34" charset="0"/>
              <a:buChar char="•"/>
            </a:pPr>
            <a:r>
              <a:rPr lang="en-US" sz="1600" dirty="0">
                <a:solidFill>
                  <a:schemeClr val="accent6">
                    <a:lumMod val="50000"/>
                  </a:schemeClr>
                </a:solidFill>
              </a:rPr>
              <a:t>Chills, SOB, nausea, flushing</a:t>
            </a:r>
          </a:p>
          <a:p>
            <a:pPr marL="228594" indent="-228594">
              <a:buFont typeface="Arial" panose="020B0604020202020204" pitchFamily="34" charset="0"/>
              <a:buChar char="•"/>
            </a:pPr>
            <a:r>
              <a:rPr lang="en-US" sz="1600" dirty="0">
                <a:solidFill>
                  <a:schemeClr val="accent6">
                    <a:lumMod val="50000"/>
                  </a:schemeClr>
                </a:solidFill>
              </a:rPr>
              <a:t>Primarily limited to first infusion</a:t>
            </a:r>
          </a:p>
          <a:p>
            <a:pPr marL="228594" indent="-228594">
              <a:buFont typeface="Arial" panose="020B0604020202020204" pitchFamily="34" charset="0"/>
              <a:buChar char="•"/>
            </a:pPr>
            <a:r>
              <a:rPr lang="en-US" sz="1600" dirty="0">
                <a:solidFill>
                  <a:schemeClr val="accent6">
                    <a:lumMod val="50000"/>
                  </a:schemeClr>
                </a:solidFill>
              </a:rPr>
              <a:t>Improves with split dosing (C1D1, C1D2)</a:t>
            </a:r>
          </a:p>
        </p:txBody>
      </p:sp>
      <p:sp>
        <p:nvSpPr>
          <p:cNvPr id="9" name="TextBox 8">
            <a:extLst>
              <a:ext uri="{FF2B5EF4-FFF2-40B4-BE49-F238E27FC236}">
                <a16:creationId xmlns:a16="http://schemas.microsoft.com/office/drawing/2014/main" id="{F177DAFF-0360-1C4A-818F-F648EC07933B}"/>
              </a:ext>
            </a:extLst>
          </p:cNvPr>
          <p:cNvSpPr txBox="1"/>
          <p:nvPr/>
        </p:nvSpPr>
        <p:spPr>
          <a:xfrm>
            <a:off x="6960172" y="1485921"/>
            <a:ext cx="2077813" cy="379656"/>
          </a:xfrm>
          <a:prstGeom prst="rect">
            <a:avLst/>
          </a:prstGeom>
          <a:noFill/>
        </p:spPr>
        <p:txBody>
          <a:bodyPr wrap="none" rtlCol="0">
            <a:spAutoFit/>
          </a:bodyPr>
          <a:lstStyle/>
          <a:p>
            <a:r>
              <a:rPr lang="en-US" sz="1867" b="1" dirty="0"/>
              <a:t>Infusion Reactions:</a:t>
            </a:r>
          </a:p>
        </p:txBody>
      </p:sp>
      <p:sp>
        <p:nvSpPr>
          <p:cNvPr id="10" name="Rectangle 9">
            <a:extLst>
              <a:ext uri="{FF2B5EF4-FFF2-40B4-BE49-F238E27FC236}">
                <a16:creationId xmlns:a16="http://schemas.microsoft.com/office/drawing/2014/main" id="{45F12E1C-C575-E640-92B4-AA0230A24B1D}"/>
              </a:ext>
            </a:extLst>
          </p:cNvPr>
          <p:cNvSpPr/>
          <p:nvPr/>
        </p:nvSpPr>
        <p:spPr>
          <a:xfrm>
            <a:off x="233947" y="6473401"/>
            <a:ext cx="1527341" cy="307777"/>
          </a:xfrm>
          <a:prstGeom prst="rect">
            <a:avLst/>
          </a:prstGeom>
        </p:spPr>
        <p:txBody>
          <a:bodyPr wrap="none">
            <a:spAutoFit/>
          </a:bodyPr>
          <a:lstStyle/>
          <a:p>
            <a:r>
              <a:rPr lang="en-US" sz="1400" dirty="0">
                <a:solidFill>
                  <a:srgbClr val="000000"/>
                </a:solidFill>
                <a:latin typeface="Calibri" panose="020F0502020204030204"/>
              </a:rPr>
              <a:t>Park K, ASCO 2020</a:t>
            </a:r>
            <a:endParaRPr lang="en-US" sz="1400" dirty="0"/>
          </a:p>
        </p:txBody>
      </p:sp>
    </p:spTree>
    <p:extLst>
      <p:ext uri="{BB962C8B-B14F-4D97-AF65-F5344CB8AC3E}">
        <p14:creationId xmlns:p14="http://schemas.microsoft.com/office/powerpoint/2010/main" val="170258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412C99-26BD-A94E-A920-4856B166E993}"/>
              </a:ext>
            </a:extLst>
          </p:cNvPr>
          <p:cNvSpPr/>
          <p:nvPr/>
        </p:nvSpPr>
        <p:spPr bwMode="auto">
          <a:xfrm>
            <a:off x="8306086" y="5232042"/>
            <a:ext cx="3688080" cy="138447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sp>
        <p:nvSpPr>
          <p:cNvPr id="2" name="Title 1">
            <a:extLst>
              <a:ext uri="{FF2B5EF4-FFF2-40B4-BE49-F238E27FC236}">
                <a16:creationId xmlns:a16="http://schemas.microsoft.com/office/drawing/2014/main" id="{10388416-3B12-4C03-8491-8933C63E4949}"/>
              </a:ext>
            </a:extLst>
          </p:cNvPr>
          <p:cNvSpPr>
            <a:spLocks noGrp="1"/>
          </p:cNvSpPr>
          <p:nvPr>
            <p:ph type="title"/>
          </p:nvPr>
        </p:nvSpPr>
        <p:spPr/>
        <p:txBody>
          <a:bodyPr/>
          <a:lstStyle/>
          <a:p>
            <a:r>
              <a:rPr lang="en-US" dirty="0"/>
              <a:t>Osimertinib</a:t>
            </a:r>
          </a:p>
        </p:txBody>
      </p:sp>
      <p:sp>
        <p:nvSpPr>
          <p:cNvPr id="3" name="Content Placeholder 2">
            <a:extLst>
              <a:ext uri="{FF2B5EF4-FFF2-40B4-BE49-F238E27FC236}">
                <a16:creationId xmlns:a16="http://schemas.microsoft.com/office/drawing/2014/main" id="{414FB599-AA49-48EE-B422-E007838B6289}"/>
              </a:ext>
            </a:extLst>
          </p:cNvPr>
          <p:cNvSpPr>
            <a:spLocks noGrp="1"/>
          </p:cNvSpPr>
          <p:nvPr>
            <p:ph sz="half" idx="1"/>
          </p:nvPr>
        </p:nvSpPr>
        <p:spPr>
          <a:xfrm>
            <a:off x="197834" y="1466930"/>
            <a:ext cx="5537200" cy="4343400"/>
          </a:xfrm>
        </p:spPr>
        <p:txBody>
          <a:bodyPr/>
          <a:lstStyle/>
          <a:p>
            <a:pPr marL="0" indent="0">
              <a:buNone/>
            </a:pPr>
            <a:r>
              <a:rPr lang="en-US" sz="2400" dirty="0"/>
              <a:t>EA5162: Phase II Study of Osimertinib in Advanced NSCLC Patients with Exon 20 Insertion Mutations in EGFR</a:t>
            </a:r>
          </a:p>
        </p:txBody>
      </p:sp>
      <p:pic>
        <p:nvPicPr>
          <p:cNvPr id="5" name="Picture 4">
            <a:extLst>
              <a:ext uri="{FF2B5EF4-FFF2-40B4-BE49-F238E27FC236}">
                <a16:creationId xmlns:a16="http://schemas.microsoft.com/office/drawing/2014/main" id="{DC5FFA7E-6086-49D9-8627-6BF2E939441C}"/>
              </a:ext>
            </a:extLst>
          </p:cNvPr>
          <p:cNvPicPr>
            <a:picLocks noChangeAspect="1"/>
          </p:cNvPicPr>
          <p:nvPr/>
        </p:nvPicPr>
        <p:blipFill>
          <a:blip r:embed="rId2"/>
          <a:stretch>
            <a:fillRect/>
          </a:stretch>
        </p:blipFill>
        <p:spPr>
          <a:xfrm>
            <a:off x="6060137" y="2181726"/>
            <a:ext cx="5934029" cy="3740899"/>
          </a:xfrm>
          <a:prstGeom prst="rect">
            <a:avLst/>
          </a:prstGeom>
        </p:spPr>
      </p:pic>
      <p:pic>
        <p:nvPicPr>
          <p:cNvPr id="6" name="Picture 5">
            <a:extLst>
              <a:ext uri="{FF2B5EF4-FFF2-40B4-BE49-F238E27FC236}">
                <a16:creationId xmlns:a16="http://schemas.microsoft.com/office/drawing/2014/main" id="{E9E8728D-C4B5-384E-BD61-79EEC85BBCE0}"/>
              </a:ext>
            </a:extLst>
          </p:cNvPr>
          <p:cNvPicPr>
            <a:picLocks noChangeAspect="1"/>
          </p:cNvPicPr>
          <p:nvPr/>
        </p:nvPicPr>
        <p:blipFill rotWithShape="1">
          <a:blip r:embed="rId3"/>
          <a:srcRect l="49936" b="2076"/>
          <a:stretch/>
        </p:blipFill>
        <p:spPr>
          <a:xfrm>
            <a:off x="569597" y="2821232"/>
            <a:ext cx="4585855" cy="3445298"/>
          </a:xfrm>
          <a:prstGeom prst="rect">
            <a:avLst/>
          </a:prstGeom>
        </p:spPr>
      </p:pic>
      <p:cxnSp>
        <p:nvCxnSpPr>
          <p:cNvPr id="7" name="Straight Arrow Connector 6">
            <a:extLst>
              <a:ext uri="{FF2B5EF4-FFF2-40B4-BE49-F238E27FC236}">
                <a16:creationId xmlns:a16="http://schemas.microsoft.com/office/drawing/2014/main" id="{7F43B87C-1EFE-264C-8A65-EFC187B8AE7B}"/>
              </a:ext>
            </a:extLst>
          </p:cNvPr>
          <p:cNvCxnSpPr>
            <a:cxnSpLocks/>
          </p:cNvCxnSpPr>
          <p:nvPr/>
        </p:nvCxnSpPr>
        <p:spPr>
          <a:xfrm flipV="1">
            <a:off x="1324670" y="4543881"/>
            <a:ext cx="1537855" cy="137160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05D96B2-B6CE-4C42-B9AA-333C2ED3CD9D}"/>
              </a:ext>
            </a:extLst>
          </p:cNvPr>
          <p:cNvSpPr/>
          <p:nvPr/>
        </p:nvSpPr>
        <p:spPr>
          <a:xfrm>
            <a:off x="10150126" y="6480775"/>
            <a:ext cx="2003818" cy="307777"/>
          </a:xfrm>
          <a:prstGeom prst="rect">
            <a:avLst/>
          </a:prstGeom>
        </p:spPr>
        <p:txBody>
          <a:bodyPr wrap="none">
            <a:spAutoFit/>
          </a:bodyPr>
          <a:lstStyle/>
          <a:p>
            <a:r>
              <a:rPr lang="en-US" sz="1400" dirty="0">
                <a:solidFill>
                  <a:srgbClr val="000000"/>
                </a:solidFill>
                <a:latin typeface="Calibri" panose="020F0502020204030204"/>
              </a:rPr>
              <a:t>Piotrowska Z, ASCO 2020</a:t>
            </a:r>
            <a:endParaRPr lang="en-US" sz="1400" dirty="0"/>
          </a:p>
        </p:txBody>
      </p:sp>
    </p:spTree>
    <p:extLst>
      <p:ext uri="{BB962C8B-B14F-4D97-AF65-F5344CB8AC3E}">
        <p14:creationId xmlns:p14="http://schemas.microsoft.com/office/powerpoint/2010/main" val="4176040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CC45A4-9439-384C-9364-370EA30ABD70}"/>
              </a:ext>
            </a:extLst>
          </p:cNvPr>
          <p:cNvSpPr/>
          <p:nvPr/>
        </p:nvSpPr>
        <p:spPr bwMode="auto">
          <a:xfrm>
            <a:off x="8306086" y="5232042"/>
            <a:ext cx="3688080" cy="138447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pic>
        <p:nvPicPr>
          <p:cNvPr id="5" name="Picture 4">
            <a:extLst>
              <a:ext uri="{FF2B5EF4-FFF2-40B4-BE49-F238E27FC236}">
                <a16:creationId xmlns:a16="http://schemas.microsoft.com/office/drawing/2014/main" id="{B4590C81-CE15-44EB-8E26-2921CE4502CE}"/>
              </a:ext>
            </a:extLst>
          </p:cNvPr>
          <p:cNvPicPr>
            <a:picLocks noChangeAspect="1"/>
          </p:cNvPicPr>
          <p:nvPr/>
        </p:nvPicPr>
        <p:blipFill>
          <a:blip r:embed="rId3"/>
          <a:stretch>
            <a:fillRect/>
          </a:stretch>
        </p:blipFill>
        <p:spPr>
          <a:xfrm>
            <a:off x="348222" y="1219200"/>
            <a:ext cx="5968332" cy="2308234"/>
          </a:xfrm>
          <a:prstGeom prst="rect">
            <a:avLst/>
          </a:prstGeom>
        </p:spPr>
      </p:pic>
      <p:pic>
        <p:nvPicPr>
          <p:cNvPr id="6" name="Picture 5">
            <a:extLst>
              <a:ext uri="{FF2B5EF4-FFF2-40B4-BE49-F238E27FC236}">
                <a16:creationId xmlns:a16="http://schemas.microsoft.com/office/drawing/2014/main" id="{EFA2CB91-F374-4527-956E-C02773FB7C08}"/>
              </a:ext>
            </a:extLst>
          </p:cNvPr>
          <p:cNvPicPr>
            <a:picLocks noChangeAspect="1"/>
          </p:cNvPicPr>
          <p:nvPr/>
        </p:nvPicPr>
        <p:blipFill>
          <a:blip r:embed="rId4"/>
          <a:stretch>
            <a:fillRect/>
          </a:stretch>
        </p:blipFill>
        <p:spPr>
          <a:xfrm>
            <a:off x="348222" y="3652813"/>
            <a:ext cx="5968332" cy="3096969"/>
          </a:xfrm>
          <a:prstGeom prst="rect">
            <a:avLst/>
          </a:prstGeom>
        </p:spPr>
      </p:pic>
      <p:pic>
        <p:nvPicPr>
          <p:cNvPr id="8" name="Picture 7">
            <a:extLst>
              <a:ext uri="{FF2B5EF4-FFF2-40B4-BE49-F238E27FC236}">
                <a16:creationId xmlns:a16="http://schemas.microsoft.com/office/drawing/2014/main" id="{BB8D1518-14D6-456C-A4D8-CBD2E61CCF54}"/>
              </a:ext>
            </a:extLst>
          </p:cNvPr>
          <p:cNvPicPr>
            <a:picLocks noChangeAspect="1"/>
          </p:cNvPicPr>
          <p:nvPr/>
        </p:nvPicPr>
        <p:blipFill>
          <a:blip r:embed="rId5"/>
          <a:stretch>
            <a:fillRect/>
          </a:stretch>
        </p:blipFill>
        <p:spPr>
          <a:xfrm>
            <a:off x="6476332" y="1906292"/>
            <a:ext cx="5603532" cy="4184542"/>
          </a:xfrm>
          <a:prstGeom prst="rect">
            <a:avLst/>
          </a:prstGeom>
        </p:spPr>
      </p:pic>
      <p:sp>
        <p:nvSpPr>
          <p:cNvPr id="7" name="Title 1">
            <a:extLst>
              <a:ext uri="{FF2B5EF4-FFF2-40B4-BE49-F238E27FC236}">
                <a16:creationId xmlns:a16="http://schemas.microsoft.com/office/drawing/2014/main" id="{8E5E337C-927A-4A46-9790-C15203154149}"/>
              </a:ext>
            </a:extLst>
          </p:cNvPr>
          <p:cNvSpPr>
            <a:spLocks noGrp="1"/>
          </p:cNvSpPr>
          <p:nvPr>
            <p:ph type="title"/>
          </p:nvPr>
        </p:nvSpPr>
        <p:spPr/>
        <p:txBody>
          <a:bodyPr/>
          <a:lstStyle/>
          <a:p>
            <a:r>
              <a:rPr lang="en-US" dirty="0"/>
              <a:t>Osimertinib</a:t>
            </a:r>
          </a:p>
        </p:txBody>
      </p:sp>
      <p:sp>
        <p:nvSpPr>
          <p:cNvPr id="10" name="Rectangle 9">
            <a:extLst>
              <a:ext uri="{FF2B5EF4-FFF2-40B4-BE49-F238E27FC236}">
                <a16:creationId xmlns:a16="http://schemas.microsoft.com/office/drawing/2014/main" id="{A7CA3D3B-41B9-0043-9E99-6CBA4FBCC4CF}"/>
              </a:ext>
            </a:extLst>
          </p:cNvPr>
          <p:cNvSpPr/>
          <p:nvPr/>
        </p:nvSpPr>
        <p:spPr>
          <a:xfrm>
            <a:off x="10150126" y="6480775"/>
            <a:ext cx="2003818" cy="307777"/>
          </a:xfrm>
          <a:prstGeom prst="rect">
            <a:avLst/>
          </a:prstGeom>
        </p:spPr>
        <p:txBody>
          <a:bodyPr wrap="none">
            <a:spAutoFit/>
          </a:bodyPr>
          <a:lstStyle/>
          <a:p>
            <a:r>
              <a:rPr lang="en-US" sz="1400" dirty="0">
                <a:solidFill>
                  <a:srgbClr val="000000"/>
                </a:solidFill>
                <a:latin typeface="Calibri" panose="020F0502020204030204"/>
              </a:rPr>
              <a:t>Piotrowska Z, ASCO 2020</a:t>
            </a:r>
            <a:endParaRPr lang="en-US" sz="1400" dirty="0"/>
          </a:p>
        </p:txBody>
      </p:sp>
    </p:spTree>
    <p:extLst>
      <p:ext uri="{BB962C8B-B14F-4D97-AF65-F5344CB8AC3E}">
        <p14:creationId xmlns:p14="http://schemas.microsoft.com/office/powerpoint/2010/main" val="345892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1B46-44AE-204E-A5DC-5889D80EE981}"/>
              </a:ext>
            </a:extLst>
          </p:cNvPr>
          <p:cNvSpPr>
            <a:spLocks noGrp="1"/>
          </p:cNvSpPr>
          <p:nvPr>
            <p:ph type="title"/>
          </p:nvPr>
        </p:nvSpPr>
        <p:spPr/>
        <p:txBody>
          <a:bodyPr/>
          <a:lstStyle/>
          <a:p>
            <a:r>
              <a:rPr lang="en-US" dirty="0"/>
              <a:t>CLN-081 (TAS6417)</a:t>
            </a:r>
          </a:p>
        </p:txBody>
      </p:sp>
      <p:sp>
        <p:nvSpPr>
          <p:cNvPr id="6" name="Content Placeholder 5">
            <a:extLst>
              <a:ext uri="{FF2B5EF4-FFF2-40B4-BE49-F238E27FC236}">
                <a16:creationId xmlns:a16="http://schemas.microsoft.com/office/drawing/2014/main" id="{8DFCEFF7-EF09-1548-B5E6-48BC4FD4CE00}"/>
              </a:ext>
            </a:extLst>
          </p:cNvPr>
          <p:cNvSpPr>
            <a:spLocks noGrp="1"/>
          </p:cNvSpPr>
          <p:nvPr>
            <p:ph idx="1"/>
          </p:nvPr>
        </p:nvSpPr>
        <p:spPr>
          <a:xfrm>
            <a:off x="379233" y="1350005"/>
            <a:ext cx="11277600" cy="1850133"/>
          </a:xfrm>
        </p:spPr>
        <p:txBody>
          <a:bodyPr/>
          <a:lstStyle/>
          <a:p>
            <a:pPr>
              <a:spcAft>
                <a:spcPts val="600"/>
              </a:spcAft>
            </a:pPr>
            <a:r>
              <a:rPr lang="en-US" dirty="0"/>
              <a:t>CLN-081 (TAS6417) – oral EGFR TKI</a:t>
            </a:r>
          </a:p>
          <a:p>
            <a:pPr>
              <a:spcAft>
                <a:spcPts val="600"/>
              </a:spcAft>
            </a:pPr>
            <a:r>
              <a:rPr lang="en-US" dirty="0"/>
              <a:t>Ongoing phase 1 study (in dose escalation)</a:t>
            </a:r>
          </a:p>
          <a:p>
            <a:pPr>
              <a:spcAft>
                <a:spcPts val="600"/>
              </a:spcAft>
            </a:pPr>
            <a:r>
              <a:rPr lang="en-US" dirty="0"/>
              <a:t>Toxicities: Rash (60% all grades, no grade 3), stomatitis (13%), dry skin (13%)</a:t>
            </a:r>
          </a:p>
          <a:p>
            <a:pPr>
              <a:spcAft>
                <a:spcPts val="600"/>
              </a:spcAft>
            </a:pPr>
            <a:r>
              <a:rPr lang="en-US" b="1" dirty="0"/>
              <a:t>Preliminary Results from ongoing Phase 1 Study:</a:t>
            </a:r>
          </a:p>
        </p:txBody>
      </p:sp>
      <p:pic>
        <p:nvPicPr>
          <p:cNvPr id="5" name="Picture 4">
            <a:extLst>
              <a:ext uri="{FF2B5EF4-FFF2-40B4-BE49-F238E27FC236}">
                <a16:creationId xmlns:a16="http://schemas.microsoft.com/office/drawing/2014/main" id="{965A901F-53BA-0345-8D59-65FB26C8DBAB}"/>
              </a:ext>
            </a:extLst>
          </p:cNvPr>
          <p:cNvPicPr>
            <a:picLocks noChangeAspect="1"/>
          </p:cNvPicPr>
          <p:nvPr/>
        </p:nvPicPr>
        <p:blipFill>
          <a:blip r:embed="rId2"/>
          <a:stretch>
            <a:fillRect/>
          </a:stretch>
        </p:blipFill>
        <p:spPr>
          <a:xfrm>
            <a:off x="406400" y="3330943"/>
            <a:ext cx="8940800" cy="3285140"/>
          </a:xfrm>
          <a:prstGeom prst="rect">
            <a:avLst/>
          </a:prstGeom>
        </p:spPr>
      </p:pic>
      <p:sp>
        <p:nvSpPr>
          <p:cNvPr id="7" name="Rectangle 6">
            <a:extLst>
              <a:ext uri="{FF2B5EF4-FFF2-40B4-BE49-F238E27FC236}">
                <a16:creationId xmlns:a16="http://schemas.microsoft.com/office/drawing/2014/main" id="{00F1F0DF-3F7A-E841-B544-8CB9B82CE477}"/>
              </a:ext>
            </a:extLst>
          </p:cNvPr>
          <p:cNvSpPr/>
          <p:nvPr/>
        </p:nvSpPr>
        <p:spPr bwMode="auto">
          <a:xfrm>
            <a:off x="9557100" y="4114800"/>
            <a:ext cx="2099733" cy="711200"/>
          </a:xfrm>
          <a:prstGeom prst="rect">
            <a:avLst/>
          </a:prstGeom>
          <a:solidFill>
            <a:schemeClr val="tx2"/>
          </a:solidFill>
          <a:ln w="1905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a:latin typeface="Calibri" panose="020F0502020204030204" pitchFamily="34" charset="0"/>
                <a:ea typeface="ＭＳ Ｐゴシック" charset="-128"/>
                <a:cs typeface="Calibri" panose="020F0502020204030204" pitchFamily="34" charset="0"/>
              </a:rPr>
              <a:t>ORR* 6/17 (35%)</a:t>
            </a:r>
          </a:p>
          <a:p>
            <a:pPr marL="0" marR="0" indent="0" algn="l" defTabSz="914400" rtl="0" eaLnBrk="0" fontAlgn="base" latinLnBrk="0" hangingPunct="0">
              <a:lnSpc>
                <a:spcPct val="100000"/>
              </a:lnSpc>
              <a:spcBef>
                <a:spcPct val="0"/>
              </a:spcBef>
              <a:spcAft>
                <a:spcPct val="0"/>
              </a:spcAft>
              <a:buClrTx/>
              <a:buSzTx/>
              <a:buFontTx/>
              <a:buNone/>
              <a:tabLst/>
            </a:pPr>
            <a:r>
              <a:rPr lang="en-US" sz="1400" i="1" dirty="0">
                <a:latin typeface="Calibri" panose="020F0502020204030204" pitchFamily="34" charset="0"/>
                <a:ea typeface="ＭＳ Ｐゴシック" charset="-128"/>
                <a:cs typeface="Calibri" panose="020F0502020204030204" pitchFamily="34" charset="0"/>
              </a:rPr>
              <a:t>*unconfirmed</a:t>
            </a:r>
          </a:p>
        </p:txBody>
      </p:sp>
      <p:sp>
        <p:nvSpPr>
          <p:cNvPr id="8" name="Rectangle 7">
            <a:extLst>
              <a:ext uri="{FF2B5EF4-FFF2-40B4-BE49-F238E27FC236}">
                <a16:creationId xmlns:a16="http://schemas.microsoft.com/office/drawing/2014/main" id="{D144FFB2-31A3-9042-AC39-02EBFAD645F8}"/>
              </a:ext>
            </a:extLst>
          </p:cNvPr>
          <p:cNvSpPr/>
          <p:nvPr/>
        </p:nvSpPr>
        <p:spPr>
          <a:xfrm>
            <a:off x="0" y="6616083"/>
            <a:ext cx="1651414" cy="261610"/>
          </a:xfrm>
          <a:prstGeom prst="rect">
            <a:avLst/>
          </a:prstGeom>
        </p:spPr>
        <p:txBody>
          <a:bodyPr wrap="none">
            <a:spAutoFit/>
          </a:bodyPr>
          <a:lstStyle/>
          <a:p>
            <a:r>
              <a:rPr lang="en-US" sz="1100" dirty="0"/>
              <a:t>Piotrowska Z, ESMO 2020</a:t>
            </a:r>
          </a:p>
        </p:txBody>
      </p:sp>
    </p:spTree>
    <p:extLst>
      <p:ext uri="{BB962C8B-B14F-4D97-AF65-F5344CB8AC3E}">
        <p14:creationId xmlns:p14="http://schemas.microsoft.com/office/powerpoint/2010/main" val="1234859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5191-93FF-264C-AA62-DB4242A0CCFD}"/>
              </a:ext>
            </a:extLst>
          </p:cNvPr>
          <p:cNvSpPr>
            <a:spLocks noGrp="1"/>
          </p:cNvSpPr>
          <p:nvPr>
            <p:ph type="title"/>
          </p:nvPr>
        </p:nvSpPr>
        <p:spPr/>
        <p:txBody>
          <a:bodyPr/>
          <a:lstStyle/>
          <a:p>
            <a:r>
              <a:rPr lang="en-US" dirty="0"/>
              <a:t>Other Emerging Therapies for EGFR Exon 20</a:t>
            </a:r>
          </a:p>
        </p:txBody>
      </p:sp>
      <p:graphicFrame>
        <p:nvGraphicFramePr>
          <p:cNvPr id="4" name="Content Placeholder 3">
            <a:extLst>
              <a:ext uri="{FF2B5EF4-FFF2-40B4-BE49-F238E27FC236}">
                <a16:creationId xmlns:a16="http://schemas.microsoft.com/office/drawing/2014/main" id="{F0143693-15F1-9B44-A37C-39D8E9E796C9}"/>
              </a:ext>
            </a:extLst>
          </p:cNvPr>
          <p:cNvGraphicFramePr>
            <a:graphicFrameLocks/>
          </p:cNvGraphicFramePr>
          <p:nvPr>
            <p:extLst>
              <p:ext uri="{D42A27DB-BD31-4B8C-83A1-F6EECF244321}">
                <p14:modId xmlns:p14="http://schemas.microsoft.com/office/powerpoint/2010/main" val="1486858527"/>
              </p:ext>
            </p:extLst>
          </p:nvPr>
        </p:nvGraphicFramePr>
        <p:xfrm>
          <a:off x="770968" y="2341421"/>
          <a:ext cx="10650067" cy="1897367"/>
        </p:xfrm>
        <a:graphic>
          <a:graphicData uri="http://schemas.openxmlformats.org/drawingml/2006/table">
            <a:tbl>
              <a:tblPr firstRow="1" bandRow="1"/>
              <a:tblGrid>
                <a:gridCol w="1219878">
                  <a:extLst>
                    <a:ext uri="{9D8B030D-6E8A-4147-A177-3AD203B41FA5}">
                      <a16:colId xmlns:a16="http://schemas.microsoft.com/office/drawing/2014/main" val="231118060"/>
                    </a:ext>
                  </a:extLst>
                </a:gridCol>
                <a:gridCol w="1296364">
                  <a:extLst>
                    <a:ext uri="{9D8B030D-6E8A-4147-A177-3AD203B41FA5}">
                      <a16:colId xmlns:a16="http://schemas.microsoft.com/office/drawing/2014/main" val="4230070600"/>
                    </a:ext>
                  </a:extLst>
                </a:gridCol>
                <a:gridCol w="418627">
                  <a:extLst>
                    <a:ext uri="{9D8B030D-6E8A-4147-A177-3AD203B41FA5}">
                      <a16:colId xmlns:a16="http://schemas.microsoft.com/office/drawing/2014/main" val="3700371746"/>
                    </a:ext>
                  </a:extLst>
                </a:gridCol>
                <a:gridCol w="935611">
                  <a:extLst>
                    <a:ext uri="{9D8B030D-6E8A-4147-A177-3AD203B41FA5}">
                      <a16:colId xmlns:a16="http://schemas.microsoft.com/office/drawing/2014/main" val="4236435124"/>
                    </a:ext>
                  </a:extLst>
                </a:gridCol>
                <a:gridCol w="1093493">
                  <a:extLst>
                    <a:ext uri="{9D8B030D-6E8A-4147-A177-3AD203B41FA5}">
                      <a16:colId xmlns:a16="http://schemas.microsoft.com/office/drawing/2014/main" val="592157583"/>
                    </a:ext>
                  </a:extLst>
                </a:gridCol>
                <a:gridCol w="2609492">
                  <a:extLst>
                    <a:ext uri="{9D8B030D-6E8A-4147-A177-3AD203B41FA5}">
                      <a16:colId xmlns:a16="http://schemas.microsoft.com/office/drawing/2014/main" val="3378442285"/>
                    </a:ext>
                  </a:extLst>
                </a:gridCol>
                <a:gridCol w="1205347">
                  <a:extLst>
                    <a:ext uri="{9D8B030D-6E8A-4147-A177-3AD203B41FA5}">
                      <a16:colId xmlns:a16="http://schemas.microsoft.com/office/drawing/2014/main" val="1821283272"/>
                    </a:ext>
                  </a:extLst>
                </a:gridCol>
                <a:gridCol w="1871255">
                  <a:extLst>
                    <a:ext uri="{9D8B030D-6E8A-4147-A177-3AD203B41FA5}">
                      <a16:colId xmlns:a16="http://schemas.microsoft.com/office/drawing/2014/main" val="3952008698"/>
                    </a:ext>
                  </a:extLst>
                </a:gridCol>
              </a:tblGrid>
              <a:tr h="57148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500" dirty="0">
                          <a:solidFill>
                            <a:schemeClr val="tx2"/>
                          </a:solidFill>
                        </a:rPr>
                        <a:t>Drug</a:t>
                      </a:r>
                    </a:p>
                  </a:txBody>
                  <a:tcPr anchor="ctr">
                    <a:lnL>
                      <a:noFill/>
                    </a:lnL>
                    <a:lnR>
                      <a:noFill/>
                    </a:lnR>
                    <a:lnT>
                      <a:noFill/>
                    </a:lnT>
                    <a:lnB>
                      <a:noFill/>
                    </a:lnB>
                    <a:lnTlToBr w="12700" cmpd="sng">
                      <a:noFill/>
                      <a:prstDash val="solid"/>
                    </a:lnTlToBr>
                    <a:lnBlToTr w="12700" cmpd="sng">
                      <a:noFill/>
                      <a:prstDash val="solid"/>
                    </a:lnBlToTr>
                    <a:solidFill>
                      <a:srgbClr val="00719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500" dirty="0">
                          <a:solidFill>
                            <a:schemeClr val="tx2"/>
                          </a:solidFill>
                        </a:rPr>
                        <a:t>MOA</a:t>
                      </a:r>
                    </a:p>
                  </a:txBody>
                  <a:tcPr anchor="ctr">
                    <a:lnL>
                      <a:noFill/>
                    </a:lnL>
                    <a:lnR>
                      <a:noFill/>
                    </a:lnR>
                    <a:lnT>
                      <a:noFill/>
                    </a:lnT>
                    <a:lnB>
                      <a:noFill/>
                    </a:lnB>
                    <a:lnTlToBr w="12700" cmpd="sng">
                      <a:noFill/>
                      <a:prstDash val="solid"/>
                    </a:lnTlToBr>
                    <a:lnBlToTr w="12700" cmpd="sng">
                      <a:noFill/>
                      <a:prstDash val="solid"/>
                    </a:lnBlToTr>
                    <a:solidFill>
                      <a:srgbClr val="00719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500" dirty="0">
                          <a:solidFill>
                            <a:schemeClr val="tx2"/>
                          </a:solidFill>
                        </a:rPr>
                        <a:t>n</a:t>
                      </a:r>
                    </a:p>
                  </a:txBody>
                  <a:tcPr anchor="ctr">
                    <a:lnL>
                      <a:noFill/>
                    </a:lnL>
                    <a:lnR>
                      <a:noFill/>
                    </a:lnR>
                    <a:lnT>
                      <a:noFill/>
                    </a:lnT>
                    <a:lnB>
                      <a:noFill/>
                    </a:lnB>
                    <a:lnTlToBr w="12700" cmpd="sng">
                      <a:noFill/>
                      <a:prstDash val="solid"/>
                    </a:lnTlToBr>
                    <a:lnBlToTr w="12700" cmpd="sng">
                      <a:noFill/>
                      <a:prstDash val="solid"/>
                    </a:lnBlToTr>
                    <a:solidFill>
                      <a:srgbClr val="00719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500" dirty="0">
                          <a:solidFill>
                            <a:schemeClr val="tx2"/>
                          </a:solidFill>
                        </a:rPr>
                        <a:t>ORR</a:t>
                      </a:r>
                    </a:p>
                  </a:txBody>
                  <a:tcPr anchor="ctr">
                    <a:lnL>
                      <a:noFill/>
                    </a:lnL>
                    <a:lnR>
                      <a:noFill/>
                    </a:lnR>
                    <a:lnT>
                      <a:noFill/>
                    </a:lnT>
                    <a:lnB>
                      <a:noFill/>
                    </a:lnB>
                    <a:lnTlToBr w="12700" cmpd="sng">
                      <a:noFill/>
                      <a:prstDash val="solid"/>
                    </a:lnTlToBr>
                    <a:lnBlToTr w="12700" cmpd="sng">
                      <a:noFill/>
                      <a:prstDash val="solid"/>
                    </a:lnBlToTr>
                    <a:solidFill>
                      <a:srgbClr val="00719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500" dirty="0" err="1">
                          <a:solidFill>
                            <a:schemeClr val="tx2"/>
                          </a:solidFill>
                        </a:rPr>
                        <a:t>mPFS</a:t>
                      </a:r>
                      <a:endParaRPr lang="en-US" sz="1500" dirty="0">
                        <a:solidFill>
                          <a:schemeClr val="tx2"/>
                        </a:solidFill>
                      </a:endParaRPr>
                    </a:p>
                  </a:txBody>
                  <a:tcPr anchor="ctr">
                    <a:lnL>
                      <a:noFill/>
                    </a:lnL>
                    <a:lnR>
                      <a:noFill/>
                    </a:lnR>
                    <a:lnT>
                      <a:noFill/>
                    </a:lnT>
                    <a:lnB>
                      <a:noFill/>
                    </a:lnB>
                    <a:lnTlToBr w="12700" cmpd="sng">
                      <a:noFill/>
                      <a:prstDash val="solid"/>
                    </a:lnTlToBr>
                    <a:lnBlToTr w="12700" cmpd="sng">
                      <a:noFill/>
                      <a:prstDash val="solid"/>
                    </a:lnBlToTr>
                    <a:solidFill>
                      <a:srgbClr val="00719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500" dirty="0">
                          <a:solidFill>
                            <a:schemeClr val="tx2"/>
                          </a:solidFill>
                        </a:rPr>
                        <a:t>Major Toxicities</a:t>
                      </a:r>
                    </a:p>
                  </a:txBody>
                  <a:tcPr anchor="ctr">
                    <a:lnL>
                      <a:noFill/>
                    </a:lnL>
                    <a:lnR>
                      <a:noFill/>
                    </a:lnR>
                    <a:lnT>
                      <a:noFill/>
                    </a:lnT>
                    <a:lnB>
                      <a:noFill/>
                    </a:lnB>
                    <a:lnTlToBr w="12700" cmpd="sng">
                      <a:noFill/>
                      <a:prstDash val="solid"/>
                    </a:lnTlToBr>
                    <a:lnBlToTr w="12700" cmpd="sng">
                      <a:noFill/>
                      <a:prstDash val="solid"/>
                    </a:lnBlToTr>
                    <a:solidFill>
                      <a:srgbClr val="00719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500" dirty="0">
                          <a:solidFill>
                            <a:schemeClr val="tx2"/>
                          </a:solidFill>
                        </a:rPr>
                        <a:t>% Dose Reduction</a:t>
                      </a:r>
                    </a:p>
                  </a:txBody>
                  <a:tcPr anchor="ctr">
                    <a:lnL>
                      <a:noFill/>
                    </a:lnL>
                    <a:lnR>
                      <a:noFill/>
                    </a:lnR>
                    <a:lnT>
                      <a:noFill/>
                    </a:lnT>
                    <a:lnB>
                      <a:noFill/>
                    </a:lnB>
                    <a:lnTlToBr w="12700" cmpd="sng">
                      <a:noFill/>
                      <a:prstDash val="solid"/>
                    </a:lnTlToBr>
                    <a:lnBlToTr w="12700" cmpd="sng">
                      <a:noFill/>
                      <a:prstDash val="solid"/>
                    </a:lnBlToTr>
                    <a:solidFill>
                      <a:srgbClr val="00719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500" dirty="0">
                          <a:solidFill>
                            <a:schemeClr val="tx2"/>
                          </a:solidFill>
                        </a:rPr>
                        <a:t>% DC due to </a:t>
                      </a:r>
                    </a:p>
                    <a:p>
                      <a:pPr algn="ctr"/>
                      <a:r>
                        <a:rPr lang="en-US" sz="1500" dirty="0">
                          <a:solidFill>
                            <a:schemeClr val="tx2"/>
                          </a:solidFill>
                        </a:rPr>
                        <a:t>Toxicity</a:t>
                      </a:r>
                    </a:p>
                  </a:txBody>
                  <a:tcPr anchor="ctr">
                    <a:lnL>
                      <a:noFill/>
                    </a:lnL>
                    <a:lnR>
                      <a:noFill/>
                    </a:lnR>
                    <a:lnT>
                      <a:noFill/>
                    </a:lnT>
                    <a:lnB>
                      <a:noFill/>
                    </a:lnB>
                    <a:lnTlToBr w="12700" cmpd="sng">
                      <a:noFill/>
                      <a:prstDash val="solid"/>
                    </a:lnTlToBr>
                    <a:lnBlToTr w="12700" cmpd="sng">
                      <a:noFill/>
                      <a:prstDash val="solid"/>
                    </a:lnBlToTr>
                    <a:solidFill>
                      <a:srgbClr val="007193"/>
                    </a:solidFill>
                  </a:tcPr>
                </a:tc>
                <a:extLst>
                  <a:ext uri="{0D108BD9-81ED-4DB2-BD59-A6C34878D82A}">
                    <a16:rowId xmlns:a16="http://schemas.microsoft.com/office/drawing/2014/main" val="3753126404"/>
                  </a:ext>
                </a:extLst>
              </a:tr>
              <a:tr h="762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baseline="0" dirty="0"/>
                        <a:t>Tarloxotinib</a:t>
                      </a:r>
                      <a:r>
                        <a:rPr lang="en-US" sz="1500" b="1" baseline="30000" dirty="0"/>
                        <a:t>1</a:t>
                      </a:r>
                    </a:p>
                  </a:txBody>
                  <a:tcPr anchor="ctr">
                    <a:lnL>
                      <a:noFill/>
                    </a:lnL>
                    <a:lnR>
                      <a:noFill/>
                    </a:lnR>
                    <a:lnT>
                      <a:noFill/>
                    </a:lnT>
                    <a:lnB>
                      <a:noFill/>
                    </a:lnB>
                    <a:lnTlToBr w="12700" cmpd="sng">
                      <a:noFill/>
                      <a:prstDash val="solid"/>
                    </a:lnTlToBr>
                    <a:lnBlToTr w="12700" cmpd="sng">
                      <a:noFill/>
                      <a:prstDash val="solid"/>
                    </a:lnBlToTr>
                    <a:solidFill>
                      <a:srgbClr val="AAB7A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Hypoxia-activated TKI</a:t>
                      </a:r>
                    </a:p>
                  </a:txBody>
                  <a:tcPr anchor="ctr">
                    <a:lnL>
                      <a:noFill/>
                    </a:lnL>
                    <a:lnR>
                      <a:noFill/>
                    </a:lnR>
                    <a:lnT>
                      <a:noFill/>
                    </a:lnT>
                    <a:lnB>
                      <a:noFill/>
                    </a:lnB>
                    <a:lnTlToBr w="12700" cmpd="sng">
                      <a:noFill/>
                      <a:prstDash val="solid"/>
                    </a:lnTlToBr>
                    <a:lnBlToTr w="12700" cmpd="sng">
                      <a:noFill/>
                      <a:prstDash val="solid"/>
                    </a:lnBlToTr>
                    <a:solidFill>
                      <a:srgbClr val="AAB7A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11</a:t>
                      </a:r>
                    </a:p>
                  </a:txBody>
                  <a:tcPr anchor="ctr">
                    <a:lnL>
                      <a:noFill/>
                    </a:lnL>
                    <a:lnR>
                      <a:noFill/>
                    </a:lnR>
                    <a:lnT>
                      <a:noFill/>
                    </a:lnT>
                    <a:lnB>
                      <a:noFill/>
                    </a:lnB>
                    <a:lnTlToBr w="12700" cmpd="sng">
                      <a:noFill/>
                      <a:prstDash val="solid"/>
                    </a:lnTlToBr>
                    <a:lnBlToTr w="12700" cmpd="sng">
                      <a:noFill/>
                      <a:prstDash val="solid"/>
                    </a:lnBlToTr>
                    <a:solidFill>
                      <a:srgbClr val="AAB7A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0%</a:t>
                      </a:r>
                    </a:p>
                  </a:txBody>
                  <a:tcPr anchor="ctr">
                    <a:lnL>
                      <a:noFill/>
                    </a:lnL>
                    <a:lnR>
                      <a:noFill/>
                    </a:lnR>
                    <a:lnT>
                      <a:noFill/>
                    </a:lnT>
                    <a:lnB>
                      <a:noFill/>
                    </a:lnB>
                    <a:lnTlToBr w="12700" cmpd="sng">
                      <a:noFill/>
                      <a:prstDash val="solid"/>
                    </a:lnTlToBr>
                    <a:lnBlToTr w="12700" cmpd="sng">
                      <a:noFill/>
                      <a:prstDash val="solid"/>
                    </a:lnBlToTr>
                    <a:solidFill>
                      <a:srgbClr val="AAB7A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anchor="ctr">
                    <a:lnL>
                      <a:noFill/>
                    </a:lnL>
                    <a:lnR>
                      <a:noFill/>
                    </a:lnR>
                    <a:lnT>
                      <a:noFill/>
                    </a:lnT>
                    <a:lnB>
                      <a:noFill/>
                    </a:lnB>
                    <a:lnTlToBr w="12700" cmpd="sng">
                      <a:noFill/>
                      <a:prstDash val="solid"/>
                    </a:lnTlToBr>
                    <a:lnBlToTr w="12700" cmpd="sng">
                      <a:noFill/>
                      <a:prstDash val="solid"/>
                    </a:lnBlToTr>
                    <a:solidFill>
                      <a:srgbClr val="AAB7A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61% QTc Prolonged; 35% Gr 3+</a:t>
                      </a:r>
                    </a:p>
                    <a:p>
                      <a:pPr algn="ctr"/>
                      <a:r>
                        <a:rPr lang="en-US" sz="1500" dirty="0"/>
                        <a:t>43% Rash; 4% Gr 3+</a:t>
                      </a:r>
                    </a:p>
                    <a:p>
                      <a:pPr algn="ctr"/>
                      <a:r>
                        <a:rPr lang="en-US" sz="1500" dirty="0"/>
                        <a:t>21% Diarrhea; 4% Gr 3+</a:t>
                      </a:r>
                    </a:p>
                  </a:txBody>
                  <a:tcPr anchor="ctr">
                    <a:lnL>
                      <a:noFill/>
                    </a:lnL>
                    <a:lnR>
                      <a:noFill/>
                    </a:lnR>
                    <a:lnT>
                      <a:noFill/>
                    </a:lnT>
                    <a:lnB>
                      <a:noFill/>
                    </a:lnB>
                    <a:lnTlToBr w="12700" cmpd="sng">
                      <a:noFill/>
                      <a:prstDash val="solid"/>
                    </a:lnTlToBr>
                    <a:lnBlToTr w="12700" cmpd="sng">
                      <a:noFill/>
                      <a:prstDash val="solid"/>
                    </a:lnBlToTr>
                    <a:solidFill>
                      <a:srgbClr val="AAB7A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5/23 (22%)</a:t>
                      </a:r>
                    </a:p>
                  </a:txBody>
                  <a:tcPr anchor="ctr">
                    <a:lnL>
                      <a:noFill/>
                    </a:lnL>
                    <a:lnR>
                      <a:noFill/>
                    </a:lnR>
                    <a:lnT>
                      <a:noFill/>
                    </a:lnT>
                    <a:lnB>
                      <a:noFill/>
                    </a:lnB>
                    <a:lnTlToBr w="12700" cmpd="sng">
                      <a:noFill/>
                      <a:prstDash val="solid"/>
                    </a:lnTlToBr>
                    <a:lnBlToTr w="12700" cmpd="sng">
                      <a:noFill/>
                      <a:prstDash val="solid"/>
                    </a:lnBlToTr>
                    <a:solidFill>
                      <a:srgbClr val="AAB7A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1/23 (4%)</a:t>
                      </a:r>
                    </a:p>
                  </a:txBody>
                  <a:tcPr anchor="ctr">
                    <a:lnL>
                      <a:noFill/>
                    </a:lnL>
                    <a:lnR>
                      <a:noFill/>
                    </a:lnR>
                    <a:lnT>
                      <a:noFill/>
                    </a:lnT>
                    <a:lnB>
                      <a:noFill/>
                    </a:lnB>
                    <a:lnTlToBr w="12700" cmpd="sng">
                      <a:noFill/>
                      <a:prstDash val="solid"/>
                    </a:lnTlToBr>
                    <a:lnBlToTr w="12700" cmpd="sng">
                      <a:noFill/>
                      <a:prstDash val="solid"/>
                    </a:lnBlToTr>
                    <a:solidFill>
                      <a:srgbClr val="AAB7AA">
                        <a:tint val="20000"/>
                      </a:srgbClr>
                    </a:solidFill>
                  </a:tcPr>
                </a:tc>
                <a:extLst>
                  <a:ext uri="{0D108BD9-81ED-4DB2-BD59-A6C34878D82A}">
                    <a16:rowId xmlns:a16="http://schemas.microsoft.com/office/drawing/2014/main" val="4036030555"/>
                  </a:ext>
                </a:extLst>
              </a:tr>
              <a:tr h="5381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1" baseline="0" dirty="0"/>
                        <a:t>BDTX-189</a:t>
                      </a:r>
                      <a:r>
                        <a:rPr lang="en-US" sz="1500" b="1" baseline="30000" dirty="0"/>
                        <a:t>2</a:t>
                      </a:r>
                      <a:endParaRPr lang="en-US" sz="1500" b="1" baseline="0" dirty="0"/>
                    </a:p>
                  </a:txBody>
                  <a:tcPr anchor="ctr">
                    <a:lnL>
                      <a:noFill/>
                    </a:lnL>
                    <a:lnR>
                      <a:noFill/>
                    </a:lnR>
                    <a:lnT>
                      <a:noFill/>
                    </a:lnT>
                    <a:lnB>
                      <a:noFill/>
                    </a:lnB>
                    <a:lnTlToBr w="12700" cmpd="sng">
                      <a:noFill/>
                      <a:prstDash val="solid"/>
                    </a:lnTlToBr>
                    <a:lnBlToTr w="12700" cmpd="sng">
                      <a:noFill/>
                      <a:prstDash val="solid"/>
                    </a:lnBlToTr>
                    <a:solidFill>
                      <a:srgbClr val="AAB7A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latin typeface="+mn-lt"/>
                        </a:rPr>
                        <a:t>Oral </a:t>
                      </a:r>
                      <a:r>
                        <a:rPr lang="en-US" sz="1500" b="0" i="0" dirty="0">
                          <a:solidFill>
                            <a:srgbClr val="000000"/>
                          </a:solidFill>
                          <a:effectLst/>
                          <a:latin typeface="+mn-lt"/>
                        </a:rPr>
                        <a:t>Allosteric </a:t>
                      </a:r>
                      <a:r>
                        <a:rPr lang="en-US" sz="1500" b="0" i="0" dirty="0" err="1">
                          <a:solidFill>
                            <a:srgbClr val="000000"/>
                          </a:solidFill>
                          <a:effectLst/>
                          <a:latin typeface="+mn-lt"/>
                        </a:rPr>
                        <a:t>ErbB</a:t>
                      </a:r>
                      <a:r>
                        <a:rPr lang="en-US" sz="1500" b="0" i="0" dirty="0">
                          <a:solidFill>
                            <a:srgbClr val="000000"/>
                          </a:solidFill>
                          <a:effectLst/>
                          <a:latin typeface="+mn-lt"/>
                        </a:rPr>
                        <a:t> Inhibitor</a:t>
                      </a:r>
                    </a:p>
                  </a:txBody>
                  <a:tcPr anchor="ctr">
                    <a:lnL>
                      <a:noFill/>
                    </a:lnL>
                    <a:lnR>
                      <a:noFill/>
                    </a:lnR>
                    <a:lnT>
                      <a:noFill/>
                    </a:lnT>
                    <a:lnB>
                      <a:noFill/>
                    </a:lnB>
                    <a:lnTlToBr w="12700" cmpd="sng">
                      <a:noFill/>
                      <a:prstDash val="solid"/>
                    </a:lnTlToBr>
                    <a:lnBlToTr w="12700" cmpd="sng">
                      <a:noFill/>
                      <a:prstDash val="solid"/>
                    </a:lnBlToTr>
                    <a:solidFill>
                      <a:srgbClr val="AAB7AA">
                        <a:tint val="40000"/>
                      </a:srgbClr>
                    </a:solidFill>
                  </a:tcPr>
                </a:tc>
                <a:tc gridSpan="6">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i="1" dirty="0"/>
                        <a:t>Phase 1 study ongoing (NCT04209465)</a:t>
                      </a:r>
                    </a:p>
                  </a:txBody>
                  <a:tcPr anchor="ctr">
                    <a:lnL>
                      <a:noFill/>
                    </a:lnL>
                    <a:lnR>
                      <a:noFill/>
                    </a:lnR>
                    <a:lnT>
                      <a:noFill/>
                    </a:lnT>
                    <a:lnB>
                      <a:noFill/>
                    </a:lnB>
                    <a:lnTlToBr w="12700" cmpd="sng">
                      <a:noFill/>
                      <a:prstDash val="solid"/>
                    </a:lnTlToBr>
                    <a:lnBlToTr w="12700" cmpd="sng">
                      <a:noFill/>
                      <a:prstDash val="solid"/>
                    </a:lnBlToTr>
                    <a:solidFill>
                      <a:srgbClr val="AAB7AA">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anchor="ctr">
                    <a:lnL>
                      <a:noFill/>
                    </a:lnL>
                    <a:lnR>
                      <a:noFill/>
                    </a:lnR>
                    <a:lnT>
                      <a:noFill/>
                    </a:lnT>
                    <a:lnB>
                      <a:noFill/>
                    </a:lnB>
                    <a:lnTlToBr w="12700" cmpd="sng">
                      <a:noFill/>
                      <a:prstDash val="solid"/>
                    </a:lnTlToBr>
                    <a:lnBlToTr w="12700" cmpd="sng">
                      <a:noFill/>
                      <a:prstDash val="solid"/>
                    </a:lnBlToTr>
                    <a:solidFill>
                      <a:srgbClr val="AAB7AA">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anchor="ctr">
                    <a:lnL>
                      <a:noFill/>
                    </a:lnL>
                    <a:lnR>
                      <a:noFill/>
                    </a:lnR>
                    <a:lnT>
                      <a:noFill/>
                    </a:lnT>
                    <a:lnB>
                      <a:noFill/>
                    </a:lnB>
                    <a:lnTlToBr w="12700" cmpd="sng">
                      <a:noFill/>
                      <a:prstDash val="solid"/>
                    </a:lnTlToBr>
                    <a:lnBlToTr w="12700" cmpd="sng">
                      <a:noFill/>
                      <a:prstDash val="solid"/>
                    </a:lnBlToTr>
                    <a:solidFill>
                      <a:srgbClr val="AAB7AA">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anchor="ctr">
                    <a:lnL>
                      <a:noFill/>
                    </a:lnL>
                    <a:lnR>
                      <a:noFill/>
                    </a:lnR>
                    <a:lnT>
                      <a:noFill/>
                    </a:lnT>
                    <a:lnB>
                      <a:noFill/>
                    </a:lnB>
                    <a:lnTlToBr w="12700" cmpd="sng">
                      <a:noFill/>
                      <a:prstDash val="solid"/>
                    </a:lnTlToBr>
                    <a:lnBlToTr w="12700" cmpd="sng">
                      <a:noFill/>
                      <a:prstDash val="solid"/>
                    </a:lnBlToTr>
                    <a:solidFill>
                      <a:srgbClr val="AAB7AA">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anchor="ctr">
                    <a:lnL>
                      <a:noFill/>
                    </a:lnL>
                    <a:lnR>
                      <a:noFill/>
                    </a:lnR>
                    <a:lnT>
                      <a:noFill/>
                    </a:lnT>
                    <a:lnB>
                      <a:noFill/>
                    </a:lnB>
                    <a:lnTlToBr w="12700" cmpd="sng">
                      <a:noFill/>
                      <a:prstDash val="solid"/>
                    </a:lnTlToBr>
                    <a:lnBlToTr w="12700" cmpd="sng">
                      <a:noFill/>
                      <a:prstDash val="solid"/>
                    </a:lnBlToTr>
                    <a:solidFill>
                      <a:srgbClr val="AAB7AA">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anchor="ctr">
                    <a:lnL>
                      <a:noFill/>
                    </a:lnL>
                    <a:lnR>
                      <a:noFill/>
                    </a:lnR>
                    <a:lnT>
                      <a:noFill/>
                    </a:lnT>
                    <a:lnB>
                      <a:noFill/>
                    </a:lnB>
                    <a:lnTlToBr w="12700" cmpd="sng">
                      <a:noFill/>
                      <a:prstDash val="solid"/>
                    </a:lnTlToBr>
                    <a:lnBlToTr w="12700" cmpd="sng">
                      <a:noFill/>
                      <a:prstDash val="solid"/>
                    </a:lnBlToTr>
                    <a:solidFill>
                      <a:srgbClr val="AAB7AA">
                        <a:tint val="40000"/>
                      </a:srgbClr>
                    </a:solidFill>
                  </a:tcPr>
                </a:tc>
                <a:extLst>
                  <a:ext uri="{0D108BD9-81ED-4DB2-BD59-A6C34878D82A}">
                    <a16:rowId xmlns:a16="http://schemas.microsoft.com/office/drawing/2014/main" val="3939083422"/>
                  </a:ext>
                </a:extLst>
              </a:tr>
            </a:tbl>
          </a:graphicData>
        </a:graphic>
      </p:graphicFrame>
      <p:sp>
        <p:nvSpPr>
          <p:cNvPr id="7" name="TextBox 6">
            <a:extLst>
              <a:ext uri="{FF2B5EF4-FFF2-40B4-BE49-F238E27FC236}">
                <a16:creationId xmlns:a16="http://schemas.microsoft.com/office/drawing/2014/main" id="{F2F9A818-EBDA-104B-A858-19E63051E768}"/>
              </a:ext>
            </a:extLst>
          </p:cNvPr>
          <p:cNvSpPr txBox="1"/>
          <p:nvPr/>
        </p:nvSpPr>
        <p:spPr>
          <a:xfrm>
            <a:off x="83039" y="6539900"/>
            <a:ext cx="9441872" cy="318100"/>
          </a:xfrm>
          <a:prstGeom prst="rect">
            <a:avLst/>
          </a:prstGeom>
          <a:noFill/>
        </p:spPr>
        <p:txBody>
          <a:bodyPr wrap="square" rtlCol="0">
            <a:spAutoFit/>
          </a:bodyPr>
          <a:lstStyle/>
          <a:p>
            <a:pPr defTabSz="914377"/>
            <a:r>
              <a:rPr lang="en-US" sz="1467" dirty="0">
                <a:solidFill>
                  <a:srgbClr val="000000"/>
                </a:solidFill>
                <a:latin typeface="Calibri" panose="020F0502020204030204"/>
              </a:rPr>
              <a:t>1. Liu, ESMO 2020; 2. Hamilton E, ASCO 2020</a:t>
            </a:r>
          </a:p>
        </p:txBody>
      </p:sp>
    </p:spTree>
    <p:extLst>
      <p:ext uri="{BB962C8B-B14F-4D97-AF65-F5344CB8AC3E}">
        <p14:creationId xmlns:p14="http://schemas.microsoft.com/office/powerpoint/2010/main" val="727790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5D6A-E382-4A5D-8308-0E5ADA1FB73E}"/>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2A4FB3D1-F966-4492-A630-41F55500E54D}"/>
              </a:ext>
            </a:extLst>
          </p:cNvPr>
          <p:cNvSpPr>
            <a:spLocks noGrp="1"/>
          </p:cNvSpPr>
          <p:nvPr>
            <p:ph idx="1"/>
          </p:nvPr>
        </p:nvSpPr>
        <p:spPr/>
        <p:txBody>
          <a:bodyPr/>
          <a:lstStyle/>
          <a:p>
            <a:r>
              <a:rPr lang="en-US" dirty="0"/>
              <a:t>Several new targeted therapies show signs of activity for patients with EGFR exon 20 insertions, including both TKIs (</a:t>
            </a:r>
            <a:r>
              <a:rPr lang="en-US" dirty="0" err="1"/>
              <a:t>Mobocertinib</a:t>
            </a:r>
            <a:r>
              <a:rPr lang="en-US" dirty="0"/>
              <a:t>, Osimertinib) and antibody-based therapy (</a:t>
            </a:r>
            <a:r>
              <a:rPr lang="en-US" dirty="0" err="1"/>
              <a:t>amivantamab</a:t>
            </a:r>
            <a:r>
              <a:rPr lang="en-US" dirty="0"/>
              <a:t>.) New drugs are being developed (CLN-081, BDTX-189.)</a:t>
            </a:r>
          </a:p>
          <a:p>
            <a:r>
              <a:rPr lang="en-US" dirty="0"/>
              <a:t>However, many of these have significant toxicities and outcomes are still inferior to those of patients with EGFR exon 19 deletion or exon 21 L858R substitution mutation. Better therapies are needed for EGFR exon 20 insertions.</a:t>
            </a:r>
          </a:p>
          <a:p>
            <a:r>
              <a:rPr lang="en-US" dirty="0"/>
              <a:t>Key issues for drug development going forward will be optimizing the therapeutic window of new drugs for EGFR exon 20, identifying optimal sequence of therapies and maximizing CNS benefit.</a:t>
            </a:r>
          </a:p>
          <a:p>
            <a:endParaRPr lang="en-US" dirty="0"/>
          </a:p>
        </p:txBody>
      </p:sp>
    </p:spTree>
    <p:extLst>
      <p:ext uri="{BB962C8B-B14F-4D97-AF65-F5344CB8AC3E}">
        <p14:creationId xmlns:p14="http://schemas.microsoft.com/office/powerpoint/2010/main" val="3445881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8621-FC15-2A40-9D93-D35D43A34845}"/>
              </a:ext>
            </a:extLst>
          </p:cNvPr>
          <p:cNvSpPr>
            <a:spLocks noGrp="1"/>
          </p:cNvSpPr>
          <p:nvPr>
            <p:ph type="title"/>
          </p:nvPr>
        </p:nvSpPr>
        <p:spPr/>
        <p:txBody>
          <a:bodyPr/>
          <a:lstStyle/>
          <a:p>
            <a:r>
              <a:rPr lang="en-US" dirty="0"/>
              <a:t>Case 1, Part One (selection of first-line therapy)</a:t>
            </a:r>
          </a:p>
        </p:txBody>
      </p:sp>
      <p:sp>
        <p:nvSpPr>
          <p:cNvPr id="3" name="Content Placeholder 2">
            <a:extLst>
              <a:ext uri="{FF2B5EF4-FFF2-40B4-BE49-F238E27FC236}">
                <a16:creationId xmlns:a16="http://schemas.microsoft.com/office/drawing/2014/main" id="{4AFC2323-0141-BE4F-A34B-BD2739BB3A1E}"/>
              </a:ext>
            </a:extLst>
          </p:cNvPr>
          <p:cNvSpPr>
            <a:spLocks noGrp="1"/>
          </p:cNvSpPr>
          <p:nvPr>
            <p:ph idx="1"/>
          </p:nvPr>
        </p:nvSpPr>
        <p:spPr>
          <a:xfrm>
            <a:off x="406400" y="1242447"/>
            <a:ext cx="6370918" cy="5334000"/>
          </a:xfrm>
        </p:spPr>
        <p:txBody>
          <a:bodyPr/>
          <a:lstStyle/>
          <a:p>
            <a:r>
              <a:rPr lang="en-US" dirty="0"/>
              <a:t>55yo F never-smoker presented with several months of cough and R sided pleuritic chest pain.</a:t>
            </a:r>
          </a:p>
          <a:p>
            <a:r>
              <a:rPr lang="en-US" dirty="0"/>
              <a:t>PMHx: None; Meds: None</a:t>
            </a:r>
          </a:p>
          <a:p>
            <a:r>
              <a:rPr lang="en-US" dirty="0"/>
              <a:t>Chest CT: RLL mass encasing RLL bronchus.</a:t>
            </a:r>
          </a:p>
          <a:p>
            <a:r>
              <a:rPr lang="en-US" dirty="0"/>
              <a:t>PET/CT: RLL mass with endobronchial extension, bilateral pulmonary nodules and right hilar, subcarinal, right paratracheal and </a:t>
            </a:r>
            <a:r>
              <a:rPr lang="en-US" dirty="0" err="1"/>
              <a:t>paraesophageal</a:t>
            </a:r>
            <a:r>
              <a:rPr lang="en-US" dirty="0"/>
              <a:t>, bilateral cervical lymphadenopathy. There was evidence of bone </a:t>
            </a:r>
            <a:r>
              <a:rPr lang="en-US" dirty="0" err="1"/>
              <a:t>mets</a:t>
            </a:r>
            <a:r>
              <a:rPr lang="en-US" dirty="0"/>
              <a:t> including L1 and R 12th rib.</a:t>
            </a:r>
          </a:p>
          <a:p>
            <a:r>
              <a:rPr lang="en-US" dirty="0"/>
              <a:t>Brain MRI: Negative</a:t>
            </a:r>
          </a:p>
        </p:txBody>
      </p:sp>
      <p:pic>
        <p:nvPicPr>
          <p:cNvPr id="5" name="Picture 4" descr="A picture containing text, old, white&#10;&#10;Description automatically generated">
            <a:extLst>
              <a:ext uri="{FF2B5EF4-FFF2-40B4-BE49-F238E27FC236}">
                <a16:creationId xmlns:a16="http://schemas.microsoft.com/office/drawing/2014/main" id="{67D86DAD-5BEA-1A42-8516-20790C56E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259" y="1524000"/>
            <a:ext cx="4739341" cy="4141831"/>
          </a:xfrm>
          <a:prstGeom prst="rect">
            <a:avLst/>
          </a:prstGeom>
        </p:spPr>
      </p:pic>
    </p:spTree>
    <p:extLst>
      <p:ext uri="{BB962C8B-B14F-4D97-AF65-F5344CB8AC3E}">
        <p14:creationId xmlns:p14="http://schemas.microsoft.com/office/powerpoint/2010/main" val="319245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8621-FC15-2A40-9D93-D35D43A34845}"/>
              </a:ext>
            </a:extLst>
          </p:cNvPr>
          <p:cNvSpPr>
            <a:spLocks noGrp="1"/>
          </p:cNvSpPr>
          <p:nvPr>
            <p:ph type="title"/>
          </p:nvPr>
        </p:nvSpPr>
        <p:spPr/>
        <p:txBody>
          <a:bodyPr/>
          <a:lstStyle/>
          <a:p>
            <a:r>
              <a:rPr lang="en-US" dirty="0"/>
              <a:t>Case 1, Part One, continued</a:t>
            </a:r>
          </a:p>
        </p:txBody>
      </p:sp>
      <p:sp>
        <p:nvSpPr>
          <p:cNvPr id="3" name="Content Placeholder 2">
            <a:extLst>
              <a:ext uri="{FF2B5EF4-FFF2-40B4-BE49-F238E27FC236}">
                <a16:creationId xmlns:a16="http://schemas.microsoft.com/office/drawing/2014/main" id="{4AFC2323-0141-BE4F-A34B-BD2739BB3A1E}"/>
              </a:ext>
            </a:extLst>
          </p:cNvPr>
          <p:cNvSpPr>
            <a:spLocks noGrp="1"/>
          </p:cNvSpPr>
          <p:nvPr>
            <p:ph idx="1"/>
          </p:nvPr>
        </p:nvSpPr>
        <p:spPr>
          <a:xfrm>
            <a:off x="406400" y="1524000"/>
            <a:ext cx="6370918" cy="5334000"/>
          </a:xfrm>
        </p:spPr>
        <p:txBody>
          <a:bodyPr/>
          <a:lstStyle/>
          <a:p>
            <a:r>
              <a:rPr lang="en-US" dirty="0"/>
              <a:t>Bronchoscopy and EBUS with biopsy of endobronchial </a:t>
            </a:r>
            <a:r>
              <a:rPr lang="en-US" dirty="0" err="1"/>
              <a:t>diease</a:t>
            </a:r>
            <a:r>
              <a:rPr lang="en-US" dirty="0"/>
              <a:t> of the RLL revealed </a:t>
            </a:r>
            <a:r>
              <a:rPr lang="en-US" b="1" dirty="0"/>
              <a:t>adenocarcinoma, TTF1 positive.</a:t>
            </a:r>
          </a:p>
          <a:p>
            <a:r>
              <a:rPr lang="en-US" dirty="0"/>
              <a:t>PD-L1 0%</a:t>
            </a:r>
          </a:p>
          <a:p>
            <a:r>
              <a:rPr lang="en-US" dirty="0"/>
              <a:t>Next-generation sequencing: EGFR Exon 20 insertion (V769_D770insASV)</a:t>
            </a:r>
          </a:p>
          <a:p>
            <a:endParaRPr lang="en-US" dirty="0"/>
          </a:p>
          <a:p>
            <a:r>
              <a:rPr lang="en-US" dirty="0"/>
              <a:t>What is the optimal first-line therapy for this patient? </a:t>
            </a:r>
          </a:p>
        </p:txBody>
      </p:sp>
      <p:pic>
        <p:nvPicPr>
          <p:cNvPr id="5" name="Picture 4" descr="A picture containing text, old, white&#10;&#10;Description automatically generated">
            <a:extLst>
              <a:ext uri="{FF2B5EF4-FFF2-40B4-BE49-F238E27FC236}">
                <a16:creationId xmlns:a16="http://schemas.microsoft.com/office/drawing/2014/main" id="{67D86DAD-5BEA-1A42-8516-20790C56E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259" y="1524000"/>
            <a:ext cx="4739341" cy="4141831"/>
          </a:xfrm>
          <a:prstGeom prst="rect">
            <a:avLst/>
          </a:prstGeom>
        </p:spPr>
      </p:pic>
    </p:spTree>
    <p:extLst>
      <p:ext uri="{BB962C8B-B14F-4D97-AF65-F5344CB8AC3E}">
        <p14:creationId xmlns:p14="http://schemas.microsoft.com/office/powerpoint/2010/main" val="256069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E68628-8FE3-DF47-87CA-71C3FCDD8BE1}"/>
              </a:ext>
            </a:extLst>
          </p:cNvPr>
          <p:cNvSpPr/>
          <p:nvPr/>
        </p:nvSpPr>
        <p:spPr bwMode="auto">
          <a:xfrm>
            <a:off x="8922327" y="4876800"/>
            <a:ext cx="3103418" cy="19311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sp>
        <p:nvSpPr>
          <p:cNvPr id="2" name="Title 1">
            <a:extLst>
              <a:ext uri="{FF2B5EF4-FFF2-40B4-BE49-F238E27FC236}">
                <a16:creationId xmlns:a16="http://schemas.microsoft.com/office/drawing/2014/main" id="{2D05CC83-F3CC-394B-938E-CC9EFAD0DE8B}"/>
              </a:ext>
            </a:extLst>
          </p:cNvPr>
          <p:cNvSpPr>
            <a:spLocks noGrp="1"/>
          </p:cNvSpPr>
          <p:nvPr>
            <p:ph type="title"/>
          </p:nvPr>
        </p:nvSpPr>
        <p:spPr/>
        <p:txBody>
          <a:bodyPr/>
          <a:lstStyle/>
          <a:p>
            <a:r>
              <a:rPr lang="en-US" dirty="0"/>
              <a:t>Case 1, Part Two</a:t>
            </a:r>
          </a:p>
        </p:txBody>
      </p:sp>
      <p:sp>
        <p:nvSpPr>
          <p:cNvPr id="3" name="Content Placeholder 2">
            <a:extLst>
              <a:ext uri="{FF2B5EF4-FFF2-40B4-BE49-F238E27FC236}">
                <a16:creationId xmlns:a16="http://schemas.microsoft.com/office/drawing/2014/main" id="{363CC92B-B9B6-8542-914F-64D2DF04F5A4}"/>
              </a:ext>
            </a:extLst>
          </p:cNvPr>
          <p:cNvSpPr>
            <a:spLocks noGrp="1"/>
          </p:cNvSpPr>
          <p:nvPr>
            <p:ph idx="1"/>
          </p:nvPr>
        </p:nvSpPr>
        <p:spPr>
          <a:xfrm>
            <a:off x="406400" y="1524000"/>
            <a:ext cx="6526028" cy="4572000"/>
          </a:xfrm>
        </p:spPr>
        <p:txBody>
          <a:bodyPr/>
          <a:lstStyle/>
          <a:p>
            <a:r>
              <a:rPr lang="en-US" dirty="0"/>
              <a:t>55yo F with EGFR exon 20 insertion mutant lung adenocarcinoma (PD-L1 0%), RLL mass with lung, lymph and bone </a:t>
            </a:r>
            <a:r>
              <a:rPr lang="en-US" dirty="0" err="1"/>
              <a:t>mets</a:t>
            </a:r>
            <a:r>
              <a:rPr lang="en-US" dirty="0"/>
              <a:t> at diagnosis. </a:t>
            </a:r>
          </a:p>
          <a:p>
            <a:r>
              <a:rPr lang="en-US" dirty="0"/>
              <a:t>Received first-line carboplatin/pemetrexed chemotherapy, with initial response to treatment.</a:t>
            </a:r>
          </a:p>
          <a:p>
            <a:r>
              <a:rPr lang="en-US" dirty="0"/>
              <a:t>Progressed after 9 months on Carbo/</a:t>
            </a:r>
            <a:r>
              <a:rPr lang="en-US" dirty="0" err="1"/>
              <a:t>Pem</a:t>
            </a:r>
            <a:r>
              <a:rPr lang="en-US" dirty="0"/>
              <a:t> (4 cycles) followed by pemetrexed maintenance.</a:t>
            </a:r>
          </a:p>
          <a:p>
            <a:r>
              <a:rPr lang="en-US" dirty="0"/>
              <a:t>Restaging scans show increased RLL mass, new 3cm liver lesion. Brain MRI negative.</a:t>
            </a:r>
          </a:p>
        </p:txBody>
      </p:sp>
      <p:pic>
        <p:nvPicPr>
          <p:cNvPr id="5" name="Picture 4" descr="A picture containing spectacles, goggles&#10;&#10;Description automatically generated">
            <a:extLst>
              <a:ext uri="{FF2B5EF4-FFF2-40B4-BE49-F238E27FC236}">
                <a16:creationId xmlns:a16="http://schemas.microsoft.com/office/drawing/2014/main" id="{1C9CD8C9-F7F7-774C-B907-9A6757E564E1}"/>
              </a:ext>
            </a:extLst>
          </p:cNvPr>
          <p:cNvPicPr>
            <a:picLocks noChangeAspect="1"/>
          </p:cNvPicPr>
          <p:nvPr/>
        </p:nvPicPr>
        <p:blipFill rotWithShape="1">
          <a:blip r:embed="rId2">
            <a:extLst>
              <a:ext uri="{28A0092B-C50C-407E-A947-70E740481C1C}">
                <a14:useLocalDpi xmlns:a14="http://schemas.microsoft.com/office/drawing/2010/main" val="0"/>
              </a:ext>
            </a:extLst>
          </a:blip>
          <a:srcRect l="18684" t="14786" r="19560" b="23349"/>
          <a:stretch/>
        </p:blipFill>
        <p:spPr>
          <a:xfrm>
            <a:off x="7902158" y="4281356"/>
            <a:ext cx="3613016" cy="2485282"/>
          </a:xfrm>
          <a:prstGeom prst="rect">
            <a:avLst/>
          </a:prstGeom>
        </p:spPr>
      </p:pic>
      <p:pic>
        <p:nvPicPr>
          <p:cNvPr id="7" name="Picture 6" descr="A picture containing text, white&#10;&#10;Description automatically generated">
            <a:extLst>
              <a:ext uri="{FF2B5EF4-FFF2-40B4-BE49-F238E27FC236}">
                <a16:creationId xmlns:a16="http://schemas.microsoft.com/office/drawing/2014/main" id="{1D3C0419-A58E-A942-8277-3926A92BE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158" y="1247512"/>
            <a:ext cx="3613016" cy="2964270"/>
          </a:xfrm>
          <a:prstGeom prst="rect">
            <a:avLst/>
          </a:prstGeom>
        </p:spPr>
      </p:pic>
    </p:spTree>
    <p:extLst>
      <p:ext uri="{BB962C8B-B14F-4D97-AF65-F5344CB8AC3E}">
        <p14:creationId xmlns:p14="http://schemas.microsoft.com/office/powerpoint/2010/main" val="3812499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BDAA44-B37C-DB4A-882D-47B3CBA70250}"/>
              </a:ext>
            </a:extLst>
          </p:cNvPr>
          <p:cNvSpPr>
            <a:spLocks noGrp="1"/>
          </p:cNvSpPr>
          <p:nvPr>
            <p:ph type="title"/>
          </p:nvPr>
        </p:nvSpPr>
        <p:spPr/>
        <p:txBody>
          <a:bodyPr/>
          <a:lstStyle/>
          <a:p>
            <a:r>
              <a:rPr lang="en-US" dirty="0"/>
              <a:t>EGFR Exon 20 Insertions</a:t>
            </a:r>
          </a:p>
        </p:txBody>
      </p:sp>
      <p:graphicFrame>
        <p:nvGraphicFramePr>
          <p:cNvPr id="7" name="Content Placeholder 3">
            <a:extLst>
              <a:ext uri="{FF2B5EF4-FFF2-40B4-BE49-F238E27FC236}">
                <a16:creationId xmlns:a16="http://schemas.microsoft.com/office/drawing/2014/main" id="{9C954C0A-5DBB-C74E-AE68-DB7D1AE5EFBE}"/>
              </a:ext>
            </a:extLst>
          </p:cNvPr>
          <p:cNvGraphicFramePr>
            <a:graphicFrameLocks/>
          </p:cNvGraphicFramePr>
          <p:nvPr>
            <p:extLst>
              <p:ext uri="{D42A27DB-BD31-4B8C-83A1-F6EECF244321}">
                <p14:modId xmlns:p14="http://schemas.microsoft.com/office/powerpoint/2010/main" val="666888477"/>
              </p:ext>
            </p:extLst>
          </p:nvPr>
        </p:nvGraphicFramePr>
        <p:xfrm>
          <a:off x="6494856" y="1330865"/>
          <a:ext cx="5514211" cy="3010726"/>
        </p:xfrm>
        <a:graphic>
          <a:graphicData uri="http://schemas.openxmlformats.org/presentationml/2006/ole">
            <mc:AlternateContent xmlns:mc="http://schemas.openxmlformats.org/markup-compatibility/2006">
              <mc:Choice xmlns:v="urn:schemas-microsoft-com:vml" Requires="v">
                <p:oleObj spid="_x0000_s41985" name="Chart" r:id="rId3" imgW="8558077" imgH="4675246" progId="Excel.Chart.8">
                  <p:embed/>
                </p:oleObj>
              </mc:Choice>
              <mc:Fallback>
                <p:oleObj name="Chart" r:id="rId3" imgW="8558077" imgH="4675246" progId="Excel.Chart.8">
                  <p:embed/>
                  <p:pic>
                    <p:nvPicPr>
                      <p:cNvPr id="7" name="Content Placeholder 3">
                        <a:extLst>
                          <a:ext uri="{FF2B5EF4-FFF2-40B4-BE49-F238E27FC236}">
                            <a16:creationId xmlns:a16="http://schemas.microsoft.com/office/drawing/2014/main" id="{9C954C0A-5DBB-C74E-AE68-DB7D1AE5EFBE}"/>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856" y="1330865"/>
                        <a:ext cx="5514211" cy="3010726"/>
                      </a:xfrm>
                      <a:prstGeom prst="rect">
                        <a:avLst/>
                      </a:prstGeom>
                      <a:noFill/>
                      <a:ln>
                        <a:noFill/>
                      </a:ln>
                    </p:spPr>
                  </p:pic>
                </p:oleObj>
              </mc:Fallback>
            </mc:AlternateContent>
          </a:graphicData>
        </a:graphic>
      </p:graphicFrame>
      <p:graphicFrame>
        <p:nvGraphicFramePr>
          <p:cNvPr id="8" name="Table 7">
            <a:extLst>
              <a:ext uri="{FF2B5EF4-FFF2-40B4-BE49-F238E27FC236}">
                <a16:creationId xmlns:a16="http://schemas.microsoft.com/office/drawing/2014/main" id="{49847994-F610-9A49-8B2D-3B587BE05E02}"/>
              </a:ext>
            </a:extLst>
          </p:cNvPr>
          <p:cNvGraphicFramePr>
            <a:graphicFrameLocks noGrp="1"/>
          </p:cNvGraphicFramePr>
          <p:nvPr>
            <p:extLst>
              <p:ext uri="{D42A27DB-BD31-4B8C-83A1-F6EECF244321}">
                <p14:modId xmlns:p14="http://schemas.microsoft.com/office/powerpoint/2010/main" val="1475113740"/>
              </p:ext>
            </p:extLst>
          </p:nvPr>
        </p:nvGraphicFramePr>
        <p:xfrm>
          <a:off x="7012989" y="4341591"/>
          <a:ext cx="4292426" cy="1505575"/>
        </p:xfrm>
        <a:graphic>
          <a:graphicData uri="http://schemas.openxmlformats.org/drawingml/2006/table">
            <a:tbl>
              <a:tblPr/>
              <a:tblGrid>
                <a:gridCol w="732030">
                  <a:extLst>
                    <a:ext uri="{9D8B030D-6E8A-4147-A177-3AD203B41FA5}">
                      <a16:colId xmlns:a16="http://schemas.microsoft.com/office/drawing/2014/main" val="20000"/>
                    </a:ext>
                  </a:extLst>
                </a:gridCol>
                <a:gridCol w="744509">
                  <a:extLst>
                    <a:ext uri="{9D8B030D-6E8A-4147-A177-3AD203B41FA5}">
                      <a16:colId xmlns:a16="http://schemas.microsoft.com/office/drawing/2014/main" val="20001"/>
                    </a:ext>
                  </a:extLst>
                </a:gridCol>
                <a:gridCol w="1216505">
                  <a:extLst>
                    <a:ext uri="{9D8B030D-6E8A-4147-A177-3AD203B41FA5}">
                      <a16:colId xmlns:a16="http://schemas.microsoft.com/office/drawing/2014/main" val="20002"/>
                    </a:ext>
                  </a:extLst>
                </a:gridCol>
                <a:gridCol w="799691">
                  <a:extLst>
                    <a:ext uri="{9D8B030D-6E8A-4147-A177-3AD203B41FA5}">
                      <a16:colId xmlns:a16="http://schemas.microsoft.com/office/drawing/2014/main" val="20003"/>
                    </a:ext>
                  </a:extLst>
                </a:gridCol>
                <a:gridCol w="799691">
                  <a:extLst>
                    <a:ext uri="{9D8B030D-6E8A-4147-A177-3AD203B41FA5}">
                      <a16:colId xmlns:a16="http://schemas.microsoft.com/office/drawing/2014/main" val="20004"/>
                    </a:ext>
                  </a:extLst>
                </a:gridCol>
              </a:tblGrid>
              <a:tr h="269230">
                <a:tc gridSpan="5">
                  <a:txBody>
                    <a:bodyPr/>
                    <a:lstStyle/>
                    <a:p>
                      <a:pPr algn="ctr" fontAlgn="b"/>
                      <a:r>
                        <a:rPr lang="en-US" sz="1300" b="1" i="0" u="none" strike="noStrike" dirty="0">
                          <a:solidFill>
                            <a:srgbClr val="000000"/>
                          </a:solidFill>
                          <a:effectLst/>
                          <a:latin typeface="Arial" panose="020B0604020202020204" pitchFamily="34" charset="0"/>
                        </a:rPr>
                        <a:t>Exon 20 NSCLC: US and China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fontAlgn="b"/>
                      <a:endParaRPr lang="en-US" sz="1000" b="0" i="0" u="none" strike="noStrike" dirty="0">
                        <a:solidFill>
                          <a:srgbClr val="000000"/>
                        </a:solidFill>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fontAlgn="ct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fontAlgn="ct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0"/>
                  </a:ext>
                </a:extLst>
              </a:tr>
              <a:tr h="269230">
                <a:tc>
                  <a:txBody>
                    <a:bodyPr/>
                    <a:lstStyle/>
                    <a:p>
                      <a:pPr algn="l" fontAlgn="b"/>
                      <a:r>
                        <a:rPr lang="en-US" sz="1300" b="0" i="0" u="none" strike="noStrike" dirty="0">
                          <a:solidFill>
                            <a:srgbClr val="000000"/>
                          </a:solidFill>
                          <a:effectLst/>
                          <a:latin typeface="Arial" panose="020B060402020202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300" b="0" i="0" u="none" strike="noStrike" dirty="0">
                          <a:solidFill>
                            <a:srgbClr val="000000"/>
                          </a:solidFill>
                          <a:effectLst/>
                          <a:latin typeface="Arial" panose="020B0604020202020204" pitchFamily="34" charset="0"/>
                        </a:rPr>
                        <a:t> </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300" b="0" i="0" u="none" strike="noStrike" dirty="0">
                          <a:solidFill>
                            <a:srgbClr val="000000"/>
                          </a:solidFill>
                          <a:effectLst/>
                          <a:latin typeface="Arial" panose="020B0604020202020204" pitchFamily="34" charset="0"/>
                        </a:rPr>
                        <a:t>Exon 20  Frequency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en-US" sz="1300" b="0" i="0" u="none" strike="noStrike" dirty="0">
                          <a:solidFill>
                            <a:srgbClr val="000000"/>
                          </a:solidFill>
                          <a:effectLst/>
                          <a:latin typeface="Arial" panose="020B0604020202020204" pitchFamily="34" charset="0"/>
                        </a:rPr>
                        <a:t>Total  Number of NSCLC Patients</a:t>
                      </a:r>
                      <a:r>
                        <a:rPr lang="en-US" sz="1300" b="0" i="0" u="none" strike="noStrike" baseline="0" dirty="0">
                          <a:solidFill>
                            <a:srgbClr val="000000"/>
                          </a:solidFill>
                          <a:effectLst/>
                          <a:latin typeface="Arial" panose="020B0604020202020204" pitchFamily="34" charset="0"/>
                        </a:rPr>
                        <a:t>/</a:t>
                      </a:r>
                      <a:r>
                        <a:rPr lang="en-US" sz="1300" b="0" i="0" u="none" strike="noStrike" dirty="0">
                          <a:solidFill>
                            <a:srgbClr val="000000"/>
                          </a:solidFill>
                          <a:effectLst/>
                          <a:latin typeface="Arial" panose="020B0604020202020204" pitchFamily="34" charset="0"/>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1"/>
                  </a:ext>
                </a:extLst>
              </a:tr>
              <a:tr h="138694">
                <a:tc rowSpan="2">
                  <a:txBody>
                    <a:bodyPr/>
                    <a:lstStyle/>
                    <a:p>
                      <a:pPr algn="ctr" fontAlgn="ctr"/>
                      <a:r>
                        <a:rPr lang="en-US" sz="1300" b="1" i="0" u="none" strike="noStrike" dirty="0">
                          <a:solidFill>
                            <a:srgbClr val="000000"/>
                          </a:solidFill>
                          <a:effectLst/>
                          <a:latin typeface="Arial" panose="020B0604020202020204" pitchFamily="34" charset="0"/>
                        </a:rPr>
                        <a:t>United States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Arial" panose="020B0604020202020204" pitchFamily="34" charset="0"/>
                        </a:rPr>
                        <a:t>EGFR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300" b="0" i="0" u="none" strike="noStrike" dirty="0">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rowSpan="2">
                  <a:txBody>
                    <a:bodyPr/>
                    <a:lstStyle/>
                    <a:p>
                      <a:pPr algn="ctr" fontAlgn="ctr"/>
                      <a:r>
                        <a:rPr lang="en-US" sz="1300" b="0" i="0" u="none" strike="noStrike" dirty="0">
                          <a:solidFill>
                            <a:srgbClr val="000000"/>
                          </a:solidFill>
                          <a:effectLst/>
                          <a:latin typeface="Arial" panose="020B0604020202020204" pitchFamily="34" charset="0"/>
                        </a:rPr>
                        <a:t>3.6%</a:t>
                      </a:r>
                    </a:p>
                  </a:txBody>
                  <a:tcPr marL="9525" marR="9525" marT="9525" marB="0" anchor="ctr">
                    <a:lnL w="28575"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rowSpan="2">
                  <a:txBody>
                    <a:bodyPr/>
                    <a:lstStyle/>
                    <a:p>
                      <a:pPr algn="ctr" fontAlgn="ctr"/>
                      <a:r>
                        <a:rPr lang="en-US" sz="1300" b="0" i="0" u="none" strike="noStrike" dirty="0">
                          <a:solidFill>
                            <a:srgbClr val="000000"/>
                          </a:solidFill>
                          <a:effectLst/>
                          <a:latin typeface="Arial" panose="020B0604020202020204" pitchFamily="34" charset="0"/>
                        </a:rPr>
                        <a:t>7700</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138694">
                <a:tc vMerge="1">
                  <a:txBody>
                    <a:bodyPr/>
                    <a:lstStyle/>
                    <a:p>
                      <a:endParaRPr lang="en-US"/>
                    </a:p>
                  </a:txBody>
                  <a:tcPr/>
                </a:tc>
                <a:tc>
                  <a:txBody>
                    <a:bodyPr/>
                    <a:lstStyle/>
                    <a:p>
                      <a:pPr algn="ctr" fontAlgn="ctr"/>
                      <a:r>
                        <a:rPr lang="en-US" sz="1300" b="0" i="0" u="none" strike="noStrike" dirty="0">
                          <a:solidFill>
                            <a:srgbClr val="000000"/>
                          </a:solidFill>
                          <a:effectLst/>
                          <a:latin typeface="Arial" panose="020B0604020202020204" pitchFamily="34" charset="0"/>
                        </a:rPr>
                        <a:t>HER2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38694">
                <a:tc rowSpan="2">
                  <a:txBody>
                    <a:bodyPr/>
                    <a:lstStyle/>
                    <a:p>
                      <a:pPr algn="ctr" fontAlgn="ctr"/>
                      <a:r>
                        <a:rPr lang="en-US" sz="1300" b="1" i="0" u="none" strike="noStrike" dirty="0">
                          <a:solidFill>
                            <a:srgbClr val="000000"/>
                          </a:solidFill>
                          <a:effectLst/>
                          <a:latin typeface="Arial" panose="020B0604020202020204" pitchFamily="34" charset="0"/>
                        </a:rPr>
                        <a:t>China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effectLst/>
                          <a:latin typeface="Arial" panose="020B0604020202020204" pitchFamily="34" charset="0"/>
                        </a:rPr>
                        <a:t>EGFR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300" b="0" i="0" u="none" strike="noStrike" dirty="0">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US" sz="1300" b="0" i="0" u="none" strike="noStrike" dirty="0">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300" b="0" i="0" u="none" strike="noStrike" dirty="0">
                          <a:solidFill>
                            <a:srgbClr val="000000"/>
                          </a:solidFill>
                          <a:effectLst/>
                          <a:latin typeface="Arial" panose="020B0604020202020204" pitchFamily="34" charset="0"/>
                        </a:rPr>
                        <a:t>41100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8694">
                <a:tc vMerge="1">
                  <a:txBody>
                    <a:bodyPr/>
                    <a:lstStyle/>
                    <a:p>
                      <a:endParaRPr lang="en-US"/>
                    </a:p>
                  </a:txBody>
                  <a:tcPr/>
                </a:tc>
                <a:tc>
                  <a:txBody>
                    <a:bodyPr/>
                    <a:lstStyle/>
                    <a:p>
                      <a:pPr algn="ctr" fontAlgn="ctr"/>
                      <a:r>
                        <a:rPr lang="en-US" sz="1300" b="0" i="0" u="none" strike="noStrike">
                          <a:solidFill>
                            <a:srgbClr val="000000"/>
                          </a:solidFill>
                          <a:effectLst/>
                          <a:latin typeface="Arial" panose="020B0604020202020204" pitchFamily="34" charset="0"/>
                        </a:rPr>
                        <a:t>HER2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10" name="TextBox 13">
            <a:extLst>
              <a:ext uri="{FF2B5EF4-FFF2-40B4-BE49-F238E27FC236}">
                <a16:creationId xmlns:a16="http://schemas.microsoft.com/office/drawing/2014/main" id="{69BACB76-868D-F749-AD78-1B7C40D8CA7C}"/>
              </a:ext>
            </a:extLst>
          </p:cNvPr>
          <p:cNvSpPr txBox="1">
            <a:spLocks noChangeArrowheads="1"/>
          </p:cNvSpPr>
          <p:nvPr/>
        </p:nvSpPr>
        <p:spPr bwMode="auto">
          <a:xfrm>
            <a:off x="133004" y="6373666"/>
            <a:ext cx="59121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lvl="0" eaLnBrk="1" hangingPunct="1">
              <a:defRPr/>
            </a:pPr>
            <a:r>
              <a:rPr lang="en-US" sz="1000" err="1">
                <a:latin typeface="Arial" charset="0"/>
                <a:ea typeface="Arial" charset="0"/>
                <a:cs typeface="Arial" charset="0"/>
              </a:rPr>
              <a:t>Vyse</a:t>
            </a:r>
            <a:r>
              <a:rPr lang="en-US" sz="1000">
                <a:latin typeface="Arial" charset="0"/>
                <a:ea typeface="Arial" charset="0"/>
                <a:cs typeface="Arial" charset="0"/>
              </a:rPr>
              <a:t> et al. Signal Transduction and Targeted Therapy.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Arial" charset="0"/>
                <a:cs typeface="Arial" charset="0"/>
                <a:sym typeface="Gill Sans" charset="0"/>
              </a:rPr>
              <a:t>Yasuda, et al. Lancet Oncol, 2011; Yasuda, et al. Science Trans Med, 2014, </a:t>
            </a:r>
            <a:r>
              <a:rPr kumimoji="0" lang="en-US" sz="1000" b="0" i="0" u="none" strike="noStrike" kern="1200" cap="none" spc="0" normalizeH="0" baseline="0" noProof="0" err="1">
                <a:ln>
                  <a:noFill/>
                </a:ln>
                <a:solidFill>
                  <a:srgbClr val="000000"/>
                </a:solidFill>
                <a:effectLst/>
                <a:uLnTx/>
                <a:uFillTx/>
                <a:latin typeface="Arial" charset="0"/>
                <a:ea typeface="Arial" charset="0"/>
                <a:cs typeface="Arial" charset="0"/>
                <a:sym typeface="Gill Sans" charset="0"/>
              </a:rPr>
              <a:t>Heymach</a:t>
            </a:r>
            <a:r>
              <a:rPr kumimoji="0" lang="en-US" sz="1000" b="0" i="0" u="none" strike="noStrike" kern="1200" cap="none" spc="0" normalizeH="0" baseline="0" noProof="0">
                <a:ln>
                  <a:noFill/>
                </a:ln>
                <a:solidFill>
                  <a:srgbClr val="000000"/>
                </a:solidFill>
                <a:effectLst/>
                <a:uLnTx/>
                <a:uFillTx/>
                <a:latin typeface="Arial" charset="0"/>
                <a:ea typeface="Arial" charset="0"/>
                <a:cs typeface="Arial" charset="0"/>
                <a:sym typeface="Gill Sans" charset="0"/>
              </a:rPr>
              <a:t> J, WCLC 2018</a:t>
            </a:r>
          </a:p>
        </p:txBody>
      </p:sp>
      <p:pic>
        <p:nvPicPr>
          <p:cNvPr id="12" name="Picture 11">
            <a:extLst>
              <a:ext uri="{FF2B5EF4-FFF2-40B4-BE49-F238E27FC236}">
                <a16:creationId xmlns:a16="http://schemas.microsoft.com/office/drawing/2014/main" id="{06C3F72C-362A-1144-94E6-426D8747B2EF}"/>
              </a:ext>
            </a:extLst>
          </p:cNvPr>
          <p:cNvPicPr>
            <a:picLocks noChangeAspect="1"/>
          </p:cNvPicPr>
          <p:nvPr/>
        </p:nvPicPr>
        <p:blipFill>
          <a:blip r:embed="rId5"/>
          <a:stretch>
            <a:fillRect/>
          </a:stretch>
        </p:blipFill>
        <p:spPr>
          <a:xfrm>
            <a:off x="674557" y="1356203"/>
            <a:ext cx="4504456" cy="5017463"/>
          </a:xfrm>
          <a:prstGeom prst="rect">
            <a:avLst/>
          </a:prstGeom>
        </p:spPr>
      </p:pic>
    </p:spTree>
    <p:extLst>
      <p:ext uri="{BB962C8B-B14F-4D97-AF65-F5344CB8AC3E}">
        <p14:creationId xmlns:p14="http://schemas.microsoft.com/office/powerpoint/2010/main" val="208042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E68628-8FE3-DF47-87CA-71C3FCDD8BE1}"/>
              </a:ext>
            </a:extLst>
          </p:cNvPr>
          <p:cNvSpPr/>
          <p:nvPr/>
        </p:nvSpPr>
        <p:spPr bwMode="auto">
          <a:xfrm>
            <a:off x="8922327" y="4876800"/>
            <a:ext cx="3103418" cy="19311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sp>
        <p:nvSpPr>
          <p:cNvPr id="2" name="Title 1">
            <a:extLst>
              <a:ext uri="{FF2B5EF4-FFF2-40B4-BE49-F238E27FC236}">
                <a16:creationId xmlns:a16="http://schemas.microsoft.com/office/drawing/2014/main" id="{2D05CC83-F3CC-394B-938E-CC9EFAD0DE8B}"/>
              </a:ext>
            </a:extLst>
          </p:cNvPr>
          <p:cNvSpPr>
            <a:spLocks noGrp="1"/>
          </p:cNvSpPr>
          <p:nvPr>
            <p:ph type="title"/>
          </p:nvPr>
        </p:nvSpPr>
        <p:spPr/>
        <p:txBody>
          <a:bodyPr/>
          <a:lstStyle/>
          <a:p>
            <a:r>
              <a:rPr lang="en-US" dirty="0"/>
              <a:t>Case 1, Part Two</a:t>
            </a:r>
          </a:p>
        </p:txBody>
      </p:sp>
      <p:sp>
        <p:nvSpPr>
          <p:cNvPr id="3" name="Content Placeholder 2">
            <a:extLst>
              <a:ext uri="{FF2B5EF4-FFF2-40B4-BE49-F238E27FC236}">
                <a16:creationId xmlns:a16="http://schemas.microsoft.com/office/drawing/2014/main" id="{363CC92B-B9B6-8542-914F-64D2DF04F5A4}"/>
              </a:ext>
            </a:extLst>
          </p:cNvPr>
          <p:cNvSpPr>
            <a:spLocks noGrp="1"/>
          </p:cNvSpPr>
          <p:nvPr>
            <p:ph idx="1"/>
          </p:nvPr>
        </p:nvSpPr>
        <p:spPr>
          <a:xfrm>
            <a:off x="406400" y="1524000"/>
            <a:ext cx="6526028" cy="4572000"/>
          </a:xfrm>
        </p:spPr>
        <p:txBody>
          <a:bodyPr/>
          <a:lstStyle/>
          <a:p>
            <a:r>
              <a:rPr lang="en-US" dirty="0"/>
              <a:t>55yo F with EGFR exon 20 insertion mutant lung adenocarcinoma (PD-L1 0%), RLL mass with lung, lymph and bone </a:t>
            </a:r>
            <a:r>
              <a:rPr lang="en-US" dirty="0" err="1"/>
              <a:t>mets</a:t>
            </a:r>
            <a:r>
              <a:rPr lang="en-US" dirty="0"/>
              <a:t> at diagnosis. </a:t>
            </a:r>
          </a:p>
          <a:p>
            <a:r>
              <a:rPr lang="en-US" dirty="0"/>
              <a:t>Received first-line carboplatin/pemetrexed chemotherapy, with initial response to treatment.</a:t>
            </a:r>
          </a:p>
          <a:p>
            <a:r>
              <a:rPr lang="en-US" dirty="0"/>
              <a:t>Progressed after 9 months on Carbo/</a:t>
            </a:r>
            <a:r>
              <a:rPr lang="en-US" dirty="0" err="1"/>
              <a:t>Pem</a:t>
            </a:r>
            <a:r>
              <a:rPr lang="en-US" dirty="0"/>
              <a:t> (4 cycles) followed by pemetrexed maintenance.</a:t>
            </a:r>
          </a:p>
          <a:p>
            <a:r>
              <a:rPr lang="en-US" dirty="0"/>
              <a:t>Restaging scans show increased RLL mass, new 3cm liver lesion. Brain MRI negative.</a:t>
            </a:r>
          </a:p>
          <a:p>
            <a:r>
              <a:rPr lang="en-US" dirty="0"/>
              <a:t>What treatment options should be considered?</a:t>
            </a:r>
          </a:p>
        </p:txBody>
      </p:sp>
      <p:pic>
        <p:nvPicPr>
          <p:cNvPr id="5" name="Picture 4" descr="A picture containing spectacles, goggles&#10;&#10;Description automatically generated">
            <a:extLst>
              <a:ext uri="{FF2B5EF4-FFF2-40B4-BE49-F238E27FC236}">
                <a16:creationId xmlns:a16="http://schemas.microsoft.com/office/drawing/2014/main" id="{1C9CD8C9-F7F7-774C-B907-9A6757E564E1}"/>
              </a:ext>
            </a:extLst>
          </p:cNvPr>
          <p:cNvPicPr>
            <a:picLocks noChangeAspect="1"/>
          </p:cNvPicPr>
          <p:nvPr/>
        </p:nvPicPr>
        <p:blipFill rotWithShape="1">
          <a:blip r:embed="rId2">
            <a:extLst>
              <a:ext uri="{28A0092B-C50C-407E-A947-70E740481C1C}">
                <a14:useLocalDpi xmlns:a14="http://schemas.microsoft.com/office/drawing/2010/main" val="0"/>
              </a:ext>
            </a:extLst>
          </a:blip>
          <a:srcRect l="18684" t="14786" r="19560" b="23349"/>
          <a:stretch/>
        </p:blipFill>
        <p:spPr>
          <a:xfrm>
            <a:off x="7902158" y="4281356"/>
            <a:ext cx="3613016" cy="2485282"/>
          </a:xfrm>
          <a:prstGeom prst="rect">
            <a:avLst/>
          </a:prstGeom>
        </p:spPr>
      </p:pic>
      <p:pic>
        <p:nvPicPr>
          <p:cNvPr id="7" name="Picture 6" descr="A picture containing text, white&#10;&#10;Description automatically generated">
            <a:extLst>
              <a:ext uri="{FF2B5EF4-FFF2-40B4-BE49-F238E27FC236}">
                <a16:creationId xmlns:a16="http://schemas.microsoft.com/office/drawing/2014/main" id="{1D3C0419-A58E-A942-8277-3926A92BE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158" y="1247512"/>
            <a:ext cx="3613016" cy="2964270"/>
          </a:xfrm>
          <a:prstGeom prst="rect">
            <a:avLst/>
          </a:prstGeom>
        </p:spPr>
      </p:pic>
    </p:spTree>
    <p:extLst>
      <p:ext uri="{BB962C8B-B14F-4D97-AF65-F5344CB8AC3E}">
        <p14:creationId xmlns:p14="http://schemas.microsoft.com/office/powerpoint/2010/main" val="2238542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E68628-8FE3-DF47-87CA-71C3FCDD8BE1}"/>
              </a:ext>
            </a:extLst>
          </p:cNvPr>
          <p:cNvSpPr/>
          <p:nvPr/>
        </p:nvSpPr>
        <p:spPr bwMode="auto">
          <a:xfrm>
            <a:off x="8922327" y="4876800"/>
            <a:ext cx="3103418" cy="19311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sp>
        <p:nvSpPr>
          <p:cNvPr id="2" name="Title 1">
            <a:extLst>
              <a:ext uri="{FF2B5EF4-FFF2-40B4-BE49-F238E27FC236}">
                <a16:creationId xmlns:a16="http://schemas.microsoft.com/office/drawing/2014/main" id="{2D05CC83-F3CC-394B-938E-CC9EFAD0DE8B}"/>
              </a:ext>
            </a:extLst>
          </p:cNvPr>
          <p:cNvSpPr>
            <a:spLocks noGrp="1"/>
          </p:cNvSpPr>
          <p:nvPr>
            <p:ph type="title"/>
          </p:nvPr>
        </p:nvSpPr>
        <p:spPr/>
        <p:txBody>
          <a:bodyPr/>
          <a:lstStyle/>
          <a:p>
            <a:r>
              <a:rPr lang="en-US" dirty="0"/>
              <a:t>Case 1, Part Two</a:t>
            </a:r>
          </a:p>
        </p:txBody>
      </p:sp>
      <p:sp>
        <p:nvSpPr>
          <p:cNvPr id="3" name="Content Placeholder 2">
            <a:extLst>
              <a:ext uri="{FF2B5EF4-FFF2-40B4-BE49-F238E27FC236}">
                <a16:creationId xmlns:a16="http://schemas.microsoft.com/office/drawing/2014/main" id="{363CC92B-B9B6-8542-914F-64D2DF04F5A4}"/>
              </a:ext>
            </a:extLst>
          </p:cNvPr>
          <p:cNvSpPr>
            <a:spLocks noGrp="1"/>
          </p:cNvSpPr>
          <p:nvPr>
            <p:ph idx="1"/>
          </p:nvPr>
        </p:nvSpPr>
        <p:spPr>
          <a:xfrm>
            <a:off x="406400" y="1524000"/>
            <a:ext cx="6526028" cy="4572000"/>
          </a:xfrm>
        </p:spPr>
        <p:txBody>
          <a:bodyPr>
            <a:normAutofit fontScale="92500" lnSpcReduction="10000"/>
          </a:bodyPr>
          <a:lstStyle/>
          <a:p>
            <a:r>
              <a:rPr lang="en-US" dirty="0"/>
              <a:t>55yo F with EGFR exon 20 insertion mutant lung adenocarcinoma (PD-L1 0%), RLL mass with lung, lymph and bone </a:t>
            </a:r>
            <a:r>
              <a:rPr lang="en-US" dirty="0" err="1"/>
              <a:t>mets</a:t>
            </a:r>
            <a:r>
              <a:rPr lang="en-US" dirty="0"/>
              <a:t> at diagnosis. </a:t>
            </a:r>
          </a:p>
          <a:p>
            <a:r>
              <a:rPr lang="en-US" dirty="0"/>
              <a:t>Progressed after 9 months on Carbo/</a:t>
            </a:r>
            <a:r>
              <a:rPr lang="en-US" dirty="0" err="1"/>
              <a:t>Pem</a:t>
            </a:r>
            <a:r>
              <a:rPr lang="en-US" dirty="0"/>
              <a:t> (4 cycles) followed by pemetrexed maintenance.</a:t>
            </a:r>
          </a:p>
          <a:p>
            <a:endParaRPr lang="en-US" dirty="0"/>
          </a:p>
          <a:p>
            <a:r>
              <a:rPr lang="en-US" dirty="0"/>
              <a:t>Enrolled in a second-line </a:t>
            </a:r>
            <a:r>
              <a:rPr lang="en-US" dirty="0" err="1"/>
              <a:t>mobocertinib</a:t>
            </a:r>
            <a:r>
              <a:rPr lang="en-US" dirty="0"/>
              <a:t> (TAK-788) clinical trial.</a:t>
            </a:r>
          </a:p>
          <a:p>
            <a:r>
              <a:rPr lang="en-US" dirty="0"/>
              <a:t>She had a partial response to </a:t>
            </a:r>
            <a:r>
              <a:rPr lang="en-US" dirty="0" err="1"/>
              <a:t>mobocertinib</a:t>
            </a:r>
            <a:r>
              <a:rPr lang="en-US" dirty="0"/>
              <a:t> and grade 2 rash and diarrhea. </a:t>
            </a:r>
          </a:p>
          <a:p>
            <a:r>
              <a:rPr lang="en-US" dirty="0"/>
              <a:t>Developed CNS and systemic (liver, lung) progression after 8 months on </a:t>
            </a:r>
            <a:r>
              <a:rPr lang="en-US" dirty="0" err="1"/>
              <a:t>mobocertinib</a:t>
            </a:r>
            <a:r>
              <a:rPr lang="en-US" dirty="0"/>
              <a:t>.</a:t>
            </a:r>
          </a:p>
        </p:txBody>
      </p:sp>
      <p:pic>
        <p:nvPicPr>
          <p:cNvPr id="5" name="Picture 4" descr="A picture containing spectacles, goggles&#10;&#10;Description automatically generated">
            <a:extLst>
              <a:ext uri="{FF2B5EF4-FFF2-40B4-BE49-F238E27FC236}">
                <a16:creationId xmlns:a16="http://schemas.microsoft.com/office/drawing/2014/main" id="{1C9CD8C9-F7F7-774C-B907-9A6757E564E1}"/>
              </a:ext>
            </a:extLst>
          </p:cNvPr>
          <p:cNvPicPr>
            <a:picLocks noChangeAspect="1"/>
          </p:cNvPicPr>
          <p:nvPr/>
        </p:nvPicPr>
        <p:blipFill rotWithShape="1">
          <a:blip r:embed="rId2">
            <a:extLst>
              <a:ext uri="{28A0092B-C50C-407E-A947-70E740481C1C}">
                <a14:useLocalDpi xmlns:a14="http://schemas.microsoft.com/office/drawing/2010/main" val="0"/>
              </a:ext>
            </a:extLst>
          </a:blip>
          <a:srcRect l="18684" t="14786" r="19560" b="23349"/>
          <a:stretch/>
        </p:blipFill>
        <p:spPr>
          <a:xfrm>
            <a:off x="7902158" y="4281356"/>
            <a:ext cx="3613016" cy="2485282"/>
          </a:xfrm>
          <a:prstGeom prst="rect">
            <a:avLst/>
          </a:prstGeom>
        </p:spPr>
      </p:pic>
      <p:pic>
        <p:nvPicPr>
          <p:cNvPr id="7" name="Picture 6" descr="A picture containing text, white&#10;&#10;Description automatically generated">
            <a:extLst>
              <a:ext uri="{FF2B5EF4-FFF2-40B4-BE49-F238E27FC236}">
                <a16:creationId xmlns:a16="http://schemas.microsoft.com/office/drawing/2014/main" id="{1D3C0419-A58E-A942-8277-3926A92BE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158" y="1247512"/>
            <a:ext cx="3613016" cy="2964270"/>
          </a:xfrm>
          <a:prstGeom prst="rect">
            <a:avLst/>
          </a:prstGeom>
        </p:spPr>
      </p:pic>
    </p:spTree>
    <p:extLst>
      <p:ext uri="{BB962C8B-B14F-4D97-AF65-F5344CB8AC3E}">
        <p14:creationId xmlns:p14="http://schemas.microsoft.com/office/powerpoint/2010/main" val="2039866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9AD1-1740-544D-894F-5A06C2A29A43}"/>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9FB4D9DA-073B-5F4D-A34D-0CCC53A0539C}"/>
              </a:ext>
            </a:extLst>
          </p:cNvPr>
          <p:cNvSpPr>
            <a:spLocks noGrp="1"/>
          </p:cNvSpPr>
          <p:nvPr>
            <p:ph idx="1"/>
          </p:nvPr>
        </p:nvSpPr>
        <p:spPr>
          <a:xfrm>
            <a:off x="279791" y="1524000"/>
            <a:ext cx="6824394" cy="4572000"/>
          </a:xfrm>
        </p:spPr>
        <p:txBody>
          <a:bodyPr/>
          <a:lstStyle/>
          <a:p>
            <a:r>
              <a:rPr lang="en-US" dirty="0"/>
              <a:t>67yo former smoker (20py, quit 10 </a:t>
            </a:r>
            <a:r>
              <a:rPr lang="en-US" dirty="0" err="1"/>
              <a:t>yrs</a:t>
            </a:r>
            <a:r>
              <a:rPr lang="en-US" dirty="0"/>
              <a:t> ago) with HTN, HLD presented with dyspnea.</a:t>
            </a:r>
          </a:p>
          <a:p>
            <a:r>
              <a:rPr lang="en-US" dirty="0"/>
              <a:t>CXR showed a large left pleural effusion.</a:t>
            </a:r>
          </a:p>
          <a:p>
            <a:r>
              <a:rPr lang="en-US" dirty="0"/>
              <a:t>Chest CT showed 1.8cm LUL mass with extensive pleural nodularity and left pleural effusion.</a:t>
            </a:r>
          </a:p>
          <a:p>
            <a:r>
              <a:rPr lang="en-US" dirty="0"/>
              <a:t>L thoracentesis cytology – adenocarcinoma</a:t>
            </a:r>
          </a:p>
          <a:p>
            <a:r>
              <a:rPr lang="en-US" dirty="0"/>
              <a:t>PD-L1 60% </a:t>
            </a:r>
          </a:p>
          <a:p>
            <a:r>
              <a:rPr lang="en-US" dirty="0"/>
              <a:t>NGS- EGFR exon 20 insertion (Pro772_His773dup)</a:t>
            </a:r>
          </a:p>
          <a:p>
            <a:endParaRPr lang="en-US" dirty="0"/>
          </a:p>
        </p:txBody>
      </p:sp>
      <p:pic>
        <p:nvPicPr>
          <p:cNvPr id="5" name="Picture 4" descr="A picture containing text&#10;&#10;Description automatically generated">
            <a:extLst>
              <a:ext uri="{FF2B5EF4-FFF2-40B4-BE49-F238E27FC236}">
                <a16:creationId xmlns:a16="http://schemas.microsoft.com/office/drawing/2014/main" id="{02C10FFD-79A9-5F4A-BE67-868C0A29B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539" y="2157046"/>
            <a:ext cx="3989461" cy="2831805"/>
          </a:xfrm>
          <a:prstGeom prst="rect">
            <a:avLst/>
          </a:prstGeom>
        </p:spPr>
      </p:pic>
    </p:spTree>
    <p:extLst>
      <p:ext uri="{BB962C8B-B14F-4D97-AF65-F5344CB8AC3E}">
        <p14:creationId xmlns:p14="http://schemas.microsoft.com/office/powerpoint/2010/main" val="3356585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9AD1-1740-544D-894F-5A06C2A29A43}"/>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9FB4D9DA-073B-5F4D-A34D-0CCC53A0539C}"/>
              </a:ext>
            </a:extLst>
          </p:cNvPr>
          <p:cNvSpPr>
            <a:spLocks noGrp="1"/>
          </p:cNvSpPr>
          <p:nvPr>
            <p:ph idx="1"/>
          </p:nvPr>
        </p:nvSpPr>
        <p:spPr>
          <a:xfrm>
            <a:off x="406400" y="1524000"/>
            <a:ext cx="6237468" cy="4886964"/>
          </a:xfrm>
        </p:spPr>
        <p:txBody>
          <a:bodyPr>
            <a:normAutofit fontScale="92500" lnSpcReduction="10000"/>
          </a:bodyPr>
          <a:lstStyle/>
          <a:p>
            <a:r>
              <a:rPr lang="en-US" dirty="0"/>
              <a:t>The patient received first-line Carbo/Pemetrexed but progressed after 6 months with increased pleural effusion.</a:t>
            </a:r>
          </a:p>
          <a:p>
            <a:r>
              <a:rPr lang="en-US" dirty="0"/>
              <a:t>He enrolled on a clinical trial of </a:t>
            </a:r>
            <a:r>
              <a:rPr lang="en-US" dirty="0" err="1"/>
              <a:t>amivantamab</a:t>
            </a:r>
            <a:r>
              <a:rPr lang="en-US" dirty="0"/>
              <a:t> as second-line therapy.</a:t>
            </a:r>
          </a:p>
          <a:p>
            <a:r>
              <a:rPr lang="en-US" dirty="0"/>
              <a:t>He had stable disease for seven months on </a:t>
            </a:r>
            <a:r>
              <a:rPr lang="en-US" dirty="0" err="1"/>
              <a:t>amivantamab</a:t>
            </a:r>
            <a:r>
              <a:rPr lang="en-US" dirty="0"/>
              <a:t>.</a:t>
            </a:r>
          </a:p>
          <a:p>
            <a:r>
              <a:rPr lang="en-US" dirty="0"/>
              <a:t>Treatment was complicated by grade 1 infusion reaction with first treatment (no recurrence), grade 1-2 rash.</a:t>
            </a:r>
          </a:p>
          <a:p>
            <a:r>
              <a:rPr lang="en-US" dirty="0"/>
              <a:t>Upon progression on </a:t>
            </a:r>
            <a:r>
              <a:rPr lang="en-US" dirty="0" err="1"/>
              <a:t>amivantamab</a:t>
            </a:r>
            <a:r>
              <a:rPr lang="en-US" dirty="0"/>
              <a:t>, he developed new liver and brain metastases. </a:t>
            </a:r>
          </a:p>
          <a:p>
            <a:r>
              <a:rPr lang="en-US" dirty="0"/>
              <a:t>What treatment options should be considered?</a:t>
            </a:r>
          </a:p>
        </p:txBody>
      </p:sp>
      <p:pic>
        <p:nvPicPr>
          <p:cNvPr id="6" name="Picture 5">
            <a:extLst>
              <a:ext uri="{FF2B5EF4-FFF2-40B4-BE49-F238E27FC236}">
                <a16:creationId xmlns:a16="http://schemas.microsoft.com/office/drawing/2014/main" id="{2D43CAED-60C5-0C4E-AEAE-4C9235A9D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910" y="3929421"/>
            <a:ext cx="2270693" cy="2481543"/>
          </a:xfrm>
          <a:prstGeom prst="rect">
            <a:avLst/>
          </a:prstGeom>
        </p:spPr>
      </p:pic>
      <p:pic>
        <p:nvPicPr>
          <p:cNvPr id="10" name="Picture 9">
            <a:extLst>
              <a:ext uri="{FF2B5EF4-FFF2-40B4-BE49-F238E27FC236}">
                <a16:creationId xmlns:a16="http://schemas.microsoft.com/office/drawing/2014/main" id="{2EFA7778-CB2B-1C42-9C2F-51E95D320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081" y="2585357"/>
            <a:ext cx="2270692" cy="2449286"/>
          </a:xfrm>
          <a:prstGeom prst="rect">
            <a:avLst/>
          </a:prstGeom>
        </p:spPr>
      </p:pic>
      <p:pic>
        <p:nvPicPr>
          <p:cNvPr id="8" name="Picture 7" descr="A close - up of a coin&#10;&#10;Description automatically generated">
            <a:extLst>
              <a:ext uri="{FF2B5EF4-FFF2-40B4-BE49-F238E27FC236}">
                <a16:creationId xmlns:a16="http://schemas.microsoft.com/office/drawing/2014/main" id="{59FD85CC-D8B8-4142-A495-F83362C4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638" y="1349667"/>
            <a:ext cx="2210430" cy="2449286"/>
          </a:xfrm>
          <a:prstGeom prst="rect">
            <a:avLst/>
          </a:prstGeom>
        </p:spPr>
      </p:pic>
      <p:sp>
        <p:nvSpPr>
          <p:cNvPr id="11" name="Oval 10">
            <a:extLst>
              <a:ext uri="{FF2B5EF4-FFF2-40B4-BE49-F238E27FC236}">
                <a16:creationId xmlns:a16="http://schemas.microsoft.com/office/drawing/2014/main" id="{4D299011-53E2-CC42-9DB9-075DBA59F07C}"/>
              </a:ext>
            </a:extLst>
          </p:cNvPr>
          <p:cNvSpPr/>
          <p:nvPr/>
        </p:nvSpPr>
        <p:spPr bwMode="auto">
          <a:xfrm>
            <a:off x="10532584" y="1735591"/>
            <a:ext cx="333375" cy="33337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Grande" charset="0"/>
              <a:ea typeface="ＭＳ Ｐゴシック" charset="-128"/>
            </a:endParaRPr>
          </a:p>
        </p:txBody>
      </p:sp>
      <p:sp>
        <p:nvSpPr>
          <p:cNvPr id="12" name="Oval 11">
            <a:extLst>
              <a:ext uri="{FF2B5EF4-FFF2-40B4-BE49-F238E27FC236}">
                <a16:creationId xmlns:a16="http://schemas.microsoft.com/office/drawing/2014/main" id="{AFF829A8-948F-5245-BDDB-E07826F43933}"/>
              </a:ext>
            </a:extLst>
          </p:cNvPr>
          <p:cNvSpPr/>
          <p:nvPr/>
        </p:nvSpPr>
        <p:spPr bwMode="auto">
          <a:xfrm>
            <a:off x="8398984" y="4126366"/>
            <a:ext cx="333375" cy="33337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Grande" charset="0"/>
              <a:ea typeface="ＭＳ Ｐゴシック" charset="-128"/>
            </a:endParaRPr>
          </a:p>
        </p:txBody>
      </p:sp>
      <p:sp>
        <p:nvSpPr>
          <p:cNvPr id="13" name="Oval 12">
            <a:extLst>
              <a:ext uri="{FF2B5EF4-FFF2-40B4-BE49-F238E27FC236}">
                <a16:creationId xmlns:a16="http://schemas.microsoft.com/office/drawing/2014/main" id="{DD09E6E6-A5AD-B74C-A1F0-FF9D37D317DF}"/>
              </a:ext>
            </a:extLst>
          </p:cNvPr>
          <p:cNvSpPr/>
          <p:nvPr/>
        </p:nvSpPr>
        <p:spPr bwMode="auto">
          <a:xfrm>
            <a:off x="7617934" y="5929312"/>
            <a:ext cx="333375" cy="33337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Grande" charset="0"/>
              <a:ea typeface="ＭＳ Ｐゴシック" charset="-128"/>
            </a:endParaRPr>
          </a:p>
        </p:txBody>
      </p:sp>
    </p:spTree>
    <p:extLst>
      <p:ext uri="{BB962C8B-B14F-4D97-AF65-F5344CB8AC3E}">
        <p14:creationId xmlns:p14="http://schemas.microsoft.com/office/powerpoint/2010/main" val="267044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680235-5B34-0248-A4D6-E36094528E62}"/>
              </a:ext>
            </a:extLst>
          </p:cNvPr>
          <p:cNvSpPr/>
          <p:nvPr/>
        </p:nvSpPr>
        <p:spPr bwMode="auto">
          <a:xfrm>
            <a:off x="9104243" y="4784322"/>
            <a:ext cx="2842592" cy="1987826"/>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Grande" charset="0"/>
              <a:ea typeface="ＭＳ Ｐゴシック" charset="-128"/>
              <a:cs typeface="+mn-cs"/>
            </a:endParaRPr>
          </a:p>
        </p:txBody>
      </p:sp>
      <p:graphicFrame>
        <p:nvGraphicFramePr>
          <p:cNvPr id="5" name="Content Placeholder 4">
            <a:extLst>
              <a:ext uri="{FF2B5EF4-FFF2-40B4-BE49-F238E27FC236}">
                <a16:creationId xmlns:a16="http://schemas.microsoft.com/office/drawing/2014/main" id="{E046CDB6-483F-B84F-83B7-36D81286E938}"/>
              </a:ext>
            </a:extLst>
          </p:cNvPr>
          <p:cNvGraphicFramePr>
            <a:graphicFrameLocks noGrp="1"/>
          </p:cNvGraphicFramePr>
          <p:nvPr>
            <p:ph idx="1"/>
          </p:nvPr>
        </p:nvGraphicFramePr>
        <p:xfrm>
          <a:off x="640860" y="1335014"/>
          <a:ext cx="4770908" cy="3057663"/>
        </p:xfrm>
        <a:graphic>
          <a:graphicData uri="http://schemas.openxmlformats.org/drawingml/2006/table">
            <a:tbl>
              <a:tblPr firstRow="1" bandRow="1">
                <a:tableStyleId>{68D230F3-CF80-4859-8CE7-A43EE81993B5}</a:tableStyleId>
              </a:tblPr>
              <a:tblGrid>
                <a:gridCol w="4770908">
                  <a:extLst>
                    <a:ext uri="{9D8B030D-6E8A-4147-A177-3AD203B41FA5}">
                      <a16:colId xmlns:a16="http://schemas.microsoft.com/office/drawing/2014/main" val="3601287979"/>
                    </a:ext>
                  </a:extLst>
                </a:gridCol>
              </a:tblGrid>
              <a:tr h="436809">
                <a:tc>
                  <a:txBody>
                    <a:bodyPr/>
                    <a:lstStyle/>
                    <a:p>
                      <a:r>
                        <a:rPr lang="en-US" dirty="0"/>
                        <a:t>SENSITIZING MUTATIONS</a:t>
                      </a:r>
                    </a:p>
                  </a:txBody>
                  <a:tcPr/>
                </a:tc>
                <a:extLst>
                  <a:ext uri="{0D108BD9-81ED-4DB2-BD59-A6C34878D82A}">
                    <a16:rowId xmlns:a16="http://schemas.microsoft.com/office/drawing/2014/main" val="1012290214"/>
                  </a:ext>
                </a:extLst>
              </a:tr>
              <a:tr h="436809">
                <a:tc>
                  <a:txBody>
                    <a:bodyPr/>
                    <a:lstStyle/>
                    <a:p>
                      <a:r>
                        <a:rPr lang="en-US" dirty="0"/>
                        <a:t>Exon 19 Deletion</a:t>
                      </a:r>
                    </a:p>
                  </a:txBody>
                  <a:tcPr/>
                </a:tc>
                <a:extLst>
                  <a:ext uri="{0D108BD9-81ED-4DB2-BD59-A6C34878D82A}">
                    <a16:rowId xmlns:a16="http://schemas.microsoft.com/office/drawing/2014/main" val="2384093173"/>
                  </a:ext>
                </a:extLst>
              </a:tr>
              <a:tr h="436809">
                <a:tc>
                  <a:txBody>
                    <a:bodyPr/>
                    <a:lstStyle/>
                    <a:p>
                      <a:r>
                        <a:rPr lang="en-US" dirty="0"/>
                        <a:t>L858R mutation </a:t>
                      </a:r>
                    </a:p>
                  </a:txBody>
                  <a:tcPr/>
                </a:tc>
                <a:extLst>
                  <a:ext uri="{0D108BD9-81ED-4DB2-BD59-A6C34878D82A}">
                    <a16:rowId xmlns:a16="http://schemas.microsoft.com/office/drawing/2014/main" val="435443046"/>
                  </a:ext>
                </a:extLst>
              </a:tr>
              <a:tr h="436809">
                <a:tc>
                  <a:txBody>
                    <a:bodyPr/>
                    <a:lstStyle/>
                    <a:p>
                      <a:r>
                        <a:rPr lang="en-US" dirty="0"/>
                        <a:t>T790M (resistance mutation in exon 20)</a:t>
                      </a:r>
                    </a:p>
                  </a:txBody>
                  <a:tcPr/>
                </a:tc>
                <a:extLst>
                  <a:ext uri="{0D108BD9-81ED-4DB2-BD59-A6C34878D82A}">
                    <a16:rowId xmlns:a16="http://schemas.microsoft.com/office/drawing/2014/main" val="2466673655"/>
                  </a:ext>
                </a:extLst>
              </a:tr>
              <a:tr h="436809">
                <a:tc>
                  <a:txBody>
                    <a:bodyPr/>
                    <a:lstStyle/>
                    <a:p>
                      <a:r>
                        <a:rPr lang="en-US" dirty="0"/>
                        <a:t>L861Q*</a:t>
                      </a:r>
                    </a:p>
                  </a:txBody>
                  <a:tcPr/>
                </a:tc>
                <a:extLst>
                  <a:ext uri="{0D108BD9-81ED-4DB2-BD59-A6C34878D82A}">
                    <a16:rowId xmlns:a16="http://schemas.microsoft.com/office/drawing/2014/main" val="2053923746"/>
                  </a:ext>
                </a:extLst>
              </a:tr>
              <a:tr h="436809">
                <a:tc>
                  <a:txBody>
                    <a:bodyPr/>
                    <a:lstStyle/>
                    <a:p>
                      <a:r>
                        <a:rPr lang="en-US" dirty="0"/>
                        <a:t>G719X*</a:t>
                      </a:r>
                    </a:p>
                  </a:txBody>
                  <a:tcPr/>
                </a:tc>
                <a:extLst>
                  <a:ext uri="{0D108BD9-81ED-4DB2-BD59-A6C34878D82A}">
                    <a16:rowId xmlns:a16="http://schemas.microsoft.com/office/drawing/2014/main" val="1347969953"/>
                  </a:ext>
                </a:extLst>
              </a:tr>
              <a:tr h="436809">
                <a:tc>
                  <a:txBody>
                    <a:bodyPr/>
                    <a:lstStyle/>
                    <a:p>
                      <a:r>
                        <a:rPr lang="en-US" dirty="0"/>
                        <a:t>S768I*</a:t>
                      </a:r>
                    </a:p>
                  </a:txBody>
                  <a:tcPr/>
                </a:tc>
                <a:extLst>
                  <a:ext uri="{0D108BD9-81ED-4DB2-BD59-A6C34878D82A}">
                    <a16:rowId xmlns:a16="http://schemas.microsoft.com/office/drawing/2014/main" val="1223960490"/>
                  </a:ext>
                </a:extLst>
              </a:tr>
            </a:tbl>
          </a:graphicData>
        </a:graphic>
      </p:graphicFrame>
      <p:sp>
        <p:nvSpPr>
          <p:cNvPr id="4" name="Title 3">
            <a:extLst>
              <a:ext uri="{FF2B5EF4-FFF2-40B4-BE49-F238E27FC236}">
                <a16:creationId xmlns:a16="http://schemas.microsoft.com/office/drawing/2014/main" id="{212D4FAD-790D-0048-A268-81F77112BC66}"/>
              </a:ext>
            </a:extLst>
          </p:cNvPr>
          <p:cNvSpPr>
            <a:spLocks noGrp="1"/>
          </p:cNvSpPr>
          <p:nvPr>
            <p:ph type="title"/>
          </p:nvPr>
        </p:nvSpPr>
        <p:spPr/>
        <p:txBody>
          <a:bodyPr/>
          <a:lstStyle/>
          <a:p>
            <a:r>
              <a:rPr lang="en-US" dirty="0"/>
              <a:t>Distinguishing between EGFR mutations in NSCLC</a:t>
            </a:r>
          </a:p>
        </p:txBody>
      </p:sp>
      <p:graphicFrame>
        <p:nvGraphicFramePr>
          <p:cNvPr id="6" name="Content Placeholder 4">
            <a:extLst>
              <a:ext uri="{FF2B5EF4-FFF2-40B4-BE49-F238E27FC236}">
                <a16:creationId xmlns:a16="http://schemas.microsoft.com/office/drawing/2014/main" id="{1FBA581B-2318-5D4B-A4F8-217AC04BD3A4}"/>
              </a:ext>
            </a:extLst>
          </p:cNvPr>
          <p:cNvGraphicFramePr>
            <a:graphicFrameLocks/>
          </p:cNvGraphicFramePr>
          <p:nvPr>
            <p:extLst>
              <p:ext uri="{D42A27DB-BD31-4B8C-83A1-F6EECF244321}">
                <p14:modId xmlns:p14="http://schemas.microsoft.com/office/powerpoint/2010/main" val="1355729318"/>
              </p:ext>
            </p:extLst>
          </p:nvPr>
        </p:nvGraphicFramePr>
        <p:xfrm>
          <a:off x="6251397" y="1335014"/>
          <a:ext cx="4770908" cy="5079038"/>
        </p:xfrm>
        <a:graphic>
          <a:graphicData uri="http://schemas.openxmlformats.org/drawingml/2006/table">
            <a:tbl>
              <a:tblPr firstRow="1" bandRow="1">
                <a:tableStyleId>{0E3FDE45-AF77-4B5C-9715-49D594BDF05E}</a:tableStyleId>
              </a:tblPr>
              <a:tblGrid>
                <a:gridCol w="4770908">
                  <a:extLst>
                    <a:ext uri="{9D8B030D-6E8A-4147-A177-3AD203B41FA5}">
                      <a16:colId xmlns:a16="http://schemas.microsoft.com/office/drawing/2014/main" val="3749248294"/>
                    </a:ext>
                  </a:extLst>
                </a:gridCol>
              </a:tblGrid>
              <a:tr h="446468">
                <a:tc>
                  <a:txBody>
                    <a:bodyPr/>
                    <a:lstStyle/>
                    <a:p>
                      <a:r>
                        <a:rPr lang="en-US" dirty="0"/>
                        <a:t>Exon 20 Insertions (not an exhaustive list)</a:t>
                      </a:r>
                    </a:p>
                  </a:txBody>
                  <a:tcPr/>
                </a:tc>
                <a:extLst>
                  <a:ext uri="{0D108BD9-81ED-4DB2-BD59-A6C34878D82A}">
                    <a16:rowId xmlns:a16="http://schemas.microsoft.com/office/drawing/2014/main" val="1012290214"/>
                  </a:ext>
                </a:extLst>
              </a:tr>
              <a:tr h="280363">
                <a:tc>
                  <a:txBody>
                    <a:bodyPr/>
                    <a:lstStyle/>
                    <a:p>
                      <a:r>
                        <a:rPr lang="en-US" dirty="0"/>
                        <a:t>A763_Y764insFQEA</a:t>
                      </a:r>
                    </a:p>
                  </a:txBody>
                  <a:tcPr/>
                </a:tc>
                <a:extLst>
                  <a:ext uri="{0D108BD9-81ED-4DB2-BD59-A6C34878D82A}">
                    <a16:rowId xmlns:a16="http://schemas.microsoft.com/office/drawing/2014/main" val="2384093173"/>
                  </a:ext>
                </a:extLst>
              </a:tr>
              <a:tr h="446468">
                <a:tc>
                  <a:txBody>
                    <a:bodyPr/>
                    <a:lstStyle/>
                    <a:p>
                      <a:r>
                        <a:rPr lang="en-US" dirty="0"/>
                        <a:t>A767_V769dup</a:t>
                      </a:r>
                    </a:p>
                  </a:txBody>
                  <a:tcPr/>
                </a:tc>
                <a:extLst>
                  <a:ext uri="{0D108BD9-81ED-4DB2-BD59-A6C34878D82A}">
                    <a16:rowId xmlns:a16="http://schemas.microsoft.com/office/drawing/2014/main" val="435443046"/>
                  </a:ext>
                </a:extLst>
              </a:tr>
              <a:tr h="446468">
                <a:tc>
                  <a:txBody>
                    <a:bodyPr/>
                    <a:lstStyle/>
                    <a:p>
                      <a:r>
                        <a:rPr lang="en-US" dirty="0"/>
                        <a:t>S768_D770dupSVD</a:t>
                      </a:r>
                    </a:p>
                  </a:txBody>
                  <a:tcPr/>
                </a:tc>
                <a:extLst>
                  <a:ext uri="{0D108BD9-81ED-4DB2-BD59-A6C34878D82A}">
                    <a16:rowId xmlns:a16="http://schemas.microsoft.com/office/drawing/2014/main" val="2466673655"/>
                  </a:ext>
                </a:extLst>
              </a:tr>
              <a:tr h="446468">
                <a:tc>
                  <a:txBody>
                    <a:bodyPr/>
                    <a:lstStyle/>
                    <a:p>
                      <a:r>
                        <a:rPr lang="en-US" dirty="0"/>
                        <a:t>V769_D770insASV</a:t>
                      </a:r>
                    </a:p>
                  </a:txBody>
                  <a:tcPr/>
                </a:tc>
                <a:extLst>
                  <a:ext uri="{0D108BD9-81ED-4DB2-BD59-A6C34878D82A}">
                    <a16:rowId xmlns:a16="http://schemas.microsoft.com/office/drawing/2014/main" val="1918438143"/>
                  </a:ext>
                </a:extLst>
              </a:tr>
              <a:tr h="446468">
                <a:tc>
                  <a:txBody>
                    <a:bodyPr/>
                    <a:lstStyle/>
                    <a:p>
                      <a:r>
                        <a:rPr lang="en-US" dirty="0"/>
                        <a:t>D770_N771ins..</a:t>
                      </a:r>
                    </a:p>
                  </a:txBody>
                  <a:tcPr/>
                </a:tc>
                <a:extLst>
                  <a:ext uri="{0D108BD9-81ED-4DB2-BD59-A6C34878D82A}">
                    <a16:rowId xmlns:a16="http://schemas.microsoft.com/office/drawing/2014/main" val="417640844"/>
                  </a:ext>
                </a:extLst>
              </a:tr>
              <a:tr h="695066">
                <a:tc>
                  <a:txBody>
                    <a:bodyPr/>
                    <a:lstStyle/>
                    <a:p>
                      <a:r>
                        <a:rPr lang="en-US" dirty="0"/>
                        <a:t>D770_P772dup</a:t>
                      </a:r>
                    </a:p>
                  </a:txBody>
                  <a:tcPr/>
                </a:tc>
                <a:extLst>
                  <a:ext uri="{0D108BD9-81ED-4DB2-BD59-A6C34878D82A}">
                    <a16:rowId xmlns:a16="http://schemas.microsoft.com/office/drawing/2014/main" val="1519345726"/>
                  </a:ext>
                </a:extLst>
              </a:tr>
              <a:tr h="446468">
                <a:tc>
                  <a:txBody>
                    <a:bodyPr/>
                    <a:lstStyle/>
                    <a:p>
                      <a:r>
                        <a:rPr lang="en-US" dirty="0"/>
                        <a:t>N771_H773dup</a:t>
                      </a:r>
                    </a:p>
                  </a:txBody>
                  <a:tcPr/>
                </a:tc>
                <a:extLst>
                  <a:ext uri="{0D108BD9-81ED-4DB2-BD59-A6C34878D82A}">
                    <a16:rowId xmlns:a16="http://schemas.microsoft.com/office/drawing/2014/main" val="1009091869"/>
                  </a:ext>
                </a:extLst>
              </a:tr>
              <a:tr h="446468">
                <a:tc>
                  <a:txBody>
                    <a:bodyPr/>
                    <a:lstStyle/>
                    <a:p>
                      <a:r>
                        <a:rPr lang="en-US" dirty="0"/>
                        <a:t>N771_P772ins…</a:t>
                      </a:r>
                    </a:p>
                  </a:txBody>
                  <a:tcPr/>
                </a:tc>
                <a:extLst>
                  <a:ext uri="{0D108BD9-81ED-4DB2-BD59-A6C34878D82A}">
                    <a16:rowId xmlns:a16="http://schemas.microsoft.com/office/drawing/2014/main" val="2242176600"/>
                  </a:ext>
                </a:extLst>
              </a:tr>
              <a:tr h="446468">
                <a:tc>
                  <a:txBody>
                    <a:bodyPr/>
                    <a:lstStyle/>
                    <a:p>
                      <a:r>
                        <a:rPr lang="en-US" dirty="0"/>
                        <a:t>P772_H773dupPH</a:t>
                      </a:r>
                    </a:p>
                  </a:txBody>
                  <a:tcPr/>
                </a:tc>
                <a:extLst>
                  <a:ext uri="{0D108BD9-81ED-4DB2-BD59-A6C34878D82A}">
                    <a16:rowId xmlns:a16="http://schemas.microsoft.com/office/drawing/2014/main" val="3645876314"/>
                  </a:ext>
                </a:extLst>
              </a:tr>
              <a:tr h="446468">
                <a:tc>
                  <a:txBody>
                    <a:bodyPr/>
                    <a:lstStyle/>
                    <a:p>
                      <a:r>
                        <a:rPr lang="en-US" dirty="0"/>
                        <a:t>V774ins</a:t>
                      </a:r>
                    </a:p>
                  </a:txBody>
                  <a:tcPr/>
                </a:tc>
                <a:extLst>
                  <a:ext uri="{0D108BD9-81ED-4DB2-BD59-A6C34878D82A}">
                    <a16:rowId xmlns:a16="http://schemas.microsoft.com/office/drawing/2014/main" val="3830062097"/>
                  </a:ext>
                </a:extLst>
              </a:tr>
            </a:tbl>
          </a:graphicData>
        </a:graphic>
      </p:graphicFrame>
      <p:sp>
        <p:nvSpPr>
          <p:cNvPr id="7" name="TextBox 6">
            <a:extLst>
              <a:ext uri="{FF2B5EF4-FFF2-40B4-BE49-F238E27FC236}">
                <a16:creationId xmlns:a16="http://schemas.microsoft.com/office/drawing/2014/main" id="{41069565-56B6-D544-988E-23DDE89E7108}"/>
              </a:ext>
            </a:extLst>
          </p:cNvPr>
          <p:cNvSpPr txBox="1"/>
          <p:nvPr/>
        </p:nvSpPr>
        <p:spPr>
          <a:xfrm>
            <a:off x="640859" y="4784322"/>
            <a:ext cx="50005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Calibri" panose="020F0502020204030204"/>
                <a:ea typeface="+mn-ea"/>
                <a:cs typeface="+mn-cs"/>
              </a:rPr>
              <a:t>*S768I, G719X, L861Q</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Uncommon, but sensitizing EGFR mutations.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Afatinib</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is FDA approved, and data for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osimertinib</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is emerging but promising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Ahn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ASCO 2018, Abstract 9050)</a:t>
            </a:r>
          </a:p>
        </p:txBody>
      </p:sp>
    </p:spTree>
    <p:extLst>
      <p:ext uri="{BB962C8B-B14F-4D97-AF65-F5344CB8AC3E}">
        <p14:creationId xmlns:p14="http://schemas.microsoft.com/office/powerpoint/2010/main" val="2810611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2389-863B-1C4F-8399-634BA141DC6F}"/>
              </a:ext>
            </a:extLst>
          </p:cNvPr>
          <p:cNvSpPr>
            <a:spLocks noGrp="1"/>
          </p:cNvSpPr>
          <p:nvPr>
            <p:ph type="title"/>
          </p:nvPr>
        </p:nvSpPr>
        <p:spPr/>
        <p:txBody>
          <a:bodyPr/>
          <a:lstStyle/>
          <a:p>
            <a:r>
              <a:rPr lang="en-US" dirty="0"/>
              <a:t>Why are </a:t>
            </a:r>
            <a:r>
              <a:rPr lang="en-US" i="1" dirty="0"/>
              <a:t>EGFR</a:t>
            </a:r>
            <a:r>
              <a:rPr lang="en-US" dirty="0"/>
              <a:t> exon 20 insertions challenging to target?</a:t>
            </a:r>
          </a:p>
        </p:txBody>
      </p:sp>
      <p:pic>
        <p:nvPicPr>
          <p:cNvPr id="4" name="Picture 3">
            <a:extLst>
              <a:ext uri="{FF2B5EF4-FFF2-40B4-BE49-F238E27FC236}">
                <a16:creationId xmlns:a16="http://schemas.microsoft.com/office/drawing/2014/main" id="{3D1E6E82-85CE-8347-9651-8455136DC248}"/>
              </a:ext>
            </a:extLst>
          </p:cNvPr>
          <p:cNvPicPr>
            <a:picLocks noChangeAspect="1"/>
          </p:cNvPicPr>
          <p:nvPr/>
        </p:nvPicPr>
        <p:blipFill>
          <a:blip r:embed="rId2"/>
          <a:stretch>
            <a:fillRect/>
          </a:stretch>
        </p:blipFill>
        <p:spPr>
          <a:xfrm>
            <a:off x="592422" y="1233465"/>
            <a:ext cx="4603033" cy="5160977"/>
          </a:xfrm>
          <a:prstGeom prst="rect">
            <a:avLst/>
          </a:prstGeom>
        </p:spPr>
      </p:pic>
      <p:sp>
        <p:nvSpPr>
          <p:cNvPr id="5" name="TextBox 4">
            <a:extLst>
              <a:ext uri="{FF2B5EF4-FFF2-40B4-BE49-F238E27FC236}">
                <a16:creationId xmlns:a16="http://schemas.microsoft.com/office/drawing/2014/main" id="{5C1A162A-4FD1-6F40-B568-D85EF9F8D5BB}"/>
              </a:ext>
            </a:extLst>
          </p:cNvPr>
          <p:cNvSpPr txBox="1"/>
          <p:nvPr/>
        </p:nvSpPr>
        <p:spPr>
          <a:xfrm>
            <a:off x="1" y="6601520"/>
            <a:ext cx="3507692" cy="256545"/>
          </a:xfrm>
          <a:prstGeom prst="rect">
            <a:avLst/>
          </a:prstGeom>
          <a:noFill/>
        </p:spPr>
        <p:txBody>
          <a:bodyPr wrap="none" lIns="91440" tIns="45720" rIns="91440" bIns="45720" rtlCol="0">
            <a:spAutoFit/>
          </a:bodyPr>
          <a:lstStyle/>
          <a:p>
            <a:r>
              <a:rPr lang="en-US" sz="1067" dirty="0" err="1"/>
              <a:t>Vyse</a:t>
            </a:r>
            <a:r>
              <a:rPr lang="en-US" sz="1067" dirty="0"/>
              <a:t> et al. </a:t>
            </a:r>
            <a:r>
              <a:rPr lang="en-US" sz="1067" i="1" dirty="0"/>
              <a:t>Signal Transduction and Targeted Therapy . </a:t>
            </a:r>
            <a:r>
              <a:rPr lang="en-US" sz="1067" dirty="0"/>
              <a:t>2019</a:t>
            </a:r>
          </a:p>
        </p:txBody>
      </p:sp>
      <p:pic>
        <p:nvPicPr>
          <p:cNvPr id="6" name="Picture 5">
            <a:extLst>
              <a:ext uri="{FF2B5EF4-FFF2-40B4-BE49-F238E27FC236}">
                <a16:creationId xmlns:a16="http://schemas.microsoft.com/office/drawing/2014/main" id="{5A496645-7BAD-A343-AF7D-DFEDA79332B2}"/>
              </a:ext>
            </a:extLst>
          </p:cNvPr>
          <p:cNvPicPr>
            <a:picLocks noChangeAspect="1"/>
          </p:cNvPicPr>
          <p:nvPr/>
        </p:nvPicPr>
        <p:blipFill rotWithShape="1">
          <a:blip r:embed="rId3"/>
          <a:srcRect r="48342"/>
          <a:stretch/>
        </p:blipFill>
        <p:spPr>
          <a:xfrm>
            <a:off x="6620661" y="1654197"/>
            <a:ext cx="4476831" cy="4010648"/>
          </a:xfrm>
          <a:prstGeom prst="rect">
            <a:avLst/>
          </a:prstGeom>
        </p:spPr>
      </p:pic>
      <p:sp>
        <p:nvSpPr>
          <p:cNvPr id="7" name="TextBox 6">
            <a:extLst>
              <a:ext uri="{FF2B5EF4-FFF2-40B4-BE49-F238E27FC236}">
                <a16:creationId xmlns:a16="http://schemas.microsoft.com/office/drawing/2014/main" id="{C2DBFF8C-736E-AB42-95AA-8E3BF1596DA5}"/>
              </a:ext>
            </a:extLst>
          </p:cNvPr>
          <p:cNvSpPr txBox="1"/>
          <p:nvPr/>
        </p:nvSpPr>
        <p:spPr>
          <a:xfrm>
            <a:off x="6096001" y="6535455"/>
            <a:ext cx="6854407" cy="256545"/>
          </a:xfrm>
          <a:prstGeom prst="rect">
            <a:avLst/>
          </a:prstGeom>
          <a:noFill/>
          <a:ln>
            <a:noFill/>
          </a:ln>
        </p:spPr>
        <p:txBody>
          <a:bodyPr wrap="square" lIns="91440" tIns="45720" rIns="91440" bIns="45720" rtlCol="0">
            <a:spAutoFit/>
          </a:bodyPr>
          <a:lstStyle/>
          <a:p>
            <a:pPr lvl="1"/>
            <a:r>
              <a:rPr lang="en-US" sz="1067" dirty="0"/>
              <a:t>Yasuda et al. </a:t>
            </a:r>
            <a:r>
              <a:rPr lang="en-US" sz="1067" i="1" dirty="0"/>
              <a:t>Science and Translational Medicine</a:t>
            </a:r>
            <a:r>
              <a:rPr lang="en-US" sz="1067" dirty="0"/>
              <a:t>. 2013</a:t>
            </a:r>
          </a:p>
        </p:txBody>
      </p:sp>
    </p:spTree>
    <p:extLst>
      <p:ext uri="{BB962C8B-B14F-4D97-AF65-F5344CB8AC3E}">
        <p14:creationId xmlns:p14="http://schemas.microsoft.com/office/powerpoint/2010/main" val="3229936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D4708B-BC81-E94B-8680-C460E6932B0C}"/>
              </a:ext>
            </a:extLst>
          </p:cNvPr>
          <p:cNvSpPr/>
          <p:nvPr/>
        </p:nvSpPr>
        <p:spPr bwMode="auto">
          <a:xfrm>
            <a:off x="9349408" y="5244134"/>
            <a:ext cx="2842592" cy="145111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sp>
        <p:nvSpPr>
          <p:cNvPr id="2" name="Title 1">
            <a:extLst>
              <a:ext uri="{FF2B5EF4-FFF2-40B4-BE49-F238E27FC236}">
                <a16:creationId xmlns:a16="http://schemas.microsoft.com/office/drawing/2014/main" id="{97AFD31F-12AF-4540-B2B3-FB6DD8623B5E}"/>
              </a:ext>
            </a:extLst>
          </p:cNvPr>
          <p:cNvSpPr>
            <a:spLocks noGrp="1"/>
          </p:cNvSpPr>
          <p:nvPr>
            <p:ph type="title"/>
          </p:nvPr>
        </p:nvSpPr>
        <p:spPr/>
        <p:txBody>
          <a:bodyPr/>
          <a:lstStyle/>
          <a:p>
            <a:r>
              <a:rPr lang="en-US" dirty="0"/>
              <a:t>Standard Therapies for </a:t>
            </a:r>
            <a:r>
              <a:rPr lang="en-US" i="1" dirty="0"/>
              <a:t>EGFR</a:t>
            </a:r>
            <a:r>
              <a:rPr lang="en-US" dirty="0"/>
              <a:t> Ins20</a:t>
            </a:r>
          </a:p>
        </p:txBody>
      </p:sp>
      <p:pic>
        <p:nvPicPr>
          <p:cNvPr id="5" name="Picture 4" descr="A screenshot of a cell phone&#10;&#10;Description automatically generated">
            <a:extLst>
              <a:ext uri="{FF2B5EF4-FFF2-40B4-BE49-F238E27FC236}">
                <a16:creationId xmlns:a16="http://schemas.microsoft.com/office/drawing/2014/main" id="{9EA3E3BB-64B0-8F4C-BEBE-B3E66E4F2E38}"/>
              </a:ext>
            </a:extLst>
          </p:cNvPr>
          <p:cNvPicPr>
            <a:picLocks noChangeAspect="1"/>
          </p:cNvPicPr>
          <p:nvPr/>
        </p:nvPicPr>
        <p:blipFill>
          <a:blip r:embed="rId2"/>
          <a:stretch>
            <a:fillRect/>
          </a:stretch>
        </p:blipFill>
        <p:spPr>
          <a:xfrm>
            <a:off x="7358227" y="1811153"/>
            <a:ext cx="4511428" cy="3024903"/>
          </a:xfrm>
          <a:prstGeom prst="rect">
            <a:avLst/>
          </a:prstGeom>
        </p:spPr>
      </p:pic>
      <p:sp>
        <p:nvSpPr>
          <p:cNvPr id="6" name="Content Placeholder 3">
            <a:extLst>
              <a:ext uri="{FF2B5EF4-FFF2-40B4-BE49-F238E27FC236}">
                <a16:creationId xmlns:a16="http://schemas.microsoft.com/office/drawing/2014/main" id="{6C62D45A-E81A-DD4A-801B-0F2D24BBED02}"/>
              </a:ext>
            </a:extLst>
          </p:cNvPr>
          <p:cNvSpPr txBox="1">
            <a:spLocks/>
          </p:cNvSpPr>
          <p:nvPr/>
        </p:nvSpPr>
        <p:spPr bwMode="auto">
          <a:xfrm>
            <a:off x="406400" y="1459010"/>
            <a:ext cx="6543040" cy="53989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1" fontAlgn="base" hangingPunct="1">
              <a:spcBef>
                <a:spcPct val="0"/>
              </a:spcBef>
              <a:spcAft>
                <a:spcPts val="1200"/>
              </a:spcAft>
              <a:buClr>
                <a:srgbClr val="003366"/>
              </a:buClr>
              <a:buSzPct val="85000"/>
              <a:buFont typeface="Times" charset="0"/>
              <a:buChar char="•"/>
              <a:defRPr sz="2800">
                <a:solidFill>
                  <a:schemeClr val="tx1"/>
                </a:solidFill>
                <a:latin typeface="Calibri" charset="0"/>
                <a:ea typeface="Calibri" charset="0"/>
                <a:cs typeface="Calibri" charset="0"/>
              </a:defRPr>
            </a:lvl1pPr>
            <a:lvl2pPr marL="742950" indent="-285750" algn="l" rtl="0" eaLnBrk="1" fontAlgn="base" hangingPunct="1">
              <a:spcBef>
                <a:spcPct val="0"/>
              </a:spcBef>
              <a:spcAft>
                <a:spcPts val="1200"/>
              </a:spcAft>
              <a:buClr>
                <a:srgbClr val="003366"/>
              </a:buClr>
              <a:buSzPct val="85000"/>
              <a:buChar char="–"/>
              <a:defRPr sz="2400">
                <a:solidFill>
                  <a:schemeClr val="tx1"/>
                </a:solidFill>
                <a:latin typeface="Calibri" charset="0"/>
                <a:ea typeface="Calibri" charset="0"/>
                <a:cs typeface="Calibri" charset="0"/>
              </a:defRPr>
            </a:lvl2pPr>
            <a:lvl3pPr marL="1143000" indent="-228600" algn="l" rtl="0" eaLnBrk="1" fontAlgn="base" hangingPunct="1">
              <a:spcBef>
                <a:spcPct val="0"/>
              </a:spcBef>
              <a:spcAft>
                <a:spcPts val="1200"/>
              </a:spcAft>
              <a:buClr>
                <a:srgbClr val="003366"/>
              </a:buClr>
              <a:buSzPct val="85000"/>
              <a:buFont typeface="Times" charset="0"/>
              <a:buChar char="•"/>
              <a:defRPr sz="2000">
                <a:solidFill>
                  <a:schemeClr val="tx1"/>
                </a:solidFill>
                <a:latin typeface="Calibri" charset="0"/>
                <a:ea typeface="Calibri" charset="0"/>
                <a:cs typeface="Calibri" charset="0"/>
              </a:defRPr>
            </a:lvl3pPr>
            <a:lvl4pPr marL="1600200" indent="-228600" algn="l" rtl="0" eaLnBrk="1" fontAlgn="base" hangingPunct="1">
              <a:spcBef>
                <a:spcPct val="0"/>
              </a:spcBef>
              <a:spcAft>
                <a:spcPts val="1200"/>
              </a:spcAft>
              <a:buClr>
                <a:srgbClr val="003366"/>
              </a:buClr>
              <a:buChar char="–"/>
              <a:defRPr sz="1800">
                <a:solidFill>
                  <a:schemeClr val="tx1"/>
                </a:solidFill>
                <a:latin typeface="Calibri" charset="0"/>
                <a:ea typeface="Calibri" charset="0"/>
                <a:cs typeface="Calibri" charset="0"/>
              </a:defRPr>
            </a:lvl4pPr>
            <a:lvl5pPr marL="2057400" indent="-228600" algn="l" rtl="0" eaLnBrk="1" fontAlgn="base" hangingPunct="1">
              <a:spcBef>
                <a:spcPct val="0"/>
              </a:spcBef>
              <a:spcAft>
                <a:spcPts val="1200"/>
              </a:spcAft>
              <a:buClr>
                <a:srgbClr val="003366"/>
              </a:buClr>
              <a:buChar char="»"/>
              <a:defRPr sz="1800">
                <a:solidFill>
                  <a:schemeClr val="tx1"/>
                </a:solidFill>
                <a:latin typeface="Calibri" charset="0"/>
                <a:ea typeface="Calibri" charset="0"/>
                <a:cs typeface="Calibri" charset="0"/>
              </a:defRPr>
            </a:lvl5pPr>
            <a:lvl6pPr marL="2514600" indent="-228600" algn="l" rtl="0" eaLnBrk="1" fontAlgn="base" hangingPunct="1">
              <a:spcBef>
                <a:spcPct val="0"/>
              </a:spcBef>
              <a:spcAft>
                <a:spcPct val="20000"/>
              </a:spcAft>
              <a:defRPr sz="1800">
                <a:solidFill>
                  <a:schemeClr val="tx1"/>
                </a:solidFill>
                <a:latin typeface="+mn-lt"/>
                <a:ea typeface="+mn-ea"/>
              </a:defRPr>
            </a:lvl6pPr>
            <a:lvl7pPr marL="2971800" indent="-228600" algn="l" rtl="0" eaLnBrk="1" fontAlgn="base" hangingPunct="1">
              <a:spcBef>
                <a:spcPct val="0"/>
              </a:spcBef>
              <a:spcAft>
                <a:spcPct val="20000"/>
              </a:spcAft>
              <a:defRPr sz="1800">
                <a:solidFill>
                  <a:schemeClr val="tx1"/>
                </a:solidFill>
                <a:latin typeface="+mn-lt"/>
                <a:ea typeface="+mn-ea"/>
              </a:defRPr>
            </a:lvl7pPr>
            <a:lvl8pPr marL="3429000" indent="-228600" algn="l" rtl="0" eaLnBrk="1" fontAlgn="base" hangingPunct="1">
              <a:spcBef>
                <a:spcPct val="0"/>
              </a:spcBef>
              <a:spcAft>
                <a:spcPct val="20000"/>
              </a:spcAft>
              <a:defRPr sz="1800">
                <a:solidFill>
                  <a:schemeClr val="tx1"/>
                </a:solidFill>
                <a:latin typeface="+mn-lt"/>
                <a:ea typeface="+mn-ea"/>
              </a:defRPr>
            </a:lvl8pPr>
            <a:lvl9pPr marL="3886200" indent="-228600" algn="l" rtl="0" eaLnBrk="1" fontAlgn="base" hangingPunct="1">
              <a:spcBef>
                <a:spcPct val="0"/>
              </a:spcBef>
              <a:spcAft>
                <a:spcPct val="20000"/>
              </a:spcAft>
              <a:defRPr sz="1800">
                <a:solidFill>
                  <a:schemeClr val="tx1"/>
                </a:solidFill>
                <a:latin typeface="+mn-lt"/>
                <a:ea typeface="+mn-ea"/>
              </a:defRPr>
            </a:lvl9pPr>
          </a:lstStyle>
          <a:p>
            <a:pPr lvl="0">
              <a:defRPr/>
            </a:pPr>
            <a:r>
              <a:rPr lang="en-US" sz="2400" kern="0" dirty="0">
                <a:solidFill>
                  <a:srgbClr val="000000"/>
                </a:solidFill>
                <a:latin typeface="Calibri" panose="020F0502020204030204" pitchFamily="34" charset="0"/>
                <a:cs typeface="Calibri" panose="020F0502020204030204" pitchFamily="34" charset="0"/>
              </a:rPr>
              <a:t>Exon 20 insertions are generally refractory to 1st and 2nd generation EGFR TKIs</a:t>
            </a:r>
          </a:p>
          <a:p>
            <a:pPr lvl="1">
              <a:defRPr/>
            </a:pPr>
            <a:r>
              <a:rPr lang="en-US" sz="2000" kern="0" dirty="0">
                <a:solidFill>
                  <a:srgbClr val="000000"/>
                </a:solidFill>
                <a:latin typeface="Calibri" panose="020F0502020204030204" pitchFamily="34" charset="0"/>
                <a:cs typeface="Calibri" panose="020F0502020204030204" pitchFamily="34" charset="0"/>
              </a:rPr>
              <a:t>Erlotinib/Gefitinib: </a:t>
            </a:r>
            <a:r>
              <a:rPr lang="en-US" sz="2000" kern="0" dirty="0" err="1">
                <a:solidFill>
                  <a:srgbClr val="000000"/>
                </a:solidFill>
                <a:latin typeface="Calibri" panose="020F0502020204030204" pitchFamily="34" charset="0"/>
                <a:cs typeface="Calibri" panose="020F0502020204030204" pitchFamily="34" charset="0"/>
              </a:rPr>
              <a:t>mPFS</a:t>
            </a:r>
            <a:r>
              <a:rPr lang="en-US" sz="2000" kern="0" dirty="0">
                <a:solidFill>
                  <a:srgbClr val="000000"/>
                </a:solidFill>
                <a:latin typeface="Calibri" panose="020F0502020204030204" pitchFamily="34" charset="0"/>
                <a:cs typeface="Calibri" panose="020F0502020204030204" pitchFamily="34" charset="0"/>
              </a:rPr>
              <a:t> 1.5-2 </a:t>
            </a:r>
            <a:r>
              <a:rPr lang="en-US" sz="2000" kern="0" dirty="0" err="1">
                <a:solidFill>
                  <a:srgbClr val="000000"/>
                </a:solidFill>
                <a:latin typeface="Calibri" panose="020F0502020204030204" pitchFamily="34" charset="0"/>
                <a:cs typeface="Calibri" panose="020F0502020204030204" pitchFamily="34" charset="0"/>
              </a:rPr>
              <a:t>mos</a:t>
            </a:r>
            <a:endParaRPr lang="en-US" sz="2000" kern="0" dirty="0">
              <a:solidFill>
                <a:srgbClr val="000000"/>
              </a:solidFill>
              <a:latin typeface="Calibri" panose="020F0502020204030204" pitchFamily="34" charset="0"/>
              <a:cs typeface="Calibri" panose="020F0502020204030204" pitchFamily="34" charset="0"/>
            </a:endParaRPr>
          </a:p>
          <a:p>
            <a:pPr lvl="1">
              <a:defRPr/>
            </a:pPr>
            <a:r>
              <a:rPr lang="en-US" sz="2400" kern="0" dirty="0" err="1">
                <a:solidFill>
                  <a:srgbClr val="000000"/>
                </a:solidFill>
                <a:latin typeface="Calibri" panose="020F0502020204030204" pitchFamily="34" charset="0"/>
                <a:cs typeface="Calibri" panose="020F0502020204030204" pitchFamily="34" charset="0"/>
              </a:rPr>
              <a:t>Afatinib</a:t>
            </a:r>
            <a:r>
              <a:rPr lang="en-US" sz="2400" kern="0" dirty="0">
                <a:solidFill>
                  <a:srgbClr val="000000"/>
                </a:solidFill>
                <a:latin typeface="Calibri" panose="020F0502020204030204" pitchFamily="34" charset="0"/>
                <a:cs typeface="Calibri" panose="020F0502020204030204" pitchFamily="34" charset="0"/>
              </a:rPr>
              <a:t>: </a:t>
            </a:r>
            <a:r>
              <a:rPr lang="en-US" sz="2400" kern="0" dirty="0" err="1">
                <a:solidFill>
                  <a:srgbClr val="000000"/>
                </a:solidFill>
                <a:latin typeface="Calibri" panose="020F0502020204030204" pitchFamily="34" charset="0"/>
                <a:cs typeface="Calibri" panose="020F0502020204030204" pitchFamily="34" charset="0"/>
              </a:rPr>
              <a:t>mPFS</a:t>
            </a:r>
            <a:r>
              <a:rPr lang="en-US" sz="2400" kern="0" dirty="0">
                <a:solidFill>
                  <a:srgbClr val="000000"/>
                </a:solidFill>
                <a:latin typeface="Calibri" panose="020F0502020204030204" pitchFamily="34" charset="0"/>
                <a:cs typeface="Calibri" panose="020F0502020204030204" pitchFamily="34" charset="0"/>
              </a:rPr>
              <a:t> 2.9 </a:t>
            </a:r>
            <a:r>
              <a:rPr lang="en-US" sz="2400" kern="0" dirty="0" err="1">
                <a:solidFill>
                  <a:srgbClr val="000000"/>
                </a:solidFill>
                <a:latin typeface="Calibri" panose="020F0502020204030204" pitchFamily="34" charset="0"/>
                <a:cs typeface="Calibri" panose="020F0502020204030204" pitchFamily="34" charset="0"/>
              </a:rPr>
              <a:t>mos</a:t>
            </a:r>
            <a:endParaRPr lang="en-US" sz="2400" kern="0" dirty="0">
              <a:solidFill>
                <a:srgbClr val="000000"/>
              </a:solidFill>
              <a:latin typeface="Calibri" panose="020F0502020204030204" pitchFamily="34" charset="0"/>
              <a:cs typeface="Calibri" panose="020F0502020204030204" pitchFamily="34" charset="0"/>
            </a:endParaRPr>
          </a:p>
          <a:p>
            <a:pPr lvl="1">
              <a:defRPr/>
            </a:pPr>
            <a:endParaRPr lang="en-US" sz="1100" kern="0" dirty="0">
              <a:solidFill>
                <a:srgbClr val="000000"/>
              </a:solidFill>
              <a:latin typeface="Calibri" panose="020F0502020204030204" pitchFamily="34" charset="0"/>
              <a:cs typeface="Calibri" panose="020F0502020204030204" pitchFamily="34" charset="0"/>
            </a:endParaRPr>
          </a:p>
          <a:p>
            <a:pPr lvl="0">
              <a:defRPr/>
            </a:pPr>
            <a:r>
              <a:rPr lang="en-US" sz="2400" kern="0" dirty="0">
                <a:solidFill>
                  <a:srgbClr val="000000"/>
                </a:solidFill>
                <a:latin typeface="Calibri" panose="020F0502020204030204" pitchFamily="34" charset="0"/>
                <a:cs typeface="Calibri" panose="020F0502020204030204" pitchFamily="34" charset="0"/>
              </a:rPr>
              <a:t>The </a:t>
            </a:r>
            <a:r>
              <a:rPr lang="en-US" sz="2400" b="1" kern="0" dirty="0">
                <a:solidFill>
                  <a:srgbClr val="000000"/>
                </a:solidFill>
                <a:latin typeface="Calibri" panose="020F0502020204030204" pitchFamily="34" charset="0"/>
                <a:cs typeface="Calibri" panose="020F0502020204030204" pitchFamily="34" charset="0"/>
              </a:rPr>
              <a:t>A763_Y764insFQEA </a:t>
            </a:r>
            <a:r>
              <a:rPr lang="en-US" sz="2400" kern="0" dirty="0">
                <a:solidFill>
                  <a:srgbClr val="000000"/>
                </a:solidFill>
                <a:latin typeface="Calibri" panose="020F0502020204030204" pitchFamily="34" charset="0"/>
                <a:cs typeface="Calibri" panose="020F0502020204030204" pitchFamily="34" charset="0"/>
              </a:rPr>
              <a:t>is an exception which is sensitive to 1st/2nd gen EGFR TKIs</a:t>
            </a:r>
          </a:p>
          <a:p>
            <a:pPr lvl="0">
              <a:defRPr/>
            </a:pPr>
            <a:r>
              <a:rPr lang="en-US" sz="2400" kern="0" dirty="0">
                <a:solidFill>
                  <a:srgbClr val="000000"/>
                </a:solidFill>
                <a:latin typeface="Calibri" panose="020F0502020204030204" pitchFamily="34" charset="0"/>
                <a:cs typeface="Calibri" panose="020F0502020204030204" pitchFamily="34" charset="0"/>
              </a:rPr>
              <a:t>Chemotherapy is currently the standard-of-care.</a:t>
            </a:r>
          </a:p>
          <a:p>
            <a:pPr lvl="0">
              <a:defRPr/>
            </a:pPr>
            <a:r>
              <a:rPr lang="en-US" sz="2400" kern="0" dirty="0">
                <a:solidFill>
                  <a:srgbClr val="000000"/>
                </a:solidFill>
                <a:latin typeface="Calibri" panose="020F0502020204030204" pitchFamily="34" charset="0"/>
                <a:cs typeface="Calibri" panose="020F0502020204030204" pitchFamily="34" charset="0"/>
              </a:rPr>
              <a:t>Several targeted therapy options are currently in clinical trials:</a:t>
            </a:r>
          </a:p>
          <a:p>
            <a:pPr lvl="1">
              <a:defRPr/>
            </a:pPr>
            <a:r>
              <a:rPr lang="en-US" sz="2000" kern="0" dirty="0" err="1">
                <a:solidFill>
                  <a:srgbClr val="000000"/>
                </a:solidFill>
                <a:latin typeface="Calibri" panose="020F0502020204030204" pitchFamily="34" charset="0"/>
                <a:cs typeface="Calibri" panose="020F0502020204030204" pitchFamily="34" charset="0"/>
              </a:rPr>
              <a:t>Poziotinib</a:t>
            </a:r>
            <a:endParaRPr lang="en-US" sz="2000" kern="0" dirty="0">
              <a:solidFill>
                <a:srgbClr val="000000"/>
              </a:solidFill>
              <a:latin typeface="Calibri" panose="020F0502020204030204" pitchFamily="34" charset="0"/>
              <a:cs typeface="Calibri" panose="020F0502020204030204" pitchFamily="34" charset="0"/>
            </a:endParaRPr>
          </a:p>
          <a:p>
            <a:pPr lvl="1">
              <a:defRPr/>
            </a:pPr>
            <a:r>
              <a:rPr lang="en-US" sz="2000" kern="0" dirty="0" err="1">
                <a:solidFill>
                  <a:srgbClr val="000000"/>
                </a:solidFill>
                <a:latin typeface="Calibri" panose="020F0502020204030204" pitchFamily="34" charset="0"/>
                <a:cs typeface="Calibri" panose="020F0502020204030204" pitchFamily="34" charset="0"/>
              </a:rPr>
              <a:t>Mobocertinib</a:t>
            </a:r>
            <a:r>
              <a:rPr lang="en-US" sz="2000" kern="0" dirty="0">
                <a:solidFill>
                  <a:srgbClr val="000000"/>
                </a:solidFill>
                <a:latin typeface="Calibri" panose="020F0502020204030204" pitchFamily="34" charset="0"/>
                <a:cs typeface="Calibri" panose="020F0502020204030204" pitchFamily="34" charset="0"/>
              </a:rPr>
              <a:t> (TAK-788)</a:t>
            </a:r>
          </a:p>
          <a:p>
            <a:pPr lvl="1">
              <a:defRPr/>
            </a:pPr>
            <a:r>
              <a:rPr lang="en-US" sz="2000" kern="0" dirty="0" err="1">
                <a:solidFill>
                  <a:srgbClr val="000000"/>
                </a:solidFill>
                <a:latin typeface="Calibri" panose="020F0502020204030204" pitchFamily="34" charset="0"/>
                <a:cs typeface="Calibri" panose="020F0502020204030204" pitchFamily="34" charset="0"/>
              </a:rPr>
              <a:t>Osimertinib</a:t>
            </a:r>
            <a:endParaRPr lang="en-US" sz="2000" kern="0" dirty="0">
              <a:solidFill>
                <a:srgbClr val="000000"/>
              </a:solidFill>
              <a:latin typeface="Calibri" panose="020F0502020204030204" pitchFamily="34" charset="0"/>
              <a:cs typeface="Calibri" panose="020F0502020204030204" pitchFamily="34" charset="0"/>
            </a:endParaRPr>
          </a:p>
          <a:p>
            <a:pPr lvl="0">
              <a:defRPr/>
            </a:pPr>
            <a:r>
              <a:rPr lang="en-US" sz="2400" kern="0" dirty="0">
                <a:solidFill>
                  <a:srgbClr val="000000"/>
                </a:solidFill>
                <a:latin typeface="Calibri" panose="020F0502020204030204" pitchFamily="34" charset="0"/>
                <a:cs typeface="Calibri" panose="020F0502020204030204" pitchFamily="34" charset="0"/>
              </a:rPr>
              <a:t>The role of immunotherapy for patients with EGFR mutations (including ins20) is unknown.</a:t>
            </a:r>
          </a:p>
          <a:p>
            <a:pPr lvl="0">
              <a:defRPr/>
            </a:pPr>
            <a:endParaRPr lang="en-US" sz="2400" kern="0" dirty="0">
              <a:solidFill>
                <a:srgbClr val="000000"/>
              </a:solidFill>
              <a:latin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1200"/>
              </a:spcAft>
              <a:buClr>
                <a:srgbClr val="003366"/>
              </a:buClr>
              <a:buSzPct val="85000"/>
              <a:buFont typeface="Times"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9121090-4C3B-9C49-893B-5B058B0FB55D}"/>
              </a:ext>
            </a:extLst>
          </p:cNvPr>
          <p:cNvSpPr/>
          <p:nvPr/>
        </p:nvSpPr>
        <p:spPr>
          <a:xfrm>
            <a:off x="9349408" y="6379502"/>
            <a:ext cx="6096000" cy="276999"/>
          </a:xfrm>
          <a:prstGeom prst="rect">
            <a:avLst/>
          </a:prstGeom>
        </p:spPr>
        <p:txBody>
          <a:bodyPr>
            <a:spAutoFit/>
          </a:bodyPr>
          <a:lstStyle/>
          <a:p>
            <a:r>
              <a:rPr lang="en-US" sz="1200" dirty="0">
                <a:latin typeface="Calibri" panose="020F0502020204030204" pitchFamily="34" charset="0"/>
                <a:ea typeface="Arial" charset="0"/>
                <a:cs typeface="Calibri" panose="020F0502020204030204" pitchFamily="34" charset="0"/>
              </a:rPr>
              <a:t>1. Yasuda, et al. Science Trans Med, 2014</a:t>
            </a:r>
            <a:endParaRPr lang="en-US" sz="12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B2950ED-3C63-634C-A33B-710731D7BEDE}"/>
              </a:ext>
            </a:extLst>
          </p:cNvPr>
          <p:cNvSpPr txBox="1"/>
          <p:nvPr/>
        </p:nvSpPr>
        <p:spPr>
          <a:xfrm>
            <a:off x="7867331" y="5066899"/>
            <a:ext cx="4020973" cy="369332"/>
          </a:xfrm>
          <a:prstGeom prst="rect">
            <a:avLst/>
          </a:prstGeom>
          <a:noFill/>
        </p:spPr>
        <p:txBody>
          <a:bodyPr wrap="none" rtlCol="0">
            <a:spAutoFit/>
          </a:bodyPr>
          <a:lstStyle/>
          <a:p>
            <a:r>
              <a:rPr lang="en-US" b="1" dirty="0"/>
              <a:t>Best Response to Erlotinib and Gefitinib</a:t>
            </a:r>
            <a:r>
              <a:rPr lang="en-US" b="1" baseline="30000" dirty="0"/>
              <a:t>1</a:t>
            </a:r>
          </a:p>
        </p:txBody>
      </p:sp>
    </p:spTree>
    <p:extLst>
      <p:ext uri="{BB962C8B-B14F-4D97-AF65-F5344CB8AC3E}">
        <p14:creationId xmlns:p14="http://schemas.microsoft.com/office/powerpoint/2010/main" val="3779216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4DCB-6A5B-4A07-AE98-C7330C7910F0}"/>
              </a:ext>
            </a:extLst>
          </p:cNvPr>
          <p:cNvSpPr>
            <a:spLocks noGrp="1"/>
          </p:cNvSpPr>
          <p:nvPr>
            <p:ph type="title"/>
          </p:nvPr>
        </p:nvSpPr>
        <p:spPr/>
        <p:txBody>
          <a:bodyPr/>
          <a:lstStyle/>
          <a:p>
            <a:r>
              <a:rPr lang="en-US" dirty="0"/>
              <a:t>Emerging Targeted Therapies for </a:t>
            </a:r>
            <a:r>
              <a:rPr lang="en-US" i="1" dirty="0"/>
              <a:t>EGFR</a:t>
            </a:r>
            <a:r>
              <a:rPr lang="en-US" dirty="0"/>
              <a:t> Exon 20 Insertions</a:t>
            </a:r>
          </a:p>
        </p:txBody>
      </p:sp>
      <p:graphicFrame>
        <p:nvGraphicFramePr>
          <p:cNvPr id="4" name="Content Placeholder 3">
            <a:extLst>
              <a:ext uri="{FF2B5EF4-FFF2-40B4-BE49-F238E27FC236}">
                <a16:creationId xmlns:a16="http://schemas.microsoft.com/office/drawing/2014/main" id="{41E214E0-790E-473D-93AA-20E83E7A578C}"/>
              </a:ext>
            </a:extLst>
          </p:cNvPr>
          <p:cNvGraphicFramePr>
            <a:graphicFrameLocks noGrp="1"/>
          </p:cNvGraphicFramePr>
          <p:nvPr>
            <p:ph idx="1"/>
            <p:extLst>
              <p:ext uri="{D42A27DB-BD31-4B8C-83A1-F6EECF244321}">
                <p14:modId xmlns:p14="http://schemas.microsoft.com/office/powerpoint/2010/main" val="2727842276"/>
              </p:ext>
            </p:extLst>
          </p:nvPr>
        </p:nvGraphicFramePr>
        <p:xfrm>
          <a:off x="302846" y="1500663"/>
          <a:ext cx="11586311" cy="4449268"/>
        </p:xfrm>
        <a:graphic>
          <a:graphicData uri="http://schemas.openxmlformats.org/drawingml/2006/table">
            <a:tbl>
              <a:tblPr firstRow="1" bandRow="1">
                <a:tableStyleId>{46F890A9-2807-4EBB-B81D-B2AA78EC7F39}</a:tableStyleId>
              </a:tblPr>
              <a:tblGrid>
                <a:gridCol w="1300871">
                  <a:extLst>
                    <a:ext uri="{9D8B030D-6E8A-4147-A177-3AD203B41FA5}">
                      <a16:colId xmlns:a16="http://schemas.microsoft.com/office/drawing/2014/main" val="231118060"/>
                    </a:ext>
                  </a:extLst>
                </a:gridCol>
                <a:gridCol w="1280160">
                  <a:extLst>
                    <a:ext uri="{9D8B030D-6E8A-4147-A177-3AD203B41FA5}">
                      <a16:colId xmlns:a16="http://schemas.microsoft.com/office/drawing/2014/main" val="4230070600"/>
                    </a:ext>
                  </a:extLst>
                </a:gridCol>
                <a:gridCol w="353837">
                  <a:extLst>
                    <a:ext uri="{9D8B030D-6E8A-4147-A177-3AD203B41FA5}">
                      <a16:colId xmlns:a16="http://schemas.microsoft.com/office/drawing/2014/main" val="3700371746"/>
                    </a:ext>
                  </a:extLst>
                </a:gridCol>
                <a:gridCol w="940747">
                  <a:extLst>
                    <a:ext uri="{9D8B030D-6E8A-4147-A177-3AD203B41FA5}">
                      <a16:colId xmlns:a16="http://schemas.microsoft.com/office/drawing/2014/main" val="4236435124"/>
                    </a:ext>
                  </a:extLst>
                </a:gridCol>
                <a:gridCol w="1088357">
                  <a:extLst>
                    <a:ext uri="{9D8B030D-6E8A-4147-A177-3AD203B41FA5}">
                      <a16:colId xmlns:a16="http://schemas.microsoft.com/office/drawing/2014/main" val="592157583"/>
                    </a:ext>
                  </a:extLst>
                </a:gridCol>
                <a:gridCol w="2609492">
                  <a:extLst>
                    <a:ext uri="{9D8B030D-6E8A-4147-A177-3AD203B41FA5}">
                      <a16:colId xmlns:a16="http://schemas.microsoft.com/office/drawing/2014/main" val="3378442285"/>
                    </a:ext>
                  </a:extLst>
                </a:gridCol>
                <a:gridCol w="1205347">
                  <a:extLst>
                    <a:ext uri="{9D8B030D-6E8A-4147-A177-3AD203B41FA5}">
                      <a16:colId xmlns:a16="http://schemas.microsoft.com/office/drawing/2014/main" val="1821283272"/>
                    </a:ext>
                  </a:extLst>
                </a:gridCol>
                <a:gridCol w="1871255">
                  <a:extLst>
                    <a:ext uri="{9D8B030D-6E8A-4147-A177-3AD203B41FA5}">
                      <a16:colId xmlns:a16="http://schemas.microsoft.com/office/drawing/2014/main" val="3952008698"/>
                    </a:ext>
                  </a:extLst>
                </a:gridCol>
                <a:gridCol w="936245">
                  <a:extLst>
                    <a:ext uri="{9D8B030D-6E8A-4147-A177-3AD203B41FA5}">
                      <a16:colId xmlns:a16="http://schemas.microsoft.com/office/drawing/2014/main" val="1883512106"/>
                    </a:ext>
                  </a:extLst>
                </a:gridCol>
              </a:tblGrid>
              <a:tr h="762000">
                <a:tc>
                  <a:txBody>
                    <a:bodyPr/>
                    <a:lstStyle/>
                    <a:p>
                      <a:pPr algn="ctr"/>
                      <a:r>
                        <a:rPr lang="en-US" sz="1500" dirty="0">
                          <a:solidFill>
                            <a:schemeClr val="tx2"/>
                          </a:solidFill>
                        </a:rPr>
                        <a:t>Drug</a:t>
                      </a:r>
                    </a:p>
                  </a:txBody>
                  <a:tcPr anchor="ctr"/>
                </a:tc>
                <a:tc>
                  <a:txBody>
                    <a:bodyPr/>
                    <a:lstStyle/>
                    <a:p>
                      <a:pPr algn="ctr"/>
                      <a:r>
                        <a:rPr lang="en-US" sz="1500" dirty="0">
                          <a:solidFill>
                            <a:schemeClr val="tx2"/>
                          </a:solidFill>
                        </a:rPr>
                        <a:t>MOA</a:t>
                      </a:r>
                    </a:p>
                  </a:txBody>
                  <a:tcPr anchor="ctr"/>
                </a:tc>
                <a:tc>
                  <a:txBody>
                    <a:bodyPr/>
                    <a:lstStyle/>
                    <a:p>
                      <a:pPr algn="ctr"/>
                      <a:r>
                        <a:rPr lang="en-US" sz="1500" dirty="0">
                          <a:solidFill>
                            <a:schemeClr val="tx2"/>
                          </a:solidFill>
                        </a:rPr>
                        <a:t>n</a:t>
                      </a:r>
                    </a:p>
                  </a:txBody>
                  <a:tcPr anchor="ctr"/>
                </a:tc>
                <a:tc>
                  <a:txBody>
                    <a:bodyPr/>
                    <a:lstStyle/>
                    <a:p>
                      <a:pPr algn="ctr"/>
                      <a:r>
                        <a:rPr lang="en-US" sz="1500" dirty="0">
                          <a:solidFill>
                            <a:schemeClr val="tx2"/>
                          </a:solidFill>
                        </a:rPr>
                        <a:t>ORR</a:t>
                      </a:r>
                    </a:p>
                  </a:txBody>
                  <a:tcPr anchor="ctr"/>
                </a:tc>
                <a:tc>
                  <a:txBody>
                    <a:bodyPr/>
                    <a:lstStyle/>
                    <a:p>
                      <a:pPr algn="ctr"/>
                      <a:r>
                        <a:rPr lang="en-US" sz="1500" dirty="0" err="1">
                          <a:solidFill>
                            <a:schemeClr val="tx2"/>
                          </a:solidFill>
                        </a:rPr>
                        <a:t>mPFS</a:t>
                      </a:r>
                      <a:endParaRPr lang="en-US" sz="1500" dirty="0">
                        <a:solidFill>
                          <a:schemeClr val="tx2"/>
                        </a:solidFill>
                      </a:endParaRPr>
                    </a:p>
                  </a:txBody>
                  <a:tcPr anchor="ctr"/>
                </a:tc>
                <a:tc>
                  <a:txBody>
                    <a:bodyPr/>
                    <a:lstStyle/>
                    <a:p>
                      <a:pPr algn="ctr"/>
                      <a:r>
                        <a:rPr lang="en-US" sz="1500" dirty="0">
                          <a:solidFill>
                            <a:schemeClr val="tx2"/>
                          </a:solidFill>
                        </a:rPr>
                        <a:t>Major Toxicities</a:t>
                      </a:r>
                    </a:p>
                  </a:txBody>
                  <a:tcPr anchor="ctr"/>
                </a:tc>
                <a:tc>
                  <a:txBody>
                    <a:bodyPr/>
                    <a:lstStyle/>
                    <a:p>
                      <a:pPr algn="ctr"/>
                      <a:r>
                        <a:rPr lang="en-US" sz="1500" dirty="0">
                          <a:solidFill>
                            <a:schemeClr val="tx2"/>
                          </a:solidFill>
                        </a:rPr>
                        <a:t>% Dose Reduction</a:t>
                      </a:r>
                    </a:p>
                  </a:txBody>
                  <a:tcPr anchor="ctr"/>
                </a:tc>
                <a:tc>
                  <a:txBody>
                    <a:bodyPr/>
                    <a:lstStyle/>
                    <a:p>
                      <a:pPr algn="ctr"/>
                      <a:r>
                        <a:rPr lang="en-US" sz="1500" dirty="0">
                          <a:solidFill>
                            <a:schemeClr val="tx2"/>
                          </a:solidFill>
                        </a:rPr>
                        <a:t>% DC </a:t>
                      </a:r>
                    </a:p>
                    <a:p>
                      <a:pPr algn="ctr"/>
                      <a:r>
                        <a:rPr lang="en-US" sz="1500" dirty="0">
                          <a:solidFill>
                            <a:schemeClr val="tx2"/>
                          </a:solidFill>
                        </a:rPr>
                        <a:t>due to </a:t>
                      </a:r>
                    </a:p>
                    <a:p>
                      <a:pPr algn="ctr"/>
                      <a:r>
                        <a:rPr lang="en-US" sz="1500" dirty="0">
                          <a:solidFill>
                            <a:schemeClr val="tx2"/>
                          </a:solidFill>
                        </a:rPr>
                        <a:t>Toxicity</a:t>
                      </a:r>
                    </a:p>
                  </a:txBody>
                  <a:tcPr anchor="ctr"/>
                </a:tc>
                <a:tc>
                  <a:txBody>
                    <a:bodyPr/>
                    <a:lstStyle/>
                    <a:p>
                      <a:pPr algn="ctr"/>
                      <a:r>
                        <a:rPr lang="en-US" sz="1500" dirty="0">
                          <a:solidFill>
                            <a:schemeClr val="tx2"/>
                          </a:solidFill>
                        </a:rPr>
                        <a:t>FDA BT  Therapy</a:t>
                      </a:r>
                    </a:p>
                  </a:txBody>
                  <a:tcPr anchor="ctr"/>
                </a:tc>
                <a:extLst>
                  <a:ext uri="{0D108BD9-81ED-4DB2-BD59-A6C34878D82A}">
                    <a16:rowId xmlns:a16="http://schemas.microsoft.com/office/drawing/2014/main" val="3753126404"/>
                  </a:ext>
                </a:extLst>
              </a:tr>
              <a:tr h="538480">
                <a:tc>
                  <a:txBody>
                    <a:bodyPr/>
                    <a:lstStyle/>
                    <a:p>
                      <a:pPr algn="ctr"/>
                      <a:r>
                        <a:rPr lang="en-US" sz="1500" b="1" dirty="0"/>
                        <a:t>Poziotinib</a:t>
                      </a:r>
                      <a:r>
                        <a:rPr lang="en-US" sz="1500" b="1" baseline="30000" dirty="0"/>
                        <a:t>1,2</a:t>
                      </a:r>
                    </a:p>
                  </a:txBody>
                  <a:tcPr anchor="ctr"/>
                </a:tc>
                <a:tc>
                  <a:txBody>
                    <a:bodyPr/>
                    <a:lstStyle/>
                    <a:p>
                      <a:pPr algn="ctr"/>
                      <a:r>
                        <a:rPr lang="en-US" sz="1500" dirty="0"/>
                        <a:t>TKI</a:t>
                      </a:r>
                    </a:p>
                  </a:txBody>
                  <a:tcPr anchor="ctr"/>
                </a:tc>
                <a:tc>
                  <a:txBody>
                    <a:bodyPr/>
                    <a:lstStyle/>
                    <a:p>
                      <a:pPr algn="ctr"/>
                      <a:r>
                        <a:rPr lang="en-US" sz="1500" dirty="0"/>
                        <a:t>115</a:t>
                      </a:r>
                    </a:p>
                  </a:txBody>
                  <a:tcPr anchor="ctr"/>
                </a:tc>
                <a:tc>
                  <a:txBody>
                    <a:bodyPr/>
                    <a:lstStyle/>
                    <a:p>
                      <a:pPr algn="ctr"/>
                      <a:r>
                        <a:rPr lang="en-US" sz="1500" dirty="0"/>
                        <a:t>15%</a:t>
                      </a:r>
                    </a:p>
                  </a:txBody>
                  <a:tcPr anchor="ctr"/>
                </a:tc>
                <a:tc>
                  <a:txBody>
                    <a:bodyPr/>
                    <a:lstStyle/>
                    <a:p>
                      <a:pPr algn="ctr"/>
                      <a:r>
                        <a:rPr lang="en-US" sz="1500" dirty="0"/>
                        <a:t>4.2 </a:t>
                      </a:r>
                      <a:r>
                        <a:rPr lang="en-US" sz="1500" dirty="0" err="1"/>
                        <a:t>mo</a:t>
                      </a:r>
                      <a:endParaRPr lang="en-US" sz="1500" dirty="0"/>
                    </a:p>
                  </a:txBody>
                  <a:tcPr anchor="ctr"/>
                </a:tc>
                <a:tc>
                  <a:txBody>
                    <a:bodyPr/>
                    <a:lstStyle/>
                    <a:p>
                      <a:pPr algn="ctr"/>
                      <a:r>
                        <a:rPr lang="en-US" sz="1500" b="0" dirty="0"/>
                        <a:t>82% Diarrhea; 26% Gr 3+</a:t>
                      </a:r>
                    </a:p>
                    <a:p>
                      <a:pPr algn="ctr"/>
                      <a:r>
                        <a:rPr lang="en-US" sz="1500" b="0" dirty="0"/>
                        <a:t>68% Rash; 30% Gr 3+</a:t>
                      </a:r>
                    </a:p>
                  </a:txBody>
                  <a:tcPr anchor="ctr"/>
                </a:tc>
                <a:tc>
                  <a:txBody>
                    <a:bodyPr/>
                    <a:lstStyle/>
                    <a:p>
                      <a:pPr algn="ctr"/>
                      <a:r>
                        <a:rPr lang="en-US" sz="1500" dirty="0"/>
                        <a:t>78%</a:t>
                      </a:r>
                    </a:p>
                  </a:txBody>
                  <a:tcPr anchor="ctr"/>
                </a:tc>
                <a:tc>
                  <a:txBody>
                    <a:bodyPr/>
                    <a:lstStyle/>
                    <a:p>
                      <a:pPr algn="ctr"/>
                      <a:r>
                        <a:rPr lang="en-US" sz="1500" dirty="0"/>
                        <a:t>12%</a:t>
                      </a:r>
                    </a:p>
                  </a:txBody>
                  <a:tcPr anchor="ctr"/>
                </a:tc>
                <a:tc>
                  <a:txBody>
                    <a:bodyPr/>
                    <a:lstStyle/>
                    <a:p>
                      <a:pPr algn="ctr"/>
                      <a:endParaRPr lang="en-US" sz="1500" dirty="0"/>
                    </a:p>
                  </a:txBody>
                  <a:tcPr anchor="ctr"/>
                </a:tc>
                <a:extLst>
                  <a:ext uri="{0D108BD9-81ED-4DB2-BD59-A6C34878D82A}">
                    <a16:rowId xmlns:a16="http://schemas.microsoft.com/office/drawing/2014/main" val="2345925537"/>
                  </a:ext>
                </a:extLst>
              </a:tr>
              <a:tr h="762000">
                <a:tc>
                  <a:txBody>
                    <a:bodyPr/>
                    <a:lstStyle/>
                    <a:p>
                      <a:pPr algn="ctr"/>
                      <a:r>
                        <a:rPr lang="en-US" sz="1500" b="1" dirty="0" err="1"/>
                        <a:t>Mobocertinib</a:t>
                      </a:r>
                      <a:r>
                        <a:rPr lang="en-US" sz="1500" b="1" dirty="0"/>
                        <a:t> (TAK-788)</a:t>
                      </a:r>
                      <a:r>
                        <a:rPr lang="en-US" sz="1500" b="1" baseline="30000" dirty="0"/>
                        <a:t> 3,4</a:t>
                      </a:r>
                      <a:endParaRPr lang="en-US" sz="1500" b="1" dirty="0"/>
                    </a:p>
                  </a:txBody>
                  <a:tcPr anchor="ctr"/>
                </a:tc>
                <a:tc>
                  <a:txBody>
                    <a:bodyPr/>
                    <a:lstStyle/>
                    <a:p>
                      <a:pPr algn="ctr"/>
                      <a:r>
                        <a:rPr lang="en-US" sz="1500" dirty="0"/>
                        <a:t>TKI</a:t>
                      </a:r>
                    </a:p>
                  </a:txBody>
                  <a:tcPr anchor="ctr"/>
                </a:tc>
                <a:tc>
                  <a:txBody>
                    <a:bodyPr/>
                    <a:lstStyle/>
                    <a:p>
                      <a:pPr algn="ctr"/>
                      <a:r>
                        <a:rPr lang="en-US" sz="1500" dirty="0"/>
                        <a:t>28</a:t>
                      </a:r>
                    </a:p>
                  </a:txBody>
                  <a:tcPr anchor="ctr"/>
                </a:tc>
                <a:tc>
                  <a:txBody>
                    <a:bodyPr/>
                    <a:lstStyle/>
                    <a:p>
                      <a:pPr algn="ctr"/>
                      <a:r>
                        <a:rPr lang="en-US" sz="1500" dirty="0"/>
                        <a:t>43%</a:t>
                      </a:r>
                    </a:p>
                  </a:txBody>
                  <a:tcPr anchor="ctr"/>
                </a:tc>
                <a:tc>
                  <a:txBody>
                    <a:bodyPr/>
                    <a:lstStyle/>
                    <a:p>
                      <a:pPr algn="ctr"/>
                      <a:r>
                        <a:rPr lang="en-US" sz="1500" dirty="0"/>
                        <a:t>7.3 </a:t>
                      </a:r>
                      <a:r>
                        <a:rPr lang="en-US" sz="1500" dirty="0" err="1"/>
                        <a:t>mo</a:t>
                      </a:r>
                      <a:endParaRPr lang="en-US" sz="1500" dirty="0"/>
                    </a:p>
                  </a:txBody>
                  <a:tcPr anchor="ctr"/>
                </a:tc>
                <a:tc>
                  <a:txBody>
                    <a:bodyPr/>
                    <a:lstStyle/>
                    <a:p>
                      <a:pPr algn="ctr"/>
                      <a:r>
                        <a:rPr lang="en-US" sz="1500" b="0" dirty="0"/>
                        <a:t>85% Diarrhea; 28% Gr 3+ </a:t>
                      </a:r>
                    </a:p>
                    <a:p>
                      <a:pPr algn="ctr"/>
                      <a:r>
                        <a:rPr lang="en-US" sz="1500" b="0" dirty="0"/>
                        <a:t>36% Rash; 1% Gr 3+</a:t>
                      </a:r>
                    </a:p>
                    <a:p>
                      <a:pPr algn="ctr"/>
                      <a:r>
                        <a:rPr lang="en-US" sz="1500" b="0" dirty="0"/>
                        <a:t>43% Nausea; 6% Gr 3+</a:t>
                      </a:r>
                    </a:p>
                  </a:txBody>
                  <a:tcPr anchor="ctr"/>
                </a:tc>
                <a:tc>
                  <a:txBody>
                    <a:bodyPr/>
                    <a:lstStyle/>
                    <a:p>
                      <a:pPr algn="ctr"/>
                      <a:r>
                        <a:rPr lang="en-US" sz="1500" dirty="0"/>
                        <a:t>25%</a:t>
                      </a:r>
                    </a:p>
                  </a:txBody>
                  <a:tcPr anchor="ctr"/>
                </a:tc>
                <a:tc>
                  <a:txBody>
                    <a:bodyPr/>
                    <a:lstStyle/>
                    <a:p>
                      <a:pPr algn="ctr"/>
                      <a:r>
                        <a:rPr lang="en-US" sz="1500" dirty="0"/>
                        <a:t>14%</a:t>
                      </a:r>
                    </a:p>
                  </a:txBody>
                  <a:tcPr anchor="ctr"/>
                </a:tc>
                <a:tc>
                  <a:txBody>
                    <a:bodyPr/>
                    <a:lstStyle/>
                    <a:p>
                      <a:pPr algn="ctr"/>
                      <a:r>
                        <a:rPr lang="en-US" sz="1500" dirty="0"/>
                        <a:t>X</a:t>
                      </a:r>
                    </a:p>
                  </a:txBody>
                  <a:tcPr anchor="ctr"/>
                </a:tc>
                <a:extLst>
                  <a:ext uri="{0D108BD9-81ED-4DB2-BD59-A6C34878D82A}">
                    <a16:rowId xmlns:a16="http://schemas.microsoft.com/office/drawing/2014/main" val="1046813520"/>
                  </a:ext>
                </a:extLst>
              </a:tr>
              <a:tr h="762000">
                <a:tc>
                  <a:txBody>
                    <a:bodyPr/>
                    <a:lstStyle/>
                    <a:p>
                      <a:pPr algn="ctr"/>
                      <a:r>
                        <a:rPr lang="en-US" sz="1500" b="1" dirty="0" err="1"/>
                        <a:t>Amivantamab</a:t>
                      </a:r>
                      <a:r>
                        <a:rPr lang="en-US" sz="1500" b="1" dirty="0"/>
                        <a:t> (JNJ-372)</a:t>
                      </a:r>
                      <a:r>
                        <a:rPr lang="en-US" sz="1500" b="1" baseline="30000" dirty="0"/>
                        <a:t> 5</a:t>
                      </a:r>
                      <a:endParaRPr lang="en-US" sz="1500" b="1" dirty="0"/>
                    </a:p>
                  </a:txBody>
                  <a:tcPr anchor="ctr"/>
                </a:tc>
                <a:tc>
                  <a:txBody>
                    <a:bodyPr/>
                    <a:lstStyle/>
                    <a:p>
                      <a:pPr algn="ctr"/>
                      <a:r>
                        <a:rPr lang="en-US" sz="1500" dirty="0"/>
                        <a:t>EGFR/MET Ab</a:t>
                      </a:r>
                    </a:p>
                  </a:txBody>
                  <a:tcPr anchor="ctr"/>
                </a:tc>
                <a:tc>
                  <a:txBody>
                    <a:bodyPr/>
                    <a:lstStyle/>
                    <a:p>
                      <a:pPr algn="ctr"/>
                      <a:r>
                        <a:rPr lang="en-US" sz="1500" dirty="0"/>
                        <a:t>39</a:t>
                      </a:r>
                    </a:p>
                  </a:txBody>
                  <a:tcPr anchor="ctr"/>
                </a:tc>
                <a:tc>
                  <a:txBody>
                    <a:bodyPr/>
                    <a:lstStyle/>
                    <a:p>
                      <a:pPr algn="ctr"/>
                      <a:r>
                        <a:rPr lang="en-US" sz="1500" dirty="0"/>
                        <a:t>36%</a:t>
                      </a:r>
                    </a:p>
                  </a:txBody>
                  <a:tcPr anchor="ctr"/>
                </a:tc>
                <a:tc>
                  <a:txBody>
                    <a:bodyPr/>
                    <a:lstStyle/>
                    <a:p>
                      <a:pPr algn="ctr"/>
                      <a:r>
                        <a:rPr lang="en-US" sz="1500" dirty="0"/>
                        <a:t>8.3 </a:t>
                      </a:r>
                      <a:r>
                        <a:rPr lang="en-US" sz="1500" dirty="0" err="1"/>
                        <a:t>mo</a:t>
                      </a:r>
                      <a:endParaRPr lang="en-US" sz="15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[95% CI, 3.0-14.8]</a:t>
                      </a:r>
                    </a:p>
                  </a:txBody>
                  <a:tcPr anchor="ctr"/>
                </a:tc>
                <a:tc>
                  <a:txBody>
                    <a:bodyPr/>
                    <a:lstStyle/>
                    <a:p>
                      <a:pPr algn="ctr"/>
                      <a:r>
                        <a:rPr lang="en-US" sz="1500" b="0" dirty="0"/>
                        <a:t>72% Rash; 0% Gr3</a:t>
                      </a:r>
                    </a:p>
                    <a:p>
                      <a:pPr algn="ctr"/>
                      <a:r>
                        <a:rPr lang="en-US" sz="1500" b="0" dirty="0"/>
                        <a:t>60% Infusion Reaction </a:t>
                      </a:r>
                    </a:p>
                    <a:p>
                      <a:pPr algn="ctr"/>
                      <a:r>
                        <a:rPr lang="en-US" sz="1500" b="0" dirty="0"/>
                        <a:t>34% Paronychia</a:t>
                      </a:r>
                    </a:p>
                  </a:txBody>
                  <a:tcPr anchor="ctr"/>
                </a:tc>
                <a:tc>
                  <a:txBody>
                    <a:bodyPr/>
                    <a:lstStyle/>
                    <a:p>
                      <a:pPr algn="ctr"/>
                      <a:r>
                        <a:rPr lang="en-US" sz="1500" dirty="0"/>
                        <a:t>10%</a:t>
                      </a:r>
                    </a:p>
                  </a:txBody>
                  <a:tcPr anchor="ctr"/>
                </a:tc>
                <a:tc>
                  <a:txBody>
                    <a:bodyPr/>
                    <a:lstStyle/>
                    <a:p>
                      <a:pPr algn="ctr"/>
                      <a:r>
                        <a:rPr lang="en-US" sz="1500" dirty="0"/>
                        <a:t>6%</a:t>
                      </a:r>
                    </a:p>
                  </a:txBody>
                  <a:tcPr anchor="ctr"/>
                </a:tc>
                <a:tc>
                  <a:txBody>
                    <a:bodyPr/>
                    <a:lstStyle/>
                    <a:p>
                      <a:pPr algn="ctr"/>
                      <a:r>
                        <a:rPr lang="en-US" sz="1500" dirty="0"/>
                        <a:t>X</a:t>
                      </a:r>
                    </a:p>
                  </a:txBody>
                  <a:tcPr anchor="ctr"/>
                </a:tc>
                <a:extLst>
                  <a:ext uri="{0D108BD9-81ED-4DB2-BD59-A6C34878D82A}">
                    <a16:rowId xmlns:a16="http://schemas.microsoft.com/office/drawing/2014/main" val="2967177145"/>
                  </a:ext>
                </a:extLst>
              </a:tr>
              <a:tr h="762000">
                <a:tc>
                  <a:txBody>
                    <a:bodyPr/>
                    <a:lstStyle/>
                    <a:p>
                      <a:pPr algn="ctr"/>
                      <a:r>
                        <a:rPr lang="en-US" sz="1500" b="1" dirty="0"/>
                        <a:t>Osimertinib</a:t>
                      </a:r>
                      <a:r>
                        <a:rPr lang="en-US" sz="1500" b="1" baseline="30000" dirty="0"/>
                        <a:t>6</a:t>
                      </a:r>
                      <a:endParaRPr lang="en-US" sz="1500" b="1" dirty="0"/>
                    </a:p>
                  </a:txBody>
                  <a:tcPr anchor="ctr"/>
                </a:tc>
                <a:tc>
                  <a:txBody>
                    <a:bodyPr/>
                    <a:lstStyle/>
                    <a:p>
                      <a:pPr algn="ctr"/>
                      <a:r>
                        <a:rPr lang="en-US" sz="1500" dirty="0"/>
                        <a:t>TKI</a:t>
                      </a:r>
                    </a:p>
                  </a:txBody>
                  <a:tcPr anchor="ctr"/>
                </a:tc>
                <a:tc>
                  <a:txBody>
                    <a:bodyPr/>
                    <a:lstStyle/>
                    <a:p>
                      <a:pPr algn="ctr"/>
                      <a:r>
                        <a:rPr lang="en-US" sz="1500" dirty="0"/>
                        <a:t>17</a:t>
                      </a:r>
                    </a:p>
                  </a:txBody>
                  <a:tcPr anchor="ctr"/>
                </a:tc>
                <a:tc>
                  <a:txBody>
                    <a:bodyPr/>
                    <a:lstStyle/>
                    <a:p>
                      <a:pPr algn="ctr"/>
                      <a:r>
                        <a:rPr lang="en-US" sz="1500" dirty="0"/>
                        <a:t>24%</a:t>
                      </a:r>
                    </a:p>
                  </a:txBody>
                  <a:tcPr anchor="ctr"/>
                </a:tc>
                <a:tc>
                  <a:txBody>
                    <a:bodyPr/>
                    <a:lstStyle/>
                    <a:p>
                      <a:pPr algn="ctr"/>
                      <a:r>
                        <a:rPr lang="en-US" sz="1500" dirty="0"/>
                        <a:t>9.6 </a:t>
                      </a:r>
                      <a:r>
                        <a:rPr lang="en-US" sz="1500" dirty="0" err="1"/>
                        <a:t>mo</a:t>
                      </a:r>
                      <a:endParaRPr lang="en-US" sz="1500" dirty="0"/>
                    </a:p>
                  </a:txBody>
                  <a:tcPr anchor="ctr"/>
                </a:tc>
                <a:tc>
                  <a:txBody>
                    <a:bodyPr/>
                    <a:lstStyle/>
                    <a:p>
                      <a:pPr algn="ctr"/>
                      <a:r>
                        <a:rPr lang="en-US" sz="1500" dirty="0"/>
                        <a:t>76% Diarrhea; 0% Gr 3+</a:t>
                      </a:r>
                    </a:p>
                    <a:p>
                      <a:pPr algn="ctr"/>
                      <a:r>
                        <a:rPr lang="en-US" sz="1500" dirty="0"/>
                        <a:t>38% Rash; 0% Gr 3+</a:t>
                      </a:r>
                    </a:p>
                    <a:p>
                      <a:pPr algn="ctr"/>
                      <a:r>
                        <a:rPr lang="en-US" sz="1500" dirty="0"/>
                        <a:t>*10% Gr 3+ </a:t>
                      </a:r>
                      <a:r>
                        <a:rPr lang="en-US" sz="1500" dirty="0" err="1"/>
                        <a:t>plts</a:t>
                      </a:r>
                      <a:r>
                        <a:rPr lang="en-US" sz="1500" dirty="0"/>
                        <a:t>, 10% Gr 3+ QTc</a:t>
                      </a:r>
                    </a:p>
                  </a:txBody>
                  <a:tcPr anchor="ctr"/>
                </a:tc>
                <a:tc>
                  <a:txBody>
                    <a:bodyPr/>
                    <a:lstStyle/>
                    <a:p>
                      <a:pPr algn="ctr"/>
                      <a:r>
                        <a:rPr lang="en-US" sz="1500" dirty="0"/>
                        <a:t>NR</a:t>
                      </a:r>
                    </a:p>
                  </a:txBody>
                  <a:tcPr anchor="ctr"/>
                </a:tc>
                <a:tc>
                  <a:txBody>
                    <a:bodyPr/>
                    <a:lstStyle/>
                    <a:p>
                      <a:pPr algn="ctr"/>
                      <a:r>
                        <a:rPr lang="en-US" sz="1500" dirty="0"/>
                        <a:t>1/17</a:t>
                      </a:r>
                    </a:p>
                  </a:txBody>
                  <a:tcPr anchor="ctr"/>
                </a:tc>
                <a:tc>
                  <a:txBody>
                    <a:bodyPr/>
                    <a:lstStyle/>
                    <a:p>
                      <a:pPr algn="ctr"/>
                      <a:endParaRPr lang="en-US" sz="1500" dirty="0"/>
                    </a:p>
                  </a:txBody>
                  <a:tcPr anchor="ctr"/>
                </a:tc>
                <a:extLst>
                  <a:ext uri="{0D108BD9-81ED-4DB2-BD59-A6C34878D82A}">
                    <a16:rowId xmlns:a16="http://schemas.microsoft.com/office/drawing/2014/main" val="3460504096"/>
                  </a:ext>
                </a:extLst>
              </a:tr>
              <a:tr h="5630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1" dirty="0"/>
                        <a:t>CLN-081</a:t>
                      </a:r>
                      <a:r>
                        <a:rPr lang="en-US" sz="1500" b="1" baseline="30000" dirty="0"/>
                        <a:t>7</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TKI</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22</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35% (</a:t>
                      </a:r>
                      <a:r>
                        <a:rPr lang="en-US" sz="1500" dirty="0" err="1"/>
                        <a:t>unconf</a:t>
                      </a:r>
                      <a:r>
                        <a:rPr lang="en-US" sz="1500" dirty="0"/>
                        <a:t>)</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NR</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60% Rash; 0% Gr 3+</a:t>
                      </a:r>
                    </a:p>
                    <a:p>
                      <a:pPr algn="ctr"/>
                      <a:r>
                        <a:rPr lang="en-US" sz="1500" dirty="0"/>
                        <a:t>13% Stomatitis, 0% Gr 3</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9%</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dirty="0"/>
                        <a:t>0%</a:t>
                      </a:r>
                    </a:p>
                  </a:txBody>
                  <a:tcPr anchor="ctr"/>
                </a:tc>
                <a:tc>
                  <a:txBody>
                    <a:bodyPr/>
                    <a:lstStyle/>
                    <a:p>
                      <a:pPr algn="ctr"/>
                      <a:endParaRPr lang="en-US" sz="1500" dirty="0"/>
                    </a:p>
                  </a:txBody>
                  <a:tcPr anchor="ctr"/>
                </a:tc>
                <a:extLst>
                  <a:ext uri="{0D108BD9-81ED-4DB2-BD59-A6C34878D82A}">
                    <a16:rowId xmlns:a16="http://schemas.microsoft.com/office/drawing/2014/main" val="262687468"/>
                  </a:ext>
                </a:extLst>
              </a:tr>
            </a:tbl>
          </a:graphicData>
        </a:graphic>
      </p:graphicFrame>
      <p:sp>
        <p:nvSpPr>
          <p:cNvPr id="3" name="TextBox 2">
            <a:extLst>
              <a:ext uri="{FF2B5EF4-FFF2-40B4-BE49-F238E27FC236}">
                <a16:creationId xmlns:a16="http://schemas.microsoft.com/office/drawing/2014/main" id="{2CDD924A-94FC-3A44-8CDF-E2D8C1300136}"/>
              </a:ext>
            </a:extLst>
          </p:cNvPr>
          <p:cNvSpPr txBox="1"/>
          <p:nvPr/>
        </p:nvSpPr>
        <p:spPr>
          <a:xfrm>
            <a:off x="94614" y="6231395"/>
            <a:ext cx="9441872" cy="543867"/>
          </a:xfrm>
          <a:prstGeom prst="rect">
            <a:avLst/>
          </a:prstGeom>
          <a:noFill/>
        </p:spPr>
        <p:txBody>
          <a:bodyPr wrap="square" rtlCol="0">
            <a:spAutoFit/>
          </a:bodyPr>
          <a:lstStyle/>
          <a:p>
            <a:pPr defTabSz="914377"/>
            <a:r>
              <a:rPr lang="en-US" sz="1467" dirty="0">
                <a:solidFill>
                  <a:srgbClr val="000000"/>
                </a:solidFill>
                <a:latin typeface="Calibri" panose="020F0502020204030204"/>
              </a:rPr>
              <a:t>1. Le X, AACR 2020, 2. </a:t>
            </a:r>
            <a:r>
              <a:rPr lang="en-US" sz="1467" dirty="0" err="1">
                <a:solidFill>
                  <a:srgbClr val="000000"/>
                </a:solidFill>
                <a:latin typeface="Calibri" panose="020F0502020204030204"/>
              </a:rPr>
              <a:t>Socinski</a:t>
            </a:r>
            <a:r>
              <a:rPr lang="en-US" sz="1467" dirty="0">
                <a:solidFill>
                  <a:srgbClr val="000000"/>
                </a:solidFill>
                <a:latin typeface="Calibri" panose="020F0502020204030204"/>
              </a:rPr>
              <a:t> M, ESMO 2020; 3. </a:t>
            </a:r>
            <a:r>
              <a:rPr lang="en-US" sz="1467" dirty="0" err="1">
                <a:solidFill>
                  <a:srgbClr val="000000"/>
                </a:solidFill>
                <a:latin typeface="Calibri" panose="020F0502020204030204"/>
              </a:rPr>
              <a:t>Riely</a:t>
            </a:r>
            <a:r>
              <a:rPr lang="en-US" sz="1467" dirty="0">
                <a:solidFill>
                  <a:srgbClr val="000000"/>
                </a:solidFill>
                <a:latin typeface="Calibri" panose="020F0502020204030204"/>
              </a:rPr>
              <a:t> G, ESMO 2020; 4.Riely G, ASCO 2020; 5. Park K, ASCO 2020; 6. </a:t>
            </a:r>
            <a:r>
              <a:rPr lang="en-US" sz="1467" dirty="0">
                <a:solidFill>
                  <a:srgbClr val="000000"/>
                </a:solidFill>
              </a:rPr>
              <a:t>Piotrowska Z, ASCO 2020; 7. Piotrowska Z, ESMO 2020.</a:t>
            </a:r>
            <a:endParaRPr lang="en-US" sz="1467" dirty="0">
              <a:solidFill>
                <a:srgbClr val="000000"/>
              </a:solidFill>
              <a:latin typeface="Calibri" panose="020F0502020204030204"/>
            </a:endParaRPr>
          </a:p>
        </p:txBody>
      </p:sp>
    </p:spTree>
    <p:extLst>
      <p:ext uri="{BB962C8B-B14F-4D97-AF65-F5344CB8AC3E}">
        <p14:creationId xmlns:p14="http://schemas.microsoft.com/office/powerpoint/2010/main" val="111263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2ACC-F0DE-E942-9239-D91D258A841B}"/>
              </a:ext>
            </a:extLst>
          </p:cNvPr>
          <p:cNvSpPr>
            <a:spLocks noGrp="1"/>
          </p:cNvSpPr>
          <p:nvPr>
            <p:ph type="title"/>
          </p:nvPr>
        </p:nvSpPr>
        <p:spPr/>
        <p:txBody>
          <a:bodyPr/>
          <a:lstStyle/>
          <a:p>
            <a:r>
              <a:rPr lang="en-US" dirty="0"/>
              <a:t>Poziotinib</a:t>
            </a:r>
          </a:p>
        </p:txBody>
      </p:sp>
      <p:pic>
        <p:nvPicPr>
          <p:cNvPr id="20" name="Picture 19">
            <a:extLst>
              <a:ext uri="{FF2B5EF4-FFF2-40B4-BE49-F238E27FC236}">
                <a16:creationId xmlns:a16="http://schemas.microsoft.com/office/drawing/2014/main" id="{9BEE056F-001A-5A46-8A06-F221F9B6E4B9}"/>
              </a:ext>
            </a:extLst>
          </p:cNvPr>
          <p:cNvPicPr>
            <a:picLocks noChangeAspect="1"/>
          </p:cNvPicPr>
          <p:nvPr/>
        </p:nvPicPr>
        <p:blipFill>
          <a:blip r:embed="rId3"/>
          <a:stretch>
            <a:fillRect/>
          </a:stretch>
        </p:blipFill>
        <p:spPr>
          <a:xfrm>
            <a:off x="361012" y="2083442"/>
            <a:ext cx="5382062" cy="3453093"/>
          </a:xfrm>
          <a:prstGeom prst="rect">
            <a:avLst/>
          </a:prstGeom>
        </p:spPr>
      </p:pic>
      <p:sp>
        <p:nvSpPr>
          <p:cNvPr id="21" name="TextBox 20">
            <a:extLst>
              <a:ext uri="{FF2B5EF4-FFF2-40B4-BE49-F238E27FC236}">
                <a16:creationId xmlns:a16="http://schemas.microsoft.com/office/drawing/2014/main" id="{6245FBB6-20AF-B34B-8FD0-4782645CC56C}"/>
              </a:ext>
            </a:extLst>
          </p:cNvPr>
          <p:cNvSpPr txBox="1"/>
          <p:nvPr/>
        </p:nvSpPr>
        <p:spPr bwMode="auto">
          <a:xfrm>
            <a:off x="3204901" y="2256706"/>
            <a:ext cx="2383893" cy="461665"/>
          </a:xfrm>
          <a:prstGeom prst="rect">
            <a:avLst/>
          </a:prstGeom>
          <a:solidFill>
            <a:sysClr val="window" lastClr="FFFFFF"/>
          </a:solidFill>
          <a:ln>
            <a:noFill/>
          </a:ln>
          <a:effectLst/>
        </p:spPr>
        <p:txBody>
          <a:bodyPr vert="horz" wrap="square" lIns="0" tIns="0" rIns="0" bIns="0" numCol="1" rtlCol="0" anchor="b"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latin typeface="Arial"/>
              </a:rPr>
              <a:t>ORR 14.8%</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Arial"/>
            </a:endParaRPr>
          </a:p>
        </p:txBody>
      </p:sp>
      <p:sp>
        <p:nvSpPr>
          <p:cNvPr id="22" name="TextBox 21">
            <a:extLst>
              <a:ext uri="{FF2B5EF4-FFF2-40B4-BE49-F238E27FC236}">
                <a16:creationId xmlns:a16="http://schemas.microsoft.com/office/drawing/2014/main" id="{73919F34-F147-2642-BA71-53ECE8A9705B}"/>
              </a:ext>
            </a:extLst>
          </p:cNvPr>
          <p:cNvSpPr txBox="1"/>
          <p:nvPr/>
        </p:nvSpPr>
        <p:spPr>
          <a:xfrm>
            <a:off x="192506" y="6431889"/>
            <a:ext cx="2119811" cy="192360"/>
          </a:xfrm>
          <a:prstGeom prst="rect">
            <a:avLst/>
          </a:prstGeom>
          <a:noFill/>
        </p:spPr>
        <p:txBody>
          <a:bodyPr wrap="none" lIns="68580" tIns="34290" rIns="68580" bIns="34290" rtlCol="0">
            <a:spAutoFit/>
          </a:bodyPr>
          <a:lstStyle/>
          <a:p>
            <a:pPr>
              <a:defRPr/>
            </a:pPr>
            <a:r>
              <a:rPr lang="en-US" sz="800" dirty="0">
                <a:solidFill>
                  <a:srgbClr val="000000"/>
                </a:solidFill>
                <a:latin typeface="Arial"/>
              </a:rPr>
              <a:t>Le et al. ASCO 2020; </a:t>
            </a:r>
            <a:r>
              <a:rPr lang="en-US" sz="800" dirty="0" err="1">
                <a:solidFill>
                  <a:srgbClr val="000000"/>
                </a:solidFill>
                <a:latin typeface="Arial"/>
              </a:rPr>
              <a:t>Socinski</a:t>
            </a:r>
            <a:r>
              <a:rPr lang="en-US" sz="800" dirty="0">
                <a:solidFill>
                  <a:srgbClr val="000000"/>
                </a:solidFill>
                <a:latin typeface="Arial"/>
              </a:rPr>
              <a:t> ESMO 2020</a:t>
            </a:r>
          </a:p>
        </p:txBody>
      </p:sp>
      <p:pic>
        <p:nvPicPr>
          <p:cNvPr id="23" name="Picture 22">
            <a:extLst>
              <a:ext uri="{FF2B5EF4-FFF2-40B4-BE49-F238E27FC236}">
                <a16:creationId xmlns:a16="http://schemas.microsoft.com/office/drawing/2014/main" id="{F0E95863-E77F-C449-847D-0D66E06F37D7}"/>
              </a:ext>
            </a:extLst>
          </p:cNvPr>
          <p:cNvPicPr>
            <a:picLocks noChangeAspect="1"/>
          </p:cNvPicPr>
          <p:nvPr/>
        </p:nvPicPr>
        <p:blipFill>
          <a:blip r:embed="rId4"/>
          <a:stretch>
            <a:fillRect/>
          </a:stretch>
        </p:blipFill>
        <p:spPr>
          <a:xfrm>
            <a:off x="6158625" y="2312849"/>
            <a:ext cx="5619249" cy="2913685"/>
          </a:xfrm>
          <a:prstGeom prst="rect">
            <a:avLst/>
          </a:prstGeom>
        </p:spPr>
      </p:pic>
      <p:sp>
        <p:nvSpPr>
          <p:cNvPr id="24" name="TextBox 23">
            <a:extLst>
              <a:ext uri="{FF2B5EF4-FFF2-40B4-BE49-F238E27FC236}">
                <a16:creationId xmlns:a16="http://schemas.microsoft.com/office/drawing/2014/main" id="{A6DE6835-CEEA-2E4E-989B-01356B245256}"/>
              </a:ext>
            </a:extLst>
          </p:cNvPr>
          <p:cNvSpPr txBox="1"/>
          <p:nvPr/>
        </p:nvSpPr>
        <p:spPr>
          <a:xfrm>
            <a:off x="2922342" y="1553287"/>
            <a:ext cx="990656" cy="400110"/>
          </a:xfrm>
          <a:prstGeom prst="rect">
            <a:avLst/>
          </a:prstGeom>
          <a:noFill/>
        </p:spPr>
        <p:txBody>
          <a:bodyPr wrap="none" rtlCol="0">
            <a:spAutoFit/>
          </a:bodyPr>
          <a:lstStyle/>
          <a:p>
            <a:r>
              <a:rPr lang="en-US" sz="2000" b="1" dirty="0">
                <a:solidFill>
                  <a:srgbClr val="000000"/>
                </a:solidFill>
              </a:rPr>
              <a:t>Efficacy</a:t>
            </a:r>
          </a:p>
        </p:txBody>
      </p:sp>
      <p:sp>
        <p:nvSpPr>
          <p:cNvPr id="25" name="TextBox 24">
            <a:extLst>
              <a:ext uri="{FF2B5EF4-FFF2-40B4-BE49-F238E27FC236}">
                <a16:creationId xmlns:a16="http://schemas.microsoft.com/office/drawing/2014/main" id="{D2E8438C-CBC4-6140-AECE-27924D4B9A85}"/>
              </a:ext>
            </a:extLst>
          </p:cNvPr>
          <p:cNvSpPr txBox="1"/>
          <p:nvPr/>
        </p:nvSpPr>
        <p:spPr>
          <a:xfrm>
            <a:off x="8548903" y="1553287"/>
            <a:ext cx="847155" cy="400110"/>
          </a:xfrm>
          <a:prstGeom prst="rect">
            <a:avLst/>
          </a:prstGeom>
          <a:noFill/>
        </p:spPr>
        <p:txBody>
          <a:bodyPr wrap="none" rtlCol="0">
            <a:spAutoFit/>
          </a:bodyPr>
          <a:lstStyle/>
          <a:p>
            <a:r>
              <a:rPr lang="en-US" sz="2000" b="1" dirty="0">
                <a:solidFill>
                  <a:srgbClr val="000000"/>
                </a:solidFill>
              </a:rPr>
              <a:t>Safety</a:t>
            </a:r>
          </a:p>
        </p:txBody>
      </p:sp>
    </p:spTree>
    <p:extLst>
      <p:ext uri="{BB962C8B-B14F-4D97-AF65-F5344CB8AC3E}">
        <p14:creationId xmlns:p14="http://schemas.microsoft.com/office/powerpoint/2010/main" val="2526102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Rectangle 435">
            <a:extLst>
              <a:ext uri="{FF2B5EF4-FFF2-40B4-BE49-F238E27FC236}">
                <a16:creationId xmlns:a16="http://schemas.microsoft.com/office/drawing/2014/main" id="{BFD3E687-9116-DB49-BD47-C8FAA2A71C58}"/>
              </a:ext>
            </a:extLst>
          </p:cNvPr>
          <p:cNvSpPr/>
          <p:nvPr/>
        </p:nvSpPr>
        <p:spPr bwMode="auto">
          <a:xfrm>
            <a:off x="8306086" y="5232042"/>
            <a:ext cx="3688080" cy="138447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charset="0"/>
              <a:ea typeface="ＭＳ Ｐゴシック" charset="-128"/>
            </a:endParaRPr>
          </a:p>
        </p:txBody>
      </p:sp>
      <p:sp>
        <p:nvSpPr>
          <p:cNvPr id="2" name="Title 1">
            <a:extLst>
              <a:ext uri="{FF2B5EF4-FFF2-40B4-BE49-F238E27FC236}">
                <a16:creationId xmlns:a16="http://schemas.microsoft.com/office/drawing/2014/main" id="{E2E13008-BEF4-6540-A03E-87DBA4D35DAA}"/>
              </a:ext>
            </a:extLst>
          </p:cNvPr>
          <p:cNvSpPr>
            <a:spLocks noGrp="1"/>
          </p:cNvSpPr>
          <p:nvPr>
            <p:ph type="title"/>
          </p:nvPr>
        </p:nvSpPr>
        <p:spPr/>
        <p:txBody>
          <a:bodyPr/>
          <a:lstStyle/>
          <a:p>
            <a:r>
              <a:rPr lang="en-US" dirty="0" err="1"/>
              <a:t>Mobocertinib</a:t>
            </a:r>
            <a:r>
              <a:rPr lang="en-US" dirty="0"/>
              <a:t> (TAK-788) Efficacy</a:t>
            </a:r>
          </a:p>
        </p:txBody>
      </p:sp>
      <p:pic>
        <p:nvPicPr>
          <p:cNvPr id="435" name="Picture 434">
            <a:extLst>
              <a:ext uri="{FF2B5EF4-FFF2-40B4-BE49-F238E27FC236}">
                <a16:creationId xmlns:a16="http://schemas.microsoft.com/office/drawing/2014/main" id="{410FCC93-9BD5-0A4E-9636-2C1DDF391846}"/>
              </a:ext>
            </a:extLst>
          </p:cNvPr>
          <p:cNvPicPr>
            <a:picLocks noChangeAspect="1"/>
          </p:cNvPicPr>
          <p:nvPr/>
        </p:nvPicPr>
        <p:blipFill>
          <a:blip r:embed="rId3"/>
          <a:stretch>
            <a:fillRect/>
          </a:stretch>
        </p:blipFill>
        <p:spPr>
          <a:xfrm>
            <a:off x="218447" y="1343187"/>
            <a:ext cx="11755106" cy="5388793"/>
          </a:xfrm>
          <a:prstGeom prst="rect">
            <a:avLst/>
          </a:prstGeom>
        </p:spPr>
      </p:pic>
    </p:spTree>
    <p:extLst>
      <p:ext uri="{BB962C8B-B14F-4D97-AF65-F5344CB8AC3E}">
        <p14:creationId xmlns:p14="http://schemas.microsoft.com/office/powerpoint/2010/main" val="46875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135A0F-A4FC-4DCB-9A9F-707F64BBA9AC}"/>
              </a:ext>
            </a:extLst>
          </p:cNvPr>
          <p:cNvSpPr>
            <a:spLocks noGrp="1"/>
          </p:cNvSpPr>
          <p:nvPr>
            <p:ph sz="half" idx="2"/>
          </p:nvPr>
        </p:nvSpPr>
        <p:spPr>
          <a:xfrm>
            <a:off x="266841" y="1431759"/>
            <a:ext cx="4692617" cy="4829556"/>
          </a:xfrm>
        </p:spPr>
        <p:txBody>
          <a:bodyPr>
            <a:normAutofit fontScale="92500" lnSpcReduction="20000"/>
          </a:bodyPr>
          <a:lstStyle/>
          <a:p>
            <a:pPr>
              <a:lnSpc>
                <a:spcPct val="120000"/>
              </a:lnSpc>
            </a:pPr>
            <a:r>
              <a:rPr lang="en-US" dirty="0"/>
              <a:t>Toxicities</a:t>
            </a:r>
          </a:p>
          <a:p>
            <a:pPr lvl="1">
              <a:lnSpc>
                <a:spcPct val="120000"/>
              </a:lnSpc>
            </a:pPr>
            <a:r>
              <a:rPr lang="en-US" dirty="0"/>
              <a:t>GI toxicities (diarrhea, nausea) and rash are most common.</a:t>
            </a:r>
          </a:p>
          <a:p>
            <a:pPr lvl="1">
              <a:lnSpc>
                <a:spcPct val="120000"/>
              </a:lnSpc>
            </a:pPr>
            <a:r>
              <a:rPr lang="en-US" dirty="0"/>
              <a:t>25% pts required dose reduction due to AE</a:t>
            </a:r>
          </a:p>
          <a:p>
            <a:pPr lvl="1">
              <a:lnSpc>
                <a:spcPct val="120000"/>
              </a:lnSpc>
            </a:pPr>
            <a:r>
              <a:rPr lang="en-US" dirty="0"/>
              <a:t>14% pts discontinued treatment due to an AE.</a:t>
            </a:r>
          </a:p>
          <a:p>
            <a:pPr lvl="1">
              <a:lnSpc>
                <a:spcPct val="120000"/>
              </a:lnSpc>
            </a:pPr>
            <a:r>
              <a:rPr lang="en-US" dirty="0"/>
              <a:t>Note: Several cases of cardiomyopathy have been observed on the phase I/II study and cardiac surveillance should be considered</a:t>
            </a:r>
          </a:p>
        </p:txBody>
      </p:sp>
      <p:pic>
        <p:nvPicPr>
          <p:cNvPr id="5" name="Picture 4">
            <a:extLst>
              <a:ext uri="{FF2B5EF4-FFF2-40B4-BE49-F238E27FC236}">
                <a16:creationId xmlns:a16="http://schemas.microsoft.com/office/drawing/2014/main" id="{71ED5ECC-DA3E-4FCD-9C4F-B68D2BA24121}"/>
              </a:ext>
            </a:extLst>
          </p:cNvPr>
          <p:cNvPicPr>
            <a:picLocks noChangeAspect="1"/>
          </p:cNvPicPr>
          <p:nvPr/>
        </p:nvPicPr>
        <p:blipFill>
          <a:blip r:embed="rId2"/>
          <a:stretch>
            <a:fillRect/>
          </a:stretch>
        </p:blipFill>
        <p:spPr>
          <a:xfrm>
            <a:off x="5269586" y="1818523"/>
            <a:ext cx="6796196" cy="3822860"/>
          </a:xfrm>
          <a:prstGeom prst="rect">
            <a:avLst/>
          </a:prstGeom>
        </p:spPr>
      </p:pic>
      <p:sp>
        <p:nvSpPr>
          <p:cNvPr id="7" name="Title 1">
            <a:extLst>
              <a:ext uri="{FF2B5EF4-FFF2-40B4-BE49-F238E27FC236}">
                <a16:creationId xmlns:a16="http://schemas.microsoft.com/office/drawing/2014/main" id="{1F2C4D1C-2FAC-44BA-964C-C0767055B9F7}"/>
              </a:ext>
            </a:extLst>
          </p:cNvPr>
          <p:cNvSpPr txBox="1">
            <a:spLocks/>
          </p:cNvSpPr>
          <p:nvPr/>
        </p:nvSpPr>
        <p:spPr bwMode="auto">
          <a:xfrm>
            <a:off x="189831" y="0"/>
            <a:ext cx="11277600" cy="1219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i="0">
                <a:solidFill>
                  <a:schemeClr val="tx1"/>
                </a:solidFill>
                <a:latin typeface="Calibri" charset="0"/>
                <a:ea typeface="Calibri" charset="0"/>
                <a:cs typeface="Calibri" charset="0"/>
              </a:defRPr>
            </a:lvl1pPr>
            <a:lvl2pPr algn="l" rtl="0" eaLnBrk="1" fontAlgn="base" hangingPunct="1">
              <a:spcBef>
                <a:spcPct val="0"/>
              </a:spcBef>
              <a:spcAft>
                <a:spcPct val="0"/>
              </a:spcAft>
              <a:defRPr sz="2400">
                <a:solidFill>
                  <a:schemeClr val="tx2"/>
                </a:solidFill>
                <a:latin typeface="Arial" charset="0"/>
                <a:ea typeface="ＭＳ Ｐゴシック" charset="-128"/>
                <a:cs typeface="Arial" charset="0"/>
              </a:defRPr>
            </a:lvl2pPr>
            <a:lvl3pPr algn="l" rtl="0" eaLnBrk="1" fontAlgn="base" hangingPunct="1">
              <a:spcBef>
                <a:spcPct val="0"/>
              </a:spcBef>
              <a:spcAft>
                <a:spcPct val="0"/>
              </a:spcAft>
              <a:defRPr sz="2400">
                <a:solidFill>
                  <a:schemeClr val="tx2"/>
                </a:solidFill>
                <a:latin typeface="Arial" charset="0"/>
                <a:ea typeface="ＭＳ Ｐゴシック" charset="-128"/>
                <a:cs typeface="Arial" charset="0"/>
              </a:defRPr>
            </a:lvl3pPr>
            <a:lvl4pPr algn="l" rtl="0" eaLnBrk="1" fontAlgn="base" hangingPunct="1">
              <a:spcBef>
                <a:spcPct val="0"/>
              </a:spcBef>
              <a:spcAft>
                <a:spcPct val="0"/>
              </a:spcAft>
              <a:defRPr sz="2400">
                <a:solidFill>
                  <a:schemeClr val="tx2"/>
                </a:solidFill>
                <a:latin typeface="Arial" charset="0"/>
                <a:ea typeface="ＭＳ Ｐゴシック" charset="-128"/>
                <a:cs typeface="Arial" charset="0"/>
              </a:defRPr>
            </a:lvl4pPr>
            <a:lvl5pPr algn="l" rtl="0" eaLnBrk="1" fontAlgn="base" hangingPunct="1">
              <a:spcBef>
                <a:spcPct val="0"/>
              </a:spcBef>
              <a:spcAft>
                <a:spcPct val="0"/>
              </a:spcAft>
              <a:defRPr sz="2400">
                <a:solidFill>
                  <a:schemeClr val="tx2"/>
                </a:solidFill>
                <a:latin typeface="Arial" charset="0"/>
                <a:ea typeface="ＭＳ Ｐゴシック" charset="-128"/>
                <a:cs typeface="Arial" charset="0"/>
              </a:defRPr>
            </a:lvl5pPr>
            <a:lvl6pPr marL="457200" algn="l" rtl="0" eaLnBrk="1" fontAlgn="base" hangingPunct="1">
              <a:spcBef>
                <a:spcPct val="0"/>
              </a:spcBef>
              <a:spcAft>
                <a:spcPct val="0"/>
              </a:spcAft>
              <a:defRPr sz="3600">
                <a:solidFill>
                  <a:schemeClr val="tx2"/>
                </a:solidFill>
                <a:latin typeface="Palatino" charset="0"/>
                <a:ea typeface="ＭＳ Ｐゴシック" charset="-128"/>
              </a:defRPr>
            </a:lvl6pPr>
            <a:lvl7pPr marL="914400" algn="l" rtl="0" eaLnBrk="1" fontAlgn="base" hangingPunct="1">
              <a:spcBef>
                <a:spcPct val="0"/>
              </a:spcBef>
              <a:spcAft>
                <a:spcPct val="0"/>
              </a:spcAft>
              <a:defRPr sz="3600">
                <a:solidFill>
                  <a:schemeClr val="tx2"/>
                </a:solidFill>
                <a:latin typeface="Palatino" charset="0"/>
                <a:ea typeface="ＭＳ Ｐゴシック" charset="-128"/>
              </a:defRPr>
            </a:lvl7pPr>
            <a:lvl8pPr marL="1371600" algn="l" rtl="0" eaLnBrk="1" fontAlgn="base" hangingPunct="1">
              <a:spcBef>
                <a:spcPct val="0"/>
              </a:spcBef>
              <a:spcAft>
                <a:spcPct val="0"/>
              </a:spcAft>
              <a:defRPr sz="3600">
                <a:solidFill>
                  <a:schemeClr val="tx2"/>
                </a:solidFill>
                <a:latin typeface="Palatino" charset="0"/>
                <a:ea typeface="ＭＳ Ｐゴシック" charset="-128"/>
              </a:defRPr>
            </a:lvl8pPr>
            <a:lvl9pPr marL="1828800" algn="l" rtl="0" eaLnBrk="1" fontAlgn="base" hangingPunct="1">
              <a:spcBef>
                <a:spcPct val="0"/>
              </a:spcBef>
              <a:spcAft>
                <a:spcPct val="0"/>
              </a:spcAft>
              <a:defRPr sz="3600">
                <a:solidFill>
                  <a:schemeClr val="tx2"/>
                </a:solidFill>
                <a:latin typeface="Palatino" charset="0"/>
                <a:ea typeface="ＭＳ Ｐゴシック" charset="-128"/>
              </a:defRPr>
            </a:lvl9pPr>
          </a:lstStyle>
          <a:p>
            <a:r>
              <a:rPr lang="en-US" kern="0" dirty="0" err="1"/>
              <a:t>Mobocertinib</a:t>
            </a:r>
            <a:r>
              <a:rPr lang="en-US" kern="0" dirty="0"/>
              <a:t> (TAK-788)</a:t>
            </a:r>
          </a:p>
        </p:txBody>
      </p:sp>
    </p:spTree>
    <p:extLst>
      <p:ext uri="{BB962C8B-B14F-4D97-AF65-F5344CB8AC3E}">
        <p14:creationId xmlns:p14="http://schemas.microsoft.com/office/powerpoint/2010/main" val="1534877038"/>
      </p:ext>
    </p:extLst>
  </p:cSld>
  <p:clrMapOvr>
    <a:masterClrMapping/>
  </p:clrMapOvr>
</p:sld>
</file>

<file path=ppt/theme/theme1.xml><?xml version="1.0" encoding="utf-8"?>
<a:theme xmlns:a="http://schemas.openxmlformats.org/drawingml/2006/main" name="MGH_CC_WIDESCREEN">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GH_CC_WIDESCREEN" id="{12B4EDEB-7ADA-5540-ACF6-5CAF93E0AEC8}" vid="{4F108A15-4A5A-EE4E-A1B3-9727D9AB33AC}"/>
    </a:ext>
  </a:extLst>
</a:theme>
</file>

<file path=ppt/theme/theme2.xml><?xml version="1.0" encoding="utf-8"?>
<a:theme xmlns:a="http://schemas.openxmlformats.org/drawingml/2006/main" name="2_MGH_CC_WIDESCREEN">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GH_CC_WIDESCREEN" id="{12B4EDEB-7ADA-5540-ACF6-5CAF93E0AEC8}" vid="{4F108A15-4A5A-EE4E-A1B3-9727D9AB33AC}"/>
    </a:ext>
  </a:extLst>
</a:theme>
</file>

<file path=ppt/theme/theme3.xml><?xml version="1.0" encoding="utf-8"?>
<a:theme xmlns:a="http://schemas.openxmlformats.org/drawingml/2006/main" name="1_MGH_CC_WIDESCREEN">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GH_CC_WIDESCREEN" id="{12B4EDEB-7ADA-5540-ACF6-5CAF93E0AEC8}" vid="{4F108A15-4A5A-EE4E-A1B3-9727D9AB33A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221704-B3A1-4421-B273-3BC990AC2B96}">
  <ds:schemaRefs>
    <ds:schemaRef ds:uri="http://schemas.microsoft.com/office/2006/metadata/properties"/>
    <ds:schemaRef ds:uri="http://schemas.microsoft.com/office/infopath/2007/PartnerControls"/>
    <ds:schemaRef ds:uri="96f1686b-f877-4eb8-89ab-3a67a5dc2612"/>
    <ds:schemaRef ds:uri="b4104d5b-b872-4636-a728-507be7308f43"/>
  </ds:schemaRefs>
</ds:datastoreItem>
</file>

<file path=customXml/itemProps2.xml><?xml version="1.0" encoding="utf-8"?>
<ds:datastoreItem xmlns:ds="http://schemas.openxmlformats.org/officeDocument/2006/customXml" ds:itemID="{87CA334B-E28D-415F-83C4-72B12A8ABE54}">
  <ds:schemaRefs>
    <ds:schemaRef ds:uri="http://schemas.microsoft.com/sharepoint/v3/contenttype/forms"/>
  </ds:schemaRefs>
</ds:datastoreItem>
</file>

<file path=customXml/itemProps3.xml><?xml version="1.0" encoding="utf-8"?>
<ds:datastoreItem xmlns:ds="http://schemas.openxmlformats.org/officeDocument/2006/customXml" ds:itemID="{05D789FD-E1BC-4541-B659-FBBA61314E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f1686b-f877-4eb8-89ab-3a67a5dc2612"/>
    <ds:schemaRef ds:uri="b4104d5b-b872-4636-a728-507be7308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2250</TotalTime>
  <Words>1778</Words>
  <Application>Microsoft Office PowerPoint</Application>
  <PresentationFormat>Widescreen</PresentationFormat>
  <Paragraphs>261</Paragraphs>
  <Slides>23</Slides>
  <Notes>7</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MGH_CC_WIDESCREEN</vt:lpstr>
      <vt:lpstr>2_MGH_CC_WIDESCREEN</vt:lpstr>
      <vt:lpstr>1_MGH_CC_WIDESCREEN</vt:lpstr>
      <vt:lpstr>Second-generation ROS1 Inhibitors</vt:lpstr>
      <vt:lpstr>EGFR Exon 20 Insertions</vt:lpstr>
      <vt:lpstr>Distinguishing between EGFR mutations in NSCLC</vt:lpstr>
      <vt:lpstr>Why are EGFR exon 20 insertions challenging to target?</vt:lpstr>
      <vt:lpstr>Standard Therapies for EGFR Ins20</vt:lpstr>
      <vt:lpstr>Emerging Targeted Therapies for EGFR Exon 20 Insertions</vt:lpstr>
      <vt:lpstr>Poziotinib</vt:lpstr>
      <vt:lpstr>Mobocertinib (TAK-788) Efficacy</vt:lpstr>
      <vt:lpstr>PowerPoint Presentation</vt:lpstr>
      <vt:lpstr>Amivantamab (JNJ-372) Efficacy</vt:lpstr>
      <vt:lpstr>Amivantamab (JNJ-372) Toxicities</vt:lpstr>
      <vt:lpstr>Osimertinib</vt:lpstr>
      <vt:lpstr>Osimertinib</vt:lpstr>
      <vt:lpstr>CLN-081 (TAS6417)</vt:lpstr>
      <vt:lpstr>Other Emerging Therapies for EGFR Exon 20</vt:lpstr>
      <vt:lpstr>Conclusions </vt:lpstr>
      <vt:lpstr>Case 1, Part One (selection of first-line therapy)</vt:lpstr>
      <vt:lpstr>Case 1, Part One, continued</vt:lpstr>
      <vt:lpstr>Case 1, Part Two</vt:lpstr>
      <vt:lpstr>Case 1, Part Two</vt:lpstr>
      <vt:lpstr>Case 1, Part Two</vt:lpstr>
      <vt:lpstr>Case 2</vt:lpstr>
      <vt:lpstr>Case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Second-generation ROS1 Inhibitors</dc:title>
  <dc:creator>Piotrowska, Zofia,M.D.,M.H.S.</dc:creator>
  <cp:lastModifiedBy>Aura Herrmann</cp:lastModifiedBy>
  <cp:revision>46</cp:revision>
  <dcterms:created xsi:type="dcterms:W3CDTF">2020-08-20T15:40:27Z</dcterms:created>
  <dcterms:modified xsi:type="dcterms:W3CDTF">2021-03-08T15:01:01Z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